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17"/>
  </p:notesMasterIdLst>
  <p:sldIdLst>
    <p:sldId id="256" r:id="rId3"/>
    <p:sldId id="285" r:id="rId4"/>
    <p:sldId id="286" r:id="rId5"/>
    <p:sldId id="289" r:id="rId6"/>
    <p:sldId id="275" r:id="rId7"/>
    <p:sldId id="276" r:id="rId8"/>
    <p:sldId id="290" r:id="rId9"/>
    <p:sldId id="294" r:id="rId10"/>
    <p:sldId id="295" r:id="rId11"/>
    <p:sldId id="296" r:id="rId12"/>
    <p:sldId id="293" r:id="rId13"/>
    <p:sldId id="287" r:id="rId14"/>
    <p:sldId id="268" r:id="rId15"/>
    <p:sldId id="288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  <a:srgbClr val="8F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048" autoAdjust="0"/>
  </p:normalViewPr>
  <p:slideViewPr>
    <p:cSldViewPr snapToGrid="0" snapToObjects="1">
      <p:cViewPr varScale="1">
        <p:scale>
          <a:sx n="96" d="100"/>
          <a:sy n="96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2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5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6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2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H. Woodard Jr. graduated with his MSW, from the University Of Connecticut School Of Social work in 1984. A self-identified SOULcial Worker who’s practice has evolved through personal, educational, clinical, and practical experience.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identifies as a human Be-ing in long term recovery since 1978 from addiction and stress.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Master Recovery Coach and Trainer, Arthur is engaged in learning, practicing and teaching Recovery and Care to those who seek it.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role Arthur has facilitated over 40 CCAR Recovery Coach Academies and over 30 Training Of Trainers since his own CCAR training experience in January 2009.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trainings have taken him across the country having trained recovery coaches in Connecticut, Massachusetts, Maryland, Iowa, Illinois and New York.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notes that he facilitates Recovery Coach Academy’s and TOTs in the role of Recovery Coach. He remains a Learner and Doer even when training others to provide recovery support.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his role as a Recovery Coaching Consultant with CCAR, Arthur has developed and delivered Recovery Coach Performance Support Services to CCAR volunteers and RCA graduates. He provides this support to CCAR’s 3 Recovery Community Centers monthly by facilitating an hour and a half collaborative learning opportunity to enhance and strengthen recovery coaching science and skills. In addition Arthur delivers a monthly hour-long CCAR CART Webinar to subscribed CCAR members.  These webinars are intended to enhance and strengthen recovery coaches’ in the developing their Art of Coaching Recovery.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encourages Recovery Coaches and those in training to practice learning, living and leading Recovery as a means for supporting their performance in helping a peer’s recovery and their self-care.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models active listening skills, asks good questions, and manages his stuff while treating Recovery Coaches and those in training as Resources.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Arthur reminds himself that he teaches best what he most needs to learn and when he teaches he has the opportunity to learn twice.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Ladies and Gentlemen it is my pleasure to introduce Arthur Woodward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2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CEU certificates are only available at the end of the 2 day conference on Thursday.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Total CEU’s for the 2019 Summit equal 10.5 total hours.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CEU domain breakdown is determined by which workshop the participant attends.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Domains for all conference programing are listed on the daily conference agendas.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Please note each day has a separate agenda.</a:t>
            </a:r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CEU Breakdown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 2 Days)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Welcoming Remarks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 CEU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Keynote Address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 CEU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1.25 CEU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Plenary Sessions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 CEU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When submitting training information to the MABPCB for certification or recertification each domain must be identified separately.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8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4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6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7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7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6E3F96-FEB0-9245-A50C-D4D81734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574" cy="690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39897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32853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9800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5026671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98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146F4A7-E78E-8A41-A409-38BC91822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078093"/>
            <a:ext cx="7772400" cy="233231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MARYLAND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9">
            <a:extLst>
              <a:ext uri="{FF2B5EF4-FFF2-40B4-BE49-F238E27FC236}">
                <a16:creationId xmlns:a16="http://schemas.microsoft.com/office/drawing/2014/main" xmlns="" id="{FAB5DBD5-ED1B-4741-9821-3F95A8B46D26}"/>
              </a:ext>
            </a:extLst>
          </p:cNvPr>
          <p:cNvCxnSpPr>
            <a:cxnSpLocks/>
          </p:cNvCxnSpPr>
          <p:nvPr userDrawn="1"/>
        </p:nvCxnSpPr>
        <p:spPr>
          <a:xfrm>
            <a:off x="2082800" y="4225978"/>
            <a:ext cx="70612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DD49DEE-DB45-DF4D-8A56-274372894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838" y="3667125"/>
            <a:ext cx="7142162" cy="488950"/>
          </a:xfrm>
        </p:spPr>
        <p:txBody>
          <a:bodyPr>
            <a:noAutofit/>
          </a:bodyPr>
          <a:lstStyle>
            <a:lvl1pPr marL="0" indent="0">
              <a:buNone/>
              <a:defRPr sz="3500" i="1"/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76D33B6-D6A5-6648-A849-A5377F34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1838" y="4196398"/>
            <a:ext cx="7142162" cy="720725"/>
          </a:xfrm>
        </p:spPr>
        <p:txBody>
          <a:bodyPr>
            <a:normAutofit/>
          </a:bodyPr>
          <a:lstStyle>
            <a:lvl1pPr marL="0" indent="0">
              <a:buNone/>
              <a:defRPr sz="4500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s://lh4.googleusercontent.com/ZsmX9CwA4D1VTH66_HLHu8ppRW6FXdouYr3Dsi2o0ZGBLCWc7fDdjS4SaiDKzoNh9VE3LpnzUwswN8SXyuQit31G-iiAFQFgJt2nXsTJmxvd3Dstg6TnPsV5OLcQpumGO4zjwPN2GT0">
            <a:extLst>
              <a:ext uri="{FF2B5EF4-FFF2-40B4-BE49-F238E27FC236}">
                <a16:creationId xmlns:a16="http://schemas.microsoft.com/office/drawing/2014/main" xmlns="" id="{6613F1CD-0F36-0A43-BE75-B5576EFB3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27" y="6176963"/>
            <a:ext cx="2241723" cy="4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4BE1A8-99A0-BE4B-B404-CE990ED5FA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s://lh4.googleusercontent.com/ZsmX9CwA4D1VTH66_HLHu8ppRW6FXdouYr3Dsi2o0ZGBLCWc7fDdjS4SaiDKzoNh9VE3LpnzUwswN8SXyuQit31G-iiAFQFgJt2nXsTJmxvd3Dstg6TnPsV5OLcQpumGO4zjwPN2GT0">
            <a:extLst>
              <a:ext uri="{FF2B5EF4-FFF2-40B4-BE49-F238E27FC236}">
                <a16:creationId xmlns:a16="http://schemas.microsoft.com/office/drawing/2014/main" xmlns="" id="{6613F1CD-0F36-0A43-BE75-B5576EFB3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27" y="6176963"/>
            <a:ext cx="2241723" cy="4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n.welsh@maryland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4D9FBF1-73AE-094E-92E1-834ED740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93" y="2551966"/>
            <a:ext cx="7772400" cy="152661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Peer Summit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Baltimore North Sheraton – Towson, MD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9204BC9C-1D50-5943-B6B1-C971A2D1E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Brendan Welsh, CPRS – Director, Consumer Affairs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1A49DA3-7245-F141-BE1F-459AF9FED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16, 2019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B2DD552A-211E-9D47-8513-E31C1F0E1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MARYLAND DEPARTMENT OF HEALTH</a:t>
            </a:r>
          </a:p>
        </p:txBody>
      </p:sp>
      <p:cxnSp>
        <p:nvCxnSpPr>
          <p:cNvPr id="28" name="Shape 55">
            <a:extLst>
              <a:ext uri="{FF2B5EF4-FFF2-40B4-BE49-F238E27FC236}">
                <a16:creationId xmlns:a16="http://schemas.microsoft.com/office/drawing/2014/main" xmlns="" id="{11E3BC70-FBD6-C74C-8159-80899B1757B7}"/>
              </a:ext>
            </a:extLst>
          </p:cNvPr>
          <p:cNvCxnSpPr>
            <a:cxnSpLocks/>
          </p:cNvCxnSpPr>
          <p:nvPr/>
        </p:nvCxnSpPr>
        <p:spPr>
          <a:xfrm flipV="1">
            <a:off x="685800" y="1806520"/>
            <a:ext cx="0" cy="2513781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56">
            <a:extLst>
              <a:ext uri="{FF2B5EF4-FFF2-40B4-BE49-F238E27FC236}">
                <a16:creationId xmlns:a16="http://schemas.microsoft.com/office/drawing/2014/main" xmlns="" id="{979170BE-F13B-8F47-923E-AD14863901BF}"/>
              </a:ext>
            </a:extLst>
          </p:cNvPr>
          <p:cNvCxnSpPr>
            <a:cxnSpLocks/>
          </p:cNvCxnSpPr>
          <p:nvPr/>
        </p:nvCxnSpPr>
        <p:spPr>
          <a:xfrm flipV="1">
            <a:off x="8473714" y="1806521"/>
            <a:ext cx="0" cy="2488559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57">
            <a:extLst>
              <a:ext uri="{FF2B5EF4-FFF2-40B4-BE49-F238E27FC236}">
                <a16:creationId xmlns:a16="http://schemas.microsoft.com/office/drawing/2014/main" xmlns="" id="{A1F10BB0-360B-AA41-A487-ED39EBBFE660}"/>
              </a:ext>
            </a:extLst>
          </p:cNvPr>
          <p:cNvCxnSpPr>
            <a:cxnSpLocks/>
          </p:cNvCxnSpPr>
          <p:nvPr/>
        </p:nvCxnSpPr>
        <p:spPr>
          <a:xfrm>
            <a:off x="685800" y="1816567"/>
            <a:ext cx="77724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59">
            <a:extLst>
              <a:ext uri="{FF2B5EF4-FFF2-40B4-BE49-F238E27FC236}">
                <a16:creationId xmlns:a16="http://schemas.microsoft.com/office/drawing/2014/main" xmlns="" id="{921D60CF-5C04-BF42-A996-8654D73C5C0E}"/>
              </a:ext>
            </a:extLst>
          </p:cNvPr>
          <p:cNvCxnSpPr>
            <a:cxnSpLocks/>
          </p:cNvCxnSpPr>
          <p:nvPr/>
        </p:nvCxnSpPr>
        <p:spPr>
          <a:xfrm flipV="1">
            <a:off x="8475246" y="4295441"/>
            <a:ext cx="0" cy="1149468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60">
            <a:extLst>
              <a:ext uri="{FF2B5EF4-FFF2-40B4-BE49-F238E27FC236}">
                <a16:creationId xmlns:a16="http://schemas.microsoft.com/office/drawing/2014/main" xmlns="" id="{C5D61A59-1BDB-9E41-B4CF-C4047908D7EC}"/>
              </a:ext>
            </a:extLst>
          </p:cNvPr>
          <p:cNvCxnSpPr>
            <a:cxnSpLocks/>
          </p:cNvCxnSpPr>
          <p:nvPr/>
        </p:nvCxnSpPr>
        <p:spPr>
          <a:xfrm flipV="1">
            <a:off x="685800" y="4320302"/>
            <a:ext cx="0" cy="1117896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61">
            <a:extLst>
              <a:ext uri="{FF2B5EF4-FFF2-40B4-BE49-F238E27FC236}">
                <a16:creationId xmlns:a16="http://schemas.microsoft.com/office/drawing/2014/main" xmlns="" id="{8D59D9DE-762A-2B4E-AA25-641B85A1E220}"/>
              </a:ext>
            </a:extLst>
          </p:cNvPr>
          <p:cNvCxnSpPr>
            <a:cxnSpLocks/>
          </p:cNvCxnSpPr>
          <p:nvPr/>
        </p:nvCxnSpPr>
        <p:spPr>
          <a:xfrm>
            <a:off x="685800" y="5436431"/>
            <a:ext cx="7787914" cy="1767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365126"/>
            <a:ext cx="8270421" cy="1325563"/>
          </a:xfrm>
        </p:spPr>
        <p:txBody>
          <a:bodyPr/>
          <a:lstStyle/>
          <a:p>
            <a:r>
              <a:rPr lang="en-US" dirty="0" smtClean="0"/>
              <a:t>Calling All Trainers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21" y="365126"/>
            <a:ext cx="8131629" cy="447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Adelaide Weber – Coordinator of Special Programs – Office of Consumer Affairs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648446" y="1041990"/>
            <a:ext cx="3495554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3" y="1860329"/>
            <a:ext cx="59626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4" y="19752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MABPCB Updates</a:t>
            </a:r>
            <a:endParaRPr lang="en-US" sz="32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105469" y="848726"/>
            <a:ext cx="5038531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3431520" y="2458895"/>
            <a:ext cx="56267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Brandee Izquierdo, MPA, CPRS, RPS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Maryland Addiction &amp; Behavioral-health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 Certification Board (MABPCB)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IC&amp;RC – Peer Chair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brendan.welsh\Downloads\Brand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6" y="1837275"/>
            <a:ext cx="2743200" cy="351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 back in 15 mins...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2472744" y="1041991"/>
            <a:ext cx="6671268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2695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0831"/>
            <a:ext cx="7886700" cy="39261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Brendan Welsh, CPRS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Director—Office of Consumer Affairs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Behavioral Health Administration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Maryland Department of Health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hlinkClick r:id="rId3"/>
              </a:rPr>
              <a:t>brendan.welsh@maryland.gov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Cell: 443-274-8218</a:t>
            </a:r>
            <a:endParaRPr lang="en-US" sz="2400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Maryland’s Certified Peer Recovery Specialist Credential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3637515" y="1041991"/>
            <a:ext cx="5506497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09155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 Address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Treatment and Recovery Continuum in the Age of Opioids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318975" y="1041991"/>
            <a:ext cx="3825037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1" y="5284284"/>
            <a:ext cx="7987316" cy="102541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Yngvild Olsen, MD, MPH </a:t>
            </a:r>
          </a:p>
          <a:p>
            <a:pPr marL="0" indent="0" algn="ctr">
              <a:buNone/>
            </a:pPr>
            <a:r>
              <a:rPr lang="en-US" sz="2000" i="1" dirty="0" smtClean="0"/>
              <a:t>Behavioral Health Administration - Catonsville, MD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68" y="1412823"/>
            <a:ext cx="281178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36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4" y="1545465"/>
            <a:ext cx="8515350" cy="4631498"/>
          </a:xfrm>
        </p:spPr>
        <p:txBody>
          <a:bodyPr>
            <a:normAutofit fontScale="92500"/>
          </a:bodyPr>
          <a:lstStyle/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09:00 am – 10:15 am: </a:t>
            </a:r>
            <a:r>
              <a:rPr lang="en-US" sz="2400" b="1" dirty="0" smtClean="0">
                <a:solidFill>
                  <a:schemeClr val="tx1"/>
                </a:solidFill>
              </a:rPr>
              <a:t>Greetings – Training and Board Updates </a:t>
            </a:r>
            <a:r>
              <a:rPr lang="en-US" sz="2000" i="1" dirty="0" smtClean="0">
                <a:solidFill>
                  <a:schemeClr val="tx1"/>
                </a:solidFill>
              </a:rPr>
              <a:t>(M/E)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10:15 </a:t>
            </a:r>
            <a:r>
              <a:rPr lang="en-US" sz="2400" dirty="0">
                <a:solidFill>
                  <a:srgbClr val="FF0000"/>
                </a:solidFill>
              </a:rPr>
              <a:t>am – </a:t>
            </a:r>
            <a:r>
              <a:rPr lang="en-US" sz="2400" dirty="0" smtClean="0">
                <a:solidFill>
                  <a:srgbClr val="FF0000"/>
                </a:solidFill>
              </a:rPr>
              <a:t>10:30 </a:t>
            </a:r>
            <a:r>
              <a:rPr lang="en-US" sz="2400" dirty="0">
                <a:solidFill>
                  <a:srgbClr val="FF0000"/>
                </a:solidFill>
              </a:rPr>
              <a:t>am: </a:t>
            </a:r>
            <a:r>
              <a:rPr lang="en-US" sz="2400" dirty="0" smtClean="0">
                <a:solidFill>
                  <a:schemeClr val="tx1"/>
                </a:solidFill>
              </a:rPr>
              <a:t>BREAK</a:t>
            </a: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10:30 </a:t>
            </a:r>
            <a:r>
              <a:rPr lang="en-US" sz="2400" dirty="0">
                <a:solidFill>
                  <a:srgbClr val="FF0000"/>
                </a:solidFill>
              </a:rPr>
              <a:t>am – </a:t>
            </a:r>
            <a:r>
              <a:rPr lang="en-US" sz="2400" dirty="0" smtClean="0">
                <a:solidFill>
                  <a:srgbClr val="FF0000"/>
                </a:solidFill>
              </a:rPr>
              <a:t>12:00 pm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Keynote – Yngvild Olsen, MD, MPH </a:t>
            </a:r>
            <a:r>
              <a:rPr lang="en-US" sz="2000" i="1" dirty="0" smtClean="0">
                <a:solidFill>
                  <a:schemeClr val="tx1"/>
                </a:solidFill>
              </a:rPr>
              <a:t>(M/E)</a:t>
            </a:r>
            <a:endParaRPr lang="en-US" sz="2000" dirty="0">
              <a:solidFill>
                <a:schemeClr val="tx1"/>
              </a:solidFill>
            </a:endParaRP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12:00 pm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01:00 </a:t>
            </a:r>
            <a:r>
              <a:rPr lang="en-US" sz="2400" dirty="0">
                <a:solidFill>
                  <a:srgbClr val="FF0000"/>
                </a:solidFill>
              </a:rPr>
              <a:t>pm: </a:t>
            </a:r>
            <a:r>
              <a:rPr lang="en-US" sz="2400" dirty="0" smtClean="0">
                <a:solidFill>
                  <a:schemeClr val="tx1"/>
                </a:solidFill>
              </a:rPr>
              <a:t>LUNCH</a:t>
            </a: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01:00 pm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02:15 </a:t>
            </a:r>
            <a:r>
              <a:rPr lang="en-US" sz="2400" dirty="0">
                <a:solidFill>
                  <a:srgbClr val="FF0000"/>
                </a:solidFill>
              </a:rPr>
              <a:t>pm: </a:t>
            </a:r>
            <a:r>
              <a:rPr lang="en-US" sz="2400" b="1" dirty="0" smtClean="0">
                <a:solidFill>
                  <a:schemeClr val="tx1"/>
                </a:solidFill>
              </a:rPr>
              <a:t>Workshops </a:t>
            </a:r>
            <a:r>
              <a:rPr lang="en-US" sz="2000" i="1" dirty="0" smtClean="0">
                <a:solidFill>
                  <a:schemeClr val="tx1"/>
                </a:solidFill>
              </a:rPr>
              <a:t>(Domain Identifiers in Folders)</a:t>
            </a: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02:15 pm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02:30 </a:t>
            </a:r>
            <a:r>
              <a:rPr lang="en-US" sz="2400" dirty="0">
                <a:solidFill>
                  <a:srgbClr val="FF0000"/>
                </a:solidFill>
              </a:rPr>
              <a:t>pm: </a:t>
            </a:r>
            <a:r>
              <a:rPr lang="en-US" sz="2400" dirty="0" smtClean="0">
                <a:solidFill>
                  <a:schemeClr val="tx1"/>
                </a:solidFill>
              </a:rPr>
              <a:t>BREAK</a:t>
            </a:r>
          </a:p>
          <a:p>
            <a:pPr marL="9525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02:30 pm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03:45 </a:t>
            </a:r>
            <a:r>
              <a:rPr lang="en-US" sz="2400" dirty="0">
                <a:solidFill>
                  <a:srgbClr val="FF0000"/>
                </a:solidFill>
              </a:rPr>
              <a:t>pm: </a:t>
            </a:r>
            <a:r>
              <a:rPr lang="en-US" sz="2400" b="1" dirty="0" smtClean="0">
                <a:solidFill>
                  <a:schemeClr val="tx1"/>
                </a:solidFill>
              </a:rPr>
              <a:t>Plenary </a:t>
            </a:r>
            <a:r>
              <a:rPr lang="en-US" sz="2400" b="1" dirty="0">
                <a:solidFill>
                  <a:schemeClr val="tx1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Anastasia </a:t>
            </a:r>
            <a:r>
              <a:rPr lang="en-US" sz="2400" b="1" dirty="0" err="1" smtClean="0">
                <a:solidFill>
                  <a:schemeClr val="tx1"/>
                </a:solidFill>
              </a:rPr>
              <a:t>Edmonston</a:t>
            </a:r>
            <a:r>
              <a:rPr lang="en-US" sz="2400" b="1" dirty="0" smtClean="0">
                <a:solidFill>
                  <a:schemeClr val="tx1"/>
                </a:solidFill>
              </a:rPr>
              <a:t>, MS, CRC </a:t>
            </a:r>
            <a:r>
              <a:rPr lang="en-US" sz="2000" i="1" dirty="0" smtClean="0">
                <a:solidFill>
                  <a:schemeClr val="tx1"/>
                </a:solidFill>
              </a:rPr>
              <a:t>(M/E)</a:t>
            </a:r>
            <a:endParaRPr lang="en-US" sz="2000" dirty="0">
              <a:solidFill>
                <a:schemeClr val="tx1"/>
              </a:solidFill>
            </a:endParaRPr>
          </a:p>
          <a:p>
            <a:pPr marL="9525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456090" y="1041990"/>
            <a:ext cx="468791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38363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96" y="159062"/>
            <a:ext cx="7886700" cy="1325563"/>
          </a:xfrm>
        </p:spPr>
        <p:txBody>
          <a:bodyPr/>
          <a:lstStyle/>
          <a:p>
            <a:r>
              <a:rPr lang="en-US" dirty="0" smtClean="0"/>
              <a:t>Workshop Breakouts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322" y="1545465"/>
            <a:ext cx="4366727" cy="4631498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PLAZA LEVEL</a:t>
            </a:r>
            <a:endParaRPr lang="en-US" sz="2000" i="1" u="sng" dirty="0" smtClean="0">
              <a:solidFill>
                <a:srgbClr val="FF0000"/>
              </a:solidFill>
            </a:endParaRPr>
          </a:p>
          <a:p>
            <a:pPr marL="352425" indent="-342900"/>
            <a:r>
              <a:rPr lang="en-US" sz="2000" b="1" dirty="0" smtClean="0">
                <a:solidFill>
                  <a:schemeClr val="tx1"/>
                </a:solidFill>
              </a:rPr>
              <a:t>Financial Capabilities </a:t>
            </a:r>
            <a:r>
              <a:rPr lang="en-US" sz="1600" i="1" dirty="0" smtClean="0">
                <a:solidFill>
                  <a:srgbClr val="FF0000"/>
                </a:solidFill>
              </a:rPr>
              <a:t>(M/E)</a:t>
            </a:r>
          </a:p>
          <a:p>
            <a:pPr marL="809625" lvl="1" indent="-342900"/>
            <a:r>
              <a:rPr lang="en-US" sz="1600" i="1" dirty="0" smtClean="0">
                <a:solidFill>
                  <a:schemeClr val="tx1"/>
                </a:solidFill>
              </a:rPr>
              <a:t>FS Fitzgerald </a:t>
            </a:r>
            <a:r>
              <a:rPr lang="en-US" sz="1600" b="1" i="1" dirty="0" smtClean="0">
                <a:solidFill>
                  <a:schemeClr val="tx1"/>
                </a:solidFill>
              </a:rPr>
              <a:t>Ballroom  A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NORTH</a:t>
            </a:r>
            <a:endParaRPr lang="en-US" sz="1600" b="1" i="1" u="sng" dirty="0">
              <a:solidFill>
                <a:srgbClr val="FF0000"/>
              </a:solidFill>
            </a:endParaRPr>
          </a:p>
          <a:p>
            <a:pPr marL="352425" indent="-342900"/>
            <a:r>
              <a:rPr lang="en-US" sz="2000" b="1" dirty="0" smtClean="0">
                <a:solidFill>
                  <a:schemeClr val="tx1"/>
                </a:solidFill>
              </a:rPr>
              <a:t>Developing Hope </a:t>
            </a:r>
            <a:r>
              <a:rPr lang="en-US" sz="1600" i="1" dirty="0" smtClean="0">
                <a:solidFill>
                  <a:srgbClr val="FF0000"/>
                </a:solidFill>
              </a:rPr>
              <a:t>(R/W)</a:t>
            </a:r>
          </a:p>
          <a:p>
            <a:pPr marL="809625" lvl="1" indent="-342900"/>
            <a:r>
              <a:rPr lang="en-US" sz="1600" i="1" dirty="0">
                <a:solidFill>
                  <a:schemeClr val="tx1"/>
                </a:solidFill>
              </a:rPr>
              <a:t>FS Fitzgerald </a:t>
            </a:r>
            <a:r>
              <a:rPr lang="en-US" sz="1600" b="1" i="1" dirty="0">
                <a:solidFill>
                  <a:schemeClr val="tx1"/>
                </a:solidFill>
              </a:rPr>
              <a:t>Ballroom  A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SOUTH</a:t>
            </a:r>
            <a:endParaRPr lang="en-US" sz="1600" i="1" u="sng" dirty="0">
              <a:solidFill>
                <a:srgbClr val="FF0000"/>
              </a:solidFill>
            </a:endParaRPr>
          </a:p>
          <a:p>
            <a:pPr marL="352425" indent="-342900"/>
            <a:endParaRPr lang="en-US" sz="1800" i="1" dirty="0" smtClean="0">
              <a:solidFill>
                <a:srgbClr val="FF0000"/>
              </a:solidFill>
            </a:endParaRPr>
          </a:p>
          <a:p>
            <a:pPr marL="9525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9525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SECOND LEVEL</a:t>
            </a:r>
          </a:p>
          <a:p>
            <a:pPr marL="352425" indent="-342900"/>
            <a:r>
              <a:rPr lang="en-US" sz="2000" b="1" dirty="0" smtClean="0">
                <a:solidFill>
                  <a:schemeClr val="tx1"/>
                </a:solidFill>
              </a:rPr>
              <a:t>Empathy Through Experience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(Eth)</a:t>
            </a:r>
          </a:p>
          <a:p>
            <a:pPr marL="809625" lvl="1" indent="-342900"/>
            <a:r>
              <a:rPr lang="en-US" sz="1600" i="1" dirty="0" smtClean="0">
                <a:solidFill>
                  <a:schemeClr val="tx1"/>
                </a:solidFill>
              </a:rPr>
              <a:t>Burke Room</a:t>
            </a:r>
          </a:p>
          <a:p>
            <a:pPr marL="352425" indent="-342900"/>
            <a:r>
              <a:rPr lang="en-US" sz="2000" b="1" dirty="0" smtClean="0">
                <a:solidFill>
                  <a:schemeClr val="tx1"/>
                </a:solidFill>
              </a:rPr>
              <a:t>Intro to RC in the 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(Adv)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marL="809625" lvl="1" indent="-342900"/>
            <a:r>
              <a:rPr lang="en-US" sz="1400" i="1" dirty="0" smtClean="0">
                <a:solidFill>
                  <a:schemeClr val="tx1"/>
                </a:solidFill>
              </a:rPr>
              <a:t>Grason Room</a:t>
            </a:r>
            <a:endParaRPr lang="en-US" sz="1400" dirty="0">
              <a:solidFill>
                <a:schemeClr val="tx1"/>
              </a:solidFill>
            </a:endParaRPr>
          </a:p>
          <a:p>
            <a:pPr marL="352425" indent="-342900"/>
            <a:endParaRPr lang="en-US" sz="2000" b="1" dirty="0" smtClean="0">
              <a:solidFill>
                <a:schemeClr val="tx1"/>
              </a:solidFill>
            </a:endParaRPr>
          </a:p>
          <a:p>
            <a:pPr marL="9525" indent="0">
              <a:buNone/>
            </a:pP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6014434" y="835926"/>
            <a:ext cx="3129566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4" y="1470821"/>
            <a:ext cx="4151376" cy="229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9" y="3998910"/>
            <a:ext cx="4151376" cy="259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22" y="14606"/>
            <a:ext cx="7886700" cy="1325563"/>
          </a:xfrm>
        </p:spPr>
        <p:txBody>
          <a:bodyPr/>
          <a:lstStyle/>
          <a:p>
            <a:r>
              <a:rPr lang="en-US" dirty="0" smtClean="0"/>
              <a:t>Notes &amp; Reminders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4" y="1127760"/>
            <a:ext cx="8515350" cy="5389859"/>
          </a:xfrm>
        </p:spPr>
        <p:txBody>
          <a:bodyPr>
            <a:normAutofit lnSpcReduction="10000"/>
          </a:bodyPr>
          <a:lstStyle/>
          <a:p>
            <a:pPr marL="352425" indent="-342900"/>
            <a:r>
              <a:rPr lang="en-US" sz="2400" dirty="0" smtClean="0">
                <a:solidFill>
                  <a:schemeClr val="tx1"/>
                </a:solidFill>
              </a:rPr>
              <a:t>Checkout is at 12:00 pm – </a:t>
            </a:r>
            <a:r>
              <a:rPr lang="en-US" sz="2400" b="1" dirty="0" smtClean="0">
                <a:solidFill>
                  <a:srgbClr val="FF0000"/>
                </a:solidFill>
              </a:rPr>
              <a:t>Check out during the 10:15 break!</a:t>
            </a:r>
          </a:p>
          <a:p>
            <a:pPr marL="352425" indent="-342900"/>
            <a:r>
              <a:rPr lang="en-US" sz="2400" dirty="0" smtClean="0">
                <a:solidFill>
                  <a:schemeClr val="tx1"/>
                </a:solidFill>
              </a:rPr>
              <a:t>Parking – Validation stamp available at the front desk</a:t>
            </a:r>
          </a:p>
          <a:p>
            <a:pPr marL="352425" indent="-342900"/>
            <a:r>
              <a:rPr lang="en-US" sz="2400" dirty="0" smtClean="0">
                <a:solidFill>
                  <a:schemeClr val="tx1"/>
                </a:solidFill>
              </a:rPr>
              <a:t>Venue Map – Located inside your conference folder</a:t>
            </a:r>
          </a:p>
          <a:p>
            <a:pPr marL="352425" indent="-342900"/>
            <a:r>
              <a:rPr lang="en-US" sz="2400" dirty="0" smtClean="0">
                <a:solidFill>
                  <a:schemeClr val="tx1"/>
                </a:solidFill>
              </a:rPr>
              <a:t>Room Monitors will redirect you to a different workshop when a room becomes full.  </a:t>
            </a:r>
          </a:p>
          <a:p>
            <a:pPr marL="809625" lvl="1" indent="-342900"/>
            <a:r>
              <a:rPr lang="en-US" sz="2000" dirty="0" smtClean="0">
                <a:solidFill>
                  <a:schemeClr val="tx1"/>
                </a:solidFill>
              </a:rPr>
              <a:t>Workshops are available on a first come first serve basis and seats will not be “saved” for friends or coworkers.</a:t>
            </a:r>
          </a:p>
          <a:p>
            <a:pPr marL="352425" indent="-342900"/>
            <a:r>
              <a:rPr lang="en-US" sz="2400" dirty="0" smtClean="0">
                <a:solidFill>
                  <a:schemeClr val="tx1"/>
                </a:solidFill>
              </a:rPr>
              <a:t>Awarding of CEU’s / Domain Identification</a:t>
            </a:r>
          </a:p>
          <a:p>
            <a:pPr marL="809625" lvl="1" indent="-342900"/>
            <a:r>
              <a:rPr lang="en-US" sz="2000" dirty="0" smtClean="0">
                <a:solidFill>
                  <a:schemeClr val="tx1"/>
                </a:solidFill>
              </a:rPr>
              <a:t>Agendas are labeled with domains for all programing eligible for CEU’s</a:t>
            </a:r>
          </a:p>
          <a:p>
            <a:pPr marL="809625" lvl="1" indent="-342900"/>
            <a:r>
              <a:rPr lang="en-US" sz="2000" b="1" dirty="0" smtClean="0">
                <a:solidFill>
                  <a:srgbClr val="FF0000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sign in with room monitors for each workshop attended</a:t>
            </a:r>
          </a:p>
          <a:p>
            <a:pPr marL="809625" lvl="1" indent="-342900"/>
            <a:r>
              <a:rPr lang="en-US" sz="2000" b="1" dirty="0" smtClean="0">
                <a:solidFill>
                  <a:srgbClr val="FF0000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stay for the entire event</a:t>
            </a:r>
            <a:r>
              <a:rPr lang="en-US" sz="2000" smtClean="0">
                <a:solidFill>
                  <a:schemeClr val="tx1"/>
                </a:solidFill>
              </a:rPr>
              <a:t>. </a:t>
            </a:r>
          </a:p>
          <a:p>
            <a:pPr marL="809625" lvl="1" indent="-342900"/>
            <a:r>
              <a:rPr lang="en-US" sz="2000" b="1" smtClean="0">
                <a:solidFill>
                  <a:srgbClr val="FF0000"/>
                </a:solidFill>
              </a:rPr>
              <a:t>Must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turn in conference evaluation at the registration table to receive CEU certificate at the conclusion of the second days programming.</a:t>
            </a:r>
          </a:p>
          <a:p>
            <a:pPr marL="809625" lvl="1" indent="-342900"/>
            <a:r>
              <a:rPr lang="en-US" sz="2000" dirty="0" smtClean="0">
                <a:solidFill>
                  <a:schemeClr val="tx1"/>
                </a:solidFill>
              </a:rPr>
              <a:t>No certificates will be mailed or emailed after the event.</a:t>
            </a:r>
          </a:p>
          <a:p>
            <a:pPr marL="809625" lvl="1" indent="-342900"/>
            <a:r>
              <a:rPr lang="en-US" sz="2000" dirty="0" smtClean="0">
                <a:solidFill>
                  <a:schemeClr val="tx1"/>
                </a:solidFill>
              </a:rPr>
              <a:t>Please refer to the FAQ’s sheet in your folder if you have questions about the CEU process related to the Peer Summit.</a:t>
            </a:r>
          </a:p>
          <a:p>
            <a:pPr marL="809625" lvl="1" indent="-34290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5683348" y="691470"/>
            <a:ext cx="3460652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1588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OCA ListServe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52" y="4445000"/>
            <a:ext cx="8223948" cy="1824624"/>
          </a:xfrm>
        </p:spPr>
        <p:txBody>
          <a:bodyPr>
            <a:normAutofit/>
          </a:bodyPr>
          <a:lstStyle/>
          <a:p>
            <a:pPr marL="588962" indent="0">
              <a:buNone/>
            </a:pPr>
            <a:r>
              <a:rPr lang="en-US" sz="2200" dirty="0" smtClean="0"/>
              <a:t>This Google Group hosts:</a:t>
            </a:r>
            <a:endParaRPr lang="en-US" sz="2400" dirty="0" smtClean="0"/>
          </a:p>
          <a:p>
            <a:pPr marL="1266825" lvl="1" indent="-220663"/>
            <a:r>
              <a:rPr lang="en-US" sz="1800" dirty="0" smtClean="0"/>
              <a:t>Upcoming </a:t>
            </a:r>
            <a:r>
              <a:rPr lang="en-US" sz="1800" dirty="0"/>
              <a:t>Peer Training</a:t>
            </a:r>
          </a:p>
          <a:p>
            <a:pPr marL="1266825" lvl="1" indent="-220663"/>
            <a:r>
              <a:rPr lang="en-US" sz="1800" dirty="0"/>
              <a:t>Peer Employment Opportunities</a:t>
            </a:r>
          </a:p>
          <a:p>
            <a:pPr marL="1266825" lvl="1" indent="-220663"/>
            <a:r>
              <a:rPr lang="en-US" sz="1800" dirty="0"/>
              <a:t>Recovery Advocacy Events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- Resources </a:t>
            </a:r>
            <a:r>
              <a:rPr lang="en-US" dirty="0"/>
              <a:t>for Peer Professionals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4623206" y="1041991"/>
            <a:ext cx="4520794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2" name="Group 1"/>
          <p:cNvGrpSpPr/>
          <p:nvPr/>
        </p:nvGrpSpPr>
        <p:grpSpPr>
          <a:xfrm>
            <a:off x="381000" y="1759533"/>
            <a:ext cx="8004012" cy="2295087"/>
            <a:chOff x="381000" y="1319646"/>
            <a:chExt cx="8004012" cy="17213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012" y="1657350"/>
              <a:ext cx="6858000" cy="1383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19646"/>
              <a:ext cx="2560320" cy="746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7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- Resources </a:t>
            </a:r>
            <a:r>
              <a:rPr lang="en-US" dirty="0"/>
              <a:t>for Peer Professionals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="" xmlns:a16="http://schemas.microsoft.com/office/drawing/2014/main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3291840" y="1041991"/>
            <a:ext cx="585216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3400"/>
            <a:ext cx="5120640" cy="40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365126"/>
            <a:ext cx="8270421" cy="1325563"/>
          </a:xfrm>
        </p:spPr>
        <p:txBody>
          <a:bodyPr/>
          <a:lstStyle/>
          <a:p>
            <a:r>
              <a:rPr lang="en-US" dirty="0" smtClean="0"/>
              <a:t>BHA Training Update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21" y="365126"/>
            <a:ext cx="8131629" cy="447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Adelaide Weber – Coordinator of Special Programs – Office of Consumer Affairs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6214167" y="1041990"/>
            <a:ext cx="2929833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36338"/>
              </p:ext>
            </p:extLst>
          </p:nvPr>
        </p:nvGraphicFramePr>
        <p:xfrm>
          <a:off x="944450" y="2199989"/>
          <a:ext cx="7570900" cy="370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5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671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# of Training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Subsidized by BHA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# of Training 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(duplicated)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unique training programs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Participants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9237"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Programs Include: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CCAR—(RCA,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Ethical Considerations for Recovery Coaches, Spirituality for Recovery Coaches)</a:t>
                      </a:r>
                    </a:p>
                    <a:p>
                      <a:pPr algn="l"/>
                      <a:endPara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Multi-day Peer Conferences (Recovery Month Celebration, Peer Networking Conference, Annual Peer Summit)</a:t>
                      </a:r>
                    </a:p>
                    <a:p>
                      <a:pPr algn="l"/>
                      <a:endPara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 and topic specific training related to Peer Recovery Specialist service delivery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(Self-Care, TIC, 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IPS, Emotional CPR, and Mental Health First Aid)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2581" y="1506023"/>
            <a:ext cx="615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2018: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1, 2017 – June 30, 2018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365126"/>
            <a:ext cx="8270421" cy="1325563"/>
          </a:xfrm>
        </p:spPr>
        <p:txBody>
          <a:bodyPr/>
          <a:lstStyle/>
          <a:p>
            <a:r>
              <a:rPr lang="en-US" dirty="0" smtClean="0"/>
              <a:t>BHA Training Update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21" y="365126"/>
            <a:ext cx="8131629" cy="447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Adelaide Weber – Coordinator of Special Programs – Office of Consumer Affairs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6214167" y="1041990"/>
            <a:ext cx="2929833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83217"/>
              </p:ext>
            </p:extLst>
          </p:nvPr>
        </p:nvGraphicFramePr>
        <p:xfrm>
          <a:off x="944450" y="2199989"/>
          <a:ext cx="7570900" cy="370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5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671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# of Training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Subsidized by BHA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# of Training 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(duplicated)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unique training programs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Participants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9237"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Programs Include: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CCAR—(RCA,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Ethical Considerations for Recovery Coaches, Spirituality for Recovery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Coaches, Emergency Dept. for Recovery Coaches)</a:t>
                      </a:r>
                      <a:endPara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Multi-day Peer Conferences (Recovery Month Celebration, Peer Networking Conference, Annual Peer Summit)</a:t>
                      </a:r>
                    </a:p>
                    <a:p>
                      <a:pPr algn="l"/>
                      <a:endPara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 and topic specific training related to Peer Recovery Specialist service delivery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(MI, TIC, </a:t>
                      </a:r>
                      <a:r>
                        <a:rPr 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Mental Health First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Aid, Recovery Messaging)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0212" y="1506023"/>
            <a:ext cx="477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2019: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July 1, 2018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365126"/>
            <a:ext cx="8270421" cy="1325563"/>
          </a:xfrm>
        </p:spPr>
        <p:txBody>
          <a:bodyPr/>
          <a:lstStyle/>
          <a:p>
            <a:r>
              <a:rPr lang="en-US" dirty="0" smtClean="0"/>
              <a:t>BHA Training Update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C8541A88-A89D-0A48-9E7C-9F97B12DB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21" y="365126"/>
            <a:ext cx="8131629" cy="447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Adelaide Weber – Coordinator of Special Programs – Office of Consumer Affairs</a:t>
            </a:r>
            <a:endParaRPr lang="en-US" dirty="0"/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3FB52765-0798-2743-934D-57DAC3CD6A64}"/>
              </a:ext>
            </a:extLst>
          </p:cNvPr>
          <p:cNvCxnSpPr>
            <a:cxnSpLocks/>
          </p:cNvCxnSpPr>
          <p:nvPr/>
        </p:nvCxnSpPr>
        <p:spPr>
          <a:xfrm>
            <a:off x="6214167" y="1041990"/>
            <a:ext cx="2929833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1" y="1427511"/>
            <a:ext cx="3171517" cy="23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0" y="1311764"/>
            <a:ext cx="2349661" cy="24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80" y="3813636"/>
            <a:ext cx="4206240" cy="23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3942499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E08940-A9C8-4FDC-9E28-AC629B4B4677}"/>
</file>

<file path=customXml/itemProps2.xml><?xml version="1.0" encoding="utf-8"?>
<ds:datastoreItem xmlns:ds="http://schemas.openxmlformats.org/officeDocument/2006/customXml" ds:itemID="{7338D83F-C0F0-4035-B955-7AD55368F647}"/>
</file>

<file path=customXml/itemProps3.xml><?xml version="1.0" encoding="utf-8"?>
<ds:datastoreItem xmlns:ds="http://schemas.openxmlformats.org/officeDocument/2006/customXml" ds:itemID="{82020910-BCB0-4443-86B6-CF451AF1B7CE}"/>
</file>

<file path=customXml/itemProps4.xml><?xml version="1.0" encoding="utf-8"?>
<ds:datastoreItem xmlns:ds="http://schemas.openxmlformats.org/officeDocument/2006/customXml" ds:itemID="{0B04559C-C382-4E4B-AAD5-7DB5A869C7B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751</Words>
  <Application>Microsoft Office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Office Theme</vt:lpstr>
      <vt:lpstr>3_Office Theme</vt:lpstr>
      <vt:lpstr>5th Annual Peer Summit  Baltimore North Sheraton – Towson, MD</vt:lpstr>
      <vt:lpstr>Daily Agenda</vt:lpstr>
      <vt:lpstr>Workshop Breakouts</vt:lpstr>
      <vt:lpstr>Notes &amp; Reminders</vt:lpstr>
      <vt:lpstr>OCA ListServe</vt:lpstr>
      <vt:lpstr>Facebook</vt:lpstr>
      <vt:lpstr>BHA Training Update</vt:lpstr>
      <vt:lpstr>BHA Training Update</vt:lpstr>
      <vt:lpstr>BHA Training Update</vt:lpstr>
      <vt:lpstr>Calling All Trainers</vt:lpstr>
      <vt:lpstr>MABPCB Updates</vt:lpstr>
      <vt:lpstr>Break</vt:lpstr>
      <vt:lpstr>Questions</vt:lpstr>
      <vt:lpstr>Keynote Address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Adelaide W. Weber</cp:lastModifiedBy>
  <cp:revision>72</cp:revision>
  <dcterms:created xsi:type="dcterms:W3CDTF">2018-02-09T14:13:56Z</dcterms:created>
  <dcterms:modified xsi:type="dcterms:W3CDTF">2019-05-14T12:25:47Z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fcc1b1e4-a7fb-41a8-bd96-22d1fc1d3265</vt:lpwstr>
  </property>
</Properties>
</file>