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313" r:id="rId3"/>
    <p:sldId id="339" r:id="rId4"/>
    <p:sldId id="340" r:id="rId5"/>
    <p:sldId id="674" r:id="rId6"/>
    <p:sldId id="342" r:id="rId7"/>
    <p:sldId id="374" r:id="rId8"/>
    <p:sldId id="681" r:id="rId9"/>
    <p:sldId id="634" r:id="rId10"/>
    <p:sldId id="682" r:id="rId11"/>
    <p:sldId id="827" r:id="rId12"/>
    <p:sldId id="825" r:id="rId13"/>
    <p:sldId id="824" r:id="rId14"/>
    <p:sldId id="848" r:id="rId15"/>
    <p:sldId id="850" r:id="rId16"/>
    <p:sldId id="851" r:id="rId17"/>
    <p:sldId id="852" r:id="rId18"/>
    <p:sldId id="274"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Perlmutter" initials="RP" lastIdx="1" clrIdx="0">
    <p:extLst>
      <p:ext uri="{19B8F6BF-5375-455C-9EA6-DF929625EA0E}">
        <p15:presenceInfo xmlns:p15="http://schemas.microsoft.com/office/powerpoint/2012/main" userId="S-1-5-21-3319432526-1753839183-2002525808-7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810"/>
    <a:srgbClr val="F94DE0"/>
    <a:srgbClr val="C40E3E"/>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87350" autoAdjust="0"/>
  </p:normalViewPr>
  <p:slideViewPr>
    <p:cSldViewPr snapToGrid="0" snapToObjects="1">
      <p:cViewPr varScale="1">
        <p:scale>
          <a:sx n="58" d="100"/>
          <a:sy n="58" d="100"/>
        </p:scale>
        <p:origin x="103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80779F-2152-C84C-A2C2-FD36C5CC5AAE}" type="datetimeFigureOut">
              <a:rPr lang="en-US" smtClean="0"/>
              <a:t>10/1/2020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8579C-EAC7-0B4D-AE5F-5E3A5B26F7DD}" type="slidenum">
              <a:rPr lang="en-US" smtClean="0"/>
              <a:t>‹#›</a:t>
            </a:fld>
            <a:endParaRPr lang="en-US"/>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a:t>
            </a:fld>
            <a:endParaRPr lang="en-US"/>
          </a:p>
        </p:txBody>
      </p:sp>
    </p:spTree>
    <p:extLst>
      <p:ext uri="{BB962C8B-B14F-4D97-AF65-F5344CB8AC3E}">
        <p14:creationId xmlns:p14="http://schemas.microsoft.com/office/powerpoint/2010/main" val="10545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a:t>
            </a:fld>
            <a:endParaRPr lang="en-US"/>
          </a:p>
        </p:txBody>
      </p:sp>
    </p:spTree>
    <p:extLst>
      <p:ext uri="{BB962C8B-B14F-4D97-AF65-F5344CB8AC3E}">
        <p14:creationId xmlns:p14="http://schemas.microsoft.com/office/powerpoint/2010/main" val="237059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3</a:t>
            </a:fld>
            <a:endParaRPr lang="en-US"/>
          </a:p>
        </p:txBody>
      </p:sp>
    </p:spTree>
    <p:extLst>
      <p:ext uri="{BB962C8B-B14F-4D97-AF65-F5344CB8AC3E}">
        <p14:creationId xmlns:p14="http://schemas.microsoft.com/office/powerpoint/2010/main" val="272370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4</a:t>
            </a:fld>
            <a:endParaRPr lang="en-US"/>
          </a:p>
        </p:txBody>
      </p:sp>
    </p:spTree>
    <p:extLst>
      <p:ext uri="{BB962C8B-B14F-4D97-AF65-F5344CB8AC3E}">
        <p14:creationId xmlns:p14="http://schemas.microsoft.com/office/powerpoint/2010/main" val="74779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10"/>
          </p:nvPr>
        </p:nvSpPr>
        <p:spPr/>
        <p:txBody>
          <a:bodyPr/>
          <a:lstStyle/>
          <a:p>
            <a:fld id="{C368579C-EAC7-0B4D-AE5F-5E3A5B26F7DD}" type="slidenum">
              <a:rPr lang="en-US" smtClean="0"/>
              <a:t>6</a:t>
            </a:fld>
            <a:endParaRPr lang="en-US"/>
          </a:p>
        </p:txBody>
      </p:sp>
    </p:spTree>
    <p:extLst>
      <p:ext uri="{BB962C8B-B14F-4D97-AF65-F5344CB8AC3E}">
        <p14:creationId xmlns:p14="http://schemas.microsoft.com/office/powerpoint/2010/main" val="93436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8579C-EAC7-0B4D-AE5F-5E3A5B26F7DD}" type="slidenum">
              <a:rPr lang="en-US" smtClean="0"/>
              <a:t>15</a:t>
            </a:fld>
            <a:endParaRPr lang="en-US"/>
          </a:p>
        </p:txBody>
      </p:sp>
    </p:spTree>
    <p:extLst>
      <p:ext uri="{BB962C8B-B14F-4D97-AF65-F5344CB8AC3E}">
        <p14:creationId xmlns:p14="http://schemas.microsoft.com/office/powerpoint/2010/main" val="518915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8579C-EAC7-0B4D-AE5F-5E3A5B26F7DD}" type="slidenum">
              <a:rPr lang="en-US" smtClean="0"/>
              <a:t>16</a:t>
            </a:fld>
            <a:endParaRPr lang="en-US"/>
          </a:p>
        </p:txBody>
      </p:sp>
    </p:spTree>
    <p:extLst>
      <p:ext uri="{BB962C8B-B14F-4D97-AF65-F5344CB8AC3E}">
        <p14:creationId xmlns:p14="http://schemas.microsoft.com/office/powerpoint/2010/main" val="3013261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18</a:t>
            </a:fld>
            <a:endParaRPr lang="en-US"/>
          </a:p>
        </p:txBody>
      </p:sp>
    </p:spTree>
    <p:extLst>
      <p:ext uri="{BB962C8B-B14F-4D97-AF65-F5344CB8AC3E}">
        <p14:creationId xmlns:p14="http://schemas.microsoft.com/office/powerpoint/2010/main" val="194013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771F8B-A6AA-4C49-A351-1C54F3623C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73" r="1406"/>
          <a:stretch/>
        </p:blipFill>
        <p:spPr>
          <a:xfrm>
            <a:off x="0" y="-314075"/>
            <a:ext cx="12192000" cy="7486149"/>
          </a:xfrm>
          <a:prstGeom prst="rect">
            <a:avLst/>
          </a:prstGeom>
        </p:spPr>
      </p:pic>
      <p:sp>
        <p:nvSpPr>
          <p:cNvPr id="4" name="Rectangle 3">
            <a:extLst>
              <a:ext uri="{FF2B5EF4-FFF2-40B4-BE49-F238E27FC236}">
                <a16:creationId xmlns:a16="http://schemas.microsoft.com/office/drawing/2014/main" id="{FA960F7A-981E-2849-A4A6-FFB20B3D6491}"/>
              </a:ext>
            </a:extLst>
          </p:cNvPr>
          <p:cNvSpPr/>
          <p:nvPr userDrawn="1"/>
        </p:nvSpPr>
        <p:spPr>
          <a:xfrm>
            <a:off x="0" y="1705295"/>
            <a:ext cx="12192000" cy="426883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C7FB37E-432E-7A4F-B863-4B75CE2DBB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4261"/>
          <a:stretch/>
        </p:blipFill>
        <p:spPr>
          <a:xfrm>
            <a:off x="-610" y="1701110"/>
            <a:ext cx="12191998" cy="105420"/>
          </a:xfrm>
          <a:prstGeom prst="rect">
            <a:avLst/>
          </a:prstGeom>
          <a:ln>
            <a:noFill/>
          </a:ln>
        </p:spPr>
      </p:pic>
      <p:pic>
        <p:nvPicPr>
          <p:cNvPr id="10" name="Picture 9">
            <a:extLst>
              <a:ext uri="{FF2B5EF4-FFF2-40B4-BE49-F238E27FC236}">
                <a16:creationId xmlns:a16="http://schemas.microsoft.com/office/drawing/2014/main" id="{BEC69780-856D-8549-AC32-E37E32DB0D9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6281"/>
          <a:stretch/>
        </p:blipFill>
        <p:spPr>
          <a:xfrm>
            <a:off x="-612" y="5953810"/>
            <a:ext cx="12192000" cy="60959"/>
          </a:xfrm>
          <a:prstGeom prst="rect">
            <a:avLst/>
          </a:prstGeom>
        </p:spPr>
      </p:pic>
      <p:sp>
        <p:nvSpPr>
          <p:cNvPr id="12" name="Rectangle 11">
            <a:extLst>
              <a:ext uri="{FF2B5EF4-FFF2-40B4-BE49-F238E27FC236}">
                <a16:creationId xmlns:a16="http://schemas.microsoft.com/office/drawing/2014/main" id="{EF033F58-E2FE-0347-BD76-12FAE70FF602}"/>
              </a:ext>
            </a:extLst>
          </p:cNvPr>
          <p:cNvSpPr/>
          <p:nvPr userDrawn="1"/>
        </p:nvSpPr>
        <p:spPr>
          <a:xfrm>
            <a:off x="-612" y="1806530"/>
            <a:ext cx="12192612" cy="414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3694" y="2645487"/>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210379"/>
            <a:ext cx="9144000" cy="387626"/>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777462"/>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77076" y="266296"/>
            <a:ext cx="1636624" cy="1321651"/>
          </a:xfrm>
          <a:prstGeom prst="rect">
            <a:avLst/>
          </a:prstGeom>
        </p:spPr>
      </p:pic>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4878ACEC-C273-FC42-8FF0-6A137603AC86}"/>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64AD5-665A-C744-89D9-40F741E5C759}"/>
              </a:ext>
            </a:extLst>
          </p:cNvPr>
          <p:cNvSpPr>
            <a:spLocks noGrp="1"/>
          </p:cNvSpPr>
          <p:nvPr>
            <p:ph type="title" orient="vert" hasCustomPrompt="1"/>
          </p:nvPr>
        </p:nvSpPr>
        <p:spPr>
          <a:xfrm>
            <a:off x="8724900" y="365125"/>
            <a:ext cx="2628900" cy="5811838"/>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id="{E94136C4-AA83-DE43-BE00-E228E3F2BD52}"/>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784700B9-E3D3-064D-B1E6-41202D9F58D4}"/>
              </a:ext>
            </a:extLst>
          </p:cNvPr>
          <p:cNvCxnSpPr>
            <a:cxnSpLocks/>
          </p:cNvCxnSpPr>
          <p:nvPr userDrawn="1"/>
        </p:nvCxnSpPr>
        <p:spPr>
          <a:xfrm>
            <a:off x="9263518" y="365125"/>
            <a:ext cx="0" cy="5246535"/>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476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95-B40D-0E4C-B1D2-11C6A5EE0CE1}"/>
              </a:ext>
            </a:extLst>
          </p:cNvPr>
          <p:cNvSpPr>
            <a:spLocks noGrp="1"/>
          </p:cNvSpPr>
          <p:nvPr>
            <p:ph type="title" hasCustomPrompt="1"/>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09AB431-9F66-664E-9CD0-ED4F8EA2F628}"/>
              </a:ext>
            </a:extLst>
          </p:cNvPr>
          <p:cNvSpPr>
            <a:spLocks noGrp="1"/>
          </p:cNvSpPr>
          <p:nvPr>
            <p:ph type="sldNum" sz="quarter" idx="12"/>
          </p:nvPr>
        </p:nvSpPr>
        <p:spPr>
          <a:xfrm>
            <a:off x="537186" y="6253165"/>
            <a:ext cx="543338" cy="365125"/>
          </a:xfrm>
        </p:spPr>
        <p:txBody>
          <a:bodyPr/>
          <a:lstStyle>
            <a:lvl1pPr>
              <a:defRPr sz="1800">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id="{C09A3890-68F3-4E4F-B626-7285D1AA940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2FD7-958A-0C45-B087-7DDC509F8C39}"/>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8D793A9-78D0-DB44-9842-DF34C4F56FC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973325D0-1E67-7343-83E5-FA2188290DAA}"/>
              </a:ext>
            </a:extLst>
          </p:cNvPr>
          <p:cNvCxnSpPr>
            <a:cxnSpLocks/>
          </p:cNvCxnSpPr>
          <p:nvPr userDrawn="1"/>
        </p:nvCxnSpPr>
        <p:spPr>
          <a:xfrm>
            <a:off x="831850" y="4589463"/>
            <a:ext cx="113601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83DE70EB-F425-BB4F-89B5-AA119946A7DC}"/>
              </a:ext>
            </a:extLst>
          </p:cNvPr>
          <p:cNvCxnSpPr>
            <a:cxnSpLocks/>
          </p:cNvCxnSpPr>
          <p:nvPr userDrawn="1"/>
        </p:nvCxnSpPr>
        <p:spPr>
          <a:xfrm>
            <a:off x="983837" y="1569545"/>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57-EA5D-8A44-945E-B158D9524DB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10" name="Shape 99">
            <a:extLst>
              <a:ext uri="{FF2B5EF4-FFF2-40B4-BE49-F238E27FC236}">
                <a16:creationId xmlns:a16="http://schemas.microsoft.com/office/drawing/2014/main" id="{66AD6D74-344E-A54C-9A0C-D9987DFF375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4" name="Shape 99">
            <a:extLst>
              <a:ext uri="{FF2B5EF4-FFF2-40B4-BE49-F238E27FC236}">
                <a16:creationId xmlns:a16="http://schemas.microsoft.com/office/drawing/2014/main" id="{D1908872-F504-B444-82AE-1560204653B7}"/>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62F8-D10B-E844-A683-3AF7FD775A6D}"/>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D27140A5-E15E-BD46-8584-067F29D9D83D}"/>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29B-A727-0242-95D3-50DD382BCE0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E4F1C8B1-B262-B54D-A9C0-F0135C46D574}"/>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pic>
        <p:nvPicPr>
          <p:cNvPr id="5" name="Picture 4">
            <a:extLst>
              <a:ext uri="{FF2B5EF4-FFF2-40B4-BE49-F238E27FC236}">
                <a16:creationId xmlns:a16="http://schemas.microsoft.com/office/drawing/2014/main" id="{1373610A-5E58-E749-8E27-85C5693283B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82170" y="5846548"/>
            <a:ext cx="2391950" cy="695221"/>
          </a:xfrm>
          <a:prstGeom prst="rect">
            <a:avLst/>
          </a:prstGeom>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www.cdc.gov/mmwr/volumes/69/wr/mm6939e1.htm?s_cid=mm6939e1_w#F1_u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mmwr/volumes/69/wr/mm6939e1.htm?s_cid=mm6939e1_w#F1_down"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coronavirus.maryland.gov/pages/cdc-resourc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coronavirus/2019-ncov/cases-updates/cases-in-u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health.maryland.gov/coronavir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75A1-2517-744F-9A8B-57E30E174F53}"/>
              </a:ext>
            </a:extLst>
          </p:cNvPr>
          <p:cNvSpPr>
            <a:spLocks noGrp="1"/>
          </p:cNvSpPr>
          <p:nvPr>
            <p:ph type="ctrTitle"/>
          </p:nvPr>
        </p:nvSpPr>
        <p:spPr>
          <a:xfrm>
            <a:off x="1524000" y="2239347"/>
            <a:ext cx="9144000" cy="1629551"/>
          </a:xfrm>
        </p:spPr>
        <p:txBody>
          <a:bodyPr>
            <a:normAutofit fontScale="90000"/>
          </a:bodyPr>
          <a:lstStyle/>
          <a:p>
            <a:r>
              <a:rPr lang="en-US" dirty="0"/>
              <a:t>Maryland Situation Update on </a:t>
            </a:r>
            <a:br>
              <a:rPr lang="en-US" dirty="0"/>
            </a:br>
            <a:r>
              <a:rPr lang="en-US" dirty="0"/>
              <a:t>Coronavirus Disease (COVID-19)</a:t>
            </a:r>
            <a:br>
              <a:rPr lang="en-US" dirty="0"/>
            </a:br>
            <a:r>
              <a:rPr lang="en-US" dirty="0"/>
              <a:t>for BHA</a:t>
            </a:r>
          </a:p>
        </p:txBody>
      </p:sp>
      <p:sp>
        <p:nvSpPr>
          <p:cNvPr id="9" name="Subtitle 8">
            <a:extLst>
              <a:ext uri="{FF2B5EF4-FFF2-40B4-BE49-F238E27FC236}">
                <a16:creationId xmlns:a16="http://schemas.microsoft.com/office/drawing/2014/main" id="{CDE056D8-945A-4B48-A18A-58091677BCC7}"/>
              </a:ext>
            </a:extLst>
          </p:cNvPr>
          <p:cNvSpPr>
            <a:spLocks noGrp="1"/>
          </p:cNvSpPr>
          <p:nvPr>
            <p:ph type="subTitle" idx="1"/>
          </p:nvPr>
        </p:nvSpPr>
        <p:spPr>
          <a:xfrm>
            <a:off x="1524000" y="3999722"/>
            <a:ext cx="9144000" cy="1169437"/>
          </a:xfrm>
        </p:spPr>
        <p:txBody>
          <a:bodyPr>
            <a:normAutofit/>
          </a:bodyPr>
          <a:lstStyle/>
          <a:p>
            <a:pPr lvl="0"/>
            <a:r>
              <a:rPr lang="en-US" sz="2100" dirty="0"/>
              <a:t>Maryland Department of Health</a:t>
            </a:r>
          </a:p>
          <a:p>
            <a:pPr lvl="0"/>
            <a:r>
              <a:rPr lang="en-US" sz="2100" dirty="0"/>
              <a:t>Infectious Disease Epidemiology and Outbreak Response Bureau</a:t>
            </a:r>
          </a:p>
        </p:txBody>
      </p:sp>
      <p:sp>
        <p:nvSpPr>
          <p:cNvPr id="4" name="Text Placeholder 3">
            <a:extLst>
              <a:ext uri="{FF2B5EF4-FFF2-40B4-BE49-F238E27FC236}">
                <a16:creationId xmlns:a16="http://schemas.microsoft.com/office/drawing/2014/main" id="{0DBA006E-C594-466C-BCBE-4496AED2A4B4}"/>
              </a:ext>
            </a:extLst>
          </p:cNvPr>
          <p:cNvSpPr>
            <a:spLocks noGrp="1"/>
          </p:cNvSpPr>
          <p:nvPr>
            <p:ph type="body" sz="quarter" idx="11"/>
          </p:nvPr>
        </p:nvSpPr>
        <p:spPr>
          <a:xfrm>
            <a:off x="1604010" y="4899990"/>
            <a:ext cx="9144000" cy="366713"/>
          </a:xfrm>
        </p:spPr>
        <p:txBody>
          <a:bodyPr>
            <a:normAutofit fontScale="92500" lnSpcReduction="10000"/>
          </a:bodyPr>
          <a:lstStyle/>
          <a:p>
            <a:r>
              <a:rPr lang="en-US" dirty="0"/>
              <a:t>October 2, 2020</a:t>
            </a:r>
          </a:p>
        </p:txBody>
      </p:sp>
    </p:spTree>
    <p:extLst>
      <p:ext uri="{BB962C8B-B14F-4D97-AF65-F5344CB8AC3E}">
        <p14:creationId xmlns:p14="http://schemas.microsoft.com/office/powerpoint/2010/main" val="39641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461B-BBD7-4017-B2D9-16D5C0859F2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D3921E7-461B-4A74-8623-2AC6DACB66E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15798B2-BCA3-4F20-B988-1375E47CAF16}"/>
              </a:ext>
            </a:extLst>
          </p:cNvPr>
          <p:cNvSpPr>
            <a:spLocks noGrp="1"/>
          </p:cNvSpPr>
          <p:nvPr>
            <p:ph type="sldNum" sz="quarter" idx="12"/>
          </p:nvPr>
        </p:nvSpPr>
        <p:spPr/>
        <p:txBody>
          <a:bodyPr/>
          <a:lstStyle/>
          <a:p>
            <a:fld id="{D275CE6D-5C38-C543-B8AD-F8110668FDF9}" type="slidenum">
              <a:rPr lang="en-US" smtClean="0"/>
              <a:pPr/>
              <a:t>10</a:t>
            </a:fld>
            <a:endParaRPr lang="en-US" dirty="0"/>
          </a:p>
        </p:txBody>
      </p:sp>
      <p:sp>
        <p:nvSpPr>
          <p:cNvPr id="5" name="Text Placeholder 4">
            <a:extLst>
              <a:ext uri="{FF2B5EF4-FFF2-40B4-BE49-F238E27FC236}">
                <a16:creationId xmlns:a16="http://schemas.microsoft.com/office/drawing/2014/main" id="{68E7B4FD-5E64-4B56-94D2-06B4933146D9}"/>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610D78A6-9990-40A1-AFE9-6E4FB4E6199A}"/>
              </a:ext>
            </a:extLst>
          </p:cNvPr>
          <p:cNvPicPr>
            <a:picLocks noChangeAspect="1"/>
          </p:cNvPicPr>
          <p:nvPr/>
        </p:nvPicPr>
        <p:blipFill>
          <a:blip r:embed="rId2"/>
          <a:stretch>
            <a:fillRect/>
          </a:stretch>
        </p:blipFill>
        <p:spPr>
          <a:xfrm>
            <a:off x="537186" y="362022"/>
            <a:ext cx="10469217" cy="5999668"/>
          </a:xfrm>
          <a:prstGeom prst="rect">
            <a:avLst/>
          </a:prstGeom>
        </p:spPr>
      </p:pic>
    </p:spTree>
    <p:extLst>
      <p:ext uri="{BB962C8B-B14F-4D97-AF65-F5344CB8AC3E}">
        <p14:creationId xmlns:p14="http://schemas.microsoft.com/office/powerpoint/2010/main" val="3267149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Maryland: COVID-19</a:t>
            </a:r>
          </a:p>
        </p:txBody>
      </p:sp>
      <p:sp>
        <p:nvSpPr>
          <p:cNvPr id="4" name="Slide Number Placeholder 3"/>
          <p:cNvSpPr>
            <a:spLocks noGrp="1"/>
          </p:cNvSpPr>
          <p:nvPr>
            <p:ph type="sldNum" sz="quarter" idx="12"/>
          </p:nvPr>
        </p:nvSpPr>
        <p:spPr/>
        <p:txBody>
          <a:bodyPr/>
          <a:lstStyle/>
          <a:p>
            <a:fld id="{EB4BE1A8-99A0-BE4B-B404-CE990ED5FA0C}" type="slidenum">
              <a:rPr lang="en-US" smtClean="0"/>
              <a:pPr/>
              <a:t>11</a:t>
            </a:fld>
            <a:endParaRPr lang="en-US" dirty="0"/>
          </a:p>
        </p:txBody>
      </p:sp>
      <p:sp>
        <p:nvSpPr>
          <p:cNvPr id="7" name="Content Placeholder 2">
            <a:extLst>
              <a:ext uri="{FF2B5EF4-FFF2-40B4-BE49-F238E27FC236}">
                <a16:creationId xmlns:a16="http://schemas.microsoft.com/office/drawing/2014/main" id="{406DAE23-609F-4C1B-9BD4-55258CEB15B7}"/>
              </a:ext>
            </a:extLst>
          </p:cNvPr>
          <p:cNvSpPr txBox="1">
            <a:spLocks/>
          </p:cNvSpPr>
          <p:nvPr/>
        </p:nvSpPr>
        <p:spPr>
          <a:xfrm>
            <a:off x="2266304" y="6335058"/>
            <a:ext cx="5594488" cy="4980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Source: </a:t>
            </a:r>
            <a:r>
              <a:rPr lang="en-US" sz="1400" dirty="0">
                <a:hlinkClick r:id="rId2"/>
              </a:rPr>
              <a:t>https://coronavirus.maryland.gov/</a:t>
            </a:r>
            <a:r>
              <a:rPr lang="en-US" sz="1400" dirty="0"/>
              <a:t>, accessed October 1, 2020</a:t>
            </a:r>
            <a:endParaRPr lang="en-US" sz="1200" dirty="0"/>
          </a:p>
        </p:txBody>
      </p:sp>
      <p:pic>
        <p:nvPicPr>
          <p:cNvPr id="3" name="Picture 2">
            <a:extLst>
              <a:ext uri="{FF2B5EF4-FFF2-40B4-BE49-F238E27FC236}">
                <a16:creationId xmlns:a16="http://schemas.microsoft.com/office/drawing/2014/main" id="{20EB3792-94DE-4590-BB58-111C3D3C73D9}"/>
              </a:ext>
            </a:extLst>
          </p:cNvPr>
          <p:cNvPicPr>
            <a:picLocks noChangeAspect="1"/>
          </p:cNvPicPr>
          <p:nvPr/>
        </p:nvPicPr>
        <p:blipFill>
          <a:blip r:embed="rId3"/>
          <a:stretch>
            <a:fillRect/>
          </a:stretch>
        </p:blipFill>
        <p:spPr>
          <a:xfrm>
            <a:off x="1158949" y="1766037"/>
            <a:ext cx="8732985" cy="4043769"/>
          </a:xfrm>
          <a:prstGeom prst="rect">
            <a:avLst/>
          </a:prstGeom>
        </p:spPr>
      </p:pic>
    </p:spTree>
    <p:extLst>
      <p:ext uri="{BB962C8B-B14F-4D97-AF65-F5344CB8AC3E}">
        <p14:creationId xmlns:p14="http://schemas.microsoft.com/office/powerpoint/2010/main" val="493355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808855" y="305775"/>
            <a:ext cx="6213172" cy="2388175"/>
          </a:xfrm>
          <a:prstGeom prst="rect">
            <a:avLst/>
          </a:prstGeom>
        </p:spPr>
      </p:pic>
      <p:sp>
        <p:nvSpPr>
          <p:cNvPr id="4" name="Slide Number Placeholder 3"/>
          <p:cNvSpPr>
            <a:spLocks noGrp="1"/>
          </p:cNvSpPr>
          <p:nvPr>
            <p:ph type="sldNum" sz="quarter" idx="12"/>
          </p:nvPr>
        </p:nvSpPr>
        <p:spPr/>
        <p:txBody>
          <a:bodyPr/>
          <a:lstStyle/>
          <a:p>
            <a:fld id="{EB4BE1A8-99A0-BE4B-B404-CE990ED5FA0C}" type="slidenum">
              <a:rPr lang="en-US" smtClean="0"/>
              <a:pPr/>
              <a:t>12</a:t>
            </a:fld>
            <a:endParaRPr lang="en-US" dirty="0"/>
          </a:p>
        </p:txBody>
      </p:sp>
      <p:pic>
        <p:nvPicPr>
          <p:cNvPr id="7" name="Picture 6"/>
          <p:cNvPicPr>
            <a:picLocks noChangeAspect="1"/>
          </p:cNvPicPr>
          <p:nvPr/>
        </p:nvPicPr>
        <p:blipFill>
          <a:blip r:embed="rId3"/>
          <a:stretch>
            <a:fillRect/>
          </a:stretch>
        </p:blipFill>
        <p:spPr>
          <a:xfrm>
            <a:off x="836627" y="2858571"/>
            <a:ext cx="6157627" cy="3086866"/>
          </a:xfrm>
          <a:prstGeom prst="rect">
            <a:avLst/>
          </a:prstGeom>
        </p:spPr>
      </p:pic>
      <p:sp>
        <p:nvSpPr>
          <p:cNvPr id="8" name="TextBox 7"/>
          <p:cNvSpPr txBox="1"/>
          <p:nvPr/>
        </p:nvSpPr>
        <p:spPr>
          <a:xfrm>
            <a:off x="1243567" y="6174117"/>
            <a:ext cx="7886700" cy="523220"/>
          </a:xfrm>
          <a:prstGeom prst="rect">
            <a:avLst/>
          </a:prstGeom>
          <a:noFill/>
        </p:spPr>
        <p:txBody>
          <a:bodyPr wrap="square" rtlCol="0">
            <a:spAutoFit/>
          </a:bodyPr>
          <a:lstStyle/>
          <a:p>
            <a:r>
              <a:rPr lang="en-US" sz="1400" dirty="0"/>
              <a:t>Source: </a:t>
            </a:r>
            <a:r>
              <a:rPr lang="en-US" sz="1400" dirty="0">
                <a:hlinkClick r:id="rId4"/>
              </a:rPr>
              <a:t>https://www.cdc.gov/mmwr/volumes/69/wr/mm6939e1.htm?s_cid=mm6939e1_w#F1_up</a:t>
            </a:r>
            <a:endParaRPr lang="en-US" sz="1400" dirty="0"/>
          </a:p>
          <a:p>
            <a:endParaRPr lang="en-US" sz="1400" dirty="0"/>
          </a:p>
        </p:txBody>
      </p:sp>
    </p:spTree>
    <p:extLst>
      <p:ext uri="{BB962C8B-B14F-4D97-AF65-F5344CB8AC3E}">
        <p14:creationId xmlns:p14="http://schemas.microsoft.com/office/powerpoint/2010/main" val="37557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272320" y="566929"/>
            <a:ext cx="7033385" cy="4812317"/>
          </a:xfrm>
          <a:prstGeom prst="rect">
            <a:avLst/>
          </a:prstGeom>
        </p:spPr>
      </p:pic>
      <p:sp>
        <p:nvSpPr>
          <p:cNvPr id="4" name="Slide Number Placeholder 3"/>
          <p:cNvSpPr>
            <a:spLocks noGrp="1"/>
          </p:cNvSpPr>
          <p:nvPr>
            <p:ph type="sldNum" sz="quarter" idx="12"/>
          </p:nvPr>
        </p:nvSpPr>
        <p:spPr/>
        <p:txBody>
          <a:bodyPr/>
          <a:lstStyle/>
          <a:p>
            <a:fld id="{EB4BE1A8-99A0-BE4B-B404-CE990ED5FA0C}" type="slidenum">
              <a:rPr lang="en-US" smtClean="0"/>
              <a:pPr/>
              <a:t>13</a:t>
            </a:fld>
            <a:endParaRPr lang="en-US" dirty="0"/>
          </a:p>
        </p:txBody>
      </p:sp>
      <p:sp>
        <p:nvSpPr>
          <p:cNvPr id="7" name="TextBox 6"/>
          <p:cNvSpPr txBox="1"/>
          <p:nvPr/>
        </p:nvSpPr>
        <p:spPr>
          <a:xfrm>
            <a:off x="2351336" y="5581047"/>
            <a:ext cx="8197792" cy="523220"/>
          </a:xfrm>
          <a:prstGeom prst="rect">
            <a:avLst/>
          </a:prstGeom>
          <a:noFill/>
        </p:spPr>
        <p:txBody>
          <a:bodyPr wrap="square" rtlCol="0">
            <a:spAutoFit/>
          </a:bodyPr>
          <a:lstStyle/>
          <a:p>
            <a:r>
              <a:rPr lang="en-US" sz="1400" dirty="0"/>
              <a:t>Source: </a:t>
            </a:r>
            <a:r>
              <a:rPr lang="en-US" sz="1400" dirty="0">
                <a:hlinkClick r:id="rId3"/>
              </a:rPr>
              <a:t>https://www.cdc.gov/mmwr/volumes/69/wr/mm6939e1.htm?s_cid=mm6939e1_w#F1_down</a:t>
            </a:r>
            <a:r>
              <a:rPr lang="en-US" sz="1400" dirty="0"/>
              <a:t>, Accessed 9/29/2020</a:t>
            </a:r>
          </a:p>
        </p:txBody>
      </p:sp>
    </p:spTree>
    <p:extLst>
      <p:ext uri="{BB962C8B-B14F-4D97-AF65-F5344CB8AC3E}">
        <p14:creationId xmlns:p14="http://schemas.microsoft.com/office/powerpoint/2010/main" val="1881235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0E690-B99F-4BC5-82B5-F354C6C07489}"/>
              </a:ext>
            </a:extLst>
          </p:cNvPr>
          <p:cNvSpPr>
            <a:spLocks noGrp="1"/>
          </p:cNvSpPr>
          <p:nvPr>
            <p:ph type="title"/>
          </p:nvPr>
        </p:nvSpPr>
        <p:spPr/>
        <p:txBody>
          <a:bodyPr/>
          <a:lstStyle/>
          <a:p>
            <a:r>
              <a:rPr lang="en-US" dirty="0"/>
              <a:t>Access to Support for Patients with Disabilities in Healthcare Settings </a:t>
            </a:r>
          </a:p>
        </p:txBody>
      </p:sp>
      <p:sp>
        <p:nvSpPr>
          <p:cNvPr id="4" name="Slide Number Placeholder 3">
            <a:extLst>
              <a:ext uri="{FF2B5EF4-FFF2-40B4-BE49-F238E27FC236}">
                <a16:creationId xmlns:a16="http://schemas.microsoft.com/office/drawing/2014/main" id="{46ED8148-2F18-4978-84F3-94185AC4DD6A}"/>
              </a:ext>
            </a:extLst>
          </p:cNvPr>
          <p:cNvSpPr>
            <a:spLocks noGrp="1"/>
          </p:cNvSpPr>
          <p:nvPr>
            <p:ph type="sldNum" sz="quarter" idx="12"/>
          </p:nvPr>
        </p:nvSpPr>
        <p:spPr/>
        <p:txBody>
          <a:bodyPr/>
          <a:lstStyle/>
          <a:p>
            <a:fld id="{D275CE6D-5C38-C543-B8AD-F8110668FDF9}" type="slidenum">
              <a:rPr lang="en-US" smtClean="0"/>
              <a:t>14</a:t>
            </a:fld>
            <a:endParaRPr lang="en-US"/>
          </a:p>
        </p:txBody>
      </p:sp>
    </p:spTree>
    <p:extLst>
      <p:ext uri="{BB962C8B-B14F-4D97-AF65-F5344CB8AC3E}">
        <p14:creationId xmlns:p14="http://schemas.microsoft.com/office/powerpoint/2010/main" val="2556501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2B6E8-AB65-4B44-9898-B7D8B343ECF9}"/>
              </a:ext>
            </a:extLst>
          </p:cNvPr>
          <p:cNvSpPr>
            <a:spLocks noGrp="1"/>
          </p:cNvSpPr>
          <p:nvPr>
            <p:ph type="title"/>
          </p:nvPr>
        </p:nvSpPr>
        <p:spPr/>
        <p:txBody>
          <a:bodyPr/>
          <a:lstStyle/>
          <a:p>
            <a:r>
              <a:rPr lang="en-US" dirty="0"/>
              <a:t>Support Persons for People with Disabilities</a:t>
            </a:r>
          </a:p>
        </p:txBody>
      </p:sp>
      <p:sp>
        <p:nvSpPr>
          <p:cNvPr id="3" name="Content Placeholder 2">
            <a:extLst>
              <a:ext uri="{FF2B5EF4-FFF2-40B4-BE49-F238E27FC236}">
                <a16:creationId xmlns:a16="http://schemas.microsoft.com/office/drawing/2014/main" id="{22EB4436-C818-4E64-9488-53F4CE334F3F}"/>
              </a:ext>
            </a:extLst>
          </p:cNvPr>
          <p:cNvSpPr>
            <a:spLocks noGrp="1"/>
          </p:cNvSpPr>
          <p:nvPr>
            <p:ph idx="1"/>
          </p:nvPr>
        </p:nvSpPr>
        <p:spPr/>
        <p:txBody>
          <a:bodyPr/>
          <a:lstStyle/>
          <a:p>
            <a:r>
              <a:rPr lang="en-US" dirty="0"/>
              <a:t>Healthcare providers must allow authorized support person to accompany individuals with disabilities  </a:t>
            </a:r>
          </a:p>
          <a:p>
            <a:r>
              <a:rPr lang="en-US" dirty="0"/>
              <a:t>The term “disability” means, with respect to an individual a physical or mental impairment that substantially limits one or more major life activities of such individual</a:t>
            </a:r>
          </a:p>
          <a:p>
            <a:r>
              <a:rPr lang="en-US" dirty="0"/>
              <a:t>A support person may be a family member, personal care assistant, similar disability service provider, or other individual knowledgeable about the management or care of the patient who is authorized to assist the patient in making decisions</a:t>
            </a:r>
          </a:p>
          <a:p>
            <a:pPr marL="0" indent="0">
              <a:buNone/>
            </a:pPr>
            <a:endParaRPr lang="en-US" dirty="0"/>
          </a:p>
        </p:txBody>
      </p:sp>
      <p:sp>
        <p:nvSpPr>
          <p:cNvPr id="4" name="Slide Number Placeholder 3">
            <a:extLst>
              <a:ext uri="{FF2B5EF4-FFF2-40B4-BE49-F238E27FC236}">
                <a16:creationId xmlns:a16="http://schemas.microsoft.com/office/drawing/2014/main" id="{5C814093-8077-4355-BD26-E954DB48D184}"/>
              </a:ext>
            </a:extLst>
          </p:cNvPr>
          <p:cNvSpPr>
            <a:spLocks noGrp="1"/>
          </p:cNvSpPr>
          <p:nvPr>
            <p:ph type="sldNum" sz="quarter" idx="12"/>
          </p:nvPr>
        </p:nvSpPr>
        <p:spPr/>
        <p:txBody>
          <a:bodyPr/>
          <a:lstStyle/>
          <a:p>
            <a:fld id="{D275CE6D-5C38-C543-B8AD-F8110668FDF9}" type="slidenum">
              <a:rPr lang="en-US" smtClean="0"/>
              <a:pPr/>
              <a:t>15</a:t>
            </a:fld>
            <a:endParaRPr lang="en-US" dirty="0"/>
          </a:p>
        </p:txBody>
      </p:sp>
      <p:sp>
        <p:nvSpPr>
          <p:cNvPr id="6" name="TextBox 5">
            <a:extLst>
              <a:ext uri="{FF2B5EF4-FFF2-40B4-BE49-F238E27FC236}">
                <a16:creationId xmlns:a16="http://schemas.microsoft.com/office/drawing/2014/main" id="{8A8E9817-31B8-4658-9E4F-DEA7D25C9318}"/>
              </a:ext>
            </a:extLst>
          </p:cNvPr>
          <p:cNvSpPr txBox="1"/>
          <p:nvPr/>
        </p:nvSpPr>
        <p:spPr>
          <a:xfrm>
            <a:off x="3301409" y="6261651"/>
            <a:ext cx="11279372" cy="369332"/>
          </a:xfrm>
          <a:prstGeom prst="rect">
            <a:avLst/>
          </a:prstGeom>
          <a:noFill/>
        </p:spPr>
        <p:txBody>
          <a:bodyPr wrap="square" rtlCol="0">
            <a:spAutoFit/>
          </a:bodyPr>
          <a:lstStyle/>
          <a:p>
            <a:r>
              <a:rPr lang="en-US" dirty="0">
                <a:hlinkClick r:id="rId3"/>
              </a:rPr>
              <a:t>https://coronavirus.maryland.gov/pages/cdc-resources</a:t>
            </a:r>
            <a:endParaRPr lang="en-US" dirty="0"/>
          </a:p>
        </p:txBody>
      </p:sp>
    </p:spTree>
    <p:extLst>
      <p:ext uri="{BB962C8B-B14F-4D97-AF65-F5344CB8AC3E}">
        <p14:creationId xmlns:p14="http://schemas.microsoft.com/office/powerpoint/2010/main" val="1475737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B21C8-40ED-4B00-A9A8-E392BF45C794}"/>
              </a:ext>
            </a:extLst>
          </p:cNvPr>
          <p:cNvSpPr>
            <a:spLocks noGrp="1"/>
          </p:cNvSpPr>
          <p:nvPr>
            <p:ph type="title"/>
          </p:nvPr>
        </p:nvSpPr>
        <p:spPr/>
        <p:txBody>
          <a:bodyPr/>
          <a:lstStyle/>
          <a:p>
            <a:r>
              <a:rPr lang="en-US" dirty="0"/>
              <a:t>Support Persons and COVID-19</a:t>
            </a:r>
          </a:p>
        </p:txBody>
      </p:sp>
      <p:sp>
        <p:nvSpPr>
          <p:cNvPr id="3" name="Content Placeholder 2">
            <a:extLst>
              <a:ext uri="{FF2B5EF4-FFF2-40B4-BE49-F238E27FC236}">
                <a16:creationId xmlns:a16="http://schemas.microsoft.com/office/drawing/2014/main" id="{3BDDC2B9-537C-4A99-9C86-980BAD52262C}"/>
              </a:ext>
            </a:extLst>
          </p:cNvPr>
          <p:cNvSpPr>
            <a:spLocks noGrp="1"/>
          </p:cNvSpPr>
          <p:nvPr>
            <p:ph idx="1"/>
          </p:nvPr>
        </p:nvSpPr>
        <p:spPr/>
        <p:txBody>
          <a:bodyPr/>
          <a:lstStyle/>
          <a:p>
            <a:r>
              <a:rPr lang="en-US" dirty="0"/>
              <a:t>Patients with disabilities, regardless of diagnosis or symptoms of COVID-19, are permitted to have access to support persons</a:t>
            </a:r>
          </a:p>
          <a:p>
            <a:r>
              <a:rPr lang="en-US" dirty="0"/>
              <a:t>Individuals with COVID-19 symptoms shall not be permitted to serve as a support person</a:t>
            </a:r>
          </a:p>
          <a:p>
            <a:r>
              <a:rPr lang="en-US" dirty="0"/>
              <a:t>All support persons shall be subject to screening for COVID-19 symptoms upon arrival at the health care provider and periodically during their stay, if appropriate</a:t>
            </a:r>
          </a:p>
          <a:p>
            <a:r>
              <a:rPr lang="en-US" dirty="0"/>
              <a:t>Support persons shall be provided appropriate PPE, including instruction on how to utilize and conserve PPE</a:t>
            </a:r>
          </a:p>
        </p:txBody>
      </p:sp>
      <p:sp>
        <p:nvSpPr>
          <p:cNvPr id="4" name="Slide Number Placeholder 3">
            <a:extLst>
              <a:ext uri="{FF2B5EF4-FFF2-40B4-BE49-F238E27FC236}">
                <a16:creationId xmlns:a16="http://schemas.microsoft.com/office/drawing/2014/main" id="{3DEC8CE0-6539-4079-AE4A-4DB41F04C952}"/>
              </a:ext>
            </a:extLst>
          </p:cNvPr>
          <p:cNvSpPr>
            <a:spLocks noGrp="1"/>
          </p:cNvSpPr>
          <p:nvPr>
            <p:ph type="sldNum" sz="quarter" idx="12"/>
          </p:nvPr>
        </p:nvSpPr>
        <p:spPr/>
        <p:txBody>
          <a:bodyPr/>
          <a:lstStyle/>
          <a:p>
            <a:fld id="{D275CE6D-5C38-C543-B8AD-F8110668FDF9}" type="slidenum">
              <a:rPr lang="en-US" smtClean="0"/>
              <a:pPr/>
              <a:t>16</a:t>
            </a:fld>
            <a:endParaRPr lang="en-US" dirty="0"/>
          </a:p>
        </p:txBody>
      </p:sp>
    </p:spTree>
    <p:extLst>
      <p:ext uri="{BB962C8B-B14F-4D97-AF65-F5344CB8AC3E}">
        <p14:creationId xmlns:p14="http://schemas.microsoft.com/office/powerpoint/2010/main" val="2180550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D16B-416F-4E1C-99A5-8D20441AE65C}"/>
              </a:ext>
            </a:extLst>
          </p:cNvPr>
          <p:cNvSpPr>
            <a:spLocks noGrp="1"/>
          </p:cNvSpPr>
          <p:nvPr>
            <p:ph type="title"/>
          </p:nvPr>
        </p:nvSpPr>
        <p:spPr/>
        <p:txBody>
          <a:bodyPr/>
          <a:lstStyle/>
          <a:p>
            <a:r>
              <a:rPr lang="en-US" dirty="0"/>
              <a:t>Facility Policy Must Include:</a:t>
            </a:r>
          </a:p>
        </p:txBody>
      </p:sp>
      <p:sp>
        <p:nvSpPr>
          <p:cNvPr id="3" name="Content Placeholder 2">
            <a:extLst>
              <a:ext uri="{FF2B5EF4-FFF2-40B4-BE49-F238E27FC236}">
                <a16:creationId xmlns:a16="http://schemas.microsoft.com/office/drawing/2014/main" id="{43C80E2B-BB4C-4FBD-A57B-C58DE48D2F57}"/>
              </a:ext>
            </a:extLst>
          </p:cNvPr>
          <p:cNvSpPr>
            <a:spLocks noGrp="1"/>
          </p:cNvSpPr>
          <p:nvPr>
            <p:ph idx="1"/>
          </p:nvPr>
        </p:nvSpPr>
        <p:spPr/>
        <p:txBody>
          <a:bodyPr>
            <a:normAutofit fontScale="92500" lnSpcReduction="20000"/>
          </a:bodyPr>
          <a:lstStyle/>
          <a:p>
            <a:r>
              <a:rPr lang="en-US" dirty="0"/>
              <a:t>Provisions authorizing support persons to accompany, visit, and stay with individuals with disabilities during their visits to health care providers</a:t>
            </a:r>
          </a:p>
          <a:p>
            <a:r>
              <a:rPr lang="en-US" dirty="0"/>
              <a:t>Provisions for the designation of support persons who may accompany, visit, and stay with individuals with disabilities during their visits to health care providers</a:t>
            </a:r>
          </a:p>
          <a:p>
            <a:r>
              <a:rPr lang="en-US" dirty="0"/>
              <a:t>Provisions defining a support person as a family member, personal care assistant, similar disability service provider, or other individual knowledgeable about the management or care of the patient who is authorized to assist the patient in making decisions</a:t>
            </a:r>
          </a:p>
          <a:p>
            <a:r>
              <a:rPr lang="en-US" dirty="0"/>
              <a:t>Provisions establishing a process for individuals with disabilities to propose other reasonable accommodations that also comply with the health care’s infection control policy</a:t>
            </a:r>
          </a:p>
        </p:txBody>
      </p:sp>
      <p:sp>
        <p:nvSpPr>
          <p:cNvPr id="4" name="Slide Number Placeholder 3">
            <a:extLst>
              <a:ext uri="{FF2B5EF4-FFF2-40B4-BE49-F238E27FC236}">
                <a16:creationId xmlns:a16="http://schemas.microsoft.com/office/drawing/2014/main" id="{2D49B1BD-9462-4E8D-ABF1-4D3194B97D2C}"/>
              </a:ext>
            </a:extLst>
          </p:cNvPr>
          <p:cNvSpPr>
            <a:spLocks noGrp="1"/>
          </p:cNvSpPr>
          <p:nvPr>
            <p:ph type="sldNum" sz="quarter" idx="12"/>
          </p:nvPr>
        </p:nvSpPr>
        <p:spPr/>
        <p:txBody>
          <a:bodyPr/>
          <a:lstStyle/>
          <a:p>
            <a:fld id="{D275CE6D-5C38-C543-B8AD-F8110668FDF9}" type="slidenum">
              <a:rPr lang="en-US" smtClean="0"/>
              <a:pPr/>
              <a:t>17</a:t>
            </a:fld>
            <a:endParaRPr lang="en-US" dirty="0"/>
          </a:p>
        </p:txBody>
      </p:sp>
    </p:spTree>
    <p:extLst>
      <p:ext uri="{BB962C8B-B14F-4D97-AF65-F5344CB8AC3E}">
        <p14:creationId xmlns:p14="http://schemas.microsoft.com/office/powerpoint/2010/main" val="186919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18</a:t>
            </a:fld>
            <a:endParaRPr lang="en-US" dirty="0"/>
          </a:p>
        </p:txBody>
      </p:sp>
      <p:sp>
        <p:nvSpPr>
          <p:cNvPr id="3" name="TextBox 2">
            <a:extLst>
              <a:ext uri="{FF2B5EF4-FFF2-40B4-BE49-F238E27FC236}">
                <a16:creationId xmlns:a16="http://schemas.microsoft.com/office/drawing/2014/main" id="{108BB4C3-FC6C-4B0E-A586-0CB80AEB9EA8}"/>
              </a:ext>
            </a:extLst>
          </p:cNvPr>
          <p:cNvSpPr txBox="1"/>
          <p:nvPr/>
        </p:nvSpPr>
        <p:spPr>
          <a:xfrm>
            <a:off x="537186" y="2601007"/>
            <a:ext cx="11083313" cy="584775"/>
          </a:xfrm>
          <a:prstGeom prst="rect">
            <a:avLst/>
          </a:prstGeom>
          <a:noFill/>
        </p:spPr>
        <p:txBody>
          <a:bodyPr wrap="square" rtlCol="0">
            <a:spAutoFit/>
          </a:bodyPr>
          <a:lstStyle/>
          <a:p>
            <a:r>
              <a:rPr lang="en-US" sz="3200" dirty="0"/>
              <a:t>Email : mdh.ipcovid@Maryland.gov </a:t>
            </a:r>
          </a:p>
        </p:txBody>
      </p:sp>
    </p:spTree>
    <p:extLst>
      <p:ext uri="{BB962C8B-B14F-4D97-AF65-F5344CB8AC3E}">
        <p14:creationId xmlns:p14="http://schemas.microsoft.com/office/powerpoint/2010/main" val="448033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p:txBody>
          <a:bodyPr/>
          <a:lstStyle/>
          <a:p>
            <a:r>
              <a:rPr lang="en-US" dirty="0"/>
              <a:t>Call Agenda </a:t>
            </a:r>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idx="1"/>
          </p:nvPr>
        </p:nvSpPr>
        <p:spPr>
          <a:xfrm>
            <a:off x="321449" y="1910227"/>
            <a:ext cx="6063198" cy="4351338"/>
          </a:xfrm>
        </p:spPr>
        <p:txBody>
          <a:bodyPr>
            <a:normAutofit/>
          </a:bodyPr>
          <a:lstStyle/>
          <a:p>
            <a:r>
              <a:rPr lang="en-US" dirty="0"/>
              <a:t>Review current situation of COVID-19</a:t>
            </a:r>
          </a:p>
          <a:p>
            <a:r>
              <a:rPr lang="en-US" dirty="0"/>
              <a:t>Age distribution of COVID-19 cases</a:t>
            </a:r>
          </a:p>
          <a:p>
            <a:r>
              <a:rPr lang="en-US" dirty="0"/>
              <a:t>Access to Support for Patients with Disabilities in Healthcare Settings </a:t>
            </a:r>
          </a:p>
          <a:p>
            <a:pPr marL="457200" lvl="1" indent="0">
              <a:buNone/>
            </a:pPr>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2</a:t>
            </a:fld>
            <a:endParaRPr lang="en-US" dirty="0">
              <a:latin typeface="Calibri" panose="020F0502020204030204" pitchFamily="34" charset="0"/>
              <a:cs typeface="Calibri" panose="020F0502020204030204" pitchFamily="34" charset="0"/>
            </a:endParaRPr>
          </a:p>
        </p:txBody>
      </p:sp>
      <p:pic>
        <p:nvPicPr>
          <p:cNvPr id="1026" name="Picture 2" descr="https://globalbiodefense.com/wp-content/uploads/2020/02/novel-coronavirus-covid-19-sars-cov-2-1024x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647" y="1782501"/>
            <a:ext cx="5807353" cy="49453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08968" y="1455795"/>
            <a:ext cx="3583032" cy="369332"/>
          </a:xfrm>
          <a:prstGeom prst="rect">
            <a:avLst/>
          </a:prstGeom>
        </p:spPr>
        <p:txBody>
          <a:bodyPr wrap="none">
            <a:spAutoFit/>
          </a:bodyPr>
          <a:lstStyle/>
          <a:p>
            <a:r>
              <a:rPr lang="en-US" b="1" dirty="0">
                <a:solidFill>
                  <a:srgbClr val="333333"/>
                </a:solidFill>
                <a:latin typeface="Droid Serif"/>
              </a:rPr>
              <a:t>Picture Courtesy of NIAID-RML</a:t>
            </a:r>
            <a:endParaRPr lang="en-US" dirty="0"/>
          </a:p>
        </p:txBody>
      </p:sp>
    </p:spTree>
    <p:extLst>
      <p:ext uri="{BB962C8B-B14F-4D97-AF65-F5344CB8AC3E}">
        <p14:creationId xmlns:p14="http://schemas.microsoft.com/office/powerpoint/2010/main" val="1685412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a:xfrm>
            <a:off x="537185" y="158371"/>
            <a:ext cx="8868071" cy="1681315"/>
          </a:xfrm>
        </p:spPr>
        <p:txBody>
          <a:bodyPr/>
          <a:lstStyle/>
          <a:p>
            <a:r>
              <a:rPr lang="en-US" dirty="0"/>
              <a:t>COVID-19 Global Situation Summary</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DD9E68B-CA55-444F-83A6-D5DEAAC6D69D}"/>
              </a:ext>
            </a:extLst>
          </p:cNvPr>
          <p:cNvPicPr>
            <a:picLocks noChangeAspect="1"/>
          </p:cNvPicPr>
          <p:nvPr/>
        </p:nvPicPr>
        <p:blipFill>
          <a:blip r:embed="rId3"/>
          <a:stretch>
            <a:fillRect/>
          </a:stretch>
        </p:blipFill>
        <p:spPr>
          <a:xfrm>
            <a:off x="537186" y="1520735"/>
            <a:ext cx="10386960" cy="4732430"/>
          </a:xfrm>
          <a:prstGeom prst="rect">
            <a:avLst/>
          </a:prstGeom>
        </p:spPr>
      </p:pic>
    </p:spTree>
    <p:extLst>
      <p:ext uri="{BB962C8B-B14F-4D97-AF65-F5344CB8AC3E}">
        <p14:creationId xmlns:p14="http://schemas.microsoft.com/office/powerpoint/2010/main" val="280273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COVID-19 Cases</a:t>
            </a:r>
          </a:p>
        </p:txBody>
      </p:sp>
      <p:sp>
        <p:nvSpPr>
          <p:cNvPr id="4" name="Slide Number Placeholder 3"/>
          <p:cNvSpPr>
            <a:spLocks noGrp="1"/>
          </p:cNvSpPr>
          <p:nvPr>
            <p:ph type="sldNum" sz="quarter" idx="12"/>
          </p:nvPr>
        </p:nvSpPr>
        <p:spPr/>
        <p:txBody>
          <a:bodyPr/>
          <a:lstStyle/>
          <a:p>
            <a:fld id="{EB4BE1A8-99A0-BE4B-B404-CE990ED5FA0C}" type="slidenum">
              <a:rPr lang="en-US" smtClean="0"/>
              <a:pPr/>
              <a:t>4</a:t>
            </a:fld>
            <a:endParaRPr lang="en-US" dirty="0"/>
          </a:p>
        </p:txBody>
      </p:sp>
      <p:sp>
        <p:nvSpPr>
          <p:cNvPr id="7" name="TextBox 6">
            <a:extLst>
              <a:ext uri="{FF2B5EF4-FFF2-40B4-BE49-F238E27FC236}">
                <a16:creationId xmlns:a16="http://schemas.microsoft.com/office/drawing/2014/main" id="{3F32CC44-1754-455F-BF7A-CA6C9D23B48E}"/>
              </a:ext>
            </a:extLst>
          </p:cNvPr>
          <p:cNvSpPr txBox="1"/>
          <p:nvPr/>
        </p:nvSpPr>
        <p:spPr>
          <a:xfrm>
            <a:off x="0" y="6513634"/>
            <a:ext cx="11567728" cy="369332"/>
          </a:xfrm>
          <a:prstGeom prst="rect">
            <a:avLst/>
          </a:prstGeom>
          <a:noFill/>
        </p:spPr>
        <p:txBody>
          <a:bodyPr wrap="square" rtlCol="0">
            <a:spAutoFit/>
          </a:bodyPr>
          <a:lstStyle/>
          <a:p>
            <a:r>
              <a:rPr lang="en-US" dirty="0">
                <a:hlinkClick r:id="rId3"/>
              </a:rPr>
              <a:t>https://www.cdc.gov/coronavirus/2019-ncov/cases-updates/cases-in-us.html</a:t>
            </a:r>
            <a:r>
              <a:rPr lang="en-US" dirty="0"/>
              <a:t>   Accessed 10/2/2020</a:t>
            </a:r>
          </a:p>
        </p:txBody>
      </p:sp>
      <p:sp>
        <p:nvSpPr>
          <p:cNvPr id="8" name="Content Placeholder 7">
            <a:extLst>
              <a:ext uri="{FF2B5EF4-FFF2-40B4-BE49-F238E27FC236}">
                <a16:creationId xmlns:a16="http://schemas.microsoft.com/office/drawing/2014/main" id="{EF20F712-20B8-41B6-872C-B54BFCD7D662}"/>
              </a:ext>
            </a:extLst>
          </p:cNvPr>
          <p:cNvSpPr>
            <a:spLocks noGrp="1"/>
          </p:cNvSpPr>
          <p:nvPr>
            <p:ph idx="1"/>
          </p:nvPr>
        </p:nvSpPr>
        <p:spPr/>
        <p:txBody>
          <a:bodyPr/>
          <a:lstStyle/>
          <a:p>
            <a:endParaRPr lang="en-US" dirty="0"/>
          </a:p>
        </p:txBody>
      </p:sp>
      <p:pic>
        <p:nvPicPr>
          <p:cNvPr id="3" name="Picture 2">
            <a:extLst>
              <a:ext uri="{FF2B5EF4-FFF2-40B4-BE49-F238E27FC236}">
                <a16:creationId xmlns:a16="http://schemas.microsoft.com/office/drawing/2014/main" id="{2D1CE292-95F2-4C86-86E0-52CB507B0FBC}"/>
              </a:ext>
            </a:extLst>
          </p:cNvPr>
          <p:cNvPicPr>
            <a:picLocks noChangeAspect="1"/>
          </p:cNvPicPr>
          <p:nvPr/>
        </p:nvPicPr>
        <p:blipFill>
          <a:blip r:embed="rId4"/>
          <a:stretch>
            <a:fillRect/>
          </a:stretch>
        </p:blipFill>
        <p:spPr>
          <a:xfrm>
            <a:off x="1282148" y="1440189"/>
            <a:ext cx="7130950" cy="4964086"/>
          </a:xfrm>
          <a:prstGeom prst="rect">
            <a:avLst/>
          </a:prstGeom>
        </p:spPr>
      </p:pic>
    </p:spTree>
    <p:extLst>
      <p:ext uri="{BB962C8B-B14F-4D97-AF65-F5344CB8AC3E}">
        <p14:creationId xmlns:p14="http://schemas.microsoft.com/office/powerpoint/2010/main" val="423129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DC6B0-9A80-4C83-941D-5B77B6AAB684}"/>
              </a:ext>
            </a:extLst>
          </p:cNvPr>
          <p:cNvSpPr>
            <a:spLocks noGrp="1"/>
          </p:cNvSpPr>
          <p:nvPr>
            <p:ph type="title"/>
          </p:nvPr>
        </p:nvSpPr>
        <p:spPr/>
        <p:txBody>
          <a:bodyPr>
            <a:normAutofit fontScale="90000"/>
          </a:bodyPr>
          <a:lstStyle/>
          <a:p>
            <a:r>
              <a:rPr lang="en-US" dirty="0"/>
              <a:t>Number of Cases Reported in the USA, by Day</a:t>
            </a:r>
          </a:p>
        </p:txBody>
      </p:sp>
      <p:sp>
        <p:nvSpPr>
          <p:cNvPr id="4" name="Slide Number Placeholder 3">
            <a:extLst>
              <a:ext uri="{FF2B5EF4-FFF2-40B4-BE49-F238E27FC236}">
                <a16:creationId xmlns:a16="http://schemas.microsoft.com/office/drawing/2014/main" id="{A6F1E453-9CF9-4B89-8372-DB31606236FD}"/>
              </a:ext>
            </a:extLst>
          </p:cNvPr>
          <p:cNvSpPr>
            <a:spLocks noGrp="1"/>
          </p:cNvSpPr>
          <p:nvPr>
            <p:ph type="sldNum" sz="quarter" idx="12"/>
          </p:nvPr>
        </p:nvSpPr>
        <p:spPr/>
        <p:txBody>
          <a:bodyPr/>
          <a:lstStyle/>
          <a:p>
            <a:fld id="{D275CE6D-5C38-C543-B8AD-F8110668FDF9}" type="slidenum">
              <a:rPr lang="en-US" smtClean="0"/>
              <a:pPr/>
              <a:t>5</a:t>
            </a:fld>
            <a:endParaRPr lang="en-US" dirty="0"/>
          </a:p>
        </p:txBody>
      </p:sp>
      <p:sp>
        <p:nvSpPr>
          <p:cNvPr id="5" name="Text Placeholder 4">
            <a:extLst>
              <a:ext uri="{FF2B5EF4-FFF2-40B4-BE49-F238E27FC236}">
                <a16:creationId xmlns:a16="http://schemas.microsoft.com/office/drawing/2014/main" id="{2B03437A-33CC-44BE-B224-7E0EA214BB48}"/>
              </a:ext>
            </a:extLst>
          </p:cNvPr>
          <p:cNvSpPr>
            <a:spLocks noGrp="1"/>
          </p:cNvSpPr>
          <p:nvPr>
            <p:ph type="body" sz="quarter" idx="13"/>
          </p:nvPr>
        </p:nvSpPr>
        <p:spPr/>
        <p:txBody>
          <a:bodyPr/>
          <a:lstStyle/>
          <a:p>
            <a:endParaRPr lang="en-US"/>
          </a:p>
        </p:txBody>
      </p:sp>
      <p:sp>
        <p:nvSpPr>
          <p:cNvPr id="7" name="Content Placeholder 6">
            <a:extLst>
              <a:ext uri="{FF2B5EF4-FFF2-40B4-BE49-F238E27FC236}">
                <a16:creationId xmlns:a16="http://schemas.microsoft.com/office/drawing/2014/main" id="{C34B82CA-233E-4897-A524-D484484F3132}"/>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74F901B3-778D-431F-8CCF-0B5512E9AFBD}"/>
              </a:ext>
            </a:extLst>
          </p:cNvPr>
          <p:cNvPicPr>
            <a:picLocks noChangeAspect="1"/>
          </p:cNvPicPr>
          <p:nvPr/>
        </p:nvPicPr>
        <p:blipFill>
          <a:blip r:embed="rId2"/>
          <a:stretch>
            <a:fillRect/>
          </a:stretch>
        </p:blipFill>
        <p:spPr>
          <a:xfrm>
            <a:off x="1080524" y="1413903"/>
            <a:ext cx="9034670" cy="5610376"/>
          </a:xfrm>
          <a:prstGeom prst="rect">
            <a:avLst/>
          </a:prstGeom>
        </p:spPr>
      </p:pic>
    </p:spTree>
    <p:extLst>
      <p:ext uri="{BB962C8B-B14F-4D97-AF65-F5344CB8AC3E}">
        <p14:creationId xmlns:p14="http://schemas.microsoft.com/office/powerpoint/2010/main" val="318018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4B5C-5356-4659-B8E6-4BD2A7E1D930}"/>
              </a:ext>
            </a:extLst>
          </p:cNvPr>
          <p:cNvSpPr>
            <a:spLocks noGrp="1"/>
          </p:cNvSpPr>
          <p:nvPr>
            <p:ph type="title"/>
          </p:nvPr>
        </p:nvSpPr>
        <p:spPr>
          <a:xfrm>
            <a:off x="409937" y="596349"/>
            <a:ext cx="10515600" cy="994949"/>
          </a:xfrm>
        </p:spPr>
        <p:txBody>
          <a:bodyPr/>
          <a:lstStyle/>
          <a:p>
            <a:r>
              <a:rPr lang="en-US" dirty="0"/>
              <a:t>Maryland: COVID-19 Cases </a:t>
            </a:r>
          </a:p>
        </p:txBody>
      </p:sp>
      <p:sp>
        <p:nvSpPr>
          <p:cNvPr id="3" name="Content Placeholder 2">
            <a:extLst>
              <a:ext uri="{FF2B5EF4-FFF2-40B4-BE49-F238E27FC236}">
                <a16:creationId xmlns:a16="http://schemas.microsoft.com/office/drawing/2014/main" id="{EB113527-FAFF-41F7-87BA-840492DDE1FB}"/>
              </a:ext>
            </a:extLst>
          </p:cNvPr>
          <p:cNvSpPr>
            <a:spLocks noGrp="1"/>
          </p:cNvSpPr>
          <p:nvPr>
            <p:ph idx="1"/>
          </p:nvPr>
        </p:nvSpPr>
        <p:spPr>
          <a:xfrm>
            <a:off x="6844986" y="-563159"/>
            <a:ext cx="5347014" cy="1512284"/>
          </a:xfrm>
        </p:spPr>
        <p:txBody>
          <a:bodyPr>
            <a:normAutofit/>
          </a:bodyPr>
          <a:lstStyle/>
          <a:p>
            <a:pPr marL="0" indent="0">
              <a:buNone/>
            </a:pPr>
            <a:endParaRPr lang="en-US" sz="3200" dirty="0"/>
          </a:p>
          <a:p>
            <a:pPr marL="0" indent="0">
              <a:buNone/>
            </a:pPr>
            <a:r>
              <a:rPr lang="en-US" sz="2400" dirty="0">
                <a:hlinkClick r:id="rId3"/>
              </a:rPr>
              <a:t>http://health.maryland.gov/coronavirus</a:t>
            </a:r>
            <a:endParaRPr lang="en-US" sz="2400" dirty="0"/>
          </a:p>
          <a:p>
            <a:pPr marL="0" indent="0">
              <a:buNone/>
            </a:pPr>
            <a:r>
              <a:rPr lang="en-US" sz="1800" i="1" dirty="0"/>
              <a:t>Data current as of 10/2/2020</a:t>
            </a:r>
          </a:p>
        </p:txBody>
      </p:sp>
      <p:sp>
        <p:nvSpPr>
          <p:cNvPr id="4" name="Slide Number Placeholder 3">
            <a:extLst>
              <a:ext uri="{FF2B5EF4-FFF2-40B4-BE49-F238E27FC236}">
                <a16:creationId xmlns:a16="http://schemas.microsoft.com/office/drawing/2014/main" id="{3ACF44BC-4DEB-4FDE-A32A-02506982F0C9}"/>
              </a:ext>
            </a:extLst>
          </p:cNvPr>
          <p:cNvSpPr>
            <a:spLocks noGrp="1"/>
          </p:cNvSpPr>
          <p:nvPr>
            <p:ph type="sldNum" sz="quarter" idx="12"/>
          </p:nvPr>
        </p:nvSpPr>
        <p:spPr/>
        <p:txBody>
          <a:bodyPr/>
          <a:lstStyle/>
          <a:p>
            <a:fld id="{EB4BE1A8-99A0-BE4B-B404-CE990ED5FA0C}" type="slidenum">
              <a:rPr lang="en-US" smtClean="0"/>
              <a:pPr/>
              <a:t>6</a:t>
            </a:fld>
            <a:endParaRPr lang="en-US" dirty="0"/>
          </a:p>
        </p:txBody>
      </p:sp>
      <p:sp>
        <p:nvSpPr>
          <p:cNvPr id="7" name="TextBox 6">
            <a:extLst>
              <a:ext uri="{FF2B5EF4-FFF2-40B4-BE49-F238E27FC236}">
                <a16:creationId xmlns:a16="http://schemas.microsoft.com/office/drawing/2014/main" id="{3F27D753-1FAD-4730-90E7-BD9CC53892B5}"/>
              </a:ext>
            </a:extLst>
          </p:cNvPr>
          <p:cNvSpPr txBox="1"/>
          <p:nvPr/>
        </p:nvSpPr>
        <p:spPr>
          <a:xfrm>
            <a:off x="537186" y="1874728"/>
            <a:ext cx="5034558"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t>Cases</a:t>
            </a:r>
            <a:r>
              <a:rPr lang="en-US" dirty="0"/>
              <a:t>: </a:t>
            </a:r>
            <a:r>
              <a:rPr lang="en-US" sz="2800" dirty="0"/>
              <a:t>126,222</a:t>
            </a:r>
          </a:p>
          <a:p>
            <a:pPr marL="914400" lvl="1" indent="-457200">
              <a:buFont typeface="Arial" panose="020B0604020202020204" pitchFamily="34" charset="0"/>
              <a:buChar char="•"/>
            </a:pPr>
            <a:r>
              <a:rPr lang="en-US" sz="2800" dirty="0"/>
              <a:t>712 new</a:t>
            </a:r>
          </a:p>
          <a:p>
            <a:pPr marL="457200" indent="-457200">
              <a:buFont typeface="Arial" panose="020B0604020202020204" pitchFamily="34" charset="0"/>
              <a:buChar char="•"/>
            </a:pPr>
            <a:r>
              <a:rPr lang="en-US" sz="2800" dirty="0"/>
              <a:t>Deaths: 3,806</a:t>
            </a:r>
          </a:p>
          <a:p>
            <a:pPr marL="914400" lvl="1" indent="-457200">
              <a:buFont typeface="Arial" panose="020B0604020202020204" pitchFamily="34" charset="0"/>
              <a:buChar char="•"/>
            </a:pPr>
            <a:r>
              <a:rPr lang="en-US" sz="2800" dirty="0"/>
              <a:t>1 new</a:t>
            </a:r>
          </a:p>
          <a:p>
            <a:pPr marL="457200" indent="-457200">
              <a:buFont typeface="Arial" panose="020B0604020202020204" pitchFamily="34" charset="0"/>
              <a:buChar char="•"/>
            </a:pPr>
            <a:r>
              <a:rPr lang="en-US" sz="2800" dirty="0"/>
              <a:t>Hospitalizations: 15,574</a:t>
            </a:r>
          </a:p>
          <a:p>
            <a:pPr marL="914400" lvl="1" indent="-457200">
              <a:buFont typeface="Arial" panose="020B0604020202020204" pitchFamily="34" charset="0"/>
              <a:buChar char="•"/>
            </a:pPr>
            <a:r>
              <a:rPr lang="en-US" sz="2800" dirty="0"/>
              <a:t>Current: 323</a:t>
            </a:r>
          </a:p>
          <a:p>
            <a:pPr marL="457200" indent="-457200">
              <a:buFont typeface="Arial" panose="020B0604020202020204" pitchFamily="34" charset="0"/>
              <a:buChar char="•"/>
            </a:pPr>
            <a:r>
              <a:rPr lang="en-US" sz="2800" dirty="0"/>
              <a:t>Total tests 2,660,800</a:t>
            </a:r>
          </a:p>
        </p:txBody>
      </p:sp>
      <p:pic>
        <p:nvPicPr>
          <p:cNvPr id="8" name="Picture 7">
            <a:extLst>
              <a:ext uri="{FF2B5EF4-FFF2-40B4-BE49-F238E27FC236}">
                <a16:creationId xmlns:a16="http://schemas.microsoft.com/office/drawing/2014/main" id="{0F13AA77-7D9A-4E4A-A73E-6449CDC7AEB2}"/>
              </a:ext>
            </a:extLst>
          </p:cNvPr>
          <p:cNvPicPr>
            <a:picLocks noChangeAspect="1"/>
          </p:cNvPicPr>
          <p:nvPr/>
        </p:nvPicPr>
        <p:blipFill>
          <a:blip r:embed="rId4"/>
          <a:stretch>
            <a:fillRect/>
          </a:stretch>
        </p:blipFill>
        <p:spPr>
          <a:xfrm>
            <a:off x="4667268" y="1591297"/>
            <a:ext cx="6996984" cy="3842093"/>
          </a:xfrm>
          <a:prstGeom prst="rect">
            <a:avLst/>
          </a:prstGeom>
        </p:spPr>
      </p:pic>
    </p:spTree>
    <p:extLst>
      <p:ext uri="{BB962C8B-B14F-4D97-AF65-F5344CB8AC3E}">
        <p14:creationId xmlns:p14="http://schemas.microsoft.com/office/powerpoint/2010/main" val="1874875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3F52-A584-4654-88C6-0383F917A423}"/>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51BFDD4-5F73-4871-A755-0FA75079101D}"/>
              </a:ext>
            </a:extLst>
          </p:cNvPr>
          <p:cNvSpPr>
            <a:spLocks noGrp="1"/>
          </p:cNvSpPr>
          <p:nvPr>
            <p:ph type="sldNum" sz="quarter" idx="12"/>
          </p:nvPr>
        </p:nvSpPr>
        <p:spPr/>
        <p:txBody>
          <a:bodyPr/>
          <a:lstStyle/>
          <a:p>
            <a:fld id="{D275CE6D-5C38-C543-B8AD-F8110668FDF9}" type="slidenum">
              <a:rPr lang="en-US" smtClean="0"/>
              <a:pPr/>
              <a:t>7</a:t>
            </a:fld>
            <a:endParaRPr lang="en-US" dirty="0"/>
          </a:p>
        </p:txBody>
      </p:sp>
      <p:sp>
        <p:nvSpPr>
          <p:cNvPr id="5" name="Text Placeholder 4">
            <a:extLst>
              <a:ext uri="{FF2B5EF4-FFF2-40B4-BE49-F238E27FC236}">
                <a16:creationId xmlns:a16="http://schemas.microsoft.com/office/drawing/2014/main" id="{0D306AB2-B0D4-4D98-8A67-06D3CEB258A3}"/>
              </a:ext>
            </a:extLst>
          </p:cNvPr>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00CC3840-9750-4D09-AEAA-1849BB1905B7}"/>
              </a:ext>
            </a:extLst>
          </p:cNvPr>
          <p:cNvSpPr>
            <a:spLocks noGrp="1"/>
          </p:cNvSpPr>
          <p:nvPr>
            <p:ph idx="1"/>
          </p:nvPr>
        </p:nvSpPr>
        <p:spPr/>
        <p:txBody>
          <a:bodyPr/>
          <a:lstStyle/>
          <a:p>
            <a:endParaRPr lang="en-US" dirty="0"/>
          </a:p>
        </p:txBody>
      </p:sp>
      <p:sp>
        <p:nvSpPr>
          <p:cNvPr id="8" name="Title 1">
            <a:extLst>
              <a:ext uri="{FF2B5EF4-FFF2-40B4-BE49-F238E27FC236}">
                <a16:creationId xmlns:a16="http://schemas.microsoft.com/office/drawing/2014/main" id="{3FE61F90-E548-4A33-A341-5BA5E8E60506}"/>
              </a:ext>
            </a:extLst>
          </p:cNvPr>
          <p:cNvSpPr txBox="1">
            <a:spLocks/>
          </p:cNvSpPr>
          <p:nvPr/>
        </p:nvSpPr>
        <p:spPr>
          <a:xfrm>
            <a:off x="678712" y="681037"/>
            <a:ext cx="10515600" cy="9949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a:lstStyle>
          <a:p>
            <a:endParaRPr lang="en-US" dirty="0"/>
          </a:p>
        </p:txBody>
      </p:sp>
      <p:pic>
        <p:nvPicPr>
          <p:cNvPr id="7" name="Picture 6">
            <a:extLst>
              <a:ext uri="{FF2B5EF4-FFF2-40B4-BE49-F238E27FC236}">
                <a16:creationId xmlns:a16="http://schemas.microsoft.com/office/drawing/2014/main" id="{9DBB0ECB-1FE2-4F78-858C-EC50768EB841}"/>
              </a:ext>
            </a:extLst>
          </p:cNvPr>
          <p:cNvPicPr>
            <a:picLocks noChangeAspect="1"/>
          </p:cNvPicPr>
          <p:nvPr/>
        </p:nvPicPr>
        <p:blipFill>
          <a:blip r:embed="rId2"/>
          <a:stretch>
            <a:fillRect/>
          </a:stretch>
        </p:blipFill>
        <p:spPr>
          <a:xfrm>
            <a:off x="400416" y="362022"/>
            <a:ext cx="10080683" cy="5588204"/>
          </a:xfrm>
          <a:prstGeom prst="rect">
            <a:avLst/>
          </a:prstGeom>
        </p:spPr>
      </p:pic>
    </p:spTree>
    <p:extLst>
      <p:ext uri="{BB962C8B-B14F-4D97-AF65-F5344CB8AC3E}">
        <p14:creationId xmlns:p14="http://schemas.microsoft.com/office/powerpoint/2010/main" val="292086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5DDC-C771-4567-8D87-1EE5EB44BF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507CDB-01D6-41B3-AFD6-1EF0EE55D5F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A0DAA6B-03F4-487B-98B0-34E909F207DC}"/>
              </a:ext>
            </a:extLst>
          </p:cNvPr>
          <p:cNvSpPr>
            <a:spLocks noGrp="1"/>
          </p:cNvSpPr>
          <p:nvPr>
            <p:ph type="sldNum" sz="quarter" idx="12"/>
          </p:nvPr>
        </p:nvSpPr>
        <p:spPr/>
        <p:txBody>
          <a:bodyPr/>
          <a:lstStyle/>
          <a:p>
            <a:fld id="{D275CE6D-5C38-C543-B8AD-F8110668FDF9}" type="slidenum">
              <a:rPr lang="en-US" smtClean="0"/>
              <a:pPr/>
              <a:t>8</a:t>
            </a:fld>
            <a:endParaRPr lang="en-US" dirty="0"/>
          </a:p>
        </p:txBody>
      </p:sp>
      <p:sp>
        <p:nvSpPr>
          <p:cNvPr id="5" name="Text Placeholder 4">
            <a:extLst>
              <a:ext uri="{FF2B5EF4-FFF2-40B4-BE49-F238E27FC236}">
                <a16:creationId xmlns:a16="http://schemas.microsoft.com/office/drawing/2014/main" id="{11131DBB-2F48-44CB-A8F4-D5FFF600E398}"/>
              </a:ext>
            </a:extLst>
          </p:cNvPr>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C89BC27C-8256-4EC7-9FB5-78309F897E3D}"/>
              </a:ext>
            </a:extLst>
          </p:cNvPr>
          <p:cNvPicPr>
            <a:picLocks noChangeAspect="1"/>
          </p:cNvPicPr>
          <p:nvPr/>
        </p:nvPicPr>
        <p:blipFill>
          <a:blip r:embed="rId2"/>
          <a:stretch>
            <a:fillRect/>
          </a:stretch>
        </p:blipFill>
        <p:spPr>
          <a:xfrm>
            <a:off x="808855" y="239709"/>
            <a:ext cx="10469217" cy="5962731"/>
          </a:xfrm>
          <a:prstGeom prst="rect">
            <a:avLst/>
          </a:prstGeom>
        </p:spPr>
      </p:pic>
    </p:spTree>
    <p:extLst>
      <p:ext uri="{BB962C8B-B14F-4D97-AF65-F5344CB8AC3E}">
        <p14:creationId xmlns:p14="http://schemas.microsoft.com/office/powerpoint/2010/main" val="3085662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Volume and % Positivity</a:t>
            </a:r>
          </a:p>
        </p:txBody>
      </p:sp>
      <p:sp>
        <p:nvSpPr>
          <p:cNvPr id="4" name="Slide Number Placeholder 3"/>
          <p:cNvSpPr>
            <a:spLocks noGrp="1"/>
          </p:cNvSpPr>
          <p:nvPr>
            <p:ph type="sldNum" sz="quarter" idx="12"/>
          </p:nvPr>
        </p:nvSpPr>
        <p:spPr/>
        <p:txBody>
          <a:bodyPr/>
          <a:lstStyle/>
          <a:p>
            <a:fld id="{D275CE6D-5C38-C543-B8AD-F8110668FDF9}" type="slidenum">
              <a:rPr lang="en-US" smtClean="0"/>
              <a:pPr/>
              <a:t>9</a:t>
            </a:fld>
            <a:endParaRPr lang="en-US" dirty="0"/>
          </a:p>
        </p:txBody>
      </p:sp>
      <p:sp>
        <p:nvSpPr>
          <p:cNvPr id="5" name="Text Placeholder 4"/>
          <p:cNvSpPr>
            <a:spLocks noGrp="1"/>
          </p:cNvSpPr>
          <p:nvPr>
            <p:ph type="body" sz="quarter" idx="13"/>
          </p:nvPr>
        </p:nvSpPr>
        <p:spPr/>
        <p:txBody>
          <a:bodyPr/>
          <a:lstStyle/>
          <a:p>
            <a:endParaRPr lang="en-US"/>
          </a:p>
        </p:txBody>
      </p:sp>
      <p:pic>
        <p:nvPicPr>
          <p:cNvPr id="7" name="Content Placeholder 6">
            <a:extLst>
              <a:ext uri="{FF2B5EF4-FFF2-40B4-BE49-F238E27FC236}">
                <a16:creationId xmlns:a16="http://schemas.microsoft.com/office/drawing/2014/main" id="{D54FB299-E9A6-4F9C-9873-5AE9E696390F}"/>
              </a:ext>
            </a:extLst>
          </p:cNvPr>
          <p:cNvPicPr>
            <a:picLocks noGrp="1" noChangeAspect="1"/>
          </p:cNvPicPr>
          <p:nvPr>
            <p:ph idx="1"/>
          </p:nvPr>
        </p:nvPicPr>
        <p:blipFill>
          <a:blip r:embed="rId2"/>
          <a:stretch>
            <a:fillRect/>
          </a:stretch>
        </p:blipFill>
        <p:spPr>
          <a:xfrm>
            <a:off x="1080524" y="1394823"/>
            <a:ext cx="8701439" cy="4957991"/>
          </a:xfrm>
          <a:prstGeom prst="rect">
            <a:avLst/>
          </a:prstGeom>
        </p:spPr>
      </p:pic>
    </p:spTree>
    <p:extLst>
      <p:ext uri="{BB962C8B-B14F-4D97-AF65-F5344CB8AC3E}">
        <p14:creationId xmlns:p14="http://schemas.microsoft.com/office/powerpoint/2010/main" val="2385895113"/>
      </p:ext>
    </p:extLst>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D2F813-C736-4973-81A8-F3D60F9975C0}"/>
</file>

<file path=customXml/itemProps2.xml><?xml version="1.0" encoding="utf-8"?>
<ds:datastoreItem xmlns:ds="http://schemas.openxmlformats.org/officeDocument/2006/customXml" ds:itemID="{4759D06A-158E-4FE4-9E3D-310D0A7AE8F4}"/>
</file>

<file path=customXml/itemProps3.xml><?xml version="1.0" encoding="utf-8"?>
<ds:datastoreItem xmlns:ds="http://schemas.openxmlformats.org/officeDocument/2006/customXml" ds:itemID="{A3A8E6CA-A389-4418-B694-94B871513118}"/>
</file>

<file path=customXml/itemProps4.xml><?xml version="1.0" encoding="utf-8"?>
<ds:datastoreItem xmlns:ds="http://schemas.openxmlformats.org/officeDocument/2006/customXml" ds:itemID="{26B4405A-86EC-4522-9DCD-EE16DC7049BC}"/>
</file>

<file path=docProps/app.xml><?xml version="1.0" encoding="utf-8"?>
<Properties xmlns="http://schemas.openxmlformats.org/officeDocument/2006/extended-properties" xmlns:vt="http://schemas.openxmlformats.org/officeDocument/2006/docPropsVTypes">
  <TotalTime>14827</TotalTime>
  <Words>564</Words>
  <Application>Microsoft Office PowerPoint</Application>
  <PresentationFormat>Widescreen</PresentationFormat>
  <Paragraphs>72</Paragraphs>
  <Slides>18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Droid Serif</vt:lpstr>
      <vt:lpstr>Office Theme</vt:lpstr>
      <vt:lpstr>Maryland Situation Update on  Coronavirus Disease (COVID-19) for BHA</vt:lpstr>
      <vt:lpstr>Call Agenda </vt:lpstr>
      <vt:lpstr>COVID-19 Global Situation Summary</vt:lpstr>
      <vt:lpstr>U.S.: COVID-19 Cases</vt:lpstr>
      <vt:lpstr>Number of Cases Reported in the USA, by Day</vt:lpstr>
      <vt:lpstr>Maryland: COVID-19 Cases </vt:lpstr>
      <vt:lpstr>PowerPoint Presentation</vt:lpstr>
      <vt:lpstr>PowerPoint Presentation</vt:lpstr>
      <vt:lpstr>Testing Volume and % Positivity</vt:lpstr>
      <vt:lpstr>PowerPoint Presentation</vt:lpstr>
      <vt:lpstr>Maryland: COVID-19</vt:lpstr>
      <vt:lpstr>PowerPoint Presentation</vt:lpstr>
      <vt:lpstr>PowerPoint Presentation</vt:lpstr>
      <vt:lpstr>Access to Support for Patients with Disabilities in Healthcare Settings </vt:lpstr>
      <vt:lpstr>Support Persons for People with Disabilities</vt:lpstr>
      <vt:lpstr>Support Persons and COVID-19</vt:lpstr>
      <vt:lpstr>Facility Policy Must Include: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Rebecca Perlmutter</cp:lastModifiedBy>
  <cp:revision>598</cp:revision>
  <cp:lastPrinted>2020-02-04T16:27:31Z</cp:lastPrinted>
  <dcterms:created xsi:type="dcterms:W3CDTF">2018-02-09T13:05:01Z</dcterms:created>
  <dcterms:modified xsi:type="dcterms:W3CDTF">2020-10-02T12:37:36Z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7388b50e-fa42-41c1-b5ed-a5cfbf24e931</vt:lpwstr>
  </property>
</Properties>
</file>