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sldIdLst>
    <p:sldId id="256" r:id="rId2"/>
    <p:sldId id="313" r:id="rId3"/>
    <p:sldId id="339" r:id="rId4"/>
    <p:sldId id="340" r:id="rId5"/>
    <p:sldId id="674" r:id="rId6"/>
    <p:sldId id="1075" r:id="rId7"/>
    <p:sldId id="342" r:id="rId8"/>
    <p:sldId id="374" r:id="rId9"/>
    <p:sldId id="682" r:id="rId10"/>
    <p:sldId id="634" r:id="rId11"/>
    <p:sldId id="681" r:id="rId12"/>
    <p:sldId id="967" r:id="rId13"/>
    <p:sldId id="1157" r:id="rId14"/>
    <p:sldId id="1158" r:id="rId15"/>
    <p:sldId id="1159" r:id="rId16"/>
    <p:sldId id="1160" r:id="rId17"/>
    <p:sldId id="1161" r:id="rId18"/>
    <p:sldId id="1162" r:id="rId19"/>
    <p:sldId id="1188" r:id="rId20"/>
    <p:sldId id="1182" r:id="rId21"/>
    <p:sldId id="1183" r:id="rId22"/>
    <p:sldId id="1184" r:id="rId23"/>
    <p:sldId id="1185" r:id="rId24"/>
    <p:sldId id="1186" r:id="rId25"/>
    <p:sldId id="1163" r:id="rId26"/>
    <p:sldId id="1164" r:id="rId27"/>
    <p:sldId id="1165" r:id="rId28"/>
    <p:sldId id="1166" r:id="rId29"/>
    <p:sldId id="1167" r:id="rId30"/>
    <p:sldId id="1168" r:id="rId31"/>
    <p:sldId id="1169" r:id="rId32"/>
    <p:sldId id="1170" r:id="rId33"/>
    <p:sldId id="1171" r:id="rId34"/>
    <p:sldId id="1172" r:id="rId35"/>
    <p:sldId id="1173" r:id="rId36"/>
    <p:sldId id="1174" r:id="rId37"/>
    <p:sldId id="1175" r:id="rId38"/>
    <p:sldId id="1176" r:id="rId39"/>
    <p:sldId id="1177" r:id="rId40"/>
    <p:sldId id="1178" r:id="rId41"/>
    <p:sldId id="1179" r:id="rId42"/>
    <p:sldId id="1180" r:id="rId43"/>
    <p:sldId id="1181" r:id="rId44"/>
    <p:sldId id="1187"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Perlmutter" initials="RP" lastIdx="1" clrIdx="0">
    <p:extLst>
      <p:ext uri="{19B8F6BF-5375-455C-9EA6-DF929625EA0E}">
        <p15:presenceInfo xmlns:p15="http://schemas.microsoft.com/office/powerpoint/2012/main" userId="S-1-5-21-3319432526-1753839183-2002525808-78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810"/>
    <a:srgbClr val="F94DE0"/>
    <a:srgbClr val="C40E3E"/>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68" autoAdjust="0"/>
    <p:restoredTop sz="87350" autoAdjust="0"/>
  </p:normalViewPr>
  <p:slideViewPr>
    <p:cSldViewPr snapToGrid="0" snapToObjects="1">
      <p:cViewPr varScale="1">
        <p:scale>
          <a:sx n="64" d="100"/>
          <a:sy n="64" d="100"/>
        </p:scale>
        <p:origin x="10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55"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80779F-2152-C84C-A2C2-FD36C5CC5AAE}" type="datetimeFigureOut">
              <a:rPr lang="en-US" smtClean="0"/>
              <a:t>3/12/2021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8579C-EAC7-0B4D-AE5F-5E3A5B26F7DD}" type="slidenum">
              <a:rPr lang="en-US" smtClean="0"/>
              <a:t>‹#›</a:t>
            </a:fld>
            <a:endParaRPr lang="en-US" dirty="0"/>
          </a:p>
        </p:txBody>
      </p:sp>
    </p:spTree>
    <p:extLst>
      <p:ext uri="{BB962C8B-B14F-4D97-AF65-F5344CB8AC3E}">
        <p14:creationId xmlns:p14="http://schemas.microsoft.com/office/powerpoint/2010/main" val="428460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a:t>
            </a:fld>
            <a:endParaRPr lang="en-US" dirty="0"/>
          </a:p>
        </p:txBody>
      </p:sp>
    </p:spTree>
    <p:extLst>
      <p:ext uri="{BB962C8B-B14F-4D97-AF65-F5344CB8AC3E}">
        <p14:creationId xmlns:p14="http://schemas.microsoft.com/office/powerpoint/2010/main" val="10545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a:t>
            </a:fld>
            <a:endParaRPr lang="en-US" dirty="0"/>
          </a:p>
        </p:txBody>
      </p:sp>
    </p:spTree>
    <p:extLst>
      <p:ext uri="{BB962C8B-B14F-4D97-AF65-F5344CB8AC3E}">
        <p14:creationId xmlns:p14="http://schemas.microsoft.com/office/powerpoint/2010/main" val="237059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3</a:t>
            </a:fld>
            <a:endParaRPr lang="en-US" dirty="0"/>
          </a:p>
        </p:txBody>
      </p:sp>
    </p:spTree>
    <p:extLst>
      <p:ext uri="{BB962C8B-B14F-4D97-AF65-F5344CB8AC3E}">
        <p14:creationId xmlns:p14="http://schemas.microsoft.com/office/powerpoint/2010/main" val="272370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4</a:t>
            </a:fld>
            <a:endParaRPr lang="en-US" dirty="0"/>
          </a:p>
        </p:txBody>
      </p:sp>
    </p:spTree>
    <p:extLst>
      <p:ext uri="{BB962C8B-B14F-4D97-AF65-F5344CB8AC3E}">
        <p14:creationId xmlns:p14="http://schemas.microsoft.com/office/powerpoint/2010/main" val="74779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a:p>
        </p:txBody>
      </p:sp>
      <p:sp>
        <p:nvSpPr>
          <p:cNvPr id="4" name="Slide Number Placeholder 3"/>
          <p:cNvSpPr>
            <a:spLocks noGrp="1"/>
          </p:cNvSpPr>
          <p:nvPr>
            <p:ph type="sldNum" sz="quarter" idx="10"/>
          </p:nvPr>
        </p:nvSpPr>
        <p:spPr/>
        <p:txBody>
          <a:bodyPr/>
          <a:lstStyle/>
          <a:p>
            <a:fld id="{C368579C-EAC7-0B4D-AE5F-5E3A5B26F7DD}" type="slidenum">
              <a:rPr lang="en-US" smtClean="0"/>
              <a:t>7</a:t>
            </a:fld>
            <a:endParaRPr lang="en-US" dirty="0"/>
          </a:p>
        </p:txBody>
      </p:sp>
    </p:spTree>
    <p:extLst>
      <p:ext uri="{BB962C8B-B14F-4D97-AF65-F5344CB8AC3E}">
        <p14:creationId xmlns:p14="http://schemas.microsoft.com/office/powerpoint/2010/main" val="934366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771F8B-A6AA-4C49-A351-1C54F3623C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73" r="1406"/>
          <a:stretch/>
        </p:blipFill>
        <p:spPr>
          <a:xfrm>
            <a:off x="0" y="-314075"/>
            <a:ext cx="12192000" cy="7486149"/>
          </a:xfrm>
          <a:prstGeom prst="rect">
            <a:avLst/>
          </a:prstGeom>
        </p:spPr>
      </p:pic>
      <p:sp>
        <p:nvSpPr>
          <p:cNvPr id="4" name="Rectangle 3">
            <a:extLst>
              <a:ext uri="{FF2B5EF4-FFF2-40B4-BE49-F238E27FC236}">
                <a16:creationId xmlns:a16="http://schemas.microsoft.com/office/drawing/2014/main" id="{FA960F7A-981E-2849-A4A6-FFB20B3D6491}"/>
              </a:ext>
            </a:extLst>
          </p:cNvPr>
          <p:cNvSpPr/>
          <p:nvPr userDrawn="1"/>
        </p:nvSpPr>
        <p:spPr>
          <a:xfrm>
            <a:off x="0" y="1705295"/>
            <a:ext cx="12192000" cy="4268835"/>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C7FB37E-432E-7A4F-B863-4B75CE2DBB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4261"/>
          <a:stretch/>
        </p:blipFill>
        <p:spPr>
          <a:xfrm>
            <a:off x="-610" y="1701110"/>
            <a:ext cx="12191998" cy="105420"/>
          </a:xfrm>
          <a:prstGeom prst="rect">
            <a:avLst/>
          </a:prstGeom>
          <a:ln>
            <a:noFill/>
          </a:ln>
        </p:spPr>
      </p:pic>
      <p:pic>
        <p:nvPicPr>
          <p:cNvPr id="10" name="Picture 9">
            <a:extLst>
              <a:ext uri="{FF2B5EF4-FFF2-40B4-BE49-F238E27FC236}">
                <a16:creationId xmlns:a16="http://schemas.microsoft.com/office/drawing/2014/main" id="{BEC69780-856D-8549-AC32-E37E32DB0D9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96281"/>
          <a:stretch/>
        </p:blipFill>
        <p:spPr>
          <a:xfrm>
            <a:off x="-612" y="5953810"/>
            <a:ext cx="12192000" cy="60959"/>
          </a:xfrm>
          <a:prstGeom prst="rect">
            <a:avLst/>
          </a:prstGeom>
        </p:spPr>
      </p:pic>
      <p:sp>
        <p:nvSpPr>
          <p:cNvPr id="12" name="Rectangle 11">
            <a:extLst>
              <a:ext uri="{FF2B5EF4-FFF2-40B4-BE49-F238E27FC236}">
                <a16:creationId xmlns:a16="http://schemas.microsoft.com/office/drawing/2014/main" id="{EF033F58-E2FE-0347-BD76-12FAE70FF602}"/>
              </a:ext>
            </a:extLst>
          </p:cNvPr>
          <p:cNvSpPr/>
          <p:nvPr userDrawn="1"/>
        </p:nvSpPr>
        <p:spPr>
          <a:xfrm>
            <a:off x="-612" y="1806530"/>
            <a:ext cx="12192612" cy="414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EC1CAE-181F-AE45-82F8-A14FDE796289}"/>
              </a:ext>
            </a:extLst>
          </p:cNvPr>
          <p:cNvSpPr>
            <a:spLocks noGrp="1"/>
          </p:cNvSpPr>
          <p:nvPr>
            <p:ph type="ctrTitle" hasCustomPrompt="1"/>
          </p:nvPr>
        </p:nvSpPr>
        <p:spPr>
          <a:xfrm>
            <a:off x="1523694" y="2645487"/>
            <a:ext cx="9144000" cy="1338567"/>
          </a:xfrm>
        </p:spPr>
        <p:txBody>
          <a:bodyPr anchor="b">
            <a:normAutofit/>
          </a:bodyPr>
          <a:lstStyle>
            <a:lvl1pPr algn="ctr">
              <a:defRPr sz="4000">
                <a:solidFill>
                  <a:schemeClr val="tx1"/>
                </a:solidFill>
              </a:defRPr>
            </a:lvl1pPr>
          </a:lstStyle>
          <a:p>
            <a:r>
              <a:rPr lang="en-US" dirty="0"/>
              <a:t>Click to Add Title</a:t>
            </a:r>
          </a:p>
        </p:txBody>
      </p:sp>
      <p:sp>
        <p:nvSpPr>
          <p:cNvPr id="3" name="Subtitle 2">
            <a:extLst>
              <a:ext uri="{FF2B5EF4-FFF2-40B4-BE49-F238E27FC236}">
                <a16:creationId xmlns:a16="http://schemas.microsoft.com/office/drawing/2014/main" id="{B4AB1C7E-8E53-164B-8983-F17A528253E5}"/>
              </a:ext>
            </a:extLst>
          </p:cNvPr>
          <p:cNvSpPr>
            <a:spLocks noGrp="1"/>
          </p:cNvSpPr>
          <p:nvPr>
            <p:ph type="subTitle" idx="1" hasCustomPrompt="1"/>
          </p:nvPr>
        </p:nvSpPr>
        <p:spPr>
          <a:xfrm>
            <a:off x="1524000" y="4210379"/>
            <a:ext cx="9144000" cy="387626"/>
          </a:xfrm>
        </p:spPr>
        <p:txBody>
          <a:bodyPr/>
          <a:lstStyle>
            <a:lvl1pPr marL="0" indent="0" algn="ctr">
              <a:buNone/>
              <a:defRPr sz="2400" b="1">
                <a:solidFill>
                  <a:srgbClr val="C40E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11" name="Text Placeholder 10">
            <a:extLst>
              <a:ext uri="{FF2B5EF4-FFF2-40B4-BE49-F238E27FC236}">
                <a16:creationId xmlns:a16="http://schemas.microsoft.com/office/drawing/2014/main" id="{7B8BAC13-88FE-C64F-96CA-64033FB21D6C}"/>
              </a:ext>
            </a:extLst>
          </p:cNvPr>
          <p:cNvSpPr>
            <a:spLocks noGrp="1"/>
          </p:cNvSpPr>
          <p:nvPr>
            <p:ph type="body" sz="quarter" idx="11" hasCustomPrompt="1"/>
          </p:nvPr>
        </p:nvSpPr>
        <p:spPr>
          <a:xfrm>
            <a:off x="1524000" y="4777462"/>
            <a:ext cx="9144000" cy="366713"/>
          </a:xfrm>
        </p:spPr>
        <p:txBody>
          <a:bodyPr/>
          <a:lstStyle>
            <a:lvl1pPr marL="0" indent="0" algn="ctr">
              <a:buNone/>
              <a:defRPr sz="2400">
                <a:solidFill>
                  <a:srgbClr val="C40E3E"/>
                </a:solidFill>
              </a:defRPr>
            </a:lvl1pPr>
          </a:lstStyle>
          <a:p>
            <a:pPr lvl="0"/>
            <a:r>
              <a:rPr lang="en-US" dirty="0"/>
              <a:t>Click to add date</a:t>
            </a:r>
          </a:p>
        </p:txBody>
      </p:sp>
      <p:pic>
        <p:nvPicPr>
          <p:cNvPr id="21" name="Picture 20">
            <a:extLst>
              <a:ext uri="{FF2B5EF4-FFF2-40B4-BE49-F238E27FC236}">
                <a16:creationId xmlns:a16="http://schemas.microsoft.com/office/drawing/2014/main" id="{B1337298-74C7-D143-9804-A644D0613C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77076" y="266296"/>
            <a:ext cx="1636624" cy="1321651"/>
          </a:xfrm>
          <a:prstGeom prst="rect">
            <a:avLst/>
          </a:prstGeom>
        </p:spPr>
      </p:pic>
    </p:spTree>
    <p:extLst>
      <p:ext uri="{BB962C8B-B14F-4D97-AF65-F5344CB8AC3E}">
        <p14:creationId xmlns:p14="http://schemas.microsoft.com/office/powerpoint/2010/main" val="208515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AD7A-692D-214C-B1E6-40FF2519FA22}"/>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D4819F98-A45F-E94A-B7CD-C1136BEA9F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07C9E59-65FE-C340-86D6-CB8875869EA8}"/>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5" name="Shape 99">
            <a:extLst>
              <a:ext uri="{FF2B5EF4-FFF2-40B4-BE49-F238E27FC236}">
                <a16:creationId xmlns:a16="http://schemas.microsoft.com/office/drawing/2014/main" id="{4878ACEC-C273-FC42-8FF0-6A137603AC86}"/>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54028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A64AD5-665A-C744-89D9-40F741E5C759}"/>
              </a:ext>
            </a:extLst>
          </p:cNvPr>
          <p:cNvSpPr>
            <a:spLocks noGrp="1"/>
          </p:cNvSpPr>
          <p:nvPr>
            <p:ph type="title" orient="vert" hasCustomPrompt="1"/>
          </p:nvPr>
        </p:nvSpPr>
        <p:spPr>
          <a:xfrm>
            <a:off x="8724900" y="365125"/>
            <a:ext cx="2628900" cy="5811838"/>
          </a:xfrm>
        </p:spPr>
        <p:txBody>
          <a:bodyPr vert="eaVert"/>
          <a:lstStyle/>
          <a:p>
            <a:r>
              <a:rPr lang="en-US" dirty="0"/>
              <a:t>Click to Edit Master </a:t>
            </a:r>
            <a:br>
              <a:rPr lang="en-US" dirty="0"/>
            </a:br>
            <a:r>
              <a:rPr lang="en-US" dirty="0"/>
              <a:t>Title Style</a:t>
            </a:r>
          </a:p>
        </p:txBody>
      </p:sp>
      <p:sp>
        <p:nvSpPr>
          <p:cNvPr id="3" name="Vertical Text Placeholder 2">
            <a:extLst>
              <a:ext uri="{FF2B5EF4-FFF2-40B4-BE49-F238E27FC236}">
                <a16:creationId xmlns:a16="http://schemas.microsoft.com/office/drawing/2014/main" id="{E94136C4-AA83-DE43-BE00-E228E3F2BD52}"/>
              </a:ext>
            </a:extLst>
          </p:cNvPr>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D3193CF-F9DC-B44A-A876-F2CFF65440CD}"/>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5" name="Shape 99">
            <a:extLst>
              <a:ext uri="{FF2B5EF4-FFF2-40B4-BE49-F238E27FC236}">
                <a16:creationId xmlns:a16="http://schemas.microsoft.com/office/drawing/2014/main" id="{784700B9-E3D3-064D-B1E6-41202D9F58D4}"/>
              </a:ext>
            </a:extLst>
          </p:cNvPr>
          <p:cNvCxnSpPr>
            <a:cxnSpLocks/>
          </p:cNvCxnSpPr>
          <p:nvPr userDrawn="1"/>
        </p:nvCxnSpPr>
        <p:spPr>
          <a:xfrm>
            <a:off x="9263518" y="365125"/>
            <a:ext cx="0" cy="5246535"/>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6476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F195-B40D-0E4C-B1D2-11C6A5EE0CE1}"/>
              </a:ext>
            </a:extLst>
          </p:cNvPr>
          <p:cNvSpPr>
            <a:spLocks noGrp="1"/>
          </p:cNvSpPr>
          <p:nvPr>
            <p:ph type="title" hasCustomPrompt="1"/>
          </p:nvPr>
        </p:nvSpPr>
        <p:spPr>
          <a:xfrm>
            <a:off x="838200" y="596349"/>
            <a:ext cx="10515600" cy="994949"/>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9D871D74-B903-E740-B842-E2BB1355DBDC}"/>
              </a:ext>
            </a:extLst>
          </p:cNvPr>
          <p:cNvSpPr>
            <a:spLocks noGrp="1"/>
          </p:cNvSpPr>
          <p:nvPr>
            <p:ph idx="1"/>
          </p:nvPr>
        </p:nvSpPr>
        <p:spPr>
          <a:xfrm>
            <a:off x="1282148" y="1825625"/>
            <a:ext cx="10071652" cy="435133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400">
                <a:solidFill>
                  <a:schemeClr val="tx1">
                    <a:lumMod val="85000"/>
                    <a:lumOff val="15000"/>
                  </a:schemeClr>
                </a:solidFill>
              </a:defRPr>
            </a:lvl4pPr>
            <a:lvl5pPr>
              <a:defRPr sz="2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09AB431-9F66-664E-9CD0-ED4F8EA2F628}"/>
              </a:ext>
            </a:extLst>
          </p:cNvPr>
          <p:cNvSpPr>
            <a:spLocks noGrp="1"/>
          </p:cNvSpPr>
          <p:nvPr>
            <p:ph type="sldNum" sz="quarter" idx="12"/>
          </p:nvPr>
        </p:nvSpPr>
        <p:spPr>
          <a:xfrm>
            <a:off x="537186" y="6253165"/>
            <a:ext cx="543338" cy="365125"/>
          </a:xfrm>
        </p:spPr>
        <p:txBody>
          <a:bodyPr/>
          <a:lstStyle>
            <a:lvl1pPr>
              <a:defRPr sz="1800">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sp>
        <p:nvSpPr>
          <p:cNvPr id="8" name="Text Placeholder 7">
            <a:extLst>
              <a:ext uri="{FF2B5EF4-FFF2-40B4-BE49-F238E27FC236}">
                <a16:creationId xmlns:a16="http://schemas.microsoft.com/office/drawing/2014/main" id="{8F4DEA67-6A4F-9649-A24B-C40F247C0A8B}"/>
              </a:ext>
            </a:extLst>
          </p:cNvPr>
          <p:cNvSpPr>
            <a:spLocks noGrp="1"/>
          </p:cNvSpPr>
          <p:nvPr>
            <p:ph type="body" sz="quarter" idx="13" hasCustomPrompt="1"/>
          </p:nvPr>
        </p:nvSpPr>
        <p:spPr>
          <a:xfrm>
            <a:off x="884583" y="362022"/>
            <a:ext cx="10469217" cy="343659"/>
          </a:xfrm>
        </p:spPr>
        <p:txBody>
          <a:bodyPr>
            <a:noAutofit/>
          </a:bodyPr>
          <a:lstStyle>
            <a:lvl1pPr marL="0" indent="0">
              <a:buNone/>
              <a:defRPr sz="220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7" name="Shape 99">
            <a:extLst>
              <a:ext uri="{FF2B5EF4-FFF2-40B4-BE49-F238E27FC236}">
                <a16:creationId xmlns:a16="http://schemas.microsoft.com/office/drawing/2014/main" id="{C09A3890-68F3-4E4F-B626-7285D1AA940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65534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2F32DB1-E964-D44B-9D97-3CEFD7EBC5E3}"/>
              </a:ext>
            </a:extLst>
          </p:cNvPr>
          <p:cNvSpPr>
            <a:spLocks noGrp="1"/>
          </p:cNvSpPr>
          <p:nvPr>
            <p:ph type="body" sz="quarter" idx="13" hasCustomPrompt="1"/>
          </p:nvPr>
        </p:nvSpPr>
        <p:spPr>
          <a:xfrm>
            <a:off x="1610139" y="3575637"/>
            <a:ext cx="10581860" cy="569913"/>
          </a:xfrm>
          <a:prstGeom prst="rect">
            <a:avLst/>
          </a:prstGeom>
        </p:spPr>
        <p:txBody>
          <a:bodyPr>
            <a:noAutofit/>
          </a:bodyPr>
          <a:lstStyle>
            <a:lvl1pPr>
              <a:buNone/>
              <a:defRPr sz="4000" i="1">
                <a:solidFill>
                  <a:schemeClr val="tx1"/>
                </a:solidFill>
                <a:latin typeface="Calibri" panose="020F0502020204030204" pitchFamily="34" charset="0"/>
                <a:cs typeface="Calibri" panose="020F0502020204030204" pitchFamily="34" charset="0"/>
              </a:defRPr>
            </a:lvl1pPr>
          </a:lstStyle>
          <a:p>
            <a:pPr lvl="0"/>
            <a:r>
              <a:rPr lang="en-US" dirty="0"/>
              <a:t>Click to Add Chapter Intro</a:t>
            </a:r>
          </a:p>
        </p:txBody>
      </p:sp>
      <p:sp>
        <p:nvSpPr>
          <p:cNvPr id="6" name="Text Placeholder 9">
            <a:extLst>
              <a:ext uri="{FF2B5EF4-FFF2-40B4-BE49-F238E27FC236}">
                <a16:creationId xmlns:a16="http://schemas.microsoft.com/office/drawing/2014/main" id="{2A0465EC-8468-8947-A27C-8FA981D39BF2}"/>
              </a:ext>
            </a:extLst>
          </p:cNvPr>
          <p:cNvSpPr>
            <a:spLocks noGrp="1"/>
          </p:cNvSpPr>
          <p:nvPr>
            <p:ph type="body" sz="quarter" idx="14" hasCustomPrompt="1"/>
          </p:nvPr>
        </p:nvSpPr>
        <p:spPr>
          <a:xfrm>
            <a:off x="1610138" y="4162495"/>
            <a:ext cx="10581861" cy="764217"/>
          </a:xfrm>
          <a:prstGeom prst="rect">
            <a:avLst/>
          </a:prstGeom>
        </p:spPr>
        <p:txBody>
          <a:bodyPr>
            <a:noAutofit/>
          </a:bodyPr>
          <a:lstStyle>
            <a:lvl1pPr>
              <a:buNone/>
              <a:defRPr sz="5500" b="1">
                <a:latin typeface="Calibri" panose="020F0502020204030204" pitchFamily="34" charset="0"/>
                <a:cs typeface="Calibri" panose="020F0502020204030204" pitchFamily="34" charset="0"/>
              </a:defRPr>
            </a:lvl1pPr>
          </a:lstStyle>
          <a:p>
            <a:pPr lvl="0"/>
            <a:r>
              <a:rPr lang="en-US" dirty="0"/>
              <a:t>Click to Add Chapter Title</a:t>
            </a:r>
          </a:p>
        </p:txBody>
      </p:sp>
      <p:cxnSp>
        <p:nvCxnSpPr>
          <p:cNvPr id="7" name="Shape 99">
            <a:extLst>
              <a:ext uri="{FF2B5EF4-FFF2-40B4-BE49-F238E27FC236}">
                <a16:creationId xmlns:a16="http://schemas.microsoft.com/office/drawing/2014/main" id="{94E87B3F-A490-CE4B-89E0-18FC29BB5205}"/>
              </a:ext>
            </a:extLst>
          </p:cNvPr>
          <p:cNvCxnSpPr>
            <a:cxnSpLocks/>
          </p:cNvCxnSpPr>
          <p:nvPr userDrawn="1"/>
        </p:nvCxnSpPr>
        <p:spPr>
          <a:xfrm>
            <a:off x="1610139" y="4225063"/>
            <a:ext cx="10581861"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79640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2FD7-958A-0C45-B087-7DDC509F8C39}"/>
              </a:ext>
            </a:extLst>
          </p:cNvPr>
          <p:cNvSpPr>
            <a:spLocks noGrp="1"/>
          </p:cNvSpPr>
          <p:nvPr>
            <p:ph type="title" hasCustomPrompt="1"/>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F8D793A9-78D0-DB44-9842-DF34C4F56FCD}"/>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B9850A2-0FAF-1F4F-9CFE-2458DCD44158}"/>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5" name="Shape 99">
            <a:extLst>
              <a:ext uri="{FF2B5EF4-FFF2-40B4-BE49-F238E27FC236}">
                <a16:creationId xmlns:a16="http://schemas.microsoft.com/office/drawing/2014/main" id="{973325D0-1E67-7343-83E5-FA2188290DAA}"/>
              </a:ext>
            </a:extLst>
          </p:cNvPr>
          <p:cNvCxnSpPr>
            <a:cxnSpLocks/>
          </p:cNvCxnSpPr>
          <p:nvPr userDrawn="1"/>
        </p:nvCxnSpPr>
        <p:spPr>
          <a:xfrm>
            <a:off x="831850" y="4589463"/>
            <a:ext cx="1136015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88751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AF1C-2FEF-6242-ABE9-7D70C8595B3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B026BE8-82C8-4142-AE0F-CE6E9BD0AD14}"/>
              </a:ext>
            </a:extLst>
          </p:cNvPr>
          <p:cNvSpPr>
            <a:spLocks noGrp="1"/>
          </p:cNvSpPr>
          <p:nvPr>
            <p:ph sz="half" idx="1"/>
          </p:nvPr>
        </p:nvSpPr>
        <p:spPr>
          <a:xfrm>
            <a:off x="1182758" y="1825625"/>
            <a:ext cx="483704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D5BAE-18FF-7744-943F-AF4519949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3AD9767-8F21-2644-BB12-1DA08EE147FC}"/>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6" name="Shape 99">
            <a:extLst>
              <a:ext uri="{FF2B5EF4-FFF2-40B4-BE49-F238E27FC236}">
                <a16:creationId xmlns:a16="http://schemas.microsoft.com/office/drawing/2014/main" id="{83DE70EB-F425-BB4F-89B5-AA119946A7DC}"/>
              </a:ext>
            </a:extLst>
          </p:cNvPr>
          <p:cNvCxnSpPr>
            <a:cxnSpLocks/>
          </p:cNvCxnSpPr>
          <p:nvPr userDrawn="1"/>
        </p:nvCxnSpPr>
        <p:spPr>
          <a:xfrm>
            <a:off x="983837" y="1569545"/>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9565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DC57-EA5D-8A44-945E-B158D9524DB6}"/>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95C1A9C-F576-4A47-A383-5DE1DD2F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93EC18-C9B1-7F4B-BFEA-54F523EF74F2}"/>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52A4D5A-5DB2-484D-88C8-A024BBC26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4C890A-252B-B348-84D8-D857DB0A8D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0C7B4F-6D0B-904C-9885-7CB0869B0960}"/>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10" name="Shape 99">
            <a:extLst>
              <a:ext uri="{FF2B5EF4-FFF2-40B4-BE49-F238E27FC236}">
                <a16:creationId xmlns:a16="http://schemas.microsoft.com/office/drawing/2014/main" id="{66AD6D74-344E-A54C-9A0C-D9987DFF375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47946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2EC0-F0AE-9445-A41E-5C87D776FBEF}"/>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BE83625D-A756-7F49-AB3B-3B19F7CAA9EA}"/>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4" name="Shape 99">
            <a:extLst>
              <a:ext uri="{FF2B5EF4-FFF2-40B4-BE49-F238E27FC236}">
                <a16:creationId xmlns:a16="http://schemas.microsoft.com/office/drawing/2014/main" id="{D1908872-F504-B444-82AE-1560204653B7}"/>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09065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62F8-D10B-E844-A683-3AF7FD775A6D}"/>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42C8119-9F97-154F-8D0D-877CCDE63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595C8-2E13-E74D-B6BC-3FE67DB6A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1758E6BD-2C0D-0948-8CA6-F12956A02597}"/>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6" name="Shape 99">
            <a:extLst>
              <a:ext uri="{FF2B5EF4-FFF2-40B4-BE49-F238E27FC236}">
                <a16:creationId xmlns:a16="http://schemas.microsoft.com/office/drawing/2014/main" id="{D27140A5-E15E-BD46-8584-067F29D9D83D}"/>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89433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E29B-A727-0242-95D3-50DD382BCE06}"/>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502107-0DCE-174F-BD90-B7DDBC0C3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9D27ABF-7140-B846-BA0A-AD8307DE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31C0212-3F5D-924C-8A51-77A9A1441BD8}"/>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6" name="Shape 99">
            <a:extLst>
              <a:ext uri="{FF2B5EF4-FFF2-40B4-BE49-F238E27FC236}">
                <a16:creationId xmlns:a16="http://schemas.microsoft.com/office/drawing/2014/main" id="{E4F1C8B1-B262-B54D-A9C0-F0135C46D574}"/>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1903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54C78-7612-7841-8168-3168267AD5BC}"/>
              </a:ext>
            </a:extLst>
          </p:cNvPr>
          <p:cNvSpPr>
            <a:spLocks noGrp="1"/>
          </p:cNvSpPr>
          <p:nvPr>
            <p:ph type="title"/>
          </p:nvPr>
        </p:nvSpPr>
        <p:spPr>
          <a:xfrm>
            <a:off x="838200" y="695739"/>
            <a:ext cx="10515600" cy="9949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1BDA34-773B-E24F-9795-67AB0AAAF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FE610F-F9D8-EA47-B076-18F52BB0C463}"/>
              </a:ext>
            </a:extLst>
          </p:cNvPr>
          <p:cNvSpPr>
            <a:spLocks noGrp="1"/>
          </p:cNvSpPr>
          <p:nvPr>
            <p:ph type="sldNum" sz="quarter" idx="4"/>
          </p:nvPr>
        </p:nvSpPr>
        <p:spPr>
          <a:xfrm>
            <a:off x="738810" y="6231917"/>
            <a:ext cx="443948" cy="365125"/>
          </a:xfrm>
          <a:prstGeom prst="rect">
            <a:avLst/>
          </a:prstGeom>
        </p:spPr>
        <p:txBody>
          <a:bodyPr vert="horz" lIns="91440" tIns="45720" rIns="91440" bIns="45720" rtlCol="0" anchor="ctr"/>
          <a:lstStyle>
            <a:lvl1pPr algn="l">
              <a:defRPr sz="1400">
                <a:solidFill>
                  <a:schemeClr val="tx1">
                    <a:tint val="75000"/>
                  </a:schemeClr>
                </a:solidFill>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pic>
        <p:nvPicPr>
          <p:cNvPr id="5" name="Picture 4">
            <a:extLst>
              <a:ext uri="{FF2B5EF4-FFF2-40B4-BE49-F238E27FC236}">
                <a16:creationId xmlns:a16="http://schemas.microsoft.com/office/drawing/2014/main" id="{1373610A-5E58-E749-8E27-85C5693283B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82170" y="5846548"/>
            <a:ext cx="2391950" cy="695221"/>
          </a:xfrm>
          <a:prstGeom prst="rect">
            <a:avLst/>
          </a:prstGeom>
        </p:spPr>
      </p:pic>
    </p:spTree>
    <p:extLst>
      <p:ext uri="{BB962C8B-B14F-4D97-AF65-F5344CB8AC3E}">
        <p14:creationId xmlns:p14="http://schemas.microsoft.com/office/powerpoint/2010/main" val="373732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oronavirus.maryland.gov/#Vaccin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phpa.health.maryland.gov/influenza/Pages/flu-dashboard.aspx"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phpa.health.maryland.gov/influenza/Pages/flu-dashboard.aspx"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cdc.gov/coronavirus/2019-ncov/vaccines/fully-vaccinated-guidance.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coronavirus/2019-ncov/symptoms-testing/symptoms.html" TargetMode="External"/><Relationship Id="rId2" Type="http://schemas.openxmlformats.org/officeDocument/2006/relationships/hyperlink" Target="https://www.cdc.gov/coronavirus/2019-ncov/need-extra-precautions/index.html" TargetMode="External"/><Relationship Id="rId1" Type="http://schemas.openxmlformats.org/officeDocument/2006/relationships/slideLayout" Target="../slideLayouts/slideLayout2.xml"/><Relationship Id="rId4" Type="http://schemas.openxmlformats.org/officeDocument/2006/relationships/hyperlink" Target="https://www.cdc.gov/coronavirus/2019-ncov/vaccines/fully-vaccinated-guidance.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cdc.gov/coronavirus/2019-ncov/vaccines/fully-vaccinated-guidance.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cdc.gov/coronavirus/2019-ncov/vaccines/fully-vaccinated-guidance.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cdc.gov/coronavirus/2019-ncov/vaccines/fully-vaccinated-guidance.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cdc.gov/coronavirus/2019-ncov/vaccines/fully-vaccinated-guidance.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cdc.gov/coronavirus/2019-ncov/vaccines/fully-vaccinated-guidance.html"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c.gov/coronavirus/2019-ncov/travelers/travel-during-covid19.html" TargetMode="External"/><Relationship Id="rId2" Type="http://schemas.openxmlformats.org/officeDocument/2006/relationships/hyperlink" Target="https://www.cdc.gov/coronavirus/2019-ncov/hcp/guidance-risk-assesment-hcp.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cdc.gov/coronavirus/2019-ncov/hcp/infection-control-recommendations.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coronavirus/2019-ncov/cases-updates/cases-in-u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mgs.xkcd.com/comics/vaccine_guidance.p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ovid.cdc.gov/covid-data-tracker/#trends_dailytrendscas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health.maryland.gov/coronavir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oronavirus.maryland.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oronavirus.maryland.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75A1-2517-744F-9A8B-57E30E174F53}"/>
              </a:ext>
            </a:extLst>
          </p:cNvPr>
          <p:cNvSpPr>
            <a:spLocks noGrp="1"/>
          </p:cNvSpPr>
          <p:nvPr>
            <p:ph type="ctrTitle"/>
          </p:nvPr>
        </p:nvSpPr>
        <p:spPr>
          <a:xfrm>
            <a:off x="1524000" y="2239347"/>
            <a:ext cx="9144000" cy="1629551"/>
          </a:xfrm>
        </p:spPr>
        <p:txBody>
          <a:bodyPr>
            <a:normAutofit fontScale="90000"/>
          </a:bodyPr>
          <a:lstStyle/>
          <a:p>
            <a:r>
              <a:rPr lang="en-US" dirty="0"/>
              <a:t>Maryland Situation Update on </a:t>
            </a:r>
            <a:br>
              <a:rPr lang="en-US" dirty="0"/>
            </a:br>
            <a:r>
              <a:rPr lang="en-US" dirty="0"/>
              <a:t>Coronavirus Disease (COVID-19)</a:t>
            </a:r>
            <a:br>
              <a:rPr lang="en-US" dirty="0"/>
            </a:br>
            <a:r>
              <a:rPr lang="en-US" dirty="0"/>
              <a:t>for BHA</a:t>
            </a:r>
          </a:p>
        </p:txBody>
      </p:sp>
      <p:sp>
        <p:nvSpPr>
          <p:cNvPr id="9" name="Subtitle 8">
            <a:extLst>
              <a:ext uri="{FF2B5EF4-FFF2-40B4-BE49-F238E27FC236}">
                <a16:creationId xmlns:a16="http://schemas.microsoft.com/office/drawing/2014/main" id="{CDE056D8-945A-4B48-A18A-58091677BCC7}"/>
              </a:ext>
            </a:extLst>
          </p:cNvPr>
          <p:cNvSpPr>
            <a:spLocks noGrp="1"/>
          </p:cNvSpPr>
          <p:nvPr>
            <p:ph type="subTitle" idx="1"/>
          </p:nvPr>
        </p:nvSpPr>
        <p:spPr>
          <a:xfrm>
            <a:off x="1524000" y="3999722"/>
            <a:ext cx="9144000" cy="1169437"/>
          </a:xfrm>
        </p:spPr>
        <p:txBody>
          <a:bodyPr>
            <a:normAutofit/>
          </a:bodyPr>
          <a:lstStyle/>
          <a:p>
            <a:pPr lvl="0"/>
            <a:r>
              <a:rPr lang="en-US" sz="2100" dirty="0"/>
              <a:t>Maryland Department of Health</a:t>
            </a:r>
          </a:p>
          <a:p>
            <a:pPr lvl="0"/>
            <a:r>
              <a:rPr lang="en-US" sz="2100" dirty="0"/>
              <a:t>Infectious Disease Epidemiology and Outbreak Response Bureau</a:t>
            </a:r>
          </a:p>
        </p:txBody>
      </p:sp>
      <p:sp>
        <p:nvSpPr>
          <p:cNvPr id="4" name="Text Placeholder 3">
            <a:extLst>
              <a:ext uri="{FF2B5EF4-FFF2-40B4-BE49-F238E27FC236}">
                <a16:creationId xmlns:a16="http://schemas.microsoft.com/office/drawing/2014/main" id="{0DBA006E-C594-466C-BCBE-4496AED2A4B4}"/>
              </a:ext>
            </a:extLst>
          </p:cNvPr>
          <p:cNvSpPr>
            <a:spLocks noGrp="1"/>
          </p:cNvSpPr>
          <p:nvPr>
            <p:ph type="body" sz="quarter" idx="11"/>
          </p:nvPr>
        </p:nvSpPr>
        <p:spPr>
          <a:xfrm>
            <a:off x="1604010" y="4899990"/>
            <a:ext cx="9144000" cy="366713"/>
          </a:xfrm>
        </p:spPr>
        <p:txBody>
          <a:bodyPr>
            <a:normAutofit fontScale="92500" lnSpcReduction="10000"/>
          </a:bodyPr>
          <a:lstStyle/>
          <a:p>
            <a:r>
              <a:rPr lang="en-US" dirty="0"/>
              <a:t>March 11, 2021</a:t>
            </a:r>
          </a:p>
        </p:txBody>
      </p:sp>
    </p:spTree>
    <p:extLst>
      <p:ext uri="{BB962C8B-B14F-4D97-AF65-F5344CB8AC3E}">
        <p14:creationId xmlns:p14="http://schemas.microsoft.com/office/powerpoint/2010/main" val="396414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Volume and % Positivity</a:t>
            </a:r>
          </a:p>
        </p:txBody>
      </p:sp>
      <p:sp>
        <p:nvSpPr>
          <p:cNvPr id="4" name="Slide Number Placeholder 3"/>
          <p:cNvSpPr>
            <a:spLocks noGrp="1"/>
          </p:cNvSpPr>
          <p:nvPr>
            <p:ph type="sldNum" sz="quarter" idx="12"/>
          </p:nvPr>
        </p:nvSpPr>
        <p:spPr/>
        <p:txBody>
          <a:bodyPr/>
          <a:lstStyle/>
          <a:p>
            <a:fld id="{D275CE6D-5C38-C543-B8AD-F8110668FDF9}" type="slidenum">
              <a:rPr lang="en-US" smtClean="0"/>
              <a:pPr/>
              <a:t>10</a:t>
            </a:fld>
            <a:endParaRPr lang="en-US" dirty="0"/>
          </a:p>
        </p:txBody>
      </p:sp>
      <p:sp>
        <p:nvSpPr>
          <p:cNvPr id="5" name="Text Placeholder 4"/>
          <p:cNvSpPr>
            <a:spLocks noGrp="1"/>
          </p:cNvSpPr>
          <p:nvPr>
            <p:ph type="body" sz="quarter" idx="13"/>
          </p:nvPr>
        </p:nvSpPr>
        <p:spPr/>
        <p:txBody>
          <a:bodyPr/>
          <a:lstStyle/>
          <a:p>
            <a:endParaRPr lang="en-US" dirty="0"/>
          </a:p>
        </p:txBody>
      </p:sp>
      <p:sp>
        <p:nvSpPr>
          <p:cNvPr id="6" name="Content Placeholder 5">
            <a:extLst>
              <a:ext uri="{FF2B5EF4-FFF2-40B4-BE49-F238E27FC236}">
                <a16:creationId xmlns:a16="http://schemas.microsoft.com/office/drawing/2014/main" id="{068541A5-4DBB-412E-A0A1-3C2A899E9659}"/>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C65BC8E9-1625-42C7-83B0-F3322F82294E}"/>
              </a:ext>
            </a:extLst>
          </p:cNvPr>
          <p:cNvPicPr>
            <a:picLocks noChangeAspect="1"/>
          </p:cNvPicPr>
          <p:nvPr/>
        </p:nvPicPr>
        <p:blipFill>
          <a:blip r:embed="rId2"/>
          <a:stretch>
            <a:fillRect/>
          </a:stretch>
        </p:blipFill>
        <p:spPr>
          <a:xfrm>
            <a:off x="884583" y="1434887"/>
            <a:ext cx="9318196" cy="5273778"/>
          </a:xfrm>
          <a:prstGeom prst="rect">
            <a:avLst/>
          </a:prstGeom>
        </p:spPr>
      </p:pic>
    </p:spTree>
    <p:extLst>
      <p:ext uri="{BB962C8B-B14F-4D97-AF65-F5344CB8AC3E}">
        <p14:creationId xmlns:p14="http://schemas.microsoft.com/office/powerpoint/2010/main" val="2385895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5DDC-C771-4567-8D87-1EE5EB44BFD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9507CDB-01D6-41B3-AFD6-1EF0EE55D5F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A0DAA6B-03F4-487B-98B0-34E909F207DC}"/>
              </a:ext>
            </a:extLst>
          </p:cNvPr>
          <p:cNvSpPr>
            <a:spLocks noGrp="1"/>
          </p:cNvSpPr>
          <p:nvPr>
            <p:ph type="sldNum" sz="quarter" idx="12"/>
          </p:nvPr>
        </p:nvSpPr>
        <p:spPr/>
        <p:txBody>
          <a:bodyPr/>
          <a:lstStyle/>
          <a:p>
            <a:fld id="{D275CE6D-5C38-C543-B8AD-F8110668FDF9}" type="slidenum">
              <a:rPr lang="en-US" smtClean="0"/>
              <a:pPr/>
              <a:t>11</a:t>
            </a:fld>
            <a:endParaRPr lang="en-US" dirty="0"/>
          </a:p>
        </p:txBody>
      </p:sp>
      <p:sp>
        <p:nvSpPr>
          <p:cNvPr id="5" name="Text Placeholder 4">
            <a:extLst>
              <a:ext uri="{FF2B5EF4-FFF2-40B4-BE49-F238E27FC236}">
                <a16:creationId xmlns:a16="http://schemas.microsoft.com/office/drawing/2014/main" id="{11131DBB-2F48-44CB-A8F4-D5FFF600E398}"/>
              </a:ext>
            </a:extLst>
          </p:cNvPr>
          <p:cNvSpPr>
            <a:spLocks noGrp="1"/>
          </p:cNvSpPr>
          <p:nvPr>
            <p:ph type="body" sz="quarter" idx="13"/>
          </p:nvPr>
        </p:nvSpPr>
        <p:spPr/>
        <p:txBody>
          <a:bodyPr/>
          <a:lstStyle/>
          <a:p>
            <a:endParaRPr lang="en-US" dirty="0"/>
          </a:p>
        </p:txBody>
      </p:sp>
      <p:pic>
        <p:nvPicPr>
          <p:cNvPr id="6" name="Picture 5">
            <a:extLst>
              <a:ext uri="{FF2B5EF4-FFF2-40B4-BE49-F238E27FC236}">
                <a16:creationId xmlns:a16="http://schemas.microsoft.com/office/drawing/2014/main" id="{3E7D0A81-3D17-4AA5-B382-381E1A190DB1}"/>
              </a:ext>
            </a:extLst>
          </p:cNvPr>
          <p:cNvPicPr>
            <a:picLocks noChangeAspect="1"/>
          </p:cNvPicPr>
          <p:nvPr/>
        </p:nvPicPr>
        <p:blipFill>
          <a:blip r:embed="rId2"/>
          <a:stretch>
            <a:fillRect/>
          </a:stretch>
        </p:blipFill>
        <p:spPr>
          <a:xfrm>
            <a:off x="234039" y="362022"/>
            <a:ext cx="10907203" cy="6155959"/>
          </a:xfrm>
          <a:prstGeom prst="rect">
            <a:avLst/>
          </a:prstGeom>
        </p:spPr>
      </p:pic>
    </p:spTree>
    <p:extLst>
      <p:ext uri="{BB962C8B-B14F-4D97-AF65-F5344CB8AC3E}">
        <p14:creationId xmlns:p14="http://schemas.microsoft.com/office/powerpoint/2010/main" val="3085662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1CDEB-3EAF-4C88-978F-9566F2580C15}"/>
              </a:ext>
            </a:extLst>
          </p:cNvPr>
          <p:cNvSpPr>
            <a:spLocks noGrp="1"/>
          </p:cNvSpPr>
          <p:nvPr>
            <p:ph type="title"/>
          </p:nvPr>
        </p:nvSpPr>
        <p:spPr/>
        <p:txBody>
          <a:bodyPr/>
          <a:lstStyle/>
          <a:p>
            <a:r>
              <a:rPr lang="en-US" dirty="0"/>
              <a:t>Maryland Vaccine Dashboard</a:t>
            </a:r>
          </a:p>
        </p:txBody>
      </p:sp>
      <p:sp>
        <p:nvSpPr>
          <p:cNvPr id="4" name="Slide Number Placeholder 3">
            <a:extLst>
              <a:ext uri="{FF2B5EF4-FFF2-40B4-BE49-F238E27FC236}">
                <a16:creationId xmlns:a16="http://schemas.microsoft.com/office/drawing/2014/main" id="{7E148631-154D-4C8C-A6FA-2CFD86BA6618}"/>
              </a:ext>
            </a:extLst>
          </p:cNvPr>
          <p:cNvSpPr>
            <a:spLocks noGrp="1"/>
          </p:cNvSpPr>
          <p:nvPr>
            <p:ph type="sldNum" sz="quarter" idx="12"/>
          </p:nvPr>
        </p:nvSpPr>
        <p:spPr/>
        <p:txBody>
          <a:bodyPr/>
          <a:lstStyle/>
          <a:p>
            <a:fld id="{D275CE6D-5C38-C543-B8AD-F8110668FDF9}" type="slidenum">
              <a:rPr lang="en-US" smtClean="0"/>
              <a:pPr/>
              <a:t>12</a:t>
            </a:fld>
            <a:endParaRPr lang="en-US" dirty="0"/>
          </a:p>
        </p:txBody>
      </p:sp>
      <p:sp>
        <p:nvSpPr>
          <p:cNvPr id="9" name="TextBox 8">
            <a:extLst>
              <a:ext uri="{FF2B5EF4-FFF2-40B4-BE49-F238E27FC236}">
                <a16:creationId xmlns:a16="http://schemas.microsoft.com/office/drawing/2014/main" id="{A8F344B1-BB34-4095-9050-7C8C6AE4F3AE}"/>
              </a:ext>
            </a:extLst>
          </p:cNvPr>
          <p:cNvSpPr txBox="1"/>
          <p:nvPr/>
        </p:nvSpPr>
        <p:spPr>
          <a:xfrm>
            <a:off x="1160837" y="6343433"/>
            <a:ext cx="7172130" cy="369332"/>
          </a:xfrm>
          <a:prstGeom prst="rect">
            <a:avLst/>
          </a:prstGeom>
          <a:noFill/>
        </p:spPr>
        <p:txBody>
          <a:bodyPr wrap="square">
            <a:spAutoFit/>
          </a:bodyPr>
          <a:lstStyle/>
          <a:p>
            <a:r>
              <a:rPr lang="en-US" dirty="0">
                <a:hlinkClick r:id="rId2"/>
              </a:rPr>
              <a:t>https://coronavirus.maryland.gov/#Vaccine</a:t>
            </a:r>
            <a:r>
              <a:rPr lang="en-US" dirty="0"/>
              <a:t> accessed March 12, 2021</a:t>
            </a:r>
          </a:p>
        </p:txBody>
      </p:sp>
      <p:pic>
        <p:nvPicPr>
          <p:cNvPr id="3" name="Picture 2">
            <a:extLst>
              <a:ext uri="{FF2B5EF4-FFF2-40B4-BE49-F238E27FC236}">
                <a16:creationId xmlns:a16="http://schemas.microsoft.com/office/drawing/2014/main" id="{8B99E82A-0F8C-432E-89B3-961F4576E28D}"/>
              </a:ext>
            </a:extLst>
          </p:cNvPr>
          <p:cNvPicPr>
            <a:picLocks noChangeAspect="1"/>
          </p:cNvPicPr>
          <p:nvPr/>
        </p:nvPicPr>
        <p:blipFill>
          <a:blip r:embed="rId3"/>
          <a:stretch>
            <a:fillRect/>
          </a:stretch>
        </p:blipFill>
        <p:spPr>
          <a:xfrm>
            <a:off x="808855" y="1450817"/>
            <a:ext cx="7524112" cy="4947361"/>
          </a:xfrm>
          <a:prstGeom prst="rect">
            <a:avLst/>
          </a:prstGeom>
        </p:spPr>
      </p:pic>
    </p:spTree>
    <p:extLst>
      <p:ext uri="{BB962C8B-B14F-4D97-AF65-F5344CB8AC3E}">
        <p14:creationId xmlns:p14="http://schemas.microsoft.com/office/powerpoint/2010/main" val="643463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408C2C4-0ACC-4B6F-9136-09411980FEBB}"/>
              </a:ext>
            </a:extLst>
          </p:cNvPr>
          <p:cNvSpPr>
            <a:spLocks noGrp="1"/>
          </p:cNvSpPr>
          <p:nvPr>
            <p:ph type="title"/>
          </p:nvPr>
        </p:nvSpPr>
        <p:spPr/>
        <p:txBody>
          <a:bodyPr/>
          <a:lstStyle/>
          <a:p>
            <a:r>
              <a:rPr lang="en-US" dirty="0"/>
              <a:t>Maryland Influenza Epi Update</a:t>
            </a:r>
          </a:p>
        </p:txBody>
      </p:sp>
      <p:sp>
        <p:nvSpPr>
          <p:cNvPr id="12" name="Text Placeholder 11">
            <a:extLst>
              <a:ext uri="{FF2B5EF4-FFF2-40B4-BE49-F238E27FC236}">
                <a16:creationId xmlns:a16="http://schemas.microsoft.com/office/drawing/2014/main" id="{FCE4C42C-2BC0-4856-83EC-3B46ACB4F7A4}"/>
              </a:ext>
            </a:extLst>
          </p:cNvPr>
          <p:cNvSpPr>
            <a:spLocks noGrp="1"/>
          </p:cNvSpPr>
          <p:nvPr>
            <p:ph type="body" idx="1"/>
          </p:nvPr>
        </p:nvSpPr>
        <p:spPr/>
        <p:txBody>
          <a:bodyPr/>
          <a:lstStyle/>
          <a:p>
            <a:r>
              <a:rPr lang="en-US" dirty="0"/>
              <a:t>Week Ending February 27th, 2021</a:t>
            </a:r>
          </a:p>
          <a:p>
            <a:r>
              <a:rPr lang="en-US" dirty="0"/>
              <a:t>Influenza-like illness (ILI) activity in Maryland was </a:t>
            </a:r>
            <a:r>
              <a:rPr lang="en-US" b="1" dirty="0">
                <a:solidFill>
                  <a:srgbClr val="00B050"/>
                </a:solidFill>
              </a:rPr>
              <a:t>minimal</a:t>
            </a:r>
            <a:endParaRPr lang="en-US" dirty="0"/>
          </a:p>
          <a:p>
            <a:endParaRPr lang="en-US" dirty="0"/>
          </a:p>
        </p:txBody>
      </p:sp>
      <p:sp>
        <p:nvSpPr>
          <p:cNvPr id="4" name="Slide Number Placeholder 3">
            <a:extLst>
              <a:ext uri="{FF2B5EF4-FFF2-40B4-BE49-F238E27FC236}">
                <a16:creationId xmlns:a16="http://schemas.microsoft.com/office/drawing/2014/main" id="{38AB33AD-7FF7-4962-9D95-3E7F467E6AEE}"/>
              </a:ext>
            </a:extLst>
          </p:cNvPr>
          <p:cNvSpPr>
            <a:spLocks noGrp="1"/>
          </p:cNvSpPr>
          <p:nvPr>
            <p:ph type="sldNum" sz="quarter" idx="12"/>
          </p:nvPr>
        </p:nvSpPr>
        <p:spPr/>
        <p:txBody>
          <a:bodyPr/>
          <a:lstStyle/>
          <a:p>
            <a:fld id="{D275CE6D-5C38-C543-B8AD-F8110668FDF9}" type="slidenum">
              <a:rPr lang="en-US" smtClean="0"/>
              <a:t>13</a:t>
            </a:fld>
            <a:endParaRPr lang="en-US"/>
          </a:p>
        </p:txBody>
      </p:sp>
    </p:spTree>
    <p:extLst>
      <p:ext uri="{BB962C8B-B14F-4D97-AF65-F5344CB8AC3E}">
        <p14:creationId xmlns:p14="http://schemas.microsoft.com/office/powerpoint/2010/main" val="626332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AC5162D-9147-4BE0-A0DD-A7A00DC53959}"/>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A6DD1C92-1CE2-408E-BD41-8E6C44543945}"/>
              </a:ext>
            </a:extLst>
          </p:cNvPr>
          <p:cNvSpPr>
            <a:spLocks noGrp="1"/>
          </p:cNvSpPr>
          <p:nvPr>
            <p:ph type="sldNum" sz="quarter" idx="12"/>
          </p:nvPr>
        </p:nvSpPr>
        <p:spPr/>
        <p:txBody>
          <a:bodyPr/>
          <a:lstStyle/>
          <a:p>
            <a:fld id="{D275CE6D-5C38-C543-B8AD-F8110668FDF9}" type="slidenum">
              <a:rPr lang="en-US" smtClean="0"/>
              <a:pPr/>
              <a:t>14</a:t>
            </a:fld>
            <a:endParaRPr lang="en-US" dirty="0"/>
          </a:p>
        </p:txBody>
      </p:sp>
      <p:sp>
        <p:nvSpPr>
          <p:cNvPr id="9" name="TextBox 8">
            <a:extLst>
              <a:ext uri="{FF2B5EF4-FFF2-40B4-BE49-F238E27FC236}">
                <a16:creationId xmlns:a16="http://schemas.microsoft.com/office/drawing/2014/main" id="{9AFCAD29-CFD4-4F54-9AFC-0602BBCB4B98}"/>
              </a:ext>
            </a:extLst>
          </p:cNvPr>
          <p:cNvSpPr txBox="1"/>
          <p:nvPr/>
        </p:nvSpPr>
        <p:spPr>
          <a:xfrm>
            <a:off x="8708571" y="2077484"/>
            <a:ext cx="2786743" cy="523220"/>
          </a:xfrm>
          <a:prstGeom prst="rect">
            <a:avLst/>
          </a:prstGeom>
          <a:noFill/>
        </p:spPr>
        <p:txBody>
          <a:bodyPr wrap="square">
            <a:spAutoFit/>
          </a:bodyPr>
          <a:lstStyle/>
          <a:p>
            <a:r>
              <a:rPr lang="en-US" sz="1400" dirty="0">
                <a:hlinkClick r:id="rId2"/>
              </a:rPr>
              <a:t>https://phpa.health.maryland.gov/influenza/Pages/flu-dashboard.aspx</a:t>
            </a:r>
            <a:endParaRPr lang="en-US" sz="1400" dirty="0"/>
          </a:p>
        </p:txBody>
      </p:sp>
      <p:pic>
        <p:nvPicPr>
          <p:cNvPr id="2" name="Picture 1">
            <a:extLst>
              <a:ext uri="{FF2B5EF4-FFF2-40B4-BE49-F238E27FC236}">
                <a16:creationId xmlns:a16="http://schemas.microsoft.com/office/drawing/2014/main" id="{00B1FEFB-383F-4F38-AFFF-8CE38A050650}"/>
              </a:ext>
            </a:extLst>
          </p:cNvPr>
          <p:cNvPicPr>
            <a:picLocks noChangeAspect="1"/>
          </p:cNvPicPr>
          <p:nvPr/>
        </p:nvPicPr>
        <p:blipFill>
          <a:blip r:embed="rId3"/>
          <a:stretch>
            <a:fillRect/>
          </a:stretch>
        </p:blipFill>
        <p:spPr>
          <a:xfrm>
            <a:off x="478630" y="585810"/>
            <a:ext cx="7230292" cy="6011232"/>
          </a:xfrm>
          <a:prstGeom prst="rect">
            <a:avLst/>
          </a:prstGeom>
        </p:spPr>
      </p:pic>
    </p:spTree>
    <p:extLst>
      <p:ext uri="{BB962C8B-B14F-4D97-AF65-F5344CB8AC3E}">
        <p14:creationId xmlns:p14="http://schemas.microsoft.com/office/powerpoint/2010/main" val="3893478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FD27B4F-57B5-45F3-8E9C-55BB23B5D87C}"/>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9C15CCF-A4D5-4CFC-9134-2B229AFC7791}"/>
              </a:ext>
            </a:extLst>
          </p:cNvPr>
          <p:cNvSpPr>
            <a:spLocks noGrp="1"/>
          </p:cNvSpPr>
          <p:nvPr>
            <p:ph type="sldNum" sz="quarter" idx="12"/>
          </p:nvPr>
        </p:nvSpPr>
        <p:spPr/>
        <p:txBody>
          <a:bodyPr/>
          <a:lstStyle/>
          <a:p>
            <a:fld id="{D275CE6D-5C38-C543-B8AD-F8110668FDF9}" type="slidenum">
              <a:rPr lang="en-US" smtClean="0"/>
              <a:t>15</a:t>
            </a:fld>
            <a:endParaRPr lang="en-US"/>
          </a:p>
        </p:txBody>
      </p:sp>
      <p:sp>
        <p:nvSpPr>
          <p:cNvPr id="11" name="TextBox 10">
            <a:extLst>
              <a:ext uri="{FF2B5EF4-FFF2-40B4-BE49-F238E27FC236}">
                <a16:creationId xmlns:a16="http://schemas.microsoft.com/office/drawing/2014/main" id="{6C3BC016-7759-4D03-BC46-3B6C2F88BFBE}"/>
              </a:ext>
            </a:extLst>
          </p:cNvPr>
          <p:cNvSpPr txBox="1"/>
          <p:nvPr/>
        </p:nvSpPr>
        <p:spPr>
          <a:xfrm>
            <a:off x="8926286" y="130113"/>
            <a:ext cx="3265714" cy="584775"/>
          </a:xfrm>
          <a:prstGeom prst="rect">
            <a:avLst/>
          </a:prstGeom>
          <a:noFill/>
        </p:spPr>
        <p:txBody>
          <a:bodyPr wrap="square">
            <a:spAutoFit/>
          </a:bodyPr>
          <a:lstStyle/>
          <a:p>
            <a:r>
              <a:rPr lang="en-US" sz="1600" dirty="0">
                <a:hlinkClick r:id="rId2"/>
              </a:rPr>
              <a:t>https://phpa.health.maryland.gov/influenza/Pages/flu-dashboard.aspx</a:t>
            </a:r>
            <a:endParaRPr lang="en-US" sz="1600" dirty="0"/>
          </a:p>
        </p:txBody>
      </p:sp>
      <p:pic>
        <p:nvPicPr>
          <p:cNvPr id="2" name="Picture 1">
            <a:extLst>
              <a:ext uri="{FF2B5EF4-FFF2-40B4-BE49-F238E27FC236}">
                <a16:creationId xmlns:a16="http://schemas.microsoft.com/office/drawing/2014/main" id="{861454D9-F671-484D-A4E3-1C347CF74E5A}"/>
              </a:ext>
            </a:extLst>
          </p:cNvPr>
          <p:cNvPicPr>
            <a:picLocks noChangeAspect="1"/>
          </p:cNvPicPr>
          <p:nvPr/>
        </p:nvPicPr>
        <p:blipFill>
          <a:blip r:embed="rId3"/>
          <a:stretch>
            <a:fillRect/>
          </a:stretch>
        </p:blipFill>
        <p:spPr>
          <a:xfrm>
            <a:off x="494470" y="260958"/>
            <a:ext cx="7326055" cy="6302326"/>
          </a:xfrm>
          <a:prstGeom prst="rect">
            <a:avLst/>
          </a:prstGeom>
        </p:spPr>
      </p:pic>
    </p:spTree>
    <p:extLst>
      <p:ext uri="{BB962C8B-B14F-4D97-AF65-F5344CB8AC3E}">
        <p14:creationId xmlns:p14="http://schemas.microsoft.com/office/powerpoint/2010/main" val="1459922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4"/>
          </p:nvPr>
        </p:nvSpPr>
        <p:spPr/>
        <p:txBody>
          <a:bodyPr/>
          <a:lstStyle/>
          <a:p>
            <a:r>
              <a:rPr lang="en-US" dirty="0"/>
              <a:t>CDC Update: Non- Healthcare Settings</a:t>
            </a:r>
          </a:p>
        </p:txBody>
      </p:sp>
    </p:spTree>
    <p:extLst>
      <p:ext uri="{BB962C8B-B14F-4D97-AF65-F5344CB8AC3E}">
        <p14:creationId xmlns:p14="http://schemas.microsoft.com/office/powerpoint/2010/main" val="3409978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854" y="260624"/>
            <a:ext cx="11118079" cy="1325563"/>
          </a:xfrm>
        </p:spPr>
        <p:txBody>
          <a:bodyPr>
            <a:normAutofit/>
          </a:bodyPr>
          <a:lstStyle/>
          <a:p>
            <a:r>
              <a:rPr lang="en-US" sz="3200" dirty="0"/>
              <a:t>CDC: Interim Public Health Recommendations for Fully Vaccinated People </a:t>
            </a:r>
          </a:p>
        </p:txBody>
      </p:sp>
      <p:sp>
        <p:nvSpPr>
          <p:cNvPr id="3" name="Content Placeholder 2"/>
          <p:cNvSpPr>
            <a:spLocks noGrp="1"/>
          </p:cNvSpPr>
          <p:nvPr>
            <p:ph idx="1"/>
          </p:nvPr>
        </p:nvSpPr>
        <p:spPr/>
        <p:txBody>
          <a:bodyPr>
            <a:normAutofit lnSpcReduction="10000"/>
          </a:bodyPr>
          <a:lstStyle/>
          <a:p>
            <a:pPr marL="0" indent="0" algn="l">
              <a:buNone/>
            </a:pPr>
            <a:r>
              <a:rPr lang="en-US" b="1" i="0" dirty="0">
                <a:solidFill>
                  <a:srgbClr val="000000"/>
                </a:solidFill>
                <a:effectLst/>
                <a:latin typeface="Open Sans"/>
              </a:rPr>
              <a:t>The following recommendations apply to non-healthcare settings.</a:t>
            </a:r>
          </a:p>
          <a:p>
            <a:pPr marL="0" indent="0" algn="l">
              <a:buNone/>
            </a:pPr>
            <a:r>
              <a:rPr lang="en-US" b="0" i="0" dirty="0">
                <a:solidFill>
                  <a:srgbClr val="000000"/>
                </a:solidFill>
                <a:effectLst/>
                <a:latin typeface="Open Sans"/>
              </a:rPr>
              <a:t>Fully vaccinated people can:</a:t>
            </a:r>
          </a:p>
          <a:p>
            <a:pPr algn="l">
              <a:buFont typeface="Arial" panose="020B0604020202020204" pitchFamily="34" charset="0"/>
              <a:buChar char="•"/>
            </a:pPr>
            <a:r>
              <a:rPr lang="en-US" b="0" i="0" dirty="0">
                <a:solidFill>
                  <a:srgbClr val="000000"/>
                </a:solidFill>
                <a:effectLst/>
                <a:latin typeface="Open Sans"/>
              </a:rPr>
              <a:t>Visit with other fully vaccinated people indoors without wearing masks or physical distancing</a:t>
            </a:r>
          </a:p>
          <a:p>
            <a:pPr algn="l">
              <a:buFont typeface="Arial" panose="020B0604020202020204" pitchFamily="34" charset="0"/>
              <a:buChar char="•"/>
            </a:pPr>
            <a:r>
              <a:rPr lang="en-US" b="0" i="0" dirty="0">
                <a:solidFill>
                  <a:srgbClr val="000000"/>
                </a:solidFill>
                <a:effectLst/>
                <a:latin typeface="Open Sans"/>
              </a:rPr>
              <a:t>Visit with unvaccinated people from a single household who are at low risk for severe COVID-19 disease indoors without wearing masks or physical distancing</a:t>
            </a:r>
          </a:p>
          <a:p>
            <a:pPr algn="l">
              <a:buFont typeface="Arial" panose="020B0604020202020204" pitchFamily="34" charset="0"/>
              <a:buChar char="•"/>
            </a:pPr>
            <a:r>
              <a:rPr lang="en-US" b="0" i="0" dirty="0">
                <a:solidFill>
                  <a:srgbClr val="000000"/>
                </a:solidFill>
                <a:effectLst/>
                <a:latin typeface="Open Sans"/>
              </a:rPr>
              <a:t>Refrain from quarantine and testing following a known exposure if asymptomatic</a:t>
            </a:r>
          </a:p>
          <a:p>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17</a:t>
            </a:fld>
            <a:endParaRPr lang="en-US" dirty="0"/>
          </a:p>
        </p:txBody>
      </p:sp>
      <p:sp>
        <p:nvSpPr>
          <p:cNvPr id="8" name="TextBox 7"/>
          <p:cNvSpPr txBox="1"/>
          <p:nvPr/>
        </p:nvSpPr>
        <p:spPr>
          <a:xfrm>
            <a:off x="1282148" y="5873392"/>
            <a:ext cx="7357650" cy="923330"/>
          </a:xfrm>
          <a:prstGeom prst="rect">
            <a:avLst/>
          </a:prstGeom>
          <a:noFill/>
        </p:spPr>
        <p:txBody>
          <a:bodyPr wrap="square" rtlCol="0">
            <a:spAutoFit/>
          </a:bodyPr>
          <a:lstStyle/>
          <a:p>
            <a:r>
              <a:rPr lang="en-US" dirty="0">
                <a:hlinkClick r:id="rId2"/>
              </a:rPr>
              <a:t>https://www.cdc.gov/coronavirus/2019-ncov/vaccines/fully-vaccinated-guidance.html</a:t>
            </a:r>
            <a:endParaRPr lang="en-US" dirty="0"/>
          </a:p>
          <a:p>
            <a:endParaRPr lang="en-US" dirty="0"/>
          </a:p>
        </p:txBody>
      </p:sp>
    </p:spTree>
    <p:extLst>
      <p:ext uri="{BB962C8B-B14F-4D97-AF65-F5344CB8AC3E}">
        <p14:creationId xmlns:p14="http://schemas.microsoft.com/office/powerpoint/2010/main" val="1599130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854" y="260624"/>
            <a:ext cx="11118079" cy="1325563"/>
          </a:xfrm>
        </p:spPr>
        <p:txBody>
          <a:bodyPr>
            <a:normAutofit/>
          </a:bodyPr>
          <a:lstStyle/>
          <a:p>
            <a:r>
              <a:rPr lang="en-US" sz="3200" dirty="0"/>
              <a:t>CDC: Interim Public Health Recommendations for Fully Vaccinated People </a:t>
            </a:r>
          </a:p>
        </p:txBody>
      </p:sp>
      <p:sp>
        <p:nvSpPr>
          <p:cNvPr id="3" name="Content Placeholder 2"/>
          <p:cNvSpPr>
            <a:spLocks noGrp="1"/>
          </p:cNvSpPr>
          <p:nvPr>
            <p:ph idx="1"/>
          </p:nvPr>
        </p:nvSpPr>
        <p:spPr/>
        <p:txBody>
          <a:bodyPr>
            <a:normAutofit fontScale="77500" lnSpcReduction="20000"/>
          </a:bodyPr>
          <a:lstStyle/>
          <a:p>
            <a:pPr marL="0" indent="0" algn="l">
              <a:buNone/>
            </a:pPr>
            <a:r>
              <a:rPr lang="en-US" b="0" i="0" dirty="0">
                <a:solidFill>
                  <a:srgbClr val="000000"/>
                </a:solidFill>
                <a:effectLst/>
                <a:latin typeface="+mn-lt"/>
              </a:rPr>
              <a:t>For now, fully vaccinated people should continue to:</a:t>
            </a:r>
          </a:p>
          <a:p>
            <a:pPr algn="l">
              <a:buFont typeface="Arial" panose="020B0604020202020204" pitchFamily="34" charset="0"/>
              <a:buChar char="•"/>
            </a:pPr>
            <a:r>
              <a:rPr lang="en-US" b="0" i="0" dirty="0">
                <a:solidFill>
                  <a:srgbClr val="000000"/>
                </a:solidFill>
                <a:effectLst/>
                <a:latin typeface="+mn-lt"/>
              </a:rPr>
              <a:t>Take precautions in public like wearing a well-fitted mask and physical distancing</a:t>
            </a:r>
          </a:p>
          <a:p>
            <a:pPr algn="l">
              <a:buFont typeface="Arial" panose="020B0604020202020204" pitchFamily="34" charset="0"/>
              <a:buChar char="•"/>
            </a:pPr>
            <a:r>
              <a:rPr lang="en-US" b="0" i="0" dirty="0">
                <a:solidFill>
                  <a:srgbClr val="000000"/>
                </a:solidFill>
                <a:effectLst/>
                <a:latin typeface="+mn-lt"/>
              </a:rPr>
              <a:t>Wear masks, practice physical distancing, and adhere to other prevention measures when visiting with unvaccinated people who are at </a:t>
            </a:r>
            <a:r>
              <a:rPr lang="en-US" b="0" i="0" u="sng" dirty="0">
                <a:solidFill>
                  <a:srgbClr val="075290"/>
                </a:solidFill>
                <a:effectLst/>
                <a:latin typeface="+mn-lt"/>
                <a:hlinkClick r:id="rId2"/>
              </a:rPr>
              <a:t>increased risk for severe COVID-19</a:t>
            </a:r>
            <a:r>
              <a:rPr lang="en-US" b="0" i="0" dirty="0">
                <a:solidFill>
                  <a:srgbClr val="000000"/>
                </a:solidFill>
                <a:effectLst/>
                <a:latin typeface="+mn-lt"/>
              </a:rPr>
              <a:t> disease or who have an unvaccinated household member who is at increased risk for severe COVID-19 disease</a:t>
            </a:r>
          </a:p>
          <a:p>
            <a:pPr algn="l">
              <a:buFont typeface="Arial" panose="020B0604020202020204" pitchFamily="34" charset="0"/>
              <a:buChar char="•"/>
            </a:pPr>
            <a:r>
              <a:rPr lang="en-US" b="0" i="0" dirty="0">
                <a:solidFill>
                  <a:srgbClr val="000000"/>
                </a:solidFill>
                <a:effectLst/>
                <a:latin typeface="+mn-lt"/>
              </a:rPr>
              <a:t>Wear masks, maintain physical distance, and practice other prevention measures when visiting with unvaccinated people from multiple households</a:t>
            </a:r>
          </a:p>
          <a:p>
            <a:pPr algn="l">
              <a:buFont typeface="Arial" panose="020B0604020202020204" pitchFamily="34" charset="0"/>
              <a:buChar char="•"/>
            </a:pPr>
            <a:r>
              <a:rPr lang="en-US" b="0" i="0" dirty="0">
                <a:solidFill>
                  <a:srgbClr val="000000"/>
                </a:solidFill>
                <a:effectLst/>
                <a:latin typeface="+mn-lt"/>
              </a:rPr>
              <a:t>Avoid medium- and large-sized in-person gatherings</a:t>
            </a:r>
          </a:p>
          <a:p>
            <a:pPr algn="l">
              <a:buFont typeface="Arial" panose="020B0604020202020204" pitchFamily="34" charset="0"/>
              <a:buChar char="•"/>
            </a:pPr>
            <a:r>
              <a:rPr lang="en-US" b="0" i="0" dirty="0">
                <a:solidFill>
                  <a:srgbClr val="000000"/>
                </a:solidFill>
                <a:effectLst/>
                <a:latin typeface="+mn-lt"/>
              </a:rPr>
              <a:t>Get tested if experiencing </a:t>
            </a:r>
            <a:r>
              <a:rPr lang="en-US" b="0" i="0" u="sng" dirty="0">
                <a:solidFill>
                  <a:srgbClr val="075290"/>
                </a:solidFill>
                <a:effectLst/>
                <a:latin typeface="+mn-lt"/>
                <a:hlinkClick r:id="rId3"/>
              </a:rPr>
              <a:t>COVID-19 symptoms</a:t>
            </a:r>
            <a:endParaRPr lang="en-US" b="0" i="0" dirty="0">
              <a:solidFill>
                <a:srgbClr val="000000"/>
              </a:solidFill>
              <a:effectLst/>
              <a:latin typeface="+mn-lt"/>
            </a:endParaRPr>
          </a:p>
          <a:p>
            <a:pPr algn="l">
              <a:buFont typeface="Arial" panose="020B0604020202020204" pitchFamily="34" charset="0"/>
              <a:buChar char="•"/>
            </a:pPr>
            <a:r>
              <a:rPr lang="en-US" b="0" i="0" dirty="0">
                <a:solidFill>
                  <a:srgbClr val="000000"/>
                </a:solidFill>
                <a:effectLst/>
                <a:latin typeface="+mn-lt"/>
              </a:rPr>
              <a:t>Follow guidance issued by individual employers</a:t>
            </a:r>
          </a:p>
          <a:p>
            <a:pPr algn="l">
              <a:buFont typeface="Arial" panose="020B0604020202020204" pitchFamily="34" charset="0"/>
              <a:buChar char="•"/>
            </a:pPr>
            <a:r>
              <a:rPr lang="en-US" b="0" i="0" dirty="0">
                <a:solidFill>
                  <a:srgbClr val="000000"/>
                </a:solidFill>
                <a:effectLst/>
                <a:latin typeface="+mn-lt"/>
              </a:rPr>
              <a:t>Follow CDC and health department travel requirements and recommendations</a:t>
            </a:r>
          </a:p>
          <a:p>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18</a:t>
            </a:fld>
            <a:endParaRPr lang="en-US" dirty="0"/>
          </a:p>
        </p:txBody>
      </p:sp>
      <p:sp>
        <p:nvSpPr>
          <p:cNvPr id="8" name="TextBox 7"/>
          <p:cNvSpPr txBox="1"/>
          <p:nvPr/>
        </p:nvSpPr>
        <p:spPr>
          <a:xfrm>
            <a:off x="1282148" y="5873392"/>
            <a:ext cx="7357650" cy="923330"/>
          </a:xfrm>
          <a:prstGeom prst="rect">
            <a:avLst/>
          </a:prstGeom>
          <a:noFill/>
        </p:spPr>
        <p:txBody>
          <a:bodyPr wrap="square" rtlCol="0">
            <a:spAutoFit/>
          </a:bodyPr>
          <a:lstStyle/>
          <a:p>
            <a:r>
              <a:rPr lang="en-US" dirty="0">
                <a:hlinkClick r:id="rId4"/>
              </a:rPr>
              <a:t>https://www.cdc.gov/coronavirus/2019-ncov/vaccines/fully-vaccinated-guidance.html</a:t>
            </a:r>
            <a:endParaRPr lang="en-US" dirty="0"/>
          </a:p>
          <a:p>
            <a:endParaRPr lang="en-US" dirty="0"/>
          </a:p>
        </p:txBody>
      </p:sp>
    </p:spTree>
    <p:extLst>
      <p:ext uri="{BB962C8B-B14F-4D97-AF65-F5344CB8AC3E}">
        <p14:creationId xmlns:p14="http://schemas.microsoft.com/office/powerpoint/2010/main" val="2371767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26644-6823-49E1-8F90-71CDEB5060EA}"/>
              </a:ext>
            </a:extLst>
          </p:cNvPr>
          <p:cNvSpPr>
            <a:spLocks noGrp="1"/>
          </p:cNvSpPr>
          <p:nvPr>
            <p:ph type="title"/>
          </p:nvPr>
        </p:nvSpPr>
        <p:spPr/>
        <p:txBody>
          <a:bodyPr/>
          <a:lstStyle/>
          <a:p>
            <a:r>
              <a:rPr lang="en-US" dirty="0"/>
              <a:t>“Fully Vaccinated”</a:t>
            </a:r>
          </a:p>
        </p:txBody>
      </p:sp>
      <p:sp>
        <p:nvSpPr>
          <p:cNvPr id="3" name="Content Placeholder 2">
            <a:extLst>
              <a:ext uri="{FF2B5EF4-FFF2-40B4-BE49-F238E27FC236}">
                <a16:creationId xmlns:a16="http://schemas.microsoft.com/office/drawing/2014/main" id="{833DE2C4-A3F1-41DE-AABF-C325EF14A338}"/>
              </a:ext>
            </a:extLst>
          </p:cNvPr>
          <p:cNvSpPr>
            <a:spLocks noGrp="1"/>
          </p:cNvSpPr>
          <p:nvPr>
            <p:ph idx="1"/>
          </p:nvPr>
        </p:nvSpPr>
        <p:spPr/>
        <p:txBody>
          <a:bodyPr/>
          <a:lstStyle/>
          <a:p>
            <a:r>
              <a:rPr lang="en-US" dirty="0"/>
              <a:t>≥2 weeks following receipt of the second dose in a 2-dose series, </a:t>
            </a:r>
          </a:p>
          <a:p>
            <a:r>
              <a:rPr lang="en-US" dirty="0"/>
              <a:t> ≥2 weeks following receipt of one dose of a single-dose vaccine</a:t>
            </a:r>
          </a:p>
          <a:p>
            <a:endParaRPr lang="en-US" dirty="0"/>
          </a:p>
        </p:txBody>
      </p:sp>
      <p:sp>
        <p:nvSpPr>
          <p:cNvPr id="4" name="Slide Number Placeholder 3">
            <a:extLst>
              <a:ext uri="{FF2B5EF4-FFF2-40B4-BE49-F238E27FC236}">
                <a16:creationId xmlns:a16="http://schemas.microsoft.com/office/drawing/2014/main" id="{F60C0EC0-EFA2-4056-B706-11B88C5A26CB}"/>
              </a:ext>
            </a:extLst>
          </p:cNvPr>
          <p:cNvSpPr>
            <a:spLocks noGrp="1"/>
          </p:cNvSpPr>
          <p:nvPr>
            <p:ph type="sldNum" sz="quarter" idx="12"/>
          </p:nvPr>
        </p:nvSpPr>
        <p:spPr/>
        <p:txBody>
          <a:bodyPr/>
          <a:lstStyle/>
          <a:p>
            <a:fld id="{D275CE6D-5C38-C543-B8AD-F8110668FDF9}" type="slidenum">
              <a:rPr lang="en-US" smtClean="0"/>
              <a:pPr/>
              <a:t>19</a:t>
            </a:fld>
            <a:endParaRPr lang="en-US" dirty="0"/>
          </a:p>
        </p:txBody>
      </p:sp>
      <p:sp>
        <p:nvSpPr>
          <p:cNvPr id="5" name="Text Placeholder 4">
            <a:extLst>
              <a:ext uri="{FF2B5EF4-FFF2-40B4-BE49-F238E27FC236}">
                <a16:creationId xmlns:a16="http://schemas.microsoft.com/office/drawing/2014/main" id="{E6647F51-FA83-4E92-BF4D-94805FF2E7C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62629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p:txBody>
          <a:bodyPr/>
          <a:lstStyle/>
          <a:p>
            <a:r>
              <a:rPr lang="en-US" dirty="0"/>
              <a:t>Call Agenda </a:t>
            </a:r>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idx="1"/>
          </p:nvPr>
        </p:nvSpPr>
        <p:spPr>
          <a:xfrm>
            <a:off x="321449" y="1910227"/>
            <a:ext cx="6063198" cy="4351338"/>
          </a:xfrm>
        </p:spPr>
        <p:txBody>
          <a:bodyPr>
            <a:normAutofit/>
          </a:bodyPr>
          <a:lstStyle/>
          <a:p>
            <a:r>
              <a:rPr lang="en-US" dirty="0"/>
              <a:t>Review current situation of COVID-19</a:t>
            </a:r>
          </a:p>
          <a:p>
            <a:r>
              <a:rPr lang="en-US" dirty="0"/>
              <a:t>CDC Updates</a:t>
            </a:r>
          </a:p>
          <a:p>
            <a:r>
              <a:rPr lang="en-US" dirty="0"/>
              <a:t>CMS Updates</a:t>
            </a:r>
          </a:p>
          <a:p>
            <a:r>
              <a:rPr lang="en-US" dirty="0"/>
              <a:t>MDH Updates</a:t>
            </a:r>
          </a:p>
          <a:p>
            <a:r>
              <a:rPr lang="en-US" dirty="0"/>
              <a:t>Q and A</a:t>
            </a:r>
          </a:p>
          <a:p>
            <a:pPr marL="457200" lvl="1" indent="0">
              <a:buNone/>
            </a:pPr>
            <a:endParaRPr 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2</a:t>
            </a:fld>
            <a:endParaRPr lang="en-US" dirty="0">
              <a:latin typeface="Calibri" panose="020F0502020204030204" pitchFamily="34" charset="0"/>
              <a:cs typeface="Calibri" panose="020F0502020204030204" pitchFamily="34" charset="0"/>
            </a:endParaRPr>
          </a:p>
        </p:txBody>
      </p:sp>
      <p:pic>
        <p:nvPicPr>
          <p:cNvPr id="1026" name="Picture 2" descr="https://globalbiodefense.com/wp-content/uploads/2020/02/novel-coronavirus-covid-19-sars-cov-2-1024x8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647" y="1782501"/>
            <a:ext cx="5807353" cy="49453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08968" y="1455795"/>
            <a:ext cx="3583032" cy="369332"/>
          </a:xfrm>
          <a:prstGeom prst="rect">
            <a:avLst/>
          </a:prstGeom>
        </p:spPr>
        <p:txBody>
          <a:bodyPr wrap="none">
            <a:spAutoFit/>
          </a:bodyPr>
          <a:lstStyle/>
          <a:p>
            <a:r>
              <a:rPr lang="en-US" b="1" dirty="0">
                <a:solidFill>
                  <a:srgbClr val="333333"/>
                </a:solidFill>
                <a:latin typeface="Droid Serif"/>
              </a:rPr>
              <a:t>Picture Courtesy of NIAID-RML</a:t>
            </a:r>
            <a:endParaRPr lang="en-US" dirty="0"/>
          </a:p>
        </p:txBody>
      </p:sp>
    </p:spTree>
    <p:extLst>
      <p:ext uri="{BB962C8B-B14F-4D97-AF65-F5344CB8AC3E}">
        <p14:creationId xmlns:p14="http://schemas.microsoft.com/office/powerpoint/2010/main" val="1685412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854" y="260624"/>
            <a:ext cx="11118079" cy="1325563"/>
          </a:xfrm>
        </p:spPr>
        <p:txBody>
          <a:bodyPr>
            <a:normAutofit/>
          </a:bodyPr>
          <a:lstStyle/>
          <a:p>
            <a:r>
              <a:rPr lang="en-US" sz="3200" dirty="0"/>
              <a:t>CDC: Interim Public Health Recommendations for Fully Vaccinated People </a:t>
            </a:r>
          </a:p>
        </p:txBody>
      </p:sp>
      <p:sp>
        <p:nvSpPr>
          <p:cNvPr id="3" name="Content Placeholder 2"/>
          <p:cNvSpPr>
            <a:spLocks noGrp="1"/>
          </p:cNvSpPr>
          <p:nvPr>
            <p:ph idx="1"/>
          </p:nvPr>
        </p:nvSpPr>
        <p:spPr/>
        <p:txBody>
          <a:bodyPr>
            <a:normAutofit/>
          </a:bodyPr>
          <a:lstStyle/>
          <a:p>
            <a:r>
              <a:rPr lang="en-US" dirty="0"/>
              <a:t>Fully vaccinated residents of non-healthcare congregate settings (e.g. correctional and detention facilities, group homes) </a:t>
            </a:r>
          </a:p>
          <a:p>
            <a:pPr lvl="1"/>
            <a:r>
              <a:rPr lang="en-US" dirty="0"/>
              <a:t>Continue to quarantine for 14 days and be tested for SARS-CoV-2 following an exposure </a:t>
            </a:r>
          </a:p>
          <a:p>
            <a:r>
              <a:rPr lang="en-US" dirty="0"/>
              <a:t>Fully vaccinated employees of non-healthcare congregate settings and other high-density workplaces (e.g. meat and poultry processing and manufacturing plants), with no COVID symptoms:</a:t>
            </a:r>
          </a:p>
          <a:p>
            <a:pPr lvl="1"/>
            <a:r>
              <a:rPr lang="en-US" dirty="0"/>
              <a:t>Do NOT need to quarantine following exposure</a:t>
            </a:r>
          </a:p>
          <a:p>
            <a:pPr lvl="1"/>
            <a:r>
              <a:rPr lang="en-US" dirty="0"/>
              <a:t>Testing following an exposure and through routine workplace screening programs (if present) is recommended)</a:t>
            </a:r>
          </a:p>
        </p:txBody>
      </p:sp>
      <p:sp>
        <p:nvSpPr>
          <p:cNvPr id="4" name="Slide Number Placeholder 3"/>
          <p:cNvSpPr>
            <a:spLocks noGrp="1"/>
          </p:cNvSpPr>
          <p:nvPr>
            <p:ph type="sldNum" sz="quarter" idx="12"/>
          </p:nvPr>
        </p:nvSpPr>
        <p:spPr/>
        <p:txBody>
          <a:bodyPr/>
          <a:lstStyle/>
          <a:p>
            <a:fld id="{EB4BE1A8-99A0-BE4B-B404-CE990ED5FA0C}" type="slidenum">
              <a:rPr lang="en-US" smtClean="0"/>
              <a:pPr/>
              <a:t>20</a:t>
            </a:fld>
            <a:endParaRPr lang="en-US" dirty="0"/>
          </a:p>
        </p:txBody>
      </p:sp>
      <p:sp>
        <p:nvSpPr>
          <p:cNvPr id="8" name="TextBox 7"/>
          <p:cNvSpPr txBox="1"/>
          <p:nvPr/>
        </p:nvSpPr>
        <p:spPr>
          <a:xfrm>
            <a:off x="2573304" y="5873392"/>
            <a:ext cx="4920423" cy="923330"/>
          </a:xfrm>
          <a:prstGeom prst="rect">
            <a:avLst/>
          </a:prstGeom>
          <a:noFill/>
        </p:spPr>
        <p:txBody>
          <a:bodyPr wrap="square" rtlCol="0">
            <a:spAutoFit/>
          </a:bodyPr>
          <a:lstStyle/>
          <a:p>
            <a:r>
              <a:rPr lang="en-US" dirty="0">
                <a:hlinkClick r:id="rId2"/>
              </a:rPr>
              <a:t>https://www.cdc.gov/coronavirus/2019-ncov/vaccines/fully-vaccinated-guidance.html</a:t>
            </a:r>
            <a:endParaRPr lang="en-US" dirty="0"/>
          </a:p>
          <a:p>
            <a:endParaRPr lang="en-US" dirty="0"/>
          </a:p>
        </p:txBody>
      </p:sp>
    </p:spTree>
    <p:extLst>
      <p:ext uri="{BB962C8B-B14F-4D97-AF65-F5344CB8AC3E}">
        <p14:creationId xmlns:p14="http://schemas.microsoft.com/office/powerpoint/2010/main" val="337809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Medium- or large-sized gatherings</a:t>
            </a:r>
          </a:p>
          <a:p>
            <a:pPr lvl="1"/>
            <a:r>
              <a:rPr lang="en-US" dirty="0"/>
              <a:t>All people, regardless of vaccination status, should adhere to current guidance to avoid medium- or large-sized in-person gatherings </a:t>
            </a:r>
            <a:br>
              <a:rPr lang="en-US" dirty="0"/>
            </a:br>
            <a:endParaRPr lang="en-US" dirty="0"/>
          </a:p>
          <a:p>
            <a:r>
              <a:rPr lang="en-US" dirty="0"/>
              <a:t>Other personal or social activities outside the home</a:t>
            </a:r>
          </a:p>
          <a:p>
            <a:pPr lvl="1"/>
            <a:r>
              <a:rPr lang="en-US" dirty="0"/>
              <a:t>Fully vaccinated people engaging in social activities in public settings should continue to follow all guidance for these settings ( masking, distancing, etc.)</a:t>
            </a:r>
          </a:p>
          <a:p>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21</a:t>
            </a:fld>
            <a:endParaRPr lang="en-US" dirty="0"/>
          </a:p>
        </p:txBody>
      </p:sp>
      <p:sp>
        <p:nvSpPr>
          <p:cNvPr id="8" name="TextBox 7"/>
          <p:cNvSpPr txBox="1"/>
          <p:nvPr/>
        </p:nvSpPr>
        <p:spPr>
          <a:xfrm>
            <a:off x="1461331" y="5791500"/>
            <a:ext cx="7477569" cy="923330"/>
          </a:xfrm>
          <a:prstGeom prst="rect">
            <a:avLst/>
          </a:prstGeom>
          <a:noFill/>
        </p:spPr>
        <p:txBody>
          <a:bodyPr wrap="square" rtlCol="0">
            <a:spAutoFit/>
          </a:bodyPr>
          <a:lstStyle/>
          <a:p>
            <a:r>
              <a:rPr lang="en-US" dirty="0">
                <a:hlinkClick r:id="rId2"/>
              </a:rPr>
              <a:t>https://www.cdc.gov/coronavirus/2019-ncov/vaccines/fully-vaccinated-guidance.html</a:t>
            </a:r>
            <a:endParaRPr lang="en-US" dirty="0"/>
          </a:p>
          <a:p>
            <a:endParaRPr lang="en-US" dirty="0"/>
          </a:p>
        </p:txBody>
      </p:sp>
      <p:sp>
        <p:nvSpPr>
          <p:cNvPr id="7" name="Title 1">
            <a:extLst>
              <a:ext uri="{FF2B5EF4-FFF2-40B4-BE49-F238E27FC236}">
                <a16:creationId xmlns:a16="http://schemas.microsoft.com/office/drawing/2014/main" id="{81B2747F-DCB2-435C-A402-857345BCB6FD}"/>
              </a:ext>
            </a:extLst>
          </p:cNvPr>
          <p:cNvSpPr txBox="1">
            <a:spLocks/>
          </p:cNvSpPr>
          <p:nvPr/>
        </p:nvSpPr>
        <p:spPr>
          <a:xfrm>
            <a:off x="905854" y="260624"/>
            <a:ext cx="1111807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a:lstStyle>
          <a:p>
            <a:r>
              <a:rPr lang="en-US" sz="3200" dirty="0"/>
              <a:t>CDC: Interim Public Health Recommendations for Fully Vaccinated People </a:t>
            </a:r>
          </a:p>
        </p:txBody>
      </p:sp>
    </p:spTree>
    <p:extLst>
      <p:ext uri="{BB962C8B-B14F-4D97-AF65-F5344CB8AC3E}">
        <p14:creationId xmlns:p14="http://schemas.microsoft.com/office/powerpoint/2010/main" val="1267319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1" y="1825625"/>
            <a:ext cx="5576207" cy="4351338"/>
          </a:xfrm>
        </p:spPr>
        <p:txBody>
          <a:bodyPr>
            <a:normAutofit/>
          </a:bodyPr>
          <a:lstStyle/>
          <a:p>
            <a:pPr marL="0" indent="0">
              <a:buNone/>
            </a:pPr>
            <a:r>
              <a:rPr lang="en-US" dirty="0"/>
              <a:t>Small Gatherings </a:t>
            </a:r>
            <a:br>
              <a:rPr lang="en-US" dirty="0"/>
            </a:br>
            <a:endParaRPr lang="en-US" dirty="0"/>
          </a:p>
          <a:p>
            <a:pPr lvl="1"/>
            <a:r>
              <a:rPr lang="en-US" dirty="0"/>
              <a:t>Visits between fully vaccinated people</a:t>
            </a:r>
            <a:br>
              <a:rPr lang="en-US" dirty="0"/>
            </a:br>
            <a:endParaRPr lang="en-US" dirty="0"/>
          </a:p>
          <a:p>
            <a:pPr lvl="1"/>
            <a:r>
              <a:rPr lang="en-US" dirty="0"/>
              <a:t>Vaccinated people visiting with unvaccinated people from a single household that does not have individuals at risk of severe COVID-19</a:t>
            </a:r>
          </a:p>
        </p:txBody>
      </p:sp>
      <p:sp>
        <p:nvSpPr>
          <p:cNvPr id="4" name="Slide Number Placeholder 3"/>
          <p:cNvSpPr>
            <a:spLocks noGrp="1"/>
          </p:cNvSpPr>
          <p:nvPr>
            <p:ph type="sldNum" sz="quarter" idx="12"/>
          </p:nvPr>
        </p:nvSpPr>
        <p:spPr/>
        <p:txBody>
          <a:bodyPr/>
          <a:lstStyle/>
          <a:p>
            <a:fld id="{EB4BE1A8-99A0-BE4B-B404-CE990ED5FA0C}" type="slidenum">
              <a:rPr lang="en-US" smtClean="0"/>
              <a:pPr/>
              <a:t>22</a:t>
            </a:fld>
            <a:endParaRPr lang="en-US" dirty="0"/>
          </a:p>
        </p:txBody>
      </p:sp>
      <p:sp>
        <p:nvSpPr>
          <p:cNvPr id="8" name="TextBox 7"/>
          <p:cNvSpPr txBox="1"/>
          <p:nvPr/>
        </p:nvSpPr>
        <p:spPr>
          <a:xfrm>
            <a:off x="1425243" y="5890138"/>
            <a:ext cx="7738736" cy="923330"/>
          </a:xfrm>
          <a:prstGeom prst="rect">
            <a:avLst/>
          </a:prstGeom>
          <a:noFill/>
        </p:spPr>
        <p:txBody>
          <a:bodyPr wrap="square" rtlCol="0">
            <a:spAutoFit/>
          </a:bodyPr>
          <a:lstStyle/>
          <a:p>
            <a:r>
              <a:rPr lang="en-US" dirty="0">
                <a:hlinkClick r:id="rId2"/>
              </a:rPr>
              <a:t>https://www.cdc.gov/coronavirus/2019-ncov/vaccines/fully-vaccinated-guidance.html</a:t>
            </a:r>
            <a:endParaRPr lang="en-US" dirty="0"/>
          </a:p>
          <a:p>
            <a:endParaRPr lang="en-US" dirty="0"/>
          </a:p>
        </p:txBody>
      </p:sp>
      <p:sp>
        <p:nvSpPr>
          <p:cNvPr id="6" name="Rectangle 5"/>
          <p:cNvSpPr/>
          <p:nvPr/>
        </p:nvSpPr>
        <p:spPr>
          <a:xfrm>
            <a:off x="8248107" y="2835366"/>
            <a:ext cx="1750423" cy="1894840"/>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7" name="Right Brace 6"/>
          <p:cNvSpPr/>
          <p:nvPr/>
        </p:nvSpPr>
        <p:spPr>
          <a:xfrm>
            <a:off x="7787475" y="2835367"/>
            <a:ext cx="248194" cy="207082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TextBox 8"/>
          <p:cNvSpPr txBox="1"/>
          <p:nvPr/>
        </p:nvSpPr>
        <p:spPr>
          <a:xfrm>
            <a:off x="8288608" y="3031798"/>
            <a:ext cx="1750742" cy="1938992"/>
          </a:xfrm>
          <a:prstGeom prst="rect">
            <a:avLst/>
          </a:prstGeom>
          <a:noFill/>
        </p:spPr>
        <p:txBody>
          <a:bodyPr wrap="square" rtlCol="0">
            <a:spAutoFit/>
          </a:bodyPr>
          <a:lstStyle/>
          <a:p>
            <a:pPr marL="0" lvl="2"/>
            <a:r>
              <a:rPr lang="en-US" sz="2000" dirty="0"/>
              <a:t>Likely low risk</a:t>
            </a:r>
            <a:br>
              <a:rPr lang="en-US" sz="2000" dirty="0"/>
            </a:br>
            <a:br>
              <a:rPr lang="en-US" sz="2000" dirty="0"/>
            </a:br>
            <a:r>
              <a:rPr lang="en-US" sz="2000" dirty="0"/>
              <a:t>No prevention methods recommended</a:t>
            </a:r>
          </a:p>
          <a:p>
            <a:endParaRPr lang="en-US" sz="2000" dirty="0"/>
          </a:p>
        </p:txBody>
      </p:sp>
      <p:sp>
        <p:nvSpPr>
          <p:cNvPr id="12" name="Title 1">
            <a:extLst>
              <a:ext uri="{FF2B5EF4-FFF2-40B4-BE49-F238E27FC236}">
                <a16:creationId xmlns:a16="http://schemas.microsoft.com/office/drawing/2014/main" id="{88271429-CEFD-4AEA-9CA6-3684BC622B7A}"/>
              </a:ext>
            </a:extLst>
          </p:cNvPr>
          <p:cNvSpPr>
            <a:spLocks noGrp="1"/>
          </p:cNvSpPr>
          <p:nvPr>
            <p:ph type="title"/>
          </p:nvPr>
        </p:nvSpPr>
        <p:spPr>
          <a:xfrm>
            <a:off x="905854" y="260624"/>
            <a:ext cx="11118079" cy="1325563"/>
          </a:xfrm>
        </p:spPr>
        <p:txBody>
          <a:bodyPr>
            <a:normAutofit/>
          </a:bodyPr>
          <a:lstStyle/>
          <a:p>
            <a:r>
              <a:rPr lang="en-US" sz="3200" dirty="0"/>
              <a:t>CDC: Interim Public Health Recommendations for Fully Vaccinated People </a:t>
            </a:r>
          </a:p>
        </p:txBody>
      </p:sp>
    </p:spTree>
    <p:extLst>
      <p:ext uri="{BB962C8B-B14F-4D97-AF65-F5344CB8AC3E}">
        <p14:creationId xmlns:p14="http://schemas.microsoft.com/office/powerpoint/2010/main" val="933849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81554" y="2525191"/>
            <a:ext cx="2424460" cy="2952206"/>
          </a:xfrm>
          <a:prstGeom prst="rect">
            <a:avLst/>
          </a:prstGeom>
          <a:ln w="22225"/>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n w="76200">
                <a:solidFill>
                  <a:schemeClr val="tx1"/>
                </a:solidFill>
              </a:ln>
            </a:endParaRPr>
          </a:p>
        </p:txBody>
      </p:sp>
      <p:sp>
        <p:nvSpPr>
          <p:cNvPr id="3" name="Content Placeholder 2"/>
          <p:cNvSpPr>
            <a:spLocks noGrp="1"/>
          </p:cNvSpPr>
          <p:nvPr>
            <p:ph idx="1"/>
          </p:nvPr>
        </p:nvSpPr>
        <p:spPr>
          <a:xfrm>
            <a:off x="1851388" y="1812593"/>
            <a:ext cx="5576207" cy="4351338"/>
          </a:xfrm>
        </p:spPr>
        <p:txBody>
          <a:bodyPr>
            <a:normAutofit/>
          </a:bodyPr>
          <a:lstStyle/>
          <a:p>
            <a:pPr marL="0" indent="0">
              <a:buNone/>
            </a:pPr>
            <a:r>
              <a:rPr lang="en-US" dirty="0"/>
              <a:t>Small Gatherings </a:t>
            </a:r>
            <a:br>
              <a:rPr lang="en-US" dirty="0"/>
            </a:br>
            <a:endParaRPr lang="en-US" dirty="0"/>
          </a:p>
          <a:p>
            <a:pPr lvl="1"/>
            <a:r>
              <a:rPr lang="en-US" dirty="0"/>
              <a:t>Vaccinated people visiting with unvaccinated people from a single household that has individuals at risk of severe COVID-19</a:t>
            </a:r>
            <a:br>
              <a:rPr lang="en-US" dirty="0"/>
            </a:br>
            <a:endParaRPr lang="en-US" dirty="0"/>
          </a:p>
          <a:p>
            <a:pPr lvl="1"/>
            <a:r>
              <a:rPr lang="en-US" dirty="0"/>
              <a:t>Vaccinated people visiting with unvaccinated people from multiple households at the same time</a:t>
            </a:r>
          </a:p>
        </p:txBody>
      </p:sp>
      <p:sp>
        <p:nvSpPr>
          <p:cNvPr id="4" name="Slide Number Placeholder 3"/>
          <p:cNvSpPr>
            <a:spLocks noGrp="1"/>
          </p:cNvSpPr>
          <p:nvPr>
            <p:ph type="sldNum" sz="quarter" idx="12"/>
          </p:nvPr>
        </p:nvSpPr>
        <p:spPr/>
        <p:txBody>
          <a:bodyPr/>
          <a:lstStyle/>
          <a:p>
            <a:fld id="{EB4BE1A8-99A0-BE4B-B404-CE990ED5FA0C}" type="slidenum">
              <a:rPr lang="en-US" smtClean="0"/>
              <a:pPr/>
              <a:t>23</a:t>
            </a:fld>
            <a:endParaRPr lang="en-US" dirty="0"/>
          </a:p>
        </p:txBody>
      </p:sp>
      <p:sp>
        <p:nvSpPr>
          <p:cNvPr id="8" name="TextBox 7"/>
          <p:cNvSpPr txBox="1"/>
          <p:nvPr/>
        </p:nvSpPr>
        <p:spPr>
          <a:xfrm>
            <a:off x="1333144" y="5873392"/>
            <a:ext cx="7187013" cy="923330"/>
          </a:xfrm>
          <a:prstGeom prst="rect">
            <a:avLst/>
          </a:prstGeom>
          <a:noFill/>
        </p:spPr>
        <p:txBody>
          <a:bodyPr wrap="square" rtlCol="0">
            <a:spAutoFit/>
          </a:bodyPr>
          <a:lstStyle/>
          <a:p>
            <a:r>
              <a:rPr lang="en-US" dirty="0">
                <a:hlinkClick r:id="rId2"/>
              </a:rPr>
              <a:t>https://www.cdc.gov/coronavirus/2019-ncov/vaccines/fully-vaccinated-guidance.html</a:t>
            </a:r>
            <a:endParaRPr lang="en-US" dirty="0"/>
          </a:p>
          <a:p>
            <a:endParaRPr lang="en-US" dirty="0"/>
          </a:p>
        </p:txBody>
      </p:sp>
      <p:sp>
        <p:nvSpPr>
          <p:cNvPr id="7" name="Right Brace 6"/>
          <p:cNvSpPr/>
          <p:nvPr/>
        </p:nvSpPr>
        <p:spPr>
          <a:xfrm>
            <a:off x="7552509" y="2664824"/>
            <a:ext cx="352697" cy="2773633"/>
          </a:xfrm>
          <a:prstGeom prst="rightBrace">
            <a:avLst>
              <a:gd name="adj1" fmla="val 6481"/>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TextBox 8"/>
          <p:cNvSpPr txBox="1"/>
          <p:nvPr/>
        </p:nvSpPr>
        <p:spPr>
          <a:xfrm>
            <a:off x="8081554" y="2664823"/>
            <a:ext cx="2424460" cy="2646878"/>
          </a:xfrm>
          <a:prstGeom prst="rect">
            <a:avLst/>
          </a:prstGeom>
          <a:noFill/>
        </p:spPr>
        <p:txBody>
          <a:bodyPr wrap="square" rtlCol="0">
            <a:spAutoFit/>
          </a:bodyPr>
          <a:lstStyle/>
          <a:p>
            <a:pPr marL="0" lvl="2"/>
            <a:r>
              <a:rPr lang="en-US" sz="2000" b="1" dirty="0"/>
              <a:t>All attendees should take precautions</a:t>
            </a:r>
            <a:r>
              <a:rPr lang="en-US" dirty="0"/>
              <a:t>:</a:t>
            </a:r>
          </a:p>
          <a:p>
            <a:pPr marL="285750" lvl="2" indent="-285750">
              <a:buFont typeface="Arial" panose="020B0604020202020204" pitchFamily="34" charset="0"/>
              <a:buChar char="•"/>
            </a:pPr>
            <a:r>
              <a:rPr lang="en-US" dirty="0"/>
              <a:t>Wear a well-fitted mask</a:t>
            </a:r>
          </a:p>
          <a:p>
            <a:pPr marL="285750" lvl="2" indent="-285750">
              <a:buFont typeface="Arial" panose="020B0604020202020204" pitchFamily="34" charset="0"/>
              <a:buChar char="•"/>
            </a:pPr>
            <a:r>
              <a:rPr lang="en-US" dirty="0"/>
              <a:t>Stay at least 6 feet away from others</a:t>
            </a:r>
          </a:p>
          <a:p>
            <a:pPr marL="285750" lvl="2" indent="-285750">
              <a:buFont typeface="Arial" panose="020B0604020202020204" pitchFamily="34" charset="0"/>
              <a:buChar char="•"/>
            </a:pPr>
            <a:r>
              <a:rPr lang="en-US" dirty="0"/>
              <a:t>Visit outdoors or in a well-ventilated space.</a:t>
            </a:r>
            <a:endParaRPr lang="en-US" sz="2000" dirty="0"/>
          </a:p>
        </p:txBody>
      </p:sp>
      <p:sp>
        <p:nvSpPr>
          <p:cNvPr id="10" name="Rounded Rectangle 9"/>
          <p:cNvSpPr/>
          <p:nvPr/>
        </p:nvSpPr>
        <p:spPr>
          <a:xfrm>
            <a:off x="-711925" y="2201093"/>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FD7E2C51-B2AF-4128-8259-09BF0D341C71}"/>
              </a:ext>
            </a:extLst>
          </p:cNvPr>
          <p:cNvSpPr>
            <a:spLocks noGrp="1"/>
          </p:cNvSpPr>
          <p:nvPr>
            <p:ph type="title"/>
          </p:nvPr>
        </p:nvSpPr>
        <p:spPr>
          <a:xfrm>
            <a:off x="905854" y="260624"/>
            <a:ext cx="11118079" cy="1325563"/>
          </a:xfrm>
        </p:spPr>
        <p:txBody>
          <a:bodyPr>
            <a:normAutofit/>
          </a:bodyPr>
          <a:lstStyle/>
          <a:p>
            <a:r>
              <a:rPr lang="en-US" sz="3200" dirty="0"/>
              <a:t>CDC: Interim Public Health Recommendations for Fully Vaccinated People </a:t>
            </a:r>
          </a:p>
        </p:txBody>
      </p:sp>
    </p:spTree>
    <p:extLst>
      <p:ext uri="{BB962C8B-B14F-4D97-AF65-F5344CB8AC3E}">
        <p14:creationId xmlns:p14="http://schemas.microsoft.com/office/powerpoint/2010/main" val="361988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4BE1A8-99A0-BE4B-B404-CE990ED5FA0C}" type="slidenum">
              <a:rPr lang="en-US" smtClean="0"/>
              <a:pPr/>
              <a:t>24</a:t>
            </a:fld>
            <a:endParaRPr lang="en-US" dirty="0"/>
          </a:p>
        </p:txBody>
      </p:sp>
      <p:sp>
        <p:nvSpPr>
          <p:cNvPr id="8" name="TextBox 7"/>
          <p:cNvSpPr txBox="1"/>
          <p:nvPr/>
        </p:nvSpPr>
        <p:spPr>
          <a:xfrm>
            <a:off x="1500584" y="6014510"/>
            <a:ext cx="6956541" cy="923330"/>
          </a:xfrm>
          <a:prstGeom prst="rect">
            <a:avLst/>
          </a:prstGeom>
          <a:noFill/>
        </p:spPr>
        <p:txBody>
          <a:bodyPr wrap="square" rtlCol="0">
            <a:spAutoFit/>
          </a:bodyPr>
          <a:lstStyle/>
          <a:p>
            <a:r>
              <a:rPr lang="en-US" dirty="0">
                <a:hlinkClick r:id="rId2"/>
              </a:rPr>
              <a:t>https://www.cdc.gov/coronavirus/2019-ncov/vaccines/fully-vaccinated-guidance.html</a:t>
            </a:r>
            <a:endParaRPr lang="en-US" dirty="0"/>
          </a:p>
          <a:p>
            <a:endParaRPr lang="en-US" dirty="0"/>
          </a:p>
        </p:txBody>
      </p:sp>
      <p:pic>
        <p:nvPicPr>
          <p:cNvPr id="1026" name="Picture 2" descr="https://www.cdc.gov/coronavirus/2019-ncov/vaccines/images/323010-G_Recommendations_for_fully_vaccinated_WG_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39608" y="1522056"/>
            <a:ext cx="5631142"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2111830" y="1690690"/>
            <a:ext cx="2867025" cy="1514475"/>
          </a:xfrm>
          <a:prstGeom prst="rect">
            <a:avLst/>
          </a:prstGeom>
        </p:spPr>
      </p:pic>
      <p:sp>
        <p:nvSpPr>
          <p:cNvPr id="10" name="Title 1">
            <a:extLst>
              <a:ext uri="{FF2B5EF4-FFF2-40B4-BE49-F238E27FC236}">
                <a16:creationId xmlns:a16="http://schemas.microsoft.com/office/drawing/2014/main" id="{B511F112-53C9-44D1-B48C-C8010E93367A}"/>
              </a:ext>
            </a:extLst>
          </p:cNvPr>
          <p:cNvSpPr>
            <a:spLocks noGrp="1"/>
          </p:cNvSpPr>
          <p:nvPr>
            <p:ph type="title"/>
          </p:nvPr>
        </p:nvSpPr>
        <p:spPr>
          <a:xfrm>
            <a:off x="905854" y="260624"/>
            <a:ext cx="11118079" cy="1325563"/>
          </a:xfrm>
        </p:spPr>
        <p:txBody>
          <a:bodyPr>
            <a:normAutofit/>
          </a:bodyPr>
          <a:lstStyle/>
          <a:p>
            <a:r>
              <a:rPr lang="en-US" sz="3200" dirty="0"/>
              <a:t>CDC: Interim Public Health Recommendations for Fully Vaccinated People </a:t>
            </a:r>
          </a:p>
        </p:txBody>
      </p:sp>
    </p:spTree>
    <p:extLst>
      <p:ext uri="{BB962C8B-B14F-4D97-AF65-F5344CB8AC3E}">
        <p14:creationId xmlns:p14="http://schemas.microsoft.com/office/powerpoint/2010/main" val="2342860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B420EC-6AF8-458D-85E1-D1CE9552275B}"/>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C6FFC73D-A4D3-4E1B-88A5-23DE7C974745}"/>
              </a:ext>
            </a:extLst>
          </p:cNvPr>
          <p:cNvSpPr>
            <a:spLocks noGrp="1"/>
          </p:cNvSpPr>
          <p:nvPr>
            <p:ph type="body" sz="quarter" idx="14"/>
          </p:nvPr>
        </p:nvSpPr>
        <p:spPr/>
        <p:txBody>
          <a:bodyPr/>
          <a:lstStyle/>
          <a:p>
            <a:r>
              <a:rPr lang="en-US" dirty="0"/>
              <a:t>CDC Updates: Healthcare Settings</a:t>
            </a:r>
          </a:p>
        </p:txBody>
      </p:sp>
    </p:spTree>
    <p:extLst>
      <p:ext uri="{BB962C8B-B14F-4D97-AF65-F5344CB8AC3E}">
        <p14:creationId xmlns:p14="http://schemas.microsoft.com/office/powerpoint/2010/main" val="2937072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60564-A923-4F38-BB31-51B94A1551A9}"/>
              </a:ext>
            </a:extLst>
          </p:cNvPr>
          <p:cNvSpPr>
            <a:spLocks noGrp="1"/>
          </p:cNvSpPr>
          <p:nvPr>
            <p:ph type="title"/>
          </p:nvPr>
        </p:nvSpPr>
        <p:spPr/>
        <p:txBody>
          <a:bodyPr/>
          <a:lstStyle/>
          <a:p>
            <a:r>
              <a:rPr lang="en-US" dirty="0"/>
              <a:t>HCP Quarantine</a:t>
            </a:r>
          </a:p>
        </p:txBody>
      </p:sp>
      <p:sp>
        <p:nvSpPr>
          <p:cNvPr id="3" name="Content Placeholder 2">
            <a:extLst>
              <a:ext uri="{FF2B5EF4-FFF2-40B4-BE49-F238E27FC236}">
                <a16:creationId xmlns:a16="http://schemas.microsoft.com/office/drawing/2014/main" id="{8A29294D-BF07-4C9E-882F-33A5D5825A98}"/>
              </a:ext>
            </a:extLst>
          </p:cNvPr>
          <p:cNvSpPr>
            <a:spLocks noGrp="1"/>
          </p:cNvSpPr>
          <p:nvPr>
            <p:ph idx="1"/>
          </p:nvPr>
        </p:nvSpPr>
        <p:spPr/>
        <p:txBody>
          <a:bodyPr>
            <a:normAutofit fontScale="92500"/>
          </a:bodyPr>
          <a:lstStyle/>
          <a:p>
            <a:r>
              <a:rPr lang="en-US" dirty="0"/>
              <a:t>Fully vaccinated HCP with </a:t>
            </a:r>
            <a:r>
              <a:rPr lang="en-US" u="sng" dirty="0">
                <a:hlinkClick r:id="rId2"/>
              </a:rPr>
              <a:t>higher-risk exposures</a:t>
            </a:r>
            <a:r>
              <a:rPr lang="en-US" dirty="0"/>
              <a:t> who are asymptomatic do not need to be restricted from work for 14 days following their exposure. Work restrictions for the following fully vaccinated HCP populations with higher-risk exposures should still be considered for:</a:t>
            </a:r>
          </a:p>
          <a:p>
            <a:pPr lvl="1"/>
            <a:r>
              <a:rPr lang="en-US" dirty="0"/>
              <a:t>HCP who have underlying immunocompromising conditions (e.g., organ transplantation, cancer treatment), which might impact level of protection provided by the COVID-19 vaccine. However, data on which immunocompromising conditions might affect response to the COVID-19 vaccine and the magnitude of risk are not available.</a:t>
            </a:r>
          </a:p>
          <a:p>
            <a:r>
              <a:rPr lang="en-US" dirty="0"/>
              <a:t>HCP who have traveled should continue to follow CDC </a:t>
            </a:r>
            <a:r>
              <a:rPr lang="en-US" u="sng" dirty="0">
                <a:hlinkClick r:id="rId3"/>
              </a:rPr>
              <a:t>travel recommendations and requirements</a:t>
            </a:r>
            <a:r>
              <a:rPr lang="en-US" dirty="0"/>
              <a:t>, including restriction from work, when recommended for any traveler.</a:t>
            </a:r>
          </a:p>
          <a:p>
            <a:endParaRPr lang="en-US" dirty="0"/>
          </a:p>
        </p:txBody>
      </p:sp>
      <p:sp>
        <p:nvSpPr>
          <p:cNvPr id="4" name="Slide Number Placeholder 3">
            <a:extLst>
              <a:ext uri="{FF2B5EF4-FFF2-40B4-BE49-F238E27FC236}">
                <a16:creationId xmlns:a16="http://schemas.microsoft.com/office/drawing/2014/main" id="{53972715-11A3-464B-A4DB-4622BAFF538D}"/>
              </a:ext>
            </a:extLst>
          </p:cNvPr>
          <p:cNvSpPr>
            <a:spLocks noGrp="1"/>
          </p:cNvSpPr>
          <p:nvPr>
            <p:ph type="sldNum" sz="quarter" idx="12"/>
          </p:nvPr>
        </p:nvSpPr>
        <p:spPr/>
        <p:txBody>
          <a:bodyPr/>
          <a:lstStyle/>
          <a:p>
            <a:fld id="{D275CE6D-5C38-C543-B8AD-F8110668FDF9}" type="slidenum">
              <a:rPr lang="en-US" smtClean="0"/>
              <a:pPr/>
              <a:t>26</a:t>
            </a:fld>
            <a:endParaRPr lang="en-US" dirty="0"/>
          </a:p>
        </p:txBody>
      </p:sp>
      <p:sp>
        <p:nvSpPr>
          <p:cNvPr id="5" name="Text Placeholder 4">
            <a:extLst>
              <a:ext uri="{FF2B5EF4-FFF2-40B4-BE49-F238E27FC236}">
                <a16:creationId xmlns:a16="http://schemas.microsoft.com/office/drawing/2014/main" id="{C92C8D91-D7BC-444C-B855-BFB4C64E69DF}"/>
              </a:ext>
            </a:extLst>
          </p:cNvPr>
          <p:cNvSpPr>
            <a:spLocks noGrp="1"/>
          </p:cNvSpPr>
          <p:nvPr>
            <p:ph type="body" sz="quarter" idx="13"/>
          </p:nvPr>
        </p:nvSpPr>
        <p:spPr/>
        <p:txBody>
          <a:bodyPr/>
          <a:lstStyle/>
          <a:p>
            <a:endParaRPr lang="en-US"/>
          </a:p>
        </p:txBody>
      </p:sp>
      <p:sp>
        <p:nvSpPr>
          <p:cNvPr id="6" name="TextBox 5">
            <a:extLst>
              <a:ext uri="{FF2B5EF4-FFF2-40B4-BE49-F238E27FC236}">
                <a16:creationId xmlns:a16="http://schemas.microsoft.com/office/drawing/2014/main" id="{255EEA62-7F9E-419C-99AB-514511E22F13}"/>
              </a:ext>
            </a:extLst>
          </p:cNvPr>
          <p:cNvSpPr txBox="1"/>
          <p:nvPr/>
        </p:nvSpPr>
        <p:spPr>
          <a:xfrm>
            <a:off x="1080524" y="6261651"/>
            <a:ext cx="7475838" cy="646331"/>
          </a:xfrm>
          <a:prstGeom prst="rect">
            <a:avLst/>
          </a:prstGeom>
          <a:noFill/>
        </p:spPr>
        <p:txBody>
          <a:bodyPr wrap="square" rtlCol="0">
            <a:spAutoFit/>
          </a:bodyPr>
          <a:lstStyle/>
          <a:p>
            <a:r>
              <a:rPr lang="en-US" dirty="0"/>
              <a:t>https://www.cdc.gov/coronavirus/2019-ncov/hcp/infection-control-after-vaccination.html</a:t>
            </a:r>
          </a:p>
        </p:txBody>
      </p:sp>
    </p:spTree>
    <p:extLst>
      <p:ext uri="{BB962C8B-B14F-4D97-AF65-F5344CB8AC3E}">
        <p14:creationId xmlns:p14="http://schemas.microsoft.com/office/powerpoint/2010/main" val="3235648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260F9-EFA2-46DA-93F5-ADB69C985402}"/>
              </a:ext>
            </a:extLst>
          </p:cNvPr>
          <p:cNvSpPr>
            <a:spLocks noGrp="1"/>
          </p:cNvSpPr>
          <p:nvPr>
            <p:ph type="title"/>
          </p:nvPr>
        </p:nvSpPr>
        <p:spPr/>
        <p:txBody>
          <a:bodyPr/>
          <a:lstStyle/>
          <a:p>
            <a:r>
              <a:rPr lang="en-US" dirty="0"/>
              <a:t>Resident Quarantine</a:t>
            </a:r>
          </a:p>
        </p:txBody>
      </p:sp>
      <p:sp>
        <p:nvSpPr>
          <p:cNvPr id="3" name="Content Placeholder 2">
            <a:extLst>
              <a:ext uri="{FF2B5EF4-FFF2-40B4-BE49-F238E27FC236}">
                <a16:creationId xmlns:a16="http://schemas.microsoft.com/office/drawing/2014/main" id="{41A96CF5-132D-4F35-9735-CB9954BD0BCF}"/>
              </a:ext>
            </a:extLst>
          </p:cNvPr>
          <p:cNvSpPr>
            <a:spLocks noGrp="1"/>
          </p:cNvSpPr>
          <p:nvPr>
            <p:ph idx="1"/>
          </p:nvPr>
        </p:nvSpPr>
        <p:spPr/>
        <p:txBody>
          <a:bodyPr>
            <a:normAutofit fontScale="92500" lnSpcReduction="10000"/>
          </a:bodyPr>
          <a:lstStyle/>
          <a:p>
            <a:r>
              <a:rPr lang="en-US" dirty="0"/>
              <a:t>Fully vaccinated inpatients and residents in healthcare settings should continue to </a:t>
            </a:r>
            <a:r>
              <a:rPr lang="en-US" u="sng" dirty="0">
                <a:hlinkClick r:id="rId2"/>
              </a:rPr>
              <a:t>quarantine</a:t>
            </a:r>
            <a:r>
              <a:rPr lang="en-US" dirty="0"/>
              <a:t> following prolonged close contact (within 6 feet for a cumulative total of 15 minutes or more over a 24-hour period) with someone with SARS-CoV-2 infection; outpatients should be cared for using recommended </a:t>
            </a:r>
            <a:r>
              <a:rPr lang="en-US" u="sng" dirty="0">
                <a:hlinkClick r:id="rId2"/>
              </a:rPr>
              <a:t>Transmission-Based Precautions</a:t>
            </a:r>
            <a:r>
              <a:rPr lang="en-US" dirty="0"/>
              <a:t>. This is due to limited information about vaccine effectiveness in this population, the higher risk of severe disease and death, and challenges with physical distancing in healthcare settings.</a:t>
            </a:r>
          </a:p>
          <a:p>
            <a:r>
              <a:rPr lang="en-US" dirty="0"/>
              <a:t>Quarantine is no longer recommended for residents who are being admitted to a post-acute care facility if they are fully vaccinated and have </a:t>
            </a:r>
            <a:r>
              <a:rPr lang="en-US" b="1" dirty="0"/>
              <a:t>not</a:t>
            </a:r>
            <a:r>
              <a:rPr lang="en-US" dirty="0"/>
              <a:t> had prolonged close contact with someone with SARS-CoV-2 infection in the prior 14 days.</a:t>
            </a:r>
          </a:p>
          <a:p>
            <a:endParaRPr lang="en-US" dirty="0"/>
          </a:p>
        </p:txBody>
      </p:sp>
      <p:sp>
        <p:nvSpPr>
          <p:cNvPr id="4" name="Slide Number Placeholder 3">
            <a:extLst>
              <a:ext uri="{FF2B5EF4-FFF2-40B4-BE49-F238E27FC236}">
                <a16:creationId xmlns:a16="http://schemas.microsoft.com/office/drawing/2014/main" id="{2A7A45F5-58A3-4EB9-808E-7830ACC3FEF6}"/>
              </a:ext>
            </a:extLst>
          </p:cNvPr>
          <p:cNvSpPr>
            <a:spLocks noGrp="1"/>
          </p:cNvSpPr>
          <p:nvPr>
            <p:ph type="sldNum" sz="quarter" idx="12"/>
          </p:nvPr>
        </p:nvSpPr>
        <p:spPr/>
        <p:txBody>
          <a:bodyPr/>
          <a:lstStyle/>
          <a:p>
            <a:fld id="{D275CE6D-5C38-C543-B8AD-F8110668FDF9}" type="slidenum">
              <a:rPr lang="en-US" smtClean="0"/>
              <a:pPr/>
              <a:t>27</a:t>
            </a:fld>
            <a:endParaRPr lang="en-US" dirty="0"/>
          </a:p>
        </p:txBody>
      </p:sp>
      <p:sp>
        <p:nvSpPr>
          <p:cNvPr id="5" name="Text Placeholder 4">
            <a:extLst>
              <a:ext uri="{FF2B5EF4-FFF2-40B4-BE49-F238E27FC236}">
                <a16:creationId xmlns:a16="http://schemas.microsoft.com/office/drawing/2014/main" id="{6F8B3D36-52CC-441A-A835-47D2B2478DE9}"/>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89619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64BEFF-1B39-4AC3-A793-87CEB7BB5FC5}"/>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216ED634-3BD3-4BF7-BB9A-7D214143C7AA}"/>
              </a:ext>
            </a:extLst>
          </p:cNvPr>
          <p:cNvSpPr>
            <a:spLocks noGrp="1"/>
          </p:cNvSpPr>
          <p:nvPr>
            <p:ph type="body" sz="quarter" idx="14"/>
          </p:nvPr>
        </p:nvSpPr>
        <p:spPr/>
        <p:txBody>
          <a:bodyPr/>
          <a:lstStyle/>
          <a:p>
            <a:r>
              <a:rPr lang="en-US" dirty="0"/>
              <a:t>Revised CMS Guidance on Visitation</a:t>
            </a:r>
          </a:p>
          <a:p>
            <a:endParaRPr lang="en-US" dirty="0"/>
          </a:p>
        </p:txBody>
      </p:sp>
      <p:sp>
        <p:nvSpPr>
          <p:cNvPr id="4" name="TextBox 3">
            <a:extLst>
              <a:ext uri="{FF2B5EF4-FFF2-40B4-BE49-F238E27FC236}">
                <a16:creationId xmlns:a16="http://schemas.microsoft.com/office/drawing/2014/main" id="{B1624E82-E4A9-4C25-A603-FC28C8537A83}"/>
              </a:ext>
            </a:extLst>
          </p:cNvPr>
          <p:cNvSpPr txBox="1"/>
          <p:nvPr/>
        </p:nvSpPr>
        <p:spPr>
          <a:xfrm>
            <a:off x="529281" y="5912708"/>
            <a:ext cx="6934200" cy="369332"/>
          </a:xfrm>
          <a:prstGeom prst="rect">
            <a:avLst/>
          </a:prstGeom>
          <a:noFill/>
        </p:spPr>
        <p:txBody>
          <a:bodyPr wrap="square" rtlCol="0">
            <a:spAutoFit/>
          </a:bodyPr>
          <a:lstStyle/>
          <a:p>
            <a:r>
              <a:rPr lang="en-US" dirty="0"/>
              <a:t>https://www.cms.gov/files/document/qso-20-39-nh-revised.pdf</a:t>
            </a:r>
          </a:p>
        </p:txBody>
      </p:sp>
    </p:spTree>
    <p:extLst>
      <p:ext uri="{BB962C8B-B14F-4D97-AF65-F5344CB8AC3E}">
        <p14:creationId xmlns:p14="http://schemas.microsoft.com/office/powerpoint/2010/main" val="1239225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68F79-CB1F-404A-8507-7B56506610D5}"/>
              </a:ext>
            </a:extLst>
          </p:cNvPr>
          <p:cNvSpPr>
            <a:spLocks noGrp="1"/>
          </p:cNvSpPr>
          <p:nvPr>
            <p:ph type="title"/>
          </p:nvPr>
        </p:nvSpPr>
        <p:spPr/>
        <p:txBody>
          <a:bodyPr>
            <a:normAutofit/>
          </a:bodyPr>
          <a:lstStyle/>
          <a:p>
            <a:r>
              <a:rPr lang="en-US" dirty="0"/>
              <a:t>Indoor Visitation</a:t>
            </a:r>
          </a:p>
        </p:txBody>
      </p:sp>
      <p:sp>
        <p:nvSpPr>
          <p:cNvPr id="3" name="Content Placeholder 2">
            <a:extLst>
              <a:ext uri="{FF2B5EF4-FFF2-40B4-BE49-F238E27FC236}">
                <a16:creationId xmlns:a16="http://schemas.microsoft.com/office/drawing/2014/main" id="{A9EE2093-5F9A-4C00-B599-CC67F6595EB3}"/>
              </a:ext>
            </a:extLst>
          </p:cNvPr>
          <p:cNvSpPr>
            <a:spLocks noGrp="1"/>
          </p:cNvSpPr>
          <p:nvPr>
            <p:ph idx="1"/>
          </p:nvPr>
        </p:nvSpPr>
        <p:spPr/>
        <p:txBody>
          <a:bodyPr>
            <a:normAutofit lnSpcReduction="10000"/>
          </a:bodyPr>
          <a:lstStyle/>
          <a:p>
            <a:r>
              <a:rPr lang="en-US" dirty="0"/>
              <a:t>Facilities should allow responsible indoor visitation at all times and for all residents (regardless of vaccination status), except for a few circumstances when visitation should be limited due to a high risk of COVID-19 transmission.</a:t>
            </a:r>
          </a:p>
          <a:p>
            <a:r>
              <a:rPr lang="en-US" dirty="0"/>
              <a:t> These scenarios include limiting indoor visitation for: </a:t>
            </a:r>
          </a:p>
          <a:p>
            <a:pPr lvl="1"/>
            <a:r>
              <a:rPr lang="en-US" dirty="0"/>
              <a:t> Unvaccinated residents, if the nursing home’s COVID-19 county positivity rate is &gt;10% and </a:t>
            </a:r>
          </a:p>
          <a:p>
            <a:pPr lvl="1"/>
            <a:r>
              <a:rPr lang="en-US" dirty="0"/>
              <a:t>Residents with confirmed COVID-19 infection, whether vaccinated or unvaccinated until they have met the 2 criteria to discontinue Transmission-Based Precautions; or</a:t>
            </a:r>
          </a:p>
          <a:p>
            <a:pPr lvl="1"/>
            <a:r>
              <a:rPr lang="en-US" dirty="0"/>
              <a:t> Residents in quarantine, whether vaccinated or unvaccinated, until they have met criteria for release from quarantine. </a:t>
            </a:r>
          </a:p>
        </p:txBody>
      </p:sp>
      <p:sp>
        <p:nvSpPr>
          <p:cNvPr id="4" name="Slide Number Placeholder 3">
            <a:extLst>
              <a:ext uri="{FF2B5EF4-FFF2-40B4-BE49-F238E27FC236}">
                <a16:creationId xmlns:a16="http://schemas.microsoft.com/office/drawing/2014/main" id="{3CE1ADF8-05FE-447B-928A-9B04DB60357C}"/>
              </a:ext>
            </a:extLst>
          </p:cNvPr>
          <p:cNvSpPr>
            <a:spLocks noGrp="1"/>
          </p:cNvSpPr>
          <p:nvPr>
            <p:ph type="sldNum" sz="quarter" idx="12"/>
          </p:nvPr>
        </p:nvSpPr>
        <p:spPr/>
        <p:txBody>
          <a:bodyPr/>
          <a:lstStyle/>
          <a:p>
            <a:fld id="{D275CE6D-5C38-C543-B8AD-F8110668FDF9}" type="slidenum">
              <a:rPr lang="en-US" smtClean="0"/>
              <a:pPr/>
              <a:t>29</a:t>
            </a:fld>
            <a:endParaRPr lang="en-US" dirty="0"/>
          </a:p>
        </p:txBody>
      </p:sp>
      <p:sp>
        <p:nvSpPr>
          <p:cNvPr id="5" name="Text Placeholder 4">
            <a:extLst>
              <a:ext uri="{FF2B5EF4-FFF2-40B4-BE49-F238E27FC236}">
                <a16:creationId xmlns:a16="http://schemas.microsoft.com/office/drawing/2014/main" id="{4DA4E6CD-F80A-492D-B0C8-DCDAA5912A7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20914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a:xfrm>
            <a:off x="537185" y="158371"/>
            <a:ext cx="8868071" cy="1681315"/>
          </a:xfrm>
        </p:spPr>
        <p:txBody>
          <a:bodyPr/>
          <a:lstStyle/>
          <a:p>
            <a:r>
              <a:rPr lang="en-US" dirty="0"/>
              <a:t>COVID-19 Global Situation Summary</a:t>
            </a:r>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3</a:t>
            </a:fld>
            <a:endParaRPr lang="en-US"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F27E944-CBF5-42E7-B818-B018E37531B6}"/>
              </a:ext>
            </a:extLst>
          </p:cNvPr>
          <p:cNvSpPr txBox="1"/>
          <p:nvPr/>
        </p:nvSpPr>
        <p:spPr>
          <a:xfrm>
            <a:off x="133466" y="6493433"/>
            <a:ext cx="10963859" cy="369332"/>
          </a:xfrm>
          <a:prstGeom prst="rect">
            <a:avLst/>
          </a:prstGeom>
          <a:noFill/>
        </p:spPr>
        <p:txBody>
          <a:bodyPr wrap="square" rtlCol="0">
            <a:spAutoFit/>
          </a:bodyPr>
          <a:lstStyle/>
          <a:p>
            <a:r>
              <a:rPr lang="en-US" dirty="0"/>
              <a:t>https://gisanddata.maps.arcgis.com/apps/opsdashboard/index.html#/bda7594740fd40299423467b48e9ecf6</a:t>
            </a:r>
          </a:p>
        </p:txBody>
      </p:sp>
      <p:pic>
        <p:nvPicPr>
          <p:cNvPr id="5" name="Picture 4">
            <a:extLst>
              <a:ext uri="{FF2B5EF4-FFF2-40B4-BE49-F238E27FC236}">
                <a16:creationId xmlns:a16="http://schemas.microsoft.com/office/drawing/2014/main" id="{42590845-EEEA-444B-BB1F-274398284DF2}"/>
              </a:ext>
            </a:extLst>
          </p:cNvPr>
          <p:cNvPicPr>
            <a:picLocks noChangeAspect="1"/>
          </p:cNvPicPr>
          <p:nvPr/>
        </p:nvPicPr>
        <p:blipFill>
          <a:blip r:embed="rId3"/>
          <a:stretch>
            <a:fillRect/>
          </a:stretch>
        </p:blipFill>
        <p:spPr>
          <a:xfrm>
            <a:off x="133466" y="1634097"/>
            <a:ext cx="11706984" cy="4801630"/>
          </a:xfrm>
          <a:prstGeom prst="rect">
            <a:avLst/>
          </a:prstGeom>
        </p:spPr>
      </p:pic>
    </p:spTree>
    <p:extLst>
      <p:ext uri="{BB962C8B-B14F-4D97-AF65-F5344CB8AC3E}">
        <p14:creationId xmlns:p14="http://schemas.microsoft.com/office/powerpoint/2010/main" val="2802734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Responsible Indoor Visitation</a:t>
            </a:r>
          </a:p>
        </p:txBody>
      </p:sp>
      <p:sp>
        <p:nvSpPr>
          <p:cNvPr id="3" name="Content Placeholder 2"/>
          <p:cNvSpPr>
            <a:spLocks noGrp="1"/>
          </p:cNvSpPr>
          <p:nvPr>
            <p:ph idx="1"/>
          </p:nvPr>
        </p:nvSpPr>
        <p:spPr/>
        <p:txBody>
          <a:bodyPr>
            <a:normAutofit fontScale="92500"/>
          </a:bodyPr>
          <a:lstStyle/>
          <a:p>
            <a:r>
              <a:rPr lang="en-US" dirty="0"/>
              <a:t>CMS continues to recommend facilities, residents, and families adhere to the core principles of COVID-19 infection control, including maintaining physical distancing and conducting visits outdoors whenever possible</a:t>
            </a:r>
          </a:p>
          <a:p>
            <a:r>
              <a:rPr lang="en-US" dirty="0"/>
              <a:t>Visitors who are unable to adhere to the core principles of COVID-19 infection prevention should not be permitted to visit or should be asked to leave</a:t>
            </a:r>
          </a:p>
          <a:p>
            <a:r>
              <a:rPr lang="en-US" dirty="0"/>
              <a:t>Relaxing current restrictions on indoor visitation might increase the risk for transmission of SARS-CoV-2 in post-acute care facilities. However, vaccination of residents and HCP can mitigate some of these risks, and expanding visitation has substantial benefits to residents.</a:t>
            </a:r>
          </a:p>
        </p:txBody>
      </p:sp>
      <p:sp>
        <p:nvSpPr>
          <p:cNvPr id="4" name="Slide Number Placeholder 3"/>
          <p:cNvSpPr>
            <a:spLocks noGrp="1"/>
          </p:cNvSpPr>
          <p:nvPr>
            <p:ph type="sldNum" sz="quarter" idx="12"/>
          </p:nvPr>
        </p:nvSpPr>
        <p:spPr/>
        <p:txBody>
          <a:bodyPr/>
          <a:lstStyle/>
          <a:p>
            <a:fld id="{D275CE6D-5C38-C543-B8AD-F8110668FDF9}" type="slidenum">
              <a:rPr lang="en-US" smtClean="0"/>
              <a:pPr/>
              <a:t>30</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72384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Principles of Infection Control</a:t>
            </a:r>
          </a:p>
        </p:txBody>
      </p:sp>
      <p:sp>
        <p:nvSpPr>
          <p:cNvPr id="3" name="Content Placeholder 2"/>
          <p:cNvSpPr>
            <a:spLocks noGrp="1"/>
          </p:cNvSpPr>
          <p:nvPr>
            <p:ph idx="1"/>
          </p:nvPr>
        </p:nvSpPr>
        <p:spPr/>
        <p:txBody>
          <a:bodyPr>
            <a:normAutofit fontScale="70000" lnSpcReduction="20000"/>
          </a:bodyPr>
          <a:lstStyle/>
          <a:p>
            <a:r>
              <a:rPr lang="en-US" dirty="0"/>
              <a:t>Screening of all who enter the facility for signs and symptoms of COVID-19 (e.g., temperature checks, questions about and observations of signs or symptoms), and denial of entry of those with signs or symptoms or those who have had close contact with someone with COVID-19 infection in the prior 14 days (regardless of the visitor’s vaccination status)</a:t>
            </a:r>
          </a:p>
          <a:p>
            <a:r>
              <a:rPr lang="en-US" dirty="0"/>
              <a:t> Hand hygiene (use of alcohol-based hand rub is preferred) </a:t>
            </a:r>
          </a:p>
          <a:p>
            <a:r>
              <a:rPr lang="en-US" dirty="0"/>
              <a:t> Face covering or mask (covering mouth and nose) </a:t>
            </a:r>
          </a:p>
          <a:p>
            <a:r>
              <a:rPr lang="en-US" dirty="0"/>
              <a:t> Social distancing at least six feet between persons </a:t>
            </a:r>
          </a:p>
          <a:p>
            <a:r>
              <a:rPr lang="en-US" dirty="0"/>
              <a:t>Instructional signage throughout the facility and proper visitor education on COVID19 signs and symptoms, infection control precautions, other applicable facility practices (e.g., use of face covering or mask, specified entries, exits and routes to designated areas, hand hygiene)</a:t>
            </a:r>
          </a:p>
          <a:p>
            <a:r>
              <a:rPr lang="en-US" dirty="0"/>
              <a:t> Cleaning and disinfecting high-frequency touched surfaces in the facility often, and designated visitation areas after each visit </a:t>
            </a:r>
          </a:p>
          <a:p>
            <a:r>
              <a:rPr lang="en-US" dirty="0"/>
              <a:t>Appropriate staff use of Personal Protective Equipment (PPE) </a:t>
            </a:r>
          </a:p>
          <a:p>
            <a:r>
              <a:rPr lang="en-US" dirty="0"/>
              <a:t> Effective </a:t>
            </a:r>
            <a:r>
              <a:rPr lang="en-US" dirty="0" err="1"/>
              <a:t>cohorting</a:t>
            </a:r>
            <a:r>
              <a:rPr lang="en-US" dirty="0"/>
              <a:t> of residents (e.g., separate areas dedicated to COVID-19 care) </a:t>
            </a:r>
          </a:p>
          <a:p>
            <a:r>
              <a:rPr lang="en-US" dirty="0"/>
              <a:t> Resident and staff testing conducted as required at 42 CFR § 483.80(h) (see QSO20- 38-NH)</a:t>
            </a:r>
          </a:p>
        </p:txBody>
      </p:sp>
      <p:sp>
        <p:nvSpPr>
          <p:cNvPr id="4" name="Slide Number Placeholder 3"/>
          <p:cNvSpPr>
            <a:spLocks noGrp="1"/>
          </p:cNvSpPr>
          <p:nvPr>
            <p:ph type="sldNum" sz="quarter" idx="12"/>
          </p:nvPr>
        </p:nvSpPr>
        <p:spPr/>
        <p:txBody>
          <a:bodyPr/>
          <a:lstStyle/>
          <a:p>
            <a:fld id="{D275CE6D-5C38-C543-B8AD-F8110668FDF9}" type="slidenum">
              <a:rPr lang="en-US" smtClean="0"/>
              <a:pPr/>
              <a:t>31</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77750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EDC59-BAE3-4E33-BFB5-A02B0977DA41}"/>
              </a:ext>
            </a:extLst>
          </p:cNvPr>
          <p:cNvSpPr>
            <a:spLocks noGrp="1"/>
          </p:cNvSpPr>
          <p:nvPr>
            <p:ph type="title"/>
          </p:nvPr>
        </p:nvSpPr>
        <p:spPr/>
        <p:txBody>
          <a:bodyPr/>
          <a:lstStyle/>
          <a:p>
            <a:r>
              <a:rPr lang="en-US" dirty="0"/>
              <a:t>Visitors</a:t>
            </a:r>
          </a:p>
        </p:txBody>
      </p:sp>
      <p:sp>
        <p:nvSpPr>
          <p:cNvPr id="3" name="Content Placeholder 2">
            <a:extLst>
              <a:ext uri="{FF2B5EF4-FFF2-40B4-BE49-F238E27FC236}">
                <a16:creationId xmlns:a16="http://schemas.microsoft.com/office/drawing/2014/main" id="{6151CBB3-CAFD-4C91-8422-B7EEE66E275F}"/>
              </a:ext>
            </a:extLst>
          </p:cNvPr>
          <p:cNvSpPr>
            <a:spLocks noGrp="1"/>
          </p:cNvSpPr>
          <p:nvPr>
            <p:ph idx="1"/>
          </p:nvPr>
        </p:nvSpPr>
        <p:spPr/>
        <p:txBody>
          <a:bodyPr>
            <a:normAutofit lnSpcReduction="10000"/>
          </a:bodyPr>
          <a:lstStyle/>
          <a:p>
            <a:r>
              <a:rPr lang="en-US" dirty="0"/>
              <a:t>Screen all who enter the facility for signs and symptoms of COVID-19 (e.g., temperature checks, questions about and observations of signs or symptoms), and deny of entry of those with signs or symptoms or those who have had close contact with someone with COVID-19 infection in the prior 14 days (regardless of the visitor’s vaccination status)</a:t>
            </a:r>
          </a:p>
          <a:p>
            <a:r>
              <a:rPr lang="en-US" dirty="0"/>
              <a:t>We encourage visitors to become vaccinated when they have the opportunity. </a:t>
            </a:r>
          </a:p>
          <a:p>
            <a:r>
              <a:rPr lang="en-US" dirty="0"/>
              <a:t>While visitor testing and vaccination can help prevent the spread of COVID-19, visitors should not be required to be tested or vaccinated (or show proof of such) as a condition of visitation.</a:t>
            </a:r>
          </a:p>
        </p:txBody>
      </p:sp>
      <p:sp>
        <p:nvSpPr>
          <p:cNvPr id="4" name="Slide Number Placeholder 3">
            <a:extLst>
              <a:ext uri="{FF2B5EF4-FFF2-40B4-BE49-F238E27FC236}">
                <a16:creationId xmlns:a16="http://schemas.microsoft.com/office/drawing/2014/main" id="{EC604DC3-7CC0-45D3-8101-FACA6C7C2E67}"/>
              </a:ext>
            </a:extLst>
          </p:cNvPr>
          <p:cNvSpPr>
            <a:spLocks noGrp="1"/>
          </p:cNvSpPr>
          <p:nvPr>
            <p:ph type="sldNum" sz="quarter" idx="12"/>
          </p:nvPr>
        </p:nvSpPr>
        <p:spPr/>
        <p:txBody>
          <a:bodyPr/>
          <a:lstStyle/>
          <a:p>
            <a:fld id="{D275CE6D-5C38-C543-B8AD-F8110668FDF9}" type="slidenum">
              <a:rPr lang="en-US" smtClean="0"/>
              <a:pPr/>
              <a:t>32</a:t>
            </a:fld>
            <a:endParaRPr lang="en-US" dirty="0"/>
          </a:p>
        </p:txBody>
      </p:sp>
      <p:sp>
        <p:nvSpPr>
          <p:cNvPr id="5" name="Text Placeholder 4">
            <a:extLst>
              <a:ext uri="{FF2B5EF4-FFF2-40B4-BE49-F238E27FC236}">
                <a16:creationId xmlns:a16="http://schemas.microsoft.com/office/drawing/2014/main" id="{44F67EA4-BBB1-4A1B-86F3-EF5BD857D3D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275290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Visitors</a:t>
            </a:r>
          </a:p>
        </p:txBody>
      </p:sp>
      <p:sp>
        <p:nvSpPr>
          <p:cNvPr id="3" name="Content Placeholder 2"/>
          <p:cNvSpPr>
            <a:spLocks noGrp="1"/>
          </p:cNvSpPr>
          <p:nvPr>
            <p:ph idx="1"/>
          </p:nvPr>
        </p:nvSpPr>
        <p:spPr/>
        <p:txBody>
          <a:bodyPr>
            <a:normAutofit fontScale="92500" lnSpcReduction="20000"/>
          </a:bodyPr>
          <a:lstStyle/>
          <a:p>
            <a:r>
              <a:rPr lang="en-US" dirty="0"/>
              <a:t>Facilities should have a plan to manage visitation and visitor flow. </a:t>
            </a:r>
          </a:p>
          <a:p>
            <a:r>
              <a:rPr lang="en-US" dirty="0"/>
              <a:t>Visitors should physically distance from other residents and HCP in the facility. </a:t>
            </a:r>
          </a:p>
          <a:p>
            <a:r>
              <a:rPr lang="en-US" dirty="0"/>
              <a:t>Facilities may need to limit the number of visitors per resident at one time as well as the total number of visitors in the facility at one time in order to maintain infection control precautions.</a:t>
            </a:r>
          </a:p>
          <a:p>
            <a:r>
              <a:rPr lang="en-US" dirty="0"/>
              <a:t> Visits for residents who share a room should ideally not be conducted in the resident’s room. If in-room visitation must occur (e.g., resident is unable to leave the room), an unvaccinated roommate should not be present during the visit. If neither resident is able to leave the room, facilities should attempt to enable in-room visitation while maintaining recommended infection prevention and control practices, including physical distancing and source control."</a:t>
            </a:r>
          </a:p>
        </p:txBody>
      </p:sp>
      <p:sp>
        <p:nvSpPr>
          <p:cNvPr id="4" name="Slide Number Placeholder 3"/>
          <p:cNvSpPr>
            <a:spLocks noGrp="1"/>
          </p:cNvSpPr>
          <p:nvPr>
            <p:ph type="sldNum" sz="quarter" idx="12"/>
          </p:nvPr>
        </p:nvSpPr>
        <p:spPr/>
        <p:txBody>
          <a:bodyPr/>
          <a:lstStyle/>
          <a:p>
            <a:fld id="{D275CE6D-5C38-C543-B8AD-F8110668FDF9}" type="slidenum">
              <a:rPr lang="en-US" smtClean="0"/>
              <a:pPr/>
              <a:t>33</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18246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8DB04-60E6-4D84-969B-266F31189180}"/>
              </a:ext>
            </a:extLst>
          </p:cNvPr>
          <p:cNvSpPr>
            <a:spLocks noGrp="1"/>
          </p:cNvSpPr>
          <p:nvPr>
            <p:ph type="title"/>
          </p:nvPr>
        </p:nvSpPr>
        <p:spPr/>
        <p:txBody>
          <a:bodyPr/>
          <a:lstStyle/>
          <a:p>
            <a:r>
              <a:rPr lang="en-US" dirty="0"/>
              <a:t>Close Contact</a:t>
            </a:r>
          </a:p>
        </p:txBody>
      </p:sp>
      <p:sp>
        <p:nvSpPr>
          <p:cNvPr id="3" name="Content Placeholder 2">
            <a:extLst>
              <a:ext uri="{FF2B5EF4-FFF2-40B4-BE49-F238E27FC236}">
                <a16:creationId xmlns:a16="http://schemas.microsoft.com/office/drawing/2014/main" id="{2AE5DAC7-4BFD-44BA-AF16-40AB71785910}"/>
              </a:ext>
            </a:extLst>
          </p:cNvPr>
          <p:cNvSpPr>
            <a:spLocks noGrp="1"/>
          </p:cNvSpPr>
          <p:nvPr>
            <p:ph idx="1"/>
          </p:nvPr>
        </p:nvSpPr>
        <p:spPr/>
        <p:txBody>
          <a:bodyPr>
            <a:normAutofit lnSpcReduction="10000"/>
          </a:bodyPr>
          <a:lstStyle/>
          <a:p>
            <a:r>
              <a:rPr lang="en-US" dirty="0"/>
              <a:t>Note: CMS and CDC continue to recommend facilities, residents, and families adhere to the core principles of COVID-19 infection, including physical distancing (maintaining at least 6 feet between people). This continues to be the safest way to prevent the spread of COVID-19, particularly if either party has not been fully vaccinated. </a:t>
            </a:r>
          </a:p>
          <a:p>
            <a:r>
              <a:rPr lang="en-US" dirty="0"/>
              <a:t>If the resident is fully vaccinated, they can choose to have close contact (including touch) with their visitor while wearing a well-fitting face mask and performing hand-hygiene before and after.</a:t>
            </a:r>
          </a:p>
          <a:p>
            <a:r>
              <a:rPr lang="en-US" dirty="0"/>
              <a:t> Regardless, visitors should physically distance from other residents and staff in the facility.</a:t>
            </a:r>
          </a:p>
        </p:txBody>
      </p:sp>
      <p:sp>
        <p:nvSpPr>
          <p:cNvPr id="4" name="Slide Number Placeholder 3">
            <a:extLst>
              <a:ext uri="{FF2B5EF4-FFF2-40B4-BE49-F238E27FC236}">
                <a16:creationId xmlns:a16="http://schemas.microsoft.com/office/drawing/2014/main" id="{4127955B-0601-4496-A8EB-55AB222D94C2}"/>
              </a:ext>
            </a:extLst>
          </p:cNvPr>
          <p:cNvSpPr>
            <a:spLocks noGrp="1"/>
          </p:cNvSpPr>
          <p:nvPr>
            <p:ph type="sldNum" sz="quarter" idx="12"/>
          </p:nvPr>
        </p:nvSpPr>
        <p:spPr/>
        <p:txBody>
          <a:bodyPr/>
          <a:lstStyle/>
          <a:p>
            <a:fld id="{D275CE6D-5C38-C543-B8AD-F8110668FDF9}" type="slidenum">
              <a:rPr lang="en-US" smtClean="0"/>
              <a:pPr/>
              <a:t>34</a:t>
            </a:fld>
            <a:endParaRPr lang="en-US" dirty="0"/>
          </a:p>
        </p:txBody>
      </p:sp>
      <p:sp>
        <p:nvSpPr>
          <p:cNvPr id="5" name="Text Placeholder 4">
            <a:extLst>
              <a:ext uri="{FF2B5EF4-FFF2-40B4-BE49-F238E27FC236}">
                <a16:creationId xmlns:a16="http://schemas.microsoft.com/office/drawing/2014/main" id="{8C031550-3C5B-4937-9D0A-2B4F695C4AD2}"/>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22534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C641B-DF32-4C6F-A6B3-8672BD897B28}"/>
              </a:ext>
            </a:extLst>
          </p:cNvPr>
          <p:cNvSpPr>
            <a:spLocks noGrp="1"/>
          </p:cNvSpPr>
          <p:nvPr>
            <p:ph type="title"/>
          </p:nvPr>
        </p:nvSpPr>
        <p:spPr/>
        <p:txBody>
          <a:bodyPr/>
          <a:lstStyle/>
          <a:p>
            <a:r>
              <a:rPr lang="en-US" dirty="0"/>
              <a:t>Indoor Visitation During an Outbreak</a:t>
            </a:r>
          </a:p>
        </p:txBody>
      </p:sp>
      <p:sp>
        <p:nvSpPr>
          <p:cNvPr id="3" name="Content Placeholder 2">
            <a:extLst>
              <a:ext uri="{FF2B5EF4-FFF2-40B4-BE49-F238E27FC236}">
                <a16:creationId xmlns:a16="http://schemas.microsoft.com/office/drawing/2014/main" id="{A17EB94C-B763-4CCF-ABF6-5D13FA4F8A0E}"/>
              </a:ext>
            </a:extLst>
          </p:cNvPr>
          <p:cNvSpPr>
            <a:spLocks noGrp="1"/>
          </p:cNvSpPr>
          <p:nvPr>
            <p:ph idx="1"/>
          </p:nvPr>
        </p:nvSpPr>
        <p:spPr/>
        <p:txBody>
          <a:bodyPr>
            <a:normAutofit fontScale="70000" lnSpcReduction="20000"/>
          </a:bodyPr>
          <a:lstStyle/>
          <a:p>
            <a:r>
              <a:rPr lang="en-US" dirty="0"/>
              <a:t>When a new case of COVID-19 among residents or staff is identified, a facility should immediately begin outbreak testing and suspend all visitation until at least one round of facility-wide testing is completed.</a:t>
            </a:r>
          </a:p>
          <a:p>
            <a:r>
              <a:rPr lang="en-US" dirty="0"/>
              <a:t>Visitation can resume based on the following criteria:</a:t>
            </a:r>
          </a:p>
          <a:p>
            <a:r>
              <a:rPr lang="en-US" dirty="0"/>
              <a:t> If the first round of outbreak testing reveals no additional COVID-19 cases in other areas (e.g., units) of the facility, then visitation can resume for residents in areas/units with no COVID-19 cases. However, the facility should suspend visitation on the affected unit until the facility meets the criteria to discontinue outbreak testing. </a:t>
            </a:r>
          </a:p>
          <a:p>
            <a:r>
              <a:rPr lang="en-US" dirty="0"/>
              <a:t> If the first round of outbreak testing reveals one or more additional COVID-19 cases in other areas/units of the facility (e.g., new cases in two or more units), then facilities should suspend visitation for all residents (vaccinated and unvaccinated), until the facility meets the criteria to discontinue outbreak testing.</a:t>
            </a:r>
          </a:p>
          <a:p>
            <a:r>
              <a:rPr lang="en-US" dirty="0"/>
              <a:t>If subsequent rounds of outbreak testing identify one or more additional COVID-19 cases in other areas/units of the facility, then facilities should suspend visitation for all residents (vaccinated and unvaccinated), until the facility meets the criteria to discontinue outbreak testing</a:t>
            </a:r>
          </a:p>
        </p:txBody>
      </p:sp>
      <p:sp>
        <p:nvSpPr>
          <p:cNvPr id="4" name="Slide Number Placeholder 3">
            <a:extLst>
              <a:ext uri="{FF2B5EF4-FFF2-40B4-BE49-F238E27FC236}">
                <a16:creationId xmlns:a16="http://schemas.microsoft.com/office/drawing/2014/main" id="{A32B0EB3-FD8A-4708-9E84-9625A085CD07}"/>
              </a:ext>
            </a:extLst>
          </p:cNvPr>
          <p:cNvSpPr>
            <a:spLocks noGrp="1"/>
          </p:cNvSpPr>
          <p:nvPr>
            <p:ph type="sldNum" sz="quarter" idx="12"/>
          </p:nvPr>
        </p:nvSpPr>
        <p:spPr/>
        <p:txBody>
          <a:bodyPr/>
          <a:lstStyle/>
          <a:p>
            <a:fld id="{D275CE6D-5C38-C543-B8AD-F8110668FDF9}" type="slidenum">
              <a:rPr lang="en-US" smtClean="0"/>
              <a:pPr/>
              <a:t>35</a:t>
            </a:fld>
            <a:endParaRPr lang="en-US" dirty="0"/>
          </a:p>
        </p:txBody>
      </p:sp>
      <p:sp>
        <p:nvSpPr>
          <p:cNvPr id="5" name="Text Placeholder 4">
            <a:extLst>
              <a:ext uri="{FF2B5EF4-FFF2-40B4-BE49-F238E27FC236}">
                <a16:creationId xmlns:a16="http://schemas.microsoft.com/office/drawing/2014/main" id="{FAA55C9A-D86B-4307-9905-0DF56E568FA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1359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A0A67-1AED-490A-B9DF-EC04985A682D}"/>
              </a:ext>
            </a:extLst>
          </p:cNvPr>
          <p:cNvSpPr>
            <a:spLocks noGrp="1"/>
          </p:cNvSpPr>
          <p:nvPr>
            <p:ph type="title"/>
          </p:nvPr>
        </p:nvSpPr>
        <p:spPr/>
        <p:txBody>
          <a:bodyPr/>
          <a:lstStyle/>
          <a:p>
            <a:r>
              <a:rPr lang="en-US" dirty="0"/>
              <a:t>Outbreak Testing</a:t>
            </a:r>
          </a:p>
        </p:txBody>
      </p:sp>
      <p:sp>
        <p:nvSpPr>
          <p:cNvPr id="3" name="Content Placeholder 2">
            <a:extLst>
              <a:ext uri="{FF2B5EF4-FFF2-40B4-BE49-F238E27FC236}">
                <a16:creationId xmlns:a16="http://schemas.microsoft.com/office/drawing/2014/main" id="{E786587F-D714-4443-9D71-53AC42E7B684}"/>
              </a:ext>
            </a:extLst>
          </p:cNvPr>
          <p:cNvSpPr>
            <a:spLocks noGrp="1"/>
          </p:cNvSpPr>
          <p:nvPr>
            <p:ph idx="1"/>
          </p:nvPr>
        </p:nvSpPr>
        <p:spPr/>
        <p:txBody>
          <a:bodyPr/>
          <a:lstStyle/>
          <a:p>
            <a:r>
              <a:rPr lang="en-US" dirty="0"/>
              <a:t>If subsequent rounds of outbreak testing identify one or more additional COVID-19 cases in other areas/units of the facility, then facilities should suspend visitation for all residents (vaccinated and unvaccinated), until the facility meets the criteria to discontinue outbreak testing</a:t>
            </a:r>
          </a:p>
          <a:p>
            <a:r>
              <a:rPr lang="en-US" dirty="0"/>
              <a:t>This guidance provides information on how visitation can occur during an outbreak, but does not change any expectations for testing and adherence to infection prevention and control practices</a:t>
            </a:r>
          </a:p>
        </p:txBody>
      </p:sp>
      <p:sp>
        <p:nvSpPr>
          <p:cNvPr id="4" name="Slide Number Placeholder 3">
            <a:extLst>
              <a:ext uri="{FF2B5EF4-FFF2-40B4-BE49-F238E27FC236}">
                <a16:creationId xmlns:a16="http://schemas.microsoft.com/office/drawing/2014/main" id="{6B332D5B-C714-4605-B37B-6011E13E757C}"/>
              </a:ext>
            </a:extLst>
          </p:cNvPr>
          <p:cNvSpPr>
            <a:spLocks noGrp="1"/>
          </p:cNvSpPr>
          <p:nvPr>
            <p:ph type="sldNum" sz="quarter" idx="12"/>
          </p:nvPr>
        </p:nvSpPr>
        <p:spPr/>
        <p:txBody>
          <a:bodyPr/>
          <a:lstStyle/>
          <a:p>
            <a:fld id="{D275CE6D-5C38-C543-B8AD-F8110668FDF9}" type="slidenum">
              <a:rPr lang="en-US" smtClean="0"/>
              <a:pPr/>
              <a:t>36</a:t>
            </a:fld>
            <a:endParaRPr lang="en-US" dirty="0"/>
          </a:p>
        </p:txBody>
      </p:sp>
      <p:sp>
        <p:nvSpPr>
          <p:cNvPr id="5" name="Text Placeholder 4">
            <a:extLst>
              <a:ext uri="{FF2B5EF4-FFF2-40B4-BE49-F238E27FC236}">
                <a16:creationId xmlns:a16="http://schemas.microsoft.com/office/drawing/2014/main" id="{0709103F-5041-4CB0-A6B3-0542D8664B5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556694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05A0F-7614-41C6-B363-5366DE21A015}"/>
              </a:ext>
            </a:extLst>
          </p:cNvPr>
          <p:cNvSpPr>
            <a:spLocks noGrp="1"/>
          </p:cNvSpPr>
          <p:nvPr>
            <p:ph type="title"/>
          </p:nvPr>
        </p:nvSpPr>
        <p:spPr/>
        <p:txBody>
          <a:bodyPr/>
          <a:lstStyle/>
          <a:p>
            <a:r>
              <a:rPr lang="en-US" dirty="0"/>
              <a:t>Compassionate Care</a:t>
            </a:r>
          </a:p>
        </p:txBody>
      </p:sp>
      <p:sp>
        <p:nvSpPr>
          <p:cNvPr id="3" name="Content Placeholder 2">
            <a:extLst>
              <a:ext uri="{FF2B5EF4-FFF2-40B4-BE49-F238E27FC236}">
                <a16:creationId xmlns:a16="http://schemas.microsoft.com/office/drawing/2014/main" id="{687841EE-682E-4E7D-ACFD-649323057B9B}"/>
              </a:ext>
            </a:extLst>
          </p:cNvPr>
          <p:cNvSpPr>
            <a:spLocks noGrp="1"/>
          </p:cNvSpPr>
          <p:nvPr>
            <p:ph idx="1"/>
          </p:nvPr>
        </p:nvSpPr>
        <p:spPr/>
        <p:txBody>
          <a:bodyPr/>
          <a:lstStyle/>
          <a:p>
            <a:r>
              <a:rPr lang="en-US" dirty="0"/>
              <a:t>Compassionate care visits, and visits required under federal disability rights law, should be allowed at all times, regardless of a resident’s vaccination status, the county’s COVID-19 positivity rate, or an outbreak.</a:t>
            </a:r>
          </a:p>
        </p:txBody>
      </p:sp>
      <p:sp>
        <p:nvSpPr>
          <p:cNvPr id="4" name="Slide Number Placeholder 3">
            <a:extLst>
              <a:ext uri="{FF2B5EF4-FFF2-40B4-BE49-F238E27FC236}">
                <a16:creationId xmlns:a16="http://schemas.microsoft.com/office/drawing/2014/main" id="{D6F84AB4-120B-4F2A-B771-B537BA0B95BA}"/>
              </a:ext>
            </a:extLst>
          </p:cNvPr>
          <p:cNvSpPr>
            <a:spLocks noGrp="1"/>
          </p:cNvSpPr>
          <p:nvPr>
            <p:ph type="sldNum" sz="quarter" idx="12"/>
          </p:nvPr>
        </p:nvSpPr>
        <p:spPr/>
        <p:txBody>
          <a:bodyPr/>
          <a:lstStyle/>
          <a:p>
            <a:fld id="{D275CE6D-5C38-C543-B8AD-F8110668FDF9}" type="slidenum">
              <a:rPr lang="en-US" smtClean="0"/>
              <a:pPr/>
              <a:t>37</a:t>
            </a:fld>
            <a:endParaRPr lang="en-US" dirty="0"/>
          </a:p>
        </p:txBody>
      </p:sp>
      <p:sp>
        <p:nvSpPr>
          <p:cNvPr id="5" name="Text Placeholder 4">
            <a:extLst>
              <a:ext uri="{FF2B5EF4-FFF2-40B4-BE49-F238E27FC236}">
                <a16:creationId xmlns:a16="http://schemas.microsoft.com/office/drawing/2014/main" id="{22027925-4D56-4227-9939-3F0A2A8A9DB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0638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7DFB79-46A0-4659-81D9-B56321A168E8}"/>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EFBCCCE3-06A9-4629-AA09-267B63E57ADC}"/>
              </a:ext>
            </a:extLst>
          </p:cNvPr>
          <p:cNvSpPr>
            <a:spLocks noGrp="1"/>
          </p:cNvSpPr>
          <p:nvPr>
            <p:ph type="body" sz="quarter" idx="14"/>
          </p:nvPr>
        </p:nvSpPr>
        <p:spPr/>
        <p:txBody>
          <a:bodyPr/>
          <a:lstStyle/>
          <a:p>
            <a:r>
              <a:rPr lang="en-US" dirty="0"/>
              <a:t>MDH Update</a:t>
            </a:r>
          </a:p>
        </p:txBody>
      </p:sp>
    </p:spTree>
    <p:extLst>
      <p:ext uri="{BB962C8B-B14F-4D97-AF65-F5344CB8AC3E}">
        <p14:creationId xmlns:p14="http://schemas.microsoft.com/office/powerpoint/2010/main" val="1898393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CF712-36EE-47E2-8E19-11D5F953B872}"/>
              </a:ext>
            </a:extLst>
          </p:cNvPr>
          <p:cNvSpPr>
            <a:spLocks noGrp="1"/>
          </p:cNvSpPr>
          <p:nvPr>
            <p:ph type="title"/>
          </p:nvPr>
        </p:nvSpPr>
        <p:spPr/>
        <p:txBody>
          <a:bodyPr/>
          <a:lstStyle/>
          <a:p>
            <a:r>
              <a:rPr lang="en-US" dirty="0"/>
              <a:t>As of 5PM March 12</a:t>
            </a:r>
            <a:r>
              <a:rPr lang="en-US" baseline="30000" dirty="0"/>
              <a:t>th</a:t>
            </a:r>
            <a:r>
              <a:rPr lang="en-US" dirty="0"/>
              <a:t> 2021</a:t>
            </a:r>
          </a:p>
        </p:txBody>
      </p:sp>
      <p:sp>
        <p:nvSpPr>
          <p:cNvPr id="3" name="Content Placeholder 2">
            <a:extLst>
              <a:ext uri="{FF2B5EF4-FFF2-40B4-BE49-F238E27FC236}">
                <a16:creationId xmlns:a16="http://schemas.microsoft.com/office/drawing/2014/main" id="{ABCFF54A-1601-4BDD-8008-4198FFD196B1}"/>
              </a:ext>
            </a:extLst>
          </p:cNvPr>
          <p:cNvSpPr>
            <a:spLocks noGrp="1"/>
          </p:cNvSpPr>
          <p:nvPr>
            <p:ph idx="1"/>
          </p:nvPr>
        </p:nvSpPr>
        <p:spPr/>
        <p:txBody>
          <a:bodyPr/>
          <a:lstStyle/>
          <a:p>
            <a:pPr fontAlgn="base"/>
            <a:r>
              <a:rPr lang="en-US" dirty="0"/>
              <a:t>Occupancy limitations are lifted for the following facilities:</a:t>
            </a:r>
          </a:p>
          <a:p>
            <a:pPr lvl="1" fontAlgn="base"/>
            <a:r>
              <a:rPr lang="en-US" dirty="0"/>
              <a:t>Religious facilities, retail establishments, personal services, indoor recreation, bars and restaurants, fitness centers, gaming and racing facilities</a:t>
            </a:r>
          </a:p>
          <a:p>
            <a:pPr fontAlgn="base"/>
            <a:r>
              <a:rPr lang="en-US" dirty="0"/>
              <a:t>50% occupancy limitations are in effect for Convention and Banquet Facilities, indoor and outdoor venues</a:t>
            </a:r>
          </a:p>
          <a:p>
            <a:pPr fontAlgn="base"/>
            <a:r>
              <a:rPr lang="en-US" dirty="0"/>
              <a:t>Food service establishments shall not serve customers who are not seated</a:t>
            </a:r>
          </a:p>
          <a:p>
            <a:pPr fontAlgn="base"/>
            <a:r>
              <a:rPr lang="en-US" dirty="0"/>
              <a:t>Testing requirements for travelers into Maryland becomes advisory guidance </a:t>
            </a:r>
          </a:p>
          <a:p>
            <a:endParaRPr lang="en-US" dirty="0"/>
          </a:p>
        </p:txBody>
      </p:sp>
      <p:sp>
        <p:nvSpPr>
          <p:cNvPr id="4" name="Slide Number Placeholder 3">
            <a:extLst>
              <a:ext uri="{FF2B5EF4-FFF2-40B4-BE49-F238E27FC236}">
                <a16:creationId xmlns:a16="http://schemas.microsoft.com/office/drawing/2014/main" id="{CE240D48-9E67-46B7-B405-53BC0E4BB24B}"/>
              </a:ext>
            </a:extLst>
          </p:cNvPr>
          <p:cNvSpPr>
            <a:spLocks noGrp="1"/>
          </p:cNvSpPr>
          <p:nvPr>
            <p:ph type="sldNum" sz="quarter" idx="12"/>
          </p:nvPr>
        </p:nvSpPr>
        <p:spPr/>
        <p:txBody>
          <a:bodyPr/>
          <a:lstStyle/>
          <a:p>
            <a:fld id="{D275CE6D-5C38-C543-B8AD-F8110668FDF9}" type="slidenum">
              <a:rPr lang="en-US" smtClean="0"/>
              <a:pPr/>
              <a:t>39</a:t>
            </a:fld>
            <a:endParaRPr lang="en-US" dirty="0"/>
          </a:p>
        </p:txBody>
      </p:sp>
      <p:sp>
        <p:nvSpPr>
          <p:cNvPr id="5" name="Text Placeholder 4">
            <a:extLst>
              <a:ext uri="{FF2B5EF4-FFF2-40B4-BE49-F238E27FC236}">
                <a16:creationId xmlns:a16="http://schemas.microsoft.com/office/drawing/2014/main" id="{F534FCCF-7556-41B0-8631-5B66E6893F9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41276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 Case Counts and Rates</a:t>
            </a:r>
          </a:p>
        </p:txBody>
      </p:sp>
      <p:sp>
        <p:nvSpPr>
          <p:cNvPr id="4" name="Slide Number Placeholder 3"/>
          <p:cNvSpPr>
            <a:spLocks noGrp="1"/>
          </p:cNvSpPr>
          <p:nvPr>
            <p:ph type="sldNum" sz="quarter" idx="12"/>
          </p:nvPr>
        </p:nvSpPr>
        <p:spPr/>
        <p:txBody>
          <a:bodyPr/>
          <a:lstStyle/>
          <a:p>
            <a:fld id="{EB4BE1A8-99A0-BE4B-B404-CE990ED5FA0C}" type="slidenum">
              <a:rPr lang="en-US" smtClean="0"/>
              <a:pPr/>
              <a:t>4</a:t>
            </a:fld>
            <a:endParaRPr lang="en-US" dirty="0"/>
          </a:p>
        </p:txBody>
      </p:sp>
      <p:sp>
        <p:nvSpPr>
          <p:cNvPr id="7" name="TextBox 6">
            <a:extLst>
              <a:ext uri="{FF2B5EF4-FFF2-40B4-BE49-F238E27FC236}">
                <a16:creationId xmlns:a16="http://schemas.microsoft.com/office/drawing/2014/main" id="{3F32CC44-1754-455F-BF7A-CA6C9D23B48E}"/>
              </a:ext>
            </a:extLst>
          </p:cNvPr>
          <p:cNvSpPr txBox="1"/>
          <p:nvPr/>
        </p:nvSpPr>
        <p:spPr>
          <a:xfrm>
            <a:off x="1426029" y="5323749"/>
            <a:ext cx="6106289" cy="923330"/>
          </a:xfrm>
          <a:prstGeom prst="rect">
            <a:avLst/>
          </a:prstGeom>
          <a:noFill/>
        </p:spPr>
        <p:txBody>
          <a:bodyPr wrap="square" rtlCol="0">
            <a:spAutoFit/>
          </a:bodyPr>
          <a:lstStyle/>
          <a:p>
            <a:endParaRPr lang="en-US" dirty="0">
              <a:solidFill>
                <a:srgbClr val="0563C1"/>
              </a:solidFill>
              <a:hlinkClick r:id="rId3">
                <a:extLst>
                  <a:ext uri="{A12FA001-AC4F-418D-AE19-62706E023703}">
                    <ahyp:hlinkClr xmlns:ahyp="http://schemas.microsoft.com/office/drawing/2018/hyperlinkcolor" val="tx"/>
                  </a:ext>
                </a:extLst>
              </a:hlinkClick>
            </a:endParaRPr>
          </a:p>
          <a:p>
            <a:r>
              <a:rPr lang="en-US" dirty="0">
                <a:solidFill>
                  <a:srgbClr val="0563C1"/>
                </a:solidFill>
                <a:hlinkClick r:id="rId3">
                  <a:extLst>
                    <a:ext uri="{A12FA001-AC4F-418D-AE19-62706E023703}">
                      <ahyp:hlinkClr xmlns:ahyp="http://schemas.microsoft.com/office/drawing/2018/hyperlinkcolor" val="tx"/>
                    </a:ext>
                  </a:extLst>
                </a:hlinkClick>
              </a:rPr>
              <a:t>https://www.cdc.gov/coronavirus/2019-ncov/cases-updates/cases-in-us.html</a:t>
            </a:r>
            <a:r>
              <a:rPr lang="en-US" dirty="0"/>
              <a:t>   Accessed 3/12/2021</a:t>
            </a:r>
          </a:p>
        </p:txBody>
      </p:sp>
      <p:pic>
        <p:nvPicPr>
          <p:cNvPr id="3" name="Picture 2">
            <a:extLst>
              <a:ext uri="{FF2B5EF4-FFF2-40B4-BE49-F238E27FC236}">
                <a16:creationId xmlns:a16="http://schemas.microsoft.com/office/drawing/2014/main" id="{EC5FB950-C120-450F-8C54-9C1204849D65}"/>
              </a:ext>
            </a:extLst>
          </p:cNvPr>
          <p:cNvPicPr>
            <a:picLocks noChangeAspect="1"/>
          </p:cNvPicPr>
          <p:nvPr/>
        </p:nvPicPr>
        <p:blipFill>
          <a:blip r:embed="rId4"/>
          <a:stretch>
            <a:fillRect/>
          </a:stretch>
        </p:blipFill>
        <p:spPr>
          <a:xfrm>
            <a:off x="537185" y="1603330"/>
            <a:ext cx="11152225" cy="3281491"/>
          </a:xfrm>
          <a:prstGeom prst="rect">
            <a:avLst/>
          </a:prstGeom>
        </p:spPr>
      </p:pic>
    </p:spTree>
    <p:extLst>
      <p:ext uri="{BB962C8B-B14F-4D97-AF65-F5344CB8AC3E}">
        <p14:creationId xmlns:p14="http://schemas.microsoft.com/office/powerpoint/2010/main" val="4231298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600ED-D4A7-4B89-AFFA-E4E52EFDB5CC}"/>
              </a:ext>
            </a:extLst>
          </p:cNvPr>
          <p:cNvSpPr>
            <a:spLocks noGrp="1"/>
          </p:cNvSpPr>
          <p:nvPr>
            <p:ph type="title"/>
          </p:nvPr>
        </p:nvSpPr>
        <p:spPr/>
        <p:txBody>
          <a:bodyPr/>
          <a:lstStyle/>
          <a:p>
            <a:r>
              <a:rPr lang="en-US" dirty="0"/>
              <a:t>Healthcare Matters	</a:t>
            </a:r>
          </a:p>
        </p:txBody>
      </p:sp>
      <p:sp>
        <p:nvSpPr>
          <p:cNvPr id="3" name="Content Placeholder 2">
            <a:extLst>
              <a:ext uri="{FF2B5EF4-FFF2-40B4-BE49-F238E27FC236}">
                <a16:creationId xmlns:a16="http://schemas.microsoft.com/office/drawing/2014/main" id="{5406B67E-0A28-4FC9-865C-89E38F49A437}"/>
              </a:ext>
            </a:extLst>
          </p:cNvPr>
          <p:cNvSpPr>
            <a:spLocks noGrp="1"/>
          </p:cNvSpPr>
          <p:nvPr>
            <p:ph idx="1"/>
          </p:nvPr>
        </p:nvSpPr>
        <p:spPr/>
        <p:txBody>
          <a:bodyPr/>
          <a:lstStyle/>
          <a:p>
            <a:r>
              <a:rPr lang="en-US" dirty="0"/>
              <a:t>Adult Medical Daycares may reopen as of 5PM March 12, 2021</a:t>
            </a:r>
          </a:p>
          <a:p>
            <a:r>
              <a:rPr lang="en-US" dirty="0"/>
              <a:t>AMDC may enroll new attendees starting May 1 2021</a:t>
            </a:r>
          </a:p>
          <a:p>
            <a:r>
              <a:rPr lang="en-US" dirty="0"/>
              <a:t>AMDC providers have the option to:</a:t>
            </a:r>
          </a:p>
          <a:p>
            <a:pPr lvl="1"/>
            <a:r>
              <a:rPr lang="en-US" dirty="0"/>
              <a:t>deliver services in-person and bill at the standard in-person rate for those attendees that have been vaccinated or </a:t>
            </a:r>
          </a:p>
          <a:p>
            <a:pPr lvl="1"/>
            <a:r>
              <a:rPr lang="en-US" dirty="0"/>
              <a:t>continue to provide certain services telephonically to individuals for whom they provide care now</a:t>
            </a:r>
          </a:p>
          <a:p>
            <a:endParaRPr lang="en-US" dirty="0"/>
          </a:p>
          <a:p>
            <a:endParaRPr lang="en-US" dirty="0"/>
          </a:p>
        </p:txBody>
      </p:sp>
      <p:sp>
        <p:nvSpPr>
          <p:cNvPr id="4" name="Slide Number Placeholder 3">
            <a:extLst>
              <a:ext uri="{FF2B5EF4-FFF2-40B4-BE49-F238E27FC236}">
                <a16:creationId xmlns:a16="http://schemas.microsoft.com/office/drawing/2014/main" id="{67D410EB-582D-4316-A941-09AFE0D31F6F}"/>
              </a:ext>
            </a:extLst>
          </p:cNvPr>
          <p:cNvSpPr>
            <a:spLocks noGrp="1"/>
          </p:cNvSpPr>
          <p:nvPr>
            <p:ph type="sldNum" sz="quarter" idx="12"/>
          </p:nvPr>
        </p:nvSpPr>
        <p:spPr/>
        <p:txBody>
          <a:bodyPr/>
          <a:lstStyle/>
          <a:p>
            <a:fld id="{D275CE6D-5C38-C543-B8AD-F8110668FDF9}" type="slidenum">
              <a:rPr lang="en-US" smtClean="0"/>
              <a:pPr/>
              <a:t>40</a:t>
            </a:fld>
            <a:endParaRPr lang="en-US" dirty="0"/>
          </a:p>
        </p:txBody>
      </p:sp>
      <p:sp>
        <p:nvSpPr>
          <p:cNvPr id="5" name="Text Placeholder 4">
            <a:extLst>
              <a:ext uri="{FF2B5EF4-FFF2-40B4-BE49-F238E27FC236}">
                <a16:creationId xmlns:a16="http://schemas.microsoft.com/office/drawing/2014/main" id="{154CA67D-F1F0-4C35-809B-372A3F604D3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861811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0471B-7F28-45B0-951F-88528F4881AC}"/>
              </a:ext>
            </a:extLst>
          </p:cNvPr>
          <p:cNvSpPr>
            <a:spLocks noGrp="1"/>
          </p:cNvSpPr>
          <p:nvPr>
            <p:ph type="title"/>
          </p:nvPr>
        </p:nvSpPr>
        <p:spPr/>
        <p:txBody>
          <a:bodyPr/>
          <a:lstStyle/>
          <a:p>
            <a:r>
              <a:rPr lang="en-US" dirty="0"/>
              <a:t>Adult Medical Daycare</a:t>
            </a:r>
          </a:p>
        </p:txBody>
      </p:sp>
      <p:sp>
        <p:nvSpPr>
          <p:cNvPr id="3" name="Content Placeholder 2">
            <a:extLst>
              <a:ext uri="{FF2B5EF4-FFF2-40B4-BE49-F238E27FC236}">
                <a16:creationId xmlns:a16="http://schemas.microsoft.com/office/drawing/2014/main" id="{5FA6A89C-6AD2-414E-92A9-3EDE0C114030}"/>
              </a:ext>
            </a:extLst>
          </p:cNvPr>
          <p:cNvSpPr>
            <a:spLocks noGrp="1"/>
          </p:cNvSpPr>
          <p:nvPr>
            <p:ph idx="1"/>
          </p:nvPr>
        </p:nvSpPr>
        <p:spPr/>
        <p:txBody>
          <a:bodyPr>
            <a:normAutofit/>
          </a:bodyPr>
          <a:lstStyle/>
          <a:p>
            <a:r>
              <a:rPr lang="en-US" dirty="0"/>
              <a:t>Pursuant to the Secretary’s Directive and Order Regulating Certain Businesses, MDH No. 2021- 03-09-01, all facilities shall follow all applicable federal and state regulations and COVID-19 specific guidance with regards to wearing Face Coverings, hand hygiene, physical distancing, and ventilation. </a:t>
            </a:r>
          </a:p>
        </p:txBody>
      </p:sp>
      <p:sp>
        <p:nvSpPr>
          <p:cNvPr id="4" name="Slide Number Placeholder 3">
            <a:extLst>
              <a:ext uri="{FF2B5EF4-FFF2-40B4-BE49-F238E27FC236}">
                <a16:creationId xmlns:a16="http://schemas.microsoft.com/office/drawing/2014/main" id="{747E369B-3221-41EC-92D2-3D47794583F1}"/>
              </a:ext>
            </a:extLst>
          </p:cNvPr>
          <p:cNvSpPr>
            <a:spLocks noGrp="1"/>
          </p:cNvSpPr>
          <p:nvPr>
            <p:ph type="sldNum" sz="quarter" idx="12"/>
          </p:nvPr>
        </p:nvSpPr>
        <p:spPr/>
        <p:txBody>
          <a:bodyPr/>
          <a:lstStyle/>
          <a:p>
            <a:fld id="{D275CE6D-5C38-C543-B8AD-F8110668FDF9}" type="slidenum">
              <a:rPr lang="en-US" smtClean="0"/>
              <a:pPr/>
              <a:t>41</a:t>
            </a:fld>
            <a:endParaRPr lang="en-US" dirty="0"/>
          </a:p>
        </p:txBody>
      </p:sp>
      <p:sp>
        <p:nvSpPr>
          <p:cNvPr id="5" name="Text Placeholder 4">
            <a:extLst>
              <a:ext uri="{FF2B5EF4-FFF2-40B4-BE49-F238E27FC236}">
                <a16:creationId xmlns:a16="http://schemas.microsoft.com/office/drawing/2014/main" id="{48999438-CD80-4942-A0C1-DDC15FA5BA6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10936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2E974-F833-4D83-B371-49325C3EBED2}"/>
              </a:ext>
            </a:extLst>
          </p:cNvPr>
          <p:cNvSpPr>
            <a:spLocks noGrp="1"/>
          </p:cNvSpPr>
          <p:nvPr>
            <p:ph type="title"/>
          </p:nvPr>
        </p:nvSpPr>
        <p:spPr/>
        <p:txBody>
          <a:bodyPr/>
          <a:lstStyle/>
          <a:p>
            <a:r>
              <a:rPr lang="en-US" dirty="0"/>
              <a:t>Adult Medical Daycare: Vaccination</a:t>
            </a:r>
          </a:p>
        </p:txBody>
      </p:sp>
      <p:sp>
        <p:nvSpPr>
          <p:cNvPr id="3" name="Content Placeholder 2">
            <a:extLst>
              <a:ext uri="{FF2B5EF4-FFF2-40B4-BE49-F238E27FC236}">
                <a16:creationId xmlns:a16="http://schemas.microsoft.com/office/drawing/2014/main" id="{B6A21D80-E05C-4277-A2BA-5B7E414D56C2}"/>
              </a:ext>
            </a:extLst>
          </p:cNvPr>
          <p:cNvSpPr>
            <a:spLocks noGrp="1"/>
          </p:cNvSpPr>
          <p:nvPr>
            <p:ph idx="1"/>
          </p:nvPr>
        </p:nvSpPr>
        <p:spPr/>
        <p:txBody>
          <a:bodyPr/>
          <a:lstStyle/>
          <a:p>
            <a:pPr marL="0" indent="0">
              <a:buNone/>
            </a:pPr>
            <a:r>
              <a:rPr lang="en-US" dirty="0"/>
              <a:t>• All individuals who are attending the facility for in-person services shall be fully vaccinated before receiving in-person services. </a:t>
            </a:r>
          </a:p>
          <a:p>
            <a:pPr marL="0" indent="0">
              <a:buNone/>
            </a:pPr>
            <a:r>
              <a:rPr lang="en-US" dirty="0"/>
              <a:t>• All staff members shall be offered the opportunity to be vaccinated and are strongly encouraged to be vaccinated. </a:t>
            </a:r>
          </a:p>
          <a:p>
            <a:pPr marL="0" indent="0">
              <a:buNone/>
            </a:pPr>
            <a:r>
              <a:rPr lang="en-US" dirty="0"/>
              <a:t>Note: The Maryland Department of Health will work with all adult day care facilities to make COVID-19 vaccine doses available through retail pharmacy partners or local health departments to offer the opportunity to receive a vaccine for staff and clients if they have not already received a vaccine</a:t>
            </a:r>
          </a:p>
          <a:p>
            <a:endParaRPr lang="en-US" dirty="0"/>
          </a:p>
        </p:txBody>
      </p:sp>
      <p:sp>
        <p:nvSpPr>
          <p:cNvPr id="4" name="Slide Number Placeholder 3">
            <a:extLst>
              <a:ext uri="{FF2B5EF4-FFF2-40B4-BE49-F238E27FC236}">
                <a16:creationId xmlns:a16="http://schemas.microsoft.com/office/drawing/2014/main" id="{9C7168CB-B744-480E-A7B0-69BBBE724830}"/>
              </a:ext>
            </a:extLst>
          </p:cNvPr>
          <p:cNvSpPr>
            <a:spLocks noGrp="1"/>
          </p:cNvSpPr>
          <p:nvPr>
            <p:ph type="sldNum" sz="quarter" idx="12"/>
          </p:nvPr>
        </p:nvSpPr>
        <p:spPr/>
        <p:txBody>
          <a:bodyPr/>
          <a:lstStyle/>
          <a:p>
            <a:fld id="{D275CE6D-5C38-C543-B8AD-F8110668FDF9}" type="slidenum">
              <a:rPr lang="en-US" smtClean="0"/>
              <a:pPr/>
              <a:t>42</a:t>
            </a:fld>
            <a:endParaRPr lang="en-US" dirty="0"/>
          </a:p>
        </p:txBody>
      </p:sp>
      <p:sp>
        <p:nvSpPr>
          <p:cNvPr id="5" name="Text Placeholder 4">
            <a:extLst>
              <a:ext uri="{FF2B5EF4-FFF2-40B4-BE49-F238E27FC236}">
                <a16:creationId xmlns:a16="http://schemas.microsoft.com/office/drawing/2014/main" id="{67D57E99-FFD2-4FC8-95B4-8757FC7E5C7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19993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7D0F9-B218-4B9D-A471-14AEDF13C62D}"/>
              </a:ext>
            </a:extLst>
          </p:cNvPr>
          <p:cNvSpPr>
            <a:spLocks noGrp="1"/>
          </p:cNvSpPr>
          <p:nvPr>
            <p:ph type="title"/>
          </p:nvPr>
        </p:nvSpPr>
        <p:spPr/>
        <p:txBody>
          <a:bodyPr/>
          <a:lstStyle/>
          <a:p>
            <a:r>
              <a:rPr lang="en-US" dirty="0"/>
              <a:t>Adult Medical Day Care</a:t>
            </a:r>
          </a:p>
        </p:txBody>
      </p:sp>
      <p:sp>
        <p:nvSpPr>
          <p:cNvPr id="3" name="Content Placeholder 2">
            <a:extLst>
              <a:ext uri="{FF2B5EF4-FFF2-40B4-BE49-F238E27FC236}">
                <a16:creationId xmlns:a16="http://schemas.microsoft.com/office/drawing/2014/main" id="{0A8C4002-AF16-47EF-A09B-5D16C1E8086A}"/>
              </a:ext>
            </a:extLst>
          </p:cNvPr>
          <p:cNvSpPr>
            <a:spLocks noGrp="1"/>
          </p:cNvSpPr>
          <p:nvPr>
            <p:ph idx="1"/>
          </p:nvPr>
        </p:nvSpPr>
        <p:spPr/>
        <p:txBody>
          <a:bodyPr/>
          <a:lstStyle/>
          <a:p>
            <a:r>
              <a:rPr lang="en-US" dirty="0"/>
              <a:t> Facilities shall develop and implement reopening plans for their individual facility. The plans shall address the following considerations, in alignment with CDC guidelines where applicable: Employee and Participant Screening, Social Distancing, Personal Hygiene, Cleaning and Disinfecting Areas, Universal Masking, Personal Items, Activities and Outings, Meal Service, Visitation, PPE Maintenance, Medical Appointments, Infection Control, and Procedures for Suspected or Confirmed COVID-19 cases.</a:t>
            </a:r>
          </a:p>
        </p:txBody>
      </p:sp>
      <p:sp>
        <p:nvSpPr>
          <p:cNvPr id="4" name="Slide Number Placeholder 3">
            <a:extLst>
              <a:ext uri="{FF2B5EF4-FFF2-40B4-BE49-F238E27FC236}">
                <a16:creationId xmlns:a16="http://schemas.microsoft.com/office/drawing/2014/main" id="{640104E6-1681-4FB0-BA5C-EB8CD2A33EE6}"/>
              </a:ext>
            </a:extLst>
          </p:cNvPr>
          <p:cNvSpPr>
            <a:spLocks noGrp="1"/>
          </p:cNvSpPr>
          <p:nvPr>
            <p:ph type="sldNum" sz="quarter" idx="12"/>
          </p:nvPr>
        </p:nvSpPr>
        <p:spPr/>
        <p:txBody>
          <a:bodyPr/>
          <a:lstStyle/>
          <a:p>
            <a:fld id="{D275CE6D-5C38-C543-B8AD-F8110668FDF9}" type="slidenum">
              <a:rPr lang="en-US" smtClean="0"/>
              <a:pPr/>
              <a:t>43</a:t>
            </a:fld>
            <a:endParaRPr lang="en-US" dirty="0"/>
          </a:p>
        </p:txBody>
      </p:sp>
      <p:sp>
        <p:nvSpPr>
          <p:cNvPr id="5" name="Text Placeholder 4">
            <a:extLst>
              <a:ext uri="{FF2B5EF4-FFF2-40B4-BE49-F238E27FC236}">
                <a16:creationId xmlns:a16="http://schemas.microsoft.com/office/drawing/2014/main" id="{37210A06-3E58-4CCA-8D0E-20F2DEBE3E5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50236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E69935-1645-437F-8273-9B382231976D}"/>
              </a:ext>
            </a:extLst>
          </p:cNvPr>
          <p:cNvSpPr>
            <a:spLocks noGrp="1"/>
          </p:cNvSpPr>
          <p:nvPr>
            <p:ph type="title"/>
          </p:nvPr>
        </p:nvSpPr>
        <p:spPr>
          <a:xfrm>
            <a:off x="838200" y="596349"/>
            <a:ext cx="2627671" cy="2633548"/>
          </a:xfrm>
        </p:spPr>
        <p:txBody>
          <a:bodyPr/>
          <a:lstStyle/>
          <a:p>
            <a:r>
              <a:rPr lang="en-US" dirty="0"/>
              <a:t>Have a question? </a:t>
            </a:r>
          </a:p>
        </p:txBody>
      </p:sp>
      <p:sp>
        <p:nvSpPr>
          <p:cNvPr id="7" name="Content Placeholder 6">
            <a:extLst>
              <a:ext uri="{FF2B5EF4-FFF2-40B4-BE49-F238E27FC236}">
                <a16:creationId xmlns:a16="http://schemas.microsoft.com/office/drawing/2014/main" id="{8793DAF0-5AC8-4A02-9FAD-9ADECD91AB53}"/>
              </a:ext>
            </a:extLst>
          </p:cNvPr>
          <p:cNvSpPr>
            <a:spLocks noGrp="1"/>
          </p:cNvSpPr>
          <p:nvPr>
            <p:ph idx="1"/>
          </p:nvPr>
        </p:nvSpPr>
        <p:spPr>
          <a:xfrm>
            <a:off x="0" y="4086243"/>
            <a:ext cx="4199399" cy="3766236"/>
          </a:xfrm>
        </p:spPr>
        <p:txBody>
          <a:bodyPr>
            <a:normAutofit/>
          </a:bodyPr>
          <a:lstStyle/>
          <a:p>
            <a:pPr marL="0" indent="0">
              <a:buNone/>
            </a:pPr>
            <a:r>
              <a:rPr lang="en-US" sz="4800" dirty="0"/>
              <a:t>Email MDH.IPCOVID@maryland.gov</a:t>
            </a:r>
          </a:p>
        </p:txBody>
      </p:sp>
      <p:sp>
        <p:nvSpPr>
          <p:cNvPr id="5" name="Slide Number Placeholder 4">
            <a:extLst>
              <a:ext uri="{FF2B5EF4-FFF2-40B4-BE49-F238E27FC236}">
                <a16:creationId xmlns:a16="http://schemas.microsoft.com/office/drawing/2014/main" id="{E450E9D7-6DB2-475F-887E-D24400E0FAE6}"/>
              </a:ext>
            </a:extLst>
          </p:cNvPr>
          <p:cNvSpPr>
            <a:spLocks noGrp="1"/>
          </p:cNvSpPr>
          <p:nvPr>
            <p:ph type="sldNum" sz="quarter" idx="12"/>
          </p:nvPr>
        </p:nvSpPr>
        <p:spPr/>
        <p:txBody>
          <a:bodyPr/>
          <a:lstStyle/>
          <a:p>
            <a:fld id="{D275CE6D-5C38-C543-B8AD-F8110668FDF9}" type="slidenum">
              <a:rPr lang="en-US" smtClean="0"/>
              <a:t>44</a:t>
            </a:fld>
            <a:endParaRPr lang="en-US"/>
          </a:p>
        </p:txBody>
      </p:sp>
      <p:sp>
        <p:nvSpPr>
          <p:cNvPr id="2" name="Rectangle 1"/>
          <p:cNvSpPr/>
          <p:nvPr/>
        </p:nvSpPr>
        <p:spPr>
          <a:xfrm>
            <a:off x="3233901" y="6312716"/>
            <a:ext cx="5545108" cy="369332"/>
          </a:xfrm>
          <a:prstGeom prst="rect">
            <a:avLst/>
          </a:prstGeom>
        </p:spPr>
        <p:txBody>
          <a:bodyPr wrap="none">
            <a:spAutoFit/>
          </a:bodyPr>
          <a:lstStyle/>
          <a:p>
            <a:r>
              <a:rPr lang="en-US" dirty="0">
                <a:solidFill>
                  <a:srgbClr val="000000"/>
                </a:solidFill>
                <a:latin typeface="Lucida"/>
              </a:rPr>
              <a:t>https://</a:t>
            </a:r>
            <a:r>
              <a:rPr lang="en-US" dirty="0">
                <a:solidFill>
                  <a:srgbClr val="000000"/>
                </a:solidFill>
                <a:latin typeface="Lucida"/>
                <a:hlinkClick r:id="rId2"/>
              </a:rPr>
              <a:t>imgs.xkcd.com/comics/vaccine_guidance.png</a:t>
            </a:r>
            <a:endParaRPr lang="en-US" dirty="0"/>
          </a:p>
        </p:txBody>
      </p:sp>
      <p:pic>
        <p:nvPicPr>
          <p:cNvPr id="3" name="Picture 2"/>
          <p:cNvPicPr>
            <a:picLocks noChangeAspect="1"/>
          </p:cNvPicPr>
          <p:nvPr/>
        </p:nvPicPr>
        <p:blipFill>
          <a:blip r:embed="rId3"/>
          <a:stretch>
            <a:fillRect/>
          </a:stretch>
        </p:blipFill>
        <p:spPr>
          <a:xfrm>
            <a:off x="3701845" y="333103"/>
            <a:ext cx="8030559" cy="5826492"/>
          </a:xfrm>
          <a:prstGeom prst="rect">
            <a:avLst/>
          </a:prstGeom>
        </p:spPr>
      </p:pic>
    </p:spTree>
    <p:extLst>
      <p:ext uri="{BB962C8B-B14F-4D97-AF65-F5344CB8AC3E}">
        <p14:creationId xmlns:p14="http://schemas.microsoft.com/office/powerpoint/2010/main" val="3372286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DC6B0-9A80-4C83-941D-5B77B6AAB684}"/>
              </a:ext>
            </a:extLst>
          </p:cNvPr>
          <p:cNvSpPr>
            <a:spLocks noGrp="1"/>
          </p:cNvSpPr>
          <p:nvPr>
            <p:ph type="title"/>
          </p:nvPr>
        </p:nvSpPr>
        <p:spPr/>
        <p:txBody>
          <a:bodyPr>
            <a:normAutofit fontScale="90000"/>
          </a:bodyPr>
          <a:lstStyle/>
          <a:p>
            <a:r>
              <a:rPr lang="en-US" dirty="0"/>
              <a:t>Number of Cases Reported in the USA, by Day</a:t>
            </a:r>
          </a:p>
        </p:txBody>
      </p:sp>
      <p:sp>
        <p:nvSpPr>
          <p:cNvPr id="4" name="Slide Number Placeholder 3">
            <a:extLst>
              <a:ext uri="{FF2B5EF4-FFF2-40B4-BE49-F238E27FC236}">
                <a16:creationId xmlns:a16="http://schemas.microsoft.com/office/drawing/2014/main" id="{A6F1E453-9CF9-4B89-8372-DB31606236FD}"/>
              </a:ext>
            </a:extLst>
          </p:cNvPr>
          <p:cNvSpPr>
            <a:spLocks noGrp="1"/>
          </p:cNvSpPr>
          <p:nvPr>
            <p:ph type="sldNum" sz="quarter" idx="12"/>
          </p:nvPr>
        </p:nvSpPr>
        <p:spPr/>
        <p:txBody>
          <a:bodyPr/>
          <a:lstStyle/>
          <a:p>
            <a:fld id="{D275CE6D-5C38-C543-B8AD-F8110668FDF9}" type="slidenum">
              <a:rPr lang="en-US" smtClean="0"/>
              <a:pPr/>
              <a:t>5</a:t>
            </a:fld>
            <a:endParaRPr lang="en-US" dirty="0"/>
          </a:p>
        </p:txBody>
      </p:sp>
      <p:sp>
        <p:nvSpPr>
          <p:cNvPr id="5" name="Text Placeholder 4">
            <a:extLst>
              <a:ext uri="{FF2B5EF4-FFF2-40B4-BE49-F238E27FC236}">
                <a16:creationId xmlns:a16="http://schemas.microsoft.com/office/drawing/2014/main" id="{2B03437A-33CC-44BE-B224-7E0EA214BB48}"/>
              </a:ext>
            </a:extLst>
          </p:cNvPr>
          <p:cNvSpPr>
            <a:spLocks noGrp="1"/>
          </p:cNvSpPr>
          <p:nvPr>
            <p:ph type="body" sz="quarter" idx="13"/>
          </p:nvPr>
        </p:nvSpPr>
        <p:spPr/>
        <p:txBody>
          <a:bodyPr/>
          <a:lstStyle/>
          <a:p>
            <a:endParaRPr lang="en-US" dirty="0"/>
          </a:p>
        </p:txBody>
      </p:sp>
      <p:sp>
        <p:nvSpPr>
          <p:cNvPr id="7" name="Content Placeholder 6">
            <a:extLst>
              <a:ext uri="{FF2B5EF4-FFF2-40B4-BE49-F238E27FC236}">
                <a16:creationId xmlns:a16="http://schemas.microsoft.com/office/drawing/2014/main" id="{C34B82CA-233E-4897-A524-D484484F3132}"/>
              </a:ext>
            </a:extLst>
          </p:cNvPr>
          <p:cNvSpPr>
            <a:spLocks noGrp="1"/>
          </p:cNvSpPr>
          <p:nvPr>
            <p:ph idx="1"/>
          </p:nvPr>
        </p:nvSpPr>
        <p:spPr>
          <a:xfrm>
            <a:off x="1194466" y="2086020"/>
            <a:ext cx="10071652" cy="4351338"/>
          </a:xfrm>
        </p:spPr>
        <p:txBody>
          <a:bodyPr/>
          <a:lstStyle/>
          <a:p>
            <a:endParaRPr lang="en-US" dirty="0"/>
          </a:p>
        </p:txBody>
      </p:sp>
      <p:sp>
        <p:nvSpPr>
          <p:cNvPr id="8" name="TextBox 7">
            <a:extLst>
              <a:ext uri="{FF2B5EF4-FFF2-40B4-BE49-F238E27FC236}">
                <a16:creationId xmlns:a16="http://schemas.microsoft.com/office/drawing/2014/main" id="{257C1C61-CE6D-4645-A607-3D921C54ABB5}"/>
              </a:ext>
            </a:extLst>
          </p:cNvPr>
          <p:cNvSpPr txBox="1"/>
          <p:nvPr/>
        </p:nvSpPr>
        <p:spPr>
          <a:xfrm>
            <a:off x="1465545" y="5945429"/>
            <a:ext cx="6428426" cy="646331"/>
          </a:xfrm>
          <a:prstGeom prst="rect">
            <a:avLst/>
          </a:prstGeom>
          <a:noFill/>
        </p:spPr>
        <p:txBody>
          <a:bodyPr wrap="none" rtlCol="0">
            <a:spAutoFit/>
          </a:bodyPr>
          <a:lstStyle/>
          <a:p>
            <a:r>
              <a:rPr lang="en-US" dirty="0">
                <a:hlinkClick r:id="rId2"/>
              </a:rPr>
              <a:t>https://covid.cdc.gov/covid-data-tracker/#trends_dailytrendscases</a:t>
            </a:r>
            <a:endParaRPr lang="en-US" dirty="0"/>
          </a:p>
          <a:p>
            <a:r>
              <a:rPr lang="en-US" dirty="0"/>
              <a:t>Updated 3/12/2021</a:t>
            </a:r>
          </a:p>
        </p:txBody>
      </p:sp>
      <p:pic>
        <p:nvPicPr>
          <p:cNvPr id="3" name="Picture 2">
            <a:extLst>
              <a:ext uri="{FF2B5EF4-FFF2-40B4-BE49-F238E27FC236}">
                <a16:creationId xmlns:a16="http://schemas.microsoft.com/office/drawing/2014/main" id="{AFA8F83F-ED1B-453A-8660-B3D1ABDD4E23}"/>
              </a:ext>
            </a:extLst>
          </p:cNvPr>
          <p:cNvPicPr>
            <a:picLocks noChangeAspect="1"/>
          </p:cNvPicPr>
          <p:nvPr/>
        </p:nvPicPr>
        <p:blipFill>
          <a:blip r:embed="rId3"/>
          <a:stretch>
            <a:fillRect/>
          </a:stretch>
        </p:blipFill>
        <p:spPr>
          <a:xfrm>
            <a:off x="481933" y="1591298"/>
            <a:ext cx="10752801" cy="4291988"/>
          </a:xfrm>
          <a:prstGeom prst="rect">
            <a:avLst/>
          </a:prstGeom>
        </p:spPr>
      </p:pic>
    </p:spTree>
    <p:extLst>
      <p:ext uri="{BB962C8B-B14F-4D97-AF65-F5344CB8AC3E}">
        <p14:creationId xmlns:p14="http://schemas.microsoft.com/office/powerpoint/2010/main" val="318018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1BC9-DA73-49F9-A32C-0A624B400C4D}"/>
              </a:ext>
            </a:extLst>
          </p:cNvPr>
          <p:cNvSpPr>
            <a:spLocks noGrp="1"/>
          </p:cNvSpPr>
          <p:nvPr>
            <p:ph type="title"/>
          </p:nvPr>
        </p:nvSpPr>
        <p:spPr/>
        <p:txBody>
          <a:bodyPr/>
          <a:lstStyle/>
          <a:p>
            <a:r>
              <a:rPr lang="en-US" dirty="0"/>
              <a:t>COVID-19 Vaccinations in the United States</a:t>
            </a:r>
          </a:p>
        </p:txBody>
      </p:sp>
      <p:sp>
        <p:nvSpPr>
          <p:cNvPr id="4" name="Slide Number Placeholder 3">
            <a:extLst>
              <a:ext uri="{FF2B5EF4-FFF2-40B4-BE49-F238E27FC236}">
                <a16:creationId xmlns:a16="http://schemas.microsoft.com/office/drawing/2014/main" id="{3D332C12-3C5D-41B4-BAEB-5D99EAD3C471}"/>
              </a:ext>
            </a:extLst>
          </p:cNvPr>
          <p:cNvSpPr>
            <a:spLocks noGrp="1"/>
          </p:cNvSpPr>
          <p:nvPr>
            <p:ph type="sldNum" sz="quarter" idx="12"/>
          </p:nvPr>
        </p:nvSpPr>
        <p:spPr/>
        <p:txBody>
          <a:bodyPr/>
          <a:lstStyle/>
          <a:p>
            <a:fld id="{D275CE6D-5C38-C543-B8AD-F8110668FDF9}" type="slidenum">
              <a:rPr lang="en-US" smtClean="0"/>
              <a:pPr/>
              <a:t>6</a:t>
            </a:fld>
            <a:endParaRPr lang="en-US" dirty="0"/>
          </a:p>
        </p:txBody>
      </p:sp>
      <p:sp>
        <p:nvSpPr>
          <p:cNvPr id="5" name="Text Placeholder 4">
            <a:extLst>
              <a:ext uri="{FF2B5EF4-FFF2-40B4-BE49-F238E27FC236}">
                <a16:creationId xmlns:a16="http://schemas.microsoft.com/office/drawing/2014/main" id="{3EA68561-FA7E-4489-A8AE-976B15FC454A}"/>
              </a:ext>
            </a:extLst>
          </p:cNvPr>
          <p:cNvSpPr>
            <a:spLocks noGrp="1"/>
          </p:cNvSpPr>
          <p:nvPr>
            <p:ph type="body" sz="quarter" idx="13"/>
          </p:nvPr>
        </p:nvSpPr>
        <p:spPr/>
        <p:txBody>
          <a:bodyPr/>
          <a:lstStyle/>
          <a:p>
            <a:endParaRPr lang="en-US"/>
          </a:p>
        </p:txBody>
      </p:sp>
      <p:sp>
        <p:nvSpPr>
          <p:cNvPr id="6" name="Content Placeholder 5">
            <a:extLst>
              <a:ext uri="{FF2B5EF4-FFF2-40B4-BE49-F238E27FC236}">
                <a16:creationId xmlns:a16="http://schemas.microsoft.com/office/drawing/2014/main" id="{E92373F9-A862-45C4-90FE-8DD388357528}"/>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1E56C342-E8DE-498D-8989-F7C1094E979E}"/>
              </a:ext>
            </a:extLst>
          </p:cNvPr>
          <p:cNvPicPr>
            <a:picLocks noChangeAspect="1"/>
          </p:cNvPicPr>
          <p:nvPr/>
        </p:nvPicPr>
        <p:blipFill>
          <a:blip r:embed="rId2"/>
          <a:stretch>
            <a:fillRect/>
          </a:stretch>
        </p:blipFill>
        <p:spPr>
          <a:xfrm>
            <a:off x="537186" y="1487178"/>
            <a:ext cx="10652182" cy="4850088"/>
          </a:xfrm>
          <a:prstGeom prst="rect">
            <a:avLst/>
          </a:prstGeom>
        </p:spPr>
      </p:pic>
    </p:spTree>
    <p:extLst>
      <p:ext uri="{BB962C8B-B14F-4D97-AF65-F5344CB8AC3E}">
        <p14:creationId xmlns:p14="http://schemas.microsoft.com/office/powerpoint/2010/main" val="413905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4B5C-5356-4659-B8E6-4BD2A7E1D930}"/>
              </a:ext>
            </a:extLst>
          </p:cNvPr>
          <p:cNvSpPr>
            <a:spLocks noGrp="1"/>
          </p:cNvSpPr>
          <p:nvPr>
            <p:ph type="title"/>
          </p:nvPr>
        </p:nvSpPr>
        <p:spPr>
          <a:xfrm>
            <a:off x="409937" y="596349"/>
            <a:ext cx="10515600" cy="994949"/>
          </a:xfrm>
        </p:spPr>
        <p:txBody>
          <a:bodyPr/>
          <a:lstStyle/>
          <a:p>
            <a:r>
              <a:rPr lang="en-US" dirty="0"/>
              <a:t>Maryland: COVID-19 Cases </a:t>
            </a:r>
          </a:p>
        </p:txBody>
      </p:sp>
      <p:sp>
        <p:nvSpPr>
          <p:cNvPr id="3" name="Content Placeholder 2">
            <a:extLst>
              <a:ext uri="{FF2B5EF4-FFF2-40B4-BE49-F238E27FC236}">
                <a16:creationId xmlns:a16="http://schemas.microsoft.com/office/drawing/2014/main" id="{EB113527-FAFF-41F7-87BA-840492DDE1FB}"/>
              </a:ext>
            </a:extLst>
          </p:cNvPr>
          <p:cNvSpPr>
            <a:spLocks noGrp="1"/>
          </p:cNvSpPr>
          <p:nvPr>
            <p:ph idx="1"/>
          </p:nvPr>
        </p:nvSpPr>
        <p:spPr>
          <a:xfrm>
            <a:off x="6844986" y="-563159"/>
            <a:ext cx="5347014" cy="1512284"/>
          </a:xfrm>
        </p:spPr>
        <p:txBody>
          <a:bodyPr>
            <a:normAutofit/>
          </a:bodyPr>
          <a:lstStyle/>
          <a:p>
            <a:pPr marL="0" indent="0">
              <a:buNone/>
            </a:pPr>
            <a:endParaRPr lang="en-US" sz="3200" dirty="0"/>
          </a:p>
          <a:p>
            <a:pPr marL="0" indent="0">
              <a:buNone/>
            </a:pPr>
            <a:r>
              <a:rPr lang="en-US" sz="2400" dirty="0">
                <a:hlinkClick r:id="rId3"/>
              </a:rPr>
              <a:t>http://health.maryland.gov/coronavirus</a:t>
            </a:r>
            <a:endParaRPr lang="en-US" sz="2400" dirty="0"/>
          </a:p>
          <a:p>
            <a:pPr marL="0" indent="0">
              <a:buNone/>
            </a:pPr>
            <a:r>
              <a:rPr lang="en-US" sz="1800" i="1" dirty="0"/>
              <a:t>Data current as of 3/12/2021</a:t>
            </a:r>
          </a:p>
        </p:txBody>
      </p:sp>
      <p:sp>
        <p:nvSpPr>
          <p:cNvPr id="4" name="Slide Number Placeholder 3">
            <a:extLst>
              <a:ext uri="{FF2B5EF4-FFF2-40B4-BE49-F238E27FC236}">
                <a16:creationId xmlns:a16="http://schemas.microsoft.com/office/drawing/2014/main" id="{3ACF44BC-4DEB-4FDE-A32A-02506982F0C9}"/>
              </a:ext>
            </a:extLst>
          </p:cNvPr>
          <p:cNvSpPr>
            <a:spLocks noGrp="1"/>
          </p:cNvSpPr>
          <p:nvPr>
            <p:ph type="sldNum" sz="quarter" idx="12"/>
          </p:nvPr>
        </p:nvSpPr>
        <p:spPr/>
        <p:txBody>
          <a:bodyPr/>
          <a:lstStyle/>
          <a:p>
            <a:fld id="{EB4BE1A8-99A0-BE4B-B404-CE990ED5FA0C}" type="slidenum">
              <a:rPr lang="en-US" smtClean="0"/>
              <a:pPr/>
              <a:t>7</a:t>
            </a:fld>
            <a:endParaRPr lang="en-US" dirty="0"/>
          </a:p>
        </p:txBody>
      </p:sp>
      <p:sp>
        <p:nvSpPr>
          <p:cNvPr id="7" name="TextBox 6">
            <a:extLst>
              <a:ext uri="{FF2B5EF4-FFF2-40B4-BE49-F238E27FC236}">
                <a16:creationId xmlns:a16="http://schemas.microsoft.com/office/drawing/2014/main" id="{3F27D753-1FAD-4730-90E7-BD9CC53892B5}"/>
              </a:ext>
            </a:extLst>
          </p:cNvPr>
          <p:cNvSpPr txBox="1"/>
          <p:nvPr/>
        </p:nvSpPr>
        <p:spPr>
          <a:xfrm>
            <a:off x="341600" y="1721629"/>
            <a:ext cx="5378976" cy="3970318"/>
          </a:xfrm>
          <a:prstGeom prst="rect">
            <a:avLst/>
          </a:prstGeom>
          <a:noFill/>
        </p:spPr>
        <p:txBody>
          <a:bodyPr wrap="square" rtlCol="0">
            <a:spAutoFit/>
          </a:bodyPr>
          <a:lstStyle/>
          <a:p>
            <a:endParaRPr lang="en-US" sz="2800" dirty="0"/>
          </a:p>
          <a:p>
            <a:pPr marL="457200" indent="-457200">
              <a:buFont typeface="Arial" panose="020B0604020202020204" pitchFamily="34" charset="0"/>
              <a:buChar char="•"/>
            </a:pPr>
            <a:r>
              <a:rPr lang="en-US" sz="2800" dirty="0"/>
              <a:t>Cases</a:t>
            </a:r>
            <a:r>
              <a:rPr lang="en-US" dirty="0"/>
              <a:t>: </a:t>
            </a:r>
            <a:r>
              <a:rPr lang="en-US" sz="2800" dirty="0"/>
              <a:t>391,480</a:t>
            </a:r>
          </a:p>
          <a:p>
            <a:pPr marL="914400" lvl="1" indent="-457200">
              <a:buFont typeface="Arial" panose="020B0604020202020204" pitchFamily="34" charset="0"/>
              <a:buChar char="•"/>
            </a:pPr>
            <a:r>
              <a:rPr lang="en-US" sz="2800" dirty="0"/>
              <a:t>990 new</a:t>
            </a:r>
          </a:p>
          <a:p>
            <a:pPr marL="457200" indent="-457200">
              <a:buFont typeface="Arial" panose="020B0604020202020204" pitchFamily="34" charset="0"/>
              <a:buChar char="•"/>
            </a:pPr>
            <a:r>
              <a:rPr lang="en-US" sz="2800" dirty="0"/>
              <a:t>Deaths: 7,848</a:t>
            </a:r>
          </a:p>
          <a:p>
            <a:pPr marL="914400" lvl="1" indent="-457200">
              <a:buFont typeface="Arial" panose="020B0604020202020204" pitchFamily="34" charset="0"/>
              <a:buChar char="•"/>
            </a:pPr>
            <a:r>
              <a:rPr lang="en-US" sz="2800" dirty="0"/>
              <a:t>16 new</a:t>
            </a:r>
          </a:p>
          <a:p>
            <a:pPr marL="457200" indent="-457200">
              <a:buFont typeface="Arial" panose="020B0604020202020204" pitchFamily="34" charset="0"/>
              <a:buChar char="•"/>
            </a:pPr>
            <a:r>
              <a:rPr lang="en-US" sz="2800" dirty="0"/>
              <a:t>Hospitalizations: 35,990</a:t>
            </a:r>
          </a:p>
          <a:p>
            <a:pPr marL="914400" lvl="1" indent="-457200">
              <a:buFont typeface="Arial" panose="020B0604020202020204" pitchFamily="34" charset="0"/>
              <a:buChar char="•"/>
            </a:pPr>
            <a:r>
              <a:rPr lang="en-US" sz="2800" dirty="0"/>
              <a:t>Current: 765 ( Down 23)</a:t>
            </a:r>
          </a:p>
          <a:p>
            <a:pPr marL="457200" indent="-457200">
              <a:buFont typeface="Arial" panose="020B0604020202020204" pitchFamily="34" charset="0"/>
              <a:buChar char="•"/>
            </a:pPr>
            <a:r>
              <a:rPr lang="en-US" sz="2800" dirty="0"/>
              <a:t>Total tests performed: 8,236,204</a:t>
            </a:r>
          </a:p>
          <a:p>
            <a:pPr marL="457200" indent="-457200">
              <a:buFont typeface="Arial" panose="020B0604020202020204" pitchFamily="34" charset="0"/>
              <a:buChar char="•"/>
            </a:pPr>
            <a:r>
              <a:rPr lang="en-US" sz="2800" dirty="0"/>
              <a:t>Case rate: 13.7 per 100,000</a:t>
            </a:r>
          </a:p>
        </p:txBody>
      </p:sp>
      <p:pic>
        <p:nvPicPr>
          <p:cNvPr id="6" name="Picture 5">
            <a:extLst>
              <a:ext uri="{FF2B5EF4-FFF2-40B4-BE49-F238E27FC236}">
                <a16:creationId xmlns:a16="http://schemas.microsoft.com/office/drawing/2014/main" id="{D247118B-CC99-4A30-A921-5A4DB4A544A8}"/>
              </a:ext>
            </a:extLst>
          </p:cNvPr>
          <p:cNvPicPr>
            <a:picLocks noChangeAspect="1"/>
          </p:cNvPicPr>
          <p:nvPr/>
        </p:nvPicPr>
        <p:blipFill>
          <a:blip r:embed="rId4"/>
          <a:stretch>
            <a:fillRect/>
          </a:stretch>
        </p:blipFill>
        <p:spPr>
          <a:xfrm>
            <a:off x="5765545" y="1721629"/>
            <a:ext cx="6314160" cy="3439918"/>
          </a:xfrm>
          <a:prstGeom prst="rect">
            <a:avLst/>
          </a:prstGeom>
        </p:spPr>
      </p:pic>
    </p:spTree>
    <p:extLst>
      <p:ext uri="{BB962C8B-B14F-4D97-AF65-F5344CB8AC3E}">
        <p14:creationId xmlns:p14="http://schemas.microsoft.com/office/powerpoint/2010/main" val="1874875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3F52-A584-4654-88C6-0383F917A423}"/>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C51BFDD4-5F73-4871-A755-0FA75079101D}"/>
              </a:ext>
            </a:extLst>
          </p:cNvPr>
          <p:cNvSpPr>
            <a:spLocks noGrp="1"/>
          </p:cNvSpPr>
          <p:nvPr>
            <p:ph type="sldNum" sz="quarter" idx="12"/>
          </p:nvPr>
        </p:nvSpPr>
        <p:spPr/>
        <p:txBody>
          <a:bodyPr/>
          <a:lstStyle/>
          <a:p>
            <a:fld id="{D275CE6D-5C38-C543-B8AD-F8110668FDF9}" type="slidenum">
              <a:rPr lang="en-US" smtClean="0"/>
              <a:pPr/>
              <a:t>8</a:t>
            </a:fld>
            <a:endParaRPr lang="en-US" dirty="0"/>
          </a:p>
        </p:txBody>
      </p:sp>
      <p:sp>
        <p:nvSpPr>
          <p:cNvPr id="5" name="Text Placeholder 4">
            <a:extLst>
              <a:ext uri="{FF2B5EF4-FFF2-40B4-BE49-F238E27FC236}">
                <a16:creationId xmlns:a16="http://schemas.microsoft.com/office/drawing/2014/main" id="{0D306AB2-B0D4-4D98-8A67-06D3CEB258A3}"/>
              </a:ext>
            </a:extLst>
          </p:cNvPr>
          <p:cNvSpPr>
            <a:spLocks noGrp="1"/>
          </p:cNvSpPr>
          <p:nvPr>
            <p:ph type="body" sz="quarter" idx="13"/>
          </p:nvPr>
        </p:nvSpPr>
        <p:spPr/>
        <p:txBody>
          <a:bodyPr/>
          <a:lstStyle/>
          <a:p>
            <a:endParaRPr lang="en-US" dirty="0"/>
          </a:p>
        </p:txBody>
      </p:sp>
      <p:sp>
        <p:nvSpPr>
          <p:cNvPr id="8" name="Title 1">
            <a:extLst>
              <a:ext uri="{FF2B5EF4-FFF2-40B4-BE49-F238E27FC236}">
                <a16:creationId xmlns:a16="http://schemas.microsoft.com/office/drawing/2014/main" id="{3FE61F90-E548-4A33-A341-5BA5E8E60506}"/>
              </a:ext>
            </a:extLst>
          </p:cNvPr>
          <p:cNvSpPr txBox="1">
            <a:spLocks/>
          </p:cNvSpPr>
          <p:nvPr/>
        </p:nvSpPr>
        <p:spPr>
          <a:xfrm>
            <a:off x="678712" y="648539"/>
            <a:ext cx="10515600" cy="9949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a:lstStyle>
          <a:p>
            <a:endParaRPr lang="en-US" dirty="0"/>
          </a:p>
        </p:txBody>
      </p:sp>
      <p:sp>
        <p:nvSpPr>
          <p:cNvPr id="9" name="TextBox 8">
            <a:extLst>
              <a:ext uri="{FF2B5EF4-FFF2-40B4-BE49-F238E27FC236}">
                <a16:creationId xmlns:a16="http://schemas.microsoft.com/office/drawing/2014/main" id="{C25A6B1E-3725-4AEE-979E-595A244605D2}"/>
              </a:ext>
            </a:extLst>
          </p:cNvPr>
          <p:cNvSpPr txBox="1"/>
          <p:nvPr/>
        </p:nvSpPr>
        <p:spPr>
          <a:xfrm>
            <a:off x="1871331" y="6358357"/>
            <a:ext cx="4475969" cy="369332"/>
          </a:xfrm>
          <a:prstGeom prst="rect">
            <a:avLst/>
          </a:prstGeom>
          <a:noFill/>
        </p:spPr>
        <p:txBody>
          <a:bodyPr wrap="none" rtlCol="0">
            <a:spAutoFit/>
          </a:bodyPr>
          <a:lstStyle/>
          <a:p>
            <a:r>
              <a:rPr lang="en-US" dirty="0">
                <a:hlinkClick r:id="rId2"/>
              </a:rPr>
              <a:t>https://coronavirus.maryland.gov/</a:t>
            </a:r>
            <a:r>
              <a:rPr lang="en-US" dirty="0"/>
              <a:t> 3/12/2021</a:t>
            </a:r>
          </a:p>
        </p:txBody>
      </p:sp>
      <p:sp>
        <p:nvSpPr>
          <p:cNvPr id="7" name="Content Placeholder 6">
            <a:extLst>
              <a:ext uri="{FF2B5EF4-FFF2-40B4-BE49-F238E27FC236}">
                <a16:creationId xmlns:a16="http://schemas.microsoft.com/office/drawing/2014/main" id="{1FF65C71-9AB8-4689-8037-B20BEFE60F88}"/>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859F0548-D223-49BF-9642-391A43F8F82D}"/>
              </a:ext>
            </a:extLst>
          </p:cNvPr>
          <p:cNvPicPr>
            <a:picLocks noChangeAspect="1"/>
          </p:cNvPicPr>
          <p:nvPr/>
        </p:nvPicPr>
        <p:blipFill>
          <a:blip r:embed="rId3"/>
          <a:stretch>
            <a:fillRect/>
          </a:stretch>
        </p:blipFill>
        <p:spPr>
          <a:xfrm>
            <a:off x="519223" y="239710"/>
            <a:ext cx="10724371" cy="5607637"/>
          </a:xfrm>
          <a:prstGeom prst="rect">
            <a:avLst/>
          </a:prstGeom>
        </p:spPr>
      </p:pic>
    </p:spTree>
    <p:extLst>
      <p:ext uri="{BB962C8B-B14F-4D97-AF65-F5344CB8AC3E}">
        <p14:creationId xmlns:p14="http://schemas.microsoft.com/office/powerpoint/2010/main" val="2920862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461B-BBD7-4017-B2D9-16D5C0859F2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215798B2-BCA3-4F20-B988-1375E47CAF16}"/>
              </a:ext>
            </a:extLst>
          </p:cNvPr>
          <p:cNvSpPr>
            <a:spLocks noGrp="1"/>
          </p:cNvSpPr>
          <p:nvPr>
            <p:ph type="sldNum" sz="quarter" idx="12"/>
          </p:nvPr>
        </p:nvSpPr>
        <p:spPr/>
        <p:txBody>
          <a:bodyPr/>
          <a:lstStyle/>
          <a:p>
            <a:fld id="{D275CE6D-5C38-C543-B8AD-F8110668FDF9}" type="slidenum">
              <a:rPr lang="en-US" smtClean="0"/>
              <a:pPr/>
              <a:t>9</a:t>
            </a:fld>
            <a:endParaRPr lang="en-US" dirty="0"/>
          </a:p>
        </p:txBody>
      </p:sp>
      <p:sp>
        <p:nvSpPr>
          <p:cNvPr id="5" name="Text Placeholder 4">
            <a:extLst>
              <a:ext uri="{FF2B5EF4-FFF2-40B4-BE49-F238E27FC236}">
                <a16:creationId xmlns:a16="http://schemas.microsoft.com/office/drawing/2014/main" id="{68E7B4FD-5E64-4B56-94D2-06B4933146D9}"/>
              </a:ext>
            </a:extLst>
          </p:cNvPr>
          <p:cNvSpPr>
            <a:spLocks noGrp="1"/>
          </p:cNvSpPr>
          <p:nvPr>
            <p:ph type="body" sz="quarter" idx="13"/>
          </p:nvPr>
        </p:nvSpPr>
        <p:spPr/>
        <p:txBody>
          <a:bodyPr/>
          <a:lstStyle/>
          <a:p>
            <a:endParaRPr lang="en-US" dirty="0"/>
          </a:p>
        </p:txBody>
      </p:sp>
      <p:sp>
        <p:nvSpPr>
          <p:cNvPr id="12" name="Content Placeholder 11">
            <a:extLst>
              <a:ext uri="{FF2B5EF4-FFF2-40B4-BE49-F238E27FC236}">
                <a16:creationId xmlns:a16="http://schemas.microsoft.com/office/drawing/2014/main" id="{81EFE071-6E82-434C-8E51-A86795EC81DE}"/>
              </a:ext>
            </a:extLst>
          </p:cNvPr>
          <p:cNvSpPr>
            <a:spLocks noGrp="1"/>
          </p:cNvSpPr>
          <p:nvPr>
            <p:ph idx="1"/>
          </p:nvPr>
        </p:nvSpPr>
        <p:spPr/>
        <p:txBody>
          <a:bodyPr/>
          <a:lstStyle/>
          <a:p>
            <a:endParaRPr lang="en-US" dirty="0"/>
          </a:p>
        </p:txBody>
      </p:sp>
      <p:sp>
        <p:nvSpPr>
          <p:cNvPr id="7" name="TextBox 6">
            <a:extLst>
              <a:ext uri="{FF2B5EF4-FFF2-40B4-BE49-F238E27FC236}">
                <a16:creationId xmlns:a16="http://schemas.microsoft.com/office/drawing/2014/main" id="{6C55609B-FB5F-4EB5-842C-55F47138D8A1}"/>
              </a:ext>
            </a:extLst>
          </p:cNvPr>
          <p:cNvSpPr txBox="1"/>
          <p:nvPr/>
        </p:nvSpPr>
        <p:spPr>
          <a:xfrm>
            <a:off x="3269293" y="6495978"/>
            <a:ext cx="4475969" cy="369332"/>
          </a:xfrm>
          <a:prstGeom prst="rect">
            <a:avLst/>
          </a:prstGeom>
          <a:noFill/>
        </p:spPr>
        <p:txBody>
          <a:bodyPr wrap="none" rtlCol="0">
            <a:spAutoFit/>
          </a:bodyPr>
          <a:lstStyle/>
          <a:p>
            <a:r>
              <a:rPr lang="en-US" dirty="0">
                <a:hlinkClick r:id="rId2"/>
              </a:rPr>
              <a:t>https://coronavirus.maryland.gov/</a:t>
            </a:r>
            <a:r>
              <a:rPr lang="en-US" dirty="0"/>
              <a:t> 3/12/2021</a:t>
            </a:r>
          </a:p>
        </p:txBody>
      </p:sp>
      <p:pic>
        <p:nvPicPr>
          <p:cNvPr id="3" name="Picture 2">
            <a:extLst>
              <a:ext uri="{FF2B5EF4-FFF2-40B4-BE49-F238E27FC236}">
                <a16:creationId xmlns:a16="http://schemas.microsoft.com/office/drawing/2014/main" id="{BAF2FC68-8494-44BC-A109-C590A8BB47ED}"/>
              </a:ext>
            </a:extLst>
          </p:cNvPr>
          <p:cNvPicPr>
            <a:picLocks noChangeAspect="1"/>
          </p:cNvPicPr>
          <p:nvPr/>
        </p:nvPicPr>
        <p:blipFill>
          <a:blip r:embed="rId3"/>
          <a:stretch>
            <a:fillRect/>
          </a:stretch>
        </p:blipFill>
        <p:spPr>
          <a:xfrm>
            <a:off x="537186" y="382562"/>
            <a:ext cx="10640151" cy="5944781"/>
          </a:xfrm>
          <a:prstGeom prst="rect">
            <a:avLst/>
          </a:prstGeom>
        </p:spPr>
      </p:pic>
    </p:spTree>
    <p:extLst>
      <p:ext uri="{BB962C8B-B14F-4D97-AF65-F5344CB8AC3E}">
        <p14:creationId xmlns:p14="http://schemas.microsoft.com/office/powerpoint/2010/main" val="3267149241"/>
      </p:ext>
    </p:extLst>
  </p:cSld>
  <p:clrMapOvr>
    <a:masterClrMapping/>
  </p:clrMapOvr>
</p:sld>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12BCE7-CE13-4DFE-B2D1-7F6426D920E6}"/>
</file>

<file path=customXml/itemProps2.xml><?xml version="1.0" encoding="utf-8"?>
<ds:datastoreItem xmlns:ds="http://schemas.openxmlformats.org/officeDocument/2006/customXml" ds:itemID="{6F97C8C9-05C6-44A4-A6CB-63AC49E2DBEF}"/>
</file>

<file path=customXml/itemProps3.xml><?xml version="1.0" encoding="utf-8"?>
<ds:datastoreItem xmlns:ds="http://schemas.openxmlformats.org/officeDocument/2006/customXml" ds:itemID="{6F97C8C9-05C6-44A4-A6CB-63AC49E2DBEF}"/>
</file>

<file path=customXml/itemProps4.xml><?xml version="1.0" encoding="utf-8"?>
<ds:datastoreItem xmlns:ds="http://schemas.openxmlformats.org/officeDocument/2006/customXml" ds:itemID="{3BCE53A1-2B93-43B5-8799-0F4CAD7E84DA}"/>
</file>

<file path=docProps/app.xml><?xml version="1.0" encoding="utf-8"?>
<Properties xmlns="http://schemas.openxmlformats.org/officeDocument/2006/extended-properties" xmlns:vt="http://schemas.openxmlformats.org/officeDocument/2006/docPropsVTypes">
  <TotalTime>21568</TotalTime>
  <Words>2761</Words>
  <Application>Microsoft Office PowerPoint</Application>
  <PresentationFormat>Widescreen</PresentationFormat>
  <Paragraphs>217</Paragraphs>
  <Slides>44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Droid Serif</vt:lpstr>
      <vt:lpstr>Lucida</vt:lpstr>
      <vt:lpstr>Open Sans</vt:lpstr>
      <vt:lpstr>Office Theme</vt:lpstr>
      <vt:lpstr>Maryland Situation Update on  Coronavirus Disease (COVID-19) for BHA</vt:lpstr>
      <vt:lpstr>Call Agenda </vt:lpstr>
      <vt:lpstr>COVID-19 Global Situation Summary</vt:lpstr>
      <vt:lpstr>US Case Counts and Rates</vt:lpstr>
      <vt:lpstr>Number of Cases Reported in the USA, by Day</vt:lpstr>
      <vt:lpstr>COVID-19 Vaccinations in the United States</vt:lpstr>
      <vt:lpstr>Maryland: COVID-19 Cases </vt:lpstr>
      <vt:lpstr>PowerPoint Presentation</vt:lpstr>
      <vt:lpstr>PowerPoint Presentation</vt:lpstr>
      <vt:lpstr>Testing Volume and % Positivity</vt:lpstr>
      <vt:lpstr>PowerPoint Presentation</vt:lpstr>
      <vt:lpstr>Maryland Vaccine Dashboard</vt:lpstr>
      <vt:lpstr>Maryland Influenza Epi Update</vt:lpstr>
      <vt:lpstr>PowerPoint Presentation</vt:lpstr>
      <vt:lpstr>PowerPoint Presentation</vt:lpstr>
      <vt:lpstr>PowerPoint Presentation</vt:lpstr>
      <vt:lpstr>CDC: Interim Public Health Recommendations for Fully Vaccinated People </vt:lpstr>
      <vt:lpstr>CDC: Interim Public Health Recommendations for Fully Vaccinated People </vt:lpstr>
      <vt:lpstr>“Fully Vaccinated”</vt:lpstr>
      <vt:lpstr>CDC: Interim Public Health Recommendations for Fully Vaccinated People </vt:lpstr>
      <vt:lpstr>PowerPoint Presentation</vt:lpstr>
      <vt:lpstr>CDC: Interim Public Health Recommendations for Fully Vaccinated People </vt:lpstr>
      <vt:lpstr>CDC: Interim Public Health Recommendations for Fully Vaccinated People </vt:lpstr>
      <vt:lpstr>CDC: Interim Public Health Recommendations for Fully Vaccinated People </vt:lpstr>
      <vt:lpstr>PowerPoint Presentation</vt:lpstr>
      <vt:lpstr>HCP Quarantine</vt:lpstr>
      <vt:lpstr>Resident Quarantine</vt:lpstr>
      <vt:lpstr>PowerPoint Presentation</vt:lpstr>
      <vt:lpstr>Indoor Visitation</vt:lpstr>
      <vt:lpstr>Responsible Indoor Visitation</vt:lpstr>
      <vt:lpstr>Core Principles of Infection Control</vt:lpstr>
      <vt:lpstr>Visitors</vt:lpstr>
      <vt:lpstr>Visitors</vt:lpstr>
      <vt:lpstr>Close Contact</vt:lpstr>
      <vt:lpstr>Indoor Visitation During an Outbreak</vt:lpstr>
      <vt:lpstr>Outbreak Testing</vt:lpstr>
      <vt:lpstr>Compassionate Care</vt:lpstr>
      <vt:lpstr>PowerPoint Presentation</vt:lpstr>
      <vt:lpstr>As of 5PM March 12th 2021</vt:lpstr>
      <vt:lpstr>Healthcare Matters </vt:lpstr>
      <vt:lpstr>Adult Medical Daycare</vt:lpstr>
      <vt:lpstr>Adult Medical Daycare: Vaccination</vt:lpstr>
      <vt:lpstr>Adult Medical Day Care</vt:lpstr>
      <vt:lpstr>Have a question?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C. Regan -MDH-</dc:creator>
  <cp:lastModifiedBy>Rebecca Perlmutter</cp:lastModifiedBy>
  <cp:revision>784</cp:revision>
  <cp:lastPrinted>2020-02-04T16:27:31Z</cp:lastPrinted>
  <dcterms:created xsi:type="dcterms:W3CDTF">2018-02-09T13:05:01Z</dcterms:created>
  <dcterms:modified xsi:type="dcterms:W3CDTF">2021-03-12T17:02:25Z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ies>
</file>