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13" r:id="rId3"/>
    <p:sldId id="339" r:id="rId4"/>
    <p:sldId id="340" r:id="rId5"/>
    <p:sldId id="674" r:id="rId6"/>
    <p:sldId id="1075" r:id="rId7"/>
    <p:sldId id="342" r:id="rId8"/>
    <p:sldId id="374" r:id="rId9"/>
    <p:sldId id="682" r:id="rId10"/>
    <p:sldId id="634" r:id="rId11"/>
    <p:sldId id="681" r:id="rId12"/>
    <p:sldId id="967" r:id="rId13"/>
    <p:sldId id="1157" r:id="rId14"/>
    <p:sldId id="1158" r:id="rId15"/>
    <p:sldId id="1176" r:id="rId16"/>
    <p:sldId id="1190" r:id="rId17"/>
    <p:sldId id="1188" r:id="rId18"/>
    <p:sldId id="1189" r:id="rId19"/>
    <p:sldId id="1191" r:id="rId20"/>
    <p:sldId id="1192" r:id="rId21"/>
    <p:sldId id="1193" r:id="rId22"/>
    <p:sldId id="1194" r:id="rId23"/>
    <p:sldId id="1195" r:id="rId24"/>
    <p:sldId id="1196" r:id="rId25"/>
    <p:sldId id="1197" r:id="rId26"/>
    <p:sldId id="118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4" d="100"/>
          <a:sy n="64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3/26/2021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3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vaccina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March 26,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DACD-6B5C-4523-AE0B-1B5919682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362939"/>
            <a:ext cx="8540262" cy="5072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2F513-A3CA-4E9C-9AB5-F55576D146BC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https://coronavirus.maryland.gov/</a:t>
            </a:r>
            <a:r>
              <a:rPr lang="en-US" dirty="0"/>
              <a:t> 3/26/2021</a:t>
            </a:r>
          </a:p>
        </p:txBody>
      </p:sp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73F45-A501-418D-8C07-88E6B55F46E5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3/26/2021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BF2E2-7859-4917-A04B-A57C2091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75233"/>
            <a:ext cx="10634906" cy="63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March 26,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72365-E5E1-4894-B149-38CCA47D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328033"/>
            <a:ext cx="7645522" cy="50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08C2C4-0ACC-4B6F-9136-09411980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Influenza Epi Update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E4C42C-2BC0-4856-83EC-3B46ACB4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Ending March 13th, 2021</a:t>
            </a:r>
          </a:p>
          <a:p>
            <a:r>
              <a:rPr lang="en-US" dirty="0"/>
              <a:t>Influenza-like illness (ILI) activity in Maryland was </a:t>
            </a:r>
            <a:r>
              <a:rPr lang="en-US" b="1" dirty="0">
                <a:solidFill>
                  <a:srgbClr val="00B050"/>
                </a:solidFill>
              </a:rPr>
              <a:t>minimal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33AD-7FF7-4962-9D95-3E7F467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C5162D-9147-4BE0-A0DD-A7A00DC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D1C92-1CE2-408E-BD41-8E6C4454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AD29-CFD4-4F54-9AFC-0602BBCB4B98}"/>
              </a:ext>
            </a:extLst>
          </p:cNvPr>
          <p:cNvSpPr txBox="1"/>
          <p:nvPr/>
        </p:nvSpPr>
        <p:spPr>
          <a:xfrm>
            <a:off x="8708571" y="2077484"/>
            <a:ext cx="2786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https://phpa.health.maryland.gov/influenza/Pages/flu-dashboard.aspx</a:t>
            </a:r>
            <a:endParaRPr lang="en-US" sz="1400" dirty="0"/>
          </a:p>
          <a:p>
            <a:r>
              <a:rPr lang="en-US" sz="1400" dirty="0"/>
              <a:t>3/26/21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BAE14-DCD6-4617-8A69-0C6BCD96A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9" y="260958"/>
            <a:ext cx="8134580" cy="64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DFB79-46A0-4659-81D9-B56321A16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CCCE3-06A9-4629-AA09-267B63E57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Post-COVID Neuropsychiatric Symptoms</a:t>
            </a:r>
          </a:p>
        </p:txBody>
      </p:sp>
    </p:spTree>
    <p:extLst>
      <p:ext uri="{BB962C8B-B14F-4D97-AF65-F5344CB8AC3E}">
        <p14:creationId xmlns:p14="http://schemas.microsoft.com/office/powerpoint/2010/main" val="189839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 COVID Psychosis in the news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9191" y="3484020"/>
            <a:ext cx="5649113" cy="1314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5" y="1591298"/>
            <a:ext cx="5725324" cy="1752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996" y="3245371"/>
            <a:ext cx="656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https://www.nytimes.com/2021/03/22/health/covid-psychosis.html</a:t>
            </a:r>
          </a:p>
        </p:txBody>
      </p:sp>
    </p:spTree>
    <p:extLst>
      <p:ext uri="{BB962C8B-B14F-4D97-AF65-F5344CB8AC3E}">
        <p14:creationId xmlns:p14="http://schemas.microsoft.com/office/powerpoint/2010/main" val="416980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Post COVID Neuropsychiatric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Recent evidence suggests that psychiatric illness is both a risk factor for and consequence of COVID-19</a:t>
            </a:r>
          </a:p>
          <a:p>
            <a:r>
              <a:rPr lang="en-US" dirty="0"/>
              <a:t>Studies reveal that mild and even asymptomatic infection may lead to cognitive impairment, delirium, extreme fatigue, and clinically relevant mood symptoms</a:t>
            </a:r>
          </a:p>
          <a:p>
            <a:r>
              <a:rPr lang="en-US" dirty="0"/>
              <a:t>Over 30% of patients hospitalized with COVID-19 may exhibit cognitive impairment, depression, and anxiety that persist for months after discharge</a:t>
            </a:r>
          </a:p>
          <a:p>
            <a:r>
              <a:rPr lang="en-US" dirty="0"/>
              <a:t>Over the 3 months following COVID-19 diagnosis, 18% of patients were diagnosed with a psychiatric diagnosis, with nearly 6% representing a new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084" y="6275128"/>
            <a:ext cx="569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https://www.ncbi.nlm.nih.gov/pmc/articles/PMC7962429/</a:t>
            </a:r>
          </a:p>
        </p:txBody>
      </p:sp>
    </p:spTree>
    <p:extLst>
      <p:ext uri="{BB962C8B-B14F-4D97-AF65-F5344CB8AC3E}">
        <p14:creationId xmlns:p14="http://schemas.microsoft.com/office/powerpoint/2010/main" val="381750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proposed mechanisms of CNS involvement by SARS-CoV-2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Biological and environmental factors, including electrolyte abnormalities, liver inflammation, impaired renal function, impaired oxygenation, </a:t>
            </a:r>
            <a:r>
              <a:rPr lang="en-US" dirty="0" err="1"/>
              <a:t>hyperinflammation</a:t>
            </a:r>
            <a:r>
              <a:rPr lang="en-US" dirty="0"/>
              <a:t>, and isolation due to public health concerns, which lead to a multifactorial delirium</a:t>
            </a:r>
          </a:p>
          <a:p>
            <a:r>
              <a:rPr lang="en-US" dirty="0"/>
              <a:t>Viral-induced immune reaction and autoimmunity; viral-induced inflammatory response can lead to blood brain barrier (BBB) dysfunction, resulting in immune cell infiltration and CNS tissue damage</a:t>
            </a:r>
          </a:p>
          <a:p>
            <a:r>
              <a:rPr lang="en-US" dirty="0"/>
              <a:t>SARS-CoV2-induced coagulopathy resulting in a wide variety of organ failure. Viral invasion of vascular endothelium leading to activated thrombotic and inflammatory cascades in the midst of a hypercoagulable state can lead to cerebrovascular events</a:t>
            </a:r>
          </a:p>
          <a:p>
            <a:r>
              <a:rPr lang="en-US" dirty="0"/>
              <a:t>Direct viral invasion of the CNS has been demonstrated, though this insult appears to be uncommon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Neurocognitive Disorders after SARS CoV2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study of 279 patients hospitalized with COVID-19 found that 34% reported memory loss and 28% described impaired concentration approximately 3 months after discharge</a:t>
            </a:r>
          </a:p>
          <a:p>
            <a:r>
              <a:rPr lang="en-US" dirty="0"/>
              <a:t>Delirium occurs in at least 30% of patients hospitalized with COVID-19</a:t>
            </a:r>
          </a:p>
          <a:p>
            <a:r>
              <a:rPr lang="en-US" dirty="0"/>
              <a:t> Delirium has also been described in COVID-19 patients who do not experience severe medical complications</a:t>
            </a:r>
          </a:p>
          <a:p>
            <a:r>
              <a:rPr lang="en-US" dirty="0"/>
              <a:t> There have been reports of “brain fog” among patients experiencing milder symptoms who were never hospitalized and presumably did not experience delirium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MDH Updates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 experiencing adverse cognitive effects of COVID-19 would benefit from longitudinal cognitive assessment with brief screening instruments (e.g., Montreal Cognitive Assessment) and self-report measures (e.g., Patient-Reported Outcomes Measurement Information System Cognitive Function</a:t>
            </a:r>
          </a:p>
          <a:p>
            <a:r>
              <a:rPr lang="en-US" dirty="0"/>
              <a:t>Comorbidities that affect cognition (e.g., depression, anxiety, fatigue, sleep disturbance) and reversible causes (e.g., nutritional deficiencies, </a:t>
            </a:r>
            <a:r>
              <a:rPr lang="en-US" dirty="0" err="1"/>
              <a:t>endocrinopathies</a:t>
            </a:r>
            <a:r>
              <a:rPr lang="en-US" dirty="0"/>
              <a:t>, metabolic derangements) should be screened for and corrected as indicated</a:t>
            </a:r>
          </a:p>
          <a:p>
            <a:r>
              <a:rPr lang="en-US" dirty="0"/>
              <a:t>Patients with more pronounced symptoms may benefit from formal neuropsychological evaluation, which may in turn clarify the potential utility of cognitive rehabilitation or pharmacotherapies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1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Neuropsychiatric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5" y="1473311"/>
            <a:ext cx="8444736" cy="52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6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 and Anxiety 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approximately 1 month following infection, 31–38% of patients report depressive symptoms, 22–42% report anxiety symptoms, and 20% report obsessive-compulsive symptoms </a:t>
            </a:r>
          </a:p>
          <a:p>
            <a:r>
              <a:rPr lang="en-US" dirty="0"/>
              <a:t>Suicidal ideation is also elevated following COVID-19 diagnosis. In one study, 3.5% of respondents reported suicidality at 1 month following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with the Spanish Influenza pandemic in 1918, higher rates of psychosis have been observed during many pandemics or epidemics</a:t>
            </a:r>
          </a:p>
          <a:p>
            <a:r>
              <a:rPr lang="en-US" dirty="0"/>
              <a:t>Compared to patients who develop psychosis precipitated by pandemic-related stress, these patients may be less likely to endorse paranoia or delusional content about COVID-19</a:t>
            </a:r>
          </a:p>
          <a:p>
            <a:r>
              <a:rPr lang="en-US" dirty="0"/>
              <a:t>The ongoing </a:t>
            </a:r>
            <a:r>
              <a:rPr lang="en-US" dirty="0" err="1"/>
              <a:t>CoroNerve</a:t>
            </a:r>
            <a:r>
              <a:rPr lang="en-US" dirty="0"/>
              <a:t> surveillance study identified new-onset psychosis in 10 of the first 153 patients with acute COVID-19-related neuropsychiatric complications</a:t>
            </a:r>
          </a:p>
          <a:p>
            <a:r>
              <a:rPr lang="en-US" dirty="0"/>
              <a:t>COVID-19 treatment may also precipitate psychosis</a:t>
            </a:r>
          </a:p>
          <a:p>
            <a:pPr lvl="1"/>
            <a:r>
              <a:rPr lang="en-US" dirty="0"/>
              <a:t>Chloroquine, high dose steroids, </a:t>
            </a:r>
            <a:r>
              <a:rPr lang="en-US" dirty="0" err="1"/>
              <a:t>lopinavir</a:t>
            </a:r>
            <a:r>
              <a:rPr lang="en-US" dirty="0"/>
              <a:t>/ritonavir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29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June of 2020, the CDC reported that approximately one out of every 10 Americans had either started using illicit substances or increased the quantity and/or frequency of substance use because of the COVID-19 pandemic</a:t>
            </a:r>
          </a:p>
          <a:p>
            <a:r>
              <a:rPr lang="en-US" dirty="0"/>
              <a:t>Patients with SUDs are more susceptible to contracting COVID-19 due to the social and public restrictions implemented during the pandemic </a:t>
            </a:r>
          </a:p>
          <a:p>
            <a:r>
              <a:rPr lang="en-US" dirty="0"/>
              <a:t>Both COVID-19 and illicit substances, especially opioids, can profoundly impair pulmonary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emerging data concerning for a wide range of neuropsychiatric sequelae following SARS-CoV-2 infection</a:t>
            </a:r>
          </a:p>
          <a:p>
            <a:r>
              <a:rPr lang="en-US" dirty="0"/>
              <a:t>Due to the complexity of COVID-19 and its treatment, affected patients may require longitudinal follow-up most appropriately delivered by multi-disciplinary teams</a:t>
            </a:r>
          </a:p>
          <a:p>
            <a:r>
              <a:rPr lang="en-US" dirty="0"/>
              <a:t>Clinical trials </a:t>
            </a:r>
            <a:r>
              <a:rPr lang="en-US"/>
              <a:t>are urgently </a:t>
            </a:r>
            <a:r>
              <a:rPr lang="en-US" dirty="0"/>
              <a:t>needed to clarify optimal treatment strategies for neuropsychiatric and other potentially long-term impacts of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6284" y="6489290"/>
            <a:ext cx="569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https://www.ncbi.nlm.nih.gov/pmc/articles/PMC7962429/</a:t>
            </a:r>
          </a:p>
        </p:txBody>
      </p:sp>
    </p:spTree>
    <p:extLst>
      <p:ext uri="{BB962C8B-B14F-4D97-AF65-F5344CB8AC3E}">
        <p14:creationId xmlns:p14="http://schemas.microsoft.com/office/powerpoint/2010/main" val="1046082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E69935-1645-437F-8273-9B382231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349"/>
            <a:ext cx="2627671" cy="2633548"/>
          </a:xfrm>
        </p:spPr>
        <p:txBody>
          <a:bodyPr/>
          <a:lstStyle/>
          <a:p>
            <a:r>
              <a:rPr lang="en-US" dirty="0"/>
              <a:t>Have a question?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93DAF0-5AC8-4A02-9FAD-9ADECD91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3229897"/>
            <a:ext cx="9240994" cy="870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Email MDH.IPCOVID@maryland.gov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0E9D7-6DB2-475F-887E-D24400E0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https://covid19.who.int/</a:t>
            </a:r>
            <a:r>
              <a:rPr lang="en-US" dirty="0"/>
              <a:t>  accessed 3/26/2021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7E63F-01E2-43EB-A2D1-CF2297081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6" y="1766392"/>
            <a:ext cx="11859234" cy="38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3/26/2021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0AE08-C263-4733-AAE2-76F23FE14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0944"/>
            <a:ext cx="11901314" cy="30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375995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3/26/2021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6786B-5918-4497-9809-C926A9F6F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55" y="1591298"/>
            <a:ext cx="11552622" cy="42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BC9-DA73-49F9-A32C-0A624B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Vaccinations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2C12-3C5D-41B4-BAEB-5D99EAD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68561-FA7E-4489-A8AE-976B15FC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3F9-A862-45C4-90FE-8DD38835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6735-0CC6-421C-9ECC-F1EC0D8BD9B0}"/>
              </a:ext>
            </a:extLst>
          </p:cNvPr>
          <p:cNvSpPr txBox="1"/>
          <p:nvPr/>
        </p:nvSpPr>
        <p:spPr>
          <a:xfrm>
            <a:off x="1600200" y="6447759"/>
            <a:ext cx="714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https://covid.cdc.gov/covid-data-tracker/#vaccinations</a:t>
            </a:r>
            <a:r>
              <a:rPr lang="en-US" dirty="0"/>
              <a:t> accessed 3/26/2021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EF423-B351-44A2-951B-2C575505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2" y="1548967"/>
            <a:ext cx="7509140" cy="46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3/26/2021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405,343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1,361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8,047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15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37,254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933 ( Up 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8,633,225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17.6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3.74%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8838D-F8C7-40F7-8658-D617B69AA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083" y="1462345"/>
            <a:ext cx="6440317" cy="33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485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3/26/2021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F65C71-9AB8-4689-8037-B20BEFE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8E78F5-3C6F-4C15-B245-AAE912B1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59" y="239710"/>
            <a:ext cx="10071651" cy="52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FE071-6E82-434C-8E51-A86795EC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3/26/2021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2DDE5-90D3-47ED-8F00-12B00C501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239710"/>
            <a:ext cx="10681799" cy="60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33571-4636-47F7-8BF9-EB8D608238B1}"/>
</file>

<file path=customXml/itemProps2.xml><?xml version="1.0" encoding="utf-8"?>
<ds:datastoreItem xmlns:ds="http://schemas.openxmlformats.org/officeDocument/2006/customXml" ds:itemID="{688E1359-C254-4E33-8919-3127A97822CE}"/>
</file>

<file path=customXml/itemProps3.xml><?xml version="1.0" encoding="utf-8"?>
<ds:datastoreItem xmlns:ds="http://schemas.openxmlformats.org/officeDocument/2006/customXml" ds:itemID="{F79B0A52-E934-43A6-8673-D70A7A316366}"/>
</file>

<file path=customXml/itemProps4.xml><?xml version="1.0" encoding="utf-8"?>
<ds:datastoreItem xmlns:ds="http://schemas.openxmlformats.org/officeDocument/2006/customXml" ds:itemID="{688E1359-C254-4E33-8919-3127A97822CE}"/>
</file>

<file path=docProps/app.xml><?xml version="1.0" encoding="utf-8"?>
<Properties xmlns="http://schemas.openxmlformats.org/officeDocument/2006/extended-properties" xmlns:vt="http://schemas.openxmlformats.org/officeDocument/2006/docPropsVTypes">
  <TotalTime>22048</TotalTime>
  <Words>1071</Words>
  <Application>Microsoft Office PowerPoint</Application>
  <PresentationFormat>Widescreen</PresentationFormat>
  <Paragraphs>118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US Case Counts and Rates</vt:lpstr>
      <vt:lpstr>Number of Cases Reported in the USA, by Day</vt:lpstr>
      <vt:lpstr>COVID-19 Vaccinations in the United States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Maryland Vaccine Dashboard</vt:lpstr>
      <vt:lpstr>Maryland Influenza Epi Update</vt:lpstr>
      <vt:lpstr>PowerPoint Presentation</vt:lpstr>
      <vt:lpstr>PowerPoint Presentation</vt:lpstr>
      <vt:lpstr>Post- COVID Psychosis in the news</vt:lpstr>
      <vt:lpstr>Review of Post COVID Neuropsychiatric Complications</vt:lpstr>
      <vt:lpstr>Four proposed mechanisms of CNS involvement by SARS-CoV-2 </vt:lpstr>
      <vt:lpstr>Neurocognitive Disorders after SARS CoV2 Infection</vt:lpstr>
      <vt:lpstr>What can we do?</vt:lpstr>
      <vt:lpstr>Management of Neuropsychiatric Symptoms</vt:lpstr>
      <vt:lpstr>Mood and Anxiety Disorders </vt:lpstr>
      <vt:lpstr>Psychotic Disorders</vt:lpstr>
      <vt:lpstr>Substance Use Disorders</vt:lpstr>
      <vt:lpstr>Conclusions</vt:lpstr>
      <vt:lpstr>Have a question?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806</cp:revision>
  <cp:lastPrinted>2020-02-04T16:27:31Z</cp:lastPrinted>
  <dcterms:created xsi:type="dcterms:W3CDTF">2018-02-09T13:05:01Z</dcterms:created>
  <dcterms:modified xsi:type="dcterms:W3CDTF">2021-03-26T14:35:44Z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