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313" r:id="rId3"/>
    <p:sldId id="339" r:id="rId4"/>
    <p:sldId id="340" r:id="rId5"/>
    <p:sldId id="342" r:id="rId6"/>
    <p:sldId id="343" r:id="rId7"/>
    <p:sldId id="359" r:id="rId8"/>
    <p:sldId id="332" r:id="rId9"/>
    <p:sldId id="355" r:id="rId10"/>
    <p:sldId id="362" r:id="rId11"/>
    <p:sldId id="361" r:id="rId12"/>
    <p:sldId id="357" r:id="rId13"/>
    <p:sldId id="360" r:id="rId14"/>
    <p:sldId id="353" r:id="rId15"/>
    <p:sldId id="297" r:id="rId16"/>
    <p:sldId id="27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68" d="100"/>
          <a:sy n="68" d="100"/>
        </p:scale>
        <p:origin x="12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4/3/2020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15</a:t>
            </a:fld>
            <a:endParaRPr lang="en-US"/>
          </a:p>
        </p:txBody>
      </p:sp>
    </p:spTree>
    <p:extLst>
      <p:ext uri="{BB962C8B-B14F-4D97-AF65-F5344CB8AC3E}">
        <p14:creationId xmlns:p14="http://schemas.microsoft.com/office/powerpoint/2010/main" val="755501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16</a:t>
            </a:fld>
            <a:endParaRPr lang="en-US"/>
          </a:p>
        </p:txBody>
      </p:sp>
    </p:spTree>
    <p:extLst>
      <p:ext uri="{BB962C8B-B14F-4D97-AF65-F5344CB8AC3E}">
        <p14:creationId xmlns:p14="http://schemas.microsoft.com/office/powerpoint/2010/main" val="1940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last night, the united states is now reporting the highest number of CoVID-19 cases in the </a:t>
            </a:r>
            <a:r>
              <a:rPr lang="en-US" dirty="0" err="1"/>
              <a:t>workd</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in the United States soared</a:t>
            </a:r>
            <a:r>
              <a:rPr lang="en-US" baseline="0" dirty="0"/>
              <a:t> over the past week.  As of March 24</a:t>
            </a:r>
            <a:r>
              <a:rPr lang="en-US" baseline="30000" dirty="0"/>
              <a:t>th</a:t>
            </a:r>
            <a:r>
              <a:rPr lang="en-US" baseline="0" dirty="0"/>
              <a:t>, 44, 183 cases of COVID-19 have been confirmed in the United States.  279 have been travel-related cases, 569 have been from close contact, and 43,135 cases are currently under investigation with no epidemiological links.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of March</a:t>
            </a:r>
            <a:r>
              <a:rPr lang="en-US" baseline="0" dirty="0"/>
              <a:t> 25</a:t>
            </a:r>
            <a:r>
              <a:rPr lang="en-US" baseline="30000" dirty="0"/>
              <a:t>th</a:t>
            </a:r>
            <a:r>
              <a:rPr lang="en-US" baseline="0" dirty="0"/>
              <a:t>, 423 patients have tested positive for COVID-19</a:t>
            </a:r>
            <a:r>
              <a:rPr lang="en-US" dirty="0"/>
              <a:t>.</a:t>
            </a:r>
            <a:r>
              <a:rPr lang="en-US" baseline="0" dirty="0"/>
              <a:t>  Maryland now has a heat map on their website to identify counties by the number of cases.  This is identified by county of residence and not county by which cases are identified.  In quick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 not going to read off every county this week but Montgomery, Prince George’s and Baltimore City currently have the greatest number of cases.  The Maryland Emergency Management Agency will update this dashboard daily at 10 </a:t>
            </a:r>
            <a:r>
              <a:rPr lang="en-US" baseline="0" dirty="0" err="1"/>
              <a:t>a.m</a:t>
            </a:r>
            <a:r>
              <a:rPr lang="en-US" baseline="0" dirty="0"/>
              <a:t> based on the most available data across the state.  This data and additional information will continue to be provided on our website at health.maryland.gov/coronavirus.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u="sng" dirty="0"/>
              <a:t>3</a:t>
            </a:r>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increase of 194 since yesterday</a:t>
            </a:r>
          </a:p>
        </p:txBody>
      </p:sp>
      <p:sp>
        <p:nvSpPr>
          <p:cNvPr id="4" name="Slide Number Placeholder 3"/>
          <p:cNvSpPr>
            <a:spLocks noGrp="1"/>
          </p:cNvSpPr>
          <p:nvPr>
            <p:ph type="sldNum" sz="quarter" idx="5"/>
          </p:nvPr>
        </p:nvSpPr>
        <p:spPr/>
        <p:txBody>
          <a:bodyPr/>
          <a:lstStyle/>
          <a:p>
            <a:fld id="{C368579C-EAC7-0B4D-AE5F-5E3A5B26F7DD}" type="slidenum">
              <a:rPr lang="en-US" smtClean="0"/>
              <a:t>6</a:t>
            </a:fld>
            <a:endParaRPr lang="en-US"/>
          </a:p>
        </p:txBody>
      </p:sp>
    </p:spTree>
    <p:extLst>
      <p:ext uri="{BB962C8B-B14F-4D97-AF65-F5344CB8AC3E}">
        <p14:creationId xmlns:p14="http://schemas.microsoft.com/office/powerpoint/2010/main" val="403499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8</a:t>
            </a:fld>
            <a:endParaRPr lang="en-US"/>
          </a:p>
        </p:txBody>
      </p:sp>
    </p:spTree>
    <p:extLst>
      <p:ext uri="{BB962C8B-B14F-4D97-AF65-F5344CB8AC3E}">
        <p14:creationId xmlns:p14="http://schemas.microsoft.com/office/powerpoint/2010/main" val="114829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control- putting a mask on the patient lowers the risk to the HCW</a:t>
            </a:r>
          </a:p>
        </p:txBody>
      </p:sp>
      <p:sp>
        <p:nvSpPr>
          <p:cNvPr id="4" name="Slide Number Placeholder 3"/>
          <p:cNvSpPr>
            <a:spLocks noGrp="1"/>
          </p:cNvSpPr>
          <p:nvPr>
            <p:ph type="sldNum" sz="quarter" idx="5"/>
          </p:nvPr>
        </p:nvSpPr>
        <p:spPr/>
        <p:txBody>
          <a:bodyPr/>
          <a:lstStyle/>
          <a:p>
            <a:fld id="{C368579C-EAC7-0B4D-AE5F-5E3A5B26F7DD}" type="slidenum">
              <a:rPr lang="en-US" smtClean="0"/>
              <a:t>10</a:t>
            </a:fld>
            <a:endParaRPr lang="en-US"/>
          </a:p>
        </p:txBody>
      </p:sp>
    </p:spTree>
    <p:extLst>
      <p:ext uri="{BB962C8B-B14F-4D97-AF65-F5344CB8AC3E}">
        <p14:creationId xmlns:p14="http://schemas.microsoft.com/office/powerpoint/2010/main" val="278357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14</a:t>
            </a:fld>
            <a:endParaRPr lang="en-US"/>
          </a:p>
        </p:txBody>
      </p:sp>
    </p:spTree>
    <p:extLst>
      <p:ext uri="{BB962C8B-B14F-4D97-AF65-F5344CB8AC3E}">
        <p14:creationId xmlns:p14="http://schemas.microsoft.com/office/powerpoint/2010/main" val="3734577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xmlns=""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xmlns=""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xmlns=""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xmlns=""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xmlns=""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xmlns=""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xmlns=""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xmlns=""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xmlns=""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xmlns=""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xmlns=""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xmlns=""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xmlns=""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xmlns=""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xmlns=""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xmlns=""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xmlns=""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xmlns=""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xmlns=""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xmlns=""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xmlns=""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xmlns=""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xmlns=""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dc.gov/coronavirus/2019-ncov/hcp/ppe-strategy/index.html" TargetMode="External"/><Relationship Id="rId3" Type="http://schemas.openxmlformats.org/officeDocument/2006/relationships/hyperlink" Target="http://health.maryland.gov/coronavirus" TargetMode="External"/><Relationship Id="rId7" Type="http://schemas.openxmlformats.org/officeDocument/2006/relationships/hyperlink" Target="https://www.epa.gov/pesticide-registration/list-n-disinfectants-use-against-sars-cov-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dc.gov/coronavirus/2019-nCoV/infection-control.html" TargetMode="External"/><Relationship Id="rId5" Type="http://schemas.openxmlformats.org/officeDocument/2006/relationships/hyperlink" Target="https://www.cdc.gov/coronavirus/2019-ncov/specific-groups/high-risk-complications.html" TargetMode="External"/><Relationship Id="rId4" Type="http://schemas.openxmlformats.org/officeDocument/2006/relationships/hyperlink" Target="https://health.maryland.gov/laboratories/Pages/Novel-Coronavirus.asp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xmlns=""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a:p>
            <a:endParaRPr lang="en-US" dirty="0"/>
          </a:p>
        </p:txBody>
      </p:sp>
      <p:sp>
        <p:nvSpPr>
          <p:cNvPr id="11" name="Text Placeholder 10">
            <a:extLst>
              <a:ext uri="{FF2B5EF4-FFF2-40B4-BE49-F238E27FC236}">
                <a16:creationId xmlns:a16="http://schemas.microsoft.com/office/drawing/2014/main" xmlns="" id="{2164A2A8-21D7-5942-ADD6-E9C1C3FB3677}"/>
              </a:ext>
            </a:extLst>
          </p:cNvPr>
          <p:cNvSpPr>
            <a:spLocks noGrp="1"/>
          </p:cNvSpPr>
          <p:nvPr>
            <p:ph type="body" sz="quarter" idx="11"/>
          </p:nvPr>
        </p:nvSpPr>
        <p:spPr>
          <a:xfrm>
            <a:off x="1049867" y="4931686"/>
            <a:ext cx="9144000" cy="366713"/>
          </a:xfrm>
        </p:spPr>
        <p:txBody>
          <a:bodyPr>
            <a:normAutofit fontScale="92500" lnSpcReduction="10000"/>
          </a:bodyPr>
          <a:lstStyle/>
          <a:p>
            <a:r>
              <a:rPr lang="en-US" dirty="0"/>
              <a:t>April 3, 2020</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6394A9-D7CD-4223-8934-451AF6C4B39E}"/>
              </a:ext>
            </a:extLst>
          </p:cNvPr>
          <p:cNvSpPr>
            <a:spLocks noGrp="1"/>
          </p:cNvSpPr>
          <p:nvPr>
            <p:ph type="title"/>
          </p:nvPr>
        </p:nvSpPr>
        <p:spPr/>
        <p:txBody>
          <a:bodyPr/>
          <a:lstStyle/>
          <a:p>
            <a:r>
              <a:rPr lang="en-US" dirty="0"/>
              <a:t>Screening Staff: Exposures	</a:t>
            </a:r>
          </a:p>
        </p:txBody>
      </p:sp>
      <p:sp>
        <p:nvSpPr>
          <p:cNvPr id="3" name="Content Placeholder 2">
            <a:extLst>
              <a:ext uri="{FF2B5EF4-FFF2-40B4-BE49-F238E27FC236}">
                <a16:creationId xmlns:a16="http://schemas.microsoft.com/office/drawing/2014/main" xmlns="" id="{DF4B1317-6526-4962-B40B-E53C305FDD08}"/>
              </a:ext>
            </a:extLst>
          </p:cNvPr>
          <p:cNvSpPr>
            <a:spLocks noGrp="1"/>
          </p:cNvSpPr>
          <p:nvPr>
            <p:ph idx="1"/>
          </p:nvPr>
        </p:nvSpPr>
        <p:spPr>
          <a:xfrm>
            <a:off x="1282148" y="1825625"/>
            <a:ext cx="4120169" cy="4436026"/>
          </a:xfrm>
        </p:spPr>
        <p:txBody>
          <a:bodyPr>
            <a:normAutofit fontScale="85000" lnSpcReduction="10000"/>
          </a:bodyPr>
          <a:lstStyle/>
          <a:p>
            <a:r>
              <a:rPr lang="en-US" dirty="0"/>
              <a:t>Staff with high or medium risk exposures should be excluded from work until 14 days after the exposure</a:t>
            </a:r>
          </a:p>
          <a:p>
            <a:r>
              <a:rPr lang="en-US" dirty="0"/>
              <a:t>Facilities could consider allowing asymptomatic HCP who have had an exposure to a COVID-19 patient to continue to work after options to improve staffing have been exhausted</a:t>
            </a:r>
          </a:p>
          <a:p>
            <a:pPr lvl="1"/>
            <a:r>
              <a:rPr lang="en-US" dirty="0"/>
              <a:t> Wear a mask while at work</a:t>
            </a:r>
          </a:p>
          <a:p>
            <a:pPr lvl="1"/>
            <a:r>
              <a:rPr lang="en-US" dirty="0"/>
              <a:t>Check for fever and symptoms at least twice a day</a:t>
            </a:r>
          </a:p>
        </p:txBody>
      </p:sp>
      <p:sp>
        <p:nvSpPr>
          <p:cNvPr id="4" name="Slide Number Placeholder 3">
            <a:extLst>
              <a:ext uri="{FF2B5EF4-FFF2-40B4-BE49-F238E27FC236}">
                <a16:creationId xmlns:a16="http://schemas.microsoft.com/office/drawing/2014/main" xmlns="" id="{88BCBE2C-D8BC-499F-9606-5B24A0648060}"/>
              </a:ext>
            </a:extLst>
          </p:cNvPr>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a:extLst>
              <a:ext uri="{FF2B5EF4-FFF2-40B4-BE49-F238E27FC236}">
                <a16:creationId xmlns:a16="http://schemas.microsoft.com/office/drawing/2014/main" xmlns="" id="{8F699CD7-7113-4134-9AD1-0FCF3DBC4D45}"/>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xmlns="" id="{D5201891-BD3E-449E-A315-E6D1C202096D}"/>
              </a:ext>
            </a:extLst>
          </p:cNvPr>
          <p:cNvPicPr>
            <a:picLocks noChangeAspect="1"/>
          </p:cNvPicPr>
          <p:nvPr/>
        </p:nvPicPr>
        <p:blipFill>
          <a:blip r:embed="rId3"/>
          <a:stretch>
            <a:fillRect/>
          </a:stretch>
        </p:blipFill>
        <p:spPr>
          <a:xfrm>
            <a:off x="6280024" y="1744717"/>
            <a:ext cx="4629828" cy="3714629"/>
          </a:xfrm>
          <a:prstGeom prst="rect">
            <a:avLst/>
          </a:prstGeom>
        </p:spPr>
      </p:pic>
    </p:spTree>
    <p:extLst>
      <p:ext uri="{BB962C8B-B14F-4D97-AF65-F5344CB8AC3E}">
        <p14:creationId xmlns:p14="http://schemas.microsoft.com/office/powerpoint/2010/main" val="43792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6810E-B734-4363-A503-29A84073CAD5}"/>
              </a:ext>
            </a:extLst>
          </p:cNvPr>
          <p:cNvSpPr>
            <a:spLocks noGrp="1"/>
          </p:cNvSpPr>
          <p:nvPr>
            <p:ph type="title"/>
          </p:nvPr>
        </p:nvSpPr>
        <p:spPr/>
        <p:txBody>
          <a:bodyPr/>
          <a:lstStyle/>
          <a:p>
            <a:r>
              <a:rPr lang="en-US" dirty="0"/>
              <a:t>Screening Patients and Visitors</a:t>
            </a:r>
          </a:p>
        </p:txBody>
      </p:sp>
      <p:sp>
        <p:nvSpPr>
          <p:cNvPr id="3" name="Content Placeholder 2">
            <a:extLst>
              <a:ext uri="{FF2B5EF4-FFF2-40B4-BE49-F238E27FC236}">
                <a16:creationId xmlns:a16="http://schemas.microsoft.com/office/drawing/2014/main" xmlns="" id="{BF555070-1DFB-428B-8127-C4C64363FD6B}"/>
              </a:ext>
            </a:extLst>
          </p:cNvPr>
          <p:cNvSpPr>
            <a:spLocks noGrp="1"/>
          </p:cNvSpPr>
          <p:nvPr>
            <p:ph idx="1"/>
          </p:nvPr>
        </p:nvSpPr>
        <p:spPr/>
        <p:txBody>
          <a:bodyPr>
            <a:normAutofit/>
          </a:bodyPr>
          <a:lstStyle/>
          <a:p>
            <a:r>
              <a:rPr lang="en-US" dirty="0"/>
              <a:t>Sick patients should be:</a:t>
            </a:r>
          </a:p>
          <a:p>
            <a:pPr marL="457200" lvl="1" indent="0">
              <a:buNone/>
            </a:pPr>
            <a:r>
              <a:rPr lang="en-US" dirty="0"/>
              <a:t>Separated in the waiting room</a:t>
            </a:r>
          </a:p>
          <a:p>
            <a:pPr lvl="2"/>
            <a:r>
              <a:rPr lang="en-US" dirty="0"/>
              <a:t>Separate waiting room for patients with respiratory illness</a:t>
            </a:r>
          </a:p>
          <a:p>
            <a:pPr lvl="2"/>
            <a:r>
              <a:rPr lang="en-US" dirty="0"/>
              <a:t>Take patients with respiratory illness back to treatment quickly</a:t>
            </a:r>
          </a:p>
          <a:p>
            <a:pPr lvl="2"/>
            <a:r>
              <a:rPr lang="en-US" dirty="0"/>
              <a:t>Require 6 feet of space between ill and well patients in the waiting room </a:t>
            </a:r>
          </a:p>
          <a:p>
            <a:pPr lvl="1"/>
            <a:r>
              <a:rPr lang="en-US" dirty="0"/>
              <a:t>Patients with respiratory symptoms should wear a mask if tolerated</a:t>
            </a:r>
          </a:p>
          <a:p>
            <a:pPr lvl="1"/>
            <a:r>
              <a:rPr lang="en-US" dirty="0"/>
              <a:t>Guests and visitors should be screened with the same tools</a:t>
            </a:r>
          </a:p>
          <a:p>
            <a:pPr lvl="2"/>
            <a:r>
              <a:rPr lang="en-US" dirty="0"/>
              <a:t>If COVID-19 is prevalent in the community, or in the facility, consider that visitors be restricted</a:t>
            </a:r>
          </a:p>
          <a:p>
            <a:pPr marL="0" indent="0">
              <a:buNone/>
            </a:pPr>
            <a:endParaRPr lang="en-US" dirty="0"/>
          </a:p>
        </p:txBody>
      </p:sp>
      <p:sp>
        <p:nvSpPr>
          <p:cNvPr id="4" name="Slide Number Placeholder 3">
            <a:extLst>
              <a:ext uri="{FF2B5EF4-FFF2-40B4-BE49-F238E27FC236}">
                <a16:creationId xmlns:a16="http://schemas.microsoft.com/office/drawing/2014/main" xmlns="" id="{AFDA49E2-F24D-4D5B-ADCC-06BD08450F36}"/>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xmlns="" id="{635CED43-CA90-4A20-ABD8-5A01ABF72C5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1006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43C298-B523-4A5E-89E1-A08079F40E37}"/>
              </a:ext>
            </a:extLst>
          </p:cNvPr>
          <p:cNvSpPr>
            <a:spLocks noGrp="1"/>
          </p:cNvSpPr>
          <p:nvPr>
            <p:ph type="title"/>
          </p:nvPr>
        </p:nvSpPr>
        <p:spPr/>
        <p:txBody>
          <a:bodyPr/>
          <a:lstStyle/>
          <a:p>
            <a:r>
              <a:rPr lang="en-US" dirty="0"/>
              <a:t>General Infection Control: PPE</a:t>
            </a:r>
          </a:p>
        </p:txBody>
      </p:sp>
      <p:sp>
        <p:nvSpPr>
          <p:cNvPr id="3" name="Content Placeholder 2">
            <a:extLst>
              <a:ext uri="{FF2B5EF4-FFF2-40B4-BE49-F238E27FC236}">
                <a16:creationId xmlns:a16="http://schemas.microsoft.com/office/drawing/2014/main" xmlns="" id="{8950454B-393D-41F2-8874-BE77224BC270}"/>
              </a:ext>
            </a:extLst>
          </p:cNvPr>
          <p:cNvSpPr>
            <a:spLocks noGrp="1"/>
          </p:cNvSpPr>
          <p:nvPr>
            <p:ph idx="1"/>
          </p:nvPr>
        </p:nvSpPr>
        <p:spPr/>
        <p:txBody>
          <a:bodyPr>
            <a:normAutofit fontScale="92500"/>
          </a:bodyPr>
          <a:lstStyle/>
          <a:p>
            <a:r>
              <a:rPr lang="en-US" dirty="0"/>
              <a:t>Use droplet and contact precautions</a:t>
            </a:r>
          </a:p>
          <a:p>
            <a:r>
              <a:rPr lang="en-US" dirty="0"/>
              <a:t>Healthcare workers in contact with COVID-19 patients should wear:</a:t>
            </a:r>
          </a:p>
          <a:p>
            <a:pPr lvl="1"/>
            <a:r>
              <a:rPr lang="en-US" dirty="0"/>
              <a:t>Gloves</a:t>
            </a:r>
          </a:p>
          <a:p>
            <a:pPr lvl="1"/>
            <a:r>
              <a:rPr lang="en-US" dirty="0"/>
              <a:t>Disposable isolation gown</a:t>
            </a:r>
          </a:p>
          <a:p>
            <a:pPr lvl="2"/>
            <a:r>
              <a:rPr lang="en-US" dirty="0"/>
              <a:t>To be worn </a:t>
            </a:r>
            <a:r>
              <a:rPr lang="en-US" dirty="0" smtClean="0"/>
              <a:t>over/ in place of </a:t>
            </a:r>
            <a:r>
              <a:rPr lang="en-US" dirty="0"/>
              <a:t>coat or apron</a:t>
            </a:r>
          </a:p>
          <a:p>
            <a:pPr lvl="1"/>
            <a:r>
              <a:rPr lang="en-US" dirty="0"/>
              <a:t>Facemask</a:t>
            </a:r>
          </a:p>
          <a:p>
            <a:pPr lvl="2"/>
            <a:r>
              <a:rPr lang="en-US" dirty="0"/>
              <a:t>Surgical or procedure masks are fine</a:t>
            </a:r>
          </a:p>
          <a:p>
            <a:pPr lvl="1"/>
            <a:r>
              <a:rPr lang="en-US" dirty="0"/>
              <a:t>Eye protection</a:t>
            </a:r>
          </a:p>
          <a:p>
            <a:pPr lvl="2"/>
            <a:r>
              <a:rPr lang="en-US" dirty="0"/>
              <a:t>Goggles or face shield </a:t>
            </a:r>
          </a:p>
          <a:p>
            <a:r>
              <a:rPr lang="en-US" dirty="0"/>
              <a:t>PPE shortages</a:t>
            </a:r>
          </a:p>
          <a:p>
            <a:pPr lvl="1"/>
            <a:r>
              <a:rPr lang="en-US" dirty="0"/>
              <a:t>Conserving PPE</a:t>
            </a:r>
          </a:p>
        </p:txBody>
      </p:sp>
      <p:sp>
        <p:nvSpPr>
          <p:cNvPr id="4" name="Slide Number Placeholder 3">
            <a:extLst>
              <a:ext uri="{FF2B5EF4-FFF2-40B4-BE49-F238E27FC236}">
                <a16:creationId xmlns:a16="http://schemas.microsoft.com/office/drawing/2014/main" xmlns="" id="{4C0B1687-BFC2-4F0F-81B7-52A851943DC4}"/>
              </a:ext>
            </a:extLst>
          </p:cNvPr>
          <p:cNvSpPr>
            <a:spLocks noGrp="1"/>
          </p:cNvSpPr>
          <p:nvPr>
            <p:ph type="sldNum" sz="quarter" idx="12"/>
          </p:nvPr>
        </p:nvSpPr>
        <p:spPr/>
        <p:txBody>
          <a:bodyPr/>
          <a:lstStyle/>
          <a:p>
            <a:fld id="{D275CE6D-5C38-C543-B8AD-F8110668FDF9}" type="slidenum">
              <a:rPr lang="en-US" smtClean="0"/>
              <a:pPr/>
              <a:t>12</a:t>
            </a:fld>
            <a:endParaRPr lang="en-US" dirty="0"/>
          </a:p>
        </p:txBody>
      </p:sp>
      <p:sp>
        <p:nvSpPr>
          <p:cNvPr id="5" name="Text Placeholder 4">
            <a:extLst>
              <a:ext uri="{FF2B5EF4-FFF2-40B4-BE49-F238E27FC236}">
                <a16:creationId xmlns:a16="http://schemas.microsoft.com/office/drawing/2014/main" xmlns="" id="{694B3383-C564-41FE-9A24-2293F00DA0A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0756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71E43-4850-4F1A-B825-F6DB959756BA}"/>
              </a:ext>
            </a:extLst>
          </p:cNvPr>
          <p:cNvSpPr>
            <a:spLocks noGrp="1"/>
          </p:cNvSpPr>
          <p:nvPr>
            <p:ph type="title"/>
          </p:nvPr>
        </p:nvSpPr>
        <p:spPr/>
        <p:txBody>
          <a:bodyPr/>
          <a:lstStyle/>
          <a:p>
            <a:r>
              <a:rPr lang="en-US" dirty="0"/>
              <a:t>General Infection Control	</a:t>
            </a:r>
          </a:p>
        </p:txBody>
      </p:sp>
      <p:sp>
        <p:nvSpPr>
          <p:cNvPr id="3" name="Content Placeholder 2">
            <a:extLst>
              <a:ext uri="{FF2B5EF4-FFF2-40B4-BE49-F238E27FC236}">
                <a16:creationId xmlns:a16="http://schemas.microsoft.com/office/drawing/2014/main" xmlns="" id="{951C2F51-F4A9-4B26-9E91-1D5784CD9FC6}"/>
              </a:ext>
            </a:extLst>
          </p:cNvPr>
          <p:cNvSpPr>
            <a:spLocks noGrp="1"/>
          </p:cNvSpPr>
          <p:nvPr>
            <p:ph idx="1"/>
          </p:nvPr>
        </p:nvSpPr>
        <p:spPr/>
        <p:txBody>
          <a:bodyPr/>
          <a:lstStyle/>
          <a:p>
            <a:r>
              <a:rPr lang="en-US" dirty="0"/>
              <a:t>Post signage encouraging respiratory etiquette and hand hygiene</a:t>
            </a:r>
          </a:p>
          <a:p>
            <a:r>
              <a:rPr lang="en-US" dirty="0"/>
              <a:t>Provide alcohol based hand rub through out the facility. </a:t>
            </a:r>
          </a:p>
          <a:p>
            <a:r>
              <a:rPr lang="en-US" dirty="0"/>
              <a:t>Ensure sinks are stocked with soap and paper towels for staff hand hygiene</a:t>
            </a:r>
          </a:p>
          <a:p>
            <a:r>
              <a:rPr lang="en-US" dirty="0"/>
              <a:t>Avoid any aerosol generating procedures</a:t>
            </a:r>
          </a:p>
          <a:p>
            <a:r>
              <a:rPr lang="en-US" dirty="0"/>
              <a:t>Supplies for hand hygiene and respiratory etiquette (tissues, waste receptacles, ABHR) should be available at each station for patient use</a:t>
            </a:r>
          </a:p>
          <a:p>
            <a:endParaRPr lang="en-US" dirty="0"/>
          </a:p>
        </p:txBody>
      </p:sp>
      <p:sp>
        <p:nvSpPr>
          <p:cNvPr id="4" name="Slide Number Placeholder 3">
            <a:extLst>
              <a:ext uri="{FF2B5EF4-FFF2-40B4-BE49-F238E27FC236}">
                <a16:creationId xmlns:a16="http://schemas.microsoft.com/office/drawing/2014/main" xmlns="" id="{CC7AE5D3-5786-4A2D-BDD7-0C50DD2E8401}"/>
              </a:ext>
            </a:extLst>
          </p:cNvPr>
          <p:cNvSpPr>
            <a:spLocks noGrp="1"/>
          </p:cNvSpPr>
          <p:nvPr>
            <p:ph type="sldNum" sz="quarter" idx="12"/>
          </p:nvPr>
        </p:nvSpPr>
        <p:spPr/>
        <p:txBody>
          <a:bodyPr/>
          <a:lstStyle/>
          <a:p>
            <a:fld id="{D275CE6D-5C38-C543-B8AD-F8110668FDF9}" type="slidenum">
              <a:rPr lang="en-US" smtClean="0"/>
              <a:pPr/>
              <a:t>13</a:t>
            </a:fld>
            <a:endParaRPr lang="en-US" dirty="0"/>
          </a:p>
        </p:txBody>
      </p:sp>
      <p:sp>
        <p:nvSpPr>
          <p:cNvPr id="5" name="Text Placeholder 4">
            <a:extLst>
              <a:ext uri="{FF2B5EF4-FFF2-40B4-BE49-F238E27FC236}">
                <a16:creationId xmlns:a16="http://schemas.microsoft.com/office/drawing/2014/main" xmlns="" id="{8E9687FA-6836-4740-95FA-A80685B1120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5837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Responding to a COVID-19 Case</a:t>
            </a:r>
          </a:p>
        </p:txBody>
      </p:sp>
      <p:sp>
        <p:nvSpPr>
          <p:cNvPr id="3" name="Content Placeholder 2"/>
          <p:cNvSpPr>
            <a:spLocks noGrp="1"/>
          </p:cNvSpPr>
          <p:nvPr>
            <p:ph idx="1"/>
          </p:nvPr>
        </p:nvSpPr>
        <p:spPr>
          <a:xfrm>
            <a:off x="1080524" y="1746562"/>
            <a:ext cx="10071652" cy="4351338"/>
          </a:xfrm>
        </p:spPr>
        <p:txBody>
          <a:bodyPr>
            <a:normAutofit/>
          </a:bodyPr>
          <a:lstStyle/>
          <a:p>
            <a:r>
              <a:rPr lang="en-US" dirty="0" smtClean="0"/>
              <a:t>Consult your </a:t>
            </a:r>
            <a:r>
              <a:rPr lang="en-US" dirty="0"/>
              <a:t>local health department</a:t>
            </a:r>
          </a:p>
          <a:p>
            <a:r>
              <a:rPr lang="en-US" dirty="0"/>
              <a:t>Ensure symptomatic patients are on appropriate transmission based precautions when in the facility</a:t>
            </a:r>
          </a:p>
          <a:p>
            <a:r>
              <a:rPr lang="en-US" dirty="0"/>
              <a:t>Ensure sick staff are excluded</a:t>
            </a:r>
          </a:p>
          <a:p>
            <a:r>
              <a:rPr lang="en-US" dirty="0"/>
              <a:t>Contact investigation to determine exposed healthcare workers or patients- the local health department can help you</a:t>
            </a:r>
          </a:p>
          <a:p>
            <a:r>
              <a:rPr lang="en-US" dirty="0"/>
              <a:t>Exclusions as appropriate for healthcare workers with medium - high risk exposures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14</a:t>
            </a:fld>
            <a:endParaRPr lang="en-US" dirty="0"/>
          </a:p>
        </p:txBody>
      </p:sp>
    </p:spTree>
    <p:extLst>
      <p:ext uri="{BB962C8B-B14F-4D97-AF65-F5344CB8AC3E}">
        <p14:creationId xmlns:p14="http://schemas.microsoft.com/office/powerpoint/2010/main" val="232493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3184634" y="1513489"/>
            <a:ext cx="7408115" cy="3323343"/>
          </a:xfrm>
        </p:spPr>
        <p:txBody>
          <a:bodyPr>
            <a:noAutofit/>
          </a:bodyPr>
          <a:lstStyle/>
          <a:p>
            <a:r>
              <a:rPr lang="en-US" sz="2000" dirty="0"/>
              <a:t>MDH Novel Coronavirus: </a:t>
            </a:r>
            <a:r>
              <a:rPr lang="en-US" sz="2000" dirty="0">
                <a:hlinkClick r:id="rId3"/>
              </a:rPr>
              <a:t>http://health.maryland.gov/coronavirus</a:t>
            </a:r>
            <a:endParaRPr lang="en-US" sz="2000" dirty="0"/>
          </a:p>
          <a:p>
            <a:r>
              <a:rPr lang="en-US" sz="2000" dirty="0"/>
              <a:t>MDH Laboratory Coronavirus: </a:t>
            </a:r>
            <a:r>
              <a:rPr lang="en-US" sz="2000" dirty="0">
                <a:hlinkClick r:id="rId4"/>
              </a:rPr>
              <a:t>https://health.maryland.gov/laboratories/Pages/Novel-Coronavirus.aspx</a:t>
            </a:r>
            <a:endParaRPr lang="en-US" sz="2000" dirty="0"/>
          </a:p>
          <a:p>
            <a:r>
              <a:rPr lang="en-US" sz="2000" dirty="0"/>
              <a:t>COVID-19 People at risk                                    </a:t>
            </a:r>
            <a:r>
              <a:rPr lang="en-US" sz="2000" dirty="0">
                <a:hlinkClick r:id="rId5"/>
              </a:rPr>
              <a:t>https://www.cdc.gov/coronavirus/2019-ncov/specific-groups/high-risk-complications.html</a:t>
            </a:r>
            <a:endParaRPr lang="en-US" sz="2000" dirty="0"/>
          </a:p>
          <a:p>
            <a:r>
              <a:rPr lang="en-US" sz="2000" dirty="0"/>
              <a:t>CDC Guidance for Infection Control </a:t>
            </a:r>
            <a:r>
              <a:rPr lang="en-US" sz="2000" dirty="0">
                <a:hlinkClick r:id="rId6"/>
              </a:rPr>
              <a:t>https://www.cdc.gov/coronavirus/2019-nCoV/infection-control.html</a:t>
            </a:r>
            <a:endParaRPr lang="en-US" sz="2000" dirty="0"/>
          </a:p>
          <a:p>
            <a:r>
              <a:rPr lang="en-US" sz="2000" dirty="0"/>
              <a:t>EPA List N Disinfectants with COVID-19 claim </a:t>
            </a:r>
            <a:r>
              <a:rPr lang="en-US" sz="2000" dirty="0">
                <a:hlinkClick r:id="rId7"/>
              </a:rPr>
              <a:t>https://www.epa.gov/pesticide-registration/list-n-disinfectants-use-against-sars-cov-2</a:t>
            </a:r>
            <a:endParaRPr lang="en-US" sz="2000" dirty="0"/>
          </a:p>
          <a:p>
            <a:r>
              <a:rPr lang="en-US" sz="2000" dirty="0"/>
              <a:t>Conserving PPE </a:t>
            </a:r>
            <a:r>
              <a:rPr lang="en-US" sz="2000" dirty="0">
                <a:hlinkClick r:id="rId8"/>
              </a:rPr>
              <a:t>https://www.cdc.gov/coronavirus/2019-ncov/hcp/ppe-strategy/index.html</a:t>
            </a:r>
            <a:endParaRPr lang="en-US" sz="2000"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15</a:t>
            </a:fld>
            <a:endParaRPr lang="en-US" dirty="0"/>
          </a:p>
        </p:txBody>
      </p:sp>
    </p:spTree>
    <p:extLst>
      <p:ext uri="{BB962C8B-B14F-4D97-AF65-F5344CB8AC3E}">
        <p14:creationId xmlns:p14="http://schemas.microsoft.com/office/powerpoint/2010/main" val="302407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16</a:t>
            </a:fld>
            <a:endParaRPr lang="en-US" dirty="0"/>
          </a:p>
        </p:txBody>
      </p:sp>
      <p:sp>
        <p:nvSpPr>
          <p:cNvPr id="3" name="TextBox 2">
            <a:extLst>
              <a:ext uri="{FF2B5EF4-FFF2-40B4-BE49-F238E27FC236}">
                <a16:creationId xmlns:a16="http://schemas.microsoft.com/office/drawing/2014/main" xmlns="" id="{108BB4C3-FC6C-4B0E-A586-0CB80AEB9EA8}"/>
              </a:ext>
            </a:extLst>
          </p:cNvPr>
          <p:cNvSpPr txBox="1"/>
          <p:nvPr/>
        </p:nvSpPr>
        <p:spPr>
          <a:xfrm>
            <a:off x="537187" y="2659116"/>
            <a:ext cx="7208938" cy="584775"/>
          </a:xfrm>
          <a:prstGeom prst="rect">
            <a:avLst/>
          </a:prstGeom>
          <a:noFill/>
        </p:spPr>
        <p:txBody>
          <a:bodyPr wrap="square" rtlCol="0">
            <a:spAutoFit/>
          </a:bodyPr>
          <a:lstStyle/>
          <a:p>
            <a:r>
              <a:rPr lang="en-US" sz="3200" dirty="0"/>
              <a:t>Email : mdh.ipcovid@Maryland.gov </a:t>
            </a:r>
          </a:p>
        </p:txBody>
      </p:sp>
    </p:spTree>
    <p:extLst>
      <p:ext uri="{BB962C8B-B14F-4D97-AF65-F5344CB8AC3E}">
        <p14:creationId xmlns:p14="http://schemas.microsoft.com/office/powerpoint/2010/main" val="44803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xmlns=""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Updated Guidance from CDC</a:t>
            </a:r>
          </a:p>
          <a:p>
            <a:r>
              <a:rPr lang="en-US" dirty="0"/>
              <a:t>Questions and Answers</a:t>
            </a:r>
          </a:p>
          <a:p>
            <a:pPr marL="457200" lvl="1" indent="0">
              <a:buNone/>
            </a:pPr>
            <a:endParaRPr lang="en-US" dirty="0"/>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95068D90-2223-554F-83EB-3DA22DCE44E1}"/>
              </a:ext>
            </a:extLst>
          </p:cNvPr>
          <p:cNvSpPr>
            <a:spLocks noGrp="1"/>
          </p:cNvSpPr>
          <p:nvPr>
            <p:ph type="title"/>
          </p:nvPr>
        </p:nvSpPr>
        <p:spPr>
          <a:xfrm>
            <a:off x="537186" y="158371"/>
            <a:ext cx="10515600" cy="994949"/>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xmlns=""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2" name="Rectangle 1"/>
          <p:cNvSpPr/>
          <p:nvPr/>
        </p:nvSpPr>
        <p:spPr>
          <a:xfrm>
            <a:off x="7903779" y="6522028"/>
            <a:ext cx="4202045" cy="369332"/>
          </a:xfrm>
          <a:prstGeom prst="rect">
            <a:avLst/>
          </a:prstGeom>
        </p:spPr>
        <p:txBody>
          <a:bodyPr wrap="square">
            <a:spAutoFit/>
          </a:bodyPr>
          <a:lstStyle/>
          <a:p>
            <a:r>
              <a:rPr lang="en-US" i="1" dirty="0"/>
              <a:t>Data current as of April 2, 5:45PM 2020</a:t>
            </a:r>
          </a:p>
        </p:txBody>
      </p:sp>
      <p:pic>
        <p:nvPicPr>
          <p:cNvPr id="5" name="Picture 4">
            <a:extLst>
              <a:ext uri="{FF2B5EF4-FFF2-40B4-BE49-F238E27FC236}">
                <a16:creationId xmlns:a16="http://schemas.microsoft.com/office/drawing/2014/main" xmlns="" id="{7AD05FAC-51E8-4A63-8CC9-535FC8ADCA7C}"/>
              </a:ext>
            </a:extLst>
          </p:cNvPr>
          <p:cNvPicPr>
            <a:picLocks noChangeAspect="1"/>
          </p:cNvPicPr>
          <p:nvPr/>
        </p:nvPicPr>
        <p:blipFill>
          <a:blip r:embed="rId3"/>
          <a:stretch>
            <a:fillRect/>
          </a:stretch>
        </p:blipFill>
        <p:spPr>
          <a:xfrm>
            <a:off x="537186" y="1021744"/>
            <a:ext cx="11231301" cy="5362997"/>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COVID-19 Cases</a:t>
            </a:r>
          </a:p>
        </p:txBody>
      </p:sp>
      <p:sp>
        <p:nvSpPr>
          <p:cNvPr id="3" name="Content Placeholder 2"/>
          <p:cNvSpPr>
            <a:spLocks noGrp="1"/>
          </p:cNvSpPr>
          <p:nvPr>
            <p:ph idx="1"/>
          </p:nvPr>
        </p:nvSpPr>
        <p:spPr>
          <a:xfrm>
            <a:off x="185195" y="2174154"/>
            <a:ext cx="4965539" cy="4585665"/>
          </a:xfrm>
        </p:spPr>
        <p:txBody>
          <a:bodyPr>
            <a:normAutofit fontScale="25000" lnSpcReduction="20000"/>
          </a:bodyPr>
          <a:lstStyle/>
          <a:p>
            <a:r>
              <a:rPr lang="en-US" sz="11200" dirty="0"/>
              <a:t>213,144 Confirmed Cases</a:t>
            </a:r>
          </a:p>
          <a:p>
            <a:pPr lvl="1"/>
            <a:r>
              <a:rPr lang="en-US" sz="10800" dirty="0"/>
              <a:t>1,144 Travel-related cases</a:t>
            </a:r>
          </a:p>
          <a:p>
            <a:pPr lvl="1"/>
            <a:r>
              <a:rPr lang="en-US" sz="11200" dirty="0"/>
              <a:t>3,245 Close Contact</a:t>
            </a:r>
          </a:p>
          <a:p>
            <a:pPr lvl="1"/>
            <a:r>
              <a:rPr lang="en-US" sz="11200" dirty="0"/>
              <a:t>209,705 “Under Investigation”</a:t>
            </a:r>
          </a:p>
          <a:p>
            <a:pPr marL="0" indent="0">
              <a:buNone/>
            </a:pPr>
            <a:r>
              <a:rPr lang="en-US" sz="11200" dirty="0"/>
              <a:t>4,513 total deaths</a:t>
            </a:r>
          </a:p>
          <a:p>
            <a:r>
              <a:rPr lang="en-US" sz="11200" dirty="0"/>
              <a:t>55 states and territories reporting </a:t>
            </a:r>
          </a:p>
          <a:p>
            <a:pPr marL="0" indent="0">
              <a:buNone/>
            </a:pPr>
            <a:endParaRPr lang="en-US" sz="11200" dirty="0"/>
          </a:p>
          <a:p>
            <a:pPr marL="0" indent="0">
              <a:buNone/>
            </a:pPr>
            <a:r>
              <a:rPr lang="en-US" sz="6400" dirty="0"/>
              <a:t>Source: </a:t>
            </a:r>
            <a:r>
              <a:rPr lang="en-US" sz="6400" dirty="0">
                <a:hlinkClick r:id="rId3"/>
              </a:rPr>
              <a:t>www.cdc.gov</a:t>
            </a:r>
            <a:r>
              <a:rPr lang="en-US" sz="6400" dirty="0"/>
              <a:t>, accessed April 2nd</a:t>
            </a:r>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pic>
        <p:nvPicPr>
          <p:cNvPr id="6" name="Picture 5">
            <a:extLst>
              <a:ext uri="{FF2B5EF4-FFF2-40B4-BE49-F238E27FC236}">
                <a16:creationId xmlns:a16="http://schemas.microsoft.com/office/drawing/2014/main" xmlns="" id="{6A63501A-D124-454C-B041-683637D52A1F}"/>
              </a:ext>
            </a:extLst>
          </p:cNvPr>
          <p:cNvPicPr>
            <a:picLocks noChangeAspect="1"/>
          </p:cNvPicPr>
          <p:nvPr/>
        </p:nvPicPr>
        <p:blipFill>
          <a:blip r:embed="rId4"/>
          <a:stretch>
            <a:fillRect/>
          </a:stretch>
        </p:blipFill>
        <p:spPr>
          <a:xfrm>
            <a:off x="4991061" y="1720892"/>
            <a:ext cx="7015744" cy="3615037"/>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xmlns="" id="{EB113527-FAFF-41F7-87BA-840492DDE1FB}"/>
              </a:ext>
            </a:extLst>
          </p:cNvPr>
          <p:cNvSpPr>
            <a:spLocks noGrp="1"/>
          </p:cNvSpPr>
          <p:nvPr>
            <p:ph idx="1"/>
          </p:nvPr>
        </p:nvSpPr>
        <p:spPr>
          <a:xfrm>
            <a:off x="7003173"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April 2, 2020</a:t>
            </a:r>
          </a:p>
        </p:txBody>
      </p:sp>
      <p:sp>
        <p:nvSpPr>
          <p:cNvPr id="4" name="Slide Number Placeholder 3">
            <a:extLst>
              <a:ext uri="{FF2B5EF4-FFF2-40B4-BE49-F238E27FC236}">
                <a16:creationId xmlns:a16="http://schemas.microsoft.com/office/drawing/2014/main" xmlns="" id="{3ACF44BC-4DEB-4FDE-A32A-02506982F0C9}"/>
              </a:ext>
            </a:extLst>
          </p:cNvPr>
          <p:cNvSpPr>
            <a:spLocks noGrp="1"/>
          </p:cNvSpPr>
          <p:nvPr>
            <p:ph type="sldNum" sz="quarter" idx="12"/>
          </p:nvPr>
        </p:nvSpPr>
        <p:spPr/>
        <p:txBody>
          <a:bodyPr/>
          <a:lstStyle/>
          <a:p>
            <a:fld id="{EB4BE1A8-99A0-BE4B-B404-CE990ED5FA0C}" type="slidenum">
              <a:rPr lang="en-US" smtClean="0"/>
              <a:pPr/>
              <a:t>5</a:t>
            </a:fld>
            <a:endParaRPr lang="en-US" dirty="0"/>
          </a:p>
        </p:txBody>
      </p:sp>
      <p:pic>
        <p:nvPicPr>
          <p:cNvPr id="5" name="Picture 4">
            <a:extLst>
              <a:ext uri="{FF2B5EF4-FFF2-40B4-BE49-F238E27FC236}">
                <a16:creationId xmlns:a16="http://schemas.microsoft.com/office/drawing/2014/main" xmlns="" id="{70A038BC-BF8A-49B6-BA49-08747C4B3537}"/>
              </a:ext>
            </a:extLst>
          </p:cNvPr>
          <p:cNvPicPr>
            <a:picLocks noChangeAspect="1"/>
          </p:cNvPicPr>
          <p:nvPr/>
        </p:nvPicPr>
        <p:blipFill>
          <a:blip r:embed="rId4"/>
          <a:stretch>
            <a:fillRect/>
          </a:stretch>
        </p:blipFill>
        <p:spPr>
          <a:xfrm>
            <a:off x="1080524" y="1497206"/>
            <a:ext cx="10943268" cy="5121084"/>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Epi Breakdown</a:t>
            </a:r>
          </a:p>
        </p:txBody>
      </p:sp>
      <p:sp>
        <p:nvSpPr>
          <p:cNvPr id="3" name="Content Placeholder 2"/>
          <p:cNvSpPr>
            <a:spLocks noGrp="1"/>
          </p:cNvSpPr>
          <p:nvPr>
            <p:ph idx="1"/>
          </p:nvPr>
        </p:nvSpPr>
        <p:spPr>
          <a:xfrm>
            <a:off x="1163415" y="4481596"/>
            <a:ext cx="3330775" cy="2175668"/>
          </a:xfrm>
        </p:spPr>
        <p:txBody>
          <a:bodyPr>
            <a:normAutofit/>
          </a:bodyPr>
          <a:lstStyle/>
          <a:p>
            <a:pPr marL="0" indent="0">
              <a:buNone/>
            </a:pPr>
            <a:endParaRPr lang="en-US" dirty="0"/>
          </a:p>
          <a:p>
            <a:pPr marL="0" indent="0">
              <a:buNone/>
            </a:pPr>
            <a:r>
              <a:rPr lang="en-US" b="1" dirty="0"/>
              <a:t>Hospitalization: 582</a:t>
            </a:r>
            <a:endParaRPr lang="en-US" dirty="0"/>
          </a:p>
          <a:p>
            <a:pPr marL="0" indent="0">
              <a:buNone/>
            </a:pPr>
            <a:r>
              <a:rPr lang="en-US" b="1" dirty="0"/>
              <a:t>Deaths: 36</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6</a:t>
            </a:fld>
            <a:endParaRPr lang="en-US" dirty="0"/>
          </a:p>
        </p:txBody>
      </p:sp>
      <p:pic>
        <p:nvPicPr>
          <p:cNvPr id="5" name="Picture 4">
            <a:extLst>
              <a:ext uri="{FF2B5EF4-FFF2-40B4-BE49-F238E27FC236}">
                <a16:creationId xmlns:a16="http://schemas.microsoft.com/office/drawing/2014/main" xmlns="" id="{BF98F7FE-B48F-42B8-A084-C912F39C532E}"/>
              </a:ext>
            </a:extLst>
          </p:cNvPr>
          <p:cNvPicPr>
            <a:picLocks noChangeAspect="1"/>
          </p:cNvPicPr>
          <p:nvPr/>
        </p:nvPicPr>
        <p:blipFill>
          <a:blip r:embed="rId3"/>
          <a:stretch>
            <a:fillRect/>
          </a:stretch>
        </p:blipFill>
        <p:spPr>
          <a:xfrm>
            <a:off x="5414965" y="1739901"/>
            <a:ext cx="5471634" cy="2560542"/>
          </a:xfrm>
          <a:prstGeom prst="rect">
            <a:avLst/>
          </a:prstGeom>
        </p:spPr>
      </p:pic>
      <p:pic>
        <p:nvPicPr>
          <p:cNvPr id="8" name="Picture 7">
            <a:extLst>
              <a:ext uri="{FF2B5EF4-FFF2-40B4-BE49-F238E27FC236}">
                <a16:creationId xmlns:a16="http://schemas.microsoft.com/office/drawing/2014/main" xmlns="" id="{9E363F09-B987-47E9-9ABF-96AC29DDDA08}"/>
              </a:ext>
            </a:extLst>
          </p:cNvPr>
          <p:cNvPicPr>
            <a:picLocks noChangeAspect="1"/>
          </p:cNvPicPr>
          <p:nvPr/>
        </p:nvPicPr>
        <p:blipFill>
          <a:blip r:embed="rId4"/>
          <a:stretch>
            <a:fillRect/>
          </a:stretch>
        </p:blipFill>
        <p:spPr>
          <a:xfrm>
            <a:off x="1080524" y="1739901"/>
            <a:ext cx="3558848" cy="3093988"/>
          </a:xfrm>
          <a:prstGeom prst="rect">
            <a:avLst/>
          </a:prstGeom>
        </p:spPr>
      </p:pic>
    </p:spTree>
    <p:extLst>
      <p:ext uri="{BB962C8B-B14F-4D97-AF65-F5344CB8AC3E}">
        <p14:creationId xmlns:p14="http://schemas.microsoft.com/office/powerpoint/2010/main" val="233863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DD588B-50E9-4827-8E05-165AE3303A88}"/>
              </a:ext>
            </a:extLst>
          </p:cNvPr>
          <p:cNvSpPr>
            <a:spLocks noGrp="1"/>
          </p:cNvSpPr>
          <p:nvPr>
            <p:ph type="title"/>
          </p:nvPr>
        </p:nvSpPr>
        <p:spPr/>
        <p:txBody>
          <a:bodyPr/>
          <a:lstStyle/>
          <a:p>
            <a:r>
              <a:rPr lang="en-US" dirty="0"/>
              <a:t>Clinical Presentation</a:t>
            </a:r>
          </a:p>
        </p:txBody>
      </p:sp>
      <p:sp>
        <p:nvSpPr>
          <p:cNvPr id="3" name="Content Placeholder 2">
            <a:extLst>
              <a:ext uri="{FF2B5EF4-FFF2-40B4-BE49-F238E27FC236}">
                <a16:creationId xmlns:a16="http://schemas.microsoft.com/office/drawing/2014/main" xmlns="" id="{39411C86-A452-4CE5-A8ED-90FF615EAD61}"/>
              </a:ext>
            </a:extLst>
          </p:cNvPr>
          <p:cNvSpPr>
            <a:spLocks noGrp="1"/>
          </p:cNvSpPr>
          <p:nvPr>
            <p:ph idx="1"/>
          </p:nvPr>
        </p:nvSpPr>
        <p:spPr/>
        <p:txBody>
          <a:bodyPr>
            <a:normAutofit lnSpcReduction="10000"/>
          </a:bodyPr>
          <a:lstStyle/>
          <a:p>
            <a:r>
              <a:rPr lang="en-US" dirty="0"/>
              <a:t>Incubation period is 2-14 days</a:t>
            </a:r>
          </a:p>
          <a:p>
            <a:r>
              <a:rPr lang="en-US" dirty="0"/>
              <a:t>*Fever</a:t>
            </a:r>
          </a:p>
          <a:p>
            <a:r>
              <a:rPr lang="en-US" dirty="0"/>
              <a:t>*Cough</a:t>
            </a:r>
          </a:p>
          <a:p>
            <a:r>
              <a:rPr lang="en-US" dirty="0"/>
              <a:t>*Shortness of Breath</a:t>
            </a:r>
          </a:p>
          <a:p>
            <a:r>
              <a:rPr lang="en-US" dirty="0"/>
              <a:t>May include:	</a:t>
            </a:r>
          </a:p>
          <a:p>
            <a:pPr lvl="1"/>
            <a:r>
              <a:rPr lang="en-US" dirty="0"/>
              <a:t>Sore throat</a:t>
            </a:r>
          </a:p>
          <a:p>
            <a:pPr lvl="1"/>
            <a:r>
              <a:rPr lang="en-US" dirty="0"/>
              <a:t>Congestion</a:t>
            </a:r>
          </a:p>
          <a:p>
            <a:pPr lvl="1"/>
            <a:r>
              <a:rPr lang="en-US" dirty="0"/>
              <a:t>Fatigue</a:t>
            </a:r>
          </a:p>
          <a:p>
            <a:pPr lvl="1"/>
            <a:r>
              <a:rPr lang="en-US" dirty="0"/>
              <a:t>Headache</a:t>
            </a:r>
          </a:p>
          <a:p>
            <a:r>
              <a:rPr lang="en-US" dirty="0"/>
              <a:t>May be mild to severe</a:t>
            </a:r>
          </a:p>
        </p:txBody>
      </p:sp>
      <p:sp>
        <p:nvSpPr>
          <p:cNvPr id="4" name="Slide Number Placeholder 3">
            <a:extLst>
              <a:ext uri="{FF2B5EF4-FFF2-40B4-BE49-F238E27FC236}">
                <a16:creationId xmlns:a16="http://schemas.microsoft.com/office/drawing/2014/main" xmlns="" id="{5A584C60-4BDB-491E-8874-9D18C175E62B}"/>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5" name="Text Placeholder 4">
            <a:extLst>
              <a:ext uri="{FF2B5EF4-FFF2-40B4-BE49-F238E27FC236}">
                <a16:creationId xmlns:a16="http://schemas.microsoft.com/office/drawing/2014/main" xmlns="" id="{EFA14542-D409-4253-BCDF-ECB28CE42E1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5022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Testing</a:t>
            </a:r>
          </a:p>
        </p:txBody>
      </p:sp>
      <p:sp>
        <p:nvSpPr>
          <p:cNvPr id="3" name="Content Placeholder 2"/>
          <p:cNvSpPr>
            <a:spLocks noGrp="1"/>
          </p:cNvSpPr>
          <p:nvPr>
            <p:ph idx="1"/>
          </p:nvPr>
        </p:nvSpPr>
        <p:spPr>
          <a:xfrm>
            <a:off x="1080524" y="1591298"/>
            <a:ext cx="10524736" cy="4585665"/>
          </a:xfrm>
        </p:spPr>
        <p:txBody>
          <a:bodyPr>
            <a:normAutofit lnSpcReduction="10000"/>
          </a:bodyPr>
          <a:lstStyle/>
          <a:p>
            <a:pPr marL="457200" lvl="1" indent="-457200">
              <a:spcBef>
                <a:spcPts val="1000"/>
              </a:spcBef>
            </a:pPr>
            <a:r>
              <a:rPr lang="en-US" sz="2800" b="1" dirty="0"/>
              <a:t>Priorities for testing: </a:t>
            </a:r>
          </a:p>
          <a:p>
            <a:pPr marL="914400" lvl="2" indent="-457200">
              <a:spcBef>
                <a:spcPts val="1000"/>
              </a:spcBef>
            </a:pPr>
            <a:r>
              <a:rPr lang="en-US" sz="2800" dirty="0"/>
              <a:t>1:Hospitalized patients and symptomatic healthcare workers</a:t>
            </a:r>
          </a:p>
          <a:p>
            <a:pPr marL="914400" lvl="2" indent="-457200">
              <a:spcBef>
                <a:spcPts val="1000"/>
              </a:spcBef>
            </a:pPr>
            <a:r>
              <a:rPr lang="en-US" sz="2800" dirty="0"/>
              <a:t>2: Patients in long term care, over 65, or with underlying conditions</a:t>
            </a:r>
          </a:p>
          <a:p>
            <a:pPr marL="914400" lvl="2" indent="-457200">
              <a:spcBef>
                <a:spcPts val="1000"/>
              </a:spcBef>
            </a:pPr>
            <a:r>
              <a:rPr lang="en-US" sz="2800" dirty="0"/>
              <a:t>3: Other symptomatic patients</a:t>
            </a:r>
          </a:p>
          <a:p>
            <a:pPr marL="457200" lvl="1" indent="-457200">
              <a:spcBef>
                <a:spcPts val="1000"/>
              </a:spcBef>
            </a:pPr>
            <a:r>
              <a:rPr lang="en-US" sz="2800" dirty="0"/>
              <a:t>1 Nasopharyngeal swab (NP) swab for COVID-19 testing</a:t>
            </a:r>
          </a:p>
          <a:p>
            <a:pPr marL="457200" lvl="1" indent="-457200">
              <a:spcBef>
                <a:spcPts val="1000"/>
              </a:spcBef>
            </a:pPr>
            <a:r>
              <a:rPr lang="en-US" sz="2800" dirty="0"/>
              <a:t>Provider clinical judgement for testing orders</a:t>
            </a:r>
          </a:p>
          <a:p>
            <a:pPr marL="457200" lvl="1" indent="-457200">
              <a:spcBef>
                <a:spcPts val="1000"/>
              </a:spcBef>
            </a:pPr>
            <a:r>
              <a:rPr lang="en-US" sz="2800" dirty="0"/>
              <a:t>Patients who are mildly ill and can safely manage at home for the duration of illness do not need to be tested</a:t>
            </a:r>
          </a:p>
          <a:p>
            <a:pPr marL="457200" lvl="1" indent="-457200">
              <a:spcBef>
                <a:spcPts val="1000"/>
              </a:spcBef>
            </a:pPr>
            <a:r>
              <a:rPr lang="en-US" sz="2800" dirty="0"/>
              <a:t>TESTING ASYMPTOMATIC PEOPLE IS NOT RECCOMENDED</a:t>
            </a:r>
          </a:p>
          <a:p>
            <a:pPr marL="0" lvl="1" indent="0">
              <a:spcBef>
                <a:spcPts val="1000"/>
              </a:spcBef>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8</a:t>
            </a:fld>
            <a:endParaRPr lang="en-US" dirty="0"/>
          </a:p>
        </p:txBody>
      </p:sp>
    </p:spTree>
    <p:extLst>
      <p:ext uri="{BB962C8B-B14F-4D97-AF65-F5344CB8AC3E}">
        <p14:creationId xmlns:p14="http://schemas.microsoft.com/office/powerpoint/2010/main" val="254496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F5072-C6B1-444B-8598-68242D5D29A7}"/>
              </a:ext>
            </a:extLst>
          </p:cNvPr>
          <p:cNvSpPr>
            <a:spLocks noGrp="1"/>
          </p:cNvSpPr>
          <p:nvPr>
            <p:ph type="title"/>
          </p:nvPr>
        </p:nvSpPr>
        <p:spPr/>
        <p:txBody>
          <a:bodyPr>
            <a:normAutofit/>
          </a:bodyPr>
          <a:lstStyle/>
          <a:p>
            <a:r>
              <a:rPr lang="en-US" dirty="0"/>
              <a:t>Screening Staff</a:t>
            </a:r>
          </a:p>
        </p:txBody>
      </p:sp>
      <p:sp>
        <p:nvSpPr>
          <p:cNvPr id="3" name="Content Placeholder 2">
            <a:extLst>
              <a:ext uri="{FF2B5EF4-FFF2-40B4-BE49-F238E27FC236}">
                <a16:creationId xmlns:a16="http://schemas.microsoft.com/office/drawing/2014/main" xmlns="" id="{38721E28-6ED9-4215-8EE0-E88E29B81E31}"/>
              </a:ext>
            </a:extLst>
          </p:cNvPr>
          <p:cNvSpPr>
            <a:spLocks noGrp="1"/>
          </p:cNvSpPr>
          <p:nvPr>
            <p:ph idx="1"/>
          </p:nvPr>
        </p:nvSpPr>
        <p:spPr>
          <a:xfrm>
            <a:off x="1060174" y="1746562"/>
            <a:ext cx="10071652" cy="4351338"/>
          </a:xfrm>
        </p:spPr>
        <p:txBody>
          <a:bodyPr>
            <a:normAutofit lnSpcReduction="10000"/>
          </a:bodyPr>
          <a:lstStyle/>
          <a:p>
            <a:r>
              <a:rPr lang="en-US" dirty="0"/>
              <a:t>Screen staff and patients on entry for fever and symptoms</a:t>
            </a:r>
          </a:p>
          <a:p>
            <a:pPr lvl="1"/>
            <a:r>
              <a:rPr lang="en-US" dirty="0"/>
              <a:t>Sick staff should be sent home</a:t>
            </a:r>
          </a:p>
          <a:p>
            <a:pPr lvl="2"/>
            <a:r>
              <a:rPr lang="en-US" dirty="0"/>
              <a:t>Non-punitive staff leave policy</a:t>
            </a:r>
          </a:p>
          <a:p>
            <a:pPr lvl="2"/>
            <a:r>
              <a:rPr lang="en-US" dirty="0"/>
              <a:t>Staff with high or medium risk exposures should be excluded for 14 days after the last exposure date.  Alternately, staff may work if they wear a mask and self monitor for symptoms with temperature check at least twice daily </a:t>
            </a:r>
          </a:p>
          <a:p>
            <a:pPr lvl="1"/>
            <a:r>
              <a:rPr lang="en-US" dirty="0"/>
              <a:t>Staff with a positive COVID-19 test may return to work 7 days after symptom onset AND 3 days after fever resolution with improving symptoms </a:t>
            </a:r>
          </a:p>
          <a:p>
            <a:pPr lvl="2"/>
            <a:r>
              <a:rPr lang="en-US" dirty="0"/>
              <a:t>Wear a mask until symptoms are completely resolved or 14 days after onset- whichever is longer</a:t>
            </a:r>
          </a:p>
          <a:p>
            <a:pPr lvl="2"/>
            <a:r>
              <a:rPr lang="en-US" dirty="0"/>
              <a:t>Not care for immunocompromised patients until symptom free</a:t>
            </a:r>
          </a:p>
          <a:p>
            <a:pPr marL="914400" lvl="2" indent="0">
              <a:buNone/>
            </a:pPr>
            <a:endParaRPr lang="en-US" dirty="0"/>
          </a:p>
        </p:txBody>
      </p:sp>
      <p:sp>
        <p:nvSpPr>
          <p:cNvPr id="4" name="Slide Number Placeholder 3">
            <a:extLst>
              <a:ext uri="{FF2B5EF4-FFF2-40B4-BE49-F238E27FC236}">
                <a16:creationId xmlns:a16="http://schemas.microsoft.com/office/drawing/2014/main" xmlns="" id="{FD5EA4CF-4856-4FA2-B0F5-99FBA9A11C5C}"/>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xmlns="" id="{1314BD2A-7571-4BD0-929A-D358069FFCD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42149459"/>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0F1AA4-6A0D-4C69-8ABF-203809310645}"/>
</file>

<file path=customXml/itemProps2.xml><?xml version="1.0" encoding="utf-8"?>
<ds:datastoreItem xmlns:ds="http://schemas.openxmlformats.org/officeDocument/2006/customXml" ds:itemID="{2BFEB2A6-FF42-4403-8D61-A3525BE8157C}"/>
</file>

<file path=customXml/itemProps3.xml><?xml version="1.0" encoding="utf-8"?>
<ds:datastoreItem xmlns:ds="http://schemas.openxmlformats.org/officeDocument/2006/customXml" ds:itemID="{806F62DE-C065-4172-99E2-B163830330AE}"/>
</file>

<file path=customXml/itemProps4.xml><?xml version="1.0" encoding="utf-8"?>
<ds:datastoreItem xmlns:ds="http://schemas.openxmlformats.org/officeDocument/2006/customXml" ds:itemID="{F2C4D2FE-BDC2-4B0D-B665-B162731B065B}"/>
</file>

<file path=docProps/app.xml><?xml version="1.0" encoding="utf-8"?>
<Properties xmlns="http://schemas.openxmlformats.org/officeDocument/2006/extended-properties" xmlns:vt="http://schemas.openxmlformats.org/officeDocument/2006/docPropsVTypes">
  <TotalTime>7793</TotalTime>
  <Words>922</Words>
  <Application>Microsoft Office PowerPoint</Application>
  <PresentationFormat>Widescreen</PresentationFormat>
  <Paragraphs>138</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Droid Serif</vt:lpstr>
      <vt:lpstr>Office Theme</vt:lpstr>
      <vt:lpstr>Maryland Situation Update on  Coronavirus disease (COVID-19) for BHA</vt:lpstr>
      <vt:lpstr>Call Agenda </vt:lpstr>
      <vt:lpstr>COVID-19 Global Situation Summary</vt:lpstr>
      <vt:lpstr>U.S.: COVID-19 Cases</vt:lpstr>
      <vt:lpstr>Maryland: COVID-19 Cases </vt:lpstr>
      <vt:lpstr>Maryland Epi Breakdown</vt:lpstr>
      <vt:lpstr>Clinical Presentation</vt:lpstr>
      <vt:lpstr>COVID-19 Testing</vt:lpstr>
      <vt:lpstr>Screening Staff</vt:lpstr>
      <vt:lpstr>Screening Staff: Exposures </vt:lpstr>
      <vt:lpstr>Screening Patients and Visitors</vt:lpstr>
      <vt:lpstr>General Infection Control: PPE</vt:lpstr>
      <vt:lpstr>General Infection Control </vt:lpstr>
      <vt:lpstr>Steps to Responding to a COVID-19 Case</vt:lpstr>
      <vt:lpstr>Resources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256</cp:revision>
  <cp:lastPrinted>2020-02-04T16:27:31Z</cp:lastPrinted>
  <dcterms:created xsi:type="dcterms:W3CDTF">2018-02-09T13:05:01Z</dcterms:created>
  <dcterms:modified xsi:type="dcterms:W3CDTF">2020-04-03T12:26:00Z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9391a496-41af-41dc-a21f-749478556d2f</vt:lpwstr>
  </property>
</Properties>
</file>