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313" r:id="rId3"/>
    <p:sldId id="339" r:id="rId4"/>
    <p:sldId id="1214" r:id="rId5"/>
    <p:sldId id="340" r:id="rId6"/>
    <p:sldId id="674" r:id="rId7"/>
    <p:sldId id="1190" r:id="rId8"/>
    <p:sldId id="1075" r:id="rId9"/>
    <p:sldId id="1215" r:id="rId10"/>
    <p:sldId id="342" r:id="rId11"/>
    <p:sldId id="682" r:id="rId12"/>
    <p:sldId id="634" r:id="rId13"/>
    <p:sldId id="374" r:id="rId14"/>
    <p:sldId id="681" r:id="rId15"/>
    <p:sldId id="967" r:id="rId16"/>
    <p:sldId id="1201" r:id="rId17"/>
    <p:sldId id="1216" r:id="rId18"/>
    <p:sldId id="1217" r:id="rId19"/>
    <p:sldId id="1218" r:id="rId20"/>
    <p:sldId id="1219" r:id="rId21"/>
    <p:sldId id="1220" r:id="rId22"/>
    <p:sldId id="1221" r:id="rId23"/>
    <p:sldId id="1222" r:id="rId24"/>
    <p:sldId id="1223" r:id="rId25"/>
    <p:sldId id="1224" r:id="rId26"/>
    <p:sldId id="1225" r:id="rId27"/>
    <p:sldId id="1226" r:id="rId28"/>
    <p:sldId id="1227" r:id="rId29"/>
    <p:sldId id="1228" r:id="rId30"/>
    <p:sldId id="1229" r:id="rId31"/>
    <p:sldId id="1230" r:id="rId32"/>
    <p:sldId id="1231" r:id="rId33"/>
    <p:sldId id="1232" r:id="rId34"/>
    <p:sldId id="1233" r:id="rId35"/>
    <p:sldId id="1234" r:id="rId36"/>
    <p:sldId id="1235" r:id="rId37"/>
    <p:sldId id="1236" r:id="rId38"/>
    <p:sldId id="1237" r:id="rId39"/>
    <p:sldId id="1238" r:id="rId40"/>
    <p:sldId id="1239"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68" autoAdjust="0"/>
    <p:restoredTop sz="87350" autoAdjust="0"/>
  </p:normalViewPr>
  <p:slideViewPr>
    <p:cSldViewPr snapToGrid="0" snapToObjects="1">
      <p:cViewPr varScale="1">
        <p:scale>
          <a:sx n="58" d="100"/>
          <a:sy n="58" d="100"/>
        </p:scale>
        <p:origin x="12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4/30/2021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dirty="0"/>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dirty="0"/>
          </a:p>
        </p:txBody>
      </p:sp>
    </p:spTree>
    <p:extLst>
      <p:ext uri="{BB962C8B-B14F-4D97-AF65-F5344CB8AC3E}">
        <p14:creationId xmlns:p14="http://schemas.microsoft.com/office/powerpoint/2010/main" val="1054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dirty="0"/>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dirty="0"/>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5</a:t>
            </a:fld>
            <a:endParaRPr lang="en-US" dirty="0"/>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10</a:t>
            </a:fld>
            <a:endParaRPr lang="en-US" dirty="0"/>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53" name="Google Shape;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602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53" name="Google Shape;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614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coronavirus.maryland.gov/"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ronavirus.maryland.gov/#Vacci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governor.maryland.gov/wp-content/uploads/2021/04/Gatherings-22d-AMENDED-4.28.2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governor.maryland.gov/wp-content/uploads/2021/04/Gatherings-22d-AMENDED-4.28.21.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c.gov/coronavirus/2019-ncov/vaccines/fully-vaccinated-guidance.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hyperlink" Target="https://www.cdc.gov/coronavirus/2019-ncov/need-extra-precautions/index.html" TargetMode="External"/><Relationship Id="rId1" Type="http://schemas.openxmlformats.org/officeDocument/2006/relationships/slideLayout" Target="../slideLayouts/slideLayout2.xml"/><Relationship Id="rId4" Type="http://schemas.openxmlformats.org/officeDocument/2006/relationships/hyperlink" Target="https://www.cdc.gov/coronavirus/2019-ncov/vaccines/fully-vaccinated-guidance.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coronavirus/2019-ncov/vaccines/fully-vaccinated-guidance.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coronavirus/2019-ncov/hcp/infection-control-after-vaccination.html" TargetMode="External"/><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dc.gov/coronavirus/2019-ncov/hcp/infection-control-after-vaccination.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coronavirus/2019-ncov/hcp/long-term-care.html" TargetMode="External"/><Relationship Id="rId2" Type="http://schemas.openxmlformats.org/officeDocument/2006/relationships/hyperlink" Target="https://www.cdc.gov/coronavirus/2019-ncov/hcp/disposition-hospitalized-patients.html" TargetMode="External"/><Relationship Id="rId1" Type="http://schemas.openxmlformats.org/officeDocument/2006/relationships/slideLayout" Target="../slideLayouts/slideLayout2.xml"/><Relationship Id="rId4" Type="http://schemas.openxmlformats.org/officeDocument/2006/relationships/hyperlink" Target="https://www.cdc.gov/coronavirus/2019-ncov/hcp/infection-control-after-vaccination.html"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cms.gov/files/document/qso-20-39-nh-revised.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coronavirus/2019-ncov/hcp/infection-control-after-vaccination.html" TargetMode="External"/><Relationship Id="rId2" Type="http://schemas.openxmlformats.org/officeDocument/2006/relationships/hyperlink" Target="https://phpa.health.maryland.gov/Documents/2021.02.11.02%20-%20MDH%20Order%20-%20Amended%20Nursing%20Homes%20Matter%20Order%20(Feb%202021%20Updates%20to%20Visitation%20Testing%20Othe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coronavirus/2019-ncov/hcp/faq.html#Testing,-Isolation,-and-Quarantine-for-Persons-Who-Have-Recovered-from-Previous-SARS-CoV-2-Infection" TargetMode="External"/><Relationship Id="rId2" Type="http://schemas.openxmlformats.org/officeDocument/2006/relationships/hyperlink" Target="https://www.cdc.gov/coronavirus/2019-ncov/hcp/guidance-risk-assesment-hcp.html" TargetMode="External"/><Relationship Id="rId1" Type="http://schemas.openxmlformats.org/officeDocument/2006/relationships/slideLayout" Target="../slideLayouts/slideLayout2.xml"/><Relationship Id="rId4" Type="http://schemas.openxmlformats.org/officeDocument/2006/relationships/hyperlink" Target="https://www.cdc.gov/coronavirus/2019-ncov/hcp/infection-control-after-vaccination.html"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cdc.gov/coronavirus/2019-ncov/hcp/infection-control-after-vaccination.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coronavirus/2019-ncov/hcp/infection-control-after-vaccination.html" TargetMode="External"/><Relationship Id="rId2" Type="http://schemas.openxmlformats.org/officeDocument/2006/relationships/hyperlink" Target="https://www.cms.gov/files/document/qso-20-38-nh.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ms.gov/files/document/qso-20-38-nh.pdf" TargetMode="External"/><Relationship Id="rId2" Type="http://schemas.openxmlformats.org/officeDocument/2006/relationships/hyperlink" Target="https://data.cms.gov/stories/s/COVID-19-Nursing-Home-Data/bkwz-xpv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ms.gov/files/document/qso-20-38-nh.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ms.gov/files/document/qso-20-38-nh.pdf" TargetMode="External"/><Relationship Id="rId2" Type="http://schemas.openxmlformats.org/officeDocument/2006/relationships/hyperlink" Target="https://www.cdc.gov/coronavirus/2019-ncov/hcp/return-to-work.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cms.gov/files/document/qso-20-38-nh.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ms.gov/files/document/qso-20-38-nh.pdf" TargetMode="External"/><Relationship Id="rId2" Type="http://schemas.openxmlformats.org/officeDocument/2006/relationships/hyperlink" Target="https://www.cdc.gov/coronavirus/2019-ncov/hcp/infection-control-after-vaccination.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ms.gov/files/document/qso-20-38-nh.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ms.gov/files/document/qso-20-38-nh.pdf"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vid19.who.in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vid.cdc.gov/covid-data-tracker/#trends_dailytrendscas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coronavirus/2019-ncov/cases-updates/variant-proportion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vid.cdc.gov/covid-data-tracker/#vaccina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vid.cdc.gov/covid-data-tracker/#vaccination-demographics-tren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April 30, 2021</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4/30/2021</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10</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341600" y="1721629"/>
            <a:ext cx="5378976" cy="4401205"/>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Cases: 447,401</a:t>
            </a:r>
          </a:p>
          <a:p>
            <a:pPr marL="914400" lvl="1" indent="-457200">
              <a:buFont typeface="Arial" panose="020B0604020202020204" pitchFamily="34" charset="0"/>
              <a:buChar char="•"/>
            </a:pPr>
            <a:r>
              <a:rPr lang="en-US" sz="2800" dirty="0"/>
              <a:t>942 new</a:t>
            </a:r>
          </a:p>
          <a:p>
            <a:pPr marL="457200" indent="-457200">
              <a:buFont typeface="Arial" panose="020B0604020202020204" pitchFamily="34" charset="0"/>
              <a:buChar char="•"/>
            </a:pPr>
            <a:r>
              <a:rPr lang="en-US" sz="2800" dirty="0"/>
              <a:t>Deaths: 8,555</a:t>
            </a:r>
          </a:p>
          <a:p>
            <a:pPr marL="914400" lvl="1" indent="-457200">
              <a:buFont typeface="Arial" panose="020B0604020202020204" pitchFamily="34" charset="0"/>
              <a:buChar char="•"/>
            </a:pPr>
            <a:r>
              <a:rPr lang="en-US" sz="2800" dirty="0"/>
              <a:t>25 new</a:t>
            </a:r>
          </a:p>
          <a:p>
            <a:pPr marL="457200" indent="-457200">
              <a:buFont typeface="Arial" panose="020B0604020202020204" pitchFamily="34" charset="0"/>
              <a:buChar char="•"/>
            </a:pPr>
            <a:r>
              <a:rPr lang="en-US" sz="2800" dirty="0"/>
              <a:t>Hospitalizations: 41,434</a:t>
            </a:r>
          </a:p>
          <a:p>
            <a:pPr lvl="1"/>
            <a:r>
              <a:rPr lang="en-US" sz="2800" dirty="0"/>
              <a:t>Current: 1,042 (down 38)</a:t>
            </a:r>
          </a:p>
          <a:p>
            <a:pPr marL="457200" indent="-457200">
              <a:buFont typeface="Arial" panose="020B0604020202020204" pitchFamily="34" charset="0"/>
              <a:buChar char="•"/>
            </a:pPr>
            <a:r>
              <a:rPr lang="en-US" sz="2800" dirty="0"/>
              <a:t>Total tests: 9,689,373</a:t>
            </a:r>
          </a:p>
          <a:p>
            <a:pPr marL="457200" indent="-457200">
              <a:buFont typeface="Arial" panose="020B0604020202020204" pitchFamily="34" charset="0"/>
              <a:buChar char="•"/>
            </a:pPr>
            <a:r>
              <a:rPr lang="en-US" sz="2800" dirty="0"/>
              <a:t>Case rate: 14.8 per 100,000</a:t>
            </a:r>
          </a:p>
          <a:p>
            <a:pPr marL="457200" indent="-457200">
              <a:buFont typeface="Arial" panose="020B0604020202020204" pitchFamily="34" charset="0"/>
              <a:buChar char="•"/>
            </a:pPr>
            <a:r>
              <a:rPr lang="en-US" sz="2800" dirty="0"/>
              <a:t>Percent Positivity:  3.24%</a:t>
            </a:r>
          </a:p>
        </p:txBody>
      </p:sp>
      <p:pic>
        <p:nvPicPr>
          <p:cNvPr id="6" name="Picture 5">
            <a:extLst>
              <a:ext uri="{FF2B5EF4-FFF2-40B4-BE49-F238E27FC236}">
                <a16:creationId xmlns:a16="http://schemas.microsoft.com/office/drawing/2014/main" id="{C84A937F-F9AA-4906-AC46-23EC9B506AD2}"/>
              </a:ext>
            </a:extLst>
          </p:cNvPr>
          <p:cNvPicPr>
            <a:picLocks noChangeAspect="1"/>
          </p:cNvPicPr>
          <p:nvPr/>
        </p:nvPicPr>
        <p:blipFill>
          <a:blip r:embed="rId4"/>
          <a:stretch>
            <a:fillRect/>
          </a:stretch>
        </p:blipFill>
        <p:spPr>
          <a:xfrm>
            <a:off x="4831758" y="1721629"/>
            <a:ext cx="7162168" cy="3526232"/>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dirty="0"/>
          </a:p>
        </p:txBody>
      </p:sp>
      <p:pic>
        <p:nvPicPr>
          <p:cNvPr id="6" name="Content Placeholder 5">
            <a:extLst>
              <a:ext uri="{FF2B5EF4-FFF2-40B4-BE49-F238E27FC236}">
                <a16:creationId xmlns:a16="http://schemas.microsoft.com/office/drawing/2014/main" id="{5E0FD4DC-275C-440A-BA71-E331340E4DAB}"/>
              </a:ext>
            </a:extLst>
          </p:cNvPr>
          <p:cNvPicPr>
            <a:picLocks noGrp="1" noChangeAspect="1"/>
          </p:cNvPicPr>
          <p:nvPr>
            <p:ph idx="1"/>
          </p:nvPr>
        </p:nvPicPr>
        <p:blipFill>
          <a:blip r:embed="rId2"/>
          <a:stretch>
            <a:fillRect/>
          </a:stretch>
        </p:blipFill>
        <p:spPr>
          <a:xfrm>
            <a:off x="377951" y="239710"/>
            <a:ext cx="10038257" cy="5763052"/>
          </a:xfrm>
        </p:spPr>
      </p:pic>
      <p:sp>
        <p:nvSpPr>
          <p:cNvPr id="7" name="TextBox 6">
            <a:extLst>
              <a:ext uri="{FF2B5EF4-FFF2-40B4-BE49-F238E27FC236}">
                <a16:creationId xmlns:a16="http://schemas.microsoft.com/office/drawing/2014/main" id="{6C55609B-FB5F-4EB5-842C-55F47138D8A1}"/>
              </a:ext>
            </a:extLst>
          </p:cNvPr>
          <p:cNvSpPr txBox="1"/>
          <p:nvPr/>
        </p:nvSpPr>
        <p:spPr>
          <a:xfrm>
            <a:off x="3269293" y="6495978"/>
            <a:ext cx="4475969" cy="369332"/>
          </a:xfrm>
          <a:prstGeom prst="rect">
            <a:avLst/>
          </a:prstGeom>
          <a:noFill/>
        </p:spPr>
        <p:txBody>
          <a:bodyPr wrap="none" rtlCol="0">
            <a:spAutoFit/>
          </a:bodyPr>
          <a:lstStyle/>
          <a:p>
            <a:r>
              <a:rPr lang="en-US" dirty="0">
                <a:hlinkClick r:id="rId3"/>
              </a:rPr>
              <a:t>https://coronavirus.maryland.gov/</a:t>
            </a:r>
            <a:r>
              <a:rPr lang="en-US" dirty="0"/>
              <a:t> 4/30/2021</a:t>
            </a:r>
          </a:p>
        </p:txBody>
      </p:sp>
    </p:spTree>
    <p:extLst>
      <p:ext uri="{BB962C8B-B14F-4D97-AF65-F5344CB8AC3E}">
        <p14:creationId xmlns:p14="http://schemas.microsoft.com/office/powerpoint/2010/main" val="326714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12</a:t>
            </a:fld>
            <a:endParaRPr lang="en-US" dirty="0"/>
          </a:p>
        </p:txBody>
      </p:sp>
      <p:sp>
        <p:nvSpPr>
          <p:cNvPr id="5" name="Text Placeholder 4"/>
          <p:cNvSpPr>
            <a:spLocks noGrp="1"/>
          </p:cNvSpPr>
          <p:nvPr>
            <p:ph type="body" sz="quarter" idx="13"/>
          </p:nvPr>
        </p:nvSpPr>
        <p:spPr/>
        <p:txBody>
          <a:bodyPr/>
          <a:lstStyle/>
          <a:p>
            <a:endParaRPr lang="en-US" dirty="0"/>
          </a:p>
        </p:txBody>
      </p:sp>
      <p:sp>
        <p:nvSpPr>
          <p:cNvPr id="6" name="Content Placeholder 5">
            <a:extLst>
              <a:ext uri="{FF2B5EF4-FFF2-40B4-BE49-F238E27FC236}">
                <a16:creationId xmlns:a16="http://schemas.microsoft.com/office/drawing/2014/main" id="{068541A5-4DBB-412E-A0A1-3C2A899E9659}"/>
              </a:ext>
            </a:extLst>
          </p:cNvPr>
          <p:cNvSpPr>
            <a:spLocks noGrp="1"/>
          </p:cNvSpPr>
          <p:nvPr>
            <p:ph idx="1"/>
          </p:nvPr>
        </p:nvSpPr>
        <p:spPr/>
        <p:txBody>
          <a:bodyPr/>
          <a:lstStyle/>
          <a:p>
            <a:endParaRPr lang="en-US" dirty="0"/>
          </a:p>
        </p:txBody>
      </p:sp>
      <p:sp>
        <p:nvSpPr>
          <p:cNvPr id="9" name="TextBox 8">
            <a:extLst>
              <a:ext uri="{FF2B5EF4-FFF2-40B4-BE49-F238E27FC236}">
                <a16:creationId xmlns:a16="http://schemas.microsoft.com/office/drawing/2014/main" id="{3EC2F513-A3CA-4E9C-9AB5-F55576D146BC}"/>
              </a:ext>
            </a:extLst>
          </p:cNvPr>
          <p:cNvSpPr txBox="1"/>
          <p:nvPr/>
        </p:nvSpPr>
        <p:spPr>
          <a:xfrm>
            <a:off x="3269293" y="6495978"/>
            <a:ext cx="4475969" cy="369332"/>
          </a:xfrm>
          <a:prstGeom prst="rect">
            <a:avLst/>
          </a:prstGeom>
          <a:noFill/>
        </p:spPr>
        <p:txBody>
          <a:bodyPr wrap="none" rtlCol="0">
            <a:spAutoFit/>
          </a:bodyPr>
          <a:lstStyle/>
          <a:p>
            <a:r>
              <a:rPr lang="en-US" dirty="0">
                <a:hlinkClick r:id="rId2"/>
              </a:rPr>
              <a:t>https://coronavirus.maryland.gov/</a:t>
            </a:r>
            <a:r>
              <a:rPr lang="en-US" dirty="0"/>
              <a:t> 4/30/2021</a:t>
            </a:r>
          </a:p>
        </p:txBody>
      </p:sp>
      <p:pic>
        <p:nvPicPr>
          <p:cNvPr id="7" name="Picture 6">
            <a:extLst>
              <a:ext uri="{FF2B5EF4-FFF2-40B4-BE49-F238E27FC236}">
                <a16:creationId xmlns:a16="http://schemas.microsoft.com/office/drawing/2014/main" id="{39B8697E-C08E-4F75-B369-9D713C1FE2A9}"/>
              </a:ext>
            </a:extLst>
          </p:cNvPr>
          <p:cNvPicPr>
            <a:picLocks noChangeAspect="1"/>
          </p:cNvPicPr>
          <p:nvPr/>
        </p:nvPicPr>
        <p:blipFill>
          <a:blip r:embed="rId3"/>
          <a:stretch>
            <a:fillRect/>
          </a:stretch>
        </p:blipFill>
        <p:spPr>
          <a:xfrm>
            <a:off x="314729" y="1385671"/>
            <a:ext cx="8246175" cy="4950799"/>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13</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48539"/>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475969" cy="369332"/>
          </a:xfrm>
          <a:prstGeom prst="rect">
            <a:avLst/>
          </a:prstGeom>
          <a:noFill/>
        </p:spPr>
        <p:txBody>
          <a:bodyPr wrap="none" rtlCol="0">
            <a:spAutoFit/>
          </a:bodyPr>
          <a:lstStyle/>
          <a:p>
            <a:r>
              <a:rPr lang="en-US" dirty="0">
                <a:hlinkClick r:id="rId2"/>
              </a:rPr>
              <a:t>https://coronavirus.maryland.gov/</a:t>
            </a:r>
            <a:r>
              <a:rPr lang="en-US" dirty="0"/>
              <a:t> 4/30/2021</a:t>
            </a:r>
          </a:p>
        </p:txBody>
      </p:sp>
      <p:sp>
        <p:nvSpPr>
          <p:cNvPr id="7" name="Content Placeholder 6">
            <a:extLst>
              <a:ext uri="{FF2B5EF4-FFF2-40B4-BE49-F238E27FC236}">
                <a16:creationId xmlns:a16="http://schemas.microsoft.com/office/drawing/2014/main" id="{1FF65C71-9AB8-4689-8037-B20BEFE60F88}"/>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6C3872B8-B809-4F33-B3B0-79FD8C1BB3A1}"/>
              </a:ext>
            </a:extLst>
          </p:cNvPr>
          <p:cNvPicPr>
            <a:picLocks noChangeAspect="1"/>
          </p:cNvPicPr>
          <p:nvPr/>
        </p:nvPicPr>
        <p:blipFill>
          <a:blip r:embed="rId3"/>
          <a:stretch>
            <a:fillRect/>
          </a:stretch>
        </p:blipFill>
        <p:spPr>
          <a:xfrm>
            <a:off x="118582" y="239710"/>
            <a:ext cx="11235218" cy="6033370"/>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a16="http://schemas.microsoft.com/office/drawing/2014/main" id="{CE073F45-A501-418D-8C07-88E6B55F46E5}"/>
              </a:ext>
            </a:extLst>
          </p:cNvPr>
          <p:cNvSpPr txBox="1"/>
          <p:nvPr/>
        </p:nvSpPr>
        <p:spPr>
          <a:xfrm>
            <a:off x="3269293" y="6495978"/>
            <a:ext cx="4475969" cy="369332"/>
          </a:xfrm>
          <a:prstGeom prst="rect">
            <a:avLst/>
          </a:prstGeom>
          <a:noFill/>
        </p:spPr>
        <p:txBody>
          <a:bodyPr wrap="none" rtlCol="0">
            <a:spAutoFit/>
          </a:bodyPr>
          <a:lstStyle/>
          <a:p>
            <a:r>
              <a:rPr lang="en-US" dirty="0">
                <a:hlinkClick r:id="rId2"/>
              </a:rPr>
              <a:t>https://coronavirus.maryland.gov/</a:t>
            </a:r>
            <a:r>
              <a:rPr lang="en-US" dirty="0"/>
              <a:t> 4/30/2021</a:t>
            </a:r>
          </a:p>
        </p:txBody>
      </p:sp>
      <p:sp>
        <p:nvSpPr>
          <p:cNvPr id="6" name="Content Placeholder 5">
            <a:extLst>
              <a:ext uri="{FF2B5EF4-FFF2-40B4-BE49-F238E27FC236}">
                <a16:creationId xmlns:a16="http://schemas.microsoft.com/office/drawing/2014/main" id="{358B03A8-8717-4DC5-82A5-DA8B369FB5FD}"/>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2B311DB7-347B-4255-9A91-C2901E7F5AC6}"/>
              </a:ext>
            </a:extLst>
          </p:cNvPr>
          <p:cNvPicPr>
            <a:picLocks noChangeAspect="1"/>
          </p:cNvPicPr>
          <p:nvPr/>
        </p:nvPicPr>
        <p:blipFill>
          <a:blip r:embed="rId3"/>
          <a:stretch>
            <a:fillRect/>
          </a:stretch>
        </p:blipFill>
        <p:spPr>
          <a:xfrm>
            <a:off x="223785" y="412917"/>
            <a:ext cx="10338198" cy="5921319"/>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CDEB-3EAF-4C88-978F-9566F2580C15}"/>
              </a:ext>
            </a:extLst>
          </p:cNvPr>
          <p:cNvSpPr>
            <a:spLocks noGrp="1"/>
          </p:cNvSpPr>
          <p:nvPr>
            <p:ph type="title"/>
          </p:nvPr>
        </p:nvSpPr>
        <p:spPr/>
        <p:txBody>
          <a:bodyPr/>
          <a:lstStyle/>
          <a:p>
            <a:r>
              <a:rPr lang="en-US" dirty="0"/>
              <a:t>Maryland Vaccine Dashboard</a:t>
            </a:r>
          </a:p>
        </p:txBody>
      </p:sp>
      <p:sp>
        <p:nvSpPr>
          <p:cNvPr id="4" name="Slide Number Placeholder 3">
            <a:extLst>
              <a:ext uri="{FF2B5EF4-FFF2-40B4-BE49-F238E27FC236}">
                <a16:creationId xmlns:a16="http://schemas.microsoft.com/office/drawing/2014/main" id="{7E148631-154D-4C8C-A6FA-2CFD86BA6618}"/>
              </a:ext>
            </a:extLst>
          </p:cNvPr>
          <p:cNvSpPr>
            <a:spLocks noGrp="1"/>
          </p:cNvSpPr>
          <p:nvPr>
            <p:ph type="sldNum" sz="quarter" idx="12"/>
          </p:nvPr>
        </p:nvSpPr>
        <p:spPr/>
        <p:txBody>
          <a:bodyPr/>
          <a:lstStyle/>
          <a:p>
            <a:fld id="{D275CE6D-5C38-C543-B8AD-F8110668FDF9}" type="slidenum">
              <a:rPr lang="en-US" smtClean="0"/>
              <a:pPr/>
              <a:t>15</a:t>
            </a:fld>
            <a:endParaRPr lang="en-US" dirty="0"/>
          </a:p>
        </p:txBody>
      </p:sp>
      <p:sp>
        <p:nvSpPr>
          <p:cNvPr id="9" name="TextBox 8">
            <a:extLst>
              <a:ext uri="{FF2B5EF4-FFF2-40B4-BE49-F238E27FC236}">
                <a16:creationId xmlns:a16="http://schemas.microsoft.com/office/drawing/2014/main" id="{A8F344B1-BB34-4095-9050-7C8C6AE4F3AE}"/>
              </a:ext>
            </a:extLst>
          </p:cNvPr>
          <p:cNvSpPr txBox="1"/>
          <p:nvPr/>
        </p:nvSpPr>
        <p:spPr>
          <a:xfrm>
            <a:off x="1160837" y="6343433"/>
            <a:ext cx="7172130" cy="369332"/>
          </a:xfrm>
          <a:prstGeom prst="rect">
            <a:avLst/>
          </a:prstGeom>
          <a:noFill/>
        </p:spPr>
        <p:txBody>
          <a:bodyPr wrap="square">
            <a:spAutoFit/>
          </a:bodyPr>
          <a:lstStyle/>
          <a:p>
            <a:r>
              <a:rPr lang="en-US" dirty="0">
                <a:hlinkClick r:id="rId2"/>
              </a:rPr>
              <a:t>https://coronavirus.maryland.gov/#Vaccine</a:t>
            </a:r>
            <a:r>
              <a:rPr lang="en-US" dirty="0"/>
              <a:t> accessed 4/30/2021</a:t>
            </a:r>
          </a:p>
        </p:txBody>
      </p:sp>
      <p:pic>
        <p:nvPicPr>
          <p:cNvPr id="5" name="Picture 4">
            <a:extLst>
              <a:ext uri="{FF2B5EF4-FFF2-40B4-BE49-F238E27FC236}">
                <a16:creationId xmlns:a16="http://schemas.microsoft.com/office/drawing/2014/main" id="{C90DA2A9-FD18-430E-BFEB-77EEBBF8DC02}"/>
              </a:ext>
            </a:extLst>
          </p:cNvPr>
          <p:cNvPicPr>
            <a:picLocks noChangeAspect="1"/>
          </p:cNvPicPr>
          <p:nvPr/>
        </p:nvPicPr>
        <p:blipFill>
          <a:blip r:embed="rId3"/>
          <a:stretch>
            <a:fillRect/>
          </a:stretch>
        </p:blipFill>
        <p:spPr>
          <a:xfrm>
            <a:off x="808855" y="1425894"/>
            <a:ext cx="7001379" cy="4917540"/>
          </a:xfrm>
          <a:prstGeom prst="rect">
            <a:avLst/>
          </a:prstGeom>
        </p:spPr>
      </p:pic>
    </p:spTree>
    <p:extLst>
      <p:ext uri="{BB962C8B-B14F-4D97-AF65-F5344CB8AC3E}">
        <p14:creationId xmlns:p14="http://schemas.microsoft.com/office/powerpoint/2010/main" val="643463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08C2C4-0ACC-4B6F-9136-09411980FEBB}"/>
              </a:ext>
            </a:extLst>
          </p:cNvPr>
          <p:cNvSpPr>
            <a:spLocks noGrp="1"/>
          </p:cNvSpPr>
          <p:nvPr>
            <p:ph type="title"/>
          </p:nvPr>
        </p:nvSpPr>
        <p:spPr/>
        <p:txBody>
          <a:bodyPr/>
          <a:lstStyle/>
          <a:p>
            <a:r>
              <a:rPr lang="en-US" dirty="0"/>
              <a:t>Maryland Influenza Epi Update</a:t>
            </a:r>
          </a:p>
        </p:txBody>
      </p:sp>
      <p:sp>
        <p:nvSpPr>
          <p:cNvPr id="2" name="Content Placeholder 1">
            <a:extLst>
              <a:ext uri="{FF2B5EF4-FFF2-40B4-BE49-F238E27FC236}">
                <a16:creationId xmlns:a16="http://schemas.microsoft.com/office/drawing/2014/main" id="{E61AB7A4-51E4-4C34-AD27-329BF873404B}"/>
              </a:ext>
            </a:extLst>
          </p:cNvPr>
          <p:cNvSpPr>
            <a:spLocks noGrp="1"/>
          </p:cNvSpPr>
          <p:nvPr>
            <p:ph idx="1"/>
          </p:nvPr>
        </p:nvSpPr>
        <p:spPr>
          <a:xfrm>
            <a:off x="1140161" y="1964124"/>
            <a:ext cx="10071652" cy="4351338"/>
          </a:xfrm>
        </p:spPr>
        <p:txBody>
          <a:bodyPr>
            <a:normAutofit/>
          </a:bodyPr>
          <a:lstStyle/>
          <a:p>
            <a:r>
              <a:rPr lang="en-US" dirty="0"/>
              <a:t>Influenza-like illness (ILI) activity in Maryland was </a:t>
            </a:r>
            <a:r>
              <a:rPr lang="en-US" b="1" dirty="0">
                <a:solidFill>
                  <a:srgbClr val="00B050"/>
                </a:solidFill>
              </a:rPr>
              <a:t>minimal.</a:t>
            </a:r>
          </a:p>
          <a:p>
            <a:r>
              <a:rPr lang="en-US" dirty="0"/>
              <a:t>Maryland sentinel clinical laboratories tested 2,868 specimens for flu and 45 (1.6%) tested positive.  Of those, 15 (33%) were influenza Type A and 30 (67%) were influenza Type B.</a:t>
            </a:r>
          </a:p>
          <a:p>
            <a:r>
              <a:rPr lang="en-US" dirty="0"/>
              <a:t>The Maryland Public Health Laboratory tested 34 specimens for influenza and 0 tested positive.</a:t>
            </a:r>
          </a:p>
          <a:p>
            <a:r>
              <a:rPr lang="en-US" dirty="0"/>
              <a:t>0 influenza-associated hospitalization was reported.</a:t>
            </a:r>
          </a:p>
          <a:p>
            <a:r>
              <a:rPr lang="en-US" dirty="0"/>
              <a:t>0 influenza-associated deaths were reported.</a:t>
            </a:r>
          </a:p>
          <a:p>
            <a:pPr marL="0" indent="0">
              <a:buNone/>
            </a:pPr>
            <a:endParaRPr lang="en-US" dirty="0"/>
          </a:p>
        </p:txBody>
      </p:sp>
      <p:sp>
        <p:nvSpPr>
          <p:cNvPr id="4" name="Slide Number Placeholder 3">
            <a:extLst>
              <a:ext uri="{FF2B5EF4-FFF2-40B4-BE49-F238E27FC236}">
                <a16:creationId xmlns:a16="http://schemas.microsoft.com/office/drawing/2014/main" id="{38AB33AD-7FF7-4962-9D95-3E7F467E6AEE}"/>
              </a:ext>
            </a:extLst>
          </p:cNvPr>
          <p:cNvSpPr>
            <a:spLocks noGrp="1"/>
          </p:cNvSpPr>
          <p:nvPr>
            <p:ph type="sldNum" sz="quarter" idx="12"/>
          </p:nvPr>
        </p:nvSpPr>
        <p:spPr/>
        <p:txBody>
          <a:bodyPr/>
          <a:lstStyle/>
          <a:p>
            <a:fld id="{D275CE6D-5C38-C543-B8AD-F8110668FDF9}" type="slidenum">
              <a:rPr lang="en-US" smtClean="0"/>
              <a:t>16</a:t>
            </a:fld>
            <a:endParaRPr lang="en-US"/>
          </a:p>
        </p:txBody>
      </p:sp>
      <p:sp>
        <p:nvSpPr>
          <p:cNvPr id="12" name="Text Placeholder 11">
            <a:extLst>
              <a:ext uri="{FF2B5EF4-FFF2-40B4-BE49-F238E27FC236}">
                <a16:creationId xmlns:a16="http://schemas.microsoft.com/office/drawing/2014/main" id="{FCE4C42C-2BC0-4856-83EC-3B46ACB4F7A4}"/>
              </a:ext>
            </a:extLst>
          </p:cNvPr>
          <p:cNvSpPr>
            <a:spLocks noGrp="1"/>
          </p:cNvSpPr>
          <p:nvPr>
            <p:ph type="body" sz="quarter" idx="13"/>
          </p:nvPr>
        </p:nvSpPr>
        <p:spPr/>
        <p:txBody>
          <a:bodyPr/>
          <a:lstStyle/>
          <a:p>
            <a:r>
              <a:rPr lang="en-US" dirty="0"/>
              <a:t>Week Ending April 10, 2021</a:t>
            </a:r>
          </a:p>
          <a:p>
            <a:endParaRPr lang="en-US" b="1" dirty="0">
              <a:solidFill>
                <a:srgbClr val="00B050"/>
              </a:solidFill>
            </a:endParaRPr>
          </a:p>
          <a:p>
            <a:endParaRPr lang="en-US" dirty="0"/>
          </a:p>
          <a:p>
            <a:endParaRPr lang="en-US" dirty="0"/>
          </a:p>
        </p:txBody>
      </p:sp>
      <p:sp>
        <p:nvSpPr>
          <p:cNvPr id="7" name="TextBox 6">
            <a:extLst>
              <a:ext uri="{FF2B5EF4-FFF2-40B4-BE49-F238E27FC236}">
                <a16:creationId xmlns:a16="http://schemas.microsoft.com/office/drawing/2014/main" id="{5030D859-31D4-4F48-8A9C-7E26AD2E11F9}"/>
              </a:ext>
            </a:extLst>
          </p:cNvPr>
          <p:cNvSpPr txBox="1"/>
          <p:nvPr/>
        </p:nvSpPr>
        <p:spPr>
          <a:xfrm>
            <a:off x="1916832" y="6176963"/>
            <a:ext cx="6869359" cy="276999"/>
          </a:xfrm>
          <a:prstGeom prst="rect">
            <a:avLst/>
          </a:prstGeom>
          <a:noFill/>
        </p:spPr>
        <p:txBody>
          <a:bodyPr wrap="square">
            <a:spAutoFit/>
          </a:bodyPr>
          <a:lstStyle/>
          <a:p>
            <a:pPr marL="0" indent="0">
              <a:buNone/>
            </a:pPr>
            <a:r>
              <a:rPr lang="en-US" sz="1200" dirty="0">
                <a:hlinkClick r:id="rId2"/>
              </a:rPr>
              <a:t>https://phpa.health.maryland.gov/influenza/Pages/flu-dashboard.aspx  </a:t>
            </a:r>
            <a:r>
              <a:rPr lang="en-US" sz="1200" dirty="0"/>
              <a:t>Accessed 4/20/2021</a:t>
            </a:r>
          </a:p>
        </p:txBody>
      </p:sp>
    </p:spTree>
    <p:extLst>
      <p:ext uri="{BB962C8B-B14F-4D97-AF65-F5344CB8AC3E}">
        <p14:creationId xmlns:p14="http://schemas.microsoft.com/office/powerpoint/2010/main" val="257534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08C2C4-0ACC-4B6F-9136-09411980FEBB}"/>
              </a:ext>
            </a:extLst>
          </p:cNvPr>
          <p:cNvSpPr>
            <a:spLocks noGrp="1"/>
          </p:cNvSpPr>
          <p:nvPr>
            <p:ph type="title"/>
          </p:nvPr>
        </p:nvSpPr>
        <p:spPr/>
        <p:txBody>
          <a:bodyPr/>
          <a:lstStyle/>
          <a:p>
            <a:r>
              <a:rPr lang="en-US" dirty="0"/>
              <a:t>Maryland Influenza Epi Update</a:t>
            </a:r>
          </a:p>
        </p:txBody>
      </p:sp>
      <p:sp>
        <p:nvSpPr>
          <p:cNvPr id="2" name="Content Placeholder 1">
            <a:extLst>
              <a:ext uri="{FF2B5EF4-FFF2-40B4-BE49-F238E27FC236}">
                <a16:creationId xmlns:a16="http://schemas.microsoft.com/office/drawing/2014/main" id="{E61AB7A4-51E4-4C34-AD27-329BF873404B}"/>
              </a:ext>
            </a:extLst>
          </p:cNvPr>
          <p:cNvSpPr>
            <a:spLocks noGrp="1"/>
          </p:cNvSpPr>
          <p:nvPr>
            <p:ph idx="1"/>
          </p:nvPr>
        </p:nvSpPr>
        <p:spPr>
          <a:xfrm>
            <a:off x="1140161" y="1964124"/>
            <a:ext cx="10071652" cy="4351338"/>
          </a:xfrm>
        </p:spPr>
        <p:txBody>
          <a:bodyPr>
            <a:normAutofit/>
          </a:bodyPr>
          <a:lstStyle/>
          <a:p>
            <a:r>
              <a:rPr lang="en-US" dirty="0"/>
              <a:t>Influenza-like illness (ILI) activity in Maryland was </a:t>
            </a:r>
            <a:r>
              <a:rPr lang="en-US" b="1" dirty="0">
                <a:solidFill>
                  <a:srgbClr val="00B050"/>
                </a:solidFill>
              </a:rPr>
              <a:t>minimal.</a:t>
            </a:r>
          </a:p>
          <a:p>
            <a:r>
              <a:rPr lang="en-US" dirty="0"/>
              <a:t>Maryland sentinel clinical laboratories tested 3,088 specimens for flu and 32 (1.0%) tested positive.  Of those, 9 (28%) were influenza Type A and 23 (72%) were influenza Type B.</a:t>
            </a:r>
          </a:p>
          <a:p>
            <a:r>
              <a:rPr lang="en-US" dirty="0"/>
              <a:t>The Maryland Public Health Laboratory tested 40 specimens for influenza and 0 tested positive.</a:t>
            </a:r>
          </a:p>
          <a:p>
            <a:r>
              <a:rPr lang="en-US" dirty="0"/>
              <a:t>0 influenza-associated hospitalization was reported.</a:t>
            </a:r>
          </a:p>
          <a:p>
            <a:r>
              <a:rPr lang="en-US" dirty="0"/>
              <a:t>0 influenza-associated deaths were reported.</a:t>
            </a:r>
          </a:p>
          <a:p>
            <a:pPr marL="0" indent="0">
              <a:buNone/>
            </a:pPr>
            <a:endParaRPr lang="en-US" dirty="0"/>
          </a:p>
        </p:txBody>
      </p:sp>
      <p:sp>
        <p:nvSpPr>
          <p:cNvPr id="4" name="Slide Number Placeholder 3">
            <a:extLst>
              <a:ext uri="{FF2B5EF4-FFF2-40B4-BE49-F238E27FC236}">
                <a16:creationId xmlns:a16="http://schemas.microsoft.com/office/drawing/2014/main" id="{38AB33AD-7FF7-4962-9D95-3E7F467E6AEE}"/>
              </a:ext>
            </a:extLst>
          </p:cNvPr>
          <p:cNvSpPr>
            <a:spLocks noGrp="1"/>
          </p:cNvSpPr>
          <p:nvPr>
            <p:ph type="sldNum" sz="quarter" idx="12"/>
          </p:nvPr>
        </p:nvSpPr>
        <p:spPr/>
        <p:txBody>
          <a:bodyPr/>
          <a:lstStyle/>
          <a:p>
            <a:fld id="{D275CE6D-5C38-C543-B8AD-F8110668FDF9}" type="slidenum">
              <a:rPr lang="en-US" smtClean="0"/>
              <a:t>17</a:t>
            </a:fld>
            <a:endParaRPr lang="en-US"/>
          </a:p>
        </p:txBody>
      </p:sp>
      <p:sp>
        <p:nvSpPr>
          <p:cNvPr id="12" name="Text Placeholder 11">
            <a:extLst>
              <a:ext uri="{FF2B5EF4-FFF2-40B4-BE49-F238E27FC236}">
                <a16:creationId xmlns:a16="http://schemas.microsoft.com/office/drawing/2014/main" id="{FCE4C42C-2BC0-4856-83EC-3B46ACB4F7A4}"/>
              </a:ext>
            </a:extLst>
          </p:cNvPr>
          <p:cNvSpPr>
            <a:spLocks noGrp="1"/>
          </p:cNvSpPr>
          <p:nvPr>
            <p:ph type="body" sz="quarter" idx="13"/>
          </p:nvPr>
        </p:nvSpPr>
        <p:spPr/>
        <p:txBody>
          <a:bodyPr/>
          <a:lstStyle/>
          <a:p>
            <a:r>
              <a:rPr lang="en-US" dirty="0"/>
              <a:t>Week Ending April 17, 2021</a:t>
            </a:r>
          </a:p>
          <a:p>
            <a:endParaRPr lang="en-US" b="1" dirty="0">
              <a:solidFill>
                <a:srgbClr val="00B050"/>
              </a:solidFill>
            </a:endParaRPr>
          </a:p>
          <a:p>
            <a:endParaRPr lang="en-US" dirty="0"/>
          </a:p>
          <a:p>
            <a:endParaRPr lang="en-US" dirty="0"/>
          </a:p>
        </p:txBody>
      </p:sp>
      <p:sp>
        <p:nvSpPr>
          <p:cNvPr id="7" name="TextBox 6">
            <a:extLst>
              <a:ext uri="{FF2B5EF4-FFF2-40B4-BE49-F238E27FC236}">
                <a16:creationId xmlns:a16="http://schemas.microsoft.com/office/drawing/2014/main" id="{5030D859-31D4-4F48-8A9C-7E26AD2E11F9}"/>
              </a:ext>
            </a:extLst>
          </p:cNvPr>
          <p:cNvSpPr txBox="1"/>
          <p:nvPr/>
        </p:nvSpPr>
        <p:spPr>
          <a:xfrm>
            <a:off x="1288182" y="6038463"/>
            <a:ext cx="6869359" cy="276999"/>
          </a:xfrm>
          <a:prstGeom prst="rect">
            <a:avLst/>
          </a:prstGeom>
          <a:noFill/>
        </p:spPr>
        <p:txBody>
          <a:bodyPr wrap="square">
            <a:spAutoFit/>
          </a:bodyPr>
          <a:lstStyle/>
          <a:p>
            <a:pPr marL="0" indent="0">
              <a:buNone/>
            </a:pPr>
            <a:r>
              <a:rPr lang="en-US" sz="1200" dirty="0">
                <a:hlinkClick r:id="rId2"/>
              </a:rPr>
              <a:t>https://phpa.health.maryland.gov/influenza/Pages/flu-dashboard.aspx  </a:t>
            </a:r>
            <a:r>
              <a:rPr lang="en-US" sz="1200" dirty="0"/>
              <a:t>Accessed 4/27/2021</a:t>
            </a:r>
          </a:p>
        </p:txBody>
      </p:sp>
    </p:spTree>
    <p:extLst>
      <p:ext uri="{BB962C8B-B14F-4D97-AF65-F5344CB8AC3E}">
        <p14:creationId xmlns:p14="http://schemas.microsoft.com/office/powerpoint/2010/main" val="253358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prstGeom prst="rect">
            <a:avLst/>
          </a:prstGeom>
          <a:noFill/>
          <a:ln>
            <a:noFill/>
          </a:ln>
        </p:spPr>
        <p:txBody>
          <a:bodyPr spcFirstLastPara="1" vert="horz" wrap="square" lIns="91425" tIns="45700" rIns="91425" bIns="45700" rtlCol="0" anchor="b" anchorCtr="0">
            <a:noAutofit/>
          </a:bodyPr>
          <a:lstStyle/>
          <a:p>
            <a:r>
              <a:rPr lang="en-US" dirty="0">
                <a:solidFill>
                  <a:schemeClr val="tx1"/>
                </a:solidFill>
              </a:rPr>
              <a:t>Maryland Updates</a:t>
            </a:r>
            <a:endParaRPr dirty="0">
              <a:solidFill>
                <a:schemeClr val="tx1"/>
              </a:solidFill>
            </a:endParaRPr>
          </a:p>
        </p:txBody>
      </p:sp>
      <p:sp>
        <p:nvSpPr>
          <p:cNvPr id="56" name="Google Shape;56;p8"/>
          <p:cNvSpPr txBox="1">
            <a:spLocks noGrp="1"/>
          </p:cNvSpPr>
          <p:nvPr>
            <p:ph type="body" idx="1"/>
          </p:nvPr>
        </p:nvSpPr>
        <p:spPr>
          <a:prstGeom prst="rect">
            <a:avLst/>
          </a:prstGeom>
          <a:noFill/>
          <a:ln>
            <a:noFill/>
          </a:ln>
        </p:spPr>
        <p:txBody>
          <a:bodyPr spcFirstLastPara="1" vert="horz" wrap="square" lIns="91425" tIns="45700" rIns="91425" bIns="45700" rtlCol="0" anchor="t" anchorCtr="0">
            <a:noAutofit/>
          </a:bodyPr>
          <a:lstStyle/>
          <a:p>
            <a:pPr marL="0" indent="0">
              <a:spcBef>
                <a:spcPts val="0"/>
              </a:spcBef>
            </a:pPr>
            <a:r>
              <a:rPr lang="en-US" dirty="0"/>
              <a:t>Current as of 4/28/21</a:t>
            </a:r>
          </a:p>
        </p:txBody>
      </p:sp>
      <p:sp>
        <p:nvSpPr>
          <p:cNvPr id="58" name="Google Shape;58;p8"/>
          <p:cNvSpPr txBox="1">
            <a:spLocks noGrp="1"/>
          </p:cNvSpPr>
          <p:nvPr>
            <p:ph type="sldNum" sz="quarter" idx="12"/>
          </p:nvPr>
        </p:nvSpPr>
        <p:spPr>
          <a:prstGeom prst="rect">
            <a:avLst/>
          </a:prstGeom>
        </p:spPr>
        <p:txBody>
          <a:bodyPr spcFirstLastPara="1" vert="horz" wrap="square" lIns="91425" tIns="45700" rIns="91425" bIns="45700" rtlCol="0" anchor="t" anchorCtr="0">
            <a:noAutofit/>
          </a:bodyPr>
          <a:lstStyle/>
          <a:p>
            <a:fld id="{00000000-1234-1234-1234-123412341234}" type="slidenum">
              <a:rPr lang="en-US"/>
              <a:pPr/>
              <a:t>18</a:t>
            </a:fld>
            <a:endParaRPr dirty="0"/>
          </a:p>
        </p:txBody>
      </p:sp>
    </p:spTree>
    <p:extLst>
      <p:ext uri="{BB962C8B-B14F-4D97-AF65-F5344CB8AC3E}">
        <p14:creationId xmlns:p14="http://schemas.microsoft.com/office/powerpoint/2010/main" val="275213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559-F2EA-4B56-B8EF-29E98911815A}"/>
              </a:ext>
            </a:extLst>
          </p:cNvPr>
          <p:cNvSpPr>
            <a:spLocks noGrp="1"/>
          </p:cNvSpPr>
          <p:nvPr>
            <p:ph type="title"/>
          </p:nvPr>
        </p:nvSpPr>
        <p:spPr/>
        <p:txBody>
          <a:bodyPr>
            <a:normAutofit/>
          </a:bodyPr>
          <a:lstStyle/>
          <a:p>
            <a:r>
              <a:rPr lang="en-US" dirty="0"/>
              <a:t>Governor’s Executive Order 21-04-28-01 </a:t>
            </a:r>
          </a:p>
        </p:txBody>
      </p:sp>
      <p:sp>
        <p:nvSpPr>
          <p:cNvPr id="3" name="Content Placeholder 2">
            <a:extLst>
              <a:ext uri="{FF2B5EF4-FFF2-40B4-BE49-F238E27FC236}">
                <a16:creationId xmlns:a16="http://schemas.microsoft.com/office/drawing/2014/main" id="{0AA344E9-3705-42DA-B5E0-1269435FD6DD}"/>
              </a:ext>
            </a:extLst>
          </p:cNvPr>
          <p:cNvSpPr>
            <a:spLocks noGrp="1"/>
          </p:cNvSpPr>
          <p:nvPr>
            <p:ph idx="1"/>
          </p:nvPr>
        </p:nvSpPr>
        <p:spPr>
          <a:xfrm>
            <a:off x="990073" y="1825625"/>
            <a:ext cx="10469217" cy="4351338"/>
          </a:xfrm>
        </p:spPr>
        <p:txBody>
          <a:bodyPr>
            <a:normAutofit/>
          </a:bodyPr>
          <a:lstStyle/>
          <a:p>
            <a:pPr marL="0" indent="0">
              <a:buNone/>
            </a:pPr>
            <a:r>
              <a:rPr lang="en-US" b="1" i="0" dirty="0">
                <a:solidFill>
                  <a:srgbClr val="000000"/>
                </a:solidFill>
                <a:effectLst/>
                <a:latin typeface="Montserrat"/>
              </a:rPr>
              <a:t>OUTDOOR MASK MANDATE:</a:t>
            </a:r>
          </a:p>
          <a:p>
            <a:pPr lvl="1"/>
            <a:r>
              <a:rPr lang="en-US" b="0" i="0" dirty="0">
                <a:solidFill>
                  <a:srgbClr val="000000"/>
                </a:solidFill>
                <a:effectLst/>
                <a:latin typeface="Montserrat"/>
              </a:rPr>
              <a:t>Masks and face coverings are no longer required outdoors in the State of Maryland, in line with new CDC guidance.  </a:t>
            </a:r>
          </a:p>
          <a:p>
            <a:pPr lvl="1"/>
            <a:r>
              <a:rPr lang="en-US" b="0" i="0" dirty="0">
                <a:solidFill>
                  <a:srgbClr val="000000"/>
                </a:solidFill>
                <a:effectLst/>
                <a:latin typeface="Montserrat"/>
              </a:rPr>
              <a:t>Face coverings are still required for all Marylanders at all large ticketed venues, indoors at all public and private businesses, and when using public transportation. </a:t>
            </a:r>
          </a:p>
          <a:p>
            <a:pPr lvl="1"/>
            <a:r>
              <a:rPr lang="en-US" b="0" i="0" dirty="0">
                <a:solidFill>
                  <a:srgbClr val="000000"/>
                </a:solidFill>
                <a:effectLst/>
                <a:latin typeface="Montserrat"/>
              </a:rPr>
              <a:t>Marylanders who are not yet vaccinated are strongly encouraged to continue wearing masks, especially when physical distancing is not possible.</a:t>
            </a:r>
          </a:p>
          <a:p>
            <a:pPr marL="457200" lvl="1" indent="0">
              <a:buNone/>
            </a:pPr>
            <a:endParaRPr lang="en-US" sz="1800" dirty="0">
              <a:solidFill>
                <a:srgbClr val="000000"/>
              </a:solidFill>
              <a:latin typeface="Montserrat"/>
            </a:endParaRPr>
          </a:p>
          <a:p>
            <a:pPr marL="457200" lvl="1" indent="0">
              <a:buNone/>
            </a:pPr>
            <a:r>
              <a:rPr lang="en-US" sz="1800" b="0" i="0" dirty="0">
                <a:solidFill>
                  <a:srgbClr val="000000"/>
                </a:solidFill>
                <a:effectLst/>
                <a:latin typeface="Montserrat"/>
                <a:hlinkClick r:id="rId2"/>
              </a:rPr>
              <a:t>https://governor.maryland.gov/wp-content/uploads/2021/04/Gatherings-22d-AMENDED-4.28.21.pdf</a:t>
            </a:r>
            <a:endParaRPr lang="en-US" sz="1800" b="0" i="0" dirty="0">
              <a:solidFill>
                <a:srgbClr val="000000"/>
              </a:solidFill>
              <a:effectLst/>
              <a:latin typeface="Montserrat"/>
            </a:endParaRPr>
          </a:p>
          <a:p>
            <a:pPr marL="457200" lvl="1" indent="0">
              <a:buNone/>
            </a:pPr>
            <a:endParaRPr lang="en-US" b="0" i="0" dirty="0">
              <a:solidFill>
                <a:srgbClr val="000000"/>
              </a:solidFill>
              <a:effectLst/>
              <a:latin typeface="Montserrat"/>
            </a:endParaRPr>
          </a:p>
          <a:p>
            <a:endParaRPr lang="en-US" dirty="0"/>
          </a:p>
        </p:txBody>
      </p:sp>
      <p:sp>
        <p:nvSpPr>
          <p:cNvPr id="4" name="Slide Number Placeholder 3">
            <a:extLst>
              <a:ext uri="{FF2B5EF4-FFF2-40B4-BE49-F238E27FC236}">
                <a16:creationId xmlns:a16="http://schemas.microsoft.com/office/drawing/2014/main" id="{E7766405-8BFE-49FD-8499-F8D4816D450E}"/>
              </a:ext>
            </a:extLst>
          </p:cNvPr>
          <p:cNvSpPr>
            <a:spLocks noGrp="1"/>
          </p:cNvSpPr>
          <p:nvPr>
            <p:ph type="sldNum" sz="quarter" idx="12"/>
          </p:nvPr>
        </p:nvSpPr>
        <p:spPr/>
        <p:txBody>
          <a:bodyPr/>
          <a:lstStyle/>
          <a:p>
            <a:fld id="{D275CE6D-5C38-C543-B8AD-F8110668FDF9}" type="slidenum">
              <a:rPr lang="en-US" smtClean="0"/>
              <a:pPr/>
              <a:t>19</a:t>
            </a:fld>
            <a:endParaRPr lang="en-US" dirty="0"/>
          </a:p>
        </p:txBody>
      </p:sp>
      <p:sp>
        <p:nvSpPr>
          <p:cNvPr id="5" name="Text Placeholder 4">
            <a:extLst>
              <a:ext uri="{FF2B5EF4-FFF2-40B4-BE49-F238E27FC236}">
                <a16:creationId xmlns:a16="http://schemas.microsoft.com/office/drawing/2014/main" id="{F73E16A4-5146-43D3-B595-0708619744E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8372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New MD Guidance</a:t>
            </a:r>
          </a:p>
          <a:p>
            <a:r>
              <a:rPr lang="en-US" dirty="0"/>
              <a:t>New CDC Guidance</a:t>
            </a:r>
          </a:p>
          <a:p>
            <a:r>
              <a:rPr lang="en-US" dirty="0"/>
              <a:t>Q and A</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559-F2EA-4B56-B8EF-29E98911815A}"/>
              </a:ext>
            </a:extLst>
          </p:cNvPr>
          <p:cNvSpPr>
            <a:spLocks noGrp="1"/>
          </p:cNvSpPr>
          <p:nvPr>
            <p:ph type="title"/>
          </p:nvPr>
        </p:nvSpPr>
        <p:spPr/>
        <p:txBody>
          <a:bodyPr>
            <a:normAutofit/>
          </a:bodyPr>
          <a:lstStyle/>
          <a:p>
            <a:r>
              <a:rPr lang="en-US" dirty="0"/>
              <a:t>Governor’s Executive Order 21-04-28-01 </a:t>
            </a:r>
          </a:p>
        </p:txBody>
      </p:sp>
      <p:sp>
        <p:nvSpPr>
          <p:cNvPr id="3" name="Content Placeholder 2">
            <a:extLst>
              <a:ext uri="{FF2B5EF4-FFF2-40B4-BE49-F238E27FC236}">
                <a16:creationId xmlns:a16="http://schemas.microsoft.com/office/drawing/2014/main" id="{0AA344E9-3705-42DA-B5E0-1269435FD6DD}"/>
              </a:ext>
            </a:extLst>
          </p:cNvPr>
          <p:cNvSpPr>
            <a:spLocks noGrp="1"/>
          </p:cNvSpPr>
          <p:nvPr>
            <p:ph idx="1"/>
          </p:nvPr>
        </p:nvSpPr>
        <p:spPr>
          <a:xfrm>
            <a:off x="943429" y="1825625"/>
            <a:ext cx="10410371" cy="4351338"/>
          </a:xfrm>
        </p:spPr>
        <p:txBody>
          <a:bodyPr>
            <a:normAutofit/>
          </a:bodyPr>
          <a:lstStyle/>
          <a:p>
            <a:pPr marL="0" indent="0" algn="l">
              <a:buNone/>
            </a:pPr>
            <a:r>
              <a:rPr lang="en-US" b="1" i="0" dirty="0">
                <a:solidFill>
                  <a:srgbClr val="000000"/>
                </a:solidFill>
                <a:effectLst/>
                <a:latin typeface="Montserrat"/>
              </a:rPr>
              <a:t>EFFECTIVE SATURDAY, MAY 1:</a:t>
            </a:r>
            <a:endParaRPr lang="en-US" b="0" i="0" dirty="0">
              <a:solidFill>
                <a:srgbClr val="000000"/>
              </a:solidFill>
              <a:effectLst/>
              <a:latin typeface="Montserrat"/>
            </a:endParaRPr>
          </a:p>
          <a:p>
            <a:pPr algn="l">
              <a:buFont typeface="Arial" panose="020B0604020202020204" pitchFamily="34" charset="0"/>
              <a:buChar char="•"/>
            </a:pPr>
            <a:r>
              <a:rPr lang="en-US" b="1" i="0" dirty="0">
                <a:solidFill>
                  <a:srgbClr val="000000"/>
                </a:solidFill>
                <a:effectLst/>
                <a:latin typeface="Montserrat"/>
              </a:rPr>
              <a:t>OUTDOOR DINING- </a:t>
            </a:r>
            <a:r>
              <a:rPr lang="en-US" b="0" i="0" dirty="0">
                <a:solidFill>
                  <a:srgbClr val="000000"/>
                </a:solidFill>
                <a:effectLst/>
                <a:latin typeface="Montserrat"/>
              </a:rPr>
              <a:t>Standing service may resume outdoors at bars and restaurants and all restrictions related to outdoor dining capacity and distancing will be lifted. Seated service and physical distancing requirements will remain in place indoors at bars and restaurants.</a:t>
            </a:r>
            <a:br>
              <a:rPr lang="en-US" b="1" i="0" dirty="0">
                <a:solidFill>
                  <a:srgbClr val="000000"/>
                </a:solidFill>
                <a:effectLst/>
                <a:latin typeface="Montserrat"/>
              </a:rPr>
            </a:br>
            <a:endParaRPr lang="en-US" sz="1800" b="0" i="0" dirty="0">
              <a:solidFill>
                <a:srgbClr val="000000"/>
              </a:solidFill>
              <a:effectLst/>
              <a:latin typeface="Montserrat"/>
              <a:hlinkClick r:id="rId2"/>
            </a:endParaRPr>
          </a:p>
          <a:p>
            <a:pPr marL="0" indent="0" algn="l">
              <a:buNone/>
            </a:pPr>
            <a:r>
              <a:rPr lang="en-US" sz="2400" b="0" i="0" dirty="0">
                <a:solidFill>
                  <a:srgbClr val="000000"/>
                </a:solidFill>
                <a:effectLst/>
                <a:latin typeface="Montserrat"/>
                <a:hlinkClick r:id="rId2"/>
              </a:rPr>
              <a:t>https://governor.maryland.gov/wp-content/uploads/2021/04/Gatherings-22d-AMENDED-4.28.21.pdf</a:t>
            </a:r>
            <a:endParaRPr lang="en-US" sz="2400" b="0" i="0" dirty="0">
              <a:solidFill>
                <a:srgbClr val="000000"/>
              </a:solidFill>
              <a:effectLst/>
              <a:latin typeface="Montserrat"/>
            </a:endParaRPr>
          </a:p>
        </p:txBody>
      </p:sp>
      <p:sp>
        <p:nvSpPr>
          <p:cNvPr id="4" name="Slide Number Placeholder 3">
            <a:extLst>
              <a:ext uri="{FF2B5EF4-FFF2-40B4-BE49-F238E27FC236}">
                <a16:creationId xmlns:a16="http://schemas.microsoft.com/office/drawing/2014/main" id="{E7766405-8BFE-49FD-8499-F8D4816D450E}"/>
              </a:ext>
            </a:extLst>
          </p:cNvPr>
          <p:cNvSpPr>
            <a:spLocks noGrp="1"/>
          </p:cNvSpPr>
          <p:nvPr>
            <p:ph type="sldNum" sz="quarter" idx="12"/>
          </p:nvPr>
        </p:nvSpPr>
        <p:spPr/>
        <p:txBody>
          <a:bodyPr/>
          <a:lstStyle/>
          <a:p>
            <a:fld id="{D275CE6D-5C38-C543-B8AD-F8110668FDF9}" type="slidenum">
              <a:rPr lang="en-US" smtClean="0"/>
              <a:pPr/>
              <a:t>20</a:t>
            </a:fld>
            <a:endParaRPr lang="en-US" dirty="0"/>
          </a:p>
        </p:txBody>
      </p:sp>
      <p:sp>
        <p:nvSpPr>
          <p:cNvPr id="5" name="Text Placeholder 4">
            <a:extLst>
              <a:ext uri="{FF2B5EF4-FFF2-40B4-BE49-F238E27FC236}">
                <a16:creationId xmlns:a16="http://schemas.microsoft.com/office/drawing/2014/main" id="{F73E16A4-5146-43D3-B595-0708619744E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5070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prstGeom prst="rect">
            <a:avLst/>
          </a:prstGeom>
          <a:noFill/>
          <a:ln>
            <a:noFill/>
          </a:ln>
        </p:spPr>
        <p:txBody>
          <a:bodyPr spcFirstLastPara="1" vert="horz" wrap="square" lIns="91425" tIns="45700" rIns="91425" bIns="45700" rtlCol="0" anchor="b" anchorCtr="0">
            <a:noAutofit/>
          </a:bodyPr>
          <a:lstStyle/>
          <a:p>
            <a:r>
              <a:rPr lang="en-US" dirty="0">
                <a:solidFill>
                  <a:schemeClr val="tx1"/>
                </a:solidFill>
              </a:rPr>
              <a:t>Updates to CDC Guidance and CMS Regulations</a:t>
            </a:r>
            <a:endParaRPr dirty="0">
              <a:solidFill>
                <a:schemeClr val="tx1"/>
              </a:solidFill>
            </a:endParaRPr>
          </a:p>
        </p:txBody>
      </p:sp>
      <p:sp>
        <p:nvSpPr>
          <p:cNvPr id="56" name="Google Shape;56;p8"/>
          <p:cNvSpPr txBox="1">
            <a:spLocks noGrp="1"/>
          </p:cNvSpPr>
          <p:nvPr>
            <p:ph type="body" idx="1"/>
          </p:nvPr>
        </p:nvSpPr>
        <p:spPr>
          <a:prstGeom prst="rect">
            <a:avLst/>
          </a:prstGeom>
          <a:noFill/>
          <a:ln>
            <a:noFill/>
          </a:ln>
        </p:spPr>
        <p:txBody>
          <a:bodyPr spcFirstLastPara="1" vert="horz" wrap="square" lIns="91425" tIns="45700" rIns="91425" bIns="45700" rtlCol="0" anchor="t" anchorCtr="0">
            <a:noAutofit/>
          </a:bodyPr>
          <a:lstStyle/>
          <a:p>
            <a:pPr marL="0" indent="0">
              <a:spcBef>
                <a:spcPts val="0"/>
              </a:spcBef>
            </a:pPr>
            <a:r>
              <a:rPr lang="en-US" dirty="0"/>
              <a:t>Current as of 4/27/21</a:t>
            </a:r>
          </a:p>
        </p:txBody>
      </p:sp>
      <p:sp>
        <p:nvSpPr>
          <p:cNvPr id="58" name="Google Shape;58;p8"/>
          <p:cNvSpPr txBox="1">
            <a:spLocks noGrp="1"/>
          </p:cNvSpPr>
          <p:nvPr>
            <p:ph type="sldNum" sz="quarter" idx="12"/>
          </p:nvPr>
        </p:nvSpPr>
        <p:spPr>
          <a:prstGeom prst="rect">
            <a:avLst/>
          </a:prstGeom>
        </p:spPr>
        <p:txBody>
          <a:bodyPr spcFirstLastPara="1" vert="horz" wrap="square" lIns="91425" tIns="45700" rIns="91425" bIns="45700" rtlCol="0" anchor="t" anchorCtr="0">
            <a:noAutofit/>
          </a:bodyPr>
          <a:lstStyle/>
          <a:p>
            <a:fld id="{00000000-1234-1234-1234-123412341234}" type="slidenum">
              <a:rPr lang="en-US"/>
              <a:pPr/>
              <a:t>21</a:t>
            </a:fld>
            <a:endParaRPr dirty="0"/>
          </a:p>
        </p:txBody>
      </p:sp>
    </p:spTree>
    <p:extLst>
      <p:ext uri="{BB962C8B-B14F-4D97-AF65-F5344CB8AC3E}">
        <p14:creationId xmlns:p14="http://schemas.microsoft.com/office/powerpoint/2010/main" val="245561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fontScale="90000"/>
          </a:bodyPr>
          <a:lstStyle/>
          <a:p>
            <a:r>
              <a:rPr lang="en-US" dirty="0"/>
              <a:t>CDC: Interim Public Health Guidelines for Fully Vaccinated People (in </a:t>
            </a:r>
            <a:r>
              <a:rPr lang="en-US" u="sng" dirty="0"/>
              <a:t>non-healthcare</a:t>
            </a:r>
            <a:r>
              <a:rPr lang="en-US" dirty="0"/>
              <a:t> settings) </a:t>
            </a: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282147" y="1825625"/>
            <a:ext cx="10372823" cy="4351338"/>
          </a:xfrm>
        </p:spPr>
        <p:txBody>
          <a:bodyPr>
            <a:normAutofit fontScale="70000" lnSpcReduction="20000"/>
          </a:bodyPr>
          <a:lstStyle/>
          <a:p>
            <a:pPr marL="0" indent="0" algn="l">
              <a:buNone/>
            </a:pPr>
            <a:r>
              <a:rPr lang="en-US" b="1" i="0" dirty="0">
                <a:solidFill>
                  <a:srgbClr val="000000"/>
                </a:solidFill>
                <a:effectLst/>
                <a:latin typeface="Open Sans" panose="020B0606030504020204" pitchFamily="34" charset="0"/>
              </a:rPr>
              <a:t>Fully vaccinated people can:</a:t>
            </a:r>
          </a:p>
          <a:p>
            <a:pPr algn="l">
              <a:buFont typeface="Arial" panose="020B0604020202020204" pitchFamily="34" charset="0"/>
              <a:buChar char="•"/>
            </a:pPr>
            <a:r>
              <a:rPr lang="en-US" b="0" i="0" dirty="0">
                <a:solidFill>
                  <a:srgbClr val="000000"/>
                </a:solidFill>
                <a:effectLst/>
                <a:latin typeface="Open Sans" panose="020B0606030504020204" pitchFamily="34" charset="0"/>
              </a:rPr>
              <a:t>Visit with other fully vaccinated people indoors without wearing masks or physical distancing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Visit with unvaccinated people (including children) from a single household who are at low risk for severe COVID-19 disease indoors without wearing masks or physical distancing</a:t>
            </a:r>
          </a:p>
          <a:p>
            <a:pPr algn="l">
              <a:buFont typeface="Arial" panose="020B0604020202020204" pitchFamily="34" charset="0"/>
              <a:buChar char="•"/>
            </a:pPr>
            <a:r>
              <a:rPr lang="en-US" b="1" i="0" dirty="0">
                <a:solidFill>
                  <a:srgbClr val="000000"/>
                </a:solidFill>
                <a:effectLst/>
                <a:latin typeface="Open Sans" panose="020B0606030504020204" pitchFamily="34" charset="0"/>
              </a:rPr>
              <a:t>Participate in outdoor activities and recreation without a mask, except in certain crowded settings and venues</a:t>
            </a:r>
          </a:p>
          <a:p>
            <a:pPr algn="l">
              <a:buFont typeface="Arial" panose="020B0604020202020204" pitchFamily="34" charset="0"/>
              <a:buChar char="•"/>
            </a:pPr>
            <a:r>
              <a:rPr lang="en-US" b="0" i="0" dirty="0">
                <a:solidFill>
                  <a:srgbClr val="000000"/>
                </a:solidFill>
                <a:effectLst/>
                <a:latin typeface="Open Sans" panose="020B0606030504020204" pitchFamily="34" charset="0"/>
              </a:rPr>
              <a:t>Resume domestic travel and refrain from testing before or after travel or self-quarantine after travel</a:t>
            </a:r>
          </a:p>
          <a:p>
            <a:pPr algn="l">
              <a:buFont typeface="Arial" panose="020B0604020202020204" pitchFamily="34" charset="0"/>
              <a:buChar char="•"/>
            </a:pPr>
            <a:r>
              <a:rPr lang="en-US" b="0" i="0" dirty="0">
                <a:solidFill>
                  <a:srgbClr val="000000"/>
                </a:solidFill>
                <a:effectLst/>
                <a:latin typeface="Open Sans" panose="020B0606030504020204" pitchFamily="34" charset="0"/>
              </a:rPr>
              <a:t>Refrain from testing before leaving the United States for international travel (unless required by the destination) and refrain from self-quarantine after arriving back in the United States</a:t>
            </a:r>
          </a:p>
          <a:p>
            <a:pPr algn="l">
              <a:buFont typeface="Arial" panose="020B0604020202020204" pitchFamily="34" charset="0"/>
              <a:buChar char="•"/>
            </a:pPr>
            <a:r>
              <a:rPr lang="en-US" b="0" i="0" dirty="0">
                <a:solidFill>
                  <a:srgbClr val="000000"/>
                </a:solidFill>
                <a:effectLst/>
                <a:latin typeface="Open Sans" panose="020B0606030504020204" pitchFamily="34" charset="0"/>
              </a:rPr>
              <a:t>Refrain from testing following a known exposure, if asymptomatic, with some exceptions for specific settings</a:t>
            </a:r>
          </a:p>
          <a:p>
            <a:pPr algn="l">
              <a:buFont typeface="Arial" panose="020B0604020202020204" pitchFamily="34" charset="0"/>
              <a:buChar char="•"/>
            </a:pPr>
            <a:r>
              <a:rPr lang="en-US" b="0" i="0" dirty="0">
                <a:solidFill>
                  <a:srgbClr val="000000"/>
                </a:solidFill>
                <a:effectLst/>
                <a:latin typeface="Open Sans" panose="020B0606030504020204" pitchFamily="34" charset="0"/>
              </a:rPr>
              <a:t>Refrain from quarantine following a known exposure if asymptomatic</a:t>
            </a:r>
          </a:p>
          <a:p>
            <a:pPr algn="l">
              <a:buFont typeface="Arial" panose="020B0604020202020204" pitchFamily="34" charset="0"/>
              <a:buChar char="•"/>
            </a:pPr>
            <a:r>
              <a:rPr lang="en-US" b="1" i="0" dirty="0">
                <a:solidFill>
                  <a:srgbClr val="000000"/>
                </a:solidFill>
                <a:effectLst/>
                <a:latin typeface="Open Sans" panose="020B0606030504020204" pitchFamily="34" charset="0"/>
              </a:rPr>
              <a:t>Refrain from routine screening testing if asymptomatic and feasible</a:t>
            </a:r>
          </a:p>
          <a:p>
            <a:endParaRPr lang="en-US" dirty="0"/>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22</a:t>
            </a:fld>
            <a:endParaRPr lang="en-US" dirty="0"/>
          </a:p>
        </p:txBody>
      </p:sp>
      <p:sp>
        <p:nvSpPr>
          <p:cNvPr id="7" name="TextBox 6">
            <a:extLst>
              <a:ext uri="{FF2B5EF4-FFF2-40B4-BE49-F238E27FC236}">
                <a16:creationId xmlns:a16="http://schemas.microsoft.com/office/drawing/2014/main" id="{2969B875-867C-4F9C-87A7-87EA9A6805F7}"/>
              </a:ext>
            </a:extLst>
          </p:cNvPr>
          <p:cNvSpPr txBox="1"/>
          <p:nvPr/>
        </p:nvSpPr>
        <p:spPr>
          <a:xfrm>
            <a:off x="1369786" y="5653000"/>
            <a:ext cx="7440386" cy="923330"/>
          </a:xfrm>
          <a:prstGeom prst="rect">
            <a:avLst/>
          </a:prstGeom>
          <a:noFill/>
        </p:spPr>
        <p:txBody>
          <a:bodyPr wrap="square">
            <a:spAutoFit/>
          </a:bodyPr>
          <a:lstStyle/>
          <a:p>
            <a:r>
              <a:rPr lang="en-US" dirty="0">
                <a:hlinkClick r:id="rId2"/>
              </a:rPr>
              <a:t>https://www.cdc.gov/coronavirus/2019-ncov/vaccines/fully-vaccinated-guidance.html</a:t>
            </a:r>
            <a:endParaRPr lang="en-US" dirty="0"/>
          </a:p>
          <a:p>
            <a:endParaRPr lang="en-US" dirty="0"/>
          </a:p>
        </p:txBody>
      </p:sp>
    </p:spTree>
    <p:extLst>
      <p:ext uri="{BB962C8B-B14F-4D97-AF65-F5344CB8AC3E}">
        <p14:creationId xmlns:p14="http://schemas.microsoft.com/office/powerpoint/2010/main" val="3331949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fontScale="90000"/>
          </a:bodyPr>
          <a:lstStyle/>
          <a:p>
            <a:r>
              <a:rPr lang="en-US" dirty="0"/>
              <a:t>CDC: Interim Public Health Guidelines for Fully Vaccinated People (in </a:t>
            </a:r>
            <a:r>
              <a:rPr lang="en-US" u="sng" dirty="0"/>
              <a:t>non-healthcare</a:t>
            </a:r>
            <a:r>
              <a:rPr lang="en-US" dirty="0"/>
              <a:t> settings) </a:t>
            </a: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212572" y="1699844"/>
            <a:ext cx="10372823" cy="4351338"/>
          </a:xfrm>
        </p:spPr>
        <p:txBody>
          <a:bodyPr>
            <a:normAutofit fontScale="85000" lnSpcReduction="10000"/>
          </a:bodyPr>
          <a:lstStyle/>
          <a:p>
            <a:pPr marL="0" indent="0" algn="l">
              <a:buNone/>
            </a:pPr>
            <a:r>
              <a:rPr lang="en-US" b="1" i="0" dirty="0">
                <a:solidFill>
                  <a:srgbClr val="000000"/>
                </a:solidFill>
                <a:effectLst/>
                <a:latin typeface="+mn-lt"/>
              </a:rPr>
              <a:t>For now, fully vaccinated people should continue to:</a:t>
            </a:r>
          </a:p>
          <a:p>
            <a:pPr algn="l">
              <a:buFont typeface="Arial" panose="020B0604020202020204" pitchFamily="34" charset="0"/>
              <a:buChar char="•"/>
            </a:pPr>
            <a:r>
              <a:rPr lang="en-US" b="0" i="0" dirty="0">
                <a:solidFill>
                  <a:srgbClr val="000000"/>
                </a:solidFill>
                <a:effectLst/>
                <a:latin typeface="+mn-lt"/>
              </a:rPr>
              <a:t>Take precautions in indoor public settings like wearing a well-fitted mask</a:t>
            </a:r>
          </a:p>
          <a:p>
            <a:pPr algn="l">
              <a:buFont typeface="Arial" panose="020B0604020202020204" pitchFamily="34" charset="0"/>
              <a:buChar char="•"/>
            </a:pPr>
            <a:r>
              <a:rPr lang="en-US" b="0" i="0" dirty="0">
                <a:solidFill>
                  <a:srgbClr val="000000"/>
                </a:solidFill>
                <a:effectLst/>
                <a:latin typeface="+mn-lt"/>
              </a:rPr>
              <a:t>Wear well-fitted masks when visiting indoors with unvaccinated people who are at </a:t>
            </a:r>
            <a:r>
              <a:rPr lang="en-US" b="0" i="0" u="sng" dirty="0">
                <a:solidFill>
                  <a:srgbClr val="075290"/>
                </a:solidFill>
                <a:effectLst/>
                <a:latin typeface="+mn-lt"/>
                <a:hlinkClick r:id="rId2"/>
              </a:rPr>
              <a:t>increased risk for severe COVID-19</a:t>
            </a:r>
            <a:r>
              <a:rPr lang="en-US" b="0" i="0" dirty="0">
                <a:solidFill>
                  <a:srgbClr val="000000"/>
                </a:solidFill>
                <a:effectLst/>
                <a:latin typeface="+mn-lt"/>
              </a:rPr>
              <a:t> disease or who have an unvaccinated household member who is at increased risk for severe COVID-19 disease</a:t>
            </a:r>
          </a:p>
          <a:p>
            <a:pPr algn="l">
              <a:buFont typeface="Arial" panose="020B0604020202020204" pitchFamily="34" charset="0"/>
              <a:buChar char="•"/>
            </a:pPr>
            <a:r>
              <a:rPr lang="en-US" b="0" i="0" dirty="0">
                <a:solidFill>
                  <a:srgbClr val="000000"/>
                </a:solidFill>
                <a:effectLst/>
                <a:latin typeface="+mn-lt"/>
              </a:rPr>
              <a:t>Wear well-fitted masks when visiting indoors with unvaccinated people from multiple households</a:t>
            </a:r>
          </a:p>
          <a:p>
            <a:pPr algn="l">
              <a:buFont typeface="Arial" panose="020B0604020202020204" pitchFamily="34" charset="0"/>
              <a:buChar char="•"/>
            </a:pPr>
            <a:r>
              <a:rPr lang="en-US" b="0" i="0" dirty="0">
                <a:solidFill>
                  <a:srgbClr val="000000"/>
                </a:solidFill>
                <a:effectLst/>
                <a:latin typeface="+mn-lt"/>
              </a:rPr>
              <a:t>Avoid indoor large-sized in-person gatherings</a:t>
            </a:r>
          </a:p>
          <a:p>
            <a:pPr algn="l">
              <a:buFont typeface="Arial" panose="020B0604020202020204" pitchFamily="34" charset="0"/>
              <a:buChar char="•"/>
            </a:pPr>
            <a:r>
              <a:rPr lang="en-US" b="0" i="0" dirty="0">
                <a:solidFill>
                  <a:srgbClr val="000000"/>
                </a:solidFill>
                <a:effectLst/>
                <a:latin typeface="+mn-lt"/>
              </a:rPr>
              <a:t>Get tested if experiencing </a:t>
            </a:r>
            <a:r>
              <a:rPr lang="en-US" b="0" i="0" u="sng" dirty="0">
                <a:solidFill>
                  <a:srgbClr val="075290"/>
                </a:solidFill>
                <a:effectLst/>
                <a:latin typeface="+mn-lt"/>
                <a:hlinkClick r:id="rId3"/>
              </a:rPr>
              <a:t>COVID-19 symptoms</a:t>
            </a:r>
            <a:endParaRPr lang="en-US" b="0" i="0" dirty="0">
              <a:solidFill>
                <a:srgbClr val="000000"/>
              </a:solidFill>
              <a:effectLst/>
              <a:latin typeface="+mn-lt"/>
            </a:endParaRPr>
          </a:p>
          <a:p>
            <a:pPr algn="l">
              <a:buFont typeface="Arial" panose="020B0604020202020204" pitchFamily="34" charset="0"/>
              <a:buChar char="•"/>
            </a:pPr>
            <a:r>
              <a:rPr lang="en-US" b="0" i="0" dirty="0">
                <a:solidFill>
                  <a:srgbClr val="000000"/>
                </a:solidFill>
                <a:effectLst/>
                <a:latin typeface="+mn-lt"/>
              </a:rPr>
              <a:t>Follow guidance issued by individual employers</a:t>
            </a:r>
          </a:p>
          <a:p>
            <a:pPr algn="l">
              <a:buFont typeface="Arial" panose="020B0604020202020204" pitchFamily="34" charset="0"/>
              <a:buChar char="•"/>
            </a:pPr>
            <a:r>
              <a:rPr lang="en-US" b="0" i="0" dirty="0">
                <a:solidFill>
                  <a:srgbClr val="000000"/>
                </a:solidFill>
                <a:effectLst/>
                <a:latin typeface="+mn-lt"/>
              </a:rPr>
              <a:t>Follow CDC and health department travel requirements and recommendations</a:t>
            </a:r>
          </a:p>
          <a:p>
            <a:endParaRPr lang="en-US" dirty="0"/>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23</a:t>
            </a:fld>
            <a:endParaRPr lang="en-US" dirty="0"/>
          </a:p>
        </p:txBody>
      </p:sp>
      <p:sp>
        <p:nvSpPr>
          <p:cNvPr id="7" name="TextBox 6">
            <a:extLst>
              <a:ext uri="{FF2B5EF4-FFF2-40B4-BE49-F238E27FC236}">
                <a16:creationId xmlns:a16="http://schemas.microsoft.com/office/drawing/2014/main" id="{2969B875-867C-4F9C-87A7-87EA9A6805F7}"/>
              </a:ext>
            </a:extLst>
          </p:cNvPr>
          <p:cNvSpPr txBox="1"/>
          <p:nvPr/>
        </p:nvSpPr>
        <p:spPr>
          <a:xfrm>
            <a:off x="1369786" y="6114665"/>
            <a:ext cx="7440386" cy="923330"/>
          </a:xfrm>
          <a:prstGeom prst="rect">
            <a:avLst/>
          </a:prstGeom>
          <a:noFill/>
        </p:spPr>
        <p:txBody>
          <a:bodyPr wrap="square">
            <a:spAutoFit/>
          </a:bodyPr>
          <a:lstStyle/>
          <a:p>
            <a:r>
              <a:rPr lang="en-US" dirty="0">
                <a:hlinkClick r:id="rId4"/>
              </a:rPr>
              <a:t>https://www.cdc.gov/coronavirus/2019-ncov/vaccines/fully-vaccinated-guidance.html</a:t>
            </a:r>
            <a:endParaRPr lang="en-US" dirty="0"/>
          </a:p>
          <a:p>
            <a:endParaRPr lang="en-US" dirty="0"/>
          </a:p>
        </p:txBody>
      </p:sp>
    </p:spTree>
    <p:extLst>
      <p:ext uri="{BB962C8B-B14F-4D97-AF65-F5344CB8AC3E}">
        <p14:creationId xmlns:p14="http://schemas.microsoft.com/office/powerpoint/2010/main" val="622513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6462487" cy="1351588"/>
          </a:xfrm>
        </p:spPr>
        <p:txBody>
          <a:bodyPr>
            <a:noAutofit/>
          </a:bodyPr>
          <a:lstStyle/>
          <a:p>
            <a:r>
              <a:rPr lang="en-US" sz="3200" dirty="0"/>
              <a:t>CDC: Fully Vaccinated Individuals In </a:t>
            </a:r>
            <a:r>
              <a:rPr lang="en-US" sz="3200" u="sng" dirty="0"/>
              <a:t>Non-Healthcare</a:t>
            </a:r>
            <a:r>
              <a:rPr lang="en-US" sz="3200" dirty="0"/>
              <a:t> Settings</a:t>
            </a:r>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24</a:t>
            </a:fld>
            <a:endParaRPr lang="en-US" dirty="0"/>
          </a:p>
        </p:txBody>
      </p:sp>
      <p:pic>
        <p:nvPicPr>
          <p:cNvPr id="8" name="Picture 7">
            <a:extLst>
              <a:ext uri="{FF2B5EF4-FFF2-40B4-BE49-F238E27FC236}">
                <a16:creationId xmlns:a16="http://schemas.microsoft.com/office/drawing/2014/main" id="{F40A6C16-6CC4-40EE-8233-B61BF4A20F81}"/>
              </a:ext>
            </a:extLst>
          </p:cNvPr>
          <p:cNvPicPr>
            <a:picLocks noChangeAspect="1"/>
          </p:cNvPicPr>
          <p:nvPr/>
        </p:nvPicPr>
        <p:blipFill>
          <a:blip r:embed="rId2"/>
          <a:stretch>
            <a:fillRect/>
          </a:stretch>
        </p:blipFill>
        <p:spPr>
          <a:xfrm>
            <a:off x="7025593" y="0"/>
            <a:ext cx="5166407" cy="6858000"/>
          </a:xfrm>
          <a:prstGeom prst="rect">
            <a:avLst/>
          </a:prstGeom>
        </p:spPr>
      </p:pic>
      <p:sp>
        <p:nvSpPr>
          <p:cNvPr id="9" name="TextBox 8">
            <a:extLst>
              <a:ext uri="{FF2B5EF4-FFF2-40B4-BE49-F238E27FC236}">
                <a16:creationId xmlns:a16="http://schemas.microsoft.com/office/drawing/2014/main" id="{881CFBAA-C6B9-48A5-8CCF-BB16C8B12CC8}"/>
              </a:ext>
            </a:extLst>
          </p:cNvPr>
          <p:cNvSpPr txBox="1"/>
          <p:nvPr/>
        </p:nvSpPr>
        <p:spPr>
          <a:xfrm>
            <a:off x="1608391" y="3030350"/>
            <a:ext cx="4922102" cy="1538883"/>
          </a:xfrm>
          <a:prstGeom prst="rect">
            <a:avLst/>
          </a:prstGeom>
          <a:noFill/>
        </p:spPr>
        <p:txBody>
          <a:bodyPr wrap="square">
            <a:spAutoFit/>
          </a:bodyPr>
          <a:lstStyle/>
          <a:p>
            <a:r>
              <a:rPr lang="en-US" sz="2000" dirty="0"/>
              <a:t>CDC Interim Public Health Guidelines for Fully Vaccinated People (updated 4/27/21: </a:t>
            </a:r>
            <a:r>
              <a:rPr lang="en-US" dirty="0"/>
              <a:t> </a:t>
            </a:r>
            <a:r>
              <a:rPr lang="en-US" dirty="0">
                <a:hlinkClick r:id="rId3"/>
              </a:rPr>
              <a:t>https://www.cdc.gov/coronavirus/2019-ncov/vaccines/fully-vaccinated-guidance.html</a:t>
            </a:r>
            <a:endParaRPr lang="en-US" dirty="0"/>
          </a:p>
          <a:p>
            <a:endParaRPr lang="en-US" dirty="0"/>
          </a:p>
        </p:txBody>
      </p:sp>
    </p:spTree>
    <p:extLst>
      <p:ext uri="{BB962C8B-B14F-4D97-AF65-F5344CB8AC3E}">
        <p14:creationId xmlns:p14="http://schemas.microsoft.com/office/powerpoint/2010/main" val="3210368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fontScale="90000"/>
          </a:bodyPr>
          <a:lstStyle/>
          <a:p>
            <a:r>
              <a:rPr lang="en-US" sz="3600" dirty="0">
                <a:latin typeface="+mn-lt"/>
              </a:rPr>
              <a:t>CDC: </a:t>
            </a:r>
            <a:r>
              <a:rPr lang="en-US" sz="3600" i="0" dirty="0">
                <a:solidFill>
                  <a:srgbClr val="000000"/>
                </a:solidFill>
                <a:effectLst/>
                <a:latin typeface="+mn-lt"/>
              </a:rPr>
              <a:t>Updated Healthcare Infection Prevention and Control Recommendations in Response to COVID-19 Vaccination</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681248"/>
            <a:ext cx="10632505" cy="4351338"/>
          </a:xfrm>
        </p:spPr>
        <p:txBody>
          <a:bodyPr>
            <a:normAutofit fontScale="92500"/>
          </a:bodyPr>
          <a:lstStyle/>
          <a:p>
            <a:pPr marL="0" indent="0">
              <a:buNone/>
            </a:pPr>
            <a:r>
              <a:rPr lang="en-US" b="1" i="0" dirty="0">
                <a:solidFill>
                  <a:srgbClr val="000000"/>
                </a:solidFill>
                <a:effectLst/>
                <a:latin typeface="+mn-lt"/>
              </a:rPr>
              <a:t>VISITOR MASK USE</a:t>
            </a:r>
          </a:p>
          <a:p>
            <a:r>
              <a:rPr lang="en-US" b="0" i="0" dirty="0">
                <a:solidFill>
                  <a:srgbClr val="000000"/>
                </a:solidFill>
                <a:effectLst/>
                <a:latin typeface="+mn-lt"/>
              </a:rPr>
              <a:t>Visitors, regardless of their vaccination status, should wear a </a:t>
            </a:r>
            <a:r>
              <a:rPr lang="en-US" b="0" i="0" u="sng" dirty="0">
                <a:solidFill>
                  <a:srgbClr val="075290"/>
                </a:solidFill>
                <a:effectLst/>
                <a:latin typeface="+mn-lt"/>
                <a:hlinkClick r:id="rId2"/>
              </a:rPr>
              <a:t>well-fitting cloth mask, facemask, or respirator</a:t>
            </a:r>
            <a:r>
              <a:rPr lang="en-US" b="0" i="0" dirty="0">
                <a:solidFill>
                  <a:srgbClr val="000000"/>
                </a:solidFill>
                <a:effectLst/>
                <a:latin typeface="+mn-lt"/>
              </a:rPr>
              <a:t> </a:t>
            </a:r>
            <a:r>
              <a:rPr lang="en-US" b="0" i="0" u="sng" dirty="0">
                <a:solidFill>
                  <a:srgbClr val="075290"/>
                </a:solidFill>
                <a:effectLst/>
                <a:latin typeface="+mn-lt"/>
                <a:hlinkClick r:id="rId2"/>
              </a:rPr>
              <a:t>for source control</a:t>
            </a:r>
            <a:r>
              <a:rPr lang="en-US" b="0" i="0" dirty="0">
                <a:solidFill>
                  <a:srgbClr val="000000"/>
                </a:solidFill>
                <a:effectLst/>
                <a:latin typeface="+mn-lt"/>
              </a:rPr>
              <a:t>, except:</a:t>
            </a:r>
          </a:p>
          <a:p>
            <a:pPr algn="l"/>
            <a:r>
              <a:rPr lang="en-US" b="1" dirty="0">
                <a:solidFill>
                  <a:srgbClr val="000000"/>
                </a:solidFill>
                <a:latin typeface="+mn-lt"/>
              </a:rPr>
              <a:t>When </a:t>
            </a:r>
            <a:r>
              <a:rPr lang="en-US" b="1" u="sng" dirty="0">
                <a:solidFill>
                  <a:srgbClr val="000000"/>
                </a:solidFill>
                <a:latin typeface="+mn-lt"/>
              </a:rPr>
              <a:t>both</a:t>
            </a:r>
            <a:r>
              <a:rPr lang="en-US" b="1" dirty="0">
                <a:solidFill>
                  <a:srgbClr val="000000"/>
                </a:solidFill>
                <a:latin typeface="+mn-lt"/>
              </a:rPr>
              <a:t> the patient </a:t>
            </a:r>
            <a:r>
              <a:rPr lang="en-US" b="1" u="sng" dirty="0">
                <a:solidFill>
                  <a:srgbClr val="000000"/>
                </a:solidFill>
                <a:latin typeface="+mn-lt"/>
              </a:rPr>
              <a:t>and all their visitors </a:t>
            </a:r>
            <a:r>
              <a:rPr lang="en-US" b="1" dirty="0">
                <a:solidFill>
                  <a:srgbClr val="000000"/>
                </a:solidFill>
                <a:latin typeface="+mn-lt"/>
              </a:rPr>
              <a:t>are fully vaccinated</a:t>
            </a:r>
            <a:r>
              <a:rPr lang="en-US" dirty="0">
                <a:solidFill>
                  <a:srgbClr val="000000"/>
                </a:solidFill>
                <a:latin typeface="+mn-lt"/>
              </a:rPr>
              <a:t>:</a:t>
            </a:r>
          </a:p>
          <a:p>
            <a:pPr lvl="1"/>
            <a:r>
              <a:rPr lang="en-US" sz="2800" dirty="0">
                <a:solidFill>
                  <a:srgbClr val="000000"/>
                </a:solidFill>
                <a:latin typeface="+mn-lt"/>
              </a:rPr>
              <a:t>While alone in the patient/resident’s room or the designated visitation room, patients/residents and their visitor(s) can choose to have close contact (including touch) and to not wear source control.</a:t>
            </a:r>
          </a:p>
          <a:p>
            <a:r>
              <a:rPr lang="en-US" sz="3000" dirty="0">
                <a:solidFill>
                  <a:srgbClr val="000000"/>
                </a:solidFill>
                <a:latin typeface="+mn-lt"/>
              </a:rPr>
              <a:t>Visitors should wear source control and physically distance from healthcare personnel and other residents/visitors that are not part of their group at all other times while in the facility.</a:t>
            </a:r>
          </a:p>
          <a:p>
            <a:endParaRPr lang="en-US" dirty="0"/>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25</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3"/>
              </a:rPr>
              <a:t>https://www.cdc.gov/coronavirus/2019-ncov/hcp/infection-control-after-vaccination.html</a:t>
            </a:r>
            <a:endParaRPr lang="en-US" dirty="0"/>
          </a:p>
        </p:txBody>
      </p:sp>
    </p:spTree>
    <p:extLst>
      <p:ext uri="{BB962C8B-B14F-4D97-AF65-F5344CB8AC3E}">
        <p14:creationId xmlns:p14="http://schemas.microsoft.com/office/powerpoint/2010/main" val="3669985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fontScale="90000"/>
          </a:bodyPr>
          <a:lstStyle/>
          <a:p>
            <a:r>
              <a:rPr lang="en-US" sz="3600" dirty="0">
                <a:latin typeface="+mn-lt"/>
              </a:rPr>
              <a:t>CDC: </a:t>
            </a:r>
            <a:r>
              <a:rPr lang="en-US" sz="3600" i="0" dirty="0">
                <a:solidFill>
                  <a:srgbClr val="000000"/>
                </a:solidFill>
                <a:effectLst/>
                <a:latin typeface="+mn-lt"/>
              </a:rPr>
              <a:t>Updated Healthcare Infection Prevention and Control Recommendations in Response to COVID-19 Vaccination</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681248"/>
            <a:ext cx="10632505" cy="4351338"/>
          </a:xfrm>
        </p:spPr>
        <p:txBody>
          <a:bodyPr>
            <a:normAutofit fontScale="92500" lnSpcReduction="10000"/>
          </a:bodyPr>
          <a:lstStyle/>
          <a:p>
            <a:pPr marL="0" indent="0">
              <a:buNone/>
            </a:pPr>
            <a:r>
              <a:rPr lang="en-US" b="1" i="0" dirty="0">
                <a:solidFill>
                  <a:srgbClr val="000000"/>
                </a:solidFill>
                <a:effectLst/>
                <a:latin typeface="+mn-lt"/>
              </a:rPr>
              <a:t>COMMUNAL ACTIVITIES</a:t>
            </a:r>
          </a:p>
          <a:p>
            <a:pPr algn="l">
              <a:buFont typeface="Arial" panose="020B0604020202020204" pitchFamily="34" charset="0"/>
              <a:buChar char="•"/>
            </a:pPr>
            <a:r>
              <a:rPr lang="en-US" b="0" i="0" dirty="0">
                <a:solidFill>
                  <a:srgbClr val="000000"/>
                </a:solidFill>
                <a:effectLst/>
                <a:latin typeface="+mn-lt"/>
              </a:rPr>
              <a:t>Group activities:</a:t>
            </a:r>
          </a:p>
          <a:p>
            <a:pPr marL="742950" lvl="1" indent="-285750" algn="l">
              <a:buFont typeface="Arial" panose="020B0604020202020204" pitchFamily="34" charset="0"/>
              <a:buChar char="•"/>
            </a:pPr>
            <a:r>
              <a:rPr lang="en-US" b="0" i="0" dirty="0">
                <a:solidFill>
                  <a:srgbClr val="000000"/>
                </a:solidFill>
                <a:effectLst/>
                <a:latin typeface="+mn-lt"/>
              </a:rPr>
              <a:t>If </a:t>
            </a:r>
            <a:r>
              <a:rPr lang="en-US" b="1" i="0" dirty="0">
                <a:solidFill>
                  <a:srgbClr val="000000"/>
                </a:solidFill>
                <a:effectLst/>
                <a:latin typeface="+mn-lt"/>
              </a:rPr>
              <a:t>all</a:t>
            </a:r>
            <a:r>
              <a:rPr lang="en-US" b="0" i="0" dirty="0">
                <a:solidFill>
                  <a:srgbClr val="000000"/>
                </a:solidFill>
                <a:effectLst/>
                <a:latin typeface="+mn-lt"/>
              </a:rPr>
              <a:t> residents participating in the activity are fully vaccinated, then they may choose to have close contact and to not wear source control during the activity</a:t>
            </a:r>
          </a:p>
          <a:p>
            <a:pPr marL="742950" lvl="1" indent="-285750" algn="l">
              <a:buFont typeface="Arial" panose="020B0604020202020204" pitchFamily="34" charset="0"/>
              <a:buChar char="•"/>
            </a:pPr>
            <a:r>
              <a:rPr lang="en-US" b="0" i="0" dirty="0">
                <a:solidFill>
                  <a:srgbClr val="000000"/>
                </a:solidFill>
                <a:effectLst/>
                <a:latin typeface="+mn-lt"/>
              </a:rPr>
              <a:t>If unvaccinated residents are present, then </a:t>
            </a:r>
            <a:r>
              <a:rPr lang="en-US" b="1" i="0" dirty="0">
                <a:solidFill>
                  <a:srgbClr val="000000"/>
                </a:solidFill>
                <a:effectLst/>
                <a:latin typeface="+mn-lt"/>
              </a:rPr>
              <a:t>all</a:t>
            </a:r>
            <a:r>
              <a:rPr lang="en-US" b="0" i="0" dirty="0">
                <a:solidFill>
                  <a:srgbClr val="000000"/>
                </a:solidFill>
                <a:effectLst/>
                <a:latin typeface="+mn-lt"/>
              </a:rPr>
              <a:t> participants in the group activity should wear source control and unvaccinated residents should physically distance from others</a:t>
            </a:r>
          </a:p>
          <a:p>
            <a:pPr algn="l">
              <a:buFont typeface="Arial" panose="020B0604020202020204" pitchFamily="34" charset="0"/>
              <a:buChar char="•"/>
            </a:pPr>
            <a:r>
              <a:rPr lang="en-US" b="0" i="0" dirty="0">
                <a:solidFill>
                  <a:srgbClr val="000000"/>
                </a:solidFill>
                <a:effectLst/>
                <a:latin typeface="+mn-lt"/>
              </a:rPr>
              <a:t>Communal dining:</a:t>
            </a:r>
          </a:p>
          <a:p>
            <a:pPr marL="742950" lvl="1" indent="-285750" algn="l">
              <a:buFont typeface="Arial" panose="020B0604020202020204" pitchFamily="34" charset="0"/>
              <a:buChar char="•"/>
            </a:pPr>
            <a:r>
              <a:rPr lang="en-US" b="0" i="0" dirty="0">
                <a:solidFill>
                  <a:srgbClr val="000000"/>
                </a:solidFill>
                <a:effectLst/>
                <a:latin typeface="+mn-lt"/>
              </a:rPr>
              <a:t>Fully vaccinated residents can participate in communal dining without use of source control or physical distancing</a:t>
            </a:r>
          </a:p>
          <a:p>
            <a:pPr marL="742950" lvl="1" indent="-285750" algn="l">
              <a:buFont typeface="Arial" panose="020B0604020202020204" pitchFamily="34" charset="0"/>
              <a:buChar char="•"/>
            </a:pPr>
            <a:r>
              <a:rPr lang="en-US" b="0" i="0" dirty="0">
                <a:solidFill>
                  <a:srgbClr val="000000"/>
                </a:solidFill>
                <a:effectLst/>
                <a:latin typeface="+mn-lt"/>
              </a:rPr>
              <a:t>If unvaccinated residents are dining in a communal area (e.g., dining room) </a:t>
            </a:r>
            <a:r>
              <a:rPr lang="en-US" b="1" i="0" dirty="0">
                <a:solidFill>
                  <a:srgbClr val="000000"/>
                </a:solidFill>
                <a:effectLst/>
                <a:latin typeface="+mn-lt"/>
              </a:rPr>
              <a:t>all</a:t>
            </a:r>
            <a:r>
              <a:rPr lang="en-US" b="0" i="0" dirty="0">
                <a:solidFill>
                  <a:srgbClr val="000000"/>
                </a:solidFill>
                <a:effectLst/>
                <a:latin typeface="+mn-lt"/>
              </a:rPr>
              <a:t> residents should use source control when not eating and unvaccinated residents should continue to remain at least 6 feet from others.</a:t>
            </a:r>
          </a:p>
          <a:p>
            <a:endParaRPr lang="en-US" dirty="0"/>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26</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2"/>
              </a:rPr>
              <a:t>https://www.cdc.gov/coronavirus/2019-ncov/hcp/infection-control-after-vaccination.html</a:t>
            </a:r>
            <a:endParaRPr lang="en-US" dirty="0"/>
          </a:p>
        </p:txBody>
      </p:sp>
    </p:spTree>
    <p:extLst>
      <p:ext uri="{BB962C8B-B14F-4D97-AF65-F5344CB8AC3E}">
        <p14:creationId xmlns:p14="http://schemas.microsoft.com/office/powerpoint/2010/main" val="122217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fontScale="90000"/>
          </a:bodyPr>
          <a:lstStyle/>
          <a:p>
            <a:r>
              <a:rPr lang="en-US" sz="3600" dirty="0">
                <a:latin typeface="+mn-lt"/>
              </a:rPr>
              <a:t>CDC: </a:t>
            </a:r>
            <a:r>
              <a:rPr lang="en-US" sz="3600" i="0" dirty="0">
                <a:solidFill>
                  <a:srgbClr val="000000"/>
                </a:solidFill>
                <a:effectLst/>
                <a:latin typeface="+mn-lt"/>
              </a:rPr>
              <a:t>Updated Healthcare Infection Prevention and Control Recommendations in Response to COVID-19 Vaccination</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681248"/>
            <a:ext cx="10632505" cy="4351338"/>
          </a:xfrm>
        </p:spPr>
        <p:txBody>
          <a:bodyPr>
            <a:normAutofit fontScale="92500" lnSpcReduction="20000"/>
          </a:bodyPr>
          <a:lstStyle/>
          <a:p>
            <a:pPr marL="0" indent="0">
              <a:buNone/>
            </a:pPr>
            <a:r>
              <a:rPr lang="en-US" b="1" i="0" dirty="0">
                <a:solidFill>
                  <a:srgbClr val="000000"/>
                </a:solidFill>
                <a:effectLst/>
                <a:latin typeface="+mn-lt"/>
              </a:rPr>
              <a:t>COMMUNAL ACTIVITIES</a:t>
            </a:r>
          </a:p>
          <a:p>
            <a:pPr algn="l"/>
            <a:r>
              <a:rPr lang="en-US" b="0" i="0" dirty="0">
                <a:solidFill>
                  <a:srgbClr val="000000"/>
                </a:solidFill>
                <a:effectLst/>
                <a:latin typeface="+mn-lt"/>
              </a:rPr>
              <a:t>Who should </a:t>
            </a:r>
            <a:r>
              <a:rPr lang="en-US" b="0" i="1" dirty="0">
                <a:solidFill>
                  <a:srgbClr val="000000"/>
                </a:solidFill>
                <a:effectLst/>
                <a:latin typeface="+mn-lt"/>
              </a:rPr>
              <a:t>not</a:t>
            </a:r>
            <a:r>
              <a:rPr lang="en-US" b="0" i="0" dirty="0">
                <a:solidFill>
                  <a:srgbClr val="000000"/>
                </a:solidFill>
                <a:effectLst/>
                <a:latin typeface="+mn-lt"/>
              </a:rPr>
              <a:t> participate in communal activities </a:t>
            </a:r>
            <a:r>
              <a:rPr lang="en-US" b="0" i="1" dirty="0">
                <a:solidFill>
                  <a:srgbClr val="000000"/>
                </a:solidFill>
                <a:effectLst/>
                <a:latin typeface="+mn-lt"/>
              </a:rPr>
              <a:t>(or visitation except compassionate care)</a:t>
            </a:r>
            <a:r>
              <a:rPr lang="en-US" b="0" i="0" dirty="0">
                <a:solidFill>
                  <a:srgbClr val="000000"/>
                </a:solidFill>
                <a:effectLst/>
                <a:latin typeface="+mn-lt"/>
              </a:rPr>
              <a:t>?</a:t>
            </a:r>
          </a:p>
          <a:p>
            <a:pPr lvl="1">
              <a:spcBef>
                <a:spcPts val="1200"/>
              </a:spcBef>
              <a:spcAft>
                <a:spcPts val="600"/>
              </a:spcAft>
            </a:pPr>
            <a:r>
              <a:rPr lang="en-US" b="0" i="0" dirty="0">
                <a:solidFill>
                  <a:srgbClr val="000000"/>
                </a:solidFill>
                <a:effectLst/>
                <a:latin typeface="+mn-lt"/>
              </a:rPr>
              <a:t>Vaccinated and unvaccinated </a:t>
            </a:r>
            <a:r>
              <a:rPr lang="en-US" i="0" dirty="0">
                <a:solidFill>
                  <a:srgbClr val="000000"/>
                </a:solidFill>
                <a:effectLst/>
                <a:latin typeface="+mn-lt"/>
              </a:rPr>
              <a:t>residents with SARS-CoV-2 infection, or in </a:t>
            </a:r>
            <a:r>
              <a:rPr lang="en-US" b="1" i="0" dirty="0">
                <a:solidFill>
                  <a:srgbClr val="000000"/>
                </a:solidFill>
                <a:effectLst/>
                <a:latin typeface="+mn-lt"/>
              </a:rPr>
              <a:t>isolation</a:t>
            </a:r>
            <a:r>
              <a:rPr lang="en-US" i="0" dirty="0">
                <a:solidFill>
                  <a:srgbClr val="000000"/>
                </a:solidFill>
                <a:effectLst/>
                <a:latin typeface="+mn-lt"/>
              </a:rPr>
              <a:t> because of suspected COVID-19, </a:t>
            </a:r>
            <a:r>
              <a:rPr lang="en-US" b="0" i="0" dirty="0">
                <a:solidFill>
                  <a:srgbClr val="000000"/>
                </a:solidFill>
                <a:effectLst/>
                <a:latin typeface="+mn-lt"/>
              </a:rPr>
              <a:t>until they have met </a:t>
            </a:r>
            <a:r>
              <a:rPr lang="en-US" b="0" i="0" u="sng" dirty="0">
                <a:solidFill>
                  <a:srgbClr val="075290"/>
                </a:solidFill>
                <a:effectLst/>
                <a:latin typeface="+mn-lt"/>
                <a:hlinkClick r:id="rId2"/>
              </a:rPr>
              <a:t>criteria to discontinue Transmission-Based Precautions</a:t>
            </a:r>
            <a:r>
              <a:rPr lang="en-US" b="0" i="0" dirty="0">
                <a:solidFill>
                  <a:srgbClr val="000000"/>
                </a:solidFill>
                <a:effectLst/>
                <a:latin typeface="+mn-lt"/>
              </a:rPr>
              <a:t>.</a:t>
            </a:r>
          </a:p>
          <a:p>
            <a:pPr lvl="1">
              <a:spcBef>
                <a:spcPts val="1200"/>
              </a:spcBef>
              <a:spcAft>
                <a:spcPts val="600"/>
              </a:spcAft>
            </a:pPr>
            <a:r>
              <a:rPr lang="en-US" b="0" i="0" dirty="0">
                <a:solidFill>
                  <a:srgbClr val="000000"/>
                </a:solidFill>
                <a:effectLst/>
                <a:latin typeface="+mn-lt"/>
              </a:rPr>
              <a:t>Vaccinated and unvaccinated </a:t>
            </a:r>
            <a:r>
              <a:rPr lang="en-US" i="0" dirty="0">
                <a:solidFill>
                  <a:srgbClr val="000000"/>
                </a:solidFill>
                <a:effectLst/>
                <a:latin typeface="+mn-lt"/>
              </a:rPr>
              <a:t>residents in </a:t>
            </a:r>
            <a:r>
              <a:rPr lang="en-US" b="1" i="0" dirty="0">
                <a:solidFill>
                  <a:srgbClr val="000000"/>
                </a:solidFill>
                <a:effectLst/>
                <a:latin typeface="+mn-lt"/>
              </a:rPr>
              <a:t>observation/</a:t>
            </a:r>
            <a:r>
              <a:rPr lang="en-US" b="1" i="0" dirty="0">
                <a:solidFill>
                  <a:schemeClr val="tx1"/>
                </a:solidFill>
                <a:effectLst/>
                <a:latin typeface="+mn-lt"/>
              </a:rPr>
              <a:t>quarantine</a:t>
            </a:r>
            <a:r>
              <a:rPr lang="en-US" b="1" i="0" dirty="0">
                <a:solidFill>
                  <a:srgbClr val="000000"/>
                </a:solidFill>
                <a:effectLst/>
                <a:latin typeface="+mn-lt"/>
              </a:rPr>
              <a:t> </a:t>
            </a:r>
            <a:r>
              <a:rPr lang="en-US" b="0" i="0" dirty="0">
                <a:solidFill>
                  <a:srgbClr val="000000"/>
                </a:solidFill>
                <a:effectLst/>
                <a:latin typeface="+mn-lt"/>
              </a:rPr>
              <a:t>until they have met criteria for release from </a:t>
            </a:r>
            <a:r>
              <a:rPr lang="en-US" b="0" i="0" dirty="0">
                <a:solidFill>
                  <a:srgbClr val="000000"/>
                </a:solidFill>
                <a:effectLst/>
                <a:latin typeface="+mn-lt"/>
                <a:hlinkClick r:id="rId3"/>
              </a:rPr>
              <a:t>quarantine</a:t>
            </a:r>
            <a:r>
              <a:rPr lang="en-US" b="0" i="0" dirty="0">
                <a:solidFill>
                  <a:srgbClr val="000000"/>
                </a:solidFill>
                <a:effectLst/>
                <a:latin typeface="+mn-lt"/>
              </a:rPr>
              <a:t>.</a:t>
            </a:r>
          </a:p>
          <a:p>
            <a:r>
              <a:rPr lang="en-US" i="0" dirty="0">
                <a:solidFill>
                  <a:srgbClr val="000000"/>
                </a:solidFill>
                <a:effectLst/>
                <a:latin typeface="+mn-lt"/>
              </a:rPr>
              <a:t>If vaccination status cannot be determined, the safest practice is for all participants to follow all recommended infection prevention and control practices including maintaining physical distancing and wearing source control.</a:t>
            </a:r>
            <a:endParaRPr lang="en-US" dirty="0">
              <a:latin typeface="+mn-lt"/>
            </a:endParaRPr>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27</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4"/>
              </a:rPr>
              <a:t>https://www.cdc.gov/coronavirus/2019-ncov/hcp/infection-control-after-vaccination.html</a:t>
            </a:r>
            <a:endParaRPr lang="en-US" dirty="0"/>
          </a:p>
        </p:txBody>
      </p:sp>
    </p:spTree>
    <p:extLst>
      <p:ext uri="{BB962C8B-B14F-4D97-AF65-F5344CB8AC3E}">
        <p14:creationId xmlns:p14="http://schemas.microsoft.com/office/powerpoint/2010/main" val="2079342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a:bodyPr>
          <a:lstStyle/>
          <a:p>
            <a:r>
              <a:rPr lang="en-US" sz="3600" dirty="0">
                <a:latin typeface="+mn-lt"/>
              </a:rPr>
              <a:t>CMS: </a:t>
            </a:r>
            <a:r>
              <a:rPr lang="en-US" sz="3600" i="0" dirty="0">
                <a:solidFill>
                  <a:srgbClr val="000000"/>
                </a:solidFill>
                <a:effectLst/>
                <a:latin typeface="+mn-lt"/>
              </a:rPr>
              <a:t>QSO-20-39 Nursing Home Visitation- COVID-19</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908628"/>
            <a:ext cx="10632505" cy="4123957"/>
          </a:xfrm>
        </p:spPr>
        <p:txBody>
          <a:bodyPr>
            <a:normAutofit/>
          </a:bodyPr>
          <a:lstStyle/>
          <a:p>
            <a:r>
              <a:rPr lang="en-US" sz="2800" dirty="0"/>
              <a:t>Revised the Core Principles of COVID-19 Infection Prevention to include:</a:t>
            </a:r>
          </a:p>
          <a:p>
            <a:pPr lvl="1"/>
            <a:r>
              <a:rPr lang="en-US" dirty="0"/>
              <a:t>Face covering or mask (covering mouth and nose) and social distancing at least six feet between persons, </a:t>
            </a:r>
            <a:r>
              <a:rPr lang="en-US" i="1" dirty="0"/>
              <a:t>in accordance with CDC guidance.</a:t>
            </a:r>
          </a:p>
          <a:p>
            <a:r>
              <a:rPr lang="en-US" dirty="0"/>
              <a:t>Revised communal dining section to match CDC guidance:</a:t>
            </a:r>
          </a:p>
          <a:p>
            <a:pPr lvl="1"/>
            <a:r>
              <a:rPr lang="en-US" i="1" dirty="0"/>
              <a:t>Residents who are fully vaccinated may dine and participate in activities without face coverings or social distancing if all participating residents are fully vaccinated; if unvaccinated residents are present during communal dining or activities, then all residents should use face coverings when not eating and unvaccinated residents should physically distance from others.</a:t>
            </a:r>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28</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2"/>
              </a:rPr>
              <a:t>https://www.cms.gov/files/document/qso-20-39-nh-revised.pdf</a:t>
            </a:r>
            <a:endParaRPr lang="en-US" dirty="0"/>
          </a:p>
          <a:p>
            <a:pPr marL="0" indent="0">
              <a:buNone/>
            </a:pPr>
            <a:endParaRPr lang="en-US" dirty="0"/>
          </a:p>
        </p:txBody>
      </p:sp>
    </p:spTree>
    <p:extLst>
      <p:ext uri="{BB962C8B-B14F-4D97-AF65-F5344CB8AC3E}">
        <p14:creationId xmlns:p14="http://schemas.microsoft.com/office/powerpoint/2010/main" val="426642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fontScale="90000"/>
          </a:bodyPr>
          <a:lstStyle/>
          <a:p>
            <a:r>
              <a:rPr lang="en-US" sz="3600" dirty="0">
                <a:latin typeface="+mn-lt"/>
              </a:rPr>
              <a:t>CDC: </a:t>
            </a:r>
            <a:r>
              <a:rPr lang="en-US" sz="3600" i="0" dirty="0">
                <a:solidFill>
                  <a:srgbClr val="000000"/>
                </a:solidFill>
                <a:effectLst/>
                <a:latin typeface="+mn-lt"/>
              </a:rPr>
              <a:t>Updated Healthcare Infection Prevention and Control Recommendations in Response to COVID-19 Vaccination</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908628"/>
            <a:ext cx="10632505" cy="4123957"/>
          </a:xfrm>
        </p:spPr>
        <p:txBody>
          <a:bodyPr>
            <a:normAutofit lnSpcReduction="10000"/>
          </a:bodyPr>
          <a:lstStyle/>
          <a:p>
            <a:pPr marL="0" indent="0">
              <a:buNone/>
            </a:pPr>
            <a:r>
              <a:rPr lang="en-US" b="1" i="0" dirty="0">
                <a:solidFill>
                  <a:srgbClr val="000000"/>
                </a:solidFill>
                <a:effectLst/>
                <a:latin typeface="+mn-lt"/>
              </a:rPr>
              <a:t>HCP MASKING</a:t>
            </a:r>
          </a:p>
          <a:p>
            <a:r>
              <a:rPr lang="en-US" b="0" i="0" dirty="0">
                <a:solidFill>
                  <a:srgbClr val="000000"/>
                </a:solidFill>
                <a:effectLst/>
                <a:latin typeface="+mn-lt"/>
              </a:rPr>
              <a:t>In general, fully vaccinated HCP should continue to wear source control while at work. However, </a:t>
            </a:r>
            <a:r>
              <a:rPr lang="en-US" b="1" i="0" dirty="0">
                <a:solidFill>
                  <a:srgbClr val="000000"/>
                </a:solidFill>
                <a:effectLst/>
                <a:latin typeface="+mn-lt"/>
              </a:rPr>
              <a:t>fully vaccinated </a:t>
            </a:r>
            <a:r>
              <a:rPr lang="en-US" b="0" i="0" dirty="0">
                <a:solidFill>
                  <a:srgbClr val="000000"/>
                </a:solidFill>
                <a:effectLst/>
                <a:latin typeface="+mn-lt"/>
              </a:rPr>
              <a:t>HCP could dine and socialize together in break rooms and conduct in-person meetings without source control or physical distancing.* </a:t>
            </a:r>
          </a:p>
          <a:p>
            <a:r>
              <a:rPr lang="en-US" b="0" i="0" dirty="0">
                <a:solidFill>
                  <a:srgbClr val="000000"/>
                </a:solidFill>
                <a:effectLst/>
                <a:latin typeface="+mn-lt"/>
              </a:rPr>
              <a:t>If unvaccinated HCP are present, </a:t>
            </a:r>
            <a:r>
              <a:rPr lang="en-US" b="1" i="0" dirty="0">
                <a:solidFill>
                  <a:srgbClr val="000000"/>
                </a:solidFill>
                <a:effectLst/>
                <a:latin typeface="+mn-lt"/>
              </a:rPr>
              <a:t>everyone</a:t>
            </a:r>
            <a:r>
              <a:rPr lang="en-US" b="0" i="0" dirty="0">
                <a:solidFill>
                  <a:srgbClr val="000000"/>
                </a:solidFill>
                <a:effectLst/>
                <a:latin typeface="+mn-lt"/>
              </a:rPr>
              <a:t> should wear source control and unvaccinated HCP should physically distance from others.</a:t>
            </a:r>
          </a:p>
          <a:p>
            <a:endParaRPr lang="en-US" dirty="0"/>
          </a:p>
          <a:p>
            <a:pPr marL="0" indent="0">
              <a:buNone/>
            </a:pPr>
            <a:r>
              <a:rPr lang="en-US" sz="2400" dirty="0"/>
              <a:t>*Note the </a:t>
            </a:r>
            <a:r>
              <a:rPr lang="en-US" sz="2400" dirty="0">
                <a:hlinkClick r:id="rId2"/>
              </a:rPr>
              <a:t>current MDH Nursing Home Matters Order </a:t>
            </a:r>
            <a:r>
              <a:rPr lang="en-US" sz="2400" dirty="0"/>
              <a:t>requires masks at all times in the facility.</a:t>
            </a:r>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29</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3"/>
              </a:rPr>
              <a:t>https://www.cdc.gov/coronavirus/2019-ncov/hcp/infection-control-after-vaccination.html</a:t>
            </a:r>
            <a:endParaRPr lang="en-US" dirty="0"/>
          </a:p>
        </p:txBody>
      </p:sp>
    </p:spTree>
    <p:extLst>
      <p:ext uri="{BB962C8B-B14F-4D97-AF65-F5344CB8AC3E}">
        <p14:creationId xmlns:p14="http://schemas.microsoft.com/office/powerpoint/2010/main" val="301551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F27E944-CBF5-42E7-B818-B018E37531B6}"/>
              </a:ext>
            </a:extLst>
          </p:cNvPr>
          <p:cNvSpPr txBox="1"/>
          <p:nvPr/>
        </p:nvSpPr>
        <p:spPr>
          <a:xfrm>
            <a:off x="133466" y="6493433"/>
            <a:ext cx="10963859" cy="369332"/>
          </a:xfrm>
          <a:prstGeom prst="rect">
            <a:avLst/>
          </a:prstGeom>
          <a:noFill/>
        </p:spPr>
        <p:txBody>
          <a:bodyPr wrap="square" rtlCol="0">
            <a:spAutoFit/>
          </a:bodyPr>
          <a:lstStyle/>
          <a:p>
            <a:r>
              <a:rPr lang="en-US" dirty="0">
                <a:hlinkClick r:id="rId3"/>
              </a:rPr>
              <a:t>https://covid19.who.int/</a:t>
            </a:r>
            <a:r>
              <a:rPr lang="en-US" dirty="0"/>
              <a:t>  accessed 4/30/2021</a:t>
            </a:r>
          </a:p>
        </p:txBody>
      </p:sp>
      <p:pic>
        <p:nvPicPr>
          <p:cNvPr id="5" name="Picture 4">
            <a:extLst>
              <a:ext uri="{FF2B5EF4-FFF2-40B4-BE49-F238E27FC236}">
                <a16:creationId xmlns:a16="http://schemas.microsoft.com/office/drawing/2014/main" id="{30574858-035E-486D-85FC-55DE22E73C2A}"/>
              </a:ext>
            </a:extLst>
          </p:cNvPr>
          <p:cNvPicPr>
            <a:picLocks noChangeAspect="1"/>
          </p:cNvPicPr>
          <p:nvPr/>
        </p:nvPicPr>
        <p:blipFill>
          <a:blip r:embed="rId4"/>
          <a:stretch>
            <a:fillRect/>
          </a:stretch>
        </p:blipFill>
        <p:spPr>
          <a:xfrm>
            <a:off x="247133" y="1640650"/>
            <a:ext cx="11520797" cy="4263347"/>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fontScale="90000"/>
          </a:bodyPr>
          <a:lstStyle/>
          <a:p>
            <a:r>
              <a:rPr lang="en-US" sz="3600" dirty="0">
                <a:latin typeface="+mn-lt"/>
              </a:rPr>
              <a:t>CDC: </a:t>
            </a:r>
            <a:r>
              <a:rPr lang="en-US" sz="3600" i="0" dirty="0">
                <a:solidFill>
                  <a:srgbClr val="000000"/>
                </a:solidFill>
                <a:effectLst/>
                <a:latin typeface="+mn-lt"/>
              </a:rPr>
              <a:t>Updated Healthcare Infection Prevention and Control Recommendations in Response to COVID-19 Vaccination</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908628"/>
            <a:ext cx="10632505" cy="4123957"/>
          </a:xfrm>
        </p:spPr>
        <p:txBody>
          <a:bodyPr>
            <a:normAutofit/>
          </a:bodyPr>
          <a:lstStyle/>
          <a:p>
            <a:pPr marL="0" indent="0">
              <a:buNone/>
            </a:pPr>
            <a:r>
              <a:rPr lang="en-US" b="1" dirty="0">
                <a:latin typeface="+mn-lt"/>
              </a:rPr>
              <a:t>SARS-CoV-2 TESTING</a:t>
            </a:r>
          </a:p>
          <a:p>
            <a:r>
              <a:rPr lang="en-US" sz="2600" b="0" i="0" dirty="0">
                <a:solidFill>
                  <a:srgbClr val="000000"/>
                </a:solidFill>
                <a:effectLst/>
                <a:latin typeface="+mn-lt"/>
              </a:rPr>
              <a:t>Anyone with symptoms of COVID-19, </a:t>
            </a:r>
            <a:r>
              <a:rPr lang="en-US" sz="2600" b="1" i="0" dirty="0">
                <a:solidFill>
                  <a:srgbClr val="000000"/>
                </a:solidFill>
                <a:effectLst/>
                <a:latin typeface="+mn-lt"/>
              </a:rPr>
              <a:t>regardless of vaccination status</a:t>
            </a:r>
            <a:r>
              <a:rPr lang="en-US" sz="2600" b="0" i="0" dirty="0">
                <a:solidFill>
                  <a:srgbClr val="000000"/>
                </a:solidFill>
                <a:effectLst/>
                <a:latin typeface="+mn-lt"/>
              </a:rPr>
              <a:t>, should receive a viral test immediately.</a:t>
            </a:r>
            <a:endParaRPr lang="en-US" sz="2200" b="0" i="0" dirty="0">
              <a:solidFill>
                <a:srgbClr val="000000"/>
              </a:solidFill>
              <a:effectLst/>
              <a:latin typeface="+mn-lt"/>
            </a:endParaRPr>
          </a:p>
          <a:p>
            <a:pPr algn="l">
              <a:buFont typeface="Arial" panose="020B0604020202020204" pitchFamily="34" charset="0"/>
              <a:buChar char="•"/>
            </a:pPr>
            <a:r>
              <a:rPr lang="en-US" sz="2600" b="0" i="0" dirty="0">
                <a:solidFill>
                  <a:srgbClr val="000000"/>
                </a:solidFill>
                <a:effectLst/>
                <a:latin typeface="+mn-lt"/>
              </a:rPr>
              <a:t>Asymptomatic HCP with a </a:t>
            </a:r>
            <a:r>
              <a:rPr lang="en-US" sz="2600" b="0" i="0" u="sng" dirty="0">
                <a:solidFill>
                  <a:srgbClr val="075290"/>
                </a:solidFill>
                <a:effectLst/>
                <a:latin typeface="+mn-lt"/>
                <a:hlinkClick r:id="rId2"/>
              </a:rPr>
              <a:t>higher-risk exposure</a:t>
            </a:r>
            <a:r>
              <a:rPr lang="en-US" sz="2600" b="0" i="0" dirty="0">
                <a:solidFill>
                  <a:srgbClr val="000000"/>
                </a:solidFill>
                <a:effectLst/>
                <a:latin typeface="+mn-lt"/>
              </a:rPr>
              <a:t> and residents with prolonged close contact with someone with SARS-CoV-2 infection, </a:t>
            </a:r>
            <a:r>
              <a:rPr lang="en-US" sz="2600" b="1" dirty="0">
                <a:solidFill>
                  <a:srgbClr val="000000"/>
                </a:solidFill>
                <a:effectLst/>
                <a:latin typeface="+mn-lt"/>
              </a:rPr>
              <a:t>regardless of vaccination status</a:t>
            </a:r>
            <a:r>
              <a:rPr lang="en-US" sz="2600" b="0" i="0" dirty="0">
                <a:solidFill>
                  <a:srgbClr val="000000"/>
                </a:solidFill>
                <a:effectLst/>
                <a:latin typeface="+mn-lt"/>
              </a:rPr>
              <a:t>, should have a series of two viral tests for SARS-CoV-2 infection.  In these situations, testing is recommended immediately and 5–7 days after exposure.</a:t>
            </a:r>
          </a:p>
          <a:p>
            <a:pPr marL="742950" lvl="1" indent="-285750" algn="l">
              <a:buFont typeface="Arial" panose="020B0604020202020204" pitchFamily="34" charset="0"/>
              <a:buChar char="•"/>
            </a:pPr>
            <a:r>
              <a:rPr lang="en-US" sz="2200" b="0" i="0" dirty="0">
                <a:solidFill>
                  <a:srgbClr val="000000"/>
                </a:solidFill>
                <a:effectLst/>
                <a:latin typeface="+mn-lt"/>
              </a:rPr>
              <a:t>Exception: people with SARS-CoV-2 </a:t>
            </a:r>
            <a:r>
              <a:rPr lang="en-US" sz="2200" b="0" i="0" u="sng" dirty="0">
                <a:solidFill>
                  <a:srgbClr val="075290"/>
                </a:solidFill>
                <a:effectLst/>
                <a:latin typeface="+mn-lt"/>
                <a:hlinkClick r:id="rId3"/>
              </a:rPr>
              <a:t>infection in the last 90 days</a:t>
            </a:r>
            <a:r>
              <a:rPr lang="en-US" sz="2200" b="0" i="0" dirty="0">
                <a:solidFill>
                  <a:srgbClr val="000000"/>
                </a:solidFill>
                <a:effectLst/>
                <a:latin typeface="+mn-lt"/>
              </a:rPr>
              <a:t> do not need to be tested if they remain asymptomatic, including those with a known contact.</a:t>
            </a:r>
          </a:p>
          <a:p>
            <a:pPr marL="0" indent="0">
              <a:buNone/>
            </a:pPr>
            <a:endParaRPr lang="en-US" dirty="0"/>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30</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4"/>
              </a:rPr>
              <a:t>https://www.cdc.gov/coronavirus/2019-ncov/hcp/infection-control-after-vaccination.html</a:t>
            </a:r>
            <a:endParaRPr lang="en-US" dirty="0"/>
          </a:p>
        </p:txBody>
      </p:sp>
    </p:spTree>
    <p:extLst>
      <p:ext uri="{BB962C8B-B14F-4D97-AF65-F5344CB8AC3E}">
        <p14:creationId xmlns:p14="http://schemas.microsoft.com/office/powerpoint/2010/main" val="1061541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fontScale="90000"/>
          </a:bodyPr>
          <a:lstStyle/>
          <a:p>
            <a:r>
              <a:rPr lang="en-US" sz="3600" dirty="0">
                <a:latin typeface="+mn-lt"/>
              </a:rPr>
              <a:t>CDC: </a:t>
            </a:r>
            <a:r>
              <a:rPr lang="en-US" sz="3600" i="0" dirty="0">
                <a:solidFill>
                  <a:srgbClr val="000000"/>
                </a:solidFill>
                <a:effectLst/>
                <a:latin typeface="+mn-lt"/>
              </a:rPr>
              <a:t>Updated Healthcare Infection Prevention and Control Recommendations in Response to COVID-19 Vaccination</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908628"/>
            <a:ext cx="10632505" cy="4123957"/>
          </a:xfrm>
        </p:spPr>
        <p:txBody>
          <a:bodyPr>
            <a:normAutofit/>
          </a:bodyPr>
          <a:lstStyle/>
          <a:p>
            <a:pPr marL="0" indent="0">
              <a:buNone/>
            </a:pPr>
            <a:r>
              <a:rPr lang="en-US" b="1" dirty="0">
                <a:latin typeface="+mn-lt"/>
              </a:rPr>
              <a:t>SARS-CoV-2 TESTING</a:t>
            </a:r>
          </a:p>
          <a:p>
            <a:r>
              <a:rPr lang="en-US" sz="2600" b="0" i="0" dirty="0">
                <a:solidFill>
                  <a:srgbClr val="000000"/>
                </a:solidFill>
                <a:effectLst/>
                <a:latin typeface="+mn-lt"/>
              </a:rPr>
              <a:t>In healthcare facilities with an outbreak of SARS-CoV-2, recommendations for viral testing of HCP and residents (</a:t>
            </a:r>
            <a:r>
              <a:rPr lang="en-US" sz="2600" b="1" i="0" dirty="0">
                <a:solidFill>
                  <a:srgbClr val="000000"/>
                </a:solidFill>
                <a:effectLst/>
                <a:latin typeface="+mn-lt"/>
              </a:rPr>
              <a:t>regardless of vaccination status</a:t>
            </a:r>
            <a:r>
              <a:rPr lang="en-US" sz="2600" b="0" i="0" dirty="0">
                <a:solidFill>
                  <a:srgbClr val="000000"/>
                </a:solidFill>
                <a:effectLst/>
                <a:latin typeface="+mn-lt"/>
              </a:rPr>
              <a:t>) remain unchanged: </a:t>
            </a:r>
          </a:p>
          <a:p>
            <a:pPr lvl="1"/>
            <a:r>
              <a:rPr lang="en-US" sz="2200" b="0" i="0" dirty="0">
                <a:solidFill>
                  <a:srgbClr val="000000"/>
                </a:solidFill>
                <a:effectLst/>
                <a:latin typeface="+mn-lt"/>
              </a:rPr>
              <a:t>Test HCP and residents every 3-7 days until no new cases are identified for 14 days.*</a:t>
            </a:r>
            <a:endParaRPr lang="en-US" sz="3000" b="0" i="0" dirty="0">
              <a:solidFill>
                <a:srgbClr val="000000"/>
              </a:solidFill>
              <a:effectLst/>
              <a:latin typeface="+mn-lt"/>
            </a:endParaRPr>
          </a:p>
          <a:p>
            <a:pPr marL="0" indent="0">
              <a:buNone/>
            </a:pPr>
            <a:endParaRPr lang="en-US" sz="2600" dirty="0"/>
          </a:p>
          <a:p>
            <a:pPr marL="0" indent="0">
              <a:buNone/>
            </a:pPr>
            <a:r>
              <a:rPr lang="en-US" sz="2600" dirty="0"/>
              <a:t>*MDH orders require at least one PCR per week during outbreak testing</a:t>
            </a:r>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31</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2"/>
              </a:rPr>
              <a:t>https://www.cdc.gov/coronavirus/2019-ncov/hcp/infection-control-after-vaccination.html</a:t>
            </a:r>
            <a:endParaRPr lang="en-US" dirty="0"/>
          </a:p>
        </p:txBody>
      </p:sp>
    </p:spTree>
    <p:extLst>
      <p:ext uri="{BB962C8B-B14F-4D97-AF65-F5344CB8AC3E}">
        <p14:creationId xmlns:p14="http://schemas.microsoft.com/office/powerpoint/2010/main" val="2513490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fontScale="90000"/>
          </a:bodyPr>
          <a:lstStyle/>
          <a:p>
            <a:r>
              <a:rPr lang="en-US" sz="3600" dirty="0">
                <a:latin typeface="+mn-lt"/>
              </a:rPr>
              <a:t>CDC: </a:t>
            </a:r>
            <a:r>
              <a:rPr lang="en-US" sz="3600" i="0" dirty="0">
                <a:solidFill>
                  <a:srgbClr val="000000"/>
                </a:solidFill>
                <a:effectLst/>
                <a:latin typeface="+mn-lt"/>
              </a:rPr>
              <a:t>Updated Healthcare Infection Prevention and Control Recommendations in Response to COVID-19 Vaccination</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908628"/>
            <a:ext cx="10632505" cy="4123957"/>
          </a:xfrm>
        </p:spPr>
        <p:txBody>
          <a:bodyPr>
            <a:normAutofit/>
          </a:bodyPr>
          <a:lstStyle/>
          <a:p>
            <a:pPr marL="0" indent="0">
              <a:buNone/>
            </a:pPr>
            <a:r>
              <a:rPr lang="en-US" b="1" dirty="0">
                <a:latin typeface="+mn-lt"/>
              </a:rPr>
              <a:t>SARS-CoV-2 TESTING</a:t>
            </a:r>
          </a:p>
          <a:p>
            <a:r>
              <a:rPr lang="en-US" b="0" i="0" dirty="0">
                <a:solidFill>
                  <a:srgbClr val="000000"/>
                </a:solidFill>
                <a:effectLst/>
                <a:latin typeface="+mn-lt"/>
              </a:rPr>
              <a:t>Fully vaccinated HCP may be exempt from screening testing. </a:t>
            </a:r>
            <a:r>
              <a:rPr lang="en-US" b="1" i="0" dirty="0">
                <a:solidFill>
                  <a:srgbClr val="000000"/>
                </a:solidFill>
                <a:effectLst/>
                <a:latin typeface="+mn-lt"/>
              </a:rPr>
              <a:t>However, vaccinated HCP should be tested if the HCP is symptomatic, has a higher-risk exposure or is working in a facility experiencing an outbreak.</a:t>
            </a:r>
          </a:p>
          <a:p>
            <a:r>
              <a:rPr lang="en-US" b="0" i="0" dirty="0">
                <a:solidFill>
                  <a:srgbClr val="000000"/>
                </a:solidFill>
                <a:effectLst/>
                <a:latin typeface="+mn-lt"/>
              </a:rPr>
              <a:t>Unvaccinated HCP should be tested as previously</a:t>
            </a:r>
            <a:r>
              <a:rPr lang="en-US" b="0" i="0" dirty="0">
                <a:solidFill>
                  <a:schemeClr val="tx1"/>
                </a:solidFill>
                <a:effectLst/>
                <a:latin typeface="+mn-lt"/>
              </a:rPr>
              <a:t> </a:t>
            </a:r>
            <a:r>
              <a:rPr lang="en-US" b="0" i="0" u="none" strike="noStrike" dirty="0">
                <a:solidFill>
                  <a:schemeClr val="tx1"/>
                </a:solidFill>
                <a:effectLst/>
                <a:latin typeface="+mn-lt"/>
              </a:rPr>
              <a:t>recommended in </a:t>
            </a:r>
            <a:r>
              <a:rPr lang="en-US" b="0" i="0" u="none" strike="noStrike" dirty="0">
                <a:solidFill>
                  <a:srgbClr val="075290"/>
                </a:solidFill>
                <a:effectLst/>
                <a:latin typeface="+mn-lt"/>
                <a:hlinkClick r:id="rId2"/>
              </a:rPr>
              <a:t>QSO-28-38</a:t>
            </a:r>
            <a:r>
              <a:rPr lang="en-US" b="0" i="0" u="none" strike="noStrike" dirty="0">
                <a:solidFill>
                  <a:srgbClr val="075290"/>
                </a:solidFill>
                <a:effectLst/>
                <a:latin typeface="+mn-lt"/>
              </a:rPr>
              <a:t>.</a:t>
            </a:r>
            <a:endParaRPr lang="en-US" sz="4000" b="0" i="0" dirty="0">
              <a:solidFill>
                <a:srgbClr val="000000"/>
              </a:solidFill>
              <a:effectLst/>
              <a:latin typeface="+mn-lt"/>
            </a:endParaRPr>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32</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3"/>
              </a:rPr>
              <a:t>https://www.cdc.gov/coronavirus/2019-ncov/hcp/infection-control-after-vaccination.html</a:t>
            </a:r>
            <a:endParaRPr lang="en-US" dirty="0"/>
          </a:p>
        </p:txBody>
      </p:sp>
    </p:spTree>
    <p:extLst>
      <p:ext uri="{BB962C8B-B14F-4D97-AF65-F5344CB8AC3E}">
        <p14:creationId xmlns:p14="http://schemas.microsoft.com/office/powerpoint/2010/main" val="2126530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a:bodyPr>
          <a:lstStyle/>
          <a:p>
            <a:r>
              <a:rPr lang="en-US" sz="3600" dirty="0">
                <a:latin typeface="+mn-lt"/>
              </a:rPr>
              <a:t>CMS: </a:t>
            </a:r>
            <a:r>
              <a:rPr lang="en-US" sz="3600" i="0" dirty="0">
                <a:solidFill>
                  <a:srgbClr val="000000"/>
                </a:solidFill>
                <a:effectLst/>
                <a:latin typeface="+mn-lt"/>
              </a:rPr>
              <a:t>QSO-20-38 LTC Facility Testing Requirements</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908628"/>
            <a:ext cx="10632505" cy="4123957"/>
          </a:xfrm>
        </p:spPr>
        <p:txBody>
          <a:bodyPr>
            <a:normAutofit lnSpcReduction="10000"/>
          </a:bodyPr>
          <a:lstStyle/>
          <a:p>
            <a:r>
              <a:rPr lang="en-US" dirty="0"/>
              <a:t>Routine testing of unvaccinated staff should be based on the extent of the virus in the community. </a:t>
            </a:r>
            <a:r>
              <a:rPr lang="en-US" u="sng" dirty="0"/>
              <a:t>Fully vaccinated staff do not have to be routinely tested.</a:t>
            </a:r>
          </a:p>
          <a:p>
            <a:r>
              <a:rPr lang="en-US" sz="2800" dirty="0"/>
              <a:t>Facilities should use their county positivity rate in the prior week as the trigger for routine staff testing frequency. </a:t>
            </a:r>
          </a:p>
          <a:p>
            <a:r>
              <a:rPr lang="en-US" sz="2800" dirty="0"/>
              <a:t>COVID-19 county-level positivity rates are available on the following website (see section titled, “COVID19 Testing”): </a:t>
            </a:r>
            <a:r>
              <a:rPr lang="en-US" sz="2800" dirty="0">
                <a:hlinkClick r:id="rId2"/>
              </a:rPr>
              <a:t>https://data.cms.gov/stories/s/COVID-19-Nursing-Home-Data/bkwz-xpvg</a:t>
            </a:r>
            <a:endParaRPr lang="en-US" sz="2800" dirty="0"/>
          </a:p>
          <a:p>
            <a:pPr marL="0" indent="0">
              <a:buNone/>
            </a:pPr>
            <a:r>
              <a:rPr lang="en-US" sz="2800" dirty="0"/>
              <a:t> </a:t>
            </a:r>
          </a:p>
          <a:p>
            <a:pPr marL="0" indent="0">
              <a:buNone/>
            </a:pPr>
            <a:endParaRPr lang="en-US" sz="2800" dirty="0"/>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33</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3"/>
              </a:rPr>
              <a:t>https://www.cms.gov/files/document/qso-20-38-nh.pdf</a:t>
            </a:r>
            <a:endParaRPr lang="en-US" dirty="0"/>
          </a:p>
          <a:p>
            <a:pPr marL="0" indent="0">
              <a:buNone/>
            </a:pPr>
            <a:endParaRPr lang="en-US" dirty="0"/>
          </a:p>
        </p:txBody>
      </p:sp>
    </p:spTree>
    <p:extLst>
      <p:ext uri="{BB962C8B-B14F-4D97-AF65-F5344CB8AC3E}">
        <p14:creationId xmlns:p14="http://schemas.microsoft.com/office/powerpoint/2010/main" val="3805353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a:bodyPr>
          <a:lstStyle/>
          <a:p>
            <a:r>
              <a:rPr lang="en-US" sz="3600" dirty="0">
                <a:latin typeface="+mn-lt"/>
              </a:rPr>
              <a:t>CMS: </a:t>
            </a:r>
            <a:r>
              <a:rPr lang="en-US" sz="3600" i="0" dirty="0">
                <a:solidFill>
                  <a:srgbClr val="000000"/>
                </a:solidFill>
                <a:effectLst/>
                <a:latin typeface="+mn-lt"/>
              </a:rPr>
              <a:t>QSO-20-38 LTC Facility Testing Requirements</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34</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2"/>
              </a:rPr>
              <a:t>https://www.cms.gov/files/document/qso-20-38-nh.pdf</a:t>
            </a:r>
            <a:endParaRPr lang="en-US" dirty="0"/>
          </a:p>
          <a:p>
            <a:pPr marL="0" indent="0">
              <a:buNone/>
            </a:pPr>
            <a:endParaRPr lang="en-US" dirty="0"/>
          </a:p>
        </p:txBody>
      </p:sp>
      <p:pic>
        <p:nvPicPr>
          <p:cNvPr id="9" name="Picture 8">
            <a:extLst>
              <a:ext uri="{FF2B5EF4-FFF2-40B4-BE49-F238E27FC236}">
                <a16:creationId xmlns:a16="http://schemas.microsoft.com/office/drawing/2014/main" id="{603FDB58-EF7D-4C56-B286-9CE2454131C4}"/>
              </a:ext>
            </a:extLst>
          </p:cNvPr>
          <p:cNvPicPr>
            <a:picLocks noChangeAspect="1"/>
          </p:cNvPicPr>
          <p:nvPr/>
        </p:nvPicPr>
        <p:blipFill>
          <a:blip r:embed="rId3"/>
          <a:stretch>
            <a:fillRect/>
          </a:stretch>
        </p:blipFill>
        <p:spPr>
          <a:xfrm>
            <a:off x="838199" y="2051433"/>
            <a:ext cx="10960099" cy="2862460"/>
          </a:xfrm>
          <a:prstGeom prst="rect">
            <a:avLst/>
          </a:prstGeom>
        </p:spPr>
      </p:pic>
    </p:spTree>
    <p:extLst>
      <p:ext uri="{BB962C8B-B14F-4D97-AF65-F5344CB8AC3E}">
        <p14:creationId xmlns:p14="http://schemas.microsoft.com/office/powerpoint/2010/main" val="3656731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a:bodyPr>
          <a:lstStyle/>
          <a:p>
            <a:r>
              <a:rPr lang="en-US" sz="3600" dirty="0">
                <a:latin typeface="+mn-lt"/>
              </a:rPr>
              <a:t>CMS: </a:t>
            </a:r>
            <a:r>
              <a:rPr lang="en-US" sz="3600" i="0" dirty="0">
                <a:solidFill>
                  <a:srgbClr val="000000"/>
                </a:solidFill>
                <a:effectLst/>
                <a:latin typeface="+mn-lt"/>
              </a:rPr>
              <a:t>QSO-20-38 LTC Facility Testing Requirements</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908628"/>
            <a:ext cx="10632505" cy="4123957"/>
          </a:xfrm>
        </p:spPr>
        <p:txBody>
          <a:bodyPr>
            <a:normAutofit/>
          </a:bodyPr>
          <a:lstStyle/>
          <a:p>
            <a:pPr marL="0" indent="0">
              <a:buNone/>
            </a:pPr>
            <a:r>
              <a:rPr lang="en-US" b="1" dirty="0"/>
              <a:t>Testing of Staff and Residents with COVID-19 Symptoms or Signs </a:t>
            </a:r>
          </a:p>
          <a:p>
            <a:r>
              <a:rPr lang="en-US" b="1" dirty="0"/>
              <a:t>Staff</a:t>
            </a:r>
            <a:r>
              <a:rPr lang="en-US" dirty="0"/>
              <a:t> with symptoms or signs of COVID-19, vaccinated or not vaccinated, must be tested immediately and are expected to be restricted from the facility pending the results of COVID-19 testing. </a:t>
            </a:r>
          </a:p>
          <a:p>
            <a:r>
              <a:rPr lang="en-US" dirty="0"/>
              <a:t>If COVID-19 is confirmed, staff should follow existing CDC Guidelines: </a:t>
            </a:r>
            <a:r>
              <a:rPr lang="en-US" dirty="0">
                <a:hlinkClick r:id="rId2"/>
              </a:rPr>
              <a:t>Criteria for Return to Work for Healthcare Personnel with SARSCoV2 Infection</a:t>
            </a:r>
            <a:r>
              <a:rPr lang="en-US" dirty="0"/>
              <a:t>. </a:t>
            </a:r>
          </a:p>
          <a:p>
            <a:r>
              <a:rPr lang="en-US" dirty="0"/>
              <a:t>Staff who do not test positive for COVID-19 but have symptoms should follow facility policies to determine when they can return to work. </a:t>
            </a:r>
            <a:endParaRPr lang="en-US" sz="2800" dirty="0"/>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35</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3"/>
              </a:rPr>
              <a:t>https://www.cms.gov/files/document/qso-20-38-nh.pdf</a:t>
            </a:r>
            <a:endParaRPr lang="en-US" dirty="0"/>
          </a:p>
          <a:p>
            <a:pPr marL="0" indent="0">
              <a:buNone/>
            </a:pPr>
            <a:endParaRPr lang="en-US" dirty="0"/>
          </a:p>
        </p:txBody>
      </p:sp>
    </p:spTree>
    <p:extLst>
      <p:ext uri="{BB962C8B-B14F-4D97-AF65-F5344CB8AC3E}">
        <p14:creationId xmlns:p14="http://schemas.microsoft.com/office/powerpoint/2010/main" val="1041456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a:bodyPr>
          <a:lstStyle/>
          <a:p>
            <a:r>
              <a:rPr lang="en-US" sz="3600" dirty="0">
                <a:latin typeface="+mn-lt"/>
              </a:rPr>
              <a:t>CMS: </a:t>
            </a:r>
            <a:r>
              <a:rPr lang="en-US" sz="3600" i="0" dirty="0">
                <a:solidFill>
                  <a:srgbClr val="000000"/>
                </a:solidFill>
                <a:effectLst/>
                <a:latin typeface="+mn-lt"/>
              </a:rPr>
              <a:t>QSO-20-38 LTC Facility Testing Requirements</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908628"/>
            <a:ext cx="10632505" cy="4123957"/>
          </a:xfrm>
        </p:spPr>
        <p:txBody>
          <a:bodyPr>
            <a:normAutofit/>
          </a:bodyPr>
          <a:lstStyle/>
          <a:p>
            <a:pPr marL="0" indent="0">
              <a:buNone/>
            </a:pPr>
            <a:r>
              <a:rPr lang="en-US" b="1" dirty="0"/>
              <a:t>Testing of Staff and Residents with COVID-19 Symptoms or Signs </a:t>
            </a:r>
          </a:p>
          <a:p>
            <a:r>
              <a:rPr lang="en-US" b="1" dirty="0"/>
              <a:t>Residents</a:t>
            </a:r>
            <a:r>
              <a:rPr lang="en-US" dirty="0"/>
              <a:t> who have signs or symptoms of COVID-19, vaccinated or not vaccinated, must be tested immediately. </a:t>
            </a:r>
          </a:p>
          <a:p>
            <a:r>
              <a:rPr lang="en-US" dirty="0"/>
              <a:t>While test results are pending, residents with signs or symptoms should be placed on transmission-based precautions (TBP). </a:t>
            </a:r>
          </a:p>
          <a:p>
            <a:r>
              <a:rPr lang="en-US" dirty="0"/>
              <a:t>Once test results are obtained, the facility must take the appropriate actions based on the results. </a:t>
            </a:r>
            <a:endParaRPr lang="en-US" sz="2800" dirty="0"/>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36</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2"/>
              </a:rPr>
              <a:t>https://www.cms.gov/files/document/qso-20-38-nh.pdf</a:t>
            </a:r>
            <a:endParaRPr lang="en-US" dirty="0"/>
          </a:p>
          <a:p>
            <a:pPr marL="0" indent="0">
              <a:buNone/>
            </a:pPr>
            <a:endParaRPr lang="en-US" dirty="0"/>
          </a:p>
        </p:txBody>
      </p:sp>
    </p:spTree>
    <p:extLst>
      <p:ext uri="{BB962C8B-B14F-4D97-AF65-F5344CB8AC3E}">
        <p14:creationId xmlns:p14="http://schemas.microsoft.com/office/powerpoint/2010/main" val="384241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a:bodyPr>
          <a:lstStyle/>
          <a:p>
            <a:r>
              <a:rPr lang="en-US" sz="3600" dirty="0">
                <a:latin typeface="+mn-lt"/>
              </a:rPr>
              <a:t>CMS: </a:t>
            </a:r>
            <a:r>
              <a:rPr lang="en-US" sz="3600" i="0" dirty="0">
                <a:solidFill>
                  <a:srgbClr val="000000"/>
                </a:solidFill>
                <a:effectLst/>
                <a:latin typeface="+mn-lt"/>
              </a:rPr>
              <a:t>QSO-20-38 LTC Facility Testing Requirements</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908628"/>
            <a:ext cx="10632505" cy="4123957"/>
          </a:xfrm>
        </p:spPr>
        <p:txBody>
          <a:bodyPr>
            <a:normAutofit/>
          </a:bodyPr>
          <a:lstStyle/>
          <a:p>
            <a:pPr marL="0" indent="0">
              <a:buNone/>
            </a:pPr>
            <a:r>
              <a:rPr lang="en-US" b="1" dirty="0"/>
              <a:t>Testing of Staff and Residents with an Exposure </a:t>
            </a:r>
          </a:p>
          <a:p>
            <a:pPr marL="0" indent="0">
              <a:buNone/>
            </a:pPr>
            <a:r>
              <a:rPr lang="en-US" dirty="0"/>
              <a:t>For information on testing staff and residents who may have been exposed to COVID-19, see the CDC’s </a:t>
            </a:r>
            <a:r>
              <a:rPr lang="en-US" dirty="0">
                <a:hlinkClick r:id="rId2"/>
              </a:rPr>
              <a:t>Updated Healthcare Infection Prevention and Control Recommendations in Response to COVID-19 Vaccination</a:t>
            </a:r>
            <a:r>
              <a:rPr lang="en-US" dirty="0"/>
              <a:t>. </a:t>
            </a:r>
          </a:p>
          <a:p>
            <a:r>
              <a:rPr lang="en-US" dirty="0"/>
              <a:t>Test twice after higher-risk exposure</a:t>
            </a:r>
          </a:p>
          <a:p>
            <a:r>
              <a:rPr lang="en-US" dirty="0"/>
              <a:t>Resident quarantine still required for 14 days after exposure</a:t>
            </a:r>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37</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3"/>
              </a:rPr>
              <a:t>https://www.cms.gov/files/document/qso-20-38-nh.pdf</a:t>
            </a:r>
            <a:endParaRPr lang="en-US" dirty="0"/>
          </a:p>
          <a:p>
            <a:pPr marL="0" indent="0">
              <a:buNone/>
            </a:pPr>
            <a:endParaRPr lang="en-US" dirty="0"/>
          </a:p>
        </p:txBody>
      </p:sp>
    </p:spTree>
    <p:extLst>
      <p:ext uri="{BB962C8B-B14F-4D97-AF65-F5344CB8AC3E}">
        <p14:creationId xmlns:p14="http://schemas.microsoft.com/office/powerpoint/2010/main" val="1191974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a:bodyPr>
          <a:lstStyle/>
          <a:p>
            <a:r>
              <a:rPr lang="en-US" sz="3600" dirty="0">
                <a:latin typeface="+mn-lt"/>
              </a:rPr>
              <a:t>CMS: </a:t>
            </a:r>
            <a:r>
              <a:rPr lang="en-US" sz="3600" i="0" dirty="0">
                <a:solidFill>
                  <a:srgbClr val="000000"/>
                </a:solidFill>
                <a:effectLst/>
                <a:latin typeface="+mn-lt"/>
              </a:rPr>
              <a:t>QSO-20-38 LTC Facility Testing Requirements</a:t>
            </a:r>
            <a:br>
              <a:rPr lang="en-US" b="0" i="0" dirty="0">
                <a:solidFill>
                  <a:srgbClr val="000000"/>
                </a:solidFill>
                <a:effectLst/>
                <a:latin typeface="Open Sans" panose="020B0606030504020204" pitchFamily="34" charset="0"/>
              </a:rPr>
            </a:br>
            <a:r>
              <a:rPr lang="en-US" sz="2700" dirty="0"/>
              <a:t>Updated 4/27/21</a:t>
            </a:r>
            <a:endParaRPr lang="en-US" dirty="0"/>
          </a:p>
        </p:txBody>
      </p:sp>
      <p:sp>
        <p:nvSpPr>
          <p:cNvPr id="3" name="Content Placeholder 2">
            <a:extLst>
              <a:ext uri="{FF2B5EF4-FFF2-40B4-BE49-F238E27FC236}">
                <a16:creationId xmlns:a16="http://schemas.microsoft.com/office/drawing/2014/main" id="{6AA389D2-33E9-4EEA-9F9E-2EC3BDCE3CB9}"/>
              </a:ext>
            </a:extLst>
          </p:cNvPr>
          <p:cNvSpPr>
            <a:spLocks noGrp="1"/>
          </p:cNvSpPr>
          <p:nvPr>
            <p:ph idx="1"/>
          </p:nvPr>
        </p:nvSpPr>
        <p:spPr>
          <a:xfrm>
            <a:off x="1080524" y="1908628"/>
            <a:ext cx="10632505" cy="4123957"/>
          </a:xfrm>
        </p:spPr>
        <p:txBody>
          <a:bodyPr>
            <a:normAutofit/>
          </a:bodyPr>
          <a:lstStyle/>
          <a:p>
            <a:pPr marL="0" indent="0">
              <a:buNone/>
            </a:pPr>
            <a:r>
              <a:rPr lang="en-US" b="1" dirty="0"/>
              <a:t>Testing of Staff and Residents in Response to an Outbreak</a:t>
            </a:r>
          </a:p>
          <a:p>
            <a:pPr marL="0" indent="0">
              <a:buNone/>
            </a:pPr>
            <a:r>
              <a:rPr lang="en-US" sz="2800" b="0" i="0" u="none" strike="noStrike" baseline="0" dirty="0">
                <a:solidFill>
                  <a:srgbClr val="000000"/>
                </a:solidFill>
                <a:latin typeface="+mn-lt"/>
              </a:rPr>
              <a:t>Upon identification of a single new case of COVID-19 infection in any staff or residents, all staff and residents</a:t>
            </a:r>
            <a:r>
              <a:rPr lang="en-US" sz="2800" b="0" i="1" u="none" strike="noStrike" baseline="0" dirty="0">
                <a:solidFill>
                  <a:srgbClr val="000000"/>
                </a:solidFill>
                <a:latin typeface="+mn-lt"/>
              </a:rPr>
              <a:t>, </a:t>
            </a:r>
            <a:r>
              <a:rPr lang="en-US" sz="2800" b="0" i="1" u="none" strike="noStrike" baseline="0" dirty="0">
                <a:solidFill>
                  <a:schemeClr val="tx1"/>
                </a:solidFill>
                <a:latin typeface="+mn-lt"/>
              </a:rPr>
              <a:t>regardless of vaccination status</a:t>
            </a:r>
            <a:r>
              <a:rPr lang="en-US" sz="2800" b="0" i="1" u="none" strike="noStrike" baseline="0" dirty="0">
                <a:solidFill>
                  <a:srgbClr val="000000"/>
                </a:solidFill>
                <a:latin typeface="+mn-lt"/>
              </a:rPr>
              <a:t>, </a:t>
            </a:r>
            <a:r>
              <a:rPr lang="en-US" sz="2800" b="0" i="0" u="none" strike="noStrike" baseline="0" dirty="0">
                <a:solidFill>
                  <a:srgbClr val="000000"/>
                </a:solidFill>
                <a:latin typeface="+mn-lt"/>
              </a:rPr>
              <a:t>should be tested </a:t>
            </a:r>
            <a:r>
              <a:rPr lang="en-US" sz="2800" b="0" i="1" u="none" strike="noStrike" baseline="0" dirty="0">
                <a:solidFill>
                  <a:schemeClr val="tx1"/>
                </a:solidFill>
                <a:latin typeface="+mn-lt"/>
              </a:rPr>
              <a:t>immediately*</a:t>
            </a:r>
            <a:r>
              <a:rPr lang="en-US" sz="2800" b="0" i="0" u="none" strike="noStrike" baseline="0" dirty="0">
                <a:solidFill>
                  <a:srgbClr val="000000"/>
                </a:solidFill>
                <a:latin typeface="+mn-lt"/>
              </a:rPr>
              <a:t>, and all staff and residents that tested negative should be retested every 3 days to 7 days until testing identifies no new cases of COVID-19 infection among staff or residents for a period of at least 14 days since the most recent positive result. </a:t>
            </a:r>
          </a:p>
          <a:p>
            <a:pPr marL="0" indent="0">
              <a:buNone/>
            </a:pPr>
            <a:r>
              <a:rPr lang="en-US" dirty="0">
                <a:solidFill>
                  <a:srgbClr val="000000"/>
                </a:solidFill>
                <a:latin typeface="+mn-lt"/>
              </a:rPr>
              <a:t>*</a:t>
            </a:r>
            <a:r>
              <a:rPr lang="en-US" sz="2800" dirty="0"/>
              <a:t>MDH orders require at least one PCR per week during outbreak testing</a:t>
            </a:r>
          </a:p>
          <a:p>
            <a:pPr marL="0" indent="0">
              <a:buNone/>
            </a:pPr>
            <a:endParaRPr lang="en-US" dirty="0">
              <a:latin typeface="+mn-lt"/>
            </a:endParaRPr>
          </a:p>
        </p:txBody>
      </p:sp>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38</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2"/>
              </a:rPr>
              <a:t>https://www.cms.gov/files/document/qso-20-38-nh.pdf</a:t>
            </a:r>
            <a:endParaRPr lang="en-US" dirty="0"/>
          </a:p>
          <a:p>
            <a:pPr marL="0" indent="0">
              <a:buNone/>
            </a:pPr>
            <a:endParaRPr lang="en-US" dirty="0"/>
          </a:p>
        </p:txBody>
      </p:sp>
    </p:spTree>
    <p:extLst>
      <p:ext uri="{BB962C8B-B14F-4D97-AF65-F5344CB8AC3E}">
        <p14:creationId xmlns:p14="http://schemas.microsoft.com/office/powerpoint/2010/main" val="3894342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65-A734-41DF-9EAC-6EC611EB13BC}"/>
              </a:ext>
            </a:extLst>
          </p:cNvPr>
          <p:cNvSpPr>
            <a:spLocks noGrp="1"/>
          </p:cNvSpPr>
          <p:nvPr>
            <p:ph type="title"/>
          </p:nvPr>
        </p:nvSpPr>
        <p:spPr>
          <a:xfrm>
            <a:off x="838199" y="109082"/>
            <a:ext cx="11121571" cy="1351588"/>
          </a:xfrm>
        </p:spPr>
        <p:txBody>
          <a:bodyPr>
            <a:normAutofit/>
          </a:bodyPr>
          <a:lstStyle/>
          <a:p>
            <a:r>
              <a:rPr lang="en-US" sz="3600" dirty="0">
                <a:latin typeface="+mn-lt"/>
              </a:rPr>
              <a:t>CMS: </a:t>
            </a:r>
            <a:r>
              <a:rPr lang="en-US" sz="3600" i="0" dirty="0">
                <a:solidFill>
                  <a:srgbClr val="000000"/>
                </a:solidFill>
                <a:effectLst/>
                <a:latin typeface="+mn-lt"/>
              </a:rPr>
              <a:t>QSO-20-38 LTC Facility Testing Requirements</a:t>
            </a:r>
            <a:br>
              <a:rPr lang="en-US" b="0" i="0" dirty="0">
                <a:solidFill>
                  <a:srgbClr val="000000"/>
                </a:solidFill>
                <a:effectLst/>
                <a:latin typeface="Open Sans" panose="020B0606030504020204" pitchFamily="34" charset="0"/>
              </a:rPr>
            </a:br>
            <a:r>
              <a:rPr lang="en-US" sz="2700" dirty="0"/>
              <a:t>Updated 4/27/21</a:t>
            </a:r>
            <a:endParaRPr lang="en-US" dirty="0"/>
          </a:p>
        </p:txBody>
      </p:sp>
      <p:pic>
        <p:nvPicPr>
          <p:cNvPr id="6" name="Content Placeholder 5">
            <a:extLst>
              <a:ext uri="{FF2B5EF4-FFF2-40B4-BE49-F238E27FC236}">
                <a16:creationId xmlns:a16="http://schemas.microsoft.com/office/drawing/2014/main" id="{33F2F3AF-08D2-4D4D-B0BF-250FB16C6C66}"/>
              </a:ext>
            </a:extLst>
          </p:cNvPr>
          <p:cNvPicPr>
            <a:picLocks noGrp="1" noChangeAspect="1"/>
          </p:cNvPicPr>
          <p:nvPr>
            <p:ph idx="1"/>
          </p:nvPr>
        </p:nvPicPr>
        <p:blipFill>
          <a:blip r:embed="rId2"/>
          <a:stretch>
            <a:fillRect/>
          </a:stretch>
        </p:blipFill>
        <p:spPr>
          <a:xfrm>
            <a:off x="1011719" y="1622454"/>
            <a:ext cx="10631487" cy="1958872"/>
          </a:xfrm>
        </p:spPr>
      </p:pic>
      <p:sp>
        <p:nvSpPr>
          <p:cNvPr id="4" name="Slide Number Placeholder 3">
            <a:extLst>
              <a:ext uri="{FF2B5EF4-FFF2-40B4-BE49-F238E27FC236}">
                <a16:creationId xmlns:a16="http://schemas.microsoft.com/office/drawing/2014/main" id="{F93D4DCB-D1F4-424E-86F9-C503BADB8C2A}"/>
              </a:ext>
            </a:extLst>
          </p:cNvPr>
          <p:cNvSpPr>
            <a:spLocks noGrp="1"/>
          </p:cNvSpPr>
          <p:nvPr>
            <p:ph type="sldNum" sz="quarter" idx="12"/>
          </p:nvPr>
        </p:nvSpPr>
        <p:spPr/>
        <p:txBody>
          <a:bodyPr/>
          <a:lstStyle/>
          <a:p>
            <a:fld id="{D275CE6D-5C38-C543-B8AD-F8110668FDF9}" type="slidenum">
              <a:rPr lang="en-US" smtClean="0"/>
              <a:pPr/>
              <a:t>39</a:t>
            </a:fld>
            <a:endParaRPr lang="en-US" dirty="0"/>
          </a:p>
        </p:txBody>
      </p:sp>
      <p:sp>
        <p:nvSpPr>
          <p:cNvPr id="8" name="TextBox 7">
            <a:extLst>
              <a:ext uri="{FF2B5EF4-FFF2-40B4-BE49-F238E27FC236}">
                <a16:creationId xmlns:a16="http://schemas.microsoft.com/office/drawing/2014/main" id="{C5EDD622-F8D9-4D58-AAFC-DF969305C42C}"/>
              </a:ext>
            </a:extLst>
          </p:cNvPr>
          <p:cNvSpPr txBox="1"/>
          <p:nvPr/>
        </p:nvSpPr>
        <p:spPr>
          <a:xfrm>
            <a:off x="1231901" y="6032364"/>
            <a:ext cx="7549242" cy="646331"/>
          </a:xfrm>
          <a:prstGeom prst="rect">
            <a:avLst/>
          </a:prstGeom>
          <a:noFill/>
        </p:spPr>
        <p:txBody>
          <a:bodyPr wrap="square">
            <a:spAutoFit/>
          </a:bodyPr>
          <a:lstStyle/>
          <a:p>
            <a:pPr marL="0" indent="0">
              <a:buNone/>
            </a:pPr>
            <a:r>
              <a:rPr lang="en-US" dirty="0">
                <a:hlinkClick r:id="rId3"/>
              </a:rPr>
              <a:t>https://www.cms.gov/files/document/qso-20-38-nh.pdf</a:t>
            </a:r>
            <a:endParaRPr lang="en-US" dirty="0"/>
          </a:p>
          <a:p>
            <a:pPr marL="0" indent="0">
              <a:buNone/>
            </a:pPr>
            <a:endParaRPr lang="en-US" dirty="0"/>
          </a:p>
        </p:txBody>
      </p:sp>
      <p:pic>
        <p:nvPicPr>
          <p:cNvPr id="9" name="Picture 8">
            <a:extLst>
              <a:ext uri="{FF2B5EF4-FFF2-40B4-BE49-F238E27FC236}">
                <a16:creationId xmlns:a16="http://schemas.microsoft.com/office/drawing/2014/main" id="{6B4823A4-DF96-471D-8104-401EDE886C6E}"/>
              </a:ext>
            </a:extLst>
          </p:cNvPr>
          <p:cNvPicPr>
            <a:picLocks noChangeAspect="1"/>
          </p:cNvPicPr>
          <p:nvPr/>
        </p:nvPicPr>
        <p:blipFill>
          <a:blip r:embed="rId4"/>
          <a:stretch>
            <a:fillRect/>
          </a:stretch>
        </p:blipFill>
        <p:spPr>
          <a:xfrm>
            <a:off x="1080524" y="3551796"/>
            <a:ext cx="10518905" cy="2510098"/>
          </a:xfrm>
          <a:prstGeom prst="rect">
            <a:avLst/>
          </a:prstGeom>
        </p:spPr>
      </p:pic>
    </p:spTree>
    <p:extLst>
      <p:ext uri="{BB962C8B-B14F-4D97-AF65-F5344CB8AC3E}">
        <p14:creationId xmlns:p14="http://schemas.microsoft.com/office/powerpoint/2010/main" val="412702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ECE3-6782-40C7-98D7-0B05EBC9CDAA}"/>
              </a:ext>
            </a:extLst>
          </p:cNvPr>
          <p:cNvSpPr>
            <a:spLocks noGrp="1"/>
          </p:cNvSpPr>
          <p:nvPr>
            <p:ph type="title"/>
          </p:nvPr>
        </p:nvSpPr>
        <p:spPr/>
        <p:txBody>
          <a:bodyPr/>
          <a:lstStyle/>
          <a:p>
            <a:r>
              <a:rPr lang="en-US" dirty="0"/>
              <a:t>Highest Case Count  Last 7 Days</a:t>
            </a:r>
          </a:p>
        </p:txBody>
      </p:sp>
      <p:sp>
        <p:nvSpPr>
          <p:cNvPr id="4" name="Slide Number Placeholder 3">
            <a:extLst>
              <a:ext uri="{FF2B5EF4-FFF2-40B4-BE49-F238E27FC236}">
                <a16:creationId xmlns:a16="http://schemas.microsoft.com/office/drawing/2014/main" id="{00580070-819F-4665-ADBF-54E1C3EC6DEF}"/>
              </a:ext>
            </a:extLst>
          </p:cNvPr>
          <p:cNvSpPr>
            <a:spLocks noGrp="1"/>
          </p:cNvSpPr>
          <p:nvPr>
            <p:ph type="sldNum" sz="quarter" idx="12"/>
          </p:nvPr>
        </p:nvSpPr>
        <p:spPr/>
        <p:txBody>
          <a:bodyPr/>
          <a:lstStyle/>
          <a:p>
            <a:fld id="{D275CE6D-5C38-C543-B8AD-F8110668FDF9}" type="slidenum">
              <a:rPr lang="en-US" smtClean="0"/>
              <a:pPr/>
              <a:t>4</a:t>
            </a:fld>
            <a:endParaRPr lang="en-US" dirty="0"/>
          </a:p>
        </p:txBody>
      </p:sp>
      <p:sp>
        <p:nvSpPr>
          <p:cNvPr id="5" name="Text Placeholder 4">
            <a:extLst>
              <a:ext uri="{FF2B5EF4-FFF2-40B4-BE49-F238E27FC236}">
                <a16:creationId xmlns:a16="http://schemas.microsoft.com/office/drawing/2014/main" id="{4E7F563C-A405-4D9C-AC66-C8D6DEED649F}"/>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AFE27FEB-4561-44C0-8278-7C404CCEA199}"/>
              </a:ext>
            </a:extLst>
          </p:cNvPr>
          <p:cNvSpPr txBox="1"/>
          <p:nvPr/>
        </p:nvSpPr>
        <p:spPr>
          <a:xfrm>
            <a:off x="133466" y="6493433"/>
            <a:ext cx="10963859" cy="369332"/>
          </a:xfrm>
          <a:prstGeom prst="rect">
            <a:avLst/>
          </a:prstGeom>
          <a:noFill/>
        </p:spPr>
        <p:txBody>
          <a:bodyPr wrap="square" rtlCol="0">
            <a:spAutoFit/>
          </a:bodyPr>
          <a:lstStyle/>
          <a:p>
            <a:r>
              <a:rPr lang="en-US" dirty="0">
                <a:hlinkClick r:id="rId2"/>
              </a:rPr>
              <a:t>https://covid19.who.int/</a:t>
            </a:r>
            <a:r>
              <a:rPr lang="en-US" dirty="0"/>
              <a:t>  accessed 4/30/2021</a:t>
            </a:r>
          </a:p>
        </p:txBody>
      </p:sp>
      <p:sp>
        <p:nvSpPr>
          <p:cNvPr id="6" name="Content Placeholder 5">
            <a:extLst>
              <a:ext uri="{FF2B5EF4-FFF2-40B4-BE49-F238E27FC236}">
                <a16:creationId xmlns:a16="http://schemas.microsoft.com/office/drawing/2014/main" id="{33BCCB12-67B7-4F01-A59D-FFCC72C773DF}"/>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9DE1CBF1-7D8C-45FB-A601-46549EF96EA1}"/>
              </a:ext>
            </a:extLst>
          </p:cNvPr>
          <p:cNvPicPr>
            <a:picLocks noChangeAspect="1"/>
          </p:cNvPicPr>
          <p:nvPr/>
        </p:nvPicPr>
        <p:blipFill>
          <a:blip r:embed="rId3"/>
          <a:stretch>
            <a:fillRect/>
          </a:stretch>
        </p:blipFill>
        <p:spPr>
          <a:xfrm>
            <a:off x="326310" y="1358271"/>
            <a:ext cx="11640403" cy="5106199"/>
          </a:xfrm>
          <a:prstGeom prst="rect">
            <a:avLst/>
          </a:prstGeom>
        </p:spPr>
      </p:pic>
    </p:spTree>
    <p:extLst>
      <p:ext uri="{BB962C8B-B14F-4D97-AF65-F5344CB8AC3E}">
        <p14:creationId xmlns:p14="http://schemas.microsoft.com/office/powerpoint/2010/main" val="3441176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A0A7-A3EB-4427-B86F-98DEF9AEB14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103B729-570A-4E47-897D-AD1F75561A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C73343-CFEB-4188-9D7D-FEEE94341AF2}"/>
              </a:ext>
            </a:extLst>
          </p:cNvPr>
          <p:cNvSpPr>
            <a:spLocks noGrp="1"/>
          </p:cNvSpPr>
          <p:nvPr>
            <p:ph type="sldNum" sz="quarter" idx="12"/>
          </p:nvPr>
        </p:nvSpPr>
        <p:spPr/>
        <p:txBody>
          <a:bodyPr/>
          <a:lstStyle/>
          <a:p>
            <a:fld id="{D275CE6D-5C38-C543-B8AD-F8110668FDF9}" type="slidenum">
              <a:rPr lang="en-US" smtClean="0"/>
              <a:t>40</a:t>
            </a:fld>
            <a:endParaRPr lang="en-US"/>
          </a:p>
        </p:txBody>
      </p:sp>
    </p:spTree>
    <p:extLst>
      <p:ext uri="{BB962C8B-B14F-4D97-AF65-F5344CB8AC3E}">
        <p14:creationId xmlns:p14="http://schemas.microsoft.com/office/powerpoint/2010/main" val="78930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Case Counts and Rates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5</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1426029" y="5323749"/>
            <a:ext cx="6106289" cy="923330"/>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Accessed 4/30/2021</a:t>
            </a:r>
          </a:p>
        </p:txBody>
      </p:sp>
      <p:pic>
        <p:nvPicPr>
          <p:cNvPr id="5" name="Picture 4">
            <a:extLst>
              <a:ext uri="{FF2B5EF4-FFF2-40B4-BE49-F238E27FC236}">
                <a16:creationId xmlns:a16="http://schemas.microsoft.com/office/drawing/2014/main" id="{61FE92F3-D40C-44B6-8E3D-F906E4AF22AA}"/>
              </a:ext>
            </a:extLst>
          </p:cNvPr>
          <p:cNvPicPr>
            <a:picLocks noChangeAspect="1"/>
          </p:cNvPicPr>
          <p:nvPr/>
        </p:nvPicPr>
        <p:blipFill>
          <a:blip r:embed="rId4"/>
          <a:stretch>
            <a:fillRect/>
          </a:stretch>
        </p:blipFill>
        <p:spPr>
          <a:xfrm>
            <a:off x="702838" y="1591298"/>
            <a:ext cx="11265534" cy="3403570"/>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dirty="0"/>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a:xfrm>
            <a:off x="1194466" y="2086020"/>
            <a:ext cx="10071652" cy="4351338"/>
          </a:xfrm>
        </p:spPr>
        <p:txBody>
          <a:bodyPr/>
          <a:lstStyle/>
          <a:p>
            <a:endParaRPr lang="en-US" dirty="0"/>
          </a:p>
        </p:txBody>
      </p:sp>
      <p:sp>
        <p:nvSpPr>
          <p:cNvPr id="8" name="TextBox 7">
            <a:extLst>
              <a:ext uri="{FF2B5EF4-FFF2-40B4-BE49-F238E27FC236}">
                <a16:creationId xmlns:a16="http://schemas.microsoft.com/office/drawing/2014/main" id="{257C1C61-CE6D-4645-A607-3D921C54ABB5}"/>
              </a:ext>
            </a:extLst>
          </p:cNvPr>
          <p:cNvSpPr txBox="1"/>
          <p:nvPr/>
        </p:nvSpPr>
        <p:spPr>
          <a:xfrm>
            <a:off x="1792" y="6464684"/>
            <a:ext cx="10939694" cy="369332"/>
          </a:xfrm>
          <a:prstGeom prst="rect">
            <a:avLst/>
          </a:prstGeom>
          <a:noFill/>
        </p:spPr>
        <p:txBody>
          <a:bodyPr wrap="square" rtlCol="0">
            <a:spAutoFit/>
          </a:bodyPr>
          <a:lstStyle/>
          <a:p>
            <a:r>
              <a:rPr lang="en-US" dirty="0">
                <a:hlinkClick r:id="rId2"/>
              </a:rPr>
              <a:t>https://covid.cdc.gov/covid-data-tracker/#trends_dailytrendscases</a:t>
            </a:r>
            <a:r>
              <a:rPr lang="en-US" dirty="0"/>
              <a:t> Updated 4/30/2021</a:t>
            </a:r>
          </a:p>
        </p:txBody>
      </p:sp>
      <p:pic>
        <p:nvPicPr>
          <p:cNvPr id="6" name="Picture 5">
            <a:extLst>
              <a:ext uri="{FF2B5EF4-FFF2-40B4-BE49-F238E27FC236}">
                <a16:creationId xmlns:a16="http://schemas.microsoft.com/office/drawing/2014/main" id="{911C8203-8927-48F7-BADF-71B9D5429104}"/>
              </a:ext>
            </a:extLst>
          </p:cNvPr>
          <p:cNvPicPr>
            <a:picLocks noChangeAspect="1"/>
          </p:cNvPicPr>
          <p:nvPr/>
        </p:nvPicPr>
        <p:blipFill>
          <a:blip r:embed="rId3"/>
          <a:stretch>
            <a:fillRect/>
          </a:stretch>
        </p:blipFill>
        <p:spPr>
          <a:xfrm>
            <a:off x="116680" y="1404795"/>
            <a:ext cx="8253521" cy="4954130"/>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74AD-E2E8-40DA-8D42-C9867B1FBE70}"/>
              </a:ext>
            </a:extLst>
          </p:cNvPr>
          <p:cNvSpPr>
            <a:spLocks noGrp="1"/>
          </p:cNvSpPr>
          <p:nvPr>
            <p:ph type="title"/>
          </p:nvPr>
        </p:nvSpPr>
        <p:spPr/>
        <p:txBody>
          <a:bodyPr/>
          <a:lstStyle/>
          <a:p>
            <a:r>
              <a:rPr lang="en-US" dirty="0"/>
              <a:t>US: SARS-CoV-2 Variants</a:t>
            </a:r>
          </a:p>
        </p:txBody>
      </p:sp>
      <p:sp>
        <p:nvSpPr>
          <p:cNvPr id="4" name="Slide Number Placeholder 3">
            <a:extLst>
              <a:ext uri="{FF2B5EF4-FFF2-40B4-BE49-F238E27FC236}">
                <a16:creationId xmlns:a16="http://schemas.microsoft.com/office/drawing/2014/main" id="{81567DF3-7271-4014-B438-25EBD99F1B71}"/>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
        <p:nvSpPr>
          <p:cNvPr id="8" name="Content Placeholder 2">
            <a:extLst>
              <a:ext uri="{FF2B5EF4-FFF2-40B4-BE49-F238E27FC236}">
                <a16:creationId xmlns:a16="http://schemas.microsoft.com/office/drawing/2014/main" id="{6E6A2128-B8BA-4BE9-A07F-FAB176C6627C}"/>
              </a:ext>
            </a:extLst>
          </p:cNvPr>
          <p:cNvSpPr txBox="1">
            <a:spLocks/>
          </p:cNvSpPr>
          <p:nvPr/>
        </p:nvSpPr>
        <p:spPr>
          <a:xfrm>
            <a:off x="3075563" y="205516"/>
            <a:ext cx="8944803" cy="2396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100" dirty="0"/>
          </a:p>
        </p:txBody>
      </p:sp>
      <p:sp>
        <p:nvSpPr>
          <p:cNvPr id="10" name="TextBox 9">
            <a:extLst>
              <a:ext uri="{FF2B5EF4-FFF2-40B4-BE49-F238E27FC236}">
                <a16:creationId xmlns:a16="http://schemas.microsoft.com/office/drawing/2014/main" id="{431CC285-98A9-4BEE-A779-A9ABEC7FA57A}"/>
              </a:ext>
            </a:extLst>
          </p:cNvPr>
          <p:cNvSpPr txBox="1"/>
          <p:nvPr/>
        </p:nvSpPr>
        <p:spPr>
          <a:xfrm>
            <a:off x="4302513" y="237052"/>
            <a:ext cx="7832078" cy="307777"/>
          </a:xfrm>
          <a:prstGeom prst="rect">
            <a:avLst/>
          </a:prstGeom>
          <a:noFill/>
        </p:spPr>
        <p:txBody>
          <a:bodyPr wrap="square">
            <a:spAutoFit/>
          </a:bodyPr>
          <a:lstStyle/>
          <a:p>
            <a:r>
              <a:rPr lang="en-US" sz="1400" dirty="0">
                <a:hlinkClick r:id="rId2"/>
              </a:rPr>
              <a:t>https://www.cdc.gov/coronavirus/2019-ncov/cases-updates/variant-proportions.html</a:t>
            </a:r>
            <a:r>
              <a:rPr lang="en-US" sz="1400" dirty="0"/>
              <a:t> accessed 4/30/21</a:t>
            </a:r>
          </a:p>
        </p:txBody>
      </p:sp>
      <p:pic>
        <p:nvPicPr>
          <p:cNvPr id="6" name="Picture 5">
            <a:extLst>
              <a:ext uri="{FF2B5EF4-FFF2-40B4-BE49-F238E27FC236}">
                <a16:creationId xmlns:a16="http://schemas.microsoft.com/office/drawing/2014/main" id="{399CB3F5-6DF2-4FE4-88EE-7B90FDA8BA89}"/>
              </a:ext>
            </a:extLst>
          </p:cNvPr>
          <p:cNvPicPr>
            <a:picLocks noChangeAspect="1"/>
          </p:cNvPicPr>
          <p:nvPr/>
        </p:nvPicPr>
        <p:blipFill>
          <a:blip r:embed="rId3"/>
          <a:stretch>
            <a:fillRect/>
          </a:stretch>
        </p:blipFill>
        <p:spPr>
          <a:xfrm>
            <a:off x="537186" y="1258544"/>
            <a:ext cx="6309907" cy="5692633"/>
          </a:xfrm>
          <a:prstGeom prst="rect">
            <a:avLst/>
          </a:prstGeom>
        </p:spPr>
      </p:pic>
    </p:spTree>
    <p:extLst>
      <p:ext uri="{BB962C8B-B14F-4D97-AF65-F5344CB8AC3E}">
        <p14:creationId xmlns:p14="http://schemas.microsoft.com/office/powerpoint/2010/main" val="31074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1BC9-DA73-49F9-A32C-0A624B400C4D}"/>
              </a:ext>
            </a:extLst>
          </p:cNvPr>
          <p:cNvSpPr>
            <a:spLocks noGrp="1"/>
          </p:cNvSpPr>
          <p:nvPr>
            <p:ph type="title"/>
          </p:nvPr>
        </p:nvSpPr>
        <p:spPr/>
        <p:txBody>
          <a:bodyPr/>
          <a:lstStyle/>
          <a:p>
            <a:r>
              <a:rPr lang="en-US" dirty="0"/>
              <a:t>COVID-19 Vaccinations in the United States</a:t>
            </a:r>
          </a:p>
        </p:txBody>
      </p:sp>
      <p:sp>
        <p:nvSpPr>
          <p:cNvPr id="4" name="Slide Number Placeholder 3">
            <a:extLst>
              <a:ext uri="{FF2B5EF4-FFF2-40B4-BE49-F238E27FC236}">
                <a16:creationId xmlns:a16="http://schemas.microsoft.com/office/drawing/2014/main" id="{3D332C12-3C5D-41B4-BAEB-5D99EAD3C471}"/>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3EA68561-FA7E-4489-A8AE-976B15FC454A}"/>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E92373F9-A862-45C4-90FE-8DD388357528}"/>
              </a:ext>
            </a:extLst>
          </p:cNvPr>
          <p:cNvSpPr>
            <a:spLocks noGrp="1"/>
          </p:cNvSpPr>
          <p:nvPr>
            <p:ph idx="1"/>
          </p:nvPr>
        </p:nvSpPr>
        <p:spPr/>
        <p:txBody>
          <a:bodyPr/>
          <a:lstStyle/>
          <a:p>
            <a:endParaRPr lang="en-US" dirty="0"/>
          </a:p>
        </p:txBody>
      </p:sp>
      <p:sp>
        <p:nvSpPr>
          <p:cNvPr id="3" name="TextBox 2">
            <a:extLst>
              <a:ext uri="{FF2B5EF4-FFF2-40B4-BE49-F238E27FC236}">
                <a16:creationId xmlns:a16="http://schemas.microsoft.com/office/drawing/2014/main" id="{362C6735-0CC6-421C-9ECC-F1EC0D8BD9B0}"/>
              </a:ext>
            </a:extLst>
          </p:cNvPr>
          <p:cNvSpPr txBox="1"/>
          <p:nvPr/>
        </p:nvSpPr>
        <p:spPr>
          <a:xfrm>
            <a:off x="1600200" y="6447759"/>
            <a:ext cx="7258462" cy="369332"/>
          </a:xfrm>
          <a:prstGeom prst="rect">
            <a:avLst/>
          </a:prstGeom>
          <a:noFill/>
        </p:spPr>
        <p:txBody>
          <a:bodyPr wrap="none" rtlCol="0">
            <a:spAutoFit/>
          </a:bodyPr>
          <a:lstStyle/>
          <a:p>
            <a:r>
              <a:rPr lang="en-US" dirty="0">
                <a:hlinkClick r:id="rId2"/>
              </a:rPr>
              <a:t>https://covid.cdc.gov/covid-data-tracker/#vaccinations</a:t>
            </a:r>
            <a:r>
              <a:rPr lang="en-US" dirty="0"/>
              <a:t> accessed 4/30/2021</a:t>
            </a:r>
          </a:p>
        </p:txBody>
      </p:sp>
      <p:pic>
        <p:nvPicPr>
          <p:cNvPr id="8" name="Picture 7">
            <a:extLst>
              <a:ext uri="{FF2B5EF4-FFF2-40B4-BE49-F238E27FC236}">
                <a16:creationId xmlns:a16="http://schemas.microsoft.com/office/drawing/2014/main" id="{A4B069C1-8F4C-4EFC-9CCE-3B17213574D0}"/>
              </a:ext>
            </a:extLst>
          </p:cNvPr>
          <p:cNvPicPr>
            <a:picLocks noChangeAspect="1"/>
          </p:cNvPicPr>
          <p:nvPr/>
        </p:nvPicPr>
        <p:blipFill>
          <a:blip r:embed="rId3"/>
          <a:stretch>
            <a:fillRect/>
          </a:stretch>
        </p:blipFill>
        <p:spPr>
          <a:xfrm>
            <a:off x="808855" y="1460220"/>
            <a:ext cx="9580849" cy="4924023"/>
          </a:xfrm>
          <a:prstGeom prst="rect">
            <a:avLst/>
          </a:prstGeom>
        </p:spPr>
      </p:pic>
    </p:spTree>
    <p:extLst>
      <p:ext uri="{BB962C8B-B14F-4D97-AF65-F5344CB8AC3E}">
        <p14:creationId xmlns:p14="http://schemas.microsoft.com/office/powerpoint/2010/main" val="413905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7B01-570D-453C-A50B-541C6CF601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410773-56A8-42EF-858E-A0EFFA6D24B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2A4D5A6-5859-44E3-A93E-3B81C9A7FF52}"/>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id="{8528EFE3-4CF8-4321-84B6-C2244DB7AA9B}"/>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8D73B12B-7BBE-4C17-8D97-C73F35A20A84}"/>
              </a:ext>
            </a:extLst>
          </p:cNvPr>
          <p:cNvSpPr txBox="1"/>
          <p:nvPr/>
        </p:nvSpPr>
        <p:spPr>
          <a:xfrm>
            <a:off x="689113" y="6438140"/>
            <a:ext cx="8343951" cy="369332"/>
          </a:xfrm>
          <a:prstGeom prst="rect">
            <a:avLst/>
          </a:prstGeom>
          <a:noFill/>
        </p:spPr>
        <p:txBody>
          <a:bodyPr wrap="none" rtlCol="0">
            <a:spAutoFit/>
          </a:bodyPr>
          <a:lstStyle/>
          <a:p>
            <a:r>
              <a:rPr lang="en-US" dirty="0">
                <a:hlinkClick r:id="rId2"/>
              </a:rPr>
              <a:t>https://covid.cdc.gov/covid-data-tracker/#vaccination-demographics-trends</a:t>
            </a:r>
            <a:r>
              <a:rPr lang="en-US" dirty="0"/>
              <a:t> 4/30/2021</a:t>
            </a:r>
          </a:p>
        </p:txBody>
      </p:sp>
      <p:pic>
        <p:nvPicPr>
          <p:cNvPr id="9" name="Picture 8">
            <a:extLst>
              <a:ext uri="{FF2B5EF4-FFF2-40B4-BE49-F238E27FC236}">
                <a16:creationId xmlns:a16="http://schemas.microsoft.com/office/drawing/2014/main" id="{79E7F7A4-CD60-4D44-86B4-7AE33267513F}"/>
              </a:ext>
            </a:extLst>
          </p:cNvPr>
          <p:cNvPicPr>
            <a:picLocks noChangeAspect="1"/>
          </p:cNvPicPr>
          <p:nvPr/>
        </p:nvPicPr>
        <p:blipFill>
          <a:blip r:embed="rId3"/>
          <a:stretch>
            <a:fillRect/>
          </a:stretch>
        </p:blipFill>
        <p:spPr>
          <a:xfrm>
            <a:off x="329528" y="50528"/>
            <a:ext cx="9008738" cy="6211123"/>
          </a:xfrm>
          <a:prstGeom prst="rect">
            <a:avLst/>
          </a:prstGeom>
        </p:spPr>
      </p:pic>
    </p:spTree>
    <p:extLst>
      <p:ext uri="{BB962C8B-B14F-4D97-AF65-F5344CB8AC3E}">
        <p14:creationId xmlns:p14="http://schemas.microsoft.com/office/powerpoint/2010/main" val="3913854135"/>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EC9704C-D562-4FAE-9512-C1D4417E0172}"/>
</file>

<file path=customXml/itemProps2.xml><?xml version="1.0" encoding="utf-8"?>
<ds:datastoreItem xmlns:ds="http://schemas.openxmlformats.org/officeDocument/2006/customXml" ds:itemID="{34F1C79D-C497-4E72-A6BB-75A75E922C52}"/>
</file>

<file path=customXml/itemProps3.xml><?xml version="1.0" encoding="utf-8"?>
<ds:datastoreItem xmlns:ds="http://schemas.openxmlformats.org/officeDocument/2006/customXml" ds:itemID="{FDEF4D12-0202-4036-865D-4EBAC6A20E7F}"/>
</file>

<file path=customXml/itemProps4.xml><?xml version="1.0" encoding="utf-8"?>
<ds:datastoreItem xmlns:ds="http://schemas.openxmlformats.org/officeDocument/2006/customXml" ds:itemID="{34F1C79D-C497-4E72-A6BB-75A75E922C52}"/>
</file>

<file path=docProps/app.xml><?xml version="1.0" encoding="utf-8"?>
<Properties xmlns="http://schemas.openxmlformats.org/officeDocument/2006/extended-properties" xmlns:vt="http://schemas.openxmlformats.org/officeDocument/2006/docPropsVTypes">
  <TotalTime>22548</TotalTime>
  <Words>2607</Words>
  <Application>Microsoft Office PowerPoint</Application>
  <PresentationFormat>Widescreen</PresentationFormat>
  <Paragraphs>232</Paragraphs>
  <Slides>40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Droid Serif</vt:lpstr>
      <vt:lpstr>Montserrat</vt:lpstr>
      <vt:lpstr>Open Sans</vt:lpstr>
      <vt:lpstr>Office Theme</vt:lpstr>
      <vt:lpstr>Maryland Situation Update on  Coronavirus Disease (COVID-19) for BHA</vt:lpstr>
      <vt:lpstr>Call Agenda </vt:lpstr>
      <vt:lpstr>COVID-19 Global Situation Summary</vt:lpstr>
      <vt:lpstr>Highest Case Count  Last 7 Days</vt:lpstr>
      <vt:lpstr>US Case Counts and Rates</vt:lpstr>
      <vt:lpstr>Number of Cases Reported in the USA, by Day</vt:lpstr>
      <vt:lpstr>US: SARS-CoV-2 Variants</vt:lpstr>
      <vt:lpstr>COVID-19 Vaccinations in the United States</vt:lpstr>
      <vt:lpstr>PowerPoint Presentation</vt:lpstr>
      <vt:lpstr>Maryland: COVID-19 Cases </vt:lpstr>
      <vt:lpstr>PowerPoint Presentation</vt:lpstr>
      <vt:lpstr>Testing Volume and % Positivity</vt:lpstr>
      <vt:lpstr>PowerPoint Presentation</vt:lpstr>
      <vt:lpstr>PowerPoint Presentation</vt:lpstr>
      <vt:lpstr>Maryland Vaccine Dashboard</vt:lpstr>
      <vt:lpstr>Maryland Influenza Epi Update</vt:lpstr>
      <vt:lpstr>Maryland Influenza Epi Update</vt:lpstr>
      <vt:lpstr>Maryland Updates</vt:lpstr>
      <vt:lpstr>Governor’s Executive Order 21-04-28-01 </vt:lpstr>
      <vt:lpstr>Governor’s Executive Order 21-04-28-01 </vt:lpstr>
      <vt:lpstr>Updates to CDC Guidance and CMS Regulations</vt:lpstr>
      <vt:lpstr>CDC: Interim Public Health Guidelines for Fully Vaccinated People (in non-healthcare settings) Updated 4/27/21</vt:lpstr>
      <vt:lpstr>CDC: Interim Public Health Guidelines for Fully Vaccinated People (in non-healthcare settings) Updated 4/27/21</vt:lpstr>
      <vt:lpstr>CDC: Fully Vaccinated Individuals In Non-Healthcare Settings</vt:lpstr>
      <vt:lpstr>CDC: Updated Healthcare Infection Prevention and Control Recommendations in Response to COVID-19 Vaccination Updated 4/27/21</vt:lpstr>
      <vt:lpstr>CDC: Updated Healthcare Infection Prevention and Control Recommendations in Response to COVID-19 Vaccination Updated 4/27/21</vt:lpstr>
      <vt:lpstr>CDC: Updated Healthcare Infection Prevention and Control Recommendations in Response to COVID-19 Vaccination Updated 4/27/21</vt:lpstr>
      <vt:lpstr>CMS: QSO-20-39 Nursing Home Visitation- COVID-19 Updated 4/27/21</vt:lpstr>
      <vt:lpstr>CDC: Updated Healthcare Infection Prevention and Control Recommendations in Response to COVID-19 Vaccination Updated 4/27/21</vt:lpstr>
      <vt:lpstr>CDC: Updated Healthcare Infection Prevention and Control Recommendations in Response to COVID-19 Vaccination Updated 4/27/21</vt:lpstr>
      <vt:lpstr>CDC: Updated Healthcare Infection Prevention and Control Recommendations in Response to COVID-19 Vaccination Updated 4/27/21</vt:lpstr>
      <vt:lpstr>CDC: Updated Healthcare Infection Prevention and Control Recommendations in Response to COVID-19 Vaccination Updated 4/27/21</vt:lpstr>
      <vt:lpstr>CMS: QSO-20-38 LTC Facility Testing Requirements Updated 4/27/21</vt:lpstr>
      <vt:lpstr>CMS: QSO-20-38 LTC Facility Testing Requirements Updated 4/27/21</vt:lpstr>
      <vt:lpstr>CMS: QSO-20-38 LTC Facility Testing Requirements Updated 4/27/21</vt:lpstr>
      <vt:lpstr>CMS: QSO-20-38 LTC Facility Testing Requirements Updated 4/27/21</vt:lpstr>
      <vt:lpstr>CMS: QSO-20-38 LTC Facility Testing Requirements Updated 4/27/21</vt:lpstr>
      <vt:lpstr>CMS: QSO-20-38 LTC Facility Testing Requirements Updated 4/27/21</vt:lpstr>
      <vt:lpstr>CMS: QSO-20-38 LTC Facility Testing Requirements Updated 4/27/21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838</cp:revision>
  <cp:lastPrinted>2020-02-04T16:27:31Z</cp:lastPrinted>
  <dcterms:created xsi:type="dcterms:W3CDTF">2018-02-09T13:05:01Z</dcterms:created>
  <dcterms:modified xsi:type="dcterms:W3CDTF">2021-04-30T13:01:07Z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