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313" r:id="rId3"/>
    <p:sldId id="339" r:id="rId4"/>
    <p:sldId id="340" r:id="rId5"/>
    <p:sldId id="342" r:id="rId6"/>
    <p:sldId id="497" r:id="rId7"/>
    <p:sldId id="374" r:id="rId8"/>
    <p:sldId id="634" r:id="rId9"/>
    <p:sldId id="628" r:id="rId10"/>
    <p:sldId id="633" r:id="rId11"/>
    <p:sldId id="629" r:id="rId12"/>
    <p:sldId id="636" r:id="rId13"/>
    <p:sldId id="631" r:id="rId14"/>
    <p:sldId id="637" r:id="rId15"/>
    <p:sldId id="630" r:id="rId16"/>
    <p:sldId id="632" r:id="rId17"/>
    <p:sldId id="635" r:id="rId18"/>
    <p:sldId id="297" r:id="rId19"/>
    <p:sldId id="274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76" d="100"/>
          <a:sy n="76" d="100"/>
        </p:scale>
        <p:origin x="13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community/guidance-business-response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community/resuming-business-toolkit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organizations/business-employers/bars-restaurants.html" TargetMode="External"/><Relationship Id="rId2" Type="http://schemas.openxmlformats.org/officeDocument/2006/relationships/hyperlink" Target="https://www.cdc.gov/coronavirus/2019-ncov/community/organizations/restaurants-and-bars-decision-tool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memory-care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cdc.gov/coronavirus/2019-ncov/hcp/infection-control-faq.html?CDC_AA_refVal=https://www.cdc.gov/coronavirus/2019-ncov/infection-control/infection-prevention-control-faq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guidance-risk-assesment-hcp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June 19,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for positive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who have a positive COVID-19 test must be excluded from work</a:t>
            </a:r>
          </a:p>
          <a:p>
            <a:r>
              <a:rPr lang="en-US" dirty="0"/>
              <a:t>If symptomatic, exclude:</a:t>
            </a:r>
          </a:p>
          <a:p>
            <a:pPr lvl="1"/>
            <a:r>
              <a:rPr lang="en-US" dirty="0"/>
              <a:t> for 10 days after symptom onset; AND</a:t>
            </a:r>
          </a:p>
          <a:p>
            <a:pPr lvl="1"/>
            <a:r>
              <a:rPr lang="en-US" dirty="0"/>
              <a:t> 3 days after fever resolution; AND</a:t>
            </a:r>
          </a:p>
          <a:p>
            <a:pPr lvl="1"/>
            <a:r>
              <a:rPr lang="en-US" dirty="0"/>
              <a:t> other symptoms are resolving</a:t>
            </a:r>
          </a:p>
          <a:p>
            <a:r>
              <a:rPr lang="en-US" dirty="0"/>
              <a:t>If asymptomatic, exclude:</a:t>
            </a:r>
          </a:p>
          <a:p>
            <a:pPr lvl="1"/>
            <a:r>
              <a:rPr lang="en-US" dirty="0"/>
              <a:t>For 10 days after positive test</a:t>
            </a:r>
          </a:p>
          <a:p>
            <a:pPr lvl="1"/>
            <a:r>
              <a:rPr lang="en-US" dirty="0"/>
              <a:t>Monitor for symptoms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9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notification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staff should notify their employer</a:t>
            </a:r>
          </a:p>
          <a:p>
            <a:pPr lvl="1"/>
            <a:r>
              <a:rPr lang="en-US" dirty="0"/>
              <a:t>Will get a work excuse note from the contact tracing program</a:t>
            </a:r>
          </a:p>
          <a:p>
            <a:r>
              <a:rPr lang="en-US" dirty="0"/>
              <a:t> Notify other staff who may have close contact</a:t>
            </a:r>
          </a:p>
          <a:p>
            <a:r>
              <a:rPr lang="en-US" dirty="0"/>
              <a:t>Close contact is 15 minutes or more within 6 feet</a:t>
            </a:r>
          </a:p>
          <a:p>
            <a:r>
              <a:rPr lang="en-US" dirty="0"/>
              <a:t>Staff who have had close contact should preferably exclude from work for 14 days</a:t>
            </a:r>
          </a:p>
          <a:p>
            <a:pPr lvl="1"/>
            <a:r>
              <a:rPr lang="en-US" dirty="0"/>
              <a:t>If that staff person is necessary for the facility’s functioning, they may continue to work with a mask and careful monitoring of symptoms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0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3B26-A452-479B-A65E-DB7542DB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notification: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C6A1-7193-4E1E-A940-C31D87A3B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Notify patients who have been in close contact</a:t>
            </a:r>
          </a:p>
          <a:p>
            <a:r>
              <a:rPr lang="en-US" dirty="0"/>
              <a:t>Close contact is 15 minutes or more within 6 feet</a:t>
            </a:r>
          </a:p>
          <a:p>
            <a:r>
              <a:rPr lang="en-US" dirty="0"/>
              <a:t>Create a form letter now for patient notification</a:t>
            </a:r>
          </a:p>
          <a:p>
            <a:r>
              <a:rPr lang="en-US" dirty="0"/>
              <a:t>Inform patients they may have been exposed, </a:t>
            </a:r>
          </a:p>
          <a:p>
            <a:r>
              <a:rPr lang="en-US" dirty="0"/>
              <a:t>recommend that patients self monitor for symptoms,</a:t>
            </a:r>
          </a:p>
          <a:p>
            <a:r>
              <a:rPr lang="en-US" dirty="0"/>
              <a:t>If patients develop symptoms, they should inform their HCP that they have been in contact with a confirmed COVID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D201-6F55-483E-8A5D-51CB8D21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BC6F7-2458-4209-84AB-9B2E15477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58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for reopening offices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 local guidance and epidemiology to know when it is safer and allowed for businesses to re-open</a:t>
            </a:r>
          </a:p>
          <a:p>
            <a:r>
              <a:rPr lang="en-US" dirty="0"/>
              <a:t>Avoid large in person meetings, crowding, close contacts</a:t>
            </a:r>
          </a:p>
          <a:p>
            <a:pPr lvl="1"/>
            <a:r>
              <a:rPr lang="en-US" dirty="0"/>
              <a:t>Stagger work arrival times, break times, to reduce close contacts</a:t>
            </a:r>
          </a:p>
          <a:p>
            <a:pPr lvl="1"/>
            <a:r>
              <a:rPr lang="en-US" dirty="0"/>
              <a:t>Allow for telework to continue if possible, and stagger telework days</a:t>
            </a:r>
          </a:p>
          <a:p>
            <a:r>
              <a:rPr lang="en-US" dirty="0"/>
              <a:t>Review cleaning processes, increase cleaning of high touch surfaces</a:t>
            </a:r>
          </a:p>
          <a:p>
            <a:pPr lvl="1"/>
            <a:r>
              <a:rPr lang="en-US" dirty="0"/>
              <a:t>Clean at least once per shift</a:t>
            </a:r>
          </a:p>
          <a:p>
            <a:r>
              <a:rPr lang="en-US" dirty="0"/>
              <a:t>Encourage hand hygiene for staff and clients</a:t>
            </a:r>
          </a:p>
          <a:p>
            <a:pPr lvl="1"/>
            <a:r>
              <a:rPr lang="en-US" dirty="0"/>
              <a:t>Hang signs, place hand sanitizer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7185" y="6253165"/>
            <a:ext cx="9266381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https://www.cdc.gov/coronavirus/2019-ncov/community/guidance-business-response.html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7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6DC2-46E3-4477-B106-0F954CC9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Guidance for reopening offices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84B95-F2CA-4E8C-AB76-F13C9E905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should not share work spaces or equipment</a:t>
            </a:r>
          </a:p>
          <a:p>
            <a:r>
              <a:rPr lang="en-US" dirty="0"/>
              <a:t>Masks and cloth face coverings should be worn in the office</a:t>
            </a:r>
          </a:p>
          <a:p>
            <a:r>
              <a:rPr lang="en-US" dirty="0"/>
              <a:t>Consider creating one way traffic in the office space so people are less likely to have close contact</a:t>
            </a:r>
          </a:p>
          <a:p>
            <a:r>
              <a:rPr lang="en-US" dirty="0"/>
              <a:t>Screen staff for signs and symptoms</a:t>
            </a:r>
          </a:p>
          <a:p>
            <a:r>
              <a:rPr lang="en-US" dirty="0"/>
              <a:t>Do not work while sick! Encourage non-punitive leave policies for ill staff</a:t>
            </a:r>
          </a:p>
          <a:p>
            <a:r>
              <a:rPr lang="en-US" dirty="0"/>
              <a:t>Cross train staff to ensure back up staffing is available if someone is out sick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72E43-1CAB-4B8F-A2CB-9392A2E1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176963"/>
            <a:ext cx="543338" cy="365125"/>
          </a:xfrm>
        </p:spPr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2DDBD-AE56-4239-82EE-47CEDAD05D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C930D-7ACD-46A1-88FD-816D6D88100B}"/>
              </a:ext>
            </a:extLst>
          </p:cNvPr>
          <p:cNvSpPr/>
          <p:nvPr/>
        </p:nvSpPr>
        <p:spPr>
          <a:xfrm>
            <a:off x="106532" y="5779626"/>
            <a:ext cx="8664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https://www.cdc.gov/coronavirus/2019-ncov/community/resuming-business-toolkit.html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13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room rules for a COVID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 the number of people in the room at one time</a:t>
            </a:r>
          </a:p>
          <a:p>
            <a:pPr lvl="1"/>
            <a:r>
              <a:rPr lang="en-US" dirty="0"/>
              <a:t>50% of capacity, per fire code, is recommended</a:t>
            </a:r>
          </a:p>
          <a:p>
            <a:r>
              <a:rPr lang="en-US" dirty="0"/>
              <a:t>Wear masks or face covering in the break room</a:t>
            </a:r>
          </a:p>
          <a:p>
            <a:r>
              <a:rPr lang="en-US" dirty="0"/>
              <a:t>Do not eat in the breakroom especially if others are present</a:t>
            </a:r>
          </a:p>
          <a:p>
            <a:r>
              <a:rPr lang="en-US" dirty="0"/>
              <a:t>Provide alternative eating locations where staff can physically distance </a:t>
            </a:r>
          </a:p>
          <a:p>
            <a:r>
              <a:rPr lang="en-US" dirty="0"/>
              <a:t>Stagger break times, and room use</a:t>
            </a:r>
          </a:p>
          <a:p>
            <a:r>
              <a:rPr lang="en-US" dirty="0"/>
              <a:t>Increase common cleaning and disinfection of common areas</a:t>
            </a:r>
          </a:p>
          <a:p>
            <a:r>
              <a:rPr lang="en-US" dirty="0"/>
              <a:t>Provide hand sanitizer or soap and sinks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for food service: In the kitchen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 high risk employees</a:t>
            </a:r>
          </a:p>
          <a:p>
            <a:pPr lvl="1"/>
            <a:r>
              <a:rPr lang="en-US" dirty="0"/>
              <a:t>Provide non-punitive sick leave policies for all staff</a:t>
            </a:r>
          </a:p>
          <a:p>
            <a:pPr lvl="1"/>
            <a:r>
              <a:rPr lang="en-US" dirty="0"/>
              <a:t>Allow for flexible work schedules to prevent crowding</a:t>
            </a:r>
          </a:p>
          <a:p>
            <a:r>
              <a:rPr lang="en-US" dirty="0"/>
              <a:t>Promote healthy hygiene for staff and patrons</a:t>
            </a:r>
          </a:p>
          <a:p>
            <a:pPr lvl="1"/>
            <a:r>
              <a:rPr lang="en-US" dirty="0"/>
              <a:t>Hand washing, face covering, respiratory etiquette</a:t>
            </a:r>
          </a:p>
          <a:p>
            <a:r>
              <a:rPr lang="en-US" dirty="0"/>
              <a:t>Increase cleaning and disinfection of food surfaces and high touch surfaces</a:t>
            </a:r>
          </a:p>
          <a:p>
            <a:r>
              <a:rPr lang="en-US" dirty="0"/>
              <a:t>Monitor staff for signs and symptoms; exclude ill workers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4583" y="6176963"/>
            <a:ext cx="10681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https://www.cdc.gov/coronavirus/2019-ncov/community/organizations/restaurants-and-bars-decision-tool.html</a:t>
            </a:r>
            <a:endParaRPr lang="en-US" dirty="0"/>
          </a:p>
          <a:p>
            <a:r>
              <a:rPr lang="en-US" dirty="0">
                <a:hlinkClick r:id="rId3"/>
              </a:rPr>
              <a:t>https://www.cdc.gov/coronavirus/2019-ncov/community/organizations/business-employers/bars-restaurants.html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17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ACA7-4AF3-4D3B-A381-D8BDF0D3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for food service: For serving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6E836-CCA1-49F0-902B-EFAAE84B1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buffets or self service</a:t>
            </a:r>
          </a:p>
          <a:p>
            <a:r>
              <a:rPr lang="en-US" dirty="0"/>
              <a:t>Encourage pick-up or delivery options</a:t>
            </a:r>
          </a:p>
          <a:p>
            <a:r>
              <a:rPr lang="en-US" dirty="0"/>
              <a:t>Allow for outdoor eating if possible</a:t>
            </a:r>
          </a:p>
          <a:p>
            <a:r>
              <a:rPr lang="en-US" dirty="0"/>
              <a:t>Space eating areas so patrons may remain 6 feet apart while eating</a:t>
            </a:r>
          </a:p>
          <a:p>
            <a:r>
              <a:rPr lang="en-US" dirty="0"/>
              <a:t>Limit number of patrons in the dining area at any given time</a:t>
            </a:r>
          </a:p>
          <a:p>
            <a:r>
              <a:rPr lang="en-US" dirty="0"/>
              <a:t>Provide hand sanitizer and/or sinks with soap for patrons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63D0D-1ED1-4B9C-99A6-084D034B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3A0851-A118-4F11-AD2C-0DD106B6AE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24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Behavioral Health </a:t>
            </a:r>
            <a:r>
              <a:rPr lang="en-US" sz="2000" dirty="0">
                <a:hlinkClick r:id="rId7"/>
              </a:rPr>
              <a:t>https://www.cdc.gov/coronavirus/2019-ncov/hcp/infection-control-faq.html?CDC_AA_refVal=https%3A%2F%2Fwww.cdc.gov%2Fcoronavirus%2F2019-ncov%2Finfection-control%2Finfection-prevention-control-faq.html</a:t>
            </a:r>
            <a:endParaRPr lang="en-US" sz="2000" dirty="0"/>
          </a:p>
          <a:p>
            <a:r>
              <a:rPr lang="en-US" sz="2000" dirty="0"/>
              <a:t>Memory Care </a:t>
            </a:r>
            <a:r>
              <a:rPr lang="en-US" sz="2000" dirty="0">
                <a:hlinkClick r:id="rId8"/>
              </a:rPr>
              <a:t>https://www.cdc.gov/coronavirus/2019-ncov/hcp/memory-care.html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6" y="2601007"/>
            <a:ext cx="11083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  <a:p>
            <a:r>
              <a:rPr lang="en-US" sz="3200" dirty="0">
                <a:hlinkClick r:id="rId3"/>
              </a:rPr>
              <a:t>https://www.cdc.gov/coronavirus/2019-ncov/hcp/guidance-risk-assesment-hcp.html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Re-opening guidance</a:t>
            </a:r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6" y="158371"/>
            <a:ext cx="10515600" cy="994949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B123A8-FFEE-49FE-9655-A2FE680E6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942269"/>
            <a:ext cx="11512160" cy="53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2174154"/>
            <a:ext cx="4703797" cy="4585665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2,155,572 Confirmed Cases</a:t>
            </a:r>
          </a:p>
          <a:p>
            <a:pPr lvl="1"/>
            <a:r>
              <a:rPr lang="en-US" sz="10800" dirty="0"/>
              <a:t>22,834 new</a:t>
            </a:r>
          </a:p>
          <a:p>
            <a:r>
              <a:rPr lang="en-US" sz="11200" dirty="0"/>
              <a:t>117,632 total deaths</a:t>
            </a:r>
          </a:p>
          <a:p>
            <a:pPr lvl="1"/>
            <a:r>
              <a:rPr lang="en-US" sz="10800" dirty="0"/>
              <a:t>754 new</a:t>
            </a:r>
          </a:p>
          <a:p>
            <a:r>
              <a:rPr lang="en-US" sz="11200" dirty="0"/>
              <a:t>55 states and territories reporting 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6400" dirty="0"/>
              <a:t>Source: </a:t>
            </a:r>
            <a:r>
              <a:rPr lang="en-US" sz="6400" dirty="0">
                <a:hlinkClick r:id="rId3"/>
              </a:rPr>
              <a:t>www.cdc.gov</a:t>
            </a:r>
            <a:r>
              <a:rPr lang="en-US" sz="6400" dirty="0"/>
              <a:t>, accessed June 18, 2020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511" y="1915580"/>
            <a:ext cx="7700489" cy="331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6/19/2020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40957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63,548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319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2,901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15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10,447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90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544,072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FB9168-AF5A-4C6B-8AF2-0E43C4486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269" y="1665996"/>
            <a:ext cx="6970660" cy="37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6003-05E7-469C-9E68-416DF551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4375-DBF3-4264-B095-228C312A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F176E-D2CC-4811-88ED-67F25A21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EB30A-77AB-4C11-A700-50C904757A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5762C-D60C-4242-9FDC-F24C68CB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3" y="474037"/>
            <a:ext cx="10584019" cy="602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B1A0D-0CFD-4763-B791-7CC569DC0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4" y="533851"/>
            <a:ext cx="10816614" cy="56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697" y="1546328"/>
            <a:ext cx="8573142" cy="471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Guidance for Outdoor Visits at Assisted Living Facilities in Maryland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apply to residential treatment settings too</a:t>
            </a:r>
          </a:p>
          <a:p>
            <a:r>
              <a:rPr lang="en-US" dirty="0"/>
              <a:t>Outdoor visits allowed if:</a:t>
            </a:r>
          </a:p>
          <a:p>
            <a:pPr lvl="1"/>
            <a:r>
              <a:rPr lang="en-US" dirty="0"/>
              <a:t>1. Visitors and Residents wear a face covering at all times</a:t>
            </a:r>
          </a:p>
          <a:p>
            <a:pPr lvl="1"/>
            <a:r>
              <a:rPr lang="en-US" dirty="0"/>
              <a:t>2. Visitors and residents maintain proper social distancing (6 feet) at all times</a:t>
            </a:r>
          </a:p>
          <a:p>
            <a:pPr lvl="1"/>
            <a:r>
              <a:rPr lang="en-US" dirty="0"/>
              <a:t>3. There is NOT an ongoing outbreak at the facility</a:t>
            </a:r>
          </a:p>
          <a:p>
            <a:pPr lvl="1"/>
            <a:r>
              <a:rPr lang="en-US" dirty="0"/>
              <a:t>Recommend no more than 2 visitors per resident at a time</a:t>
            </a:r>
          </a:p>
          <a:p>
            <a:r>
              <a:rPr lang="en-US" dirty="0"/>
              <a:t>Visitors are still not allowed in Long Term Care/Skilled Nursing settings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E21A9C-3AE1-4E87-920C-EEFE02673138}"/>
</file>

<file path=customXml/itemProps2.xml><?xml version="1.0" encoding="utf-8"?>
<ds:datastoreItem xmlns:ds="http://schemas.openxmlformats.org/officeDocument/2006/customXml" ds:itemID="{3546EDD7-BAB3-4974-9153-210E6BFD30B7}"/>
</file>

<file path=customXml/itemProps3.xml><?xml version="1.0" encoding="utf-8"?>
<ds:datastoreItem xmlns:ds="http://schemas.openxmlformats.org/officeDocument/2006/customXml" ds:itemID="{408B88D3-E077-4706-8E64-8F96FFCCA095}"/>
</file>

<file path=customXml/itemProps4.xml><?xml version="1.0" encoding="utf-8"?>
<ds:datastoreItem xmlns:ds="http://schemas.openxmlformats.org/officeDocument/2006/customXml" ds:itemID="{7AFD6D1B-2E8E-4ACF-A615-9EA3BA0C534B}"/>
</file>

<file path=docProps/app.xml><?xml version="1.0" encoding="utf-8"?>
<Properties xmlns="http://schemas.openxmlformats.org/officeDocument/2006/extended-properties" xmlns:vt="http://schemas.openxmlformats.org/officeDocument/2006/docPropsVTypes">
  <TotalTime>10853</TotalTime>
  <Words>1036</Words>
  <Application>Microsoft Office PowerPoint</Application>
  <PresentationFormat>Widescreen</PresentationFormat>
  <Paragraphs>143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Maryland: COVID-19 Cases </vt:lpstr>
      <vt:lpstr>PowerPoint Presentation</vt:lpstr>
      <vt:lpstr>PowerPoint Presentation</vt:lpstr>
      <vt:lpstr>Testing Volume and % Positivity</vt:lpstr>
      <vt:lpstr>Guidance for Outdoor Visits at Assisted Living Facilities in Maryland</vt:lpstr>
      <vt:lpstr>Guidance for positive staff</vt:lpstr>
      <vt:lpstr>Contact notification </vt:lpstr>
      <vt:lpstr>Contact notification: Patients</vt:lpstr>
      <vt:lpstr>Guidance for reopening offices</vt:lpstr>
      <vt:lpstr>Guidance for reopening offices</vt:lpstr>
      <vt:lpstr>Break room rules for a COVID world</vt:lpstr>
      <vt:lpstr>Guidance for food service: In the kitchen</vt:lpstr>
      <vt:lpstr>Guidance for food service: For serving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428</cp:revision>
  <cp:lastPrinted>2020-02-04T16:27:31Z</cp:lastPrinted>
  <dcterms:created xsi:type="dcterms:W3CDTF">2018-02-09T13:05:01Z</dcterms:created>
  <dcterms:modified xsi:type="dcterms:W3CDTF">2020-06-19T14:38:24Z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78aec0c3-de31-432f-9e34-84d48fdc7d1d</vt:lpwstr>
  </property>
</Properties>
</file>