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313" r:id="rId3"/>
    <p:sldId id="1264" r:id="rId4"/>
    <p:sldId id="1265" r:id="rId5"/>
    <p:sldId id="1259" r:id="rId6"/>
    <p:sldId id="1260" r:id="rId7"/>
    <p:sldId id="1261" r:id="rId8"/>
    <p:sldId id="1268" r:id="rId9"/>
    <p:sldId id="1269" r:id="rId10"/>
    <p:sldId id="1270" r:id="rId11"/>
    <p:sldId id="1271" r:id="rId12"/>
    <p:sldId id="1272" r:id="rId13"/>
    <p:sldId id="1273" r:id="rId14"/>
    <p:sldId id="1262" r:id="rId15"/>
    <p:sldId id="1274" r:id="rId16"/>
    <p:sldId id="1275" r:id="rId17"/>
    <p:sldId id="1276" r:id="rId18"/>
    <p:sldId id="1277" r:id="rId19"/>
    <p:sldId id="1278" r:id="rId20"/>
    <p:sldId id="1279" r:id="rId21"/>
    <p:sldId id="1280" r:id="rId22"/>
    <p:sldId id="1281" r:id="rId23"/>
    <p:sldId id="1282" r:id="rId24"/>
    <p:sldId id="1283" r:id="rId25"/>
    <p:sldId id="1285" r:id="rId26"/>
    <p:sldId id="1284" r:id="rId27"/>
    <p:sldId id="1286" r:id="rId28"/>
    <p:sldId id="1287" r:id="rId29"/>
    <p:sldId id="1288" r:id="rId30"/>
    <p:sldId id="1233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2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68" d="100"/>
          <a:sy n="68" d="100"/>
        </p:scale>
        <p:origin x="10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6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75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6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3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1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6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overnor.maryland.gov/covid-19-pandemic-orders-and-guidanc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pages/cdc-resources" TargetMode="External"/><Relationship Id="rId2" Type="http://schemas.openxmlformats.org/officeDocument/2006/relationships/hyperlink" Target="https://health.maryland.gov/phpa/Documents/2021.06.15.01%20Amended%20Directive%20and%20Order%20Regulating%20Certain%20Businesses%20and%20Facilitie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aryland.gov/phpa/Documents/2021.06.15.03%20-%20MDH%20Order%20-%20Amended%20Various%20Health%20Care%20Matters%20Order.pdf" TargetMode="External"/><Relationship Id="rId2" Type="http://schemas.openxmlformats.org/officeDocument/2006/relationships/hyperlink" Target="https://health.maryland.gov/phpa/Documents/2021.06.15.02%20-%20MDH%20Order%20-%20Amended%20Vaccination%20Matters%20Ord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onavirus.maryland.gov/pages/cdc-resources" TargetMode="External"/><Relationship Id="rId4" Type="http://schemas.openxmlformats.org/officeDocument/2006/relationships/hyperlink" Target="https://health.maryland.gov/phpa/Documents/2021.06.15.04%20MDH%20Order%20-%20Amended%20Nursing%20Home%20Matters%20Order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overnor.maryland.gov/covid-19-pandemic-orders-and-guidan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link.maryland.gov/content/vaccine/govax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ites/default/files/publications/OSHA412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ha.gov/sites/default/files/publications/OSHA4125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sites/default/files/publications/OSHA4122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sites/default/files/publications/OSHA4122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sites/default/files/publications/OSHA4122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June 25th,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16542" y="6328974"/>
            <a:ext cx="5594488" cy="498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https://coronavirus.maryland.gov/</a:t>
            </a:r>
            <a:r>
              <a:rPr lang="en-US" sz="1400" dirty="0"/>
              <a:t>, accessed 6/25/21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34407-E6F8-41CF-8F17-5C1578444533}"/>
              </a:ext>
            </a:extLst>
          </p:cNvPr>
          <p:cNvSpPr txBox="1"/>
          <p:nvPr/>
        </p:nvSpPr>
        <p:spPr>
          <a:xfrm>
            <a:off x="10406742" y="3215183"/>
            <a:ext cx="16437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6/24/21: </a:t>
            </a:r>
            <a:r>
              <a:rPr lang="en-US" b="1" dirty="0">
                <a:solidFill>
                  <a:srgbClr val="00B050"/>
                </a:solidFill>
              </a:rPr>
              <a:t>0.9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sz="1600" dirty="0"/>
              <a:t>High: 1/12/21 at </a:t>
            </a:r>
            <a:r>
              <a:rPr lang="en-US" sz="1600" b="1" dirty="0">
                <a:solidFill>
                  <a:srgbClr val="FF0000"/>
                </a:solidFill>
              </a:rPr>
              <a:t>53.39</a:t>
            </a:r>
            <a:r>
              <a:rPr lang="en-US" sz="1600" dirty="0"/>
              <a:t> per 100k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F117D-EDCB-410F-9C1A-D393D0953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7" y="1484958"/>
            <a:ext cx="8688251" cy="48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544595" y="6369279"/>
            <a:ext cx="559448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6/25/21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3AA28-6BF2-47D8-B561-E24D9EF2B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486529"/>
            <a:ext cx="7805303" cy="4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08325" y="6329365"/>
            <a:ext cx="5785982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6/25/21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59E2F-C53E-4E19-9BF7-B8E304217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91298"/>
            <a:ext cx="8215489" cy="45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US: COVID-19 Vaccinations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080524" y="6463276"/>
            <a:ext cx="6694716" cy="255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https://covid.cdc.gov/covid-data-tracker/#vaccinations</a:t>
            </a:r>
            <a:r>
              <a:rPr lang="en-US" sz="1400" dirty="0"/>
              <a:t> accessed 6/25/21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B891E-A269-454C-865D-CBB82FB55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433923"/>
            <a:ext cx="7410192" cy="49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</a:t>
            </a:r>
            <a:r>
              <a:rPr lang="en-US"/>
              <a:t>accessed 6/25/2021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69A81-E566-4FE8-85BA-0896F0B74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591298"/>
            <a:ext cx="10130814" cy="44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9D17-16EA-47DD-AFA9-9D10EEBD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Updates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FF5A65-3FEA-4A52-9E4A-C5E132FE3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as of 6/25/21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76913-A5C4-47BF-AD5F-7D6A1D47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4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0B93D7-692A-41F7-BE4C-93C5DA63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Executive 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3FF91-0536-4C47-808B-B3B48FCA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83" y="1738649"/>
            <a:ext cx="10970420" cy="443831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dirty="0"/>
              <a:t>1. </a:t>
            </a:r>
            <a:r>
              <a:rPr lang="en-US" sz="3600" u="sng" dirty="0"/>
              <a:t>No. 21-06-15-01 TERMINATING VARIOUS EMERGENCY ORDERS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200" dirty="0"/>
              <a:t>Effective July 1, 2021, certain orders will end including the order mandating the wearing of face coverings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200" dirty="0"/>
              <a:t>Effective Aug 15, 2021, certain other orders will end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dirty="0"/>
              <a:t>2.  </a:t>
            </a:r>
            <a:r>
              <a:rPr lang="en-US" sz="3600" u="sng" dirty="0"/>
              <a:t>No. 21-06-15-02 AUTHORIZING SUSPENSION OF CERTAIN LEGAL TIME REQUIREMENTS BY THE COMPTROLLER OF MARYLAND</a:t>
            </a:r>
            <a:r>
              <a:rPr lang="en-US" sz="3600" dirty="0"/>
              <a:t> 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200" dirty="0"/>
              <a:t> Effective Aug 15, 2021, authority of the Comptroller to extend certain timelines ends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dirty="0"/>
              <a:t>3.  </a:t>
            </a:r>
            <a:r>
              <a:rPr lang="en-US" sz="3600" u="sng" dirty="0"/>
              <a:t>No. 21-06-15-03 DELAYING EXPIRATION OF NURSING LICENSES</a:t>
            </a:r>
            <a:endParaRPr lang="en-US" sz="3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200" dirty="0"/>
              <a:t>Expiration dates for all licenses, permits, and registrations issued by the Board of Nursing will extend to August 15, 202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E4715-518A-47AE-B336-E7D6887B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CAC82E-77A5-4008-874B-7D97CBF79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Maryland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4377D-8A59-4FD9-BEE5-D49086EDE628}"/>
              </a:ext>
            </a:extLst>
          </p:cNvPr>
          <p:cNvSpPr txBox="1"/>
          <p:nvPr/>
        </p:nvSpPr>
        <p:spPr>
          <a:xfrm>
            <a:off x="1313645" y="6289436"/>
            <a:ext cx="7456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https://governor.maryland.gov/covid-19-pandemic-orders-and-guidance/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64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0B93D7-692A-41F7-BE4C-93C5DA63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MDH 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3FF91-0536-4C47-808B-B3B48FCA4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3" y="1825625"/>
            <a:ext cx="10382705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1. </a:t>
            </a:r>
            <a:r>
              <a:rPr lang="en-US" sz="3600" b="1" dirty="0">
                <a:hlinkClick r:id="rId2"/>
              </a:rPr>
              <a:t>MDH No. 2021-06-15-01 </a:t>
            </a:r>
            <a:r>
              <a:rPr lang="en-US" sz="3600" b="1" dirty="0"/>
              <a:t>Directive and Order Regulating Certain Businesses and Facilities &amp; General Directives Concerning Limiting The Spread of COVID-19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Effective July 1, 2021, certain MDH orders will terminate including the order pertaining to face coverings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Effective August 15, 2021, existing COVID-19 MDH orders, guidance documents, and bulletins will terminate 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Effective December 31, 2021, certain MDH orders will terminate, including the Healthcare Matters order, the Nursing Home Matters order, and the Vaccination Matters order 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E4715-518A-47AE-B336-E7D6887B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CAC82E-77A5-4008-874B-7D97CBF79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Maryland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B20E9-AA31-4F3D-824C-DAA384ED463B}"/>
              </a:ext>
            </a:extLst>
          </p:cNvPr>
          <p:cNvSpPr txBox="1"/>
          <p:nvPr/>
        </p:nvSpPr>
        <p:spPr>
          <a:xfrm>
            <a:off x="1178417" y="6433624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https://coronavirus.maryland.gov/pages/cdc-resources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129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MDH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435" y="17691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hlinkClick r:id="rId2"/>
              </a:rPr>
              <a:t>MDH No. 2021-06-15-02 </a:t>
            </a:r>
            <a:r>
              <a:rPr lang="en-US" b="1" dirty="0"/>
              <a:t>Amended…Vaccination Matters </a:t>
            </a:r>
          </a:p>
          <a:p>
            <a:pPr lvl="1"/>
            <a:r>
              <a:rPr lang="en-US" dirty="0"/>
              <a:t>Continues requirement that each COVID-19 vaccine administered be reported within 24 hours of administration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>
                <a:hlinkClick r:id="rId3"/>
              </a:rPr>
              <a:t>MDH No. 2021-06-15-03 </a:t>
            </a:r>
            <a:r>
              <a:rPr lang="en-US" b="1" dirty="0"/>
              <a:t>Amended…Healthcare Matters </a:t>
            </a:r>
          </a:p>
          <a:p>
            <a:pPr lvl="1"/>
            <a:r>
              <a:rPr lang="en-US" dirty="0"/>
              <a:t>Continues provision to authorize local health officers to order quarantine and isolation of certain individuals</a:t>
            </a:r>
          </a:p>
          <a:p>
            <a:pPr lvl="1"/>
            <a:r>
              <a:rPr lang="en-US" dirty="0"/>
              <a:t>Extends certain patient transfer items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>
                <a:hlinkClick r:id="rId4"/>
              </a:rPr>
              <a:t>MDH No. 2021-06-15-04 </a:t>
            </a:r>
            <a:r>
              <a:rPr lang="en-US" b="1" dirty="0"/>
              <a:t>Amended…Nursing Home Matters</a:t>
            </a:r>
          </a:p>
          <a:p>
            <a:pPr lvl="1"/>
            <a:r>
              <a:rPr lang="en-US" dirty="0"/>
              <a:t>Adds provision that skilled nursing facilities register in </a:t>
            </a:r>
            <a:r>
              <a:rPr lang="en-US" dirty="0" err="1"/>
              <a:t>ImmuNet</a:t>
            </a:r>
            <a:r>
              <a:rPr lang="en-US" dirty="0"/>
              <a:t> as a COVID-19 provider by July 15,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Maryland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616D9-6E7B-4FEE-B8FB-BF0AEA90E486}"/>
              </a:ext>
            </a:extLst>
          </p:cNvPr>
          <p:cNvSpPr txBox="1"/>
          <p:nvPr/>
        </p:nvSpPr>
        <p:spPr>
          <a:xfrm>
            <a:off x="1178417" y="6433624"/>
            <a:ext cx="6104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https://coronavirus.maryland.gov/pages/cdc-resources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5188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COVID-19 Orders Terminating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Maryland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8AA386-3AC2-4469-A4A4-21AD091A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138" y="1762705"/>
            <a:ext cx="43348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Full list of orders terminating on July 1</a:t>
            </a:r>
            <a:r>
              <a:rPr lang="en-US" baseline="30000" dirty="0"/>
              <a:t>st</a:t>
            </a:r>
            <a:r>
              <a:rPr lang="en-US" dirty="0"/>
              <a:t> and August 15</a:t>
            </a:r>
            <a:r>
              <a:rPr lang="en-US" baseline="30000" dirty="0"/>
              <a:t>th</a:t>
            </a:r>
            <a:r>
              <a:rPr lang="en-US" dirty="0"/>
              <a:t> can be found here: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>
                <a:hlinkClick r:id="rId2"/>
              </a:rPr>
              <a:t>https://governor.maryland.gov/covid-19-pandemic-orders-and-guidance/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119869-C880-4EE0-810A-F472C2E33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61"/>
          <a:stretch/>
        </p:blipFill>
        <p:spPr>
          <a:xfrm>
            <a:off x="1159100" y="1591298"/>
            <a:ext cx="5339838" cy="51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7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Epi summary</a:t>
            </a:r>
          </a:p>
          <a:p>
            <a:r>
              <a:rPr lang="en-US" dirty="0"/>
              <a:t>State and Federal Guidance Updates</a:t>
            </a:r>
          </a:p>
          <a:p>
            <a:r>
              <a:rPr lang="en-US"/>
              <a:t>Post-COVID </a:t>
            </a:r>
            <a:r>
              <a:rPr lang="en-US" dirty="0"/>
              <a:t>Conditions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2C39F-CDBC-4FB6-98AF-A00F106C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01" y="2666576"/>
            <a:ext cx="55816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7509F-05A4-4891-A18D-BA81AB02A88D}"/>
              </a:ext>
            </a:extLst>
          </p:cNvPr>
          <p:cNvSpPr txBox="1"/>
          <p:nvPr/>
        </p:nvSpPr>
        <p:spPr>
          <a:xfrm>
            <a:off x="6766784" y="2343410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https://covidlink.maryland.gov/content/vaccine/govax/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07"/>
            <a:ext cx="11255062" cy="1198492"/>
          </a:xfrm>
        </p:spPr>
        <p:txBody>
          <a:bodyPr>
            <a:normAutofit/>
          </a:bodyPr>
          <a:lstStyle/>
          <a:p>
            <a:r>
              <a:rPr lang="en-US" sz="3600" dirty="0"/>
              <a:t>Occupational Health and Safety Administration (OSHA) Healthcare Emergency Temporary Standard (ETS)</a:t>
            </a:r>
            <a:endParaRPr lang="en-US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OSHA has determined that employee exposure to SARS-CoV-2, the virus that causes COVID-19, presents a grave danger to workers in healthcare settings where people with suspected or confirmed COVID-19 are reasonably expected to be present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Follow up with your facility’s legal team about how this applies to your setting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6F7DA-8C8A-41D9-9E92-78B617F69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583" y="135526"/>
            <a:ext cx="10469217" cy="343659"/>
          </a:xfrm>
        </p:spPr>
        <p:txBody>
          <a:bodyPr/>
          <a:lstStyle/>
          <a:p>
            <a:r>
              <a:rPr lang="en-US" dirty="0"/>
              <a:t>Federal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0236" y="5013465"/>
            <a:ext cx="671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https://www.osha.gov/sites/default/files/publications/OSHA4122.pdf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OSHA Definition- Healthcare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9191" y="1532195"/>
            <a:ext cx="7363853" cy="14480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84FBB-673C-49AB-83AE-BC6AC30FA2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Federal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20F92-FE18-449D-92C2-D5E6A2FDE7AD}"/>
              </a:ext>
            </a:extLst>
          </p:cNvPr>
          <p:cNvSpPr txBox="1"/>
          <p:nvPr/>
        </p:nvSpPr>
        <p:spPr>
          <a:xfrm>
            <a:off x="1389471" y="6243014"/>
            <a:ext cx="81881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https://www.osha.gov/sites/default/files/publications/OSHA4125.pdf</a:t>
            </a:r>
            <a:endParaRPr lang="en-US" sz="16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A2241-1417-427B-974D-952BE82A45A0}"/>
              </a:ext>
            </a:extLst>
          </p:cNvPr>
          <p:cNvSpPr txBox="1"/>
          <p:nvPr/>
        </p:nvSpPr>
        <p:spPr>
          <a:xfrm>
            <a:off x="1148600" y="3085756"/>
            <a:ext cx="101443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Hospitals and acute care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Post acute healthcare settings- SNF and 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Doctors' offices and outpatient care setting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Dialysis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Ambulatory surgery</a:t>
            </a:r>
          </a:p>
        </p:txBody>
      </p:sp>
    </p:spTree>
    <p:extLst>
      <p:ext uri="{BB962C8B-B14F-4D97-AF65-F5344CB8AC3E}">
        <p14:creationId xmlns:p14="http://schemas.microsoft.com/office/powerpoint/2010/main" val="410981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Personal protective equipment (PPE): </a:t>
            </a:r>
          </a:p>
          <a:p>
            <a:pPr lvl="1"/>
            <a:r>
              <a:rPr lang="en-US" dirty="0"/>
              <a:t>Provide and ensure each employee wears a facemask when indoors and when occupying a vehicle with other people for work purposes</a:t>
            </a:r>
          </a:p>
          <a:p>
            <a:pPr lvl="1"/>
            <a:r>
              <a:rPr lang="en-US" dirty="0"/>
              <a:t>Provide and ensure employees use respirators and other PPE for exposure to people with suspected or confirmed COVID-19, and for aerosol-generating procedures on a person with suspected or confirmed COVID-19. </a:t>
            </a:r>
          </a:p>
          <a:p>
            <a:r>
              <a:rPr lang="en-US" dirty="0"/>
              <a:t>Patient screening and management: </a:t>
            </a:r>
          </a:p>
          <a:p>
            <a:pPr lvl="1"/>
            <a:r>
              <a:rPr lang="en-US" dirty="0"/>
              <a:t>Limit and monitor points of entry to settings where direct patient care is provided</a:t>
            </a:r>
          </a:p>
          <a:p>
            <a:pPr lvl="1"/>
            <a:r>
              <a:rPr lang="en-US" dirty="0"/>
              <a:t>Screen and triage patients, clients, and other visitors and non-employees; implement patient management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Federal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EADC6-8225-4C3E-A32E-EFBC344283CF}"/>
              </a:ext>
            </a:extLst>
          </p:cNvPr>
          <p:cNvSpPr txBox="1"/>
          <p:nvPr/>
        </p:nvSpPr>
        <p:spPr>
          <a:xfrm>
            <a:off x="1410236" y="6245916"/>
            <a:ext cx="671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https://www.osha.gov/sites/default/files/publications/OSHA4122.pdf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57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screening and medical management: </a:t>
            </a:r>
          </a:p>
          <a:p>
            <a:pPr marL="457200" lvl="1" indent="0">
              <a:buNone/>
            </a:pPr>
            <a:r>
              <a:rPr lang="en-US" dirty="0"/>
              <a:t>(1) Screen employees before each workday and shift; </a:t>
            </a:r>
          </a:p>
          <a:p>
            <a:pPr marL="457200" lvl="1" indent="0">
              <a:buNone/>
            </a:pPr>
            <a:r>
              <a:rPr lang="en-US" dirty="0"/>
              <a:t>(2) Require each employee to promptly notify the employer when the employee is COVID-19 positive, suspected of having COVID-19, or experiencing certain symptoms; </a:t>
            </a:r>
          </a:p>
          <a:p>
            <a:pPr marL="457200" lvl="1" indent="0">
              <a:buNone/>
            </a:pPr>
            <a:r>
              <a:rPr lang="en-US" dirty="0"/>
              <a:t>(3) Notify certain employees within 24 hours when a person who has been in the workplace is COVID-19 positive; </a:t>
            </a:r>
          </a:p>
          <a:p>
            <a:pPr marL="457200" lvl="1" indent="0">
              <a:buNone/>
            </a:pPr>
            <a:r>
              <a:rPr lang="en-US" dirty="0"/>
              <a:t>(4) Follow requirements for removing employees from the workplace; </a:t>
            </a:r>
          </a:p>
          <a:p>
            <a:pPr marL="457200" lvl="1" indent="0">
              <a:buNone/>
            </a:pPr>
            <a:r>
              <a:rPr lang="en-US" dirty="0"/>
              <a:t>(5) Employers with more than 10 employees- provide medical removal protection benefits in accordance with the standard to workers who must isolate or quarantine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Federal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8564A-0D65-499A-9846-3B0BFB1DCA3F}"/>
              </a:ext>
            </a:extLst>
          </p:cNvPr>
          <p:cNvSpPr txBox="1"/>
          <p:nvPr/>
        </p:nvSpPr>
        <p:spPr>
          <a:xfrm>
            <a:off x="1584101" y="6195944"/>
            <a:ext cx="671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https://www.osha.gov/sites/default/files/publications/OSHA4122.pdf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3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Training: </a:t>
            </a:r>
          </a:p>
          <a:p>
            <a:pPr lvl="1"/>
            <a:r>
              <a:rPr lang="en-US" dirty="0"/>
              <a:t>Ensure all employees receive training so they comprehend COVID-19 transmission, tasks and situations in the workplace that could result in infection, and relevant policies and procedures</a:t>
            </a:r>
          </a:p>
          <a:p>
            <a:r>
              <a:rPr lang="en-US" dirty="0"/>
              <a:t>Vaccination: </a:t>
            </a:r>
          </a:p>
          <a:p>
            <a:pPr lvl="1"/>
            <a:r>
              <a:rPr lang="en-US" dirty="0"/>
              <a:t>Provide reasonable time and paid leave for vaccinations and vaccine side effects</a:t>
            </a:r>
          </a:p>
          <a:p>
            <a:r>
              <a:rPr lang="en-US" dirty="0"/>
              <a:t>Physical distancing: </a:t>
            </a:r>
          </a:p>
          <a:p>
            <a:pPr lvl="1"/>
            <a:r>
              <a:rPr lang="en-US" dirty="0"/>
              <a:t>Keep people at least 6 feet apart when indoors</a:t>
            </a:r>
          </a:p>
          <a:p>
            <a:r>
              <a:rPr lang="en-US" dirty="0"/>
              <a:t>Report work-related COVID-19 fatalities and in-patient hospitalizations to OSHA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Federal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C4EC8-75BC-425A-87BA-CFC6A6ADC732}"/>
              </a:ext>
            </a:extLst>
          </p:cNvPr>
          <p:cNvSpPr txBox="1"/>
          <p:nvPr/>
        </p:nvSpPr>
        <p:spPr>
          <a:xfrm>
            <a:off x="1584101" y="6171392"/>
            <a:ext cx="671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https://www.osha.gov/sites/default/files/publications/OSHA4122.pdf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18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Evaluating and Caring for Patients with Post-COVID Conditions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515" y="6392597"/>
            <a:ext cx="816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https://www.cdc.gov/coronavirus/2019-ncov/hcp/clinical-care/post-covid-index.html</a:t>
            </a:r>
          </a:p>
        </p:txBody>
      </p:sp>
    </p:spTree>
    <p:extLst>
      <p:ext uri="{BB962C8B-B14F-4D97-AF65-F5344CB8AC3E}">
        <p14:creationId xmlns:p14="http://schemas.microsoft.com/office/powerpoint/2010/main" val="3831086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Post-COVID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umbrella term for the wide range of physical and mental health consequences experienced by some patients that are present four or more weeks after SARS-CoV-2 infection, including by patients who had initial mild or asymptomatic acute infection</a:t>
            </a:r>
          </a:p>
          <a:p>
            <a:r>
              <a:rPr lang="en-US" dirty="0"/>
              <a:t>Objective laboratory or imaging findings should not be used as the only measure or assessment of a patient’s well-being; lack of laboratory or imaging abnormalities does not invalidate the existence, severity, or importance of a patient’s symptoms or conditions.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89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Post-COVID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417"/>
            <a:ext cx="9609221" cy="5042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186" y="6459770"/>
            <a:ext cx="836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https://www.cdc.gov/coronavirus/2019-ncov/hcp/clinical-care/post-covid-workup.html</a:t>
            </a:r>
          </a:p>
        </p:txBody>
      </p:sp>
    </p:spTree>
    <p:extLst>
      <p:ext uri="{BB962C8B-B14F-4D97-AF65-F5344CB8AC3E}">
        <p14:creationId xmlns:p14="http://schemas.microsoft.com/office/powerpoint/2010/main" val="75834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laboratory test can definitively distinguish post-COVID conditions from other etiologies, in part due to the heterogeneity of post-COVID conditions.</a:t>
            </a:r>
          </a:p>
          <a:p>
            <a:r>
              <a:rPr lang="en-US" dirty="0"/>
              <a:t>The absence of laboratory-confirmed abnormalities or the decision to forgo extensive laboratory testing should not lead to dismissing the possible impact of a patient’s symptoms on their daily function. </a:t>
            </a:r>
          </a:p>
          <a:p>
            <a:r>
              <a:rPr lang="en-US" dirty="0"/>
              <a:t>Where clinically indicated, symptom management and a comprehensive rehabilitation plan can be initiated simultaneously with laboratory testing for most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27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Post-COVID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goal of medical management of post-COVID conditions is to optimize function and quality of life</a:t>
            </a:r>
          </a:p>
          <a:p>
            <a:r>
              <a:rPr lang="en-US" dirty="0"/>
              <a:t>Many post-COVID conditions can be improved through already established symptom management approaches</a:t>
            </a:r>
          </a:p>
          <a:p>
            <a:r>
              <a:rPr lang="en-US" dirty="0"/>
              <a:t>Creating a comprehensive rehabilitation plan may be helpful for some patients and might include physical and occupational therapy, speech and language therapy, vocational therapy, as well as neurologic rehabilitation for cognitive symptoms. </a:t>
            </a:r>
          </a:p>
          <a:p>
            <a:r>
              <a:rPr lang="en-US" dirty="0"/>
              <a:t> Optimizing management of underlying medical conditions might include counseling on lifestyle components such as nutrition, sleep, and stress reduction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7095" y="6433624"/>
            <a:ext cx="890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https://www.cdc.gov/coronavirus/2019-ncov/hcp/clinical-care/post-covid-management.html</a:t>
            </a:r>
          </a:p>
        </p:txBody>
      </p:sp>
    </p:spTree>
    <p:extLst>
      <p:ext uri="{BB962C8B-B14F-4D97-AF65-F5344CB8AC3E}">
        <p14:creationId xmlns:p14="http://schemas.microsoft.com/office/powerpoint/2010/main" val="40965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7970375" y="6626241"/>
            <a:ext cx="6346513" cy="30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6/25/21</a:t>
            </a: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E73E6-06D9-424C-A2C1-3B3CD8C58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78" y="1769259"/>
            <a:ext cx="11793733" cy="422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3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93DF4-326D-4D1E-B8A6-B01B54133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B67B-A236-4141-A57E-5B7295C39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983" y="4255260"/>
            <a:ext cx="9562838" cy="1867244"/>
          </a:xfrm>
        </p:spPr>
        <p:txBody>
          <a:bodyPr/>
          <a:lstStyle/>
          <a:p>
            <a:r>
              <a:rPr lang="en-US" dirty="0"/>
              <a:t>mdh.ipcovid@maryland.gov</a:t>
            </a:r>
          </a:p>
        </p:txBody>
      </p:sp>
    </p:spTree>
    <p:extLst>
      <p:ext uri="{BB962C8B-B14F-4D97-AF65-F5344CB8AC3E}">
        <p14:creationId xmlns:p14="http://schemas.microsoft.com/office/powerpoint/2010/main" val="143284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7768380" y="1126692"/>
            <a:ext cx="6169351" cy="25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6/25/21</a:t>
            </a: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300B28-C924-4D0D-A612-81C51528B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83" y="1506143"/>
            <a:ext cx="9289275" cy="52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426029" y="5323749"/>
            <a:ext cx="610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6/25/2021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60C0F-A31F-4162-B86B-F3E324E92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4" y="1561937"/>
            <a:ext cx="11744621" cy="32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464684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6/25/2021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2706FC-3D5E-476A-92A0-7C446C70E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5" y="1591298"/>
            <a:ext cx="9408326" cy="48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6/25/2021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462,017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64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9,513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43,662</a:t>
            </a:r>
          </a:p>
          <a:p>
            <a:pPr lvl="1"/>
            <a:r>
              <a:rPr lang="en-US" sz="2800" dirty="0"/>
              <a:t>Current: 115 (down 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tests: 10,786,503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0.9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0.45%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4CE39-346C-4D57-AD50-DA22BECDF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173" y="1591298"/>
            <a:ext cx="7309419" cy="39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7110552" y="997817"/>
            <a:ext cx="635052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6/25/21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DF8B0-0148-4F6D-A2A8-CDBD5A42C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620451"/>
            <a:ext cx="8303861" cy="49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080524" y="6294643"/>
            <a:ext cx="5503048" cy="28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6/25/21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7816C-D7E3-42D8-8A63-81590E68A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61" y="1561949"/>
            <a:ext cx="8059172" cy="46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905BA6-3F3A-4883-B3CB-137E350ABC6D}"/>
</file>

<file path=customXml/itemProps2.xml><?xml version="1.0" encoding="utf-8"?>
<ds:datastoreItem xmlns:ds="http://schemas.openxmlformats.org/officeDocument/2006/customXml" ds:itemID="{32BC4DBB-D955-470C-8AFA-C9C7DC6E8344}"/>
</file>

<file path=customXml/itemProps3.xml><?xml version="1.0" encoding="utf-8"?>
<ds:datastoreItem xmlns:ds="http://schemas.openxmlformats.org/officeDocument/2006/customXml" ds:itemID="{43F0A944-C88E-41DD-90ED-4CF241C4FB2E}"/>
</file>

<file path=docProps/app.xml><?xml version="1.0" encoding="utf-8"?>
<Properties xmlns="http://schemas.openxmlformats.org/officeDocument/2006/extended-properties" xmlns:vt="http://schemas.openxmlformats.org/officeDocument/2006/docPropsVTypes">
  <TotalTime>28666</TotalTime>
  <Words>1494</Words>
  <Application>Microsoft Office PowerPoint</Application>
  <PresentationFormat>Widescreen</PresentationFormat>
  <Paragraphs>183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Maryland Situation Update on  Coronavirus Disease (COVID-19) for BHA</vt:lpstr>
      <vt:lpstr>Call Agenda </vt:lpstr>
      <vt:lpstr>Worldwide: COVID-19</vt:lpstr>
      <vt:lpstr>Worldwide: COVID-19</vt:lpstr>
      <vt:lpstr>US Case Counts and Rates</vt:lpstr>
      <vt:lpstr>Number of Cases Reported in the USA, by Day</vt:lpstr>
      <vt:lpstr>Maryland: COVID-19 Cases </vt:lpstr>
      <vt:lpstr>Maryland: COVID-19</vt:lpstr>
      <vt:lpstr>Maryland: COVID-19</vt:lpstr>
      <vt:lpstr>Maryland: COVID-19</vt:lpstr>
      <vt:lpstr>Maryland: COVID-19</vt:lpstr>
      <vt:lpstr>Maryland: COVID-19</vt:lpstr>
      <vt:lpstr>US: COVID-19 Vaccinations</vt:lpstr>
      <vt:lpstr>Maryland Vaccine Dashboard</vt:lpstr>
      <vt:lpstr>Guidance Updates</vt:lpstr>
      <vt:lpstr>Governor’s Executive Orders</vt:lpstr>
      <vt:lpstr>Updated MDH Orders</vt:lpstr>
      <vt:lpstr>MDH Orders</vt:lpstr>
      <vt:lpstr>State COVID-19 Orders Terminating</vt:lpstr>
      <vt:lpstr>Occupational Health and Safety Administration (OSHA) Healthcare Emergency Temporary Standard (ETS)</vt:lpstr>
      <vt:lpstr>OSHA Definition- Healthcare </vt:lpstr>
      <vt:lpstr>OSHA Requirements </vt:lpstr>
      <vt:lpstr>OSHA Requirements</vt:lpstr>
      <vt:lpstr>OSHA Requirements</vt:lpstr>
      <vt:lpstr>PowerPoint Presentation</vt:lpstr>
      <vt:lpstr>Post-COVID Conditions</vt:lpstr>
      <vt:lpstr>Post-COVID Presentation</vt:lpstr>
      <vt:lpstr>Assessment and Testing</vt:lpstr>
      <vt:lpstr>Management of Post-COVID Conditions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891</cp:revision>
  <cp:lastPrinted>2020-02-04T16:27:31Z</cp:lastPrinted>
  <dcterms:created xsi:type="dcterms:W3CDTF">2018-02-09T13:05:01Z</dcterms:created>
  <dcterms:modified xsi:type="dcterms:W3CDTF">2021-06-25T13:13:13Z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