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8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3.xml" ContentType="application/vnd.openxmlformats-officedocument.presentationml.tags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gs/tag5.xml" ContentType="application/vnd.openxmlformats-officedocument.presentationml.tags+xml"/>
  <Override PartName="/ppt/tags/tag2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sldIdLst>
    <p:sldId id="256" r:id="rId2"/>
    <p:sldId id="313" r:id="rId3"/>
    <p:sldId id="339" r:id="rId4"/>
    <p:sldId id="340" r:id="rId5"/>
    <p:sldId id="674" r:id="rId6"/>
    <p:sldId id="342" r:id="rId7"/>
    <p:sldId id="374" r:id="rId8"/>
    <p:sldId id="497" r:id="rId9"/>
    <p:sldId id="634" r:id="rId10"/>
    <p:sldId id="685" r:id="rId11"/>
    <p:sldId id="687" r:id="rId12"/>
    <p:sldId id="688" r:id="rId13"/>
    <p:sldId id="689" r:id="rId14"/>
    <p:sldId id="690" r:id="rId15"/>
    <p:sldId id="691" r:id="rId16"/>
    <p:sldId id="692" r:id="rId17"/>
    <p:sldId id="693" r:id="rId18"/>
    <p:sldId id="694" r:id="rId19"/>
    <p:sldId id="675" r:id="rId20"/>
    <p:sldId id="676" r:id="rId21"/>
    <p:sldId id="677" r:id="rId22"/>
    <p:sldId id="678" r:id="rId23"/>
    <p:sldId id="679" r:id="rId24"/>
    <p:sldId id="680" r:id="rId25"/>
    <p:sldId id="681" r:id="rId26"/>
    <p:sldId id="682" r:id="rId27"/>
    <p:sldId id="683" r:id="rId28"/>
    <p:sldId id="684" r:id="rId29"/>
    <p:sldId id="297" r:id="rId30"/>
    <p:sldId id="274" r:id="rId3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F810"/>
    <a:srgbClr val="F94DE0"/>
    <a:srgbClr val="C40E3E"/>
    <a:srgbClr val="9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068" autoAdjust="0"/>
    <p:restoredTop sz="87350" autoAdjust="0"/>
  </p:normalViewPr>
  <p:slideViewPr>
    <p:cSldViewPr snapToGrid="0" snapToObjects="1">
      <p:cViewPr varScale="1">
        <p:scale>
          <a:sx n="62" d="100"/>
          <a:sy n="62" d="100"/>
        </p:scale>
        <p:origin x="124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3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C80779F-2152-C84C-A2C2-FD36C5CC5AAE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368579C-EAC7-0B4D-AE5F-5E3A5B26F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601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517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68579C-EAC7-0B4D-AE5F-5E3A5B26F7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64332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5019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3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598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708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796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366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68579C-EAC7-0B4D-AE5F-5E3A5B26F7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21088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68579C-EAC7-0B4D-AE5F-5E3A5B26F7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41982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68579C-EAC7-0B4D-AE5F-5E3A5B26F7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14581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68579C-EAC7-0B4D-AE5F-5E3A5B26F7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0077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1771F8B-A6AA-4C49-A351-1C54F3623C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" r="1406"/>
          <a:stretch/>
        </p:blipFill>
        <p:spPr>
          <a:xfrm>
            <a:off x="0" y="-314075"/>
            <a:ext cx="12192000" cy="748614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A960F7A-981E-2849-A4A6-FFB20B3D6491}"/>
              </a:ext>
            </a:extLst>
          </p:cNvPr>
          <p:cNvSpPr/>
          <p:nvPr userDrawn="1"/>
        </p:nvSpPr>
        <p:spPr>
          <a:xfrm>
            <a:off x="0" y="1705295"/>
            <a:ext cx="12192000" cy="4268835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7FB37E-432E-7A4F-B863-4B75CE2DBB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261"/>
          <a:stretch/>
        </p:blipFill>
        <p:spPr>
          <a:xfrm>
            <a:off x="-610" y="1701110"/>
            <a:ext cx="12191998" cy="105420"/>
          </a:xfrm>
          <a:prstGeom prst="rect">
            <a:avLst/>
          </a:prstGeom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C69780-856D-8549-AC32-E37E32DB0D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281"/>
          <a:stretch/>
        </p:blipFill>
        <p:spPr>
          <a:xfrm>
            <a:off x="-612" y="5953810"/>
            <a:ext cx="12192000" cy="6095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F033F58-E2FE-0347-BD76-12FAE70FF602}"/>
              </a:ext>
            </a:extLst>
          </p:cNvPr>
          <p:cNvSpPr/>
          <p:nvPr userDrawn="1"/>
        </p:nvSpPr>
        <p:spPr>
          <a:xfrm>
            <a:off x="-612" y="1806530"/>
            <a:ext cx="12192612" cy="4147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EC1CAE-181F-AE45-82F8-A14FDE7962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694" y="2645487"/>
            <a:ext cx="9144000" cy="1338567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B1C7E-8E53-164B-8983-F17A528253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210379"/>
            <a:ext cx="9144000" cy="387626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C40E3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presenter name, title, office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B8BAC13-88FE-C64F-96CA-64033FB21D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24000" y="4777462"/>
            <a:ext cx="9144000" cy="366713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C40E3E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1337298-74C7-D143-9804-A644D0613C8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076" y="266296"/>
            <a:ext cx="1636624" cy="132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150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8AD7A-692D-214C-B1E6-40FF2519F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819F98-A45F-E94A-B7CD-C1136BEA9F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7C9E59-65FE-C340-86D6-CB8875869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hape 99">
            <a:extLst>
              <a:ext uri="{FF2B5EF4-FFF2-40B4-BE49-F238E27FC236}">
                <a16:creationId xmlns:a16="http://schemas.microsoft.com/office/drawing/2014/main" id="{4878ACEC-C273-FC42-8FF0-6A137603AC86}"/>
              </a:ext>
            </a:extLst>
          </p:cNvPr>
          <p:cNvCxnSpPr>
            <a:cxnSpLocks/>
          </p:cNvCxnSpPr>
          <p:nvPr userDrawn="1"/>
        </p:nvCxnSpPr>
        <p:spPr>
          <a:xfrm>
            <a:off x="983837" y="1582071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1540285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A64AD5-665A-C744-89D9-40F741E5C759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4136C4-AA83-DE43-BE00-E228E3F2BD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3193CF-F9DC-B44A-A876-F2CFF6544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hape 99">
            <a:extLst>
              <a:ext uri="{FF2B5EF4-FFF2-40B4-BE49-F238E27FC236}">
                <a16:creationId xmlns:a16="http://schemas.microsoft.com/office/drawing/2014/main" id="{784700B9-E3D3-064D-B1E6-41202D9F58D4}"/>
              </a:ext>
            </a:extLst>
          </p:cNvPr>
          <p:cNvCxnSpPr>
            <a:cxnSpLocks/>
          </p:cNvCxnSpPr>
          <p:nvPr userDrawn="1"/>
        </p:nvCxnSpPr>
        <p:spPr>
          <a:xfrm>
            <a:off x="9263518" y="365125"/>
            <a:ext cx="0" cy="5246535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3647689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9F195-B40D-0E4C-B1D2-11C6A5EE0C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96349"/>
            <a:ext cx="10515600" cy="994949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871D74-B903-E740-B842-E2BB1355D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2148" y="1825625"/>
            <a:ext cx="10071652" cy="4351338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AB431-9F66-664E-9CD0-ED4F8EA2F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7186" y="6253165"/>
            <a:ext cx="543338" cy="365125"/>
          </a:xfrm>
        </p:spPr>
        <p:txBody>
          <a:bodyPr/>
          <a:lstStyle>
            <a:lvl1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275CE6D-5C38-C543-B8AD-F8110668FD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F4DEA67-6A4F-9649-A24B-C40F247C0A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4583" y="362022"/>
            <a:ext cx="10469217" cy="343659"/>
          </a:xfrm>
        </p:spPr>
        <p:txBody>
          <a:bodyPr>
            <a:noAutofit/>
          </a:bodyPr>
          <a:lstStyle>
            <a:lvl1pPr marL="0" indent="0">
              <a:buNone/>
              <a:defRPr sz="2200" i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Chapter Reference: Title</a:t>
            </a:r>
          </a:p>
        </p:txBody>
      </p:sp>
      <p:cxnSp>
        <p:nvCxnSpPr>
          <p:cNvPr id="7" name="Shape 99">
            <a:extLst>
              <a:ext uri="{FF2B5EF4-FFF2-40B4-BE49-F238E27FC236}">
                <a16:creationId xmlns:a16="http://schemas.microsoft.com/office/drawing/2014/main" id="{C09A3890-68F3-4E4F-B626-7285D1AA9403}"/>
              </a:ext>
            </a:extLst>
          </p:cNvPr>
          <p:cNvCxnSpPr>
            <a:cxnSpLocks/>
          </p:cNvCxnSpPr>
          <p:nvPr userDrawn="1"/>
        </p:nvCxnSpPr>
        <p:spPr>
          <a:xfrm>
            <a:off x="983837" y="1469337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655342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2F32DB1-E964-D44B-9D97-3CEFD7EBC5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10139" y="3575637"/>
            <a:ext cx="10581860" cy="569913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4000" i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Chapter Intro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2A0465EC-8468-8947-A27C-8FA981D39B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10138" y="4162495"/>
            <a:ext cx="10581861" cy="764217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55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Chapter Title</a:t>
            </a:r>
          </a:p>
        </p:txBody>
      </p:sp>
      <p:cxnSp>
        <p:nvCxnSpPr>
          <p:cNvPr id="7" name="Shape 99">
            <a:extLst>
              <a:ext uri="{FF2B5EF4-FFF2-40B4-BE49-F238E27FC236}">
                <a16:creationId xmlns:a16="http://schemas.microsoft.com/office/drawing/2014/main" id="{94E87B3F-A490-CE4B-89E0-18FC29BB5205}"/>
              </a:ext>
            </a:extLst>
          </p:cNvPr>
          <p:cNvCxnSpPr>
            <a:cxnSpLocks/>
          </p:cNvCxnSpPr>
          <p:nvPr userDrawn="1"/>
        </p:nvCxnSpPr>
        <p:spPr>
          <a:xfrm>
            <a:off x="1610139" y="4225063"/>
            <a:ext cx="10581861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2796408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B2FD7-958A-0C45-B087-7DDC509F8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D793A9-78D0-DB44-9842-DF34C4F56FC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9850A2-0FAF-1F4F-9CFE-2458DCD44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hape 99">
            <a:extLst>
              <a:ext uri="{FF2B5EF4-FFF2-40B4-BE49-F238E27FC236}">
                <a16:creationId xmlns:a16="http://schemas.microsoft.com/office/drawing/2014/main" id="{973325D0-1E67-7343-83E5-FA2188290DAA}"/>
              </a:ext>
            </a:extLst>
          </p:cNvPr>
          <p:cNvCxnSpPr>
            <a:cxnSpLocks/>
          </p:cNvCxnSpPr>
          <p:nvPr userDrawn="1"/>
        </p:nvCxnSpPr>
        <p:spPr>
          <a:xfrm>
            <a:off x="831850" y="4589463"/>
            <a:ext cx="11360150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3887514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FAF1C-2FEF-6242-ABE9-7D70C8595B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26BE8-82C8-4142-AE0F-CE6E9BD0AD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82758" y="1825625"/>
            <a:ext cx="483704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BD5BAE-18FF-7744-943F-AF45199498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AD9767-8F21-2644-BB12-1DA08EE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hape 99">
            <a:extLst>
              <a:ext uri="{FF2B5EF4-FFF2-40B4-BE49-F238E27FC236}">
                <a16:creationId xmlns:a16="http://schemas.microsoft.com/office/drawing/2014/main" id="{83DE70EB-F425-BB4F-89B5-AA119946A7DC}"/>
              </a:ext>
            </a:extLst>
          </p:cNvPr>
          <p:cNvCxnSpPr>
            <a:cxnSpLocks/>
          </p:cNvCxnSpPr>
          <p:nvPr userDrawn="1"/>
        </p:nvCxnSpPr>
        <p:spPr>
          <a:xfrm>
            <a:off x="983837" y="1569545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295656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7DC57-EA5D-8A44-945E-B158D9524D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5C1A9C-F576-4A47-A383-5DE1DD2F6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93EC18-C9B1-7F4B-BFEA-54F523EF74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2A4D5A-5DB2-484D-88C8-A024BBC26A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4C890A-252B-B348-84D8-D857DB0A8D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0C7B4F-6D0B-904C-9885-7CB0869B0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hape 99">
            <a:extLst>
              <a:ext uri="{FF2B5EF4-FFF2-40B4-BE49-F238E27FC236}">
                <a16:creationId xmlns:a16="http://schemas.microsoft.com/office/drawing/2014/main" id="{66AD6D74-344E-A54C-9A0C-D9987DFF3753}"/>
              </a:ext>
            </a:extLst>
          </p:cNvPr>
          <p:cNvCxnSpPr>
            <a:cxnSpLocks/>
          </p:cNvCxnSpPr>
          <p:nvPr userDrawn="1"/>
        </p:nvCxnSpPr>
        <p:spPr>
          <a:xfrm>
            <a:off x="983837" y="1469337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3479465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F2EC0-F0AE-9445-A41E-5C87D776FB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83625D-A756-7F49-AB3B-3B19F7CAA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4" name="Shape 99">
            <a:extLst>
              <a:ext uri="{FF2B5EF4-FFF2-40B4-BE49-F238E27FC236}">
                <a16:creationId xmlns:a16="http://schemas.microsoft.com/office/drawing/2014/main" id="{D1908872-F504-B444-82AE-1560204653B7}"/>
              </a:ext>
            </a:extLst>
          </p:cNvPr>
          <p:cNvCxnSpPr>
            <a:cxnSpLocks/>
          </p:cNvCxnSpPr>
          <p:nvPr userDrawn="1"/>
        </p:nvCxnSpPr>
        <p:spPr>
          <a:xfrm>
            <a:off x="983837" y="1582071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2090653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862F8-D10B-E844-A683-3AF7FD775A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C8119-9F97-154F-8D0D-877CCDE63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A595C8-2E13-E74D-B6BC-3FE67DB6AC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58E6BD-2C0D-0948-8CA6-F12956A02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hape 99">
            <a:extLst>
              <a:ext uri="{FF2B5EF4-FFF2-40B4-BE49-F238E27FC236}">
                <a16:creationId xmlns:a16="http://schemas.microsoft.com/office/drawing/2014/main" id="{D27140A5-E15E-BD46-8584-067F29D9D83D}"/>
              </a:ext>
            </a:extLst>
          </p:cNvPr>
          <p:cNvCxnSpPr>
            <a:cxnSpLocks/>
          </p:cNvCxnSpPr>
          <p:nvPr userDrawn="1"/>
        </p:nvCxnSpPr>
        <p:spPr>
          <a:xfrm>
            <a:off x="839788" y="2069926"/>
            <a:ext cx="3932237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894337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8E29B-A727-0242-95D3-50DD382BCE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502107-0DCE-174F-BD90-B7DDBC0C3C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D27ABF-7140-B846-BA0A-AD8307DE4A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1C0212-3F5D-924C-8A51-77A9A1441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hape 99">
            <a:extLst>
              <a:ext uri="{FF2B5EF4-FFF2-40B4-BE49-F238E27FC236}">
                <a16:creationId xmlns:a16="http://schemas.microsoft.com/office/drawing/2014/main" id="{E4F1C8B1-B262-B54D-A9C0-F0135C46D574}"/>
              </a:ext>
            </a:extLst>
          </p:cNvPr>
          <p:cNvCxnSpPr>
            <a:cxnSpLocks/>
          </p:cNvCxnSpPr>
          <p:nvPr userDrawn="1"/>
        </p:nvCxnSpPr>
        <p:spPr>
          <a:xfrm>
            <a:off x="839788" y="2069926"/>
            <a:ext cx="3932237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3190300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754C78-7612-7841-8168-3168267AD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5739"/>
            <a:ext cx="10515600" cy="994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BDA34-773B-E24F-9795-67AB0AAAF6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FE610F-F9D8-EA47-B076-18F52BB0C4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8810" y="6231917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275CE6D-5C38-C543-B8AD-F8110668FDF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73610A-5E58-E749-8E27-85C5693283B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170" y="5846548"/>
            <a:ext cx="2391950" cy="695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322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dc.gov/coronavirus/2019-ncov/hcp/memory-care.html" TargetMode="External"/><Relationship Id="rId3" Type="http://schemas.openxmlformats.org/officeDocument/2006/relationships/hyperlink" Target="http://health.maryland.gov/coronavirus" TargetMode="External"/><Relationship Id="rId7" Type="http://schemas.openxmlformats.org/officeDocument/2006/relationships/hyperlink" Target="https://www.cdc.gov/coronavirus/2019-ncov/hcp/infection-control-faq.html?CDC_AA_refVal=https://www.cdc.gov/coronavirus/2019-ncov/infection-control/infection-prevention-control-faq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dc.gov/coronavirus/2019-nCoV/infection-control.html" TargetMode="External"/><Relationship Id="rId5" Type="http://schemas.openxmlformats.org/officeDocument/2006/relationships/hyperlink" Target="https://www.cdc.gov/coronavirus/2019-ncov/specific-groups/high-risk-complications.html" TargetMode="External"/><Relationship Id="rId4" Type="http://schemas.openxmlformats.org/officeDocument/2006/relationships/hyperlink" Target="https://health.maryland.gov/laboratories/Pages/Novel-Coronavirus.aspx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coronavirus/2019-ncov/cases-updates/us-cases-deaths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health.maryland.gov/coronaviru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175A1-2517-744F-9A8B-57E30E174F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9347"/>
            <a:ext cx="9144000" cy="1629551"/>
          </a:xfrm>
        </p:spPr>
        <p:txBody>
          <a:bodyPr>
            <a:normAutofit fontScale="90000"/>
          </a:bodyPr>
          <a:lstStyle/>
          <a:p>
            <a:r>
              <a:rPr lang="en-US" dirty="0"/>
              <a:t>Maryland Situation Update on </a:t>
            </a:r>
            <a:br>
              <a:rPr lang="en-US" dirty="0"/>
            </a:br>
            <a:r>
              <a:rPr lang="en-US" dirty="0"/>
              <a:t>Coronavirus Disease (COVID-19)</a:t>
            </a:r>
            <a:br>
              <a:rPr lang="en-US" dirty="0"/>
            </a:br>
            <a:r>
              <a:rPr lang="en-US" dirty="0"/>
              <a:t>for BHA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CDE056D8-945A-4B48-A18A-58091677BC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99722"/>
            <a:ext cx="9144000" cy="1169437"/>
          </a:xfrm>
        </p:spPr>
        <p:txBody>
          <a:bodyPr>
            <a:normAutofit/>
          </a:bodyPr>
          <a:lstStyle/>
          <a:p>
            <a:pPr lvl="0"/>
            <a:r>
              <a:rPr lang="en-US" sz="2100" dirty="0"/>
              <a:t>Maryland Department of Health</a:t>
            </a:r>
          </a:p>
          <a:p>
            <a:pPr lvl="0"/>
            <a:r>
              <a:rPr lang="en-US" sz="2100" dirty="0"/>
              <a:t>Infectious Disease Epidemiology and Outbreak Response Bureau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BA006E-C594-466C-BCBE-4496AED2A4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04010" y="4899990"/>
            <a:ext cx="9144000" cy="36671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August 7th, 2020</a:t>
            </a:r>
          </a:p>
        </p:txBody>
      </p:sp>
    </p:spTree>
    <p:extLst>
      <p:ext uri="{BB962C8B-B14F-4D97-AF65-F5344CB8AC3E}">
        <p14:creationId xmlns:p14="http://schemas.microsoft.com/office/powerpoint/2010/main" val="3964148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268763" y="4346843"/>
            <a:ext cx="10581860" cy="56991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610139" y="3428999"/>
            <a:ext cx="10581861" cy="764217"/>
          </a:xfrm>
        </p:spPr>
        <p:txBody>
          <a:bodyPr/>
          <a:lstStyle/>
          <a:p>
            <a:r>
              <a:rPr lang="en-US" dirty="0" err="1"/>
              <a:t>COVIDLink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710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C1B02-D5BD-4253-A760-82B4A3C0F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F5E5FB-47CE-4D1A-8C1D-95A86F79D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4021A6-D490-4277-8964-078CDD733D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8115746B-D166-4404-8987-F95AE535C8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83" y="-95046"/>
            <a:ext cx="7988576" cy="6713336"/>
          </a:xfrm>
        </p:spPr>
      </p:pic>
    </p:spTree>
    <p:extLst>
      <p:ext uri="{BB962C8B-B14F-4D97-AF65-F5344CB8AC3E}">
        <p14:creationId xmlns:p14="http://schemas.microsoft.com/office/powerpoint/2010/main" val="1147319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76ADF1C-CF8B-4B47-9B97-AE769F93B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67005"/>
            <a:ext cx="5511800" cy="659068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AF17BFC-7EA6-4176-A6BE-8EF1F9865CCC}"/>
              </a:ext>
            </a:extLst>
          </p:cNvPr>
          <p:cNvSpPr txBox="1"/>
          <p:nvPr/>
        </p:nvSpPr>
        <p:spPr>
          <a:xfrm>
            <a:off x="7617055" y="1927943"/>
            <a:ext cx="284446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Automated</a:t>
            </a:r>
          </a:p>
          <a:p>
            <a:pPr algn="ctr"/>
            <a:r>
              <a:rPr lang="en-US" sz="2800" b="1" dirty="0"/>
              <a:t>COVID-19</a:t>
            </a:r>
          </a:p>
          <a:p>
            <a:pPr algn="ctr"/>
            <a:r>
              <a:rPr lang="en-US" sz="2800" b="1" dirty="0"/>
              <a:t>Contact</a:t>
            </a:r>
          </a:p>
          <a:p>
            <a:pPr algn="ctr"/>
            <a:r>
              <a:rPr lang="en-US" sz="2800" b="1" dirty="0"/>
              <a:t>Tracing Communications</a:t>
            </a:r>
          </a:p>
        </p:txBody>
      </p:sp>
    </p:spTree>
    <p:extLst>
      <p:ext uri="{BB962C8B-B14F-4D97-AF65-F5344CB8AC3E}">
        <p14:creationId xmlns:p14="http://schemas.microsoft.com/office/powerpoint/2010/main" val="36039775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11EB748-8D4B-4CD3-BA52-5C3E022FD3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2650" y="285498"/>
            <a:ext cx="7886701" cy="54085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90944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11EB748-8D4B-4CD3-BA52-5C3E022FD3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2650" y="285498"/>
            <a:ext cx="7886701" cy="54085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735508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3B5C87-A32C-4E2C-A79F-219FC0CF14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1595"/>
          <a:stretch/>
        </p:blipFill>
        <p:spPr>
          <a:xfrm>
            <a:off x="2250800" y="250383"/>
            <a:ext cx="6797950" cy="55027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523544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FDB461-192E-46D2-B15B-518F793B87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3086" y="356161"/>
            <a:ext cx="7732548" cy="62284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702558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2CFDA72-F070-4D3B-A0ED-997CA15B31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9918" y="410553"/>
            <a:ext cx="6171233" cy="60368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551536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dirty="0" err="1"/>
              <a:t>COVIdLink</a:t>
            </a:r>
            <a:r>
              <a:rPr lang="en-US" dirty="0"/>
              <a:t> Does and </a:t>
            </a:r>
            <a:r>
              <a:rPr lang="en-US"/>
              <a:t>Doesn’t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/>
              <a:t>Does:</a:t>
            </a:r>
          </a:p>
          <a:p>
            <a:r>
              <a:rPr lang="en-US" dirty="0"/>
              <a:t>Provide a convenient place to enter daily symptom check</a:t>
            </a:r>
          </a:p>
          <a:p>
            <a:r>
              <a:rPr lang="en-US" dirty="0"/>
              <a:t>Allows the patient to check in with public health department</a:t>
            </a:r>
          </a:p>
          <a:p>
            <a:r>
              <a:rPr lang="en-US" dirty="0"/>
              <a:t>Gives information about the steps in the contact tracing process</a:t>
            </a:r>
          </a:p>
          <a:p>
            <a:r>
              <a:rPr lang="en-US" dirty="0"/>
              <a:t>Provides a work excuse letter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/>
              <a:t>Does not:</a:t>
            </a:r>
          </a:p>
          <a:p>
            <a:r>
              <a:rPr lang="en-US" dirty="0"/>
              <a:t>Interact with any other apps on your phone, including social media</a:t>
            </a:r>
          </a:p>
          <a:p>
            <a:r>
              <a:rPr lang="en-US" dirty="0"/>
              <a:t>Look through your phone for known contacts</a:t>
            </a:r>
          </a:p>
          <a:p>
            <a:r>
              <a:rPr lang="en-US" dirty="0"/>
              <a:t>Send notifications to any other people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1214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F4E259E-428C-41FE-A18C-85729B6CE6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6C9D38-5582-4837-988A-2F6236F62E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CDC State Indicator Reports</a:t>
            </a:r>
          </a:p>
        </p:txBody>
      </p:sp>
    </p:spTree>
    <p:extLst>
      <p:ext uri="{BB962C8B-B14F-4D97-AF65-F5344CB8AC3E}">
        <p14:creationId xmlns:p14="http://schemas.microsoft.com/office/powerpoint/2010/main" val="563908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>
            <a:extLst>
              <a:ext uri="{FF2B5EF4-FFF2-40B4-BE49-F238E27FC236}">
                <a16:creationId xmlns:a16="http://schemas.microsoft.com/office/drawing/2014/main" id="{95068D90-2223-554F-83EB-3DA22DCE4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Agenda </a:t>
            </a:r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423F0F17-B5DA-004F-8EFE-172BCD600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449" y="1910227"/>
            <a:ext cx="6063198" cy="4351338"/>
          </a:xfrm>
        </p:spPr>
        <p:txBody>
          <a:bodyPr>
            <a:normAutofit/>
          </a:bodyPr>
          <a:lstStyle/>
          <a:p>
            <a:r>
              <a:rPr lang="en-US" dirty="0"/>
              <a:t>Review current situation of COVID-19</a:t>
            </a:r>
          </a:p>
          <a:p>
            <a:r>
              <a:rPr lang="en-US" dirty="0" err="1"/>
              <a:t>COVIDlink</a:t>
            </a:r>
            <a:endParaRPr lang="en-US" dirty="0"/>
          </a:p>
          <a:p>
            <a:r>
              <a:rPr lang="en-US" dirty="0"/>
              <a:t>CDC State Data</a:t>
            </a:r>
          </a:p>
          <a:p>
            <a:r>
              <a:rPr lang="en-US" dirty="0"/>
              <a:t>Questions and Answers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04A58E-229C-204C-8FFC-82A24FCFF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2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https://globalbiodefense.com/wp-content/uploads/2020/02/novel-coronavirus-covid-19-sars-cov-2-1024x8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647" y="1782501"/>
            <a:ext cx="5807353" cy="494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608968" y="1455795"/>
            <a:ext cx="3583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333333"/>
                </a:solidFill>
                <a:latin typeface="Droid Serif"/>
              </a:rPr>
              <a:t>Picture Courtesy of NIAID-RML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4123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80C31-56B5-479E-B894-CC3ABB029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A33D8-D555-4251-A844-6A404F1CC2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State-level case counts and mortality data: State-verified case report counts in NNDSS and DCIPHER</a:t>
            </a:r>
          </a:p>
          <a:p>
            <a:r>
              <a:rPr lang="en-US" dirty="0"/>
              <a:t>County-level case counts and mortality data: </a:t>
            </a:r>
            <a:r>
              <a:rPr lang="en-US" dirty="0" err="1"/>
              <a:t>USAFacts</a:t>
            </a:r>
            <a:endParaRPr lang="en-US" dirty="0"/>
          </a:p>
          <a:p>
            <a:r>
              <a:rPr lang="en-US" dirty="0"/>
              <a:t>COVID-like Illness (CLI) Emergency Department Data: </a:t>
            </a:r>
            <a:r>
              <a:rPr lang="en-US" dirty="0" err="1"/>
              <a:t>BioSense</a:t>
            </a:r>
            <a:r>
              <a:rPr lang="en-US" dirty="0"/>
              <a:t>- Facility Location</a:t>
            </a:r>
          </a:p>
          <a:p>
            <a:r>
              <a:rPr lang="en-US" dirty="0"/>
              <a:t>Total testing volume and results: HHS Protect Laboratory Data</a:t>
            </a:r>
          </a:p>
          <a:p>
            <a:r>
              <a:rPr lang="en-US" dirty="0"/>
              <a:t>Population denominator for incidence calculations: 2018 US Census estimates</a:t>
            </a:r>
          </a:p>
          <a:p>
            <a:endParaRPr lang="en-US" dirty="0"/>
          </a:p>
          <a:p>
            <a:r>
              <a:rPr lang="en-US" dirty="0"/>
              <a:t>T</a:t>
            </a:r>
            <a:r>
              <a:rPr lang="en-US"/>
              <a:t>here </a:t>
            </a:r>
            <a:r>
              <a:rPr lang="en-US" dirty="0"/>
              <a:t>might be slight discrepancies between the numbers CDC is displaying and what MDH has on the website. The MDH data are generally a little more complete than the CDC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63DD96-A192-41C9-AD06-9BBAF695E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CB67FB-E6A8-4D59-BE57-1BCFD091BA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3725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A1057-DFD9-4743-9C85-9A16876C3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D84383-D96B-4F5C-8D67-2D4036CD48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CE0828-3990-4B42-8A56-0EDFA8C8E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9D1BFF-9518-44EC-B640-2CA3D5A7CF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353" y="171102"/>
            <a:ext cx="10513991" cy="650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3978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391" y="145937"/>
            <a:ext cx="11285678" cy="645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4409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Maryland Specific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583" y="1591298"/>
            <a:ext cx="11083640" cy="429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8292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791" y="0"/>
            <a:ext cx="8336518" cy="6521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0575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186" y="362022"/>
            <a:ext cx="6904969" cy="595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4329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186" y="0"/>
            <a:ext cx="7522597" cy="6765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9455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398" y="940008"/>
            <a:ext cx="11262965" cy="498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3496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357" y="195623"/>
            <a:ext cx="11023443" cy="6057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9394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4634" y="1513489"/>
            <a:ext cx="7408115" cy="3323343"/>
          </a:xfrm>
        </p:spPr>
        <p:txBody>
          <a:bodyPr>
            <a:noAutofit/>
          </a:bodyPr>
          <a:lstStyle/>
          <a:p>
            <a:r>
              <a:rPr lang="en-US" sz="2000" dirty="0"/>
              <a:t>MDH Novel Coronavirus: </a:t>
            </a:r>
            <a:r>
              <a:rPr lang="en-US" sz="2000" dirty="0">
                <a:hlinkClick r:id="rId3"/>
              </a:rPr>
              <a:t>http://health.maryland.gov/coronavirus</a:t>
            </a:r>
            <a:endParaRPr lang="en-US" sz="2000" dirty="0"/>
          </a:p>
          <a:p>
            <a:r>
              <a:rPr lang="en-US" sz="2000" dirty="0"/>
              <a:t>MDH Laboratory Coronavirus: </a:t>
            </a:r>
            <a:r>
              <a:rPr lang="en-US" sz="2000" dirty="0">
                <a:hlinkClick r:id="rId4"/>
              </a:rPr>
              <a:t>https://health.maryland.gov/laboratories/Pages/Novel-Coronavirus.aspx</a:t>
            </a:r>
            <a:endParaRPr lang="en-US" sz="2000" dirty="0"/>
          </a:p>
          <a:p>
            <a:r>
              <a:rPr lang="en-US" sz="2000" dirty="0"/>
              <a:t>COVID-19 People at risk                                    </a:t>
            </a:r>
            <a:r>
              <a:rPr lang="en-US" sz="2000" dirty="0">
                <a:hlinkClick r:id="rId5"/>
              </a:rPr>
              <a:t>https://www.cdc.gov/coronavirus/2019-ncov/specific-groups/high-risk-complications.html</a:t>
            </a:r>
            <a:endParaRPr lang="en-US" sz="2000" dirty="0"/>
          </a:p>
          <a:p>
            <a:r>
              <a:rPr lang="en-US" sz="2000" dirty="0"/>
              <a:t>CDC Guidance for Infection Control </a:t>
            </a:r>
            <a:r>
              <a:rPr lang="en-US" sz="2000" dirty="0">
                <a:hlinkClick r:id="rId6"/>
              </a:rPr>
              <a:t>https://www.cdc.gov/coronavirus/2019-nCoV/infection-control.html</a:t>
            </a:r>
            <a:endParaRPr lang="en-US" sz="2000" dirty="0"/>
          </a:p>
          <a:p>
            <a:r>
              <a:rPr lang="en-US" sz="2000" dirty="0"/>
              <a:t>Behavioral Health </a:t>
            </a:r>
            <a:r>
              <a:rPr lang="en-US" sz="2000" dirty="0">
                <a:hlinkClick r:id="rId7"/>
              </a:rPr>
              <a:t>https://www.cdc.gov/coronavirus/2019-ncov/hcp/infection-control-faq.html?CDC_AA_refVal=https%3A%2F%2Fwww.cdc.gov%2Fcoronavirus%2F2019-ncov%2Finfection-control%2Finfection-prevention-control-faq.html</a:t>
            </a:r>
            <a:endParaRPr lang="en-US" sz="2000" dirty="0"/>
          </a:p>
          <a:p>
            <a:r>
              <a:rPr lang="en-US" sz="2000" dirty="0"/>
              <a:t>Memory Care </a:t>
            </a:r>
            <a:r>
              <a:rPr lang="en-US" sz="2000" dirty="0">
                <a:hlinkClick r:id="rId8"/>
              </a:rPr>
              <a:t>https://www.cdc.gov/coronavirus/2019-ncov/hcp/memory-care.html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075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>
            <a:extLst>
              <a:ext uri="{FF2B5EF4-FFF2-40B4-BE49-F238E27FC236}">
                <a16:creationId xmlns:a16="http://schemas.microsoft.com/office/drawing/2014/main" id="{95068D90-2223-554F-83EB-3DA22DCE4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185" y="158371"/>
            <a:ext cx="8868071" cy="1681315"/>
          </a:xfrm>
        </p:spPr>
        <p:txBody>
          <a:bodyPr/>
          <a:lstStyle/>
          <a:p>
            <a:r>
              <a:rPr lang="en-US" dirty="0"/>
              <a:t>COVID-19 Global Situation 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04A58E-229C-204C-8FFC-82A24FCFF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3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F79CBD0-B90B-4FF1-94C2-870E0E9341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443" y="1410516"/>
            <a:ext cx="10752005" cy="520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7344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8BB4C3-FC6C-4B0E-A586-0CB80AEB9EA8}"/>
              </a:ext>
            </a:extLst>
          </p:cNvPr>
          <p:cNvSpPr txBox="1"/>
          <p:nvPr/>
        </p:nvSpPr>
        <p:spPr>
          <a:xfrm>
            <a:off x="537186" y="2601007"/>
            <a:ext cx="11083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Email : mdh.ipcovid@Maryland.gov </a:t>
            </a:r>
          </a:p>
        </p:txBody>
      </p:sp>
    </p:spTree>
    <p:extLst>
      <p:ext uri="{BB962C8B-B14F-4D97-AF65-F5344CB8AC3E}">
        <p14:creationId xmlns:p14="http://schemas.microsoft.com/office/powerpoint/2010/main" val="448033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U.S.: COVID-19 Cases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9315" y="1865533"/>
            <a:ext cx="5452563" cy="2547971"/>
          </a:xfrm>
        </p:spPr>
        <p:txBody>
          <a:bodyPr>
            <a:normAutofit fontScale="32500" lnSpcReduction="20000"/>
          </a:bodyPr>
          <a:lstStyle/>
          <a:p>
            <a:r>
              <a:rPr lang="en-US" sz="11200" dirty="0"/>
              <a:t>4,802,491 Confirmed Cases</a:t>
            </a:r>
          </a:p>
          <a:p>
            <a:pPr lvl="1"/>
            <a:r>
              <a:rPr lang="en-US" sz="10800" dirty="0"/>
              <a:t>53,685 new</a:t>
            </a:r>
          </a:p>
          <a:p>
            <a:r>
              <a:rPr lang="en-US" sz="11200" dirty="0"/>
              <a:t>157,631 total deaths</a:t>
            </a:r>
          </a:p>
          <a:p>
            <a:pPr lvl="1"/>
            <a:r>
              <a:rPr lang="en-US" sz="10400" dirty="0"/>
              <a:t>1,320 new</a:t>
            </a:r>
          </a:p>
          <a:p>
            <a:pPr marL="457200" lvl="1" indent="0">
              <a:buNone/>
            </a:pPr>
            <a:endParaRPr lang="en-US" sz="10400" dirty="0"/>
          </a:p>
          <a:p>
            <a:pPr marL="457200" lvl="1" indent="0">
              <a:buNone/>
            </a:pPr>
            <a:endParaRPr lang="en-US" sz="10800" dirty="0"/>
          </a:p>
          <a:p>
            <a:pPr marL="0" indent="0">
              <a:buNone/>
            </a:pPr>
            <a:endParaRPr lang="en-US" sz="11200" dirty="0"/>
          </a:p>
          <a:p>
            <a:pPr marL="0" indent="0">
              <a:buNone/>
            </a:pPr>
            <a:endParaRPr lang="en-US" sz="11200" dirty="0"/>
          </a:p>
          <a:p>
            <a:pPr marL="0" indent="0">
              <a:buNone/>
            </a:pPr>
            <a:endParaRPr lang="en-US" sz="112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32CC44-1754-455F-BF7A-CA6C9D23B48E}"/>
              </a:ext>
            </a:extLst>
          </p:cNvPr>
          <p:cNvSpPr txBox="1"/>
          <p:nvPr/>
        </p:nvSpPr>
        <p:spPr>
          <a:xfrm>
            <a:off x="1190847" y="6050011"/>
            <a:ext cx="78885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https://www.cdc.gov/coronavirus/2019-ncov/cases-updates/us-cases-deaths.html</a:t>
            </a:r>
            <a:endParaRPr lang="en-US" dirty="0"/>
          </a:p>
          <a:p>
            <a:r>
              <a:rPr lang="en-US" dirty="0"/>
              <a:t>Accessed 8/7/2020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924D42-10C6-49E0-906C-812670A3A0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6707" y="1865533"/>
            <a:ext cx="7262489" cy="28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298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DC6B0-9A80-4C83-941D-5B77B6AAB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F1E453-9CF9-4B89-8372-DB3160623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03437A-33CC-44BE-B224-7E0EA214BB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34B82CA-233E-4897-A524-D484484F31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849CD2-7DF5-4904-B173-7BF6B46FAB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633" y="403020"/>
            <a:ext cx="11198682" cy="621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189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D4B5C-5356-4659-B8E6-4BD2A7E1D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937" y="596349"/>
            <a:ext cx="10515600" cy="994949"/>
          </a:xfrm>
        </p:spPr>
        <p:txBody>
          <a:bodyPr/>
          <a:lstStyle/>
          <a:p>
            <a:r>
              <a:rPr lang="en-US" dirty="0"/>
              <a:t>Maryland: COVID-19 Cases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113527-FAFF-41F7-87BA-840492DDE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4986" y="-563159"/>
            <a:ext cx="5347014" cy="151228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2400" dirty="0">
                <a:hlinkClick r:id="rId3"/>
              </a:rPr>
              <a:t>http://health.maryland.gov/coronavirus</a:t>
            </a:r>
            <a:endParaRPr lang="en-US" sz="2400" dirty="0"/>
          </a:p>
          <a:p>
            <a:pPr marL="0" indent="0">
              <a:buNone/>
            </a:pPr>
            <a:r>
              <a:rPr lang="en-US" sz="1800" i="1" dirty="0"/>
              <a:t>Data current as of 8/7/2020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CF44BC-4DEB-4FDE-A32A-02506982F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27D753-1FAD-4730-90E7-BD9CC53892B5}"/>
              </a:ext>
            </a:extLst>
          </p:cNvPr>
          <p:cNvSpPr txBox="1"/>
          <p:nvPr/>
        </p:nvSpPr>
        <p:spPr>
          <a:xfrm>
            <a:off x="537186" y="1874728"/>
            <a:ext cx="503455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Cases</a:t>
            </a:r>
            <a:r>
              <a:rPr lang="en-US" dirty="0"/>
              <a:t>: </a:t>
            </a:r>
            <a:r>
              <a:rPr lang="en-US" sz="2800" dirty="0"/>
              <a:t>93,806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801 new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Deaths: 3,429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14 new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Hospitalizations: 13,047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Current: 528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69 new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Total tests 1,377,459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Total people tested: 1,006,824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432744-EB3C-49DE-8B83-9F146EBE84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4309" y="1591298"/>
            <a:ext cx="6839908" cy="353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875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73F52-A584-4654-88C6-0383F917A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1BFDD4-5F73-4871-A755-0FA750791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306AB2-B0D4-4D98-8A67-06D3CEB258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CC3840-9750-4D09-AEAA-1849BB1905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FE61F90-E548-4A33-A341-5BA5E8E60506}"/>
              </a:ext>
            </a:extLst>
          </p:cNvPr>
          <p:cNvSpPr txBox="1">
            <a:spLocks/>
          </p:cNvSpPr>
          <p:nvPr/>
        </p:nvSpPr>
        <p:spPr>
          <a:xfrm>
            <a:off x="678712" y="681037"/>
            <a:ext cx="10515600" cy="994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1F0C23-6443-4D1E-AB81-E46A47AFDA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994" y="362022"/>
            <a:ext cx="10698663" cy="5678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862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66003-05E7-469C-9E68-416DF5515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244375-DBF3-4264-B095-228C312A9B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FF176E-D2CC-4811-88ED-67F25A211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CEB30A-77AB-4C11-A700-50C904757A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39103D-E40E-470C-B5BD-4B970FE604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345" y="0"/>
            <a:ext cx="10469216" cy="650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994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Volume and % Positivity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7EEDB2-0E5A-4B4C-8B47-52BE7C79CB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2C8566-23CC-421D-95D6-4AE0CEB244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929" y="383423"/>
            <a:ext cx="10326799" cy="619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89511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MDH Pallette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A243C363007F4F827DB51D02034FC2" ma:contentTypeVersion="22" ma:contentTypeDescription="Create a new document." ma:contentTypeScope="" ma:versionID="6f4aa861c22db5f2b4eb9d2bf300766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83d4e8e4bb62dc9630bd01492c2b58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/>
</file>

<file path=customXml/itemProps1.xml><?xml version="1.0" encoding="utf-8"?>
<ds:datastoreItem xmlns:ds="http://schemas.openxmlformats.org/officeDocument/2006/customXml" ds:itemID="{84879CAC-F46E-4984-AC11-1AD3FE600A02}"/>
</file>

<file path=customXml/itemProps2.xml><?xml version="1.0" encoding="utf-8"?>
<ds:datastoreItem xmlns:ds="http://schemas.openxmlformats.org/officeDocument/2006/customXml" ds:itemID="{4B82A931-1650-41C6-A8FB-3D6EBB76A303}"/>
</file>

<file path=customXml/itemProps3.xml><?xml version="1.0" encoding="utf-8"?>
<ds:datastoreItem xmlns:ds="http://schemas.openxmlformats.org/officeDocument/2006/customXml" ds:itemID="{05EE5A68-2002-4978-9915-9E95F877E507}"/>
</file>

<file path=customXml/itemProps4.xml><?xml version="1.0" encoding="utf-8"?>
<ds:datastoreItem xmlns:ds="http://schemas.openxmlformats.org/officeDocument/2006/customXml" ds:itemID="{8BC4A3A7-7B76-45DD-8EBC-2A1327B1EC03}"/>
</file>

<file path=docProps/app.xml><?xml version="1.0" encoding="utf-8"?>
<Properties xmlns="http://schemas.openxmlformats.org/officeDocument/2006/extended-properties" xmlns:vt="http://schemas.openxmlformats.org/officeDocument/2006/docPropsVTypes">
  <TotalTime>12460</TotalTime>
  <Words>490</Words>
  <Application>Microsoft Office PowerPoint</Application>
  <PresentationFormat>Widescreen</PresentationFormat>
  <Paragraphs>103</Paragraphs>
  <Slides>30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Droid Serif</vt:lpstr>
      <vt:lpstr>Office Theme</vt:lpstr>
      <vt:lpstr>Maryland Situation Update on  Coronavirus Disease (COVID-19) for BHA</vt:lpstr>
      <vt:lpstr>Call Agenda </vt:lpstr>
      <vt:lpstr>COVID-19 Global Situation Summary</vt:lpstr>
      <vt:lpstr>U.S.: COVID-19 Cases</vt:lpstr>
      <vt:lpstr>PowerPoint Presentation</vt:lpstr>
      <vt:lpstr>Maryland: COVID-19 Cases </vt:lpstr>
      <vt:lpstr>PowerPoint Presentation</vt:lpstr>
      <vt:lpstr>PowerPoint Presentation</vt:lpstr>
      <vt:lpstr>Testing Volume and % Positivity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COVIdLink Does and Doesn’t Do</vt:lpstr>
      <vt:lpstr>PowerPoint Presentation</vt:lpstr>
      <vt:lpstr>Data Sources</vt:lpstr>
      <vt:lpstr>PowerPoint Presentation</vt:lpstr>
      <vt:lpstr>PowerPoint Presentation</vt:lpstr>
      <vt:lpstr>Maryland Specific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Resources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Maureen C. Regan -MDH-</dc:creator>
  <cp:lastModifiedBy>Rebecca Perlmutter</cp:lastModifiedBy>
  <cp:revision>522</cp:revision>
  <cp:lastPrinted>2020-02-04T16:27:31Z</cp:lastPrinted>
  <dcterms:created xsi:type="dcterms:W3CDTF">2018-02-09T13:05:01Z</dcterms:created>
  <dcterms:modified xsi:type="dcterms:W3CDTF">2020-08-07T13:35:57Z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0x0101006FA243C363007F4F827DB51D02034FC2</vt:lpwstr>
  </property>
  <property fmtid="{D5CDD505-2E9C-101B-9397-08002B2CF9AE}" pid="3" name="_dlc_DocIdItemGuid">
    <vt:lpwstr>2c3e7d32-7b43-4d65-8b4f-e8019e6d0ea8</vt:lpwstr>
  </property>
</Properties>
</file>