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sldIdLst>
    <p:sldId id="256" r:id="rId2"/>
    <p:sldId id="313" r:id="rId3"/>
    <p:sldId id="339" r:id="rId4"/>
    <p:sldId id="340" r:id="rId5"/>
    <p:sldId id="674" r:id="rId6"/>
    <p:sldId id="342" r:id="rId7"/>
    <p:sldId id="374" r:id="rId8"/>
    <p:sldId id="681" r:id="rId9"/>
    <p:sldId id="634" r:id="rId10"/>
    <p:sldId id="682" r:id="rId11"/>
    <p:sldId id="683" r:id="rId12"/>
    <p:sldId id="684" r:id="rId13"/>
    <p:sldId id="685" r:id="rId14"/>
    <p:sldId id="686" r:id="rId15"/>
    <p:sldId id="687" r:id="rId16"/>
    <p:sldId id="688" r:id="rId17"/>
    <p:sldId id="689" r:id="rId18"/>
    <p:sldId id="690" r:id="rId19"/>
    <p:sldId id="691" r:id="rId20"/>
    <p:sldId id="692" r:id="rId21"/>
    <p:sldId id="693" r:id="rId22"/>
    <p:sldId id="694" r:id="rId23"/>
    <p:sldId id="695" r:id="rId24"/>
    <p:sldId id="696" r:id="rId25"/>
    <p:sldId id="274" r:id="rId2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cca Perlmutter" initials="RP" lastIdx="1" clrIdx="0">
    <p:extLst>
      <p:ext uri="{19B8F6BF-5375-455C-9EA6-DF929625EA0E}">
        <p15:presenceInfo xmlns:p15="http://schemas.microsoft.com/office/powerpoint/2012/main" userId="S-1-5-21-3319432526-1753839183-2002525808-78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F810"/>
    <a:srgbClr val="F94DE0"/>
    <a:srgbClr val="C40E3E"/>
    <a:srgbClr val="98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068" autoAdjust="0"/>
    <p:restoredTop sz="87350" autoAdjust="0"/>
  </p:normalViewPr>
  <p:slideViewPr>
    <p:cSldViewPr snapToGrid="0" snapToObjects="1">
      <p:cViewPr varScale="1">
        <p:scale>
          <a:sx n="68" d="100"/>
          <a:sy n="68" d="100"/>
        </p:scale>
        <p:origin x="90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36" Type="http://schemas.openxmlformats.org/officeDocument/2006/relationships/customXml" Target="../customXml/item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C80779F-2152-C84C-A2C2-FD36C5CC5AAE}" type="datetimeFigureOut">
              <a:rPr lang="en-US" smtClean="0"/>
              <a:t>9/25/2020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368579C-EAC7-0B4D-AE5F-5E3A5B26F7DD}" type="slidenum">
              <a:rPr lang="en-US" smtClean="0"/>
              <a:t>‹#›</a:t>
            </a:fld>
            <a:endParaRPr lang="en-US"/>
          </a:p>
        </p:txBody>
      </p:sp>
    </p:spTree>
    <p:extLst>
      <p:ext uri="{BB962C8B-B14F-4D97-AF65-F5344CB8AC3E}">
        <p14:creationId xmlns:p14="http://schemas.microsoft.com/office/powerpoint/2010/main" val="4284601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1</a:t>
            </a:fld>
            <a:endParaRPr lang="en-US"/>
          </a:p>
        </p:txBody>
      </p:sp>
    </p:spTree>
    <p:extLst>
      <p:ext uri="{BB962C8B-B14F-4D97-AF65-F5344CB8AC3E}">
        <p14:creationId xmlns:p14="http://schemas.microsoft.com/office/powerpoint/2010/main" val="105451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25</a:t>
            </a:fld>
            <a:endParaRPr lang="en-US"/>
          </a:p>
        </p:txBody>
      </p:sp>
    </p:spTree>
    <p:extLst>
      <p:ext uri="{BB962C8B-B14F-4D97-AF65-F5344CB8AC3E}">
        <p14:creationId xmlns:p14="http://schemas.microsoft.com/office/powerpoint/2010/main" val="194013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2</a:t>
            </a:fld>
            <a:endParaRPr lang="en-US"/>
          </a:p>
        </p:txBody>
      </p:sp>
    </p:spTree>
    <p:extLst>
      <p:ext uri="{BB962C8B-B14F-4D97-AF65-F5344CB8AC3E}">
        <p14:creationId xmlns:p14="http://schemas.microsoft.com/office/powerpoint/2010/main" val="2370598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3</a:t>
            </a:fld>
            <a:endParaRPr lang="en-US"/>
          </a:p>
        </p:txBody>
      </p:sp>
    </p:spTree>
    <p:extLst>
      <p:ext uri="{BB962C8B-B14F-4D97-AF65-F5344CB8AC3E}">
        <p14:creationId xmlns:p14="http://schemas.microsoft.com/office/powerpoint/2010/main" val="2723708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4</a:t>
            </a:fld>
            <a:endParaRPr lang="en-US"/>
          </a:p>
        </p:txBody>
      </p:sp>
    </p:spTree>
    <p:extLst>
      <p:ext uri="{BB962C8B-B14F-4D97-AF65-F5344CB8AC3E}">
        <p14:creationId xmlns:p14="http://schemas.microsoft.com/office/powerpoint/2010/main" val="747796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u="sng" dirty="0"/>
          </a:p>
        </p:txBody>
      </p:sp>
      <p:sp>
        <p:nvSpPr>
          <p:cNvPr id="4" name="Slide Number Placeholder 3"/>
          <p:cNvSpPr>
            <a:spLocks noGrp="1"/>
          </p:cNvSpPr>
          <p:nvPr>
            <p:ph type="sldNum" sz="quarter" idx="10"/>
          </p:nvPr>
        </p:nvSpPr>
        <p:spPr/>
        <p:txBody>
          <a:bodyPr/>
          <a:lstStyle/>
          <a:p>
            <a:fld id="{C368579C-EAC7-0B4D-AE5F-5E3A5B26F7DD}" type="slidenum">
              <a:rPr lang="en-US" smtClean="0"/>
              <a:t>6</a:t>
            </a:fld>
            <a:endParaRPr lang="en-US"/>
          </a:p>
        </p:txBody>
      </p:sp>
    </p:spTree>
    <p:extLst>
      <p:ext uri="{BB962C8B-B14F-4D97-AF65-F5344CB8AC3E}">
        <p14:creationId xmlns:p14="http://schemas.microsoft.com/office/powerpoint/2010/main" val="934366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https://www.nytimes.com/2020/08/25/health/covid-19-testing-cdc.html</a:t>
            </a:r>
          </a:p>
        </p:txBody>
      </p:sp>
      <p:sp>
        <p:nvSpPr>
          <p:cNvPr id="4" name="Slide Number Placeholder 3"/>
          <p:cNvSpPr>
            <a:spLocks noGrp="1"/>
          </p:cNvSpPr>
          <p:nvPr>
            <p:ph type="sldNum" idx="12"/>
          </p:nvPr>
        </p:nvSpPr>
        <p:spPr/>
        <p:txBody>
          <a:bodyPr/>
          <a:lstStyle/>
          <a:p>
            <a:pPr algn="r"/>
            <a:fld id="{00000000-1234-1234-1234-123412341234}" type="slidenum">
              <a:rPr lang="en-US" sz="1300" smtClean="0">
                <a:solidFill>
                  <a:schemeClr val="dk1"/>
                </a:solidFill>
                <a:latin typeface="Calibri"/>
                <a:ea typeface="Calibri"/>
                <a:cs typeface="Calibri"/>
                <a:sym typeface="Calibri"/>
              </a:rPr>
              <a:pPr algn="r"/>
              <a:t>21</a:t>
            </a:fld>
            <a:endParaRPr lang="en-US"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8575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300" smtClean="0">
                <a:solidFill>
                  <a:schemeClr val="dk1"/>
                </a:solidFill>
                <a:latin typeface="Calibri"/>
                <a:ea typeface="Calibri"/>
                <a:cs typeface="Calibri"/>
                <a:sym typeface="Calibri"/>
              </a:rPr>
              <a:pPr algn="r"/>
              <a:t>22</a:t>
            </a:fld>
            <a:endParaRPr lang="en-US"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19616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300" smtClean="0">
                <a:solidFill>
                  <a:schemeClr val="dk1"/>
                </a:solidFill>
                <a:latin typeface="Calibri"/>
                <a:ea typeface="Calibri"/>
                <a:cs typeface="Calibri"/>
                <a:sym typeface="Calibri"/>
              </a:rPr>
              <a:pPr algn="r"/>
              <a:t>23</a:t>
            </a:fld>
            <a:endParaRPr lang="en-US"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44479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300" smtClean="0">
                <a:solidFill>
                  <a:schemeClr val="dk1"/>
                </a:solidFill>
                <a:latin typeface="Calibri"/>
                <a:ea typeface="Calibri"/>
                <a:cs typeface="Calibri"/>
                <a:sym typeface="Calibri"/>
              </a:rPr>
              <a:pPr algn="r"/>
              <a:t>24</a:t>
            </a:fld>
            <a:endParaRPr lang="en-US"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344969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1771F8B-A6AA-4C49-A351-1C54F3623CA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73" r="1406"/>
          <a:stretch/>
        </p:blipFill>
        <p:spPr>
          <a:xfrm>
            <a:off x="0" y="-314075"/>
            <a:ext cx="12192000" cy="7486149"/>
          </a:xfrm>
          <a:prstGeom prst="rect">
            <a:avLst/>
          </a:prstGeom>
        </p:spPr>
      </p:pic>
      <p:sp>
        <p:nvSpPr>
          <p:cNvPr id="4" name="Rectangle 3">
            <a:extLst>
              <a:ext uri="{FF2B5EF4-FFF2-40B4-BE49-F238E27FC236}">
                <a16:creationId xmlns:a16="http://schemas.microsoft.com/office/drawing/2014/main" id="{FA960F7A-981E-2849-A4A6-FFB20B3D6491}"/>
              </a:ext>
            </a:extLst>
          </p:cNvPr>
          <p:cNvSpPr/>
          <p:nvPr userDrawn="1"/>
        </p:nvSpPr>
        <p:spPr>
          <a:xfrm>
            <a:off x="0" y="1705295"/>
            <a:ext cx="12192000" cy="4268835"/>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C7FB37E-432E-7A4F-B863-4B75CE2DBBB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94261"/>
          <a:stretch/>
        </p:blipFill>
        <p:spPr>
          <a:xfrm>
            <a:off x="-610" y="1701110"/>
            <a:ext cx="12191998" cy="105420"/>
          </a:xfrm>
          <a:prstGeom prst="rect">
            <a:avLst/>
          </a:prstGeom>
          <a:ln>
            <a:noFill/>
          </a:ln>
        </p:spPr>
      </p:pic>
      <p:pic>
        <p:nvPicPr>
          <p:cNvPr id="10" name="Picture 9">
            <a:extLst>
              <a:ext uri="{FF2B5EF4-FFF2-40B4-BE49-F238E27FC236}">
                <a16:creationId xmlns:a16="http://schemas.microsoft.com/office/drawing/2014/main" id="{BEC69780-856D-8549-AC32-E37E32DB0D99}"/>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b="96281"/>
          <a:stretch/>
        </p:blipFill>
        <p:spPr>
          <a:xfrm>
            <a:off x="-612" y="5953810"/>
            <a:ext cx="12192000" cy="60959"/>
          </a:xfrm>
          <a:prstGeom prst="rect">
            <a:avLst/>
          </a:prstGeom>
        </p:spPr>
      </p:pic>
      <p:sp>
        <p:nvSpPr>
          <p:cNvPr id="12" name="Rectangle 11">
            <a:extLst>
              <a:ext uri="{FF2B5EF4-FFF2-40B4-BE49-F238E27FC236}">
                <a16:creationId xmlns:a16="http://schemas.microsoft.com/office/drawing/2014/main" id="{EF033F58-E2FE-0347-BD76-12FAE70FF602}"/>
              </a:ext>
            </a:extLst>
          </p:cNvPr>
          <p:cNvSpPr/>
          <p:nvPr userDrawn="1"/>
        </p:nvSpPr>
        <p:spPr>
          <a:xfrm>
            <a:off x="-612" y="1806530"/>
            <a:ext cx="12192612" cy="41472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EC1CAE-181F-AE45-82F8-A14FDE796289}"/>
              </a:ext>
            </a:extLst>
          </p:cNvPr>
          <p:cNvSpPr>
            <a:spLocks noGrp="1"/>
          </p:cNvSpPr>
          <p:nvPr>
            <p:ph type="ctrTitle" hasCustomPrompt="1"/>
          </p:nvPr>
        </p:nvSpPr>
        <p:spPr>
          <a:xfrm>
            <a:off x="1523694" y="2645487"/>
            <a:ext cx="9144000" cy="1338567"/>
          </a:xfrm>
        </p:spPr>
        <p:txBody>
          <a:bodyPr anchor="b">
            <a:normAutofit/>
          </a:bodyPr>
          <a:lstStyle>
            <a:lvl1pPr algn="ctr">
              <a:defRPr sz="4000">
                <a:solidFill>
                  <a:schemeClr val="tx1"/>
                </a:solidFill>
              </a:defRPr>
            </a:lvl1pPr>
          </a:lstStyle>
          <a:p>
            <a:r>
              <a:rPr lang="en-US" dirty="0"/>
              <a:t>Click to Add Title</a:t>
            </a:r>
          </a:p>
        </p:txBody>
      </p:sp>
      <p:sp>
        <p:nvSpPr>
          <p:cNvPr id="3" name="Subtitle 2">
            <a:extLst>
              <a:ext uri="{FF2B5EF4-FFF2-40B4-BE49-F238E27FC236}">
                <a16:creationId xmlns:a16="http://schemas.microsoft.com/office/drawing/2014/main" id="{B4AB1C7E-8E53-164B-8983-F17A528253E5}"/>
              </a:ext>
            </a:extLst>
          </p:cNvPr>
          <p:cNvSpPr>
            <a:spLocks noGrp="1"/>
          </p:cNvSpPr>
          <p:nvPr>
            <p:ph type="subTitle" idx="1" hasCustomPrompt="1"/>
          </p:nvPr>
        </p:nvSpPr>
        <p:spPr>
          <a:xfrm>
            <a:off x="1524000" y="4210379"/>
            <a:ext cx="9144000" cy="387626"/>
          </a:xfrm>
        </p:spPr>
        <p:txBody>
          <a:bodyPr/>
          <a:lstStyle>
            <a:lvl1pPr marL="0" indent="0" algn="ctr">
              <a:buNone/>
              <a:defRPr sz="2400" b="1">
                <a:solidFill>
                  <a:srgbClr val="C40E3E"/>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presenter name, title, office</a:t>
            </a:r>
          </a:p>
        </p:txBody>
      </p:sp>
      <p:sp>
        <p:nvSpPr>
          <p:cNvPr id="11" name="Text Placeholder 10">
            <a:extLst>
              <a:ext uri="{FF2B5EF4-FFF2-40B4-BE49-F238E27FC236}">
                <a16:creationId xmlns:a16="http://schemas.microsoft.com/office/drawing/2014/main" id="{7B8BAC13-88FE-C64F-96CA-64033FB21D6C}"/>
              </a:ext>
            </a:extLst>
          </p:cNvPr>
          <p:cNvSpPr>
            <a:spLocks noGrp="1"/>
          </p:cNvSpPr>
          <p:nvPr>
            <p:ph type="body" sz="quarter" idx="11" hasCustomPrompt="1"/>
          </p:nvPr>
        </p:nvSpPr>
        <p:spPr>
          <a:xfrm>
            <a:off x="1524000" y="4777462"/>
            <a:ext cx="9144000" cy="366713"/>
          </a:xfrm>
        </p:spPr>
        <p:txBody>
          <a:bodyPr/>
          <a:lstStyle>
            <a:lvl1pPr marL="0" indent="0" algn="ctr">
              <a:buNone/>
              <a:defRPr sz="2400">
                <a:solidFill>
                  <a:srgbClr val="C40E3E"/>
                </a:solidFill>
              </a:defRPr>
            </a:lvl1pPr>
          </a:lstStyle>
          <a:p>
            <a:pPr lvl="0"/>
            <a:r>
              <a:rPr lang="en-US" dirty="0"/>
              <a:t>Click to add date</a:t>
            </a:r>
          </a:p>
        </p:txBody>
      </p:sp>
      <p:pic>
        <p:nvPicPr>
          <p:cNvPr id="21" name="Picture 20">
            <a:extLst>
              <a:ext uri="{FF2B5EF4-FFF2-40B4-BE49-F238E27FC236}">
                <a16:creationId xmlns:a16="http://schemas.microsoft.com/office/drawing/2014/main" id="{B1337298-74C7-D143-9804-A644D0613C8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277076" y="266296"/>
            <a:ext cx="1636624" cy="1321651"/>
          </a:xfrm>
          <a:prstGeom prst="rect">
            <a:avLst/>
          </a:prstGeom>
        </p:spPr>
      </p:pic>
    </p:spTree>
    <p:extLst>
      <p:ext uri="{BB962C8B-B14F-4D97-AF65-F5344CB8AC3E}">
        <p14:creationId xmlns:p14="http://schemas.microsoft.com/office/powerpoint/2010/main" val="2085150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8AD7A-692D-214C-B1E6-40FF2519FA22}"/>
              </a:ext>
            </a:extLst>
          </p:cNvPr>
          <p:cNvSpPr>
            <a:spLocks noGrp="1"/>
          </p:cNvSpPr>
          <p:nvPr>
            <p:ph type="title" hasCustomPrompt="1"/>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D4819F98-A45F-E94A-B7CD-C1136BEA9F7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07C9E59-65FE-C340-86D6-CB8875869EA8}"/>
              </a:ext>
            </a:extLst>
          </p:cNvPr>
          <p:cNvSpPr>
            <a:spLocks noGrp="1"/>
          </p:cNvSpPr>
          <p:nvPr>
            <p:ph type="sldNum" sz="quarter" idx="12"/>
          </p:nvPr>
        </p:nvSpPr>
        <p:spPr/>
        <p:txBody>
          <a:bodyPr/>
          <a:lstStyle/>
          <a:p>
            <a:fld id="{D275CE6D-5C38-C543-B8AD-F8110668FDF9}" type="slidenum">
              <a:rPr lang="en-US" smtClean="0"/>
              <a:t>‹#›</a:t>
            </a:fld>
            <a:endParaRPr lang="en-US"/>
          </a:p>
        </p:txBody>
      </p:sp>
      <p:cxnSp>
        <p:nvCxnSpPr>
          <p:cNvPr id="5" name="Shape 99">
            <a:extLst>
              <a:ext uri="{FF2B5EF4-FFF2-40B4-BE49-F238E27FC236}">
                <a16:creationId xmlns:a16="http://schemas.microsoft.com/office/drawing/2014/main" id="{4878ACEC-C273-FC42-8FF0-6A137603AC86}"/>
              </a:ext>
            </a:extLst>
          </p:cNvPr>
          <p:cNvCxnSpPr>
            <a:cxnSpLocks/>
          </p:cNvCxnSpPr>
          <p:nvPr userDrawn="1"/>
        </p:nvCxnSpPr>
        <p:spPr>
          <a:xfrm>
            <a:off x="983837" y="1582071"/>
            <a:ext cx="1120816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1540285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A64AD5-665A-C744-89D9-40F741E5C759}"/>
              </a:ext>
            </a:extLst>
          </p:cNvPr>
          <p:cNvSpPr>
            <a:spLocks noGrp="1"/>
          </p:cNvSpPr>
          <p:nvPr>
            <p:ph type="title" orient="vert" hasCustomPrompt="1"/>
          </p:nvPr>
        </p:nvSpPr>
        <p:spPr>
          <a:xfrm>
            <a:off x="8724900" y="365125"/>
            <a:ext cx="2628900" cy="5811838"/>
          </a:xfrm>
        </p:spPr>
        <p:txBody>
          <a:bodyPr vert="eaVert"/>
          <a:lstStyle/>
          <a:p>
            <a:r>
              <a:rPr lang="en-US" dirty="0"/>
              <a:t>Click to Edit Master </a:t>
            </a:r>
            <a:br>
              <a:rPr lang="en-US" dirty="0"/>
            </a:br>
            <a:r>
              <a:rPr lang="en-US" dirty="0"/>
              <a:t>Title Style</a:t>
            </a:r>
          </a:p>
        </p:txBody>
      </p:sp>
      <p:sp>
        <p:nvSpPr>
          <p:cNvPr id="3" name="Vertical Text Placeholder 2">
            <a:extLst>
              <a:ext uri="{FF2B5EF4-FFF2-40B4-BE49-F238E27FC236}">
                <a16:creationId xmlns:a16="http://schemas.microsoft.com/office/drawing/2014/main" id="{E94136C4-AA83-DE43-BE00-E228E3F2BD52}"/>
              </a:ext>
            </a:extLst>
          </p:cNvPr>
          <p:cNvSpPr>
            <a:spLocks noGrp="1"/>
          </p:cNvSpPr>
          <p:nvPr>
            <p:ph type="body" orient="vert" idx="1"/>
          </p:nvPr>
        </p:nvSpPr>
        <p:spPr>
          <a:xfrm>
            <a:off x="838200" y="365125"/>
            <a:ext cx="7734300" cy="5811838"/>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D3193CF-F9DC-B44A-A876-F2CFF65440CD}"/>
              </a:ext>
            </a:extLst>
          </p:cNvPr>
          <p:cNvSpPr>
            <a:spLocks noGrp="1"/>
          </p:cNvSpPr>
          <p:nvPr>
            <p:ph type="sldNum" sz="quarter" idx="12"/>
          </p:nvPr>
        </p:nvSpPr>
        <p:spPr/>
        <p:txBody>
          <a:bodyPr/>
          <a:lstStyle/>
          <a:p>
            <a:fld id="{D275CE6D-5C38-C543-B8AD-F8110668FDF9}" type="slidenum">
              <a:rPr lang="en-US" smtClean="0"/>
              <a:t>‹#›</a:t>
            </a:fld>
            <a:endParaRPr lang="en-US"/>
          </a:p>
        </p:txBody>
      </p:sp>
      <p:cxnSp>
        <p:nvCxnSpPr>
          <p:cNvPr id="5" name="Shape 99">
            <a:extLst>
              <a:ext uri="{FF2B5EF4-FFF2-40B4-BE49-F238E27FC236}">
                <a16:creationId xmlns:a16="http://schemas.microsoft.com/office/drawing/2014/main" id="{784700B9-E3D3-064D-B1E6-41202D9F58D4}"/>
              </a:ext>
            </a:extLst>
          </p:cNvPr>
          <p:cNvCxnSpPr>
            <a:cxnSpLocks/>
          </p:cNvCxnSpPr>
          <p:nvPr userDrawn="1"/>
        </p:nvCxnSpPr>
        <p:spPr>
          <a:xfrm>
            <a:off x="9263518" y="365125"/>
            <a:ext cx="0" cy="5246535"/>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3647689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tandar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770283" y="6152496"/>
            <a:ext cx="665664" cy="365125"/>
          </a:xfrm>
        </p:spPr>
        <p:txBody>
          <a:bodyPr/>
          <a:lstStyle>
            <a:lvl1pPr>
              <a:defRPr sz="1600"/>
            </a:lvl1pPr>
          </a:lstStyle>
          <a:p>
            <a:fld id="{EB4BE1A8-99A0-BE4B-B404-CE990ED5FA0C}" type="slidenum">
              <a:rPr lang="en-US" smtClean="0"/>
              <a:pPr/>
              <a:t>‹#›</a:t>
            </a:fld>
            <a:endParaRPr lang="en-US" dirty="0"/>
          </a:p>
        </p:txBody>
      </p:sp>
      <p:sp>
        <p:nvSpPr>
          <p:cNvPr id="8" name="Text Placeholder 7">
            <a:extLst>
              <a:ext uri="{FF2B5EF4-FFF2-40B4-BE49-F238E27FC236}">
                <a16:creationId xmlns:a16="http://schemas.microsoft.com/office/drawing/2014/main" id="{48F4CB9B-4BD7-3D49-A075-0D8E65D83CF6}"/>
              </a:ext>
            </a:extLst>
          </p:cNvPr>
          <p:cNvSpPr>
            <a:spLocks noGrp="1"/>
          </p:cNvSpPr>
          <p:nvPr>
            <p:ph type="body" sz="quarter" idx="13" hasCustomPrompt="1"/>
          </p:nvPr>
        </p:nvSpPr>
        <p:spPr>
          <a:xfrm>
            <a:off x="838200" y="365127"/>
            <a:ext cx="10515600" cy="447675"/>
          </a:xfrm>
        </p:spPr>
        <p:txBody>
          <a:bodyPr>
            <a:normAutofit/>
          </a:bodyPr>
          <a:lstStyle>
            <a:lvl1pPr marL="0" indent="0">
              <a:buNone/>
              <a:defRPr sz="2000" i="1">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US" dirty="0"/>
              <a:t>Click to Add Chapter Reference: Title</a:t>
            </a:r>
          </a:p>
        </p:txBody>
      </p:sp>
      <p:cxnSp>
        <p:nvCxnSpPr>
          <p:cNvPr id="9" name="Shape 99">
            <a:extLst>
              <a:ext uri="{FF2B5EF4-FFF2-40B4-BE49-F238E27FC236}">
                <a16:creationId xmlns:a16="http://schemas.microsoft.com/office/drawing/2014/main" id="{59082D67-683C-F04F-AAA3-DE3D5B856320}"/>
              </a:ext>
            </a:extLst>
          </p:cNvPr>
          <p:cNvCxnSpPr>
            <a:cxnSpLocks/>
          </p:cNvCxnSpPr>
          <p:nvPr userDrawn="1"/>
        </p:nvCxnSpPr>
        <p:spPr>
          <a:xfrm>
            <a:off x="985381" y="1394181"/>
            <a:ext cx="11206619"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1926036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9F195-B40D-0E4C-B1D2-11C6A5EE0CE1}"/>
              </a:ext>
            </a:extLst>
          </p:cNvPr>
          <p:cNvSpPr>
            <a:spLocks noGrp="1"/>
          </p:cNvSpPr>
          <p:nvPr>
            <p:ph type="title" hasCustomPrompt="1"/>
          </p:nvPr>
        </p:nvSpPr>
        <p:spPr>
          <a:xfrm>
            <a:off x="838200" y="596349"/>
            <a:ext cx="10515600" cy="994949"/>
          </a:xfrm>
        </p:spPr>
        <p:txBody>
          <a:bodyPr>
            <a:norm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9D871D74-B903-E740-B842-E2BB1355DBDC}"/>
              </a:ext>
            </a:extLst>
          </p:cNvPr>
          <p:cNvSpPr>
            <a:spLocks noGrp="1"/>
          </p:cNvSpPr>
          <p:nvPr>
            <p:ph idx="1"/>
          </p:nvPr>
        </p:nvSpPr>
        <p:spPr>
          <a:xfrm>
            <a:off x="1282148" y="1825625"/>
            <a:ext cx="10071652" cy="4351338"/>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400">
                <a:solidFill>
                  <a:schemeClr val="tx1">
                    <a:lumMod val="85000"/>
                    <a:lumOff val="15000"/>
                  </a:schemeClr>
                </a:solidFill>
              </a:defRPr>
            </a:lvl3pPr>
            <a:lvl4pPr>
              <a:defRPr sz="2400">
                <a:solidFill>
                  <a:schemeClr val="tx1">
                    <a:lumMod val="85000"/>
                    <a:lumOff val="15000"/>
                  </a:schemeClr>
                </a:solidFill>
              </a:defRPr>
            </a:lvl4pPr>
            <a:lvl5pPr>
              <a:defRPr sz="2400">
                <a:solidFill>
                  <a:schemeClr val="tx1">
                    <a:lumMod val="85000"/>
                    <a:lumOff val="1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09AB431-9F66-664E-9CD0-ED4F8EA2F628}"/>
              </a:ext>
            </a:extLst>
          </p:cNvPr>
          <p:cNvSpPr>
            <a:spLocks noGrp="1"/>
          </p:cNvSpPr>
          <p:nvPr>
            <p:ph type="sldNum" sz="quarter" idx="12"/>
          </p:nvPr>
        </p:nvSpPr>
        <p:spPr>
          <a:xfrm>
            <a:off x="537186" y="6253165"/>
            <a:ext cx="543338" cy="365125"/>
          </a:xfrm>
        </p:spPr>
        <p:txBody>
          <a:bodyPr/>
          <a:lstStyle>
            <a:lvl1pPr>
              <a:defRPr sz="1800">
                <a:latin typeface="Calibri" panose="020F0502020204030204" pitchFamily="34" charset="0"/>
                <a:cs typeface="Calibri" panose="020F0502020204030204" pitchFamily="34" charset="0"/>
              </a:defRPr>
            </a:lvl1pPr>
          </a:lstStyle>
          <a:p>
            <a:fld id="{D275CE6D-5C38-C543-B8AD-F8110668FDF9}" type="slidenum">
              <a:rPr lang="en-US" smtClean="0"/>
              <a:pPr/>
              <a:t>‹#›</a:t>
            </a:fld>
            <a:endParaRPr lang="en-US" dirty="0"/>
          </a:p>
        </p:txBody>
      </p:sp>
      <p:sp>
        <p:nvSpPr>
          <p:cNvPr id="8" name="Text Placeholder 7">
            <a:extLst>
              <a:ext uri="{FF2B5EF4-FFF2-40B4-BE49-F238E27FC236}">
                <a16:creationId xmlns:a16="http://schemas.microsoft.com/office/drawing/2014/main" id="{8F4DEA67-6A4F-9649-A24B-C40F247C0A8B}"/>
              </a:ext>
            </a:extLst>
          </p:cNvPr>
          <p:cNvSpPr>
            <a:spLocks noGrp="1"/>
          </p:cNvSpPr>
          <p:nvPr>
            <p:ph type="body" sz="quarter" idx="13" hasCustomPrompt="1"/>
          </p:nvPr>
        </p:nvSpPr>
        <p:spPr>
          <a:xfrm>
            <a:off x="884583" y="362022"/>
            <a:ext cx="10469217" cy="343659"/>
          </a:xfrm>
        </p:spPr>
        <p:txBody>
          <a:bodyPr>
            <a:noAutofit/>
          </a:bodyPr>
          <a:lstStyle>
            <a:lvl1pPr marL="0" indent="0">
              <a:buNone/>
              <a:defRPr sz="2200" i="1">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US" dirty="0"/>
              <a:t>Click to Add Chapter Reference: Title</a:t>
            </a:r>
          </a:p>
        </p:txBody>
      </p:sp>
      <p:cxnSp>
        <p:nvCxnSpPr>
          <p:cNvPr id="7" name="Shape 99">
            <a:extLst>
              <a:ext uri="{FF2B5EF4-FFF2-40B4-BE49-F238E27FC236}">
                <a16:creationId xmlns:a16="http://schemas.microsoft.com/office/drawing/2014/main" id="{C09A3890-68F3-4E4F-B626-7285D1AA9403}"/>
              </a:ext>
            </a:extLst>
          </p:cNvPr>
          <p:cNvCxnSpPr>
            <a:cxnSpLocks/>
          </p:cNvCxnSpPr>
          <p:nvPr userDrawn="1"/>
        </p:nvCxnSpPr>
        <p:spPr>
          <a:xfrm>
            <a:off x="983837" y="1469337"/>
            <a:ext cx="1120816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655342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62F32DB1-E964-D44B-9D97-3CEFD7EBC5E3}"/>
              </a:ext>
            </a:extLst>
          </p:cNvPr>
          <p:cNvSpPr>
            <a:spLocks noGrp="1"/>
          </p:cNvSpPr>
          <p:nvPr>
            <p:ph type="body" sz="quarter" idx="13" hasCustomPrompt="1"/>
          </p:nvPr>
        </p:nvSpPr>
        <p:spPr>
          <a:xfrm>
            <a:off x="1610139" y="3575637"/>
            <a:ext cx="10581860" cy="569913"/>
          </a:xfrm>
          <a:prstGeom prst="rect">
            <a:avLst/>
          </a:prstGeom>
        </p:spPr>
        <p:txBody>
          <a:bodyPr>
            <a:noAutofit/>
          </a:bodyPr>
          <a:lstStyle>
            <a:lvl1pPr>
              <a:buNone/>
              <a:defRPr sz="4000" i="1">
                <a:solidFill>
                  <a:schemeClr val="tx1"/>
                </a:solidFill>
                <a:latin typeface="Calibri" panose="020F0502020204030204" pitchFamily="34" charset="0"/>
                <a:cs typeface="Calibri" panose="020F0502020204030204" pitchFamily="34" charset="0"/>
              </a:defRPr>
            </a:lvl1pPr>
          </a:lstStyle>
          <a:p>
            <a:pPr lvl="0"/>
            <a:r>
              <a:rPr lang="en-US" dirty="0"/>
              <a:t>Click to Add Chapter Intro</a:t>
            </a:r>
          </a:p>
        </p:txBody>
      </p:sp>
      <p:sp>
        <p:nvSpPr>
          <p:cNvPr id="6" name="Text Placeholder 9">
            <a:extLst>
              <a:ext uri="{FF2B5EF4-FFF2-40B4-BE49-F238E27FC236}">
                <a16:creationId xmlns:a16="http://schemas.microsoft.com/office/drawing/2014/main" id="{2A0465EC-8468-8947-A27C-8FA981D39BF2}"/>
              </a:ext>
            </a:extLst>
          </p:cNvPr>
          <p:cNvSpPr>
            <a:spLocks noGrp="1"/>
          </p:cNvSpPr>
          <p:nvPr>
            <p:ph type="body" sz="quarter" idx="14" hasCustomPrompt="1"/>
          </p:nvPr>
        </p:nvSpPr>
        <p:spPr>
          <a:xfrm>
            <a:off x="1610138" y="4162495"/>
            <a:ext cx="10581861" cy="764217"/>
          </a:xfrm>
          <a:prstGeom prst="rect">
            <a:avLst/>
          </a:prstGeom>
        </p:spPr>
        <p:txBody>
          <a:bodyPr>
            <a:noAutofit/>
          </a:bodyPr>
          <a:lstStyle>
            <a:lvl1pPr>
              <a:buNone/>
              <a:defRPr sz="5500" b="1">
                <a:latin typeface="Calibri" panose="020F0502020204030204" pitchFamily="34" charset="0"/>
                <a:cs typeface="Calibri" panose="020F0502020204030204" pitchFamily="34" charset="0"/>
              </a:defRPr>
            </a:lvl1pPr>
          </a:lstStyle>
          <a:p>
            <a:pPr lvl="0"/>
            <a:r>
              <a:rPr lang="en-US" dirty="0"/>
              <a:t>Click to Add Chapter Title</a:t>
            </a:r>
          </a:p>
        </p:txBody>
      </p:sp>
      <p:cxnSp>
        <p:nvCxnSpPr>
          <p:cNvPr id="7" name="Shape 99">
            <a:extLst>
              <a:ext uri="{FF2B5EF4-FFF2-40B4-BE49-F238E27FC236}">
                <a16:creationId xmlns:a16="http://schemas.microsoft.com/office/drawing/2014/main" id="{94E87B3F-A490-CE4B-89E0-18FC29BB5205}"/>
              </a:ext>
            </a:extLst>
          </p:cNvPr>
          <p:cNvCxnSpPr>
            <a:cxnSpLocks/>
          </p:cNvCxnSpPr>
          <p:nvPr userDrawn="1"/>
        </p:nvCxnSpPr>
        <p:spPr>
          <a:xfrm>
            <a:off x="1610139" y="4225063"/>
            <a:ext cx="10581861"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2796408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B2FD7-958A-0C45-B087-7DDC509F8C39}"/>
              </a:ext>
            </a:extLst>
          </p:cNvPr>
          <p:cNvSpPr>
            <a:spLocks noGrp="1"/>
          </p:cNvSpPr>
          <p:nvPr>
            <p:ph type="title" hasCustomPrompt="1"/>
          </p:nvPr>
        </p:nvSpPr>
        <p:spPr>
          <a:xfrm>
            <a:off x="831850" y="1709738"/>
            <a:ext cx="10515600"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F8D793A9-78D0-DB44-9842-DF34C4F56FCD}"/>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a:extLst>
              <a:ext uri="{FF2B5EF4-FFF2-40B4-BE49-F238E27FC236}">
                <a16:creationId xmlns:a16="http://schemas.microsoft.com/office/drawing/2014/main" id="{8B9850A2-0FAF-1F4F-9CFE-2458DCD44158}"/>
              </a:ext>
            </a:extLst>
          </p:cNvPr>
          <p:cNvSpPr>
            <a:spLocks noGrp="1"/>
          </p:cNvSpPr>
          <p:nvPr>
            <p:ph type="sldNum" sz="quarter" idx="12"/>
          </p:nvPr>
        </p:nvSpPr>
        <p:spPr/>
        <p:txBody>
          <a:bodyPr/>
          <a:lstStyle/>
          <a:p>
            <a:fld id="{D275CE6D-5C38-C543-B8AD-F8110668FDF9}" type="slidenum">
              <a:rPr lang="en-US" smtClean="0"/>
              <a:t>‹#›</a:t>
            </a:fld>
            <a:endParaRPr lang="en-US"/>
          </a:p>
        </p:txBody>
      </p:sp>
      <p:cxnSp>
        <p:nvCxnSpPr>
          <p:cNvPr id="5" name="Shape 99">
            <a:extLst>
              <a:ext uri="{FF2B5EF4-FFF2-40B4-BE49-F238E27FC236}">
                <a16:creationId xmlns:a16="http://schemas.microsoft.com/office/drawing/2014/main" id="{973325D0-1E67-7343-83E5-FA2188290DAA}"/>
              </a:ext>
            </a:extLst>
          </p:cNvPr>
          <p:cNvCxnSpPr>
            <a:cxnSpLocks/>
          </p:cNvCxnSpPr>
          <p:nvPr userDrawn="1"/>
        </p:nvCxnSpPr>
        <p:spPr>
          <a:xfrm>
            <a:off x="831850" y="4589463"/>
            <a:ext cx="11360150"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3887514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FAF1C-2FEF-6242-ABE9-7D70C8595B35}"/>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B026BE8-82C8-4142-AE0F-CE6E9BD0AD14}"/>
              </a:ext>
            </a:extLst>
          </p:cNvPr>
          <p:cNvSpPr>
            <a:spLocks noGrp="1"/>
          </p:cNvSpPr>
          <p:nvPr>
            <p:ph sz="half" idx="1"/>
          </p:nvPr>
        </p:nvSpPr>
        <p:spPr>
          <a:xfrm>
            <a:off x="1182758" y="1825625"/>
            <a:ext cx="483704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BD5BAE-18FF-7744-943F-AF451994984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43AD9767-8F21-2644-BB12-1DA08EE147FC}"/>
              </a:ext>
            </a:extLst>
          </p:cNvPr>
          <p:cNvSpPr>
            <a:spLocks noGrp="1"/>
          </p:cNvSpPr>
          <p:nvPr>
            <p:ph type="sldNum" sz="quarter" idx="12"/>
          </p:nvPr>
        </p:nvSpPr>
        <p:spPr/>
        <p:txBody>
          <a:bodyPr/>
          <a:lstStyle/>
          <a:p>
            <a:fld id="{D275CE6D-5C38-C543-B8AD-F8110668FDF9}" type="slidenum">
              <a:rPr lang="en-US" smtClean="0"/>
              <a:t>‹#›</a:t>
            </a:fld>
            <a:endParaRPr lang="en-US"/>
          </a:p>
        </p:txBody>
      </p:sp>
      <p:cxnSp>
        <p:nvCxnSpPr>
          <p:cNvPr id="6" name="Shape 99">
            <a:extLst>
              <a:ext uri="{FF2B5EF4-FFF2-40B4-BE49-F238E27FC236}">
                <a16:creationId xmlns:a16="http://schemas.microsoft.com/office/drawing/2014/main" id="{83DE70EB-F425-BB4F-89B5-AA119946A7DC}"/>
              </a:ext>
            </a:extLst>
          </p:cNvPr>
          <p:cNvCxnSpPr>
            <a:cxnSpLocks/>
          </p:cNvCxnSpPr>
          <p:nvPr userDrawn="1"/>
        </p:nvCxnSpPr>
        <p:spPr>
          <a:xfrm>
            <a:off x="983837" y="1569545"/>
            <a:ext cx="1120816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2956567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7DC57-EA5D-8A44-945E-B158D9524DB6}"/>
              </a:ext>
            </a:extLst>
          </p:cNvPr>
          <p:cNvSpPr>
            <a:spLocks noGrp="1"/>
          </p:cNvSpPr>
          <p:nvPr>
            <p:ph type="title" hasCustomPrompt="1"/>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595C1A9C-F576-4A47-A383-5DE1DD2F61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C93EC18-C9B1-7F4B-BFEA-54F523EF74F2}"/>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952A4D5A-5DB2-484D-88C8-A024BBC26A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24C890A-252B-B348-84D8-D857DB0A8DE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630C7B4F-6D0B-904C-9885-7CB0869B0960}"/>
              </a:ext>
            </a:extLst>
          </p:cNvPr>
          <p:cNvSpPr>
            <a:spLocks noGrp="1"/>
          </p:cNvSpPr>
          <p:nvPr>
            <p:ph type="sldNum" sz="quarter" idx="12"/>
          </p:nvPr>
        </p:nvSpPr>
        <p:spPr/>
        <p:txBody>
          <a:bodyPr/>
          <a:lstStyle/>
          <a:p>
            <a:fld id="{D275CE6D-5C38-C543-B8AD-F8110668FDF9}" type="slidenum">
              <a:rPr lang="en-US" smtClean="0"/>
              <a:t>‹#›</a:t>
            </a:fld>
            <a:endParaRPr lang="en-US"/>
          </a:p>
        </p:txBody>
      </p:sp>
      <p:cxnSp>
        <p:nvCxnSpPr>
          <p:cNvPr id="10" name="Shape 99">
            <a:extLst>
              <a:ext uri="{FF2B5EF4-FFF2-40B4-BE49-F238E27FC236}">
                <a16:creationId xmlns:a16="http://schemas.microsoft.com/office/drawing/2014/main" id="{66AD6D74-344E-A54C-9A0C-D9987DFF3753}"/>
              </a:ext>
            </a:extLst>
          </p:cNvPr>
          <p:cNvCxnSpPr>
            <a:cxnSpLocks/>
          </p:cNvCxnSpPr>
          <p:nvPr userDrawn="1"/>
        </p:nvCxnSpPr>
        <p:spPr>
          <a:xfrm>
            <a:off x="983837" y="1469337"/>
            <a:ext cx="1120816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3479465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F2EC0-F0AE-9445-A41E-5C87D776FBEF}"/>
              </a:ext>
            </a:extLst>
          </p:cNvPr>
          <p:cNvSpPr>
            <a:spLocks noGrp="1"/>
          </p:cNvSpPr>
          <p:nvPr>
            <p:ph type="title" hasCustomPrompt="1"/>
          </p:nvPr>
        </p:nvSpPr>
        <p:spPr/>
        <p:txBody>
          <a:bodyPr/>
          <a:lstStyle/>
          <a:p>
            <a:r>
              <a:rPr lang="en-US" dirty="0"/>
              <a:t>Click to Edit Master Title Style</a:t>
            </a:r>
          </a:p>
        </p:txBody>
      </p:sp>
      <p:sp>
        <p:nvSpPr>
          <p:cNvPr id="5" name="Slide Number Placeholder 4">
            <a:extLst>
              <a:ext uri="{FF2B5EF4-FFF2-40B4-BE49-F238E27FC236}">
                <a16:creationId xmlns:a16="http://schemas.microsoft.com/office/drawing/2014/main" id="{BE83625D-A756-7F49-AB3B-3B19F7CAA9EA}"/>
              </a:ext>
            </a:extLst>
          </p:cNvPr>
          <p:cNvSpPr>
            <a:spLocks noGrp="1"/>
          </p:cNvSpPr>
          <p:nvPr>
            <p:ph type="sldNum" sz="quarter" idx="12"/>
          </p:nvPr>
        </p:nvSpPr>
        <p:spPr/>
        <p:txBody>
          <a:bodyPr/>
          <a:lstStyle/>
          <a:p>
            <a:fld id="{D275CE6D-5C38-C543-B8AD-F8110668FDF9}" type="slidenum">
              <a:rPr lang="en-US" smtClean="0"/>
              <a:t>‹#›</a:t>
            </a:fld>
            <a:endParaRPr lang="en-US" dirty="0"/>
          </a:p>
        </p:txBody>
      </p:sp>
      <p:cxnSp>
        <p:nvCxnSpPr>
          <p:cNvPr id="4" name="Shape 99">
            <a:extLst>
              <a:ext uri="{FF2B5EF4-FFF2-40B4-BE49-F238E27FC236}">
                <a16:creationId xmlns:a16="http://schemas.microsoft.com/office/drawing/2014/main" id="{D1908872-F504-B444-82AE-1560204653B7}"/>
              </a:ext>
            </a:extLst>
          </p:cNvPr>
          <p:cNvCxnSpPr>
            <a:cxnSpLocks/>
          </p:cNvCxnSpPr>
          <p:nvPr userDrawn="1"/>
        </p:nvCxnSpPr>
        <p:spPr>
          <a:xfrm>
            <a:off x="983837" y="1582071"/>
            <a:ext cx="1120816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2090653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862F8-D10B-E844-A683-3AF7FD775A6D}"/>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142C8119-9F97-154F-8D0D-877CCDE63A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A595C8-2E13-E74D-B6BC-3FE67DB6AC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1758E6BD-2C0D-0948-8CA6-F12956A02597}"/>
              </a:ext>
            </a:extLst>
          </p:cNvPr>
          <p:cNvSpPr>
            <a:spLocks noGrp="1"/>
          </p:cNvSpPr>
          <p:nvPr>
            <p:ph type="sldNum" sz="quarter" idx="12"/>
          </p:nvPr>
        </p:nvSpPr>
        <p:spPr/>
        <p:txBody>
          <a:bodyPr/>
          <a:lstStyle/>
          <a:p>
            <a:fld id="{D275CE6D-5C38-C543-B8AD-F8110668FDF9}" type="slidenum">
              <a:rPr lang="en-US" smtClean="0"/>
              <a:t>‹#›</a:t>
            </a:fld>
            <a:endParaRPr lang="en-US"/>
          </a:p>
        </p:txBody>
      </p:sp>
      <p:cxnSp>
        <p:nvCxnSpPr>
          <p:cNvPr id="6" name="Shape 99">
            <a:extLst>
              <a:ext uri="{FF2B5EF4-FFF2-40B4-BE49-F238E27FC236}">
                <a16:creationId xmlns:a16="http://schemas.microsoft.com/office/drawing/2014/main" id="{D27140A5-E15E-BD46-8584-067F29D9D83D}"/>
              </a:ext>
            </a:extLst>
          </p:cNvPr>
          <p:cNvCxnSpPr>
            <a:cxnSpLocks/>
          </p:cNvCxnSpPr>
          <p:nvPr userDrawn="1"/>
        </p:nvCxnSpPr>
        <p:spPr>
          <a:xfrm>
            <a:off x="839788" y="2069926"/>
            <a:ext cx="3932237"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894337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8E29B-A727-0242-95D3-50DD382BCE06}"/>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64502107-0DCE-174F-BD90-B7DDBC0C3C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9D27ABF-7140-B846-BA0A-AD8307DE4A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631C0212-3F5D-924C-8A51-77A9A1441BD8}"/>
              </a:ext>
            </a:extLst>
          </p:cNvPr>
          <p:cNvSpPr>
            <a:spLocks noGrp="1"/>
          </p:cNvSpPr>
          <p:nvPr>
            <p:ph type="sldNum" sz="quarter" idx="12"/>
          </p:nvPr>
        </p:nvSpPr>
        <p:spPr/>
        <p:txBody>
          <a:bodyPr/>
          <a:lstStyle/>
          <a:p>
            <a:fld id="{D275CE6D-5C38-C543-B8AD-F8110668FDF9}" type="slidenum">
              <a:rPr lang="en-US" smtClean="0"/>
              <a:t>‹#›</a:t>
            </a:fld>
            <a:endParaRPr lang="en-US"/>
          </a:p>
        </p:txBody>
      </p:sp>
      <p:cxnSp>
        <p:nvCxnSpPr>
          <p:cNvPr id="6" name="Shape 99">
            <a:extLst>
              <a:ext uri="{FF2B5EF4-FFF2-40B4-BE49-F238E27FC236}">
                <a16:creationId xmlns:a16="http://schemas.microsoft.com/office/drawing/2014/main" id="{E4F1C8B1-B262-B54D-A9C0-F0135C46D574}"/>
              </a:ext>
            </a:extLst>
          </p:cNvPr>
          <p:cNvCxnSpPr>
            <a:cxnSpLocks/>
          </p:cNvCxnSpPr>
          <p:nvPr userDrawn="1"/>
        </p:nvCxnSpPr>
        <p:spPr>
          <a:xfrm>
            <a:off x="839788" y="2069926"/>
            <a:ext cx="3932237"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3190300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754C78-7612-7841-8168-3168267AD5BC}"/>
              </a:ext>
            </a:extLst>
          </p:cNvPr>
          <p:cNvSpPr>
            <a:spLocks noGrp="1"/>
          </p:cNvSpPr>
          <p:nvPr>
            <p:ph type="title"/>
          </p:nvPr>
        </p:nvSpPr>
        <p:spPr>
          <a:xfrm>
            <a:off x="838200" y="695739"/>
            <a:ext cx="10515600" cy="99494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E1BDA34-773B-E24F-9795-67AB0AAAF6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86FE610F-F9D8-EA47-B076-18F52BB0C463}"/>
              </a:ext>
            </a:extLst>
          </p:cNvPr>
          <p:cNvSpPr>
            <a:spLocks noGrp="1"/>
          </p:cNvSpPr>
          <p:nvPr>
            <p:ph type="sldNum" sz="quarter" idx="4"/>
          </p:nvPr>
        </p:nvSpPr>
        <p:spPr>
          <a:xfrm>
            <a:off x="738810" y="6231917"/>
            <a:ext cx="443948" cy="365125"/>
          </a:xfrm>
          <a:prstGeom prst="rect">
            <a:avLst/>
          </a:prstGeom>
        </p:spPr>
        <p:txBody>
          <a:bodyPr vert="horz" lIns="91440" tIns="45720" rIns="91440" bIns="45720" rtlCol="0" anchor="ctr"/>
          <a:lstStyle>
            <a:lvl1pPr algn="l">
              <a:defRPr sz="1400">
                <a:solidFill>
                  <a:schemeClr val="tx1">
                    <a:tint val="75000"/>
                  </a:schemeClr>
                </a:solidFill>
                <a:latin typeface="Calibri" panose="020F0502020204030204" pitchFamily="34" charset="0"/>
                <a:cs typeface="Calibri" panose="020F0502020204030204" pitchFamily="34" charset="0"/>
              </a:defRPr>
            </a:lvl1pPr>
          </a:lstStyle>
          <a:p>
            <a:fld id="{D275CE6D-5C38-C543-B8AD-F8110668FDF9}" type="slidenum">
              <a:rPr lang="en-US" smtClean="0"/>
              <a:pPr/>
              <a:t>‹#›</a:t>
            </a:fld>
            <a:endParaRPr lang="en-US" dirty="0"/>
          </a:p>
        </p:txBody>
      </p:sp>
      <p:pic>
        <p:nvPicPr>
          <p:cNvPr id="5" name="Picture 4">
            <a:extLst>
              <a:ext uri="{FF2B5EF4-FFF2-40B4-BE49-F238E27FC236}">
                <a16:creationId xmlns:a16="http://schemas.microsoft.com/office/drawing/2014/main" id="{1373610A-5E58-E749-8E27-85C5693283B4}"/>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982170" y="5846548"/>
            <a:ext cx="2391950" cy="695221"/>
          </a:xfrm>
          <a:prstGeom prst="rect">
            <a:avLst/>
          </a:prstGeom>
        </p:spPr>
      </p:pic>
    </p:spTree>
    <p:extLst>
      <p:ext uri="{BB962C8B-B14F-4D97-AF65-F5344CB8AC3E}">
        <p14:creationId xmlns:p14="http://schemas.microsoft.com/office/powerpoint/2010/main" val="3737322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b="1"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cdc.gov/coronavirus/2019-ncov/prevent-getting-sick/how-covid-spreads.html"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8.tmp"/></Relationships>
</file>

<file path=ppt/slides/_rels/slide22.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cdc.gov/coronavirus/2019-ncov/cases-updates/cases-in-us.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health.maryland.gov/coronaviru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175A1-2517-744F-9A8B-57E30E174F53}"/>
              </a:ext>
            </a:extLst>
          </p:cNvPr>
          <p:cNvSpPr>
            <a:spLocks noGrp="1"/>
          </p:cNvSpPr>
          <p:nvPr>
            <p:ph type="ctrTitle"/>
          </p:nvPr>
        </p:nvSpPr>
        <p:spPr>
          <a:xfrm>
            <a:off x="1524000" y="2239347"/>
            <a:ext cx="9144000" cy="1629551"/>
          </a:xfrm>
        </p:spPr>
        <p:txBody>
          <a:bodyPr>
            <a:normAutofit fontScale="90000"/>
          </a:bodyPr>
          <a:lstStyle/>
          <a:p>
            <a:r>
              <a:rPr lang="en-US" dirty="0"/>
              <a:t>Maryland Situation Update on </a:t>
            </a:r>
            <a:br>
              <a:rPr lang="en-US" dirty="0"/>
            </a:br>
            <a:r>
              <a:rPr lang="en-US" dirty="0"/>
              <a:t>Coronavirus Disease (COVID-19)</a:t>
            </a:r>
            <a:br>
              <a:rPr lang="en-US" dirty="0"/>
            </a:br>
            <a:r>
              <a:rPr lang="en-US" dirty="0"/>
              <a:t>for BHA</a:t>
            </a:r>
          </a:p>
        </p:txBody>
      </p:sp>
      <p:sp>
        <p:nvSpPr>
          <p:cNvPr id="9" name="Subtitle 8">
            <a:extLst>
              <a:ext uri="{FF2B5EF4-FFF2-40B4-BE49-F238E27FC236}">
                <a16:creationId xmlns:a16="http://schemas.microsoft.com/office/drawing/2014/main" id="{CDE056D8-945A-4B48-A18A-58091677BCC7}"/>
              </a:ext>
            </a:extLst>
          </p:cNvPr>
          <p:cNvSpPr>
            <a:spLocks noGrp="1"/>
          </p:cNvSpPr>
          <p:nvPr>
            <p:ph type="subTitle" idx="1"/>
          </p:nvPr>
        </p:nvSpPr>
        <p:spPr>
          <a:xfrm>
            <a:off x="1524000" y="3999722"/>
            <a:ext cx="9144000" cy="1169437"/>
          </a:xfrm>
        </p:spPr>
        <p:txBody>
          <a:bodyPr>
            <a:normAutofit/>
          </a:bodyPr>
          <a:lstStyle/>
          <a:p>
            <a:pPr lvl="0"/>
            <a:r>
              <a:rPr lang="en-US" sz="2100" dirty="0"/>
              <a:t>Maryland Department of Health</a:t>
            </a:r>
          </a:p>
          <a:p>
            <a:pPr lvl="0"/>
            <a:r>
              <a:rPr lang="en-US" sz="2100" dirty="0"/>
              <a:t>Infectious Disease Epidemiology and Outbreak Response Bureau</a:t>
            </a:r>
          </a:p>
        </p:txBody>
      </p:sp>
      <p:sp>
        <p:nvSpPr>
          <p:cNvPr id="4" name="Text Placeholder 3">
            <a:extLst>
              <a:ext uri="{FF2B5EF4-FFF2-40B4-BE49-F238E27FC236}">
                <a16:creationId xmlns:a16="http://schemas.microsoft.com/office/drawing/2014/main" id="{0DBA006E-C594-466C-BCBE-4496AED2A4B4}"/>
              </a:ext>
            </a:extLst>
          </p:cNvPr>
          <p:cNvSpPr>
            <a:spLocks noGrp="1"/>
          </p:cNvSpPr>
          <p:nvPr>
            <p:ph type="body" sz="quarter" idx="11"/>
          </p:nvPr>
        </p:nvSpPr>
        <p:spPr>
          <a:xfrm>
            <a:off x="1604010" y="4899990"/>
            <a:ext cx="9144000" cy="366713"/>
          </a:xfrm>
        </p:spPr>
        <p:txBody>
          <a:bodyPr>
            <a:normAutofit fontScale="92500" lnSpcReduction="10000"/>
          </a:bodyPr>
          <a:lstStyle/>
          <a:p>
            <a:r>
              <a:rPr lang="en-US" dirty="0"/>
              <a:t>September 25, 2020</a:t>
            </a:r>
          </a:p>
        </p:txBody>
      </p:sp>
    </p:spTree>
    <p:extLst>
      <p:ext uri="{BB962C8B-B14F-4D97-AF65-F5344CB8AC3E}">
        <p14:creationId xmlns:p14="http://schemas.microsoft.com/office/powerpoint/2010/main" val="3964148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9461B-BBD7-4017-B2D9-16D5C0859F2F}"/>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8D3921E7-461B-4A74-8623-2AC6DACB66EC}"/>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215798B2-BCA3-4F20-B988-1375E47CAF16}"/>
              </a:ext>
            </a:extLst>
          </p:cNvPr>
          <p:cNvSpPr>
            <a:spLocks noGrp="1"/>
          </p:cNvSpPr>
          <p:nvPr>
            <p:ph type="sldNum" sz="quarter" idx="12"/>
          </p:nvPr>
        </p:nvSpPr>
        <p:spPr/>
        <p:txBody>
          <a:bodyPr/>
          <a:lstStyle/>
          <a:p>
            <a:fld id="{D275CE6D-5C38-C543-B8AD-F8110668FDF9}" type="slidenum">
              <a:rPr lang="en-US" smtClean="0"/>
              <a:pPr/>
              <a:t>10</a:t>
            </a:fld>
            <a:endParaRPr lang="en-US" dirty="0"/>
          </a:p>
        </p:txBody>
      </p:sp>
      <p:sp>
        <p:nvSpPr>
          <p:cNvPr id="5" name="Text Placeholder 4">
            <a:extLst>
              <a:ext uri="{FF2B5EF4-FFF2-40B4-BE49-F238E27FC236}">
                <a16:creationId xmlns:a16="http://schemas.microsoft.com/office/drawing/2014/main" id="{68E7B4FD-5E64-4B56-94D2-06B4933146D9}"/>
              </a:ext>
            </a:extLst>
          </p:cNvPr>
          <p:cNvSpPr>
            <a:spLocks noGrp="1"/>
          </p:cNvSpPr>
          <p:nvPr>
            <p:ph type="body" sz="quarter" idx="13"/>
          </p:nvPr>
        </p:nvSpPr>
        <p:spPr/>
        <p:txBody>
          <a:bodyPr/>
          <a:lstStyle/>
          <a:p>
            <a:endParaRPr lang="en-US"/>
          </a:p>
        </p:txBody>
      </p:sp>
      <p:pic>
        <p:nvPicPr>
          <p:cNvPr id="7" name="Picture 6">
            <a:extLst>
              <a:ext uri="{FF2B5EF4-FFF2-40B4-BE49-F238E27FC236}">
                <a16:creationId xmlns:a16="http://schemas.microsoft.com/office/drawing/2014/main" id="{E9E5E9C2-0351-48ED-B24A-376D01CE4642}"/>
              </a:ext>
            </a:extLst>
          </p:cNvPr>
          <p:cNvPicPr>
            <a:picLocks noChangeAspect="1"/>
          </p:cNvPicPr>
          <p:nvPr/>
        </p:nvPicPr>
        <p:blipFill>
          <a:blip r:embed="rId2"/>
          <a:stretch>
            <a:fillRect/>
          </a:stretch>
        </p:blipFill>
        <p:spPr>
          <a:xfrm>
            <a:off x="537186" y="533851"/>
            <a:ext cx="10705063" cy="6253247"/>
          </a:xfrm>
          <a:prstGeom prst="rect">
            <a:avLst/>
          </a:prstGeom>
        </p:spPr>
      </p:pic>
    </p:spTree>
    <p:extLst>
      <p:ext uri="{BB962C8B-B14F-4D97-AF65-F5344CB8AC3E}">
        <p14:creationId xmlns:p14="http://schemas.microsoft.com/office/powerpoint/2010/main" val="3267149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a:p>
        </p:txBody>
      </p:sp>
      <p:sp>
        <p:nvSpPr>
          <p:cNvPr id="3" name="Text Placeholder 2"/>
          <p:cNvSpPr>
            <a:spLocks noGrp="1"/>
          </p:cNvSpPr>
          <p:nvPr>
            <p:ph type="body" sz="quarter" idx="14"/>
          </p:nvPr>
        </p:nvSpPr>
        <p:spPr/>
        <p:txBody>
          <a:bodyPr/>
          <a:lstStyle/>
          <a:p>
            <a:r>
              <a:rPr lang="en-US" dirty="0"/>
              <a:t>CMS Updates</a:t>
            </a:r>
          </a:p>
        </p:txBody>
      </p:sp>
    </p:spTree>
    <p:extLst>
      <p:ext uri="{BB962C8B-B14F-4D97-AF65-F5344CB8AC3E}">
        <p14:creationId xmlns:p14="http://schemas.microsoft.com/office/powerpoint/2010/main" val="447003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207BA3-10ED-4D13-BF7A-C6F8B61FC3FA}"/>
              </a:ext>
            </a:extLst>
          </p:cNvPr>
          <p:cNvSpPr>
            <a:spLocks noGrp="1"/>
          </p:cNvSpPr>
          <p:nvPr>
            <p:ph type="title"/>
          </p:nvPr>
        </p:nvSpPr>
        <p:spPr>
          <a:xfrm>
            <a:off x="801832" y="398922"/>
            <a:ext cx="10515600" cy="994949"/>
          </a:xfrm>
        </p:spPr>
        <p:txBody>
          <a:bodyPr>
            <a:normAutofit fontScale="90000"/>
          </a:bodyPr>
          <a:lstStyle/>
          <a:p>
            <a:r>
              <a:rPr lang="en-US" dirty="0"/>
              <a:t>New CMS Memo Reversing Nursing Home Restrictions</a:t>
            </a:r>
          </a:p>
        </p:txBody>
      </p:sp>
      <p:sp>
        <p:nvSpPr>
          <p:cNvPr id="8" name="TextBox 7">
            <a:extLst>
              <a:ext uri="{FF2B5EF4-FFF2-40B4-BE49-F238E27FC236}">
                <a16:creationId xmlns:a16="http://schemas.microsoft.com/office/drawing/2014/main" id="{FAAC745F-190E-46BE-A0F0-D59BE56CAFF7}"/>
              </a:ext>
            </a:extLst>
          </p:cNvPr>
          <p:cNvSpPr txBox="1"/>
          <p:nvPr/>
        </p:nvSpPr>
        <p:spPr>
          <a:xfrm>
            <a:off x="3343275" y="6330434"/>
            <a:ext cx="6104658" cy="369332"/>
          </a:xfrm>
          <a:prstGeom prst="rect">
            <a:avLst/>
          </a:prstGeom>
          <a:noFill/>
        </p:spPr>
        <p:txBody>
          <a:bodyPr wrap="square">
            <a:spAutoFit/>
          </a:bodyPr>
          <a:lstStyle/>
          <a:p>
            <a:r>
              <a:rPr lang="en-US" dirty="0"/>
              <a:t>https://www.cms.gov/files/document/qso-20-39-nh.pdf</a:t>
            </a:r>
          </a:p>
        </p:txBody>
      </p:sp>
      <p:pic>
        <p:nvPicPr>
          <p:cNvPr id="9" name="Picture 8">
            <a:extLst>
              <a:ext uri="{FF2B5EF4-FFF2-40B4-BE49-F238E27FC236}">
                <a16:creationId xmlns:a16="http://schemas.microsoft.com/office/drawing/2014/main" id="{0EE3AAAB-7B28-4A0E-BBD8-A746C2F40319}"/>
              </a:ext>
            </a:extLst>
          </p:cNvPr>
          <p:cNvPicPr>
            <a:picLocks noChangeAspect="1"/>
          </p:cNvPicPr>
          <p:nvPr/>
        </p:nvPicPr>
        <p:blipFill>
          <a:blip r:embed="rId2"/>
          <a:stretch>
            <a:fillRect/>
          </a:stretch>
        </p:blipFill>
        <p:spPr>
          <a:xfrm>
            <a:off x="1885950" y="1742982"/>
            <a:ext cx="6647688" cy="4238341"/>
          </a:xfrm>
          <a:prstGeom prst="rect">
            <a:avLst/>
          </a:prstGeom>
        </p:spPr>
      </p:pic>
    </p:spTree>
    <p:extLst>
      <p:ext uri="{BB962C8B-B14F-4D97-AF65-F5344CB8AC3E}">
        <p14:creationId xmlns:p14="http://schemas.microsoft.com/office/powerpoint/2010/main" val="491863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Visitation Allowed and Required</a:t>
            </a:r>
          </a:p>
        </p:txBody>
      </p:sp>
      <p:sp>
        <p:nvSpPr>
          <p:cNvPr id="3" name="Content Placeholder 2"/>
          <p:cNvSpPr>
            <a:spLocks noGrp="1"/>
          </p:cNvSpPr>
          <p:nvPr>
            <p:ph idx="1"/>
          </p:nvPr>
        </p:nvSpPr>
        <p:spPr/>
        <p:txBody>
          <a:bodyPr>
            <a:normAutofit/>
          </a:bodyPr>
          <a:lstStyle/>
          <a:p>
            <a:r>
              <a:rPr lang="en-US" dirty="0"/>
              <a:t>Outdoor visitation is preferred over indoor visitation; it is safer and can be conducted in a manner that reduces the risk of transmission</a:t>
            </a:r>
          </a:p>
          <a:p>
            <a:r>
              <a:rPr lang="en-US" dirty="0"/>
              <a:t>Facilities may allow indoor visits, while adhering to the following guidance to mitigate risks</a:t>
            </a:r>
          </a:p>
          <a:p>
            <a:r>
              <a:rPr lang="en-US" dirty="0"/>
              <a:t>Facilities may not restrict visitation without a reasonable clinical or safety cause</a:t>
            </a:r>
          </a:p>
          <a:p>
            <a:r>
              <a:rPr lang="en-US" dirty="0"/>
              <a:t>Health care workers and volunteers who are not employees of the facility but provide direct care to the facility’s residents must be permitted to come into the facility</a:t>
            </a:r>
          </a:p>
        </p:txBody>
      </p:sp>
      <p:sp>
        <p:nvSpPr>
          <p:cNvPr id="4" name="Slide Number Placeholder 3"/>
          <p:cNvSpPr>
            <a:spLocks noGrp="1"/>
          </p:cNvSpPr>
          <p:nvPr>
            <p:ph type="sldNum" sz="quarter" idx="12"/>
          </p:nvPr>
        </p:nvSpPr>
        <p:spPr/>
        <p:txBody>
          <a:bodyPr/>
          <a:lstStyle/>
          <a:p>
            <a:fld id="{D275CE6D-5C38-C543-B8AD-F8110668FDF9}" type="slidenum">
              <a:rPr lang="en-US" smtClean="0"/>
              <a:pPr/>
              <a:t>13</a:t>
            </a:fld>
            <a:endParaRPr lang="en-US" dirty="0"/>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607366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463" y="596349"/>
            <a:ext cx="11920537" cy="994949"/>
          </a:xfrm>
        </p:spPr>
        <p:txBody>
          <a:bodyPr>
            <a:normAutofit fontScale="90000"/>
          </a:bodyPr>
          <a:lstStyle/>
          <a:p>
            <a:r>
              <a:rPr lang="en-US" dirty="0"/>
              <a:t>CMS Core Principles of COVID-19 Infection Prevention</a:t>
            </a:r>
          </a:p>
        </p:txBody>
      </p:sp>
      <p:sp>
        <p:nvSpPr>
          <p:cNvPr id="3" name="Content Placeholder 2"/>
          <p:cNvSpPr>
            <a:spLocks noGrp="1"/>
          </p:cNvSpPr>
          <p:nvPr>
            <p:ph idx="1"/>
          </p:nvPr>
        </p:nvSpPr>
        <p:spPr>
          <a:xfrm>
            <a:off x="537185" y="1591298"/>
            <a:ext cx="11107127" cy="5266702"/>
          </a:xfrm>
        </p:spPr>
        <p:txBody>
          <a:bodyPr>
            <a:normAutofit fontScale="85000" lnSpcReduction="10000"/>
          </a:bodyPr>
          <a:lstStyle/>
          <a:p>
            <a:pPr lvl="0" fontAlgn="base"/>
            <a:r>
              <a:rPr lang="en-US" dirty="0"/>
              <a:t>Screening of all who enter the facility for signs and symptoms of COVID-19 (e.g., temperature checks, questions or observations about signs or symptoms), and denial of entry of those with signs or symptoms </a:t>
            </a:r>
          </a:p>
          <a:p>
            <a:pPr lvl="0" fontAlgn="base"/>
            <a:r>
              <a:rPr lang="en-US" dirty="0"/>
              <a:t>Hand hygiene (use of alcohol-based hand rub is preferred) </a:t>
            </a:r>
          </a:p>
          <a:p>
            <a:pPr lvl="0" fontAlgn="base"/>
            <a:r>
              <a:rPr lang="en-US" dirty="0"/>
              <a:t>Face covering or mask (covering mouth and nose) </a:t>
            </a:r>
          </a:p>
          <a:p>
            <a:pPr lvl="0" fontAlgn="base"/>
            <a:r>
              <a:rPr lang="en-US" dirty="0"/>
              <a:t>Social distancing at least six feet between persons </a:t>
            </a:r>
          </a:p>
          <a:p>
            <a:pPr lvl="0" fontAlgn="base"/>
            <a:r>
              <a:rPr lang="en-US" dirty="0"/>
              <a:t>Instructional signage throughout the facility and proper visitor education on COVID19 signs and symptoms, infection control precautions, other applicable facility practices </a:t>
            </a:r>
          </a:p>
          <a:p>
            <a:pPr lvl="0" fontAlgn="base"/>
            <a:r>
              <a:rPr lang="en-US" dirty="0"/>
              <a:t>Cleaning and disinfecting high frequency touched surfaces in the facility often, and designated visitation areas after each visit </a:t>
            </a:r>
          </a:p>
          <a:p>
            <a:pPr lvl="0" fontAlgn="base"/>
            <a:r>
              <a:rPr lang="en-US" dirty="0"/>
              <a:t>Appropriate staff use of Personal Protective Equipment (PPE) </a:t>
            </a:r>
          </a:p>
          <a:p>
            <a:pPr lvl="0" fontAlgn="base"/>
            <a:r>
              <a:rPr lang="en-US" dirty="0"/>
              <a:t>Effective </a:t>
            </a:r>
            <a:r>
              <a:rPr lang="en-US" dirty="0" err="1"/>
              <a:t>cohorting</a:t>
            </a:r>
            <a:r>
              <a:rPr lang="en-US" dirty="0"/>
              <a:t> of residents (e.g., separate areas dedicated COVID-19 care) </a:t>
            </a:r>
          </a:p>
          <a:p>
            <a:pPr lvl="0" fontAlgn="base"/>
            <a:r>
              <a:rPr lang="en-US" dirty="0"/>
              <a:t>Resident and staff testing conducted as required at 42 CFR 483.80(h) (see QSO-20- 38-NH)</a:t>
            </a:r>
          </a:p>
          <a:p>
            <a:endParaRPr lang="en-US" dirty="0"/>
          </a:p>
        </p:txBody>
      </p:sp>
      <p:sp>
        <p:nvSpPr>
          <p:cNvPr id="4" name="Slide Number Placeholder 3"/>
          <p:cNvSpPr>
            <a:spLocks noGrp="1"/>
          </p:cNvSpPr>
          <p:nvPr>
            <p:ph type="sldNum" sz="quarter" idx="12"/>
          </p:nvPr>
        </p:nvSpPr>
        <p:spPr/>
        <p:txBody>
          <a:bodyPr/>
          <a:lstStyle/>
          <a:p>
            <a:fld id="{D275CE6D-5C38-C543-B8AD-F8110668FDF9}" type="slidenum">
              <a:rPr lang="en-US" smtClean="0"/>
              <a:pPr/>
              <a:t>14</a:t>
            </a:fld>
            <a:endParaRPr lang="en-US" dirty="0"/>
          </a:p>
        </p:txBody>
      </p:sp>
      <p:sp>
        <p:nvSpPr>
          <p:cNvPr id="5" name="Text Placeholder 4"/>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2738124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Can Indoor Visitation Occur?</a:t>
            </a:r>
          </a:p>
        </p:txBody>
      </p:sp>
      <p:sp>
        <p:nvSpPr>
          <p:cNvPr id="3" name="Content Placeholder 2"/>
          <p:cNvSpPr>
            <a:spLocks noGrp="1"/>
          </p:cNvSpPr>
          <p:nvPr>
            <p:ph idx="1"/>
          </p:nvPr>
        </p:nvSpPr>
        <p:spPr/>
        <p:txBody>
          <a:bodyPr/>
          <a:lstStyle/>
          <a:p>
            <a:r>
              <a:rPr lang="en-US" dirty="0"/>
              <a:t>Indoor visitation may only occur when there has been no new onset cases of COVID-19 in the last 14 days in staff or residents and the facility is not currently conducting outbreak-related testing of residents</a:t>
            </a:r>
          </a:p>
          <a:p>
            <a:r>
              <a:rPr lang="en-US" dirty="0"/>
              <a:t>Community percent  positivity must be under 10%</a:t>
            </a:r>
          </a:p>
          <a:p>
            <a:r>
              <a:rPr lang="en-US" dirty="0"/>
              <a:t>Outdoor visitation is preferred, but indoor visitation may occur  when weather and  other factors preclude outdoor visitation</a:t>
            </a:r>
          </a:p>
        </p:txBody>
      </p:sp>
      <p:sp>
        <p:nvSpPr>
          <p:cNvPr id="4" name="Slide Number Placeholder 3"/>
          <p:cNvSpPr>
            <a:spLocks noGrp="1"/>
          </p:cNvSpPr>
          <p:nvPr>
            <p:ph type="sldNum" sz="quarter" idx="12"/>
          </p:nvPr>
        </p:nvSpPr>
        <p:spPr/>
        <p:txBody>
          <a:bodyPr/>
          <a:lstStyle/>
          <a:p>
            <a:fld id="{D275CE6D-5C38-C543-B8AD-F8110668FDF9}" type="slidenum">
              <a:rPr lang="en-US" smtClean="0"/>
              <a:pPr/>
              <a:t>15</a:t>
            </a:fld>
            <a:endParaRPr lang="en-US" dirty="0"/>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864377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Required for Indoor Visits</a:t>
            </a:r>
          </a:p>
        </p:txBody>
      </p:sp>
      <p:sp>
        <p:nvSpPr>
          <p:cNvPr id="3" name="Content Placeholder 2"/>
          <p:cNvSpPr>
            <a:spLocks noGrp="1"/>
          </p:cNvSpPr>
          <p:nvPr>
            <p:ph idx="1"/>
          </p:nvPr>
        </p:nvSpPr>
        <p:spPr/>
        <p:txBody>
          <a:bodyPr>
            <a:normAutofit fontScale="92500" lnSpcReduction="20000"/>
          </a:bodyPr>
          <a:lstStyle/>
          <a:p>
            <a:r>
              <a:rPr lang="en-US" dirty="0"/>
              <a:t>Visitors should be able to adhere to the core principles and staff should provide monitoring for those who may have difficulty adhering to core principles, such as children</a:t>
            </a:r>
          </a:p>
          <a:p>
            <a:r>
              <a:rPr lang="en-US" dirty="0"/>
              <a:t>Facilities should limit the number of visitors per resident at one time and limit the total number of visitors in the facility at one time (based on the size of the building and physical space). Facilities should consider scheduling visits for a specified length of time to help ensure all residents are able to receive visitors</a:t>
            </a:r>
          </a:p>
          <a:p>
            <a:r>
              <a:rPr lang="en-US" dirty="0"/>
              <a:t> Facilities should limit movement in the facility. For example, visitors should not walk around different halls of the facility. Rather, they should go directly to the resident’s room or designated visitation area. Visits for residents who share a room should not be conducted in the resident’s room. </a:t>
            </a:r>
          </a:p>
        </p:txBody>
      </p:sp>
      <p:sp>
        <p:nvSpPr>
          <p:cNvPr id="4" name="Slide Number Placeholder 3"/>
          <p:cNvSpPr>
            <a:spLocks noGrp="1"/>
          </p:cNvSpPr>
          <p:nvPr>
            <p:ph type="sldNum" sz="quarter" idx="12"/>
          </p:nvPr>
        </p:nvSpPr>
        <p:spPr/>
        <p:txBody>
          <a:bodyPr/>
          <a:lstStyle/>
          <a:p>
            <a:fld id="{D275CE6D-5C38-C543-B8AD-F8110668FDF9}" type="slidenum">
              <a:rPr lang="en-US" smtClean="0"/>
              <a:pPr/>
              <a:t>16</a:t>
            </a:fld>
            <a:endParaRPr lang="en-US" dirty="0"/>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474984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Compassionate Care Visitation</a:t>
            </a:r>
          </a:p>
        </p:txBody>
      </p:sp>
      <p:sp>
        <p:nvSpPr>
          <p:cNvPr id="3" name="Content Placeholder 2"/>
          <p:cNvSpPr>
            <a:spLocks noGrp="1"/>
          </p:cNvSpPr>
          <p:nvPr>
            <p:ph idx="1"/>
          </p:nvPr>
        </p:nvSpPr>
        <p:spPr/>
        <p:txBody>
          <a:bodyPr/>
          <a:lstStyle/>
          <a:p>
            <a:r>
              <a:rPr lang="en-US" dirty="0"/>
              <a:t>Compassionate Care visits may occur even when community percent positivity is over 10%, and/or when there is an outbreak in the facility</a:t>
            </a:r>
          </a:p>
          <a:p>
            <a:r>
              <a:rPr lang="en-US" dirty="0"/>
              <a:t>Does not exclusively refer to end-of-life situations</a:t>
            </a:r>
          </a:p>
          <a:p>
            <a:r>
              <a:rPr lang="en-US" dirty="0"/>
              <a:t>Visits should be conducted using social distancing</a:t>
            </a:r>
          </a:p>
          <a:p>
            <a:r>
              <a:rPr lang="en-US" dirty="0"/>
              <a:t>Residents who are on transmission-based precautions for COVID-19 should only receive visits that are virtual, through windows, or in-person for compassionate care situations, with adherence to transmission-based precautions</a:t>
            </a:r>
          </a:p>
        </p:txBody>
      </p:sp>
      <p:sp>
        <p:nvSpPr>
          <p:cNvPr id="4" name="Slide Number Placeholder 3"/>
          <p:cNvSpPr>
            <a:spLocks noGrp="1"/>
          </p:cNvSpPr>
          <p:nvPr>
            <p:ph type="sldNum" sz="quarter" idx="12"/>
          </p:nvPr>
        </p:nvSpPr>
        <p:spPr/>
        <p:txBody>
          <a:bodyPr/>
          <a:lstStyle/>
          <a:p>
            <a:fld id="{D275CE6D-5C38-C543-B8AD-F8110668FDF9}" type="slidenum">
              <a:rPr lang="en-US" smtClean="0"/>
              <a:pPr/>
              <a:t>17</a:t>
            </a:fld>
            <a:endParaRPr lang="en-US" dirty="0"/>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8124307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Communal Dining and Group Activities</a:t>
            </a:r>
          </a:p>
        </p:txBody>
      </p:sp>
      <p:sp>
        <p:nvSpPr>
          <p:cNvPr id="3" name="Content Placeholder 2"/>
          <p:cNvSpPr>
            <a:spLocks noGrp="1"/>
          </p:cNvSpPr>
          <p:nvPr>
            <p:ph idx="1"/>
          </p:nvPr>
        </p:nvSpPr>
        <p:spPr/>
        <p:txBody>
          <a:bodyPr>
            <a:normAutofit fontScale="92500" lnSpcReduction="10000"/>
          </a:bodyPr>
          <a:lstStyle/>
          <a:p>
            <a:pPr lvl="0" fontAlgn="base"/>
            <a:r>
              <a:rPr lang="en-US" dirty="0"/>
              <a:t>Residents may eat in the same room with social distancing (e.g., limited number of people at each table and with at least six feet between each person)</a:t>
            </a:r>
          </a:p>
          <a:p>
            <a:pPr lvl="0" fontAlgn="base"/>
            <a:r>
              <a:rPr lang="en-US" dirty="0"/>
              <a:t>Facilities should consider additional limitations based on status of COVID-19 infections in the facility</a:t>
            </a:r>
          </a:p>
          <a:p>
            <a:pPr lvl="0" fontAlgn="base"/>
            <a:r>
              <a:rPr lang="en-US" dirty="0"/>
              <a:t>Group activities may also be facilitated (for residents who have fully recovered from COVID-19, and for those not in isolation for observation, or with suspected or confirmed COVID-19 status) with social distancing among residents, appropriate hand hygiene, and use of a face covering</a:t>
            </a:r>
          </a:p>
          <a:p>
            <a:pPr lvl="0" fontAlgn="base"/>
            <a:r>
              <a:rPr lang="en-US" dirty="0"/>
              <a:t>Facilities may be able to offer a variety of activities while also taking necessary precautions </a:t>
            </a:r>
          </a:p>
        </p:txBody>
      </p:sp>
      <p:sp>
        <p:nvSpPr>
          <p:cNvPr id="4" name="Slide Number Placeholder 3"/>
          <p:cNvSpPr>
            <a:spLocks noGrp="1"/>
          </p:cNvSpPr>
          <p:nvPr>
            <p:ph type="sldNum" sz="quarter" idx="12"/>
          </p:nvPr>
        </p:nvSpPr>
        <p:spPr/>
        <p:txBody>
          <a:bodyPr/>
          <a:lstStyle/>
          <a:p>
            <a:fld id="{D275CE6D-5C38-C543-B8AD-F8110668FDF9}" type="slidenum">
              <a:rPr lang="en-US" smtClean="0"/>
              <a:pPr/>
              <a:t>18</a:t>
            </a:fld>
            <a:endParaRPr lang="en-US" dirty="0"/>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502825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CDC Updates</a:t>
            </a:r>
          </a:p>
        </p:txBody>
      </p:sp>
      <p:sp>
        <p:nvSpPr>
          <p:cNvPr id="7" name="Text Placeholder 6"/>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EB4BE1A8-99A0-BE4B-B404-CE990ED5FA0C}" type="slidenum">
              <a:rPr lang="en-US" smtClean="0"/>
              <a:pPr/>
              <a:t>19</a:t>
            </a:fld>
            <a:endParaRPr lang="en-US" dirty="0"/>
          </a:p>
        </p:txBody>
      </p:sp>
    </p:spTree>
    <p:extLst>
      <p:ext uri="{BB962C8B-B14F-4D97-AF65-F5344CB8AC3E}">
        <p14:creationId xmlns:p14="http://schemas.microsoft.com/office/powerpoint/2010/main" val="3816637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95068D90-2223-554F-83EB-3DA22DCE44E1}"/>
              </a:ext>
            </a:extLst>
          </p:cNvPr>
          <p:cNvSpPr>
            <a:spLocks noGrp="1"/>
          </p:cNvSpPr>
          <p:nvPr>
            <p:ph type="title"/>
          </p:nvPr>
        </p:nvSpPr>
        <p:spPr/>
        <p:txBody>
          <a:bodyPr/>
          <a:lstStyle/>
          <a:p>
            <a:r>
              <a:rPr lang="en-US" dirty="0"/>
              <a:t>Call Agenda </a:t>
            </a:r>
          </a:p>
        </p:txBody>
      </p:sp>
      <p:sp>
        <p:nvSpPr>
          <p:cNvPr id="35" name="Content Placeholder 34">
            <a:extLst>
              <a:ext uri="{FF2B5EF4-FFF2-40B4-BE49-F238E27FC236}">
                <a16:creationId xmlns:a16="http://schemas.microsoft.com/office/drawing/2014/main" id="{423F0F17-B5DA-004F-8EFE-172BCD600A28}"/>
              </a:ext>
            </a:extLst>
          </p:cNvPr>
          <p:cNvSpPr>
            <a:spLocks noGrp="1"/>
          </p:cNvSpPr>
          <p:nvPr>
            <p:ph idx="1"/>
          </p:nvPr>
        </p:nvSpPr>
        <p:spPr>
          <a:xfrm>
            <a:off x="321449" y="1910227"/>
            <a:ext cx="6063198" cy="4351338"/>
          </a:xfrm>
        </p:spPr>
        <p:txBody>
          <a:bodyPr>
            <a:normAutofit/>
          </a:bodyPr>
          <a:lstStyle/>
          <a:p>
            <a:r>
              <a:rPr lang="en-US" dirty="0"/>
              <a:t>Review current situation of COVID-19</a:t>
            </a:r>
          </a:p>
          <a:p>
            <a:r>
              <a:rPr lang="en-US" dirty="0"/>
              <a:t>Long Haulers</a:t>
            </a:r>
          </a:p>
          <a:p>
            <a:r>
              <a:rPr lang="en-US" dirty="0"/>
              <a:t>Questions and Answers</a:t>
            </a:r>
          </a:p>
          <a:p>
            <a:pPr marL="457200" lvl="1" indent="0">
              <a:buNone/>
            </a:pPr>
            <a:endParaRPr lang="en-US" dirty="0"/>
          </a:p>
        </p:txBody>
      </p:sp>
      <p:sp>
        <p:nvSpPr>
          <p:cNvPr id="4" name="Slide Number Placeholder 3">
            <a:extLst>
              <a:ext uri="{FF2B5EF4-FFF2-40B4-BE49-F238E27FC236}">
                <a16:creationId xmlns:a16="http://schemas.microsoft.com/office/drawing/2014/main" id="{E804A58E-229C-204C-8FFC-82A24FCFF2B6}"/>
              </a:ext>
            </a:extLst>
          </p:cNvPr>
          <p:cNvSpPr>
            <a:spLocks noGrp="1"/>
          </p:cNvSpPr>
          <p:nvPr>
            <p:ph type="sldNum" sz="quarter" idx="12"/>
          </p:nvPr>
        </p:nvSpPr>
        <p:spPr/>
        <p:txBody>
          <a:bodyPr/>
          <a:lstStyle/>
          <a:p>
            <a:fld id="{D275CE6D-5C38-C543-B8AD-F8110668FDF9}" type="slidenum">
              <a:rPr lang="en-US" smtClean="0">
                <a:latin typeface="Calibri" panose="020F0502020204030204" pitchFamily="34" charset="0"/>
                <a:cs typeface="Calibri" panose="020F0502020204030204" pitchFamily="34" charset="0"/>
              </a:rPr>
              <a:pPr/>
              <a:t>2</a:t>
            </a:fld>
            <a:endParaRPr lang="en-US" dirty="0">
              <a:latin typeface="Calibri" panose="020F0502020204030204" pitchFamily="34" charset="0"/>
              <a:cs typeface="Calibri" panose="020F0502020204030204" pitchFamily="34" charset="0"/>
            </a:endParaRPr>
          </a:p>
        </p:txBody>
      </p:sp>
      <p:pic>
        <p:nvPicPr>
          <p:cNvPr id="1026" name="Picture 2" descr="https://globalbiodefense.com/wp-content/uploads/2020/02/novel-coronavirus-covid-19-sars-cov-2-1024x87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4647" y="1782501"/>
            <a:ext cx="5807353" cy="494532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608968" y="1455795"/>
            <a:ext cx="3583032" cy="369332"/>
          </a:xfrm>
          <a:prstGeom prst="rect">
            <a:avLst/>
          </a:prstGeom>
        </p:spPr>
        <p:txBody>
          <a:bodyPr wrap="none">
            <a:spAutoFit/>
          </a:bodyPr>
          <a:lstStyle/>
          <a:p>
            <a:r>
              <a:rPr lang="en-US" b="1" dirty="0">
                <a:solidFill>
                  <a:srgbClr val="333333"/>
                </a:solidFill>
                <a:latin typeface="Droid Serif"/>
              </a:rPr>
              <a:t>Picture Courtesy of NIAID-RML</a:t>
            </a:r>
            <a:endParaRPr lang="en-US" dirty="0"/>
          </a:p>
        </p:txBody>
      </p:sp>
    </p:spTree>
    <p:extLst>
      <p:ext uri="{BB962C8B-B14F-4D97-AF65-F5344CB8AC3E}">
        <p14:creationId xmlns:p14="http://schemas.microsoft.com/office/powerpoint/2010/main" val="1685412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EB4BE1A8-99A0-BE4B-B404-CE990ED5FA0C}" type="slidenum">
              <a:rPr lang="en-US" smtClean="0"/>
              <a:pPr/>
              <a:t>20</a:t>
            </a:fld>
            <a:endParaRPr lang="en-US" dirty="0"/>
          </a:p>
        </p:txBody>
      </p:sp>
      <p:sp>
        <p:nvSpPr>
          <p:cNvPr id="5" name="Text Placeholder 4"/>
          <p:cNvSpPr>
            <a:spLocks noGrp="1"/>
          </p:cNvSpPr>
          <p:nvPr>
            <p:ph type="body" sz="quarter" idx="13"/>
          </p:nvPr>
        </p:nvSpPr>
        <p:spPr/>
        <p:txBody>
          <a:bodyPr/>
          <a:lstStyle/>
          <a:p>
            <a:endParaRPr lang="en-US"/>
          </a:p>
        </p:txBody>
      </p:sp>
      <p:pic>
        <p:nvPicPr>
          <p:cNvPr id="6" name="Picture 5"/>
          <p:cNvPicPr>
            <a:picLocks noChangeAspect="1"/>
          </p:cNvPicPr>
          <p:nvPr/>
        </p:nvPicPr>
        <p:blipFill>
          <a:blip r:embed="rId2"/>
          <a:stretch>
            <a:fillRect/>
          </a:stretch>
        </p:blipFill>
        <p:spPr>
          <a:xfrm>
            <a:off x="1771410" y="680078"/>
            <a:ext cx="8896591" cy="4182726"/>
          </a:xfrm>
          <a:prstGeom prst="rect">
            <a:avLst/>
          </a:prstGeom>
        </p:spPr>
      </p:pic>
      <p:sp>
        <p:nvSpPr>
          <p:cNvPr id="7" name="TextBox 6"/>
          <p:cNvSpPr txBox="1"/>
          <p:nvPr/>
        </p:nvSpPr>
        <p:spPr>
          <a:xfrm>
            <a:off x="2101712" y="5636871"/>
            <a:ext cx="6448121" cy="523220"/>
          </a:xfrm>
          <a:prstGeom prst="rect">
            <a:avLst/>
          </a:prstGeom>
          <a:noFill/>
        </p:spPr>
        <p:txBody>
          <a:bodyPr wrap="square" rtlCol="0">
            <a:spAutoFit/>
          </a:bodyPr>
          <a:lstStyle/>
          <a:p>
            <a:r>
              <a:rPr lang="en-US" sz="1400" dirty="0"/>
              <a:t>Source: </a:t>
            </a:r>
            <a:r>
              <a:rPr lang="en-US" sz="1400" dirty="0">
                <a:hlinkClick r:id="rId3"/>
              </a:rPr>
              <a:t>https://www.cdc.gov/coronavirus/2019-ncov/prevent-getting-sick/how-covid-spreads.html</a:t>
            </a:r>
            <a:r>
              <a:rPr lang="en-US" sz="1400" dirty="0"/>
              <a:t>, Accessed 9/22/20</a:t>
            </a:r>
          </a:p>
        </p:txBody>
      </p:sp>
    </p:spTree>
    <p:extLst>
      <p:ext uri="{BB962C8B-B14F-4D97-AF65-F5344CB8AC3E}">
        <p14:creationId xmlns:p14="http://schemas.microsoft.com/office/powerpoint/2010/main" val="37105685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270A085-46F4-41B9-B00B-4DFD1811676A}"/>
              </a:ext>
            </a:extLst>
          </p:cNvPr>
          <p:cNvSpPr>
            <a:spLocks noGrp="1"/>
          </p:cNvSpPr>
          <p:nvPr>
            <p:ph type="sldNum" sz="quarter" idx="12"/>
          </p:nvPr>
        </p:nvSpPr>
        <p:spPr/>
        <p:txBody>
          <a:bodyPr/>
          <a:lstStyle/>
          <a:p>
            <a:fld id="{EB4BE1A8-99A0-BE4B-B404-CE990ED5FA0C}" type="slidenum">
              <a:rPr lang="en-US" smtClean="0"/>
              <a:pPr/>
              <a:t>21</a:t>
            </a:fld>
            <a:endParaRPr lang="en-US" dirty="0"/>
          </a:p>
        </p:txBody>
      </p:sp>
      <p:pic>
        <p:nvPicPr>
          <p:cNvPr id="11" name="Content Placeholder 10">
            <a:extLst>
              <a:ext uri="{FF2B5EF4-FFF2-40B4-BE49-F238E27FC236}">
                <a16:creationId xmlns:a16="http://schemas.microsoft.com/office/drawing/2014/main" id="{21960046-DBC2-443C-B1FA-88041C964AB8}"/>
              </a:ext>
            </a:extLst>
          </p:cNvPr>
          <p:cNvPicPr>
            <a:picLocks noGrp="1" noChangeAspect="1"/>
          </p:cNvPicPr>
          <p:nvPr>
            <p:ph idx="1"/>
          </p:nvPr>
        </p:nvPicPr>
        <p:blipFill>
          <a:blip r:embed="rId3"/>
          <a:stretch>
            <a:fillRect/>
          </a:stretch>
        </p:blipFill>
        <p:spPr>
          <a:xfrm>
            <a:off x="1680592" y="279020"/>
            <a:ext cx="8987408" cy="6238600"/>
          </a:xfrm>
        </p:spPr>
      </p:pic>
      <p:sp>
        <p:nvSpPr>
          <p:cNvPr id="12" name="TextBox 11">
            <a:extLst>
              <a:ext uri="{FF2B5EF4-FFF2-40B4-BE49-F238E27FC236}">
                <a16:creationId xmlns:a16="http://schemas.microsoft.com/office/drawing/2014/main" id="{543619F2-E2E3-417D-BFF2-A4D856E5B937}"/>
              </a:ext>
            </a:extLst>
          </p:cNvPr>
          <p:cNvSpPr txBox="1"/>
          <p:nvPr/>
        </p:nvSpPr>
        <p:spPr>
          <a:xfrm>
            <a:off x="1680592" y="6491351"/>
            <a:ext cx="7294795" cy="369332"/>
          </a:xfrm>
          <a:prstGeom prst="rect">
            <a:avLst/>
          </a:prstGeom>
          <a:noFill/>
        </p:spPr>
        <p:txBody>
          <a:bodyPr wrap="square" rtlCol="0">
            <a:spAutoFit/>
          </a:bodyPr>
          <a:lstStyle/>
          <a:p>
            <a:r>
              <a:rPr lang="en-US" dirty="0"/>
              <a:t>https://www.cdc.gov/coronavirus/2019-ncov/hcp/testing-overview.html</a:t>
            </a:r>
          </a:p>
        </p:txBody>
      </p:sp>
      <p:sp>
        <p:nvSpPr>
          <p:cNvPr id="13" name="Oval 12">
            <a:extLst>
              <a:ext uri="{FF2B5EF4-FFF2-40B4-BE49-F238E27FC236}">
                <a16:creationId xmlns:a16="http://schemas.microsoft.com/office/drawing/2014/main" id="{5FA9A258-2EC2-459F-B5EE-D627DDF51CD5}"/>
              </a:ext>
            </a:extLst>
          </p:cNvPr>
          <p:cNvSpPr/>
          <p:nvPr/>
        </p:nvSpPr>
        <p:spPr>
          <a:xfrm>
            <a:off x="2868181" y="3641558"/>
            <a:ext cx="4041308" cy="708266"/>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9B2E016F-75DA-47B8-BE2E-A71497B8541A}"/>
              </a:ext>
            </a:extLst>
          </p:cNvPr>
          <p:cNvSpPr/>
          <p:nvPr/>
        </p:nvSpPr>
        <p:spPr>
          <a:xfrm>
            <a:off x="1567646" y="5162283"/>
            <a:ext cx="4041308" cy="708266"/>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Content Placeholder 6">
            <a:extLst>
              <a:ext uri="{FF2B5EF4-FFF2-40B4-BE49-F238E27FC236}">
                <a16:creationId xmlns:a16="http://schemas.microsoft.com/office/drawing/2014/main" id="{22E044C3-2009-44B0-91D8-8A343A965CFB}"/>
              </a:ext>
            </a:extLst>
          </p:cNvPr>
          <p:cNvPicPr>
            <a:picLocks noChangeAspect="1"/>
          </p:cNvPicPr>
          <p:nvPr/>
        </p:nvPicPr>
        <p:blipFill rotWithShape="1">
          <a:blip r:embed="rId4"/>
          <a:srcRect l="2708" r="625"/>
          <a:stretch/>
        </p:blipFill>
        <p:spPr>
          <a:xfrm>
            <a:off x="7138738" y="1513956"/>
            <a:ext cx="3372671" cy="4666994"/>
          </a:xfrm>
          <a:prstGeom prst="rect">
            <a:avLst/>
          </a:prstGeom>
          <a:noFill/>
          <a:ln w="25400">
            <a:solidFill>
              <a:schemeClr val="tx1"/>
            </a:solidFill>
          </a:ln>
        </p:spPr>
      </p:pic>
      <p:sp>
        <p:nvSpPr>
          <p:cNvPr id="16" name="Arrow: Right 15">
            <a:extLst>
              <a:ext uri="{FF2B5EF4-FFF2-40B4-BE49-F238E27FC236}">
                <a16:creationId xmlns:a16="http://schemas.microsoft.com/office/drawing/2014/main" id="{93EE9D24-46B1-4A9B-A297-C332142D0B29}"/>
              </a:ext>
            </a:extLst>
          </p:cNvPr>
          <p:cNvSpPr/>
          <p:nvPr/>
        </p:nvSpPr>
        <p:spPr>
          <a:xfrm rot="20610173">
            <a:off x="5595451" y="5116497"/>
            <a:ext cx="1889625" cy="178828"/>
          </a:xfrm>
          <a:prstGeom prst="rightArrow">
            <a:avLst/>
          </a:prstGeom>
          <a:solidFill>
            <a:srgbClr val="0070C0"/>
          </a:solidFill>
          <a:ln>
            <a:solidFill>
              <a:srgbClr val="0070C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02464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AD744-B017-4B9E-AFCD-5025DC95381D}"/>
              </a:ext>
            </a:extLst>
          </p:cNvPr>
          <p:cNvSpPr>
            <a:spLocks noGrp="1"/>
          </p:cNvSpPr>
          <p:nvPr>
            <p:ph type="title"/>
          </p:nvPr>
        </p:nvSpPr>
        <p:spPr>
          <a:xfrm>
            <a:off x="2152650" y="103392"/>
            <a:ext cx="7886700" cy="1325563"/>
          </a:xfrm>
        </p:spPr>
        <p:txBody>
          <a:bodyPr>
            <a:normAutofit fontScale="90000"/>
          </a:bodyPr>
          <a:lstStyle/>
          <a:p>
            <a:r>
              <a:rPr lang="en-US" dirty="0"/>
              <a:t>Updated (i.e., Restored) CDC Testing Guidance (September 18, 2020)</a:t>
            </a:r>
          </a:p>
        </p:txBody>
      </p:sp>
      <p:pic>
        <p:nvPicPr>
          <p:cNvPr id="7" name="Content Placeholder 6">
            <a:extLst>
              <a:ext uri="{FF2B5EF4-FFF2-40B4-BE49-F238E27FC236}">
                <a16:creationId xmlns:a16="http://schemas.microsoft.com/office/drawing/2014/main" id="{8E9306F3-0C8B-4860-8BB0-DC817766DFEB}"/>
              </a:ext>
            </a:extLst>
          </p:cNvPr>
          <p:cNvPicPr>
            <a:picLocks noGrp="1" noChangeAspect="1"/>
          </p:cNvPicPr>
          <p:nvPr>
            <p:ph idx="1"/>
          </p:nvPr>
        </p:nvPicPr>
        <p:blipFill>
          <a:blip r:embed="rId3"/>
          <a:stretch>
            <a:fillRect/>
          </a:stretch>
        </p:blipFill>
        <p:spPr>
          <a:xfrm>
            <a:off x="1746482" y="2165962"/>
            <a:ext cx="8699036" cy="3413986"/>
          </a:xfrm>
        </p:spPr>
      </p:pic>
      <p:sp>
        <p:nvSpPr>
          <p:cNvPr id="4" name="Slide Number Placeholder 3">
            <a:extLst>
              <a:ext uri="{FF2B5EF4-FFF2-40B4-BE49-F238E27FC236}">
                <a16:creationId xmlns:a16="http://schemas.microsoft.com/office/drawing/2014/main" id="{60F381DA-3C0A-4BE6-A786-A648CC6E6D6D}"/>
              </a:ext>
            </a:extLst>
          </p:cNvPr>
          <p:cNvSpPr>
            <a:spLocks noGrp="1"/>
          </p:cNvSpPr>
          <p:nvPr>
            <p:ph type="sldNum" sz="quarter" idx="12"/>
          </p:nvPr>
        </p:nvSpPr>
        <p:spPr/>
        <p:txBody>
          <a:bodyPr/>
          <a:lstStyle/>
          <a:p>
            <a:fld id="{EB4BE1A8-99A0-BE4B-B404-CE990ED5FA0C}" type="slidenum">
              <a:rPr lang="en-US" smtClean="0"/>
              <a:pPr/>
              <a:t>22</a:t>
            </a:fld>
            <a:endParaRPr lang="en-US" dirty="0"/>
          </a:p>
        </p:txBody>
      </p:sp>
      <p:sp>
        <p:nvSpPr>
          <p:cNvPr id="8" name="Oval 7">
            <a:extLst>
              <a:ext uri="{FF2B5EF4-FFF2-40B4-BE49-F238E27FC236}">
                <a16:creationId xmlns:a16="http://schemas.microsoft.com/office/drawing/2014/main" id="{8C3459BF-13AA-43C1-A3E9-04345D8D5494}"/>
              </a:ext>
            </a:extLst>
          </p:cNvPr>
          <p:cNvSpPr/>
          <p:nvPr/>
        </p:nvSpPr>
        <p:spPr>
          <a:xfrm>
            <a:off x="1707544" y="1717712"/>
            <a:ext cx="5687867" cy="1475874"/>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F56A3B11-3C06-4CB0-B2D0-11CA6FAEE53C}"/>
              </a:ext>
            </a:extLst>
          </p:cNvPr>
          <p:cNvSpPr txBox="1"/>
          <p:nvPr/>
        </p:nvSpPr>
        <p:spPr>
          <a:xfrm>
            <a:off x="1680592" y="6491352"/>
            <a:ext cx="6416486" cy="646331"/>
          </a:xfrm>
          <a:prstGeom prst="rect">
            <a:avLst/>
          </a:prstGeom>
          <a:noFill/>
        </p:spPr>
        <p:txBody>
          <a:bodyPr wrap="square" rtlCol="0">
            <a:spAutoFit/>
          </a:bodyPr>
          <a:lstStyle/>
          <a:p>
            <a:r>
              <a:rPr lang="en-US" dirty="0"/>
              <a:t>https://www.cdc.gov/coronavirus/2019-ncov/hcp/testing-overview.html</a:t>
            </a:r>
          </a:p>
        </p:txBody>
      </p:sp>
    </p:spTree>
    <p:extLst>
      <p:ext uri="{BB962C8B-B14F-4D97-AF65-F5344CB8AC3E}">
        <p14:creationId xmlns:p14="http://schemas.microsoft.com/office/powerpoint/2010/main" val="41161976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AD744-B017-4B9E-AFCD-5025DC95381D}"/>
              </a:ext>
            </a:extLst>
          </p:cNvPr>
          <p:cNvSpPr>
            <a:spLocks noGrp="1"/>
          </p:cNvSpPr>
          <p:nvPr>
            <p:ph type="title"/>
          </p:nvPr>
        </p:nvSpPr>
        <p:spPr>
          <a:xfrm>
            <a:off x="2152650" y="103392"/>
            <a:ext cx="7886700" cy="1325563"/>
          </a:xfrm>
        </p:spPr>
        <p:txBody>
          <a:bodyPr>
            <a:normAutofit fontScale="90000"/>
          </a:bodyPr>
          <a:lstStyle/>
          <a:p>
            <a:r>
              <a:rPr lang="en-US" dirty="0"/>
              <a:t>Testing Asymptomatic Close Contacts is Critical to Stopping the Spread</a:t>
            </a:r>
          </a:p>
        </p:txBody>
      </p:sp>
      <p:sp>
        <p:nvSpPr>
          <p:cNvPr id="4" name="Slide Number Placeholder 3">
            <a:extLst>
              <a:ext uri="{FF2B5EF4-FFF2-40B4-BE49-F238E27FC236}">
                <a16:creationId xmlns:a16="http://schemas.microsoft.com/office/drawing/2014/main" id="{60F381DA-3C0A-4BE6-A786-A648CC6E6D6D}"/>
              </a:ext>
            </a:extLst>
          </p:cNvPr>
          <p:cNvSpPr>
            <a:spLocks noGrp="1"/>
          </p:cNvSpPr>
          <p:nvPr>
            <p:ph type="sldNum" sz="quarter" idx="12"/>
          </p:nvPr>
        </p:nvSpPr>
        <p:spPr/>
        <p:txBody>
          <a:bodyPr/>
          <a:lstStyle/>
          <a:p>
            <a:fld id="{EB4BE1A8-99A0-BE4B-B404-CE990ED5FA0C}" type="slidenum">
              <a:rPr lang="en-US" smtClean="0"/>
              <a:pPr/>
              <a:t>23</a:t>
            </a:fld>
            <a:endParaRPr lang="en-US" dirty="0"/>
          </a:p>
        </p:txBody>
      </p:sp>
      <p:sp>
        <p:nvSpPr>
          <p:cNvPr id="5" name="Content Placeholder 4">
            <a:extLst>
              <a:ext uri="{FF2B5EF4-FFF2-40B4-BE49-F238E27FC236}">
                <a16:creationId xmlns:a16="http://schemas.microsoft.com/office/drawing/2014/main" id="{19480965-5137-45F5-83C5-1908482A988A}"/>
              </a:ext>
            </a:extLst>
          </p:cNvPr>
          <p:cNvSpPr>
            <a:spLocks noGrp="1"/>
          </p:cNvSpPr>
          <p:nvPr>
            <p:ph idx="1"/>
          </p:nvPr>
        </p:nvSpPr>
        <p:spPr>
          <a:xfrm>
            <a:off x="2101712" y="1628973"/>
            <a:ext cx="7988576" cy="4969347"/>
          </a:xfrm>
          <a:solidFill>
            <a:schemeClr val="bg1"/>
          </a:solidFill>
        </p:spPr>
        <p:txBody>
          <a:bodyPr>
            <a:normAutofit lnSpcReduction="10000"/>
          </a:bodyPr>
          <a:lstStyle/>
          <a:p>
            <a:r>
              <a:rPr lang="en-US" dirty="0"/>
              <a:t>Cases (infectious) and contacts (exposed, therefore at higher risk of developing disease) are advised to isolate/quarantine</a:t>
            </a:r>
          </a:p>
          <a:p>
            <a:r>
              <a:rPr lang="en-US" dirty="0"/>
              <a:t>As many as 40%-45%* of SARS-CoV-2 infections are asymptomatic</a:t>
            </a:r>
          </a:p>
          <a:p>
            <a:pPr lvl="1"/>
            <a:r>
              <a:rPr lang="en-US" dirty="0"/>
              <a:t>Asymptomatic individuals can transmit disease and are considered one of the driving forces of the pandemic</a:t>
            </a:r>
          </a:p>
          <a:p>
            <a:r>
              <a:rPr lang="en-US" dirty="0"/>
              <a:t>Identifying infectious close contacts is critical in breaking transmission chains </a:t>
            </a:r>
          </a:p>
          <a:p>
            <a:pPr lvl="1"/>
            <a:r>
              <a:rPr lang="en-US" dirty="0"/>
              <a:t>Critical to test asymptomatic close contacts of new cases </a:t>
            </a:r>
          </a:p>
          <a:p>
            <a:pPr lvl="1"/>
            <a:r>
              <a:rPr lang="en-US" dirty="0"/>
              <a:t>Identification of infectious asymptomatic contacts allows for another generation of contact tracing in order to identify contacts of the infectious close contacts </a:t>
            </a:r>
          </a:p>
          <a:p>
            <a:endParaRPr lang="en-US" dirty="0"/>
          </a:p>
          <a:p>
            <a:pPr lvl="1"/>
            <a:endParaRPr lang="en-US" dirty="0"/>
          </a:p>
        </p:txBody>
      </p:sp>
      <p:sp>
        <p:nvSpPr>
          <p:cNvPr id="10" name="TextBox 9">
            <a:extLst>
              <a:ext uri="{FF2B5EF4-FFF2-40B4-BE49-F238E27FC236}">
                <a16:creationId xmlns:a16="http://schemas.microsoft.com/office/drawing/2014/main" id="{DC3B28C6-EDF0-44C2-9450-8EAA5092C89A}"/>
              </a:ext>
            </a:extLst>
          </p:cNvPr>
          <p:cNvSpPr txBox="1"/>
          <p:nvPr/>
        </p:nvSpPr>
        <p:spPr>
          <a:xfrm>
            <a:off x="1680592" y="6491352"/>
            <a:ext cx="6416486" cy="646331"/>
          </a:xfrm>
          <a:prstGeom prst="rect">
            <a:avLst/>
          </a:prstGeom>
          <a:noFill/>
        </p:spPr>
        <p:txBody>
          <a:bodyPr wrap="square" rtlCol="0">
            <a:spAutoFit/>
          </a:bodyPr>
          <a:lstStyle/>
          <a:p>
            <a:pPr marL="457200" indent="-228600">
              <a:buSzPts val="1400"/>
              <a:defRPr/>
            </a:pPr>
            <a:r>
              <a:rPr lang="en-US" i="1" dirty="0">
                <a:solidFill>
                  <a:schemeClr val="dk1"/>
                </a:solidFill>
                <a:latin typeface="Calibri"/>
                <a:ea typeface="Calibri"/>
                <a:cs typeface="Calibri"/>
                <a:sym typeface="Calibri"/>
              </a:rPr>
              <a:t>*Annals of Internal Medicine </a:t>
            </a:r>
            <a:r>
              <a:rPr lang="en-US" i="1" dirty="0" err="1">
                <a:solidFill>
                  <a:schemeClr val="dk1"/>
                </a:solidFill>
                <a:latin typeface="Calibri"/>
                <a:ea typeface="Calibri"/>
                <a:cs typeface="Calibri"/>
                <a:sym typeface="Calibri"/>
              </a:rPr>
              <a:t>doi</a:t>
            </a:r>
            <a:r>
              <a:rPr lang="en-US" i="1" dirty="0">
                <a:solidFill>
                  <a:schemeClr val="dk1"/>
                </a:solidFill>
                <a:latin typeface="Calibri"/>
                <a:ea typeface="Calibri"/>
                <a:cs typeface="Calibri"/>
                <a:sym typeface="Calibri"/>
              </a:rPr>
              <a:t>: 10.7326/M20-3012 (June 3, 2020)</a:t>
            </a:r>
            <a:endParaRPr lang="en-US"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041685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54956-E77E-4CAE-B96C-9F77BB39BA3D}"/>
              </a:ext>
            </a:extLst>
          </p:cNvPr>
          <p:cNvSpPr>
            <a:spLocks noGrp="1"/>
          </p:cNvSpPr>
          <p:nvPr>
            <p:ph type="title"/>
          </p:nvPr>
        </p:nvSpPr>
        <p:spPr>
          <a:xfrm>
            <a:off x="2152650" y="220749"/>
            <a:ext cx="7886700" cy="1325563"/>
          </a:xfrm>
        </p:spPr>
        <p:txBody>
          <a:bodyPr/>
          <a:lstStyle/>
          <a:p>
            <a:r>
              <a:rPr lang="en-US" dirty="0"/>
              <a:t>Negative Tests Do Not Shorten Quarantine for Close Contacts</a:t>
            </a:r>
          </a:p>
        </p:txBody>
      </p:sp>
      <p:sp>
        <p:nvSpPr>
          <p:cNvPr id="3" name="Content Placeholder 2">
            <a:extLst>
              <a:ext uri="{FF2B5EF4-FFF2-40B4-BE49-F238E27FC236}">
                <a16:creationId xmlns:a16="http://schemas.microsoft.com/office/drawing/2014/main" id="{150C68D2-972F-4BBA-BFFA-FAE0AE1318C1}"/>
              </a:ext>
            </a:extLst>
          </p:cNvPr>
          <p:cNvSpPr>
            <a:spLocks noGrp="1"/>
          </p:cNvSpPr>
          <p:nvPr>
            <p:ph idx="1"/>
          </p:nvPr>
        </p:nvSpPr>
        <p:spPr/>
        <p:txBody>
          <a:bodyPr>
            <a:normAutofit/>
          </a:bodyPr>
          <a:lstStyle/>
          <a:p>
            <a:r>
              <a:rPr lang="en-US" sz="3200" dirty="0">
                <a:solidFill>
                  <a:schemeClr val="dk1"/>
                </a:solidFill>
              </a:rPr>
              <a:t>NOTE: A negative test of a close contact does </a:t>
            </a:r>
            <a:r>
              <a:rPr lang="en-US" sz="3200" b="1" dirty="0">
                <a:solidFill>
                  <a:schemeClr val="dk1"/>
                </a:solidFill>
              </a:rPr>
              <a:t>not</a:t>
            </a:r>
            <a:r>
              <a:rPr lang="en-US" sz="3200" dirty="0">
                <a:solidFill>
                  <a:schemeClr val="dk1"/>
                </a:solidFill>
              </a:rPr>
              <a:t> shorten the recommended 14-day quarantine period, because the close contact could develop disease up until the end of the incubation period</a:t>
            </a:r>
          </a:p>
          <a:p>
            <a:endParaRPr lang="en-US" sz="3200" dirty="0"/>
          </a:p>
        </p:txBody>
      </p:sp>
      <p:sp>
        <p:nvSpPr>
          <p:cNvPr id="4" name="Slide Number Placeholder 3">
            <a:extLst>
              <a:ext uri="{FF2B5EF4-FFF2-40B4-BE49-F238E27FC236}">
                <a16:creationId xmlns:a16="http://schemas.microsoft.com/office/drawing/2014/main" id="{C0E1A347-82CD-419C-8A84-A74D5BD5F4F4}"/>
              </a:ext>
            </a:extLst>
          </p:cNvPr>
          <p:cNvSpPr>
            <a:spLocks noGrp="1"/>
          </p:cNvSpPr>
          <p:nvPr>
            <p:ph type="sldNum" sz="quarter" idx="12"/>
          </p:nvPr>
        </p:nvSpPr>
        <p:spPr/>
        <p:txBody>
          <a:bodyPr/>
          <a:lstStyle/>
          <a:p>
            <a:fld id="{EB4BE1A8-99A0-BE4B-B404-CE990ED5FA0C}" type="slidenum">
              <a:rPr lang="en-US" smtClean="0"/>
              <a:pPr/>
              <a:t>24</a:t>
            </a:fld>
            <a:endParaRPr lang="en-US" dirty="0"/>
          </a:p>
        </p:txBody>
      </p:sp>
    </p:spTree>
    <p:extLst>
      <p:ext uri="{BB962C8B-B14F-4D97-AF65-F5344CB8AC3E}">
        <p14:creationId xmlns:p14="http://schemas.microsoft.com/office/powerpoint/2010/main" val="11266738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4" name="Slide Number Placeholder 3"/>
          <p:cNvSpPr>
            <a:spLocks noGrp="1"/>
          </p:cNvSpPr>
          <p:nvPr>
            <p:ph type="sldNum" sz="quarter" idx="12"/>
          </p:nvPr>
        </p:nvSpPr>
        <p:spPr/>
        <p:txBody>
          <a:bodyPr/>
          <a:lstStyle/>
          <a:p>
            <a:fld id="{D275CE6D-5C38-C543-B8AD-F8110668FDF9}" type="slidenum">
              <a:rPr lang="en-US" smtClean="0"/>
              <a:pPr/>
              <a:t>25</a:t>
            </a:fld>
            <a:endParaRPr lang="en-US" dirty="0"/>
          </a:p>
        </p:txBody>
      </p:sp>
      <p:sp>
        <p:nvSpPr>
          <p:cNvPr id="3" name="TextBox 2">
            <a:extLst>
              <a:ext uri="{FF2B5EF4-FFF2-40B4-BE49-F238E27FC236}">
                <a16:creationId xmlns:a16="http://schemas.microsoft.com/office/drawing/2014/main" id="{108BB4C3-FC6C-4B0E-A586-0CB80AEB9EA8}"/>
              </a:ext>
            </a:extLst>
          </p:cNvPr>
          <p:cNvSpPr txBox="1"/>
          <p:nvPr/>
        </p:nvSpPr>
        <p:spPr>
          <a:xfrm>
            <a:off x="537186" y="2601007"/>
            <a:ext cx="11083313" cy="584775"/>
          </a:xfrm>
          <a:prstGeom prst="rect">
            <a:avLst/>
          </a:prstGeom>
          <a:noFill/>
        </p:spPr>
        <p:txBody>
          <a:bodyPr wrap="square" rtlCol="0">
            <a:spAutoFit/>
          </a:bodyPr>
          <a:lstStyle/>
          <a:p>
            <a:r>
              <a:rPr lang="en-US" sz="3200" dirty="0"/>
              <a:t>Email : mdh.ipcovid@Maryland.gov </a:t>
            </a:r>
          </a:p>
        </p:txBody>
      </p:sp>
    </p:spTree>
    <p:extLst>
      <p:ext uri="{BB962C8B-B14F-4D97-AF65-F5344CB8AC3E}">
        <p14:creationId xmlns:p14="http://schemas.microsoft.com/office/powerpoint/2010/main" val="448033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95068D90-2223-554F-83EB-3DA22DCE44E1}"/>
              </a:ext>
            </a:extLst>
          </p:cNvPr>
          <p:cNvSpPr>
            <a:spLocks noGrp="1"/>
          </p:cNvSpPr>
          <p:nvPr>
            <p:ph type="title"/>
          </p:nvPr>
        </p:nvSpPr>
        <p:spPr>
          <a:xfrm>
            <a:off x="537185" y="158371"/>
            <a:ext cx="8868071" cy="1681315"/>
          </a:xfrm>
        </p:spPr>
        <p:txBody>
          <a:bodyPr/>
          <a:lstStyle/>
          <a:p>
            <a:r>
              <a:rPr lang="en-US" dirty="0"/>
              <a:t>COVID-19 Global Situation Summary</a:t>
            </a:r>
          </a:p>
        </p:txBody>
      </p:sp>
      <p:sp>
        <p:nvSpPr>
          <p:cNvPr id="4" name="Slide Number Placeholder 3">
            <a:extLst>
              <a:ext uri="{FF2B5EF4-FFF2-40B4-BE49-F238E27FC236}">
                <a16:creationId xmlns:a16="http://schemas.microsoft.com/office/drawing/2014/main" id="{E804A58E-229C-204C-8FFC-82A24FCFF2B6}"/>
              </a:ext>
            </a:extLst>
          </p:cNvPr>
          <p:cNvSpPr>
            <a:spLocks noGrp="1"/>
          </p:cNvSpPr>
          <p:nvPr>
            <p:ph type="sldNum" sz="quarter" idx="12"/>
          </p:nvPr>
        </p:nvSpPr>
        <p:spPr/>
        <p:txBody>
          <a:bodyPr/>
          <a:lstStyle/>
          <a:p>
            <a:fld id="{D275CE6D-5C38-C543-B8AD-F8110668FDF9}" type="slidenum">
              <a:rPr lang="en-US" smtClean="0">
                <a:latin typeface="Calibri" panose="020F0502020204030204" pitchFamily="34" charset="0"/>
                <a:cs typeface="Calibri" panose="020F0502020204030204" pitchFamily="34" charset="0"/>
              </a:rPr>
              <a:pPr/>
              <a:t>3</a:t>
            </a:fld>
            <a:endParaRPr lang="en-US"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FA6F3B75-08FB-48FE-82F1-93FB2AE51FED}"/>
              </a:ext>
            </a:extLst>
          </p:cNvPr>
          <p:cNvPicPr>
            <a:picLocks noChangeAspect="1"/>
          </p:cNvPicPr>
          <p:nvPr/>
        </p:nvPicPr>
        <p:blipFill>
          <a:blip r:embed="rId3"/>
          <a:stretch>
            <a:fillRect/>
          </a:stretch>
        </p:blipFill>
        <p:spPr>
          <a:xfrm>
            <a:off x="502671" y="1512448"/>
            <a:ext cx="11248095" cy="5105842"/>
          </a:xfrm>
          <a:prstGeom prst="rect">
            <a:avLst/>
          </a:prstGeom>
        </p:spPr>
      </p:pic>
    </p:spTree>
    <p:extLst>
      <p:ext uri="{BB962C8B-B14F-4D97-AF65-F5344CB8AC3E}">
        <p14:creationId xmlns:p14="http://schemas.microsoft.com/office/powerpoint/2010/main" val="2802734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COVID-19 Cases</a:t>
            </a:r>
          </a:p>
        </p:txBody>
      </p:sp>
      <p:sp>
        <p:nvSpPr>
          <p:cNvPr id="4" name="Slide Number Placeholder 3"/>
          <p:cNvSpPr>
            <a:spLocks noGrp="1"/>
          </p:cNvSpPr>
          <p:nvPr>
            <p:ph type="sldNum" sz="quarter" idx="12"/>
          </p:nvPr>
        </p:nvSpPr>
        <p:spPr/>
        <p:txBody>
          <a:bodyPr/>
          <a:lstStyle/>
          <a:p>
            <a:fld id="{EB4BE1A8-99A0-BE4B-B404-CE990ED5FA0C}" type="slidenum">
              <a:rPr lang="en-US" smtClean="0"/>
              <a:pPr/>
              <a:t>4</a:t>
            </a:fld>
            <a:endParaRPr lang="en-US" dirty="0"/>
          </a:p>
        </p:txBody>
      </p:sp>
      <p:sp>
        <p:nvSpPr>
          <p:cNvPr id="7" name="TextBox 6">
            <a:extLst>
              <a:ext uri="{FF2B5EF4-FFF2-40B4-BE49-F238E27FC236}">
                <a16:creationId xmlns:a16="http://schemas.microsoft.com/office/drawing/2014/main" id="{3F32CC44-1754-455F-BF7A-CA6C9D23B48E}"/>
              </a:ext>
            </a:extLst>
          </p:cNvPr>
          <p:cNvSpPr txBox="1"/>
          <p:nvPr/>
        </p:nvSpPr>
        <p:spPr>
          <a:xfrm>
            <a:off x="0" y="6513634"/>
            <a:ext cx="11567728" cy="369332"/>
          </a:xfrm>
          <a:prstGeom prst="rect">
            <a:avLst/>
          </a:prstGeom>
          <a:noFill/>
        </p:spPr>
        <p:txBody>
          <a:bodyPr wrap="square" rtlCol="0">
            <a:spAutoFit/>
          </a:bodyPr>
          <a:lstStyle/>
          <a:p>
            <a:r>
              <a:rPr lang="en-US" dirty="0">
                <a:hlinkClick r:id="rId3"/>
              </a:rPr>
              <a:t>https://www.cdc.gov/coronavirus/2019-ncov/cases-updates/cases-in-us.html</a:t>
            </a:r>
            <a:r>
              <a:rPr lang="en-US" dirty="0"/>
              <a:t>   Accessed 9/25/2020</a:t>
            </a:r>
          </a:p>
        </p:txBody>
      </p:sp>
      <p:sp>
        <p:nvSpPr>
          <p:cNvPr id="8" name="Content Placeholder 7">
            <a:extLst>
              <a:ext uri="{FF2B5EF4-FFF2-40B4-BE49-F238E27FC236}">
                <a16:creationId xmlns:a16="http://schemas.microsoft.com/office/drawing/2014/main" id="{EF20F712-20B8-41B6-872C-B54BFCD7D662}"/>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A07EF886-5A1B-4554-9E3C-1508E9E54DDA}"/>
              </a:ext>
            </a:extLst>
          </p:cNvPr>
          <p:cNvPicPr>
            <a:picLocks noChangeAspect="1"/>
          </p:cNvPicPr>
          <p:nvPr/>
        </p:nvPicPr>
        <p:blipFill>
          <a:blip r:embed="rId4"/>
          <a:stretch>
            <a:fillRect/>
          </a:stretch>
        </p:blipFill>
        <p:spPr>
          <a:xfrm>
            <a:off x="838201" y="1600147"/>
            <a:ext cx="8723488" cy="4576815"/>
          </a:xfrm>
          <a:prstGeom prst="rect">
            <a:avLst/>
          </a:prstGeom>
        </p:spPr>
      </p:pic>
    </p:spTree>
    <p:extLst>
      <p:ext uri="{BB962C8B-B14F-4D97-AF65-F5344CB8AC3E}">
        <p14:creationId xmlns:p14="http://schemas.microsoft.com/office/powerpoint/2010/main" val="4231298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DC6B0-9A80-4C83-941D-5B77B6AAB684}"/>
              </a:ext>
            </a:extLst>
          </p:cNvPr>
          <p:cNvSpPr>
            <a:spLocks noGrp="1"/>
          </p:cNvSpPr>
          <p:nvPr>
            <p:ph type="title"/>
          </p:nvPr>
        </p:nvSpPr>
        <p:spPr/>
        <p:txBody>
          <a:bodyPr>
            <a:normAutofit fontScale="90000"/>
          </a:bodyPr>
          <a:lstStyle/>
          <a:p>
            <a:r>
              <a:rPr lang="en-US" dirty="0"/>
              <a:t>Number of Cases Reported in the USA, by Day</a:t>
            </a:r>
          </a:p>
        </p:txBody>
      </p:sp>
      <p:sp>
        <p:nvSpPr>
          <p:cNvPr id="4" name="Slide Number Placeholder 3">
            <a:extLst>
              <a:ext uri="{FF2B5EF4-FFF2-40B4-BE49-F238E27FC236}">
                <a16:creationId xmlns:a16="http://schemas.microsoft.com/office/drawing/2014/main" id="{A6F1E453-9CF9-4B89-8372-DB31606236FD}"/>
              </a:ext>
            </a:extLst>
          </p:cNvPr>
          <p:cNvSpPr>
            <a:spLocks noGrp="1"/>
          </p:cNvSpPr>
          <p:nvPr>
            <p:ph type="sldNum" sz="quarter" idx="12"/>
          </p:nvPr>
        </p:nvSpPr>
        <p:spPr/>
        <p:txBody>
          <a:bodyPr/>
          <a:lstStyle/>
          <a:p>
            <a:fld id="{D275CE6D-5C38-C543-B8AD-F8110668FDF9}" type="slidenum">
              <a:rPr lang="en-US" smtClean="0"/>
              <a:pPr/>
              <a:t>5</a:t>
            </a:fld>
            <a:endParaRPr lang="en-US" dirty="0"/>
          </a:p>
        </p:txBody>
      </p:sp>
      <p:sp>
        <p:nvSpPr>
          <p:cNvPr id="5" name="Text Placeholder 4">
            <a:extLst>
              <a:ext uri="{FF2B5EF4-FFF2-40B4-BE49-F238E27FC236}">
                <a16:creationId xmlns:a16="http://schemas.microsoft.com/office/drawing/2014/main" id="{2B03437A-33CC-44BE-B224-7E0EA214BB48}"/>
              </a:ext>
            </a:extLst>
          </p:cNvPr>
          <p:cNvSpPr>
            <a:spLocks noGrp="1"/>
          </p:cNvSpPr>
          <p:nvPr>
            <p:ph type="body" sz="quarter" idx="13"/>
          </p:nvPr>
        </p:nvSpPr>
        <p:spPr/>
        <p:txBody>
          <a:bodyPr/>
          <a:lstStyle/>
          <a:p>
            <a:endParaRPr lang="en-US"/>
          </a:p>
        </p:txBody>
      </p:sp>
      <p:sp>
        <p:nvSpPr>
          <p:cNvPr id="7" name="Content Placeholder 6">
            <a:extLst>
              <a:ext uri="{FF2B5EF4-FFF2-40B4-BE49-F238E27FC236}">
                <a16:creationId xmlns:a16="http://schemas.microsoft.com/office/drawing/2014/main" id="{C34B82CA-233E-4897-A524-D484484F3132}"/>
              </a:ext>
            </a:extLst>
          </p:cNvPr>
          <p:cNvSpPr>
            <a:spLocks noGrp="1"/>
          </p:cNvSpPr>
          <p:nvPr>
            <p:ph idx="1"/>
          </p:nvPr>
        </p:nvSpPr>
        <p:spPr/>
        <p:txBody>
          <a:bodyPr/>
          <a:lstStyle/>
          <a:p>
            <a:endParaRPr lang="en-US" dirty="0"/>
          </a:p>
        </p:txBody>
      </p:sp>
      <p:pic>
        <p:nvPicPr>
          <p:cNvPr id="3" name="Picture 2">
            <a:extLst>
              <a:ext uri="{FF2B5EF4-FFF2-40B4-BE49-F238E27FC236}">
                <a16:creationId xmlns:a16="http://schemas.microsoft.com/office/drawing/2014/main" id="{82F4802A-2B48-48FE-80C3-620EEFE290D2}"/>
              </a:ext>
            </a:extLst>
          </p:cNvPr>
          <p:cNvPicPr>
            <a:picLocks noChangeAspect="1"/>
          </p:cNvPicPr>
          <p:nvPr/>
        </p:nvPicPr>
        <p:blipFill>
          <a:blip r:embed="rId2"/>
          <a:stretch>
            <a:fillRect/>
          </a:stretch>
        </p:blipFill>
        <p:spPr>
          <a:xfrm>
            <a:off x="838200" y="1294918"/>
            <a:ext cx="9468556" cy="5563082"/>
          </a:xfrm>
          <a:prstGeom prst="rect">
            <a:avLst/>
          </a:prstGeom>
        </p:spPr>
      </p:pic>
    </p:spTree>
    <p:extLst>
      <p:ext uri="{BB962C8B-B14F-4D97-AF65-F5344CB8AC3E}">
        <p14:creationId xmlns:p14="http://schemas.microsoft.com/office/powerpoint/2010/main" val="3180189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4B5C-5356-4659-B8E6-4BD2A7E1D930}"/>
              </a:ext>
            </a:extLst>
          </p:cNvPr>
          <p:cNvSpPr>
            <a:spLocks noGrp="1"/>
          </p:cNvSpPr>
          <p:nvPr>
            <p:ph type="title"/>
          </p:nvPr>
        </p:nvSpPr>
        <p:spPr>
          <a:xfrm>
            <a:off x="409937" y="596349"/>
            <a:ext cx="10515600" cy="994949"/>
          </a:xfrm>
        </p:spPr>
        <p:txBody>
          <a:bodyPr/>
          <a:lstStyle/>
          <a:p>
            <a:r>
              <a:rPr lang="en-US" dirty="0"/>
              <a:t>Maryland: COVID-19 Cases </a:t>
            </a:r>
          </a:p>
        </p:txBody>
      </p:sp>
      <p:sp>
        <p:nvSpPr>
          <p:cNvPr id="3" name="Content Placeholder 2">
            <a:extLst>
              <a:ext uri="{FF2B5EF4-FFF2-40B4-BE49-F238E27FC236}">
                <a16:creationId xmlns:a16="http://schemas.microsoft.com/office/drawing/2014/main" id="{EB113527-FAFF-41F7-87BA-840492DDE1FB}"/>
              </a:ext>
            </a:extLst>
          </p:cNvPr>
          <p:cNvSpPr>
            <a:spLocks noGrp="1"/>
          </p:cNvSpPr>
          <p:nvPr>
            <p:ph idx="1"/>
          </p:nvPr>
        </p:nvSpPr>
        <p:spPr>
          <a:xfrm>
            <a:off x="6844986" y="-563159"/>
            <a:ext cx="5347014" cy="1512284"/>
          </a:xfrm>
        </p:spPr>
        <p:txBody>
          <a:bodyPr>
            <a:normAutofit/>
          </a:bodyPr>
          <a:lstStyle/>
          <a:p>
            <a:pPr marL="0" indent="0">
              <a:buNone/>
            </a:pPr>
            <a:endParaRPr lang="en-US" sz="3200" dirty="0"/>
          </a:p>
          <a:p>
            <a:pPr marL="0" indent="0">
              <a:buNone/>
            </a:pPr>
            <a:r>
              <a:rPr lang="en-US" sz="2400" dirty="0">
                <a:hlinkClick r:id="rId3"/>
              </a:rPr>
              <a:t>http://health.maryland.gov/coronavirus</a:t>
            </a:r>
            <a:endParaRPr lang="en-US" sz="2400" dirty="0"/>
          </a:p>
          <a:p>
            <a:pPr marL="0" indent="0">
              <a:buNone/>
            </a:pPr>
            <a:r>
              <a:rPr lang="en-US" sz="1800" i="1" dirty="0"/>
              <a:t>Data current as of 9/25/2020</a:t>
            </a:r>
          </a:p>
        </p:txBody>
      </p:sp>
      <p:sp>
        <p:nvSpPr>
          <p:cNvPr id="4" name="Slide Number Placeholder 3">
            <a:extLst>
              <a:ext uri="{FF2B5EF4-FFF2-40B4-BE49-F238E27FC236}">
                <a16:creationId xmlns:a16="http://schemas.microsoft.com/office/drawing/2014/main" id="{3ACF44BC-4DEB-4FDE-A32A-02506982F0C9}"/>
              </a:ext>
            </a:extLst>
          </p:cNvPr>
          <p:cNvSpPr>
            <a:spLocks noGrp="1"/>
          </p:cNvSpPr>
          <p:nvPr>
            <p:ph type="sldNum" sz="quarter" idx="12"/>
          </p:nvPr>
        </p:nvSpPr>
        <p:spPr/>
        <p:txBody>
          <a:bodyPr/>
          <a:lstStyle/>
          <a:p>
            <a:fld id="{EB4BE1A8-99A0-BE4B-B404-CE990ED5FA0C}" type="slidenum">
              <a:rPr lang="en-US" smtClean="0"/>
              <a:pPr/>
              <a:t>6</a:t>
            </a:fld>
            <a:endParaRPr lang="en-US" dirty="0"/>
          </a:p>
        </p:txBody>
      </p:sp>
      <p:sp>
        <p:nvSpPr>
          <p:cNvPr id="7" name="TextBox 6">
            <a:extLst>
              <a:ext uri="{FF2B5EF4-FFF2-40B4-BE49-F238E27FC236}">
                <a16:creationId xmlns:a16="http://schemas.microsoft.com/office/drawing/2014/main" id="{3F27D753-1FAD-4730-90E7-BD9CC53892B5}"/>
              </a:ext>
            </a:extLst>
          </p:cNvPr>
          <p:cNvSpPr txBox="1"/>
          <p:nvPr/>
        </p:nvSpPr>
        <p:spPr>
          <a:xfrm>
            <a:off x="537186" y="1874728"/>
            <a:ext cx="5034558" cy="3108543"/>
          </a:xfrm>
          <a:prstGeom prst="rect">
            <a:avLst/>
          </a:prstGeom>
          <a:noFill/>
        </p:spPr>
        <p:txBody>
          <a:bodyPr wrap="square" rtlCol="0">
            <a:spAutoFit/>
          </a:bodyPr>
          <a:lstStyle/>
          <a:p>
            <a:pPr marL="457200" indent="-457200">
              <a:buFont typeface="Arial" panose="020B0604020202020204" pitchFamily="34" charset="0"/>
              <a:buChar char="•"/>
            </a:pPr>
            <a:r>
              <a:rPr lang="en-US" sz="2800" dirty="0"/>
              <a:t>Cases</a:t>
            </a:r>
            <a:r>
              <a:rPr lang="en-US" dirty="0"/>
              <a:t>: </a:t>
            </a:r>
            <a:r>
              <a:rPr lang="en-US" sz="2800" dirty="0"/>
              <a:t>122,359</a:t>
            </a:r>
          </a:p>
          <a:p>
            <a:pPr marL="914400" lvl="1" indent="-457200">
              <a:buFont typeface="Arial" panose="020B0604020202020204" pitchFamily="34" charset="0"/>
              <a:buChar char="•"/>
            </a:pPr>
            <a:r>
              <a:rPr lang="en-US" sz="2800" dirty="0"/>
              <a:t>559 new</a:t>
            </a:r>
          </a:p>
          <a:p>
            <a:pPr marL="457200" indent="-457200">
              <a:buFont typeface="Arial" panose="020B0604020202020204" pitchFamily="34" charset="0"/>
              <a:buChar char="•"/>
            </a:pPr>
            <a:r>
              <a:rPr lang="en-US" sz="2800" dirty="0"/>
              <a:t>Deaths: 3,772</a:t>
            </a:r>
          </a:p>
          <a:p>
            <a:pPr marL="914400" lvl="1" indent="-457200">
              <a:buFont typeface="Arial" panose="020B0604020202020204" pitchFamily="34" charset="0"/>
              <a:buChar char="•"/>
            </a:pPr>
            <a:r>
              <a:rPr lang="en-US" sz="2800" dirty="0"/>
              <a:t>7 new</a:t>
            </a:r>
          </a:p>
          <a:p>
            <a:pPr marL="457200" indent="-457200">
              <a:buFont typeface="Arial" panose="020B0604020202020204" pitchFamily="34" charset="0"/>
              <a:buChar char="•"/>
            </a:pPr>
            <a:r>
              <a:rPr lang="en-US" sz="2800" dirty="0"/>
              <a:t>Hospitalizations: 15,139</a:t>
            </a:r>
          </a:p>
          <a:p>
            <a:pPr marL="914400" lvl="1" indent="-457200">
              <a:buFont typeface="Arial" panose="020B0604020202020204" pitchFamily="34" charset="0"/>
              <a:buChar char="•"/>
            </a:pPr>
            <a:r>
              <a:rPr lang="en-US" sz="2800" dirty="0"/>
              <a:t>Current: 344</a:t>
            </a:r>
          </a:p>
          <a:p>
            <a:pPr marL="457200" indent="-457200">
              <a:buFont typeface="Arial" panose="020B0604020202020204" pitchFamily="34" charset="0"/>
              <a:buChar char="•"/>
            </a:pPr>
            <a:r>
              <a:rPr lang="en-US" sz="2800" dirty="0"/>
              <a:t>Total tests 2,324,252</a:t>
            </a:r>
          </a:p>
        </p:txBody>
      </p:sp>
      <p:pic>
        <p:nvPicPr>
          <p:cNvPr id="6" name="Picture 5">
            <a:extLst>
              <a:ext uri="{FF2B5EF4-FFF2-40B4-BE49-F238E27FC236}">
                <a16:creationId xmlns:a16="http://schemas.microsoft.com/office/drawing/2014/main" id="{C8C2C58E-CB73-4C80-9E33-E2CCBD5DBB30}"/>
              </a:ext>
            </a:extLst>
          </p:cNvPr>
          <p:cNvPicPr>
            <a:picLocks noChangeAspect="1"/>
          </p:cNvPicPr>
          <p:nvPr/>
        </p:nvPicPr>
        <p:blipFill>
          <a:blip r:embed="rId4"/>
          <a:stretch>
            <a:fillRect/>
          </a:stretch>
        </p:blipFill>
        <p:spPr>
          <a:xfrm>
            <a:off x="4524620" y="1406292"/>
            <a:ext cx="7579070" cy="4227780"/>
          </a:xfrm>
          <a:prstGeom prst="rect">
            <a:avLst/>
          </a:prstGeom>
        </p:spPr>
      </p:pic>
    </p:spTree>
    <p:extLst>
      <p:ext uri="{BB962C8B-B14F-4D97-AF65-F5344CB8AC3E}">
        <p14:creationId xmlns:p14="http://schemas.microsoft.com/office/powerpoint/2010/main" val="1874875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73F52-A584-4654-88C6-0383F917A423}"/>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C51BFDD4-5F73-4871-A755-0FA75079101D}"/>
              </a:ext>
            </a:extLst>
          </p:cNvPr>
          <p:cNvSpPr>
            <a:spLocks noGrp="1"/>
          </p:cNvSpPr>
          <p:nvPr>
            <p:ph type="sldNum" sz="quarter" idx="12"/>
          </p:nvPr>
        </p:nvSpPr>
        <p:spPr/>
        <p:txBody>
          <a:bodyPr/>
          <a:lstStyle/>
          <a:p>
            <a:fld id="{D275CE6D-5C38-C543-B8AD-F8110668FDF9}" type="slidenum">
              <a:rPr lang="en-US" smtClean="0"/>
              <a:pPr/>
              <a:t>7</a:t>
            </a:fld>
            <a:endParaRPr lang="en-US" dirty="0"/>
          </a:p>
        </p:txBody>
      </p:sp>
      <p:sp>
        <p:nvSpPr>
          <p:cNvPr id="5" name="Text Placeholder 4">
            <a:extLst>
              <a:ext uri="{FF2B5EF4-FFF2-40B4-BE49-F238E27FC236}">
                <a16:creationId xmlns:a16="http://schemas.microsoft.com/office/drawing/2014/main" id="{0D306AB2-B0D4-4D98-8A67-06D3CEB258A3}"/>
              </a:ext>
            </a:extLst>
          </p:cNvPr>
          <p:cNvSpPr>
            <a:spLocks noGrp="1"/>
          </p:cNvSpPr>
          <p:nvPr>
            <p:ph type="body" sz="quarter" idx="13"/>
          </p:nvPr>
        </p:nvSpPr>
        <p:spPr/>
        <p:txBody>
          <a:bodyPr/>
          <a:lstStyle/>
          <a:p>
            <a:endParaRPr lang="en-US"/>
          </a:p>
        </p:txBody>
      </p:sp>
      <p:sp>
        <p:nvSpPr>
          <p:cNvPr id="6" name="Content Placeholder 5">
            <a:extLst>
              <a:ext uri="{FF2B5EF4-FFF2-40B4-BE49-F238E27FC236}">
                <a16:creationId xmlns:a16="http://schemas.microsoft.com/office/drawing/2014/main" id="{00CC3840-9750-4D09-AEAA-1849BB1905B7}"/>
              </a:ext>
            </a:extLst>
          </p:cNvPr>
          <p:cNvSpPr>
            <a:spLocks noGrp="1"/>
          </p:cNvSpPr>
          <p:nvPr>
            <p:ph idx="1"/>
          </p:nvPr>
        </p:nvSpPr>
        <p:spPr/>
        <p:txBody>
          <a:bodyPr/>
          <a:lstStyle/>
          <a:p>
            <a:endParaRPr lang="en-US" dirty="0"/>
          </a:p>
        </p:txBody>
      </p:sp>
      <p:sp>
        <p:nvSpPr>
          <p:cNvPr id="8" name="Title 1">
            <a:extLst>
              <a:ext uri="{FF2B5EF4-FFF2-40B4-BE49-F238E27FC236}">
                <a16:creationId xmlns:a16="http://schemas.microsoft.com/office/drawing/2014/main" id="{3FE61F90-E548-4A33-A341-5BA5E8E60506}"/>
              </a:ext>
            </a:extLst>
          </p:cNvPr>
          <p:cNvSpPr txBox="1">
            <a:spLocks/>
          </p:cNvSpPr>
          <p:nvPr/>
        </p:nvSpPr>
        <p:spPr>
          <a:xfrm>
            <a:off x="678712" y="681037"/>
            <a:ext cx="10515600" cy="9949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Calibri" panose="020F0502020204030204" pitchFamily="34" charset="0"/>
                <a:ea typeface="+mj-ea"/>
                <a:cs typeface="Calibri" panose="020F0502020204030204" pitchFamily="34" charset="0"/>
              </a:defRPr>
            </a:lvl1pPr>
          </a:lstStyle>
          <a:p>
            <a:endParaRPr lang="en-US" dirty="0"/>
          </a:p>
        </p:txBody>
      </p:sp>
      <p:pic>
        <p:nvPicPr>
          <p:cNvPr id="3" name="Picture 2">
            <a:extLst>
              <a:ext uri="{FF2B5EF4-FFF2-40B4-BE49-F238E27FC236}">
                <a16:creationId xmlns:a16="http://schemas.microsoft.com/office/drawing/2014/main" id="{661BAE7A-5817-4DED-AA00-9C9506947D52}"/>
              </a:ext>
            </a:extLst>
          </p:cNvPr>
          <p:cNvPicPr>
            <a:picLocks noChangeAspect="1"/>
          </p:cNvPicPr>
          <p:nvPr/>
        </p:nvPicPr>
        <p:blipFill>
          <a:blip r:embed="rId2"/>
          <a:stretch>
            <a:fillRect/>
          </a:stretch>
        </p:blipFill>
        <p:spPr>
          <a:xfrm>
            <a:off x="537186" y="533851"/>
            <a:ext cx="10469217" cy="5837154"/>
          </a:xfrm>
          <a:prstGeom prst="rect">
            <a:avLst/>
          </a:prstGeom>
        </p:spPr>
      </p:pic>
    </p:spTree>
    <p:extLst>
      <p:ext uri="{BB962C8B-B14F-4D97-AF65-F5344CB8AC3E}">
        <p14:creationId xmlns:p14="http://schemas.microsoft.com/office/powerpoint/2010/main" val="2920862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45DDC-C771-4567-8D87-1EE5EB44BFD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9507CDB-01D6-41B3-AFD6-1EF0EE55D5FD}"/>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9A0DAA6B-03F4-487B-98B0-34E909F207DC}"/>
              </a:ext>
            </a:extLst>
          </p:cNvPr>
          <p:cNvSpPr>
            <a:spLocks noGrp="1"/>
          </p:cNvSpPr>
          <p:nvPr>
            <p:ph type="sldNum" sz="quarter" idx="12"/>
          </p:nvPr>
        </p:nvSpPr>
        <p:spPr/>
        <p:txBody>
          <a:bodyPr/>
          <a:lstStyle/>
          <a:p>
            <a:fld id="{D275CE6D-5C38-C543-B8AD-F8110668FDF9}" type="slidenum">
              <a:rPr lang="en-US" smtClean="0"/>
              <a:pPr/>
              <a:t>8</a:t>
            </a:fld>
            <a:endParaRPr lang="en-US" dirty="0"/>
          </a:p>
        </p:txBody>
      </p:sp>
      <p:sp>
        <p:nvSpPr>
          <p:cNvPr id="5" name="Text Placeholder 4">
            <a:extLst>
              <a:ext uri="{FF2B5EF4-FFF2-40B4-BE49-F238E27FC236}">
                <a16:creationId xmlns:a16="http://schemas.microsoft.com/office/drawing/2014/main" id="{11131DBB-2F48-44CB-A8F4-D5FFF600E398}"/>
              </a:ext>
            </a:extLst>
          </p:cNvPr>
          <p:cNvSpPr>
            <a:spLocks noGrp="1"/>
          </p:cNvSpPr>
          <p:nvPr>
            <p:ph type="body" sz="quarter" idx="13"/>
          </p:nvPr>
        </p:nvSpPr>
        <p:spPr/>
        <p:txBody>
          <a:bodyPr/>
          <a:lstStyle/>
          <a:p>
            <a:endParaRPr lang="en-US"/>
          </a:p>
        </p:txBody>
      </p:sp>
      <p:pic>
        <p:nvPicPr>
          <p:cNvPr id="6" name="Picture 5">
            <a:extLst>
              <a:ext uri="{FF2B5EF4-FFF2-40B4-BE49-F238E27FC236}">
                <a16:creationId xmlns:a16="http://schemas.microsoft.com/office/drawing/2014/main" id="{55A424F6-233A-406D-A678-B914C91BCE61}"/>
              </a:ext>
            </a:extLst>
          </p:cNvPr>
          <p:cNvPicPr>
            <a:picLocks noChangeAspect="1"/>
          </p:cNvPicPr>
          <p:nvPr/>
        </p:nvPicPr>
        <p:blipFill>
          <a:blip r:embed="rId2"/>
          <a:stretch>
            <a:fillRect/>
          </a:stretch>
        </p:blipFill>
        <p:spPr>
          <a:xfrm>
            <a:off x="697985" y="340042"/>
            <a:ext cx="10611358" cy="6060757"/>
          </a:xfrm>
          <a:prstGeom prst="rect">
            <a:avLst/>
          </a:prstGeom>
        </p:spPr>
      </p:pic>
    </p:spTree>
    <p:extLst>
      <p:ext uri="{BB962C8B-B14F-4D97-AF65-F5344CB8AC3E}">
        <p14:creationId xmlns:p14="http://schemas.microsoft.com/office/powerpoint/2010/main" val="3085662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Volume and % Positivity</a:t>
            </a:r>
          </a:p>
        </p:txBody>
      </p:sp>
      <p:sp>
        <p:nvSpPr>
          <p:cNvPr id="4" name="Slide Number Placeholder 3"/>
          <p:cNvSpPr>
            <a:spLocks noGrp="1"/>
          </p:cNvSpPr>
          <p:nvPr>
            <p:ph type="sldNum" sz="quarter" idx="12"/>
          </p:nvPr>
        </p:nvSpPr>
        <p:spPr/>
        <p:txBody>
          <a:bodyPr/>
          <a:lstStyle/>
          <a:p>
            <a:fld id="{D275CE6D-5C38-C543-B8AD-F8110668FDF9}" type="slidenum">
              <a:rPr lang="en-US" smtClean="0"/>
              <a:pPr/>
              <a:t>9</a:t>
            </a:fld>
            <a:endParaRPr lang="en-US" dirty="0"/>
          </a:p>
        </p:txBody>
      </p:sp>
      <p:sp>
        <p:nvSpPr>
          <p:cNvPr id="5" name="Text Placeholder 4"/>
          <p:cNvSpPr>
            <a:spLocks noGrp="1"/>
          </p:cNvSpPr>
          <p:nvPr>
            <p:ph type="body" sz="quarter" idx="13"/>
          </p:nvPr>
        </p:nvSpPr>
        <p:spPr/>
        <p:txBody>
          <a:bodyPr/>
          <a:lstStyle/>
          <a:p>
            <a:endParaRPr lang="en-US"/>
          </a:p>
        </p:txBody>
      </p:sp>
      <p:sp>
        <p:nvSpPr>
          <p:cNvPr id="6" name="Content Placeholder 5">
            <a:extLst>
              <a:ext uri="{FF2B5EF4-FFF2-40B4-BE49-F238E27FC236}">
                <a16:creationId xmlns:a16="http://schemas.microsoft.com/office/drawing/2014/main" id="{B47EEDB2-0E5A-4B4C-8B47-52BE7C79CBDB}"/>
              </a:ext>
            </a:extLst>
          </p:cNvPr>
          <p:cNvSpPr>
            <a:spLocks noGrp="1"/>
          </p:cNvSpPr>
          <p:nvPr>
            <p:ph idx="1"/>
          </p:nvPr>
        </p:nvSpPr>
        <p:spPr/>
        <p:txBody>
          <a:bodyPr/>
          <a:lstStyle/>
          <a:p>
            <a:endParaRPr lang="en-US"/>
          </a:p>
        </p:txBody>
      </p:sp>
      <p:pic>
        <p:nvPicPr>
          <p:cNvPr id="3" name="Picture 2">
            <a:extLst>
              <a:ext uri="{FF2B5EF4-FFF2-40B4-BE49-F238E27FC236}">
                <a16:creationId xmlns:a16="http://schemas.microsoft.com/office/drawing/2014/main" id="{E1CF239F-1C01-46EA-B55D-608F62410DF7}"/>
              </a:ext>
            </a:extLst>
          </p:cNvPr>
          <p:cNvPicPr>
            <a:picLocks noChangeAspect="1"/>
          </p:cNvPicPr>
          <p:nvPr/>
        </p:nvPicPr>
        <p:blipFill>
          <a:blip r:embed="rId2"/>
          <a:stretch>
            <a:fillRect/>
          </a:stretch>
        </p:blipFill>
        <p:spPr>
          <a:xfrm>
            <a:off x="808855" y="1468331"/>
            <a:ext cx="9204940" cy="5265014"/>
          </a:xfrm>
          <a:prstGeom prst="rect">
            <a:avLst/>
          </a:prstGeom>
        </p:spPr>
      </p:pic>
    </p:spTree>
    <p:extLst>
      <p:ext uri="{BB962C8B-B14F-4D97-AF65-F5344CB8AC3E}">
        <p14:creationId xmlns:p14="http://schemas.microsoft.com/office/powerpoint/2010/main" val="2385895113"/>
      </p:ext>
    </p:extLst>
  </p:cSld>
  <p:clrMapOvr>
    <a:masterClrMapping/>
  </p:clrMapOvr>
</p:sld>
</file>

<file path=ppt/theme/theme1.xml><?xml version="1.0" encoding="utf-8"?>
<a:theme xmlns:a="http://schemas.openxmlformats.org/drawingml/2006/main" name="Office Theme">
  <a:themeElements>
    <a:clrScheme name="MDH Pallette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spe:Receivers xmlns:spe="http://schemas.microsoft.com/sharepoint/events"/>
</file>

<file path=customXml/item4.xml><?xml version="1.0" encoding="utf-8"?>
<ct:contentTypeSchema xmlns:ct="http://schemas.microsoft.com/office/2006/metadata/contentType" xmlns:ma="http://schemas.microsoft.com/office/2006/metadata/properties/metaAttributes" ct:_="" ma:_="" ma:contentTypeName="Document" ma:contentTypeID="0x0101006FA243C363007F4F827DB51D02034FC2" ma:contentTypeVersion="22" ma:contentTypeDescription="Create a new document." ma:contentTypeScope="" ma:versionID="6f4aa861c22db5f2b4eb9d2bf3007668">
  <xsd:schema xmlns:xsd="http://www.w3.org/2001/XMLSchema" xmlns:xs="http://www.w3.org/2001/XMLSchema" xmlns:p="http://schemas.microsoft.com/office/2006/metadata/properties" targetNamespace="http://schemas.microsoft.com/office/2006/metadata/properties" ma:root="true" ma:fieldsID="883d4e8e4bb62dc9630bd01492c2b58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8EBD0C-BCAE-4A05-880A-2C941C3C6A50}"/>
</file>

<file path=customXml/itemProps2.xml><?xml version="1.0" encoding="utf-8"?>
<ds:datastoreItem xmlns:ds="http://schemas.openxmlformats.org/officeDocument/2006/customXml" ds:itemID="{6FE0F4E3-DF28-4B3A-91BC-E3BC2F0C3AF3}"/>
</file>

<file path=customXml/itemProps3.xml><?xml version="1.0" encoding="utf-8"?>
<ds:datastoreItem xmlns:ds="http://schemas.openxmlformats.org/officeDocument/2006/customXml" ds:itemID="{13EFEF17-6058-4187-9D50-FD4CB9CCB94C}"/>
</file>

<file path=customXml/itemProps4.xml><?xml version="1.0" encoding="utf-8"?>
<ds:datastoreItem xmlns:ds="http://schemas.openxmlformats.org/officeDocument/2006/customXml" ds:itemID="{78DC58A3-159F-4915-A8D8-71138049BC47}"/>
</file>

<file path=docProps/app.xml><?xml version="1.0" encoding="utf-8"?>
<Properties xmlns="http://schemas.openxmlformats.org/officeDocument/2006/extended-properties" xmlns:vt="http://schemas.openxmlformats.org/officeDocument/2006/docPropsVTypes">
  <TotalTime>13757</TotalTime>
  <Words>1089</Words>
  <Application>Microsoft Office PowerPoint</Application>
  <PresentationFormat>Widescreen</PresentationFormat>
  <Paragraphs>111</Paragraphs>
  <Slides>25</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Droid Serif</vt:lpstr>
      <vt:lpstr>Office Theme</vt:lpstr>
      <vt:lpstr>Maryland Situation Update on  Coronavirus Disease (COVID-19) for BHA</vt:lpstr>
      <vt:lpstr>Call Agenda </vt:lpstr>
      <vt:lpstr>COVID-19 Global Situation Summary</vt:lpstr>
      <vt:lpstr>U.S.: COVID-19 Cases</vt:lpstr>
      <vt:lpstr>Number of Cases Reported in the USA, by Day</vt:lpstr>
      <vt:lpstr>Maryland: COVID-19 Cases </vt:lpstr>
      <vt:lpstr>PowerPoint Presentation</vt:lpstr>
      <vt:lpstr>PowerPoint Presentation</vt:lpstr>
      <vt:lpstr>Testing Volume and % Positivity</vt:lpstr>
      <vt:lpstr>PowerPoint Presentation</vt:lpstr>
      <vt:lpstr>PowerPoint Presentation</vt:lpstr>
      <vt:lpstr>New CMS Memo Reversing Nursing Home Restrictions</vt:lpstr>
      <vt:lpstr>General Visitation Allowed and Required</vt:lpstr>
      <vt:lpstr>CMS Core Principles of COVID-19 Infection Prevention</vt:lpstr>
      <vt:lpstr>When Can Indoor Visitation Occur?</vt:lpstr>
      <vt:lpstr>What is Required for Indoor Visits</vt:lpstr>
      <vt:lpstr>Compassionate Care Visitation</vt:lpstr>
      <vt:lpstr>Communal Dining and Group Activities</vt:lpstr>
      <vt:lpstr>CDC Updates</vt:lpstr>
      <vt:lpstr>PowerPoint Presentation</vt:lpstr>
      <vt:lpstr>PowerPoint Presentation</vt:lpstr>
      <vt:lpstr>Updated (i.e., Restored) CDC Testing Guidance (September 18, 2020)</vt:lpstr>
      <vt:lpstr>Testing Asymptomatic Close Contacts is Critical to Stopping the Spread</vt:lpstr>
      <vt:lpstr>Negative Tests Do Not Shorten Quarantine for Close Contacts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Maureen C. Regan -MDH-</dc:creator>
  <cp:lastModifiedBy>Rebecca Perlmutter</cp:lastModifiedBy>
  <cp:revision>590</cp:revision>
  <cp:lastPrinted>2020-02-04T16:27:31Z</cp:lastPrinted>
  <dcterms:created xsi:type="dcterms:W3CDTF">2018-02-09T13:05:01Z</dcterms:created>
  <dcterms:modified xsi:type="dcterms:W3CDTF">2020-09-25T14:38:16Z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0x0101006FA243C363007F4F827DB51D02034FC2</vt:lpwstr>
  </property>
  <property fmtid="{D5CDD505-2E9C-101B-9397-08002B2CF9AE}" pid="3" name="_dlc_DocIdItemGuid">
    <vt:lpwstr>37f904c4-e336-47a9-919b-d76dd3d9438a</vt:lpwstr>
  </property>
</Properties>
</file>