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8.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7.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39.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38.xml" ContentType="application/vnd.openxmlformats-officedocument.presentationml.slide+xml"/>
  <Override PartName="/ppt/slides/slide13.xml" ContentType="application/vnd.openxmlformats-officedocument.presentationml.slide+xml"/>
  <Override PartName="/ppt/slides/slide36.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37.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22.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29.xml" ContentType="application/vnd.openxmlformats-officedocument.presentationml.slide+xml"/>
  <Override PartName="/ppt/slides/slide3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0.xml" ContentType="application/vnd.openxmlformats-officedocument.presentationml.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notesSlides/notesSlide8.xml" ContentType="application/vnd.openxmlformats-officedocument.presentationml.notesSlide+xml"/>
  <Override PartName="/ppt/slideMasters/slideMaster2.xml" ContentType="application/vnd.openxmlformats-officedocument.presentationml.slideMaster+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23.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notesSlides/notesSlide1.xml" ContentType="application/vnd.openxmlformats-officedocument.presentationml.notesSlide+xml"/>
  <Override PartName="/ppt/slideLayouts/slideLayout26.xml" ContentType="application/vnd.openxmlformats-officedocument.presentationml.slideLayout+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1" r:id="rId1"/>
    <p:sldMasterId id="2147483709" r:id="rId2"/>
  </p:sldMasterIdLst>
  <p:notesMasterIdLst>
    <p:notesMasterId r:id="rId42"/>
  </p:notesMasterIdLst>
  <p:handoutMasterIdLst>
    <p:handoutMasterId r:id="rId43"/>
  </p:handoutMasterIdLst>
  <p:sldIdLst>
    <p:sldId id="269" r:id="rId3"/>
    <p:sldId id="407" r:id="rId4"/>
    <p:sldId id="272" r:id="rId5"/>
    <p:sldId id="368" r:id="rId6"/>
    <p:sldId id="375" r:id="rId7"/>
    <p:sldId id="382" r:id="rId8"/>
    <p:sldId id="409" r:id="rId9"/>
    <p:sldId id="411" r:id="rId10"/>
    <p:sldId id="410" r:id="rId11"/>
    <p:sldId id="416" r:id="rId12"/>
    <p:sldId id="400" r:id="rId13"/>
    <p:sldId id="401" r:id="rId14"/>
    <p:sldId id="417" r:id="rId15"/>
    <p:sldId id="418" r:id="rId16"/>
    <p:sldId id="419" r:id="rId17"/>
    <p:sldId id="420" r:id="rId18"/>
    <p:sldId id="421" r:id="rId19"/>
    <p:sldId id="381" r:id="rId20"/>
    <p:sldId id="412" r:id="rId21"/>
    <p:sldId id="378" r:id="rId22"/>
    <p:sldId id="413" r:id="rId23"/>
    <p:sldId id="414" r:id="rId24"/>
    <p:sldId id="415" r:id="rId25"/>
    <p:sldId id="351" r:id="rId26"/>
    <p:sldId id="422" r:id="rId27"/>
    <p:sldId id="432" r:id="rId28"/>
    <p:sldId id="423" r:id="rId29"/>
    <p:sldId id="424" r:id="rId30"/>
    <p:sldId id="425" r:id="rId31"/>
    <p:sldId id="426" r:id="rId32"/>
    <p:sldId id="427" r:id="rId33"/>
    <p:sldId id="428" r:id="rId34"/>
    <p:sldId id="429" r:id="rId35"/>
    <p:sldId id="430" r:id="rId36"/>
    <p:sldId id="433" r:id="rId37"/>
    <p:sldId id="434" r:id="rId38"/>
    <p:sldId id="435" r:id="rId39"/>
    <p:sldId id="436" r:id="rId40"/>
    <p:sldId id="431" r:id="rId41"/>
  </p:sldIdLst>
  <p:sldSz cx="9144000" cy="5143500" type="screen16x9"/>
  <p:notesSz cx="6883400" cy="9240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8591E18D-964D-3044-93FA-D0AB378A521F}">
          <p14:sldIdLst>
            <p14:sldId id="269"/>
            <p14:sldId id="407"/>
            <p14:sldId id="272"/>
          </p14:sldIdLst>
        </p14:section>
        <p14:section name="Topic &amp; Speaker Selection" id="{443E974B-9F49-BB43-BE9F-190E77714830}">
          <p14:sldIdLst>
            <p14:sldId id="368"/>
            <p14:sldId id="375"/>
            <p14:sldId id="382"/>
          </p14:sldIdLst>
        </p14:section>
        <p14:section name="Compelling Presentations" id="{192CBA43-D762-D744-9DDE-AC64F4C93839}">
          <p14:sldIdLst>
            <p14:sldId id="409"/>
            <p14:sldId id="411"/>
            <p14:sldId id="410"/>
            <p14:sldId id="416"/>
            <p14:sldId id="400"/>
            <p14:sldId id="401"/>
            <p14:sldId id="417"/>
            <p14:sldId id="418"/>
            <p14:sldId id="419"/>
            <p14:sldId id="420"/>
            <p14:sldId id="421"/>
            <p14:sldId id="381"/>
            <p14:sldId id="412"/>
            <p14:sldId id="378"/>
            <p14:sldId id="413"/>
            <p14:sldId id="414"/>
            <p14:sldId id="415"/>
            <p14:sldId id="351"/>
            <p14:sldId id="422"/>
            <p14:sldId id="432"/>
            <p14:sldId id="423"/>
            <p14:sldId id="424"/>
            <p14:sldId id="425"/>
            <p14:sldId id="426"/>
            <p14:sldId id="427"/>
            <p14:sldId id="428"/>
            <p14:sldId id="429"/>
            <p14:sldId id="430"/>
            <p14:sldId id="433"/>
            <p14:sldId id="434"/>
            <p14:sldId id="435"/>
            <p14:sldId id="436"/>
            <p14:sldId id="431"/>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10">
          <p15:clr>
            <a:srgbClr val="A4A3A4"/>
          </p15:clr>
        </p15:guide>
        <p15:guide id="2" pos="216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eena  Dayak" initials="" lastIdx="5" clrIdx="0"/>
  <p:cmAuthor id="1" name="Stephen Milano" initials="SM"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3190"/>
    <a:srgbClr val="0F81D6"/>
    <a:srgbClr val="FFFF8F"/>
    <a:srgbClr val="65A4EA"/>
    <a:srgbClr val="A88F69"/>
    <a:srgbClr val="E3A321"/>
    <a:srgbClr val="649E39"/>
    <a:srgbClr val="1B4EA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314" autoAdjust="0"/>
    <p:restoredTop sz="98503" autoAdjust="0"/>
  </p:normalViewPr>
  <p:slideViewPr>
    <p:cSldViewPr snapToGrid="0" snapToObjects="1">
      <p:cViewPr varScale="1">
        <p:scale>
          <a:sx n="153" d="100"/>
          <a:sy n="153" d="100"/>
        </p:scale>
        <p:origin x="720" y="138"/>
      </p:cViewPr>
      <p:guideLst>
        <p:guide orient="horz" pos="1620"/>
        <p:guide pos="2880"/>
      </p:guideLst>
    </p:cSldViewPr>
  </p:slideViewPr>
  <p:notesTextViewPr>
    <p:cViewPr>
      <p:scale>
        <a:sx n="100" d="100"/>
        <a:sy n="100" d="100"/>
      </p:scale>
      <p:origin x="0" y="0"/>
    </p:cViewPr>
  </p:notesTextViewPr>
  <p:sorterViewPr>
    <p:cViewPr>
      <p:scale>
        <a:sx n="66" d="100"/>
        <a:sy n="66" d="100"/>
      </p:scale>
      <p:origin x="0" y="786"/>
    </p:cViewPr>
  </p:sorterViewPr>
  <p:notesViewPr>
    <p:cSldViewPr snapToGrid="0" snapToObjects="1">
      <p:cViewPr varScale="1">
        <p:scale>
          <a:sx n="82" d="100"/>
          <a:sy n="82" d="100"/>
        </p:scale>
        <p:origin x="-2172" y="-78"/>
      </p:cViewPr>
      <p:guideLst>
        <p:guide orient="horz" pos="2910"/>
        <p:guide pos="216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heme" Target="theme/theme1.xml"/><Relationship Id="rId50" Type="http://schemas.openxmlformats.org/officeDocument/2006/relationships/customXml" Target="../customXml/item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customXml" Target="../customXml/item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commentAuthors" Target="commentAuthors.xml"/><Relationship Id="rId52" Type="http://schemas.openxmlformats.org/officeDocument/2006/relationships/customXml" Target="../customXml/item4.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807" cy="462042"/>
          </a:xfrm>
          <a:prstGeom prst="rect">
            <a:avLst/>
          </a:prstGeom>
        </p:spPr>
        <p:txBody>
          <a:bodyPr vert="horz" lIns="92135" tIns="46067" rIns="92135" bIns="46067" rtlCol="0"/>
          <a:lstStyle>
            <a:lvl1pPr algn="l">
              <a:defRPr sz="1200"/>
            </a:lvl1pPr>
          </a:lstStyle>
          <a:p>
            <a:endParaRPr lang="en-US"/>
          </a:p>
        </p:txBody>
      </p:sp>
      <p:sp>
        <p:nvSpPr>
          <p:cNvPr id="3" name="Date Placeholder 2"/>
          <p:cNvSpPr>
            <a:spLocks noGrp="1"/>
          </p:cNvSpPr>
          <p:nvPr>
            <p:ph type="dt" sz="quarter" idx="1"/>
          </p:nvPr>
        </p:nvSpPr>
        <p:spPr>
          <a:xfrm>
            <a:off x="3899000" y="0"/>
            <a:ext cx="2982807" cy="462042"/>
          </a:xfrm>
          <a:prstGeom prst="rect">
            <a:avLst/>
          </a:prstGeom>
        </p:spPr>
        <p:txBody>
          <a:bodyPr vert="horz" lIns="92135" tIns="46067" rIns="92135" bIns="46067" rtlCol="0"/>
          <a:lstStyle>
            <a:lvl1pPr algn="r">
              <a:defRPr sz="1200"/>
            </a:lvl1pPr>
          </a:lstStyle>
          <a:p>
            <a:fld id="{BAF093C3-C112-9D4D-8529-552356CAC792}" type="datetimeFigureOut">
              <a:rPr lang="en-US" smtClean="0"/>
              <a:t>10/5/2016</a:t>
            </a:fld>
            <a:endParaRPr lang="en-US"/>
          </a:p>
        </p:txBody>
      </p:sp>
      <p:sp>
        <p:nvSpPr>
          <p:cNvPr id="4" name="Footer Placeholder 3"/>
          <p:cNvSpPr>
            <a:spLocks noGrp="1"/>
          </p:cNvSpPr>
          <p:nvPr>
            <p:ph type="ftr" sz="quarter" idx="2"/>
          </p:nvPr>
        </p:nvSpPr>
        <p:spPr>
          <a:xfrm>
            <a:off x="0" y="8777192"/>
            <a:ext cx="2982807" cy="462042"/>
          </a:xfrm>
          <a:prstGeom prst="rect">
            <a:avLst/>
          </a:prstGeom>
        </p:spPr>
        <p:txBody>
          <a:bodyPr vert="horz" lIns="92135" tIns="46067" rIns="92135" bIns="46067" rtlCol="0" anchor="b"/>
          <a:lstStyle>
            <a:lvl1pPr algn="l">
              <a:defRPr sz="1200"/>
            </a:lvl1pPr>
          </a:lstStyle>
          <a:p>
            <a:endParaRPr lang="en-US"/>
          </a:p>
        </p:txBody>
      </p:sp>
      <p:sp>
        <p:nvSpPr>
          <p:cNvPr id="5" name="Slide Number Placeholder 4"/>
          <p:cNvSpPr>
            <a:spLocks noGrp="1"/>
          </p:cNvSpPr>
          <p:nvPr>
            <p:ph type="sldNum" sz="quarter" idx="3"/>
          </p:nvPr>
        </p:nvSpPr>
        <p:spPr>
          <a:xfrm>
            <a:off x="3899000" y="8777192"/>
            <a:ext cx="2982807" cy="462042"/>
          </a:xfrm>
          <a:prstGeom prst="rect">
            <a:avLst/>
          </a:prstGeom>
        </p:spPr>
        <p:txBody>
          <a:bodyPr vert="horz" lIns="92135" tIns="46067" rIns="92135" bIns="46067" rtlCol="0" anchor="b"/>
          <a:lstStyle>
            <a:lvl1pPr algn="r">
              <a:defRPr sz="1200"/>
            </a:lvl1pPr>
          </a:lstStyle>
          <a:p>
            <a:fld id="{A316DEB9-8C2A-CB4E-80CF-E1C48A67E7C1}" type="slidenum">
              <a:rPr lang="en-US" smtClean="0"/>
              <a:t>‹#›</a:t>
            </a:fld>
            <a:endParaRPr lang="en-US"/>
          </a:p>
        </p:txBody>
      </p:sp>
    </p:spTree>
    <p:extLst>
      <p:ext uri="{BB962C8B-B14F-4D97-AF65-F5344CB8AC3E}">
        <p14:creationId xmlns:p14="http://schemas.microsoft.com/office/powerpoint/2010/main" val="1568292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807" cy="462042"/>
          </a:xfrm>
          <a:prstGeom prst="rect">
            <a:avLst/>
          </a:prstGeom>
        </p:spPr>
        <p:txBody>
          <a:bodyPr vert="horz" lIns="92135" tIns="46067" rIns="92135" bIns="46067" rtlCol="0"/>
          <a:lstStyle>
            <a:lvl1pPr algn="l">
              <a:defRPr sz="1200"/>
            </a:lvl1pPr>
          </a:lstStyle>
          <a:p>
            <a:endParaRPr lang="en-US"/>
          </a:p>
        </p:txBody>
      </p:sp>
      <p:sp>
        <p:nvSpPr>
          <p:cNvPr id="3" name="Date Placeholder 2"/>
          <p:cNvSpPr>
            <a:spLocks noGrp="1"/>
          </p:cNvSpPr>
          <p:nvPr>
            <p:ph type="dt" idx="1"/>
          </p:nvPr>
        </p:nvSpPr>
        <p:spPr>
          <a:xfrm>
            <a:off x="3899000" y="0"/>
            <a:ext cx="2982807" cy="462042"/>
          </a:xfrm>
          <a:prstGeom prst="rect">
            <a:avLst/>
          </a:prstGeom>
        </p:spPr>
        <p:txBody>
          <a:bodyPr vert="horz" lIns="92135" tIns="46067" rIns="92135" bIns="46067" rtlCol="0"/>
          <a:lstStyle>
            <a:lvl1pPr algn="r">
              <a:defRPr sz="1200"/>
            </a:lvl1pPr>
          </a:lstStyle>
          <a:p>
            <a:fld id="{9777016F-0B63-A846-BD04-8FAE99476758}" type="datetimeFigureOut">
              <a:rPr lang="en-US" smtClean="0"/>
              <a:t>10/5/2016</a:t>
            </a:fld>
            <a:endParaRPr lang="en-US"/>
          </a:p>
        </p:txBody>
      </p:sp>
      <p:sp>
        <p:nvSpPr>
          <p:cNvPr id="4" name="Slide Image Placeholder 3"/>
          <p:cNvSpPr>
            <a:spLocks noGrp="1" noRot="1" noChangeAspect="1"/>
          </p:cNvSpPr>
          <p:nvPr>
            <p:ph type="sldImg" idx="2"/>
          </p:nvPr>
        </p:nvSpPr>
        <p:spPr>
          <a:xfrm>
            <a:off x="363538" y="693738"/>
            <a:ext cx="6156325" cy="3463925"/>
          </a:xfrm>
          <a:prstGeom prst="rect">
            <a:avLst/>
          </a:prstGeom>
          <a:noFill/>
          <a:ln w="12700">
            <a:solidFill>
              <a:prstClr val="black"/>
            </a:solidFill>
          </a:ln>
        </p:spPr>
        <p:txBody>
          <a:bodyPr vert="horz" lIns="92135" tIns="46067" rIns="92135" bIns="46067" rtlCol="0" anchor="ctr"/>
          <a:lstStyle/>
          <a:p>
            <a:endParaRPr lang="en-US"/>
          </a:p>
        </p:txBody>
      </p:sp>
      <p:sp>
        <p:nvSpPr>
          <p:cNvPr id="5" name="Notes Placeholder 4"/>
          <p:cNvSpPr>
            <a:spLocks noGrp="1"/>
          </p:cNvSpPr>
          <p:nvPr>
            <p:ph type="body" sz="quarter" idx="3"/>
          </p:nvPr>
        </p:nvSpPr>
        <p:spPr>
          <a:xfrm>
            <a:off x="688340" y="4389398"/>
            <a:ext cx="5506720" cy="4158377"/>
          </a:xfrm>
          <a:prstGeom prst="rect">
            <a:avLst/>
          </a:prstGeom>
        </p:spPr>
        <p:txBody>
          <a:bodyPr vert="horz" lIns="92135" tIns="46067" rIns="92135" bIns="4606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7192"/>
            <a:ext cx="2982807" cy="462042"/>
          </a:xfrm>
          <a:prstGeom prst="rect">
            <a:avLst/>
          </a:prstGeom>
        </p:spPr>
        <p:txBody>
          <a:bodyPr vert="horz" lIns="92135" tIns="46067" rIns="92135" bIns="46067" rtlCol="0" anchor="b"/>
          <a:lstStyle>
            <a:lvl1pPr algn="l">
              <a:defRPr sz="1200"/>
            </a:lvl1pPr>
          </a:lstStyle>
          <a:p>
            <a:endParaRPr lang="en-US"/>
          </a:p>
        </p:txBody>
      </p:sp>
      <p:sp>
        <p:nvSpPr>
          <p:cNvPr id="7" name="Slide Number Placeholder 6"/>
          <p:cNvSpPr>
            <a:spLocks noGrp="1"/>
          </p:cNvSpPr>
          <p:nvPr>
            <p:ph type="sldNum" sz="quarter" idx="5"/>
          </p:nvPr>
        </p:nvSpPr>
        <p:spPr>
          <a:xfrm>
            <a:off x="3899000" y="8777192"/>
            <a:ext cx="2982807" cy="462042"/>
          </a:xfrm>
          <a:prstGeom prst="rect">
            <a:avLst/>
          </a:prstGeom>
        </p:spPr>
        <p:txBody>
          <a:bodyPr vert="horz" lIns="92135" tIns="46067" rIns="92135" bIns="46067" rtlCol="0" anchor="b"/>
          <a:lstStyle>
            <a:lvl1pPr algn="r">
              <a:defRPr sz="1200"/>
            </a:lvl1pPr>
          </a:lstStyle>
          <a:p>
            <a:fld id="{D4399CB5-9011-6445-AE61-EF087795B2FA}" type="slidenum">
              <a:rPr lang="en-US" smtClean="0"/>
              <a:t>‹#›</a:t>
            </a:fld>
            <a:endParaRPr lang="en-US"/>
          </a:p>
        </p:txBody>
      </p:sp>
    </p:spTree>
    <p:extLst>
      <p:ext uri="{BB962C8B-B14F-4D97-AF65-F5344CB8AC3E}">
        <p14:creationId xmlns:p14="http://schemas.microsoft.com/office/powerpoint/2010/main" val="222681782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44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7713" indent="-287338" eaLnBrk="0" hangingPunct="0">
              <a:spcBef>
                <a:spcPct val="30000"/>
              </a:spcBef>
              <a:defRPr sz="1200">
                <a:solidFill>
                  <a:schemeClr val="tx1"/>
                </a:solidFill>
                <a:latin typeface="Calibri" pitchFamily="34" charset="0"/>
                <a:ea typeface="MS PGothic" pitchFamily="34" charset="-128"/>
              </a:defRPr>
            </a:lvl2pPr>
            <a:lvl3pPr marL="1150938" indent="-230188" eaLnBrk="0" hangingPunct="0">
              <a:spcBef>
                <a:spcPct val="30000"/>
              </a:spcBef>
              <a:defRPr sz="1200">
                <a:solidFill>
                  <a:schemeClr val="tx1"/>
                </a:solidFill>
                <a:latin typeface="Calibri" pitchFamily="34" charset="0"/>
                <a:ea typeface="MS PGothic" pitchFamily="34" charset="-128"/>
              </a:defRPr>
            </a:lvl3pPr>
            <a:lvl4pPr marL="1611313" indent="-230188" eaLnBrk="0" hangingPunct="0">
              <a:spcBef>
                <a:spcPct val="30000"/>
              </a:spcBef>
              <a:defRPr sz="1200">
                <a:solidFill>
                  <a:schemeClr val="tx1"/>
                </a:solidFill>
                <a:latin typeface="Calibri" pitchFamily="34" charset="0"/>
                <a:ea typeface="MS PGothic" pitchFamily="34" charset="-128"/>
              </a:defRPr>
            </a:lvl4pPr>
            <a:lvl5pPr marL="2071688" indent="-230188" eaLnBrk="0" hangingPunct="0">
              <a:spcBef>
                <a:spcPct val="30000"/>
              </a:spcBef>
              <a:defRPr sz="1200">
                <a:solidFill>
                  <a:schemeClr val="tx1"/>
                </a:solidFill>
                <a:latin typeface="Calibri" pitchFamily="34" charset="0"/>
                <a:ea typeface="MS PGothic" pitchFamily="34" charset="-128"/>
              </a:defRPr>
            </a:lvl5pPr>
            <a:lvl6pPr marL="2528888" indent="-230188"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86088" indent="-230188"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43288" indent="-230188"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00488" indent="-230188"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spcBef>
                <a:spcPct val="0"/>
              </a:spcBef>
            </a:pPr>
            <a:fld id="{8E52D5A8-CF21-4A19-A427-C3DC7A7D61FE}" type="slidenum">
              <a:rPr lang="en-US" altLang="en-US" smtClean="0">
                <a:latin typeface="Arial" pitchFamily="34" charset="0"/>
                <a:ea typeface="ヒラギノ角ゴ Pro W3" charset="-128"/>
              </a:rPr>
              <a:pPr>
                <a:spcBef>
                  <a:spcPct val="0"/>
                </a:spcBef>
              </a:pPr>
              <a:t>2</a:t>
            </a:fld>
            <a:endParaRPr lang="en-US" altLang="en-US" smtClean="0">
              <a:latin typeface="Arial" pitchFamily="34" charset="0"/>
              <a:ea typeface="ヒラギノ角ゴ Pro W3" charset="-128"/>
            </a:endParaRPr>
          </a:p>
        </p:txBody>
      </p:sp>
    </p:spTree>
    <p:extLst>
      <p:ext uri="{BB962C8B-B14F-4D97-AF65-F5344CB8AC3E}">
        <p14:creationId xmlns:p14="http://schemas.microsoft.com/office/powerpoint/2010/main" val="660952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3538" y="693738"/>
            <a:ext cx="6156325" cy="3463925"/>
          </a:xfrm>
        </p:spPr>
      </p:sp>
      <p:sp>
        <p:nvSpPr>
          <p:cNvPr id="3" name="Notes Placeholder 2"/>
          <p:cNvSpPr>
            <a:spLocks noGrp="1"/>
          </p:cNvSpPr>
          <p:nvPr>
            <p:ph type="body" idx="1"/>
          </p:nvPr>
        </p:nvSpPr>
        <p:spPr/>
        <p:txBody>
          <a:bodyPr/>
          <a:lstStyle/>
          <a:p>
            <a:pPr marL="64494">
              <a:buClr>
                <a:schemeClr val="tx1">
                  <a:shade val="95000"/>
                </a:schemeClr>
              </a:buClr>
              <a:defRPr/>
            </a:pPr>
            <a:r>
              <a:rPr lang="en-US" dirty="0" smtClean="0">
                <a:solidFill>
                  <a:schemeClr val="accent2"/>
                </a:solidFill>
              </a:rPr>
              <a:t>The service system has often been re-traumatizing  - </a:t>
            </a:r>
            <a:endParaRPr lang="en-US" sz="1400" dirty="0">
              <a:solidFill>
                <a:schemeClr val="accent2"/>
              </a:solidFill>
            </a:endParaRPr>
          </a:p>
          <a:p>
            <a:pPr>
              <a:buClr>
                <a:schemeClr val="tx1">
                  <a:shade val="95000"/>
                </a:schemeClr>
              </a:buClr>
              <a:defRPr/>
            </a:pPr>
            <a:r>
              <a:rPr lang="en-US" sz="1400" dirty="0">
                <a:solidFill>
                  <a:schemeClr val="accent2"/>
                </a:solidFill>
              </a:rPr>
              <a:t>HOW?</a:t>
            </a:r>
          </a:p>
          <a:p>
            <a:endParaRPr lang="en-US" dirty="0" smtClean="0">
              <a:solidFill>
                <a:schemeClr val="accent2"/>
              </a:solidFill>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DD7C4EF2-FCBF-479C-BBA9-AFBA01370BD1}" type="slidenum">
              <a:rPr lang="en-US" smtClean="0"/>
              <a:pPr>
                <a:defRPr/>
              </a:pPr>
              <a:t>5</a:t>
            </a:fld>
            <a:endParaRPr lang="en-US"/>
          </a:p>
        </p:txBody>
      </p:sp>
    </p:spTree>
    <p:extLst>
      <p:ext uri="{BB962C8B-B14F-4D97-AF65-F5344CB8AC3E}">
        <p14:creationId xmlns:p14="http://schemas.microsoft.com/office/powerpoint/2010/main" val="78794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BE8EC8A-E1C7-4237-AD31-1C0E69BDFBAA}" type="slidenum">
              <a:rPr lang="en-US" altLang="en-US" smtClean="0">
                <a:latin typeface="Arial" panose="020B0604020202020204" pitchFamily="34" charset="0"/>
              </a:rPr>
              <a:pPr>
                <a:spcBef>
                  <a:spcPct val="0"/>
                </a:spcBef>
              </a:pPr>
              <a:t>10</a:t>
            </a:fld>
            <a:endParaRPr lang="en-US" altLang="en-US">
              <a:latin typeface="Arial" panose="020B0604020202020204" pitchFamily="34" charset="0"/>
            </a:endParaRPr>
          </a:p>
        </p:txBody>
      </p:sp>
      <p:sp>
        <p:nvSpPr>
          <p:cNvPr id="10547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C6C67252-F8AA-42C0-B86E-2F3188E16213}" type="slidenum">
              <a:rPr lang="en-US" altLang="en-US">
                <a:latin typeface="Arial" panose="020B0604020202020204" pitchFamily="34" charset="0"/>
              </a:rPr>
              <a:pPr algn="r" eaLnBrk="1" hangingPunct="1">
                <a:spcBef>
                  <a:spcPct val="0"/>
                </a:spcBef>
              </a:pPr>
              <a:t>10</a:t>
            </a:fld>
            <a:endParaRPr lang="en-US" altLang="en-US">
              <a:latin typeface="Arial" panose="020B0604020202020204" pitchFamily="34" charset="0"/>
            </a:endParaRPr>
          </a:p>
        </p:txBody>
      </p:sp>
      <p:sp>
        <p:nvSpPr>
          <p:cNvPr id="10547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4071023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226917" indent="-226917" eaLnBrk="1" fontAlgn="auto" hangingPunct="1">
              <a:spcBef>
                <a:spcPts val="0"/>
              </a:spcBef>
              <a:spcAft>
                <a:spcPts val="597"/>
              </a:spcAft>
              <a:buFont typeface="Arial" pitchFamily="34" charset="0"/>
              <a:buChar char="•"/>
              <a:tabLst>
                <a:tab pos="226917" algn="l"/>
              </a:tabLst>
              <a:defRPr/>
            </a:pPr>
            <a:r>
              <a:rPr lang="en-US" dirty="0"/>
              <a:t>Even with the huge change in risk that I just showed you, smoking is only moderately attributable to ACEs.  Many mental health conditions, including depression, have a much stronger relationship to ACEs.  </a:t>
            </a:r>
          </a:p>
          <a:p>
            <a:pPr marL="226917" indent="-226917" eaLnBrk="1" fontAlgn="auto" hangingPunct="1">
              <a:spcBef>
                <a:spcPts val="0"/>
              </a:spcBef>
              <a:spcAft>
                <a:spcPts val="597"/>
              </a:spcAft>
              <a:buFont typeface="Arial" pitchFamily="34" charset="0"/>
              <a:buChar char="•"/>
              <a:tabLst>
                <a:tab pos="226917" algn="l"/>
              </a:tabLst>
              <a:defRPr/>
            </a:pPr>
            <a:r>
              <a:rPr lang="en-US" dirty="0"/>
              <a:t>This is what the ACE Study found with respect to attempted suicide. </a:t>
            </a:r>
          </a:p>
          <a:p>
            <a:pPr marL="226917" indent="-226917" eaLnBrk="1" fontAlgn="auto" hangingPunct="1">
              <a:spcBef>
                <a:spcPts val="0"/>
              </a:spcBef>
              <a:spcAft>
                <a:spcPts val="597"/>
              </a:spcAft>
              <a:buFont typeface="Arial" pitchFamily="34" charset="0"/>
              <a:buChar char="•"/>
              <a:tabLst>
                <a:tab pos="226917" algn="l"/>
              </a:tabLst>
              <a:defRPr/>
            </a:pPr>
            <a:r>
              <a:rPr lang="en-US" dirty="0"/>
              <a:t>Attempted suicide is extremely rare among people with no ACEs.  In fact, among 100 people who have ZERO ACEs, only one will have ever attempted suicide.</a:t>
            </a:r>
          </a:p>
          <a:p>
            <a:pPr marL="226917" indent="-226917" eaLnBrk="1" fontAlgn="auto" hangingPunct="1">
              <a:spcBef>
                <a:spcPts val="0"/>
              </a:spcBef>
              <a:spcAft>
                <a:spcPts val="597"/>
              </a:spcAft>
              <a:buFont typeface="Arial" pitchFamily="34" charset="0"/>
              <a:buChar char="•"/>
              <a:tabLst>
                <a:tab pos="226917" algn="l"/>
              </a:tabLst>
              <a:defRPr/>
            </a:pPr>
            <a:r>
              <a:rPr lang="en-US" b="1" dirty="0">
                <a:latin typeface="Times New Roman" pitchFamily="18" charset="0"/>
                <a:cs typeface="Times New Roman" pitchFamily="18" charset="0"/>
              </a:rPr>
              <a:t>CLICK FOR NEXT BAR</a:t>
            </a:r>
          </a:p>
          <a:p>
            <a:pPr marL="226917" indent="-226917" eaLnBrk="1" fontAlgn="auto" hangingPunct="1">
              <a:spcBef>
                <a:spcPts val="0"/>
              </a:spcBef>
              <a:spcAft>
                <a:spcPts val="597"/>
              </a:spcAft>
              <a:buFont typeface="Arial" pitchFamily="34" charset="0"/>
              <a:buChar char="•"/>
              <a:tabLst>
                <a:tab pos="226917" algn="l"/>
              </a:tabLst>
              <a:defRPr/>
            </a:pPr>
            <a:r>
              <a:rPr lang="en-US" dirty="0"/>
              <a:t>However, in a group of 100 people who have 3 ACEs, 10 will have attempted suicide.</a:t>
            </a:r>
          </a:p>
          <a:p>
            <a:pPr marL="226917" indent="-226917" eaLnBrk="1" fontAlgn="auto" hangingPunct="1">
              <a:spcBef>
                <a:spcPts val="0"/>
              </a:spcBef>
              <a:spcAft>
                <a:spcPts val="597"/>
              </a:spcAft>
              <a:buFont typeface="Arial" pitchFamily="34" charset="0"/>
              <a:buChar char="•"/>
              <a:tabLst>
                <a:tab pos="226917" algn="l"/>
              </a:tabLst>
              <a:defRPr/>
            </a:pPr>
            <a:r>
              <a:rPr lang="en-US" b="1" dirty="0">
                <a:latin typeface="Times New Roman" pitchFamily="18" charset="0"/>
                <a:cs typeface="Times New Roman" pitchFamily="18" charset="0"/>
              </a:rPr>
              <a:t>CLICK FOR NEXT BAR</a:t>
            </a:r>
          </a:p>
          <a:p>
            <a:pPr marL="226917" indent="-226917" eaLnBrk="1" fontAlgn="auto" hangingPunct="1">
              <a:spcBef>
                <a:spcPts val="0"/>
              </a:spcBef>
              <a:spcAft>
                <a:spcPts val="597"/>
              </a:spcAft>
              <a:buFont typeface="Arial" pitchFamily="34" charset="0"/>
              <a:buChar char="•"/>
              <a:tabLst>
                <a:tab pos="226917" algn="l"/>
              </a:tabLst>
              <a:defRPr/>
            </a:pPr>
            <a:r>
              <a:rPr lang="en-US" dirty="0"/>
              <a:t>And when people have 7 ACEs, the risk doubles again: 20 out of 100 people with 7 ACEs have attempted suicide.</a:t>
            </a:r>
          </a:p>
          <a:p>
            <a:pPr marL="226917" indent="-226917" eaLnBrk="1" fontAlgn="auto" hangingPunct="1">
              <a:spcBef>
                <a:spcPts val="0"/>
              </a:spcBef>
              <a:spcAft>
                <a:spcPts val="597"/>
              </a:spcAft>
              <a:buFont typeface="Arial" pitchFamily="34" charset="0"/>
              <a:buChar char="•"/>
              <a:tabLst>
                <a:tab pos="226917" algn="l"/>
              </a:tabLst>
              <a:defRPr/>
            </a:pPr>
            <a:r>
              <a:rPr lang="en-US" dirty="0"/>
              <a:t>Attempted suicide is an important red flag, not just because it makes us uncomfortable, but because attempted suicide is highly associated with many costly mental illnesses and disorders including: bipolar, schizophrenia, depression, PTSD and borderline personality disorder.</a:t>
            </a:r>
          </a:p>
          <a:p>
            <a:pPr eaLnBrk="1" fontAlgn="auto" hangingPunct="1">
              <a:spcBef>
                <a:spcPts val="0"/>
              </a:spcBef>
              <a:spcAft>
                <a:spcPts val="0"/>
              </a:spcAft>
              <a:defRPr/>
            </a:pPr>
            <a:endParaRPr lang="en-US" dirty="0"/>
          </a:p>
        </p:txBody>
      </p:sp>
      <p:sp>
        <p:nvSpPr>
          <p:cNvPr id="1167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DCC107A-395C-447B-AF4B-93FBE966ACDB}" type="slidenum">
              <a:rPr lang="en-US" altLang="en-US" smtClean="0">
                <a:ea typeface="MS PGothic" panose="020B0600070205080204" pitchFamily="34" charset="-128"/>
              </a:rPr>
              <a:pPr>
                <a:spcBef>
                  <a:spcPct val="0"/>
                </a:spcBef>
              </a:pPr>
              <a:t>13</a:t>
            </a:fld>
            <a:endParaRPr lang="en-US" altLang="en-US">
              <a:ea typeface="MS PGothic" panose="020B0600070205080204" pitchFamily="34" charset="-128"/>
            </a:endParaRPr>
          </a:p>
        </p:txBody>
      </p:sp>
    </p:spTree>
    <p:extLst>
      <p:ext uri="{BB962C8B-B14F-4D97-AF65-F5344CB8AC3E}">
        <p14:creationId xmlns:p14="http://schemas.microsoft.com/office/powerpoint/2010/main" val="4120304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xfrm>
            <a:off x="381000" y="684213"/>
            <a:ext cx="6097588" cy="34305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eaLnBrk="1" hangingPunct="1">
              <a:lnSpc>
                <a:spcPct val="70000"/>
              </a:lnSpc>
              <a:spcBef>
                <a:spcPct val="0"/>
              </a:spcBef>
            </a:pPr>
            <a:r>
              <a:rPr lang="en-US" altLang="en-US" sz="2200">
                <a:ea typeface="ヒラギノ角ゴ Pro W3" charset="-128"/>
                <a:cs typeface="Arial" panose="020B0604020202020204" pitchFamily="34" charset="0"/>
              </a:rPr>
              <a:t>Allow time to calm &amp; return to higher brain functioning</a:t>
            </a:r>
          </a:p>
          <a:p>
            <a:pPr eaLnBrk="1" hangingPunct="1">
              <a:lnSpc>
                <a:spcPct val="70000"/>
              </a:lnSpc>
              <a:spcBef>
                <a:spcPct val="0"/>
              </a:spcBef>
            </a:pPr>
            <a:endParaRPr lang="en-US" altLang="en-US" sz="800">
              <a:ea typeface="ヒラギノ角ゴ Pro W3" charset="-128"/>
              <a:cs typeface="Arial" panose="020B0604020202020204" pitchFamily="34" charset="0"/>
            </a:endParaRPr>
          </a:p>
          <a:p>
            <a:pPr eaLnBrk="1" hangingPunct="1">
              <a:lnSpc>
                <a:spcPct val="70000"/>
              </a:lnSpc>
              <a:spcBef>
                <a:spcPct val="0"/>
              </a:spcBef>
            </a:pPr>
            <a:endParaRPr lang="en-US" altLang="en-US" sz="800">
              <a:ea typeface="ヒラギノ角ゴ Pro W3" charset="-128"/>
              <a:cs typeface="Arial" panose="020B0604020202020204" pitchFamily="34" charset="0"/>
            </a:endParaRPr>
          </a:p>
          <a:p>
            <a:pPr eaLnBrk="1" hangingPunct="1">
              <a:lnSpc>
                <a:spcPct val="70000"/>
              </a:lnSpc>
              <a:spcBef>
                <a:spcPct val="0"/>
              </a:spcBef>
            </a:pPr>
            <a:r>
              <a:rPr lang="en-US" altLang="en-US" sz="800">
                <a:ea typeface="ヒラギノ角ゴ Pro W3" charset="-128"/>
                <a:cs typeface="Arial" panose="020B0604020202020204" pitchFamily="34" charset="0"/>
              </a:rPr>
              <a:t>“We get stupid” says Dr. Perry “when we are afraid or in fear because we shut down to our primal brainstem to guarantee survival, and that brings with it fight, flight or freeze.  We default to hyper-arousal and disassociation- two powerful tools to protect the body.  </a:t>
            </a:r>
          </a:p>
          <a:p>
            <a:pPr eaLnBrk="1" hangingPunct="1">
              <a:lnSpc>
                <a:spcPct val="70000"/>
              </a:lnSpc>
              <a:spcBef>
                <a:spcPct val="0"/>
              </a:spcBef>
            </a:pPr>
            <a:endParaRPr lang="en-US" altLang="en-US" sz="800">
              <a:ea typeface="ヒラギノ角ゴ Pro W3" charset="-128"/>
              <a:cs typeface="Arial" panose="020B0604020202020204" pitchFamily="34" charset="0"/>
            </a:endParaRPr>
          </a:p>
          <a:p>
            <a:pPr eaLnBrk="1" hangingPunct="1">
              <a:lnSpc>
                <a:spcPct val="70000"/>
              </a:lnSpc>
              <a:spcBef>
                <a:spcPct val="0"/>
              </a:spcBef>
            </a:pPr>
            <a:r>
              <a:rPr lang="en-US" altLang="en-US" sz="800">
                <a:ea typeface="ヒラギノ角ゴ Pro W3" charset="-128"/>
                <a:cs typeface="Arial" panose="020B0604020202020204" pitchFamily="34" charset="0"/>
              </a:rPr>
              <a:t>Under stress, </a:t>
            </a:r>
            <a:r>
              <a:rPr lang="en-US" altLang="en-US" sz="800" b="1">
                <a:solidFill>
                  <a:srgbClr val="4474BA"/>
                </a:solidFill>
                <a:ea typeface="ヒラギノ角ゴ Pro W3" charset="-128"/>
                <a:cs typeface="Arial" panose="020B0604020202020204" pitchFamily="34" charset="0"/>
              </a:rPr>
              <a:t>as we said before</a:t>
            </a:r>
            <a:r>
              <a:rPr lang="en-US" altLang="en-US" sz="800">
                <a:ea typeface="ヒラギノ角ゴ Pro W3" charset="-128"/>
                <a:cs typeface="Arial" panose="020B0604020202020204" pitchFamily="34" charset="0"/>
              </a:rPr>
              <a:t>, a brain goes to “Fight, flight or freeze” mode- our basic survival response where everything shuts down except that primal response mechanism.  One of the most important take home messages we hope you leave with is, DON’T ATTEMPT TO SOLVE ISSES WHEN YOU OR THE PERSON YOU ARE SERVING IS IN A STRESS RESPONSE PATTERN.  Walk away, calm down, anything to allow all those chemicals to drain, so you and your child can then talk, when neither of you are in the red zone!</a:t>
            </a:r>
          </a:p>
          <a:p>
            <a:pPr eaLnBrk="1" hangingPunct="1">
              <a:lnSpc>
                <a:spcPct val="70000"/>
              </a:lnSpc>
              <a:spcBef>
                <a:spcPct val="0"/>
              </a:spcBef>
            </a:pPr>
            <a:endParaRPr lang="en-US" altLang="en-US" sz="800">
              <a:ea typeface="ヒラギノ角ゴ Pro W3" charset="-128"/>
              <a:cs typeface="Arial" panose="020B0604020202020204" pitchFamily="34" charset="0"/>
            </a:endParaRPr>
          </a:p>
          <a:p>
            <a:pPr eaLnBrk="1" hangingPunct="1">
              <a:lnSpc>
                <a:spcPct val="80000"/>
              </a:lnSpc>
              <a:spcBef>
                <a:spcPct val="0"/>
              </a:spcBef>
            </a:pPr>
            <a:r>
              <a:rPr lang="en-US" altLang="en-US" sz="800">
                <a:ea typeface="ヒラギノ角ゴ Pro W3" charset="-128"/>
                <a:cs typeface="Arial" panose="020B0604020202020204" pitchFamily="34" charset="0"/>
              </a:rPr>
              <a:t>Many of the interventions used by service provides are contingency‐based and rely on reward and punishment.  They are based on the assumption that behaviors are INTENTIONAL when actually, behaviors are ELICITED. We need to change our paradigm and realize that what we see as “symptoms” are instead “adaptations.”  We “tell, direct, advise” people to regulate (i.e. pay attention, problem solve, etc) which is our attempt to directly change the upstairs of the brain (reasoning capabilities in the cortex). If the downstairs of the brain is dysregulated, the information is getting distorted on the way to the cortex. We teach cortex‐specific interventions such as problem‐solving again and again. When these fail to work, we blame the consumer, and view him/her as “non‐compliant.”</a:t>
            </a:r>
          </a:p>
          <a:p>
            <a:pPr eaLnBrk="1" hangingPunct="1">
              <a:lnSpc>
                <a:spcPct val="80000"/>
              </a:lnSpc>
              <a:spcBef>
                <a:spcPct val="0"/>
              </a:spcBef>
            </a:pPr>
            <a:endParaRPr lang="en-US" altLang="en-US" sz="800">
              <a:ea typeface="ヒラギノ角ゴ Pro W3" charset="-128"/>
              <a:cs typeface="Arial" panose="020B0604020202020204" pitchFamily="34" charset="0"/>
            </a:endParaRPr>
          </a:p>
          <a:p>
            <a:pPr eaLnBrk="1" hangingPunct="1">
              <a:lnSpc>
                <a:spcPct val="80000"/>
              </a:lnSpc>
              <a:spcBef>
                <a:spcPct val="0"/>
              </a:spcBef>
            </a:pPr>
            <a:endParaRPr lang="en-US" altLang="en-US" sz="800">
              <a:ea typeface="ヒラギノ角ゴ Pro W3" charset="-128"/>
              <a:cs typeface="Arial" panose="020B0604020202020204" pitchFamily="34" charset="0"/>
            </a:endParaRPr>
          </a:p>
          <a:p>
            <a:pPr eaLnBrk="1" hangingPunct="1">
              <a:lnSpc>
                <a:spcPct val="80000"/>
              </a:lnSpc>
              <a:spcBef>
                <a:spcPct val="0"/>
              </a:spcBef>
            </a:pPr>
            <a:r>
              <a:rPr lang="en-US" altLang="en-US" sz="800">
                <a:ea typeface="ヒラギノ角ゴ Pro W3" charset="-128"/>
                <a:cs typeface="Arial" panose="020B0604020202020204" pitchFamily="34" charset="0"/>
              </a:rPr>
              <a:t>Individuals can self regulate themselves in three ways:</a:t>
            </a:r>
          </a:p>
          <a:p>
            <a:pPr eaLnBrk="1" hangingPunct="1">
              <a:lnSpc>
                <a:spcPct val="80000"/>
              </a:lnSpc>
              <a:spcBef>
                <a:spcPct val="0"/>
              </a:spcBef>
            </a:pPr>
            <a:endParaRPr lang="en-US" altLang="en-US" sz="800">
              <a:ea typeface="ヒラギノ角ゴ Pro W3" charset="-128"/>
              <a:cs typeface="Arial" panose="020B0604020202020204" pitchFamily="34" charset="0"/>
            </a:endParaRPr>
          </a:p>
          <a:p>
            <a:pPr eaLnBrk="1" hangingPunct="1">
              <a:lnSpc>
                <a:spcPct val="80000"/>
              </a:lnSpc>
              <a:spcBef>
                <a:spcPct val="0"/>
              </a:spcBef>
            </a:pPr>
            <a:r>
              <a:rPr lang="en-US" altLang="en-US" sz="800">
                <a:ea typeface="ヒラギノ角ゴ Pro W3" charset="-128"/>
                <a:cs typeface="Arial" panose="020B0604020202020204" pitchFamily="34" charset="0"/>
              </a:rPr>
              <a:t>The first is through bottom-up somatosensory regulatory routes – children rock themselves, suck their thumbs, walk around, hum</a:t>
            </a:r>
          </a:p>
          <a:p>
            <a:pPr eaLnBrk="1" hangingPunct="1">
              <a:lnSpc>
                <a:spcPct val="80000"/>
              </a:lnSpc>
              <a:spcBef>
                <a:spcPct val="0"/>
              </a:spcBef>
            </a:pPr>
            <a:r>
              <a:rPr lang="en-US" altLang="en-US" sz="800">
                <a:ea typeface="ヒラギノ角ゴ Pro W3" charset="-128"/>
                <a:cs typeface="Arial" panose="020B0604020202020204" pitchFamily="34" charset="0"/>
              </a:rPr>
              <a:t>All sensory input from the outside world and from the inside world has its first stop low in the brain, either in the brainstem or the diencephalon.  Patterned repetitive rhythmic activity over these sensory routes has the effect of regulating and to some degree calming an organizing a set of important neural networks that originate in these lower parts of the brain and are essential to the stress response.  </a:t>
            </a:r>
          </a:p>
          <a:p>
            <a:pPr eaLnBrk="1" hangingPunct="1">
              <a:lnSpc>
                <a:spcPct val="80000"/>
              </a:lnSpc>
              <a:spcBef>
                <a:spcPct val="0"/>
              </a:spcBef>
            </a:pPr>
            <a:r>
              <a:rPr lang="en-US" altLang="en-US" sz="800">
                <a:ea typeface="ヒラギノ角ゴ Pro W3" charset="-128"/>
                <a:cs typeface="Arial" panose="020B0604020202020204" pitchFamily="34" charset="0"/>
              </a:rPr>
              <a:t>Dissociate – we use this daily – many of you are using it now, or you have used it often during this presentation</a:t>
            </a:r>
          </a:p>
          <a:p>
            <a:pPr eaLnBrk="1" hangingPunct="1">
              <a:lnSpc>
                <a:spcPct val="80000"/>
              </a:lnSpc>
              <a:spcBef>
                <a:spcPct val="0"/>
              </a:spcBef>
            </a:pPr>
            <a:r>
              <a:rPr lang="en-US" altLang="en-US" sz="800">
                <a:ea typeface="ヒラギノ角ゴ Pro W3" charset="-128"/>
                <a:cs typeface="Arial" panose="020B0604020202020204" pitchFamily="34" charset="0"/>
              </a:rPr>
              <a:t>Top-down cortically medicated modulation of the stress response, arousal, attention, impulsivity and so forth</a:t>
            </a:r>
          </a:p>
          <a:p>
            <a:pPr eaLnBrk="1" hangingPunct="1">
              <a:lnSpc>
                <a:spcPct val="80000"/>
              </a:lnSpc>
              <a:spcBef>
                <a:spcPct val="0"/>
              </a:spcBef>
            </a:pPr>
            <a:r>
              <a:rPr lang="en-US" altLang="en-US" sz="800">
                <a:ea typeface="ヒラギノ角ゴ Pro W3" charset="-128"/>
                <a:cs typeface="Arial" panose="020B0604020202020204" pitchFamily="34" charset="0"/>
              </a:rPr>
              <a:t>During development the cortex becomes more mature and stronger.  This is causes by exposure to patterned repetitive cognitive processes such as relationally-mediated conversation, the acquisition of language, learning how to read, complex social interactions, hearing and making music and a range of repetitive motor activities that are part of health developmental experiences.  As the cortex matures and we develop executive function capabilities, we are more able to modulate the lower and more reactive part of our brain</a:t>
            </a:r>
          </a:p>
          <a:p>
            <a:pPr eaLnBrk="1" hangingPunct="1">
              <a:lnSpc>
                <a:spcPct val="80000"/>
              </a:lnSpc>
              <a:spcBef>
                <a:spcPct val="0"/>
              </a:spcBef>
            </a:pPr>
            <a:r>
              <a:rPr lang="en-US" altLang="en-US" sz="800">
                <a:ea typeface="ヒラギノ角ゴ Pro W3" charset="-128"/>
                <a:cs typeface="Arial" panose="020B0604020202020204" pitchFamily="34" charset="0"/>
              </a:rPr>
              <a:t>It is through this top-down mechanism that cognitive behavioral therapy works</a:t>
            </a:r>
          </a:p>
          <a:p>
            <a:pPr eaLnBrk="1" hangingPunct="1">
              <a:lnSpc>
                <a:spcPct val="80000"/>
              </a:lnSpc>
              <a:spcBef>
                <a:spcPct val="0"/>
              </a:spcBef>
            </a:pPr>
            <a:r>
              <a:rPr lang="en-US" altLang="en-US" sz="800">
                <a:ea typeface="ヒラギノ角ゴ Pro W3" charset="-128"/>
                <a:cs typeface="Arial" panose="020B0604020202020204" pitchFamily="34" charset="0"/>
              </a:rPr>
              <a:t>All functions of the brain is state dependent</a:t>
            </a:r>
          </a:p>
          <a:p>
            <a:pPr eaLnBrk="1" hangingPunct="1">
              <a:lnSpc>
                <a:spcPct val="80000"/>
              </a:lnSpc>
              <a:spcBef>
                <a:spcPct val="0"/>
              </a:spcBef>
            </a:pPr>
            <a:endParaRPr lang="en-US" altLang="en-US" sz="800">
              <a:ea typeface="ヒラギノ角ゴ Pro W3" charset="-128"/>
              <a:cs typeface="Arial" panose="020B0604020202020204" pitchFamily="34" charset="0"/>
            </a:endParaRPr>
          </a:p>
        </p:txBody>
      </p:sp>
      <p:sp>
        <p:nvSpPr>
          <p:cNvPr id="13517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6" tIns="45698" rIns="91396" bIns="45698"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lgn="r">
              <a:spcBef>
                <a:spcPct val="0"/>
              </a:spcBef>
            </a:pPr>
            <a:fld id="{6A414801-5350-46CA-8CCD-E7997FE3F30C}" type="slidenum">
              <a:rPr lang="en-US" altLang="en-US">
                <a:latin typeface="Times" panose="02020603050405020304" pitchFamily="18" charset="0"/>
                <a:ea typeface="MS PGothic" panose="020B0600070205080204" pitchFamily="34" charset="-128"/>
              </a:rPr>
              <a:pPr algn="r">
                <a:spcBef>
                  <a:spcPct val="0"/>
                </a:spcBef>
              </a:pPr>
              <a:t>14</a:t>
            </a:fld>
            <a:endParaRPr lang="en-US" altLang="en-US">
              <a:latin typeface="Times" panose="02020603050405020304" pitchFamily="18" charset="0"/>
              <a:ea typeface="MS PGothic" panose="020B0600070205080204" pitchFamily="34" charset="-128"/>
            </a:endParaRPr>
          </a:p>
        </p:txBody>
      </p:sp>
    </p:spTree>
    <p:extLst>
      <p:ext uri="{BB962C8B-B14F-4D97-AF65-F5344CB8AC3E}">
        <p14:creationId xmlns:p14="http://schemas.microsoft.com/office/powerpoint/2010/main" val="13222218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0E85832-AF51-42E2-9E0A-584209B92319}" type="slidenum">
              <a:rPr lang="en-US" altLang="en-US" smtClean="0">
                <a:ea typeface="MS PGothic" panose="020B0600070205080204" pitchFamily="34" charset="-128"/>
              </a:rPr>
              <a:pPr>
                <a:spcBef>
                  <a:spcPct val="0"/>
                </a:spcBef>
              </a:pPr>
              <a:t>15</a:t>
            </a:fld>
            <a:endParaRPr lang="en-US" altLang="en-US">
              <a:ea typeface="MS PGothic" panose="020B0600070205080204" pitchFamily="34" charset="-128"/>
            </a:endParaRPr>
          </a:p>
        </p:txBody>
      </p:sp>
    </p:spTree>
    <p:extLst>
      <p:ext uri="{BB962C8B-B14F-4D97-AF65-F5344CB8AC3E}">
        <p14:creationId xmlns:p14="http://schemas.microsoft.com/office/powerpoint/2010/main" val="1542383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20000"/>
          </a:bodyPr>
          <a:lstStyle/>
          <a:p>
            <a:pPr>
              <a:defRPr/>
            </a:pPr>
            <a:r>
              <a:rPr lang="en-US" sz="1800" b="1" i="1" dirty="0">
                <a:latin typeface="Open Sans" pitchFamily="64" charset="0"/>
                <a:cs typeface="Open Sans" pitchFamily="64" charset="0"/>
              </a:rPr>
              <a:t>Safety</a:t>
            </a:r>
            <a:r>
              <a:rPr lang="en-US" dirty="0">
                <a:latin typeface="Open Sans" pitchFamily="64" charset="0"/>
                <a:cs typeface="Open Sans" pitchFamily="64" charset="0"/>
              </a:rPr>
              <a:t>:</a:t>
            </a:r>
            <a:r>
              <a:rPr lang="en-US" i="1" dirty="0">
                <a:latin typeface="Open Sans" pitchFamily="64" charset="0"/>
                <a:cs typeface="Open Sans" pitchFamily="64" charset="0"/>
              </a:rPr>
              <a:t> </a:t>
            </a:r>
            <a:r>
              <a:rPr lang="en-US" dirty="0">
                <a:latin typeface="Open Sans" pitchFamily="64" charset="0"/>
                <a:cs typeface="Open Sans" pitchFamily="64" charset="0"/>
              </a:rPr>
              <a:t>throughout the organization, staff and the people they serve feel physically and psychologically safe; the physical setting is safe and interpersonal interactions promote a sense of safety.</a:t>
            </a:r>
          </a:p>
          <a:p>
            <a:pPr>
              <a:defRPr/>
            </a:pPr>
            <a:r>
              <a:rPr lang="en-US" sz="1800" b="1" i="1" dirty="0">
                <a:latin typeface="Open Sans" pitchFamily="64" charset="0"/>
                <a:cs typeface="Open Sans" pitchFamily="64" charset="0"/>
              </a:rPr>
              <a:t>Trustworthiness</a:t>
            </a:r>
            <a:r>
              <a:rPr lang="en-US" sz="1800" i="1" dirty="0">
                <a:latin typeface="Open Sans" pitchFamily="64" charset="0"/>
                <a:cs typeface="Open Sans" pitchFamily="64" charset="0"/>
              </a:rPr>
              <a:t> </a:t>
            </a:r>
            <a:r>
              <a:rPr lang="en-US" sz="1800" b="1" i="1" dirty="0">
                <a:latin typeface="Open Sans" pitchFamily="64" charset="0"/>
                <a:cs typeface="Open Sans" pitchFamily="64" charset="0"/>
              </a:rPr>
              <a:t>and transparency</a:t>
            </a:r>
            <a:r>
              <a:rPr lang="en-US" sz="1800" i="1" dirty="0">
                <a:latin typeface="Open Sans" pitchFamily="64" charset="0"/>
                <a:cs typeface="Open Sans" pitchFamily="64" charset="0"/>
              </a:rPr>
              <a:t>:</a:t>
            </a:r>
            <a:r>
              <a:rPr lang="en-US" sz="1800" dirty="0">
                <a:latin typeface="Open Sans" pitchFamily="64" charset="0"/>
                <a:cs typeface="Open Sans" pitchFamily="64" charset="0"/>
              </a:rPr>
              <a:t>  </a:t>
            </a:r>
            <a:r>
              <a:rPr lang="en-US" dirty="0">
                <a:latin typeface="Open Sans" pitchFamily="64" charset="0"/>
                <a:cs typeface="Open Sans" pitchFamily="64" charset="0"/>
              </a:rPr>
              <a:t>organizational operations and decisions are conducted with transparency and the goal of building and maintaining trust among clients, family members, staff, and others involved with the organization.</a:t>
            </a:r>
            <a:r>
              <a:rPr lang="en-US" i="1" dirty="0">
                <a:latin typeface="Open Sans" pitchFamily="64" charset="0"/>
                <a:cs typeface="Open Sans" pitchFamily="64" charset="0"/>
              </a:rPr>
              <a:t>  </a:t>
            </a:r>
            <a:r>
              <a:rPr lang="en-US" dirty="0">
                <a:latin typeface="Open Sans" pitchFamily="64" charset="0"/>
                <a:cs typeface="Open Sans" pitchFamily="64" charset="0"/>
              </a:rPr>
              <a:t>Trauma-informed peer support and mutual self-help are key vehicles for establishing safety, building trust, enhancing collaboration, and maximizing empowerment.  </a:t>
            </a:r>
          </a:p>
          <a:p>
            <a:pPr>
              <a:defRPr/>
            </a:pPr>
            <a:r>
              <a:rPr lang="en-US" sz="1800" b="1" i="1" dirty="0">
                <a:latin typeface="Open Sans" pitchFamily="64" charset="0"/>
                <a:cs typeface="Open Sans" pitchFamily="64" charset="0"/>
              </a:rPr>
              <a:t>Collaboration and mutuality</a:t>
            </a:r>
            <a:r>
              <a:rPr lang="en-US" sz="1800" i="1" dirty="0">
                <a:latin typeface="Open Sans" pitchFamily="64" charset="0"/>
                <a:cs typeface="Open Sans" pitchFamily="64" charset="0"/>
              </a:rPr>
              <a:t>:</a:t>
            </a:r>
            <a:r>
              <a:rPr lang="en-US" sz="1800" dirty="0">
                <a:latin typeface="Open Sans" pitchFamily="64" charset="0"/>
                <a:cs typeface="Open Sans" pitchFamily="64" charset="0"/>
              </a:rPr>
              <a:t>  </a:t>
            </a:r>
            <a:r>
              <a:rPr lang="en-US" dirty="0">
                <a:latin typeface="Open Sans" pitchFamily="64" charset="0"/>
                <a:cs typeface="Open Sans" pitchFamily="64" charset="0"/>
              </a:rPr>
              <a:t>there is true partnering and leveling of power differences between staff and clients and among organizational staff from direct care staff to administrators; there is recognition that healing happens in relationships and in the meaningful sharing of power and decision-making. The organization recognizes that everyone has a role to play in a trauma-informed approach; one does not have to be a therapist to be therapeutic. </a:t>
            </a:r>
          </a:p>
          <a:p>
            <a:pPr>
              <a:defRPr/>
            </a:pPr>
            <a:r>
              <a:rPr lang="en-US" sz="1800" b="1" i="1" dirty="0">
                <a:latin typeface="Open Sans" pitchFamily="64" charset="0"/>
                <a:cs typeface="Open Sans" pitchFamily="64" charset="0"/>
              </a:rPr>
              <a:t>Empowerment</a:t>
            </a:r>
            <a:r>
              <a:rPr lang="en-US" sz="1800" dirty="0">
                <a:latin typeface="Open Sans" pitchFamily="64" charset="0"/>
                <a:cs typeface="Open Sans" pitchFamily="64" charset="0"/>
              </a:rPr>
              <a:t>:  </a:t>
            </a:r>
            <a:r>
              <a:rPr lang="en-US" dirty="0">
                <a:latin typeface="Open Sans" pitchFamily="64" charset="0"/>
                <a:cs typeface="Open Sans" pitchFamily="64" charset="0"/>
              </a:rPr>
              <a:t>throughout the organization and among the clients served, individuals’ strengths are recognized, built on, and validated and new skills developed as necessary.  The organization fosters a belief in resilience and in the ability of individuals, organizations, and communities to heal and promote recovery from trauma; builds on what clients, staff and communities have to offer rather than responding to their perceived deficits.</a:t>
            </a:r>
          </a:p>
          <a:p>
            <a:pPr>
              <a:defRPr/>
            </a:pPr>
            <a:r>
              <a:rPr lang="en-US" sz="1800" b="1" i="1" dirty="0">
                <a:latin typeface="Open Sans" pitchFamily="64" charset="0"/>
                <a:cs typeface="Open Sans" pitchFamily="64" charset="0"/>
              </a:rPr>
              <a:t>Voice and choice</a:t>
            </a:r>
            <a:r>
              <a:rPr lang="en-US" sz="1800" i="1" dirty="0">
                <a:latin typeface="Open Sans" pitchFamily="64" charset="0"/>
                <a:cs typeface="Open Sans" pitchFamily="64" charset="0"/>
              </a:rPr>
              <a:t>:</a:t>
            </a:r>
            <a:r>
              <a:rPr lang="en-US" sz="1800" dirty="0">
                <a:latin typeface="Open Sans" pitchFamily="64" charset="0"/>
                <a:cs typeface="Open Sans" pitchFamily="64" charset="0"/>
              </a:rPr>
              <a:t> </a:t>
            </a:r>
            <a:r>
              <a:rPr lang="en-US" dirty="0">
                <a:latin typeface="Open Sans" pitchFamily="64" charset="0"/>
                <a:cs typeface="Open Sans" pitchFamily="64" charset="0"/>
              </a:rPr>
              <a:t>the organization aims to strengthen the clients’, family members’, and staff’s experience of choice and recognize that every person’s experience is unique and requires an individualized approach.  The organization addresses cultural, historical, and gender issues; the organization actively moves past cultural stereotypes and biases, offers gender responsive services, Promotes the value of cultural connections, and recognizes </a:t>
            </a:r>
            <a:endParaRPr lang="en-US" dirty="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8596" indent="-287922" eaLnBrk="0" hangingPunct="0">
              <a:spcBef>
                <a:spcPct val="30000"/>
              </a:spcBef>
              <a:defRPr sz="1200">
                <a:solidFill>
                  <a:schemeClr val="tx1"/>
                </a:solidFill>
                <a:latin typeface="Calibri" pitchFamily="34" charset="0"/>
                <a:ea typeface="MS PGothic" pitchFamily="34" charset="-128"/>
              </a:defRPr>
            </a:lvl2pPr>
            <a:lvl3pPr marL="1151687" indent="-230337" eaLnBrk="0" hangingPunct="0">
              <a:spcBef>
                <a:spcPct val="30000"/>
              </a:spcBef>
              <a:defRPr sz="1200">
                <a:solidFill>
                  <a:schemeClr val="tx1"/>
                </a:solidFill>
                <a:latin typeface="Calibri" pitchFamily="34" charset="0"/>
                <a:ea typeface="MS PGothic" pitchFamily="34" charset="-128"/>
              </a:defRPr>
            </a:lvl3pPr>
            <a:lvl4pPr marL="1612362" indent="-230337" eaLnBrk="0" hangingPunct="0">
              <a:spcBef>
                <a:spcPct val="30000"/>
              </a:spcBef>
              <a:defRPr sz="1200">
                <a:solidFill>
                  <a:schemeClr val="tx1"/>
                </a:solidFill>
                <a:latin typeface="Calibri" pitchFamily="34" charset="0"/>
                <a:ea typeface="MS PGothic" pitchFamily="34" charset="-128"/>
              </a:defRPr>
            </a:lvl4pPr>
            <a:lvl5pPr marL="2073036" indent="-230337" eaLnBrk="0" hangingPunct="0">
              <a:spcBef>
                <a:spcPct val="30000"/>
              </a:spcBef>
              <a:defRPr sz="1200">
                <a:solidFill>
                  <a:schemeClr val="tx1"/>
                </a:solidFill>
                <a:latin typeface="Calibri" pitchFamily="34" charset="0"/>
                <a:ea typeface="MS PGothic" pitchFamily="34" charset="-128"/>
              </a:defRPr>
            </a:lvl5pPr>
            <a:lvl6pPr marL="2533711" indent="-230337" defTabSz="460675"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94386" indent="-230337" defTabSz="460675"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55060" indent="-230337" defTabSz="460675"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15735" indent="-230337" defTabSz="460675"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D60E2322-6490-44CF-A018-8F0059D92A27}" type="slidenum">
              <a:rPr lang="en-US" altLang="en-US" smtClean="0"/>
              <a:pPr eaLnBrk="1" hangingPunct="1">
                <a:spcBef>
                  <a:spcPct val="0"/>
                </a:spcBef>
              </a:pPr>
              <a:t>18</a:t>
            </a:fld>
            <a:endParaRPr lang="en-US" altLang="en-US" smtClean="0"/>
          </a:p>
        </p:txBody>
      </p:sp>
    </p:spTree>
    <p:extLst>
      <p:ext uri="{BB962C8B-B14F-4D97-AF65-F5344CB8AC3E}">
        <p14:creationId xmlns:p14="http://schemas.microsoft.com/office/powerpoint/2010/main" val="17622943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1228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fld id="{4901FD9B-21FE-4D09-942A-2C38029CACE5}" type="slidenum">
              <a:rPr lang="en-US" altLang="en-US"/>
              <a:pPr eaLnBrk="1" hangingPunct="1"/>
              <a:t>26</a:t>
            </a:fld>
            <a:endParaRPr lang="en-US" altLang="en-US" dirty="0"/>
          </a:p>
        </p:txBody>
      </p:sp>
    </p:spTree>
    <p:extLst>
      <p:ext uri="{BB962C8B-B14F-4D97-AF65-F5344CB8AC3E}">
        <p14:creationId xmlns:p14="http://schemas.microsoft.com/office/powerpoint/2010/main" val="8562705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fld id="{A0F57F1E-DE65-46B6-92B7-6138F26A4D9F}" type="slidenum">
              <a:rPr lang="en-US" altLang="en-US">
                <a:solidFill>
                  <a:srgbClr val="000000"/>
                </a:solidFill>
                <a:latin typeface="Arial" panose="020B0604020202020204" pitchFamily="34" charset="0"/>
              </a:rPr>
              <a:pPr eaLnBrk="1" hangingPunct="1"/>
              <a:t>27</a:t>
            </a:fld>
            <a:endParaRPr lang="en-US" altLang="en-US" dirty="0">
              <a:solidFill>
                <a:srgbClr val="000000"/>
              </a:solidFill>
              <a:latin typeface="Arial" panose="020B0604020202020204" pitchFamily="34" charset="0"/>
            </a:endParaRPr>
          </a:p>
        </p:txBody>
      </p:sp>
      <p:sp>
        <p:nvSpPr>
          <p:cNvPr id="1290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dirty="0" smtClean="0"/>
              <a:t>What do you think? Agree? Disagree? Other models?</a:t>
            </a:r>
          </a:p>
          <a:p>
            <a:pPr>
              <a:buFontTx/>
              <a:buChar char="•"/>
              <a:defRPr/>
            </a:pPr>
            <a:r>
              <a:rPr lang="en-US" dirty="0" smtClean="0"/>
              <a:t>Postponing trauma work? How decide? What if client wants to proceed?</a:t>
            </a:r>
          </a:p>
          <a:p>
            <a:pPr>
              <a:buFontTx/>
              <a:buChar char="•"/>
              <a:defRPr/>
            </a:pPr>
            <a:r>
              <a:rPr lang="en-US" dirty="0" smtClean="0"/>
              <a:t>Saving reconnection for last?</a:t>
            </a:r>
          </a:p>
          <a:p>
            <a:pPr>
              <a:buFontTx/>
              <a:buChar char="•"/>
              <a:defRPr/>
            </a:pPr>
            <a:r>
              <a:rPr lang="en-US" dirty="0" smtClean="0"/>
              <a:t>When to transition? How determined? (Stability, Skills, Attachment, State Change; F. Shapiro p. 93, 434)</a:t>
            </a:r>
          </a:p>
          <a:p>
            <a:pPr>
              <a:buFontTx/>
              <a:buChar char="•"/>
              <a:defRPr/>
            </a:pPr>
            <a:r>
              <a:rPr lang="en-US" dirty="0" smtClean="0"/>
              <a:t>Chronic vs. Acute Trauma? (intensity of sx, duration of tx, dimensions of life affected)</a:t>
            </a:r>
          </a:p>
          <a:p>
            <a:pPr>
              <a:buFontTx/>
              <a:buChar char="•"/>
              <a:defRPr/>
            </a:pPr>
            <a:r>
              <a:rPr lang="en-US" dirty="0" smtClean="0"/>
              <a:t>Therapist Neutrality: pp. 135, 151, 179</a:t>
            </a:r>
          </a:p>
          <a:p>
            <a:pPr>
              <a:buFontTx/>
              <a:buChar char="•"/>
              <a:defRPr/>
            </a:pPr>
            <a:r>
              <a:rPr lang="en-US" dirty="0" smtClean="0"/>
              <a:t>interpersonal/institutional response received</a:t>
            </a:r>
          </a:p>
          <a:p>
            <a:pPr>
              <a:buFontTx/>
              <a:buChar char="•"/>
              <a:defRPr/>
            </a:pPr>
            <a:endParaRPr lang="en-US" dirty="0" smtClean="0"/>
          </a:p>
          <a:p>
            <a:pPr>
              <a:buFontTx/>
              <a:buChar char="•"/>
              <a:defRPr/>
            </a:pPr>
            <a:r>
              <a:rPr lang="en-US" dirty="0" smtClean="0"/>
              <a:t>Unpredictable Danger to Reliable Safety</a:t>
            </a:r>
          </a:p>
          <a:p>
            <a:pPr>
              <a:buFontTx/>
              <a:buChar char="•"/>
              <a:defRPr/>
            </a:pPr>
            <a:r>
              <a:rPr lang="en-US" dirty="0" smtClean="0"/>
              <a:t>Dissociated Trauma to Acknowledges/Integrated Memory</a:t>
            </a:r>
          </a:p>
          <a:p>
            <a:pPr>
              <a:buFontTx/>
              <a:buChar char="•"/>
              <a:defRPr/>
            </a:pPr>
            <a:r>
              <a:rPr lang="en-US" dirty="0" smtClean="0"/>
              <a:t>Stigmatized Isolation to Restored Social Connection</a:t>
            </a:r>
          </a:p>
          <a:p>
            <a:pPr>
              <a:buFontTx/>
              <a:buChar char="•"/>
              <a:defRPr/>
            </a:pPr>
            <a:endParaRPr lang="en-US" dirty="0" smtClean="0"/>
          </a:p>
          <a:p>
            <a:pPr>
              <a:defRPr/>
            </a:pPr>
            <a:r>
              <a:rPr lang="en-US" dirty="0" smtClean="0"/>
              <a:t>TWO Primary Tasks of Stage I (Marich, 2012):</a:t>
            </a:r>
          </a:p>
          <a:p>
            <a:pPr marL="165758" indent="-165758">
              <a:buFont typeface="Arial"/>
              <a:buChar char="•"/>
              <a:defRPr/>
            </a:pPr>
            <a:r>
              <a:rPr lang="en-US" dirty="0" smtClean="0"/>
              <a:t>Coping skills &amp; A/R strategies</a:t>
            </a:r>
          </a:p>
          <a:p>
            <a:pPr marL="165758" indent="-165758">
              <a:buFont typeface="Arial"/>
              <a:buChar char="•"/>
              <a:defRPr/>
            </a:pPr>
            <a:r>
              <a:rPr lang="en-US" dirty="0" smtClean="0"/>
              <a:t>“Recovery Capital” – capacity for positive affect, experience, resourcing</a:t>
            </a:r>
            <a:endParaRPr lang="en-US" dirty="0"/>
          </a:p>
        </p:txBody>
      </p:sp>
    </p:spTree>
    <p:extLst>
      <p:ext uri="{BB962C8B-B14F-4D97-AF65-F5344CB8AC3E}">
        <p14:creationId xmlns:p14="http://schemas.microsoft.com/office/powerpoint/2010/main" val="1676866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NatCon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Slide Title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84299742"/>
      </p:ext>
    </p:extLst>
  </p:cSld>
  <p:clrMapOvr>
    <a:masterClrMapping/>
  </p:clrMapOvr>
  <p:timing>
    <p:tnLst>
      <p:par>
        <p:cTn id="1" dur="indefinite" restart="never" nodeType="tmRoot"/>
      </p:par>
    </p:tnLst>
  </p:timing>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Picture Placeholders">
    <p:spTree>
      <p:nvGrpSpPr>
        <p:cNvPr id="1" name=""/>
        <p:cNvGrpSpPr/>
        <p:nvPr/>
      </p:nvGrpSpPr>
      <p:grpSpPr>
        <a:xfrm>
          <a:off x="0" y="0"/>
          <a:ext cx="0" cy="0"/>
          <a:chOff x="0" y="0"/>
          <a:chExt cx="0" cy="0"/>
        </a:xfrm>
      </p:grpSpPr>
      <p:sp>
        <p:nvSpPr>
          <p:cNvPr id="12" name="Picture Placeholder 3"/>
          <p:cNvSpPr>
            <a:spLocks noGrp="1"/>
          </p:cNvSpPr>
          <p:nvPr>
            <p:ph type="pic" sz="quarter" idx="18" hasCustomPrompt="1"/>
          </p:nvPr>
        </p:nvSpPr>
        <p:spPr>
          <a:xfrm>
            <a:off x="393562" y="1240250"/>
            <a:ext cx="1112530" cy="1112530"/>
          </a:xfrm>
          <a:prstGeom prst="ellipse">
            <a:avLst/>
          </a:prstGeom>
          <a:blipFill rotWithShape="1">
            <a:blip r:embed="rId2"/>
            <a:stretch>
              <a:fillRect/>
            </a:stretch>
          </a:blipFill>
          <a:ln>
            <a:noFill/>
          </a:ln>
          <a:effectLst>
            <a:innerShdw blurRad="114300">
              <a:prstClr val="black"/>
            </a:innerShdw>
          </a:effectLst>
        </p:spPr>
        <p:txBody>
          <a:bodyPr>
            <a:noAutofit/>
          </a:bodyPr>
          <a:lstStyle>
            <a:lvl1pPr marL="0" indent="0" algn="ctr">
              <a:buNone/>
              <a:defRPr sz="800">
                <a:solidFill>
                  <a:srgbClr val="FFFFFF"/>
                </a:solidFill>
                <a:latin typeface="Open Sans"/>
                <a:cs typeface="Open Sans"/>
              </a:defRPr>
            </a:lvl1pPr>
          </a:lstStyle>
          <a:p>
            <a:r>
              <a:rPr lang="en-US" dirty="0" smtClean="0"/>
              <a:t>Click on icon to insert picture here</a:t>
            </a:r>
            <a:endParaRPr lang="en-US" dirty="0"/>
          </a:p>
        </p:txBody>
      </p:sp>
      <p:sp>
        <p:nvSpPr>
          <p:cNvPr id="15" name="Picture Placeholder 3"/>
          <p:cNvSpPr>
            <a:spLocks noGrp="1"/>
          </p:cNvSpPr>
          <p:nvPr>
            <p:ph type="pic" sz="quarter" idx="21" hasCustomPrompt="1"/>
          </p:nvPr>
        </p:nvSpPr>
        <p:spPr>
          <a:xfrm>
            <a:off x="1673571" y="1240250"/>
            <a:ext cx="1112530" cy="1112530"/>
          </a:xfrm>
          <a:prstGeom prst="ellipse">
            <a:avLst/>
          </a:prstGeom>
          <a:blipFill rotWithShape="1">
            <a:blip r:embed="rId2">
              <a:grayscl/>
            </a:blip>
            <a:stretch>
              <a:fillRect/>
            </a:stretch>
          </a:blipFill>
          <a:ln>
            <a:noFill/>
          </a:ln>
          <a:effectLst>
            <a:innerShdw blurRad="114300">
              <a:prstClr val="black"/>
            </a:innerShdw>
          </a:effectLst>
        </p:spPr>
        <p:txBody>
          <a:bodyPr>
            <a:noAutofit/>
          </a:bodyPr>
          <a:lstStyle>
            <a:lvl1pPr marL="0" indent="0" algn="ctr">
              <a:buNone/>
              <a:defRPr sz="1000">
                <a:solidFill>
                  <a:srgbClr val="FFFFFF"/>
                </a:solidFill>
                <a:latin typeface="Open Sans"/>
                <a:cs typeface="Open Sans"/>
              </a:defRPr>
            </a:lvl1pPr>
          </a:lstStyle>
          <a:p>
            <a:r>
              <a:rPr lang="en-US" dirty="0" smtClean="0"/>
              <a:t>Click on icon to insert picture here</a:t>
            </a:r>
            <a:endParaRPr lang="en-US" dirty="0"/>
          </a:p>
        </p:txBody>
      </p:sp>
      <p:sp>
        <p:nvSpPr>
          <p:cNvPr id="19" name="Title 9"/>
          <p:cNvSpPr>
            <a:spLocks noGrp="1"/>
          </p:cNvSpPr>
          <p:nvPr>
            <p:ph type="title" hasCustomPrompt="1"/>
          </p:nvPr>
        </p:nvSpPr>
        <p:spPr>
          <a:xfrm>
            <a:off x="393562" y="158750"/>
            <a:ext cx="8352588" cy="403225"/>
          </a:xfrm>
        </p:spPr>
        <p:txBody>
          <a:bodyPr tIns="0" bIns="0">
            <a:noAutofit/>
          </a:bodyPr>
          <a:lstStyle>
            <a:lvl1pPr algn="ctr">
              <a:defRPr sz="3000" b="1">
                <a:solidFill>
                  <a:schemeClr val="bg2"/>
                </a:solidFill>
              </a:defRPr>
            </a:lvl1pPr>
          </a:lstStyle>
          <a:p>
            <a:r>
              <a:rPr lang="en-US" dirty="0" smtClean="0"/>
              <a:t>CLICK TO EDIT TITLE </a:t>
            </a:r>
            <a:endParaRPr lang="en-US" dirty="0"/>
          </a:p>
        </p:txBody>
      </p:sp>
      <p:sp>
        <p:nvSpPr>
          <p:cNvPr id="20" name="Text Placeholder 2"/>
          <p:cNvSpPr>
            <a:spLocks noGrp="1"/>
          </p:cNvSpPr>
          <p:nvPr>
            <p:ph type="body" sz="quarter" idx="13" hasCustomPrompt="1"/>
          </p:nvPr>
        </p:nvSpPr>
        <p:spPr>
          <a:xfrm>
            <a:off x="393562" y="565149"/>
            <a:ext cx="8352588" cy="262321"/>
          </a:xfrm>
        </p:spPr>
        <p:txBody>
          <a:bodyPr tIns="0" bIns="0">
            <a:noAutofit/>
          </a:bodyPr>
          <a:lstStyle>
            <a:lvl1pPr marL="0" indent="0" algn="ctr">
              <a:buNone/>
              <a:defRPr sz="18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subtitle</a:t>
            </a:r>
          </a:p>
        </p:txBody>
      </p:sp>
      <p:sp>
        <p:nvSpPr>
          <p:cNvPr id="4" name="Picture Placeholder 3"/>
          <p:cNvSpPr>
            <a:spLocks noGrp="1"/>
          </p:cNvSpPr>
          <p:nvPr>
            <p:ph type="pic" sz="quarter" idx="22" hasCustomPrompt="1"/>
          </p:nvPr>
        </p:nvSpPr>
        <p:spPr>
          <a:xfrm>
            <a:off x="423237" y="2450080"/>
            <a:ext cx="2457450" cy="1811337"/>
          </a:xfrm>
          <a:solidFill>
            <a:schemeClr val="accent3"/>
          </a:solidFill>
        </p:spPr>
        <p:txBody>
          <a:bodyPr>
            <a:normAutofit/>
          </a:bodyPr>
          <a:lstStyle>
            <a:lvl1pPr marL="0" indent="0">
              <a:buNone/>
              <a:defRPr sz="1200" baseline="0">
                <a:solidFill>
                  <a:schemeClr val="bg1"/>
                </a:solidFill>
              </a:defRPr>
            </a:lvl1pPr>
          </a:lstStyle>
          <a:p>
            <a:r>
              <a:rPr lang="en-US" dirty="0" smtClean="0"/>
              <a:t>Click on icon to insert picture here</a:t>
            </a:r>
            <a:endParaRPr lang="en-US" dirty="0"/>
          </a:p>
        </p:txBody>
      </p:sp>
      <p:sp>
        <p:nvSpPr>
          <p:cNvPr id="8" name="Picture Placeholder 2"/>
          <p:cNvSpPr>
            <a:spLocks noGrp="1"/>
          </p:cNvSpPr>
          <p:nvPr>
            <p:ph type="pic" sz="quarter" idx="20" hasCustomPrompt="1"/>
          </p:nvPr>
        </p:nvSpPr>
        <p:spPr>
          <a:xfrm>
            <a:off x="3345474" y="2574330"/>
            <a:ext cx="1674000" cy="918000"/>
          </a:xfrm>
          <a:blipFill rotWithShape="1">
            <a:blip r:embed="rId3">
              <a:grayscl/>
            </a:blip>
            <a:srcRect/>
            <a:stretch>
              <a:fillRect r="11241"/>
            </a:stretch>
          </a:blipFill>
        </p:spPr>
        <p:txBody>
          <a:bodyPr>
            <a:normAutofit/>
          </a:bodyPr>
          <a:lstStyle>
            <a:lvl1pPr marL="0" indent="0">
              <a:buNone/>
              <a:defRPr sz="1200"/>
            </a:lvl1pPr>
          </a:lstStyle>
          <a:p>
            <a:r>
              <a:rPr lang="en-US" dirty="0" smtClean="0"/>
              <a:t>Click on icon to insert logo here</a:t>
            </a:r>
            <a:endParaRPr lang="en-US" dirty="0"/>
          </a:p>
        </p:txBody>
      </p:sp>
      <p:sp>
        <p:nvSpPr>
          <p:cNvPr id="9" name="Picture Placeholder 3"/>
          <p:cNvSpPr>
            <a:spLocks noGrp="1"/>
          </p:cNvSpPr>
          <p:nvPr>
            <p:ph type="pic" sz="quarter" idx="23" hasCustomPrompt="1"/>
          </p:nvPr>
        </p:nvSpPr>
        <p:spPr>
          <a:xfrm>
            <a:off x="3037324" y="1240250"/>
            <a:ext cx="1112530" cy="1112530"/>
          </a:xfrm>
          <a:prstGeom prst="ellipse">
            <a:avLst/>
          </a:prstGeom>
          <a:blipFill rotWithShape="1">
            <a:blip r:embed="rId4"/>
            <a:srcRect/>
            <a:stretch>
              <a:fillRect/>
            </a:stretch>
          </a:blipFill>
          <a:ln>
            <a:noFill/>
          </a:ln>
          <a:effectLst>
            <a:innerShdw blurRad="114300">
              <a:prstClr val="black"/>
            </a:innerShdw>
          </a:effectLst>
        </p:spPr>
        <p:txBody>
          <a:bodyPr>
            <a:noAutofit/>
          </a:bodyPr>
          <a:lstStyle>
            <a:lvl1pPr marL="0" indent="0" algn="ctr">
              <a:buNone/>
              <a:defRPr sz="800">
                <a:solidFill>
                  <a:srgbClr val="FFFFFF"/>
                </a:solidFill>
                <a:latin typeface="Open Sans"/>
                <a:cs typeface="Open Sans"/>
              </a:defRPr>
            </a:lvl1pPr>
          </a:lstStyle>
          <a:p>
            <a:r>
              <a:rPr lang="en-US" dirty="0" smtClean="0"/>
              <a:t>Click on icon to insert picture here</a:t>
            </a:r>
            <a:endParaRPr lang="en-US" dirty="0"/>
          </a:p>
        </p:txBody>
      </p:sp>
      <p:sp>
        <p:nvSpPr>
          <p:cNvPr id="10" name="Slide Number Placeholder 5"/>
          <p:cNvSpPr>
            <a:spLocks noGrp="1"/>
          </p:cNvSpPr>
          <p:nvPr>
            <p:ph type="sldNum" sz="quarter" idx="4"/>
          </p:nvPr>
        </p:nvSpPr>
        <p:spPr>
          <a:xfrm>
            <a:off x="8539996" y="144230"/>
            <a:ext cx="512717" cy="330162"/>
          </a:xfrm>
          <a:prstGeom prst="rect">
            <a:avLst/>
          </a:prstGeom>
        </p:spPr>
        <p:txBody>
          <a:bodyPr vert="horz" lIns="91440" tIns="45720" rIns="91440" bIns="45720" rtlCol="0" anchor="ctr"/>
          <a:lstStyle>
            <a:lvl1pPr algn="r">
              <a:defRPr sz="1800">
                <a:solidFill>
                  <a:srgbClr val="0C3190"/>
                </a:solidFill>
                <a:latin typeface="Open Sans"/>
                <a:cs typeface="Open Sans"/>
              </a:defRPr>
            </a:lvl1pPr>
          </a:lstStyle>
          <a:p>
            <a:fld id="{2FBE254E-1969-3649-B4EE-1476A675BD73}" type="slidenum">
              <a:rPr lang="en-US" smtClean="0"/>
              <a:pPr/>
              <a:t>‹#›</a:t>
            </a:fld>
            <a:endParaRPr lang="en-US" dirty="0"/>
          </a:p>
        </p:txBody>
      </p:sp>
    </p:spTree>
    <p:extLst>
      <p:ext uri="{BB962C8B-B14F-4D97-AF65-F5344CB8AC3E}">
        <p14:creationId xmlns:p14="http://schemas.microsoft.com/office/powerpoint/2010/main" val="1288058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5" name="Content Placeholder 2"/>
          <p:cNvSpPr txBox="1">
            <a:spLocks/>
          </p:cNvSpPr>
          <p:nvPr userDrawn="1"/>
        </p:nvSpPr>
        <p:spPr bwMode="auto">
          <a:xfrm>
            <a:off x="6300788" y="863204"/>
            <a:ext cx="2570162" cy="301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l" defTabSz="457200" rtl="0" eaLnBrk="0" fontAlgn="base" hangingPunct="0">
              <a:spcBef>
                <a:spcPct val="20000"/>
              </a:spcBef>
              <a:spcAft>
                <a:spcPct val="0"/>
              </a:spcAft>
              <a:buClr>
                <a:srgbClr val="609BCD"/>
              </a:buClr>
              <a:buSzPct val="110000"/>
              <a:buFontTx/>
              <a:buNone/>
              <a:defRPr sz="1100" kern="1200" spc="0" baseline="0">
                <a:solidFill>
                  <a:srgbClr val="000000"/>
                </a:solidFill>
                <a:latin typeface="Open Sans"/>
                <a:ea typeface="ＭＳ Ｐゴシック" charset="0"/>
                <a:cs typeface="Open Sans"/>
              </a:defRPr>
            </a:lvl1pPr>
            <a:lvl2pPr marL="742950" indent="-285750" algn="l" defTabSz="457200" rtl="0" eaLnBrk="0" fontAlgn="base" hangingPunct="0">
              <a:spcBef>
                <a:spcPct val="20000"/>
              </a:spcBef>
              <a:spcAft>
                <a:spcPct val="0"/>
              </a:spcAft>
              <a:buClr>
                <a:srgbClr val="609BCD"/>
              </a:buClr>
              <a:buSzPct val="125000"/>
              <a:buFont typeface="Lucida Grande" charset="0"/>
              <a:buChar char="»"/>
              <a:defRPr kern="1200">
                <a:solidFill>
                  <a:srgbClr val="000000"/>
                </a:solidFill>
                <a:latin typeface="Open Sans"/>
                <a:ea typeface="ＭＳ Ｐゴシック" charset="0"/>
                <a:cs typeface="Open Sans"/>
              </a:defRPr>
            </a:lvl2pPr>
            <a:lvl3pPr marL="1143000" indent="-228600" algn="l" defTabSz="457200" rtl="0" eaLnBrk="0" fontAlgn="base" hangingPunct="0">
              <a:spcBef>
                <a:spcPct val="20000"/>
              </a:spcBef>
              <a:spcAft>
                <a:spcPct val="0"/>
              </a:spcAft>
              <a:buClr>
                <a:srgbClr val="609BCD"/>
              </a:buClr>
              <a:buFont typeface="Lucida Grande" charset="0"/>
              <a:buChar char="●"/>
              <a:defRPr sz="1600" kern="1200">
                <a:solidFill>
                  <a:srgbClr val="000000"/>
                </a:solidFill>
                <a:latin typeface="Open Sans"/>
                <a:ea typeface="ＭＳ Ｐゴシック" charset="0"/>
                <a:cs typeface="Open Sans"/>
              </a:defRPr>
            </a:lvl3pPr>
            <a:lvl4pPr marL="1600200" indent="-228600" algn="l" defTabSz="457200" rtl="0" eaLnBrk="0" fontAlgn="base" hangingPunct="0">
              <a:spcBef>
                <a:spcPct val="20000"/>
              </a:spcBef>
              <a:spcAft>
                <a:spcPct val="0"/>
              </a:spcAft>
              <a:buClr>
                <a:srgbClr val="609BCD"/>
              </a:buClr>
              <a:buFont typeface="Courier New" charset="0"/>
              <a:buChar char="o"/>
              <a:defRPr sz="1400" kern="1200">
                <a:solidFill>
                  <a:srgbClr val="000000"/>
                </a:solidFill>
                <a:latin typeface="Open Sans"/>
                <a:ea typeface="ＭＳ Ｐゴシック" charset="0"/>
                <a:cs typeface="Open Sans"/>
              </a:defRPr>
            </a:lvl4pPr>
            <a:lvl5pPr marL="2057400" indent="-228600" algn="l" defTabSz="457200" rtl="0" eaLnBrk="0" fontAlgn="base" hangingPunct="0">
              <a:spcBef>
                <a:spcPct val="20000"/>
              </a:spcBef>
              <a:spcAft>
                <a:spcPct val="0"/>
              </a:spcAft>
              <a:buClr>
                <a:srgbClr val="609BCD"/>
              </a:buClr>
              <a:buFont typeface="Arial" charset="0"/>
              <a:buChar char="•"/>
              <a:defRPr sz="1400" kern="1200">
                <a:solidFill>
                  <a:srgbClr val="000000"/>
                </a:solidFill>
                <a:latin typeface="Open Sans"/>
                <a:ea typeface="ＭＳ Ｐゴシック" charset="0"/>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dist">
              <a:defRPr/>
            </a:pPr>
            <a:r>
              <a:rPr lang="en-US" dirty="0" err="1" smtClean="0">
                <a:solidFill>
                  <a:srgbClr val="FFFFFF"/>
                </a:solidFill>
                <a:latin typeface="Arial"/>
                <a:cs typeface="Arial"/>
              </a:rPr>
              <a:t>www.</a:t>
            </a:r>
            <a:r>
              <a:rPr lang="en-US" b="1" dirty="0" err="1" smtClean="0">
                <a:solidFill>
                  <a:srgbClr val="FFFFFF"/>
                </a:solidFill>
                <a:latin typeface="Arial"/>
                <a:cs typeface="Arial"/>
              </a:rPr>
              <a:t>TheNationalCouncil</a:t>
            </a:r>
            <a:r>
              <a:rPr lang="en-US" dirty="0" err="1" smtClean="0">
                <a:solidFill>
                  <a:srgbClr val="FFFFFF"/>
                </a:solidFill>
                <a:latin typeface="Arial"/>
                <a:cs typeface="Arial"/>
              </a:rPr>
              <a:t>.org</a:t>
            </a:r>
            <a:endParaRPr lang="en-US" dirty="0" smtClean="0">
              <a:solidFill>
                <a:srgbClr val="FFFFFF"/>
              </a:solidFill>
              <a:latin typeface="Arial"/>
              <a:cs typeface="Arial"/>
            </a:endParaRPr>
          </a:p>
          <a:p>
            <a:pPr algn="dist">
              <a:defRPr/>
            </a:pPr>
            <a:endParaRPr lang="en-US" dirty="0">
              <a:solidFill>
                <a:srgbClr val="FFFFFF"/>
              </a:solidFill>
              <a:latin typeface="Open Sans" charset="0"/>
            </a:endParaRPr>
          </a:p>
        </p:txBody>
      </p:sp>
      <p:sp>
        <p:nvSpPr>
          <p:cNvPr id="11" name="Picture Placeholder 4"/>
          <p:cNvSpPr>
            <a:spLocks noGrp="1"/>
          </p:cNvSpPr>
          <p:nvPr>
            <p:ph type="pic" sz="quarter" idx="15"/>
          </p:nvPr>
        </p:nvSpPr>
        <p:spPr>
          <a:xfrm>
            <a:off x="490333" y="1353235"/>
            <a:ext cx="2678950" cy="2035027"/>
          </a:xfrm>
          <a:effectLst>
            <a:outerShdw blurRad="50800" dist="38100" dir="2700000" algn="tl" rotWithShape="0">
              <a:prstClr val="black">
                <a:alpha val="40000"/>
              </a:prstClr>
            </a:outerShdw>
          </a:effectLst>
        </p:spPr>
        <p:txBody>
          <a:bodyPr rtlCol="0">
            <a:normAutofit/>
          </a:bodyPr>
          <a:lstStyle>
            <a:lvl1pPr marL="0" indent="0">
              <a:buNone/>
              <a:defRPr sz="1600"/>
            </a:lvl1pPr>
          </a:lstStyle>
          <a:p>
            <a:pPr lvl="0"/>
            <a:endParaRPr lang="en-US" noProof="0" dirty="0" smtClean="0"/>
          </a:p>
        </p:txBody>
      </p:sp>
      <p:sp>
        <p:nvSpPr>
          <p:cNvPr id="13" name="Text Placeholder 2"/>
          <p:cNvSpPr>
            <a:spLocks noGrp="1"/>
          </p:cNvSpPr>
          <p:nvPr>
            <p:ph idx="1"/>
          </p:nvPr>
        </p:nvSpPr>
        <p:spPr bwMode="auto">
          <a:xfrm>
            <a:off x="3902884" y="1353236"/>
            <a:ext cx="4795808"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Font typeface="Arial"/>
              <a:buChar char="•"/>
              <a:defRPr sz="3200"/>
            </a:lvl1pPr>
            <a:lvl2pPr marL="742950" indent="-285750">
              <a:buFont typeface="Wingdings" charset="2"/>
              <a:buChar char="ü"/>
              <a:defRPr sz="1800">
                <a:solidFill>
                  <a:srgbClr val="204E9C"/>
                </a:solidFill>
              </a:defRPr>
            </a:lvl2pPr>
            <a:lvl3pPr marL="1200150" indent="-285750">
              <a:buFont typeface="Courier New"/>
              <a:buChar char="o"/>
              <a:defRPr sz="1600"/>
            </a:lvl3pPr>
            <a:lvl4pPr>
              <a:defRPr sz="1400"/>
            </a:lvl4pPr>
            <a:lvl5pPr>
              <a:defRPr sz="1400"/>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Title Placeholder 1"/>
          <p:cNvSpPr>
            <a:spLocks noGrp="1"/>
          </p:cNvSpPr>
          <p:nvPr>
            <p:ph type="title"/>
          </p:nvPr>
        </p:nvSpPr>
        <p:spPr bwMode="auto">
          <a:xfrm>
            <a:off x="3206072" y="201244"/>
            <a:ext cx="577435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aseline="0">
                <a:solidFill>
                  <a:srgbClr val="E9B12B"/>
                </a:solidFill>
              </a:defRPr>
            </a:lvl1pPr>
          </a:lstStyle>
          <a:p>
            <a:r>
              <a:rPr lang="en-US" smtClean="0"/>
              <a:t>Click to edit Master title style</a:t>
            </a:r>
            <a:endParaRPr lang="en-US" dirty="0"/>
          </a:p>
        </p:txBody>
      </p:sp>
      <p:sp>
        <p:nvSpPr>
          <p:cNvPr id="6" name="Slide Number Placeholder 5"/>
          <p:cNvSpPr>
            <a:spLocks noGrp="1"/>
          </p:cNvSpPr>
          <p:nvPr>
            <p:ph type="sldNum" sz="quarter" idx="16"/>
          </p:nvPr>
        </p:nvSpPr>
        <p:spPr>
          <a:xfrm>
            <a:off x="8477250" y="4866085"/>
            <a:ext cx="666750" cy="175022"/>
          </a:xfrm>
          <a:prstGeom prst="rect">
            <a:avLst/>
          </a:prstGeom>
        </p:spPr>
        <p:txBody>
          <a:bodyPr/>
          <a:lstStyle>
            <a:lvl1pPr>
              <a:defRPr>
                <a:solidFill>
                  <a:srgbClr val="FFFFFF"/>
                </a:solidFill>
              </a:defRPr>
            </a:lvl1pPr>
          </a:lstStyle>
          <a:p>
            <a:pPr>
              <a:defRPr/>
            </a:pPr>
            <a:fld id="{4D200AD8-15D9-4F6B-B262-F267DDE5DB9C}" type="slidenum">
              <a:rPr lang="en-US"/>
              <a:pPr>
                <a:defRPr/>
              </a:pPr>
              <a:t>‹#›</a:t>
            </a:fld>
            <a:endParaRPr lang="en-US"/>
          </a:p>
        </p:txBody>
      </p:sp>
    </p:spTree>
    <p:extLst>
      <p:ext uri="{BB962C8B-B14F-4D97-AF65-F5344CB8AC3E}">
        <p14:creationId xmlns:p14="http://schemas.microsoft.com/office/powerpoint/2010/main" val="5473109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 Slide">
    <p:spTree>
      <p:nvGrpSpPr>
        <p:cNvPr id="1" name=""/>
        <p:cNvGrpSpPr/>
        <p:nvPr/>
      </p:nvGrpSpPr>
      <p:grpSpPr>
        <a:xfrm>
          <a:off x="0" y="0"/>
          <a:ext cx="0" cy="0"/>
          <a:chOff x="0" y="0"/>
          <a:chExt cx="0" cy="0"/>
        </a:xfrm>
      </p:grpSpPr>
      <p:sp>
        <p:nvSpPr>
          <p:cNvPr id="10" name="Title 9"/>
          <p:cNvSpPr>
            <a:spLocks noGrp="1"/>
          </p:cNvSpPr>
          <p:nvPr>
            <p:ph type="title" hasCustomPrompt="1"/>
          </p:nvPr>
        </p:nvSpPr>
        <p:spPr>
          <a:xfrm>
            <a:off x="393562" y="158750"/>
            <a:ext cx="8352588" cy="403225"/>
          </a:xfrm>
        </p:spPr>
        <p:txBody>
          <a:bodyPr tIns="0" bIns="0">
            <a:noAutofit/>
          </a:bodyPr>
          <a:lstStyle>
            <a:lvl1pPr algn="ctr">
              <a:defRPr sz="3000" b="1">
                <a:solidFill>
                  <a:schemeClr val="bg2"/>
                </a:solidFill>
              </a:defRPr>
            </a:lvl1pPr>
          </a:lstStyle>
          <a:p>
            <a:r>
              <a:rPr lang="en-US" dirty="0" smtClean="0"/>
              <a:t>CLICK TO EDIT TITLE </a:t>
            </a:r>
            <a:endParaRPr lang="en-US" dirty="0"/>
          </a:p>
        </p:txBody>
      </p:sp>
      <p:sp>
        <p:nvSpPr>
          <p:cNvPr id="7" name="Text Placeholder 6"/>
          <p:cNvSpPr>
            <a:spLocks noGrp="1"/>
          </p:cNvSpPr>
          <p:nvPr>
            <p:ph type="body" sz="quarter" idx="10" hasCustomPrompt="1"/>
          </p:nvPr>
        </p:nvSpPr>
        <p:spPr>
          <a:xfrm>
            <a:off x="393562" y="1398709"/>
            <a:ext cx="8352588" cy="3110082"/>
          </a:xfrm>
        </p:spPr>
        <p:txBody>
          <a:bodyPr>
            <a:noAutofit/>
          </a:bodyPr>
          <a:lstStyle>
            <a:lvl1pPr marL="0" indent="0">
              <a:lnSpc>
                <a:spcPct val="110000"/>
              </a:lnSpc>
              <a:spcBef>
                <a:spcPts val="0"/>
              </a:spcBef>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text</a:t>
            </a:r>
          </a:p>
        </p:txBody>
      </p:sp>
      <p:sp>
        <p:nvSpPr>
          <p:cNvPr id="87" name="Text Placeholder 2"/>
          <p:cNvSpPr>
            <a:spLocks noGrp="1"/>
          </p:cNvSpPr>
          <p:nvPr>
            <p:ph type="body" sz="quarter" idx="13" hasCustomPrompt="1"/>
          </p:nvPr>
        </p:nvSpPr>
        <p:spPr>
          <a:xfrm>
            <a:off x="393562" y="565149"/>
            <a:ext cx="8352588" cy="262321"/>
          </a:xfrm>
        </p:spPr>
        <p:txBody>
          <a:bodyPr tIns="0" bIns="0">
            <a:noAutofit/>
          </a:bodyPr>
          <a:lstStyle>
            <a:lvl1pPr marL="0" indent="0" algn="ctr">
              <a:buNone/>
              <a:defRPr sz="18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subtitle</a:t>
            </a:r>
          </a:p>
        </p:txBody>
      </p:sp>
      <p:sp>
        <p:nvSpPr>
          <p:cNvPr id="6" name="Slide Number Placeholder 5"/>
          <p:cNvSpPr>
            <a:spLocks noGrp="1"/>
          </p:cNvSpPr>
          <p:nvPr>
            <p:ph type="sldNum" sz="quarter" idx="4"/>
          </p:nvPr>
        </p:nvSpPr>
        <p:spPr>
          <a:xfrm>
            <a:off x="8539996" y="144230"/>
            <a:ext cx="512717" cy="330162"/>
          </a:xfrm>
          <a:prstGeom prst="rect">
            <a:avLst/>
          </a:prstGeom>
        </p:spPr>
        <p:txBody>
          <a:bodyPr vert="horz" lIns="91440" tIns="45720" rIns="91440" bIns="45720" rtlCol="0" anchor="ctr"/>
          <a:lstStyle>
            <a:lvl1pPr algn="r">
              <a:defRPr sz="1800">
                <a:solidFill>
                  <a:srgbClr val="0C3190"/>
                </a:solidFill>
                <a:latin typeface="Open Sans"/>
                <a:cs typeface="Open Sans"/>
              </a:defRPr>
            </a:lvl1pPr>
          </a:lstStyle>
          <a:p>
            <a:fld id="{2FBE254E-1969-3649-B4EE-1476A675BD73}" type="slidenum">
              <a:rPr lang="en-US" smtClean="0"/>
              <a:pPr/>
              <a:t>‹#›</a:t>
            </a:fld>
            <a:endParaRPr lang="en-US" dirty="0"/>
          </a:p>
        </p:txBody>
      </p:sp>
    </p:spTree>
    <p:extLst>
      <p:ext uri="{BB962C8B-B14F-4D97-AF65-F5344CB8AC3E}">
        <p14:creationId xmlns:p14="http://schemas.microsoft.com/office/powerpoint/2010/main" val="3310962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mpty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96909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llet Point Slide">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393562" y="1398709"/>
            <a:ext cx="8352588" cy="3110082"/>
          </a:xfrm>
        </p:spPr>
        <p:txBody>
          <a:bodyPr>
            <a:noAutofit/>
          </a:bodyPr>
          <a:lstStyle>
            <a:lvl1pPr marL="285750" indent="-285750">
              <a:lnSpc>
                <a:spcPct val="110000"/>
              </a:lnSpc>
              <a:spcBef>
                <a:spcPts val="0"/>
              </a:spcBef>
              <a:buClr>
                <a:schemeClr val="accent3"/>
              </a:buClr>
              <a:buFont typeface="Arial"/>
              <a:buChar char="•"/>
              <a:defRPr sz="1400" b="0"/>
            </a:lvl1pPr>
            <a:lvl2pPr marL="628650" indent="-171450">
              <a:buFont typeface="Arial"/>
              <a:buChar char="•"/>
              <a:defRPr sz="1400"/>
            </a:lvl2pPr>
            <a:lvl3pPr marL="1085850" indent="-171450">
              <a:buFont typeface="Arial"/>
              <a:buChar char="•"/>
              <a:defRPr sz="1200"/>
            </a:lvl3pPr>
            <a:lvl4pPr marL="1543050" indent="-171450">
              <a:buFont typeface="Arial"/>
              <a:buChar char="•"/>
              <a:defRPr sz="1000"/>
            </a:lvl4pPr>
            <a:lvl5pPr marL="2000250" indent="-171450">
              <a:buFont typeface="Arial"/>
              <a:buChar cha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9"/>
          <p:cNvSpPr>
            <a:spLocks noGrp="1"/>
          </p:cNvSpPr>
          <p:nvPr>
            <p:ph type="title" hasCustomPrompt="1"/>
          </p:nvPr>
        </p:nvSpPr>
        <p:spPr>
          <a:xfrm>
            <a:off x="393562" y="158750"/>
            <a:ext cx="8352588" cy="403225"/>
          </a:xfrm>
        </p:spPr>
        <p:txBody>
          <a:bodyPr tIns="0" bIns="0">
            <a:noAutofit/>
          </a:bodyPr>
          <a:lstStyle>
            <a:lvl1pPr algn="ctr">
              <a:defRPr sz="3000" b="1">
                <a:solidFill>
                  <a:schemeClr val="bg2"/>
                </a:solidFill>
              </a:defRPr>
            </a:lvl1pPr>
          </a:lstStyle>
          <a:p>
            <a:r>
              <a:rPr lang="en-US" dirty="0" smtClean="0"/>
              <a:t>CLICK TO EDIT TITLE </a:t>
            </a:r>
            <a:endParaRPr lang="en-US" dirty="0"/>
          </a:p>
        </p:txBody>
      </p:sp>
      <p:sp>
        <p:nvSpPr>
          <p:cNvPr id="8" name="Text Placeholder 2"/>
          <p:cNvSpPr>
            <a:spLocks noGrp="1"/>
          </p:cNvSpPr>
          <p:nvPr>
            <p:ph type="body" sz="quarter" idx="13" hasCustomPrompt="1"/>
          </p:nvPr>
        </p:nvSpPr>
        <p:spPr>
          <a:xfrm>
            <a:off x="393562" y="565149"/>
            <a:ext cx="8352588" cy="262321"/>
          </a:xfrm>
        </p:spPr>
        <p:txBody>
          <a:bodyPr tIns="0" bIns="0">
            <a:noAutofit/>
          </a:bodyPr>
          <a:lstStyle>
            <a:lvl1pPr marL="0" indent="0" algn="ctr">
              <a:buNone/>
              <a:defRPr sz="18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subtitle</a:t>
            </a:r>
          </a:p>
        </p:txBody>
      </p:sp>
      <p:sp>
        <p:nvSpPr>
          <p:cNvPr id="9" name="Slide Number Placeholder 5"/>
          <p:cNvSpPr>
            <a:spLocks noGrp="1"/>
          </p:cNvSpPr>
          <p:nvPr>
            <p:ph type="sldNum" sz="quarter" idx="4"/>
          </p:nvPr>
        </p:nvSpPr>
        <p:spPr>
          <a:xfrm>
            <a:off x="8539996" y="144230"/>
            <a:ext cx="512717" cy="330162"/>
          </a:xfrm>
          <a:prstGeom prst="rect">
            <a:avLst/>
          </a:prstGeom>
        </p:spPr>
        <p:txBody>
          <a:bodyPr vert="horz" lIns="91440" tIns="45720" rIns="91440" bIns="45720" rtlCol="0" anchor="ctr"/>
          <a:lstStyle>
            <a:lvl1pPr algn="r">
              <a:defRPr sz="1800">
                <a:solidFill>
                  <a:srgbClr val="0C3190"/>
                </a:solidFill>
                <a:latin typeface="Open Sans"/>
                <a:cs typeface="Open Sans"/>
              </a:defRPr>
            </a:lvl1pPr>
          </a:lstStyle>
          <a:p>
            <a:fld id="{2FBE254E-1969-3649-B4EE-1476A675BD73}" type="slidenum">
              <a:rPr lang="en-US" smtClean="0"/>
              <a:pPr/>
              <a:t>‹#›</a:t>
            </a:fld>
            <a:endParaRPr lang="en-US" dirty="0"/>
          </a:p>
        </p:txBody>
      </p:sp>
    </p:spTree>
    <p:extLst>
      <p:ext uri="{BB962C8B-B14F-4D97-AF65-F5344CB8AC3E}">
        <p14:creationId xmlns:p14="http://schemas.microsoft.com/office/powerpoint/2010/main" val="42391133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Media Placeholder 3"/>
          <p:cNvSpPr>
            <a:spLocks noGrp="1"/>
          </p:cNvSpPr>
          <p:nvPr>
            <p:ph type="media" sz="quarter" idx="14" hasCustomPrompt="1"/>
          </p:nvPr>
        </p:nvSpPr>
        <p:spPr>
          <a:xfrm>
            <a:off x="481013" y="1150456"/>
            <a:ext cx="8181975" cy="3109912"/>
          </a:xfrm>
          <a:solidFill>
            <a:schemeClr val="accent3"/>
          </a:solidFill>
        </p:spPr>
        <p:txBody>
          <a:bodyPr/>
          <a:lstStyle>
            <a:lvl1pPr marL="0" indent="0">
              <a:buNone/>
              <a:defRPr baseline="0">
                <a:solidFill>
                  <a:schemeClr val="bg1"/>
                </a:solidFill>
              </a:defRPr>
            </a:lvl1pPr>
          </a:lstStyle>
          <a:p>
            <a:r>
              <a:rPr lang="en-US" dirty="0" smtClean="0"/>
              <a:t>Click on icon to insert your video here</a:t>
            </a:r>
            <a:endParaRPr lang="en-US" dirty="0"/>
          </a:p>
        </p:txBody>
      </p:sp>
      <p:sp>
        <p:nvSpPr>
          <p:cNvPr id="6" name="Title 9"/>
          <p:cNvSpPr>
            <a:spLocks noGrp="1"/>
          </p:cNvSpPr>
          <p:nvPr>
            <p:ph type="title" hasCustomPrompt="1"/>
          </p:nvPr>
        </p:nvSpPr>
        <p:spPr>
          <a:xfrm>
            <a:off x="393562" y="158750"/>
            <a:ext cx="8352588" cy="403225"/>
          </a:xfrm>
        </p:spPr>
        <p:txBody>
          <a:bodyPr tIns="0" bIns="0">
            <a:noAutofit/>
          </a:bodyPr>
          <a:lstStyle>
            <a:lvl1pPr algn="ctr">
              <a:defRPr sz="3000" b="1">
                <a:solidFill>
                  <a:schemeClr val="bg2"/>
                </a:solidFill>
              </a:defRPr>
            </a:lvl1pPr>
          </a:lstStyle>
          <a:p>
            <a:r>
              <a:rPr lang="en-US" dirty="0" smtClean="0"/>
              <a:t>CLICK TO EDIT TITLE </a:t>
            </a:r>
            <a:endParaRPr lang="en-US" dirty="0"/>
          </a:p>
        </p:txBody>
      </p:sp>
      <p:sp>
        <p:nvSpPr>
          <p:cNvPr id="7" name="Text Placeholder 2"/>
          <p:cNvSpPr>
            <a:spLocks noGrp="1"/>
          </p:cNvSpPr>
          <p:nvPr>
            <p:ph type="body" sz="quarter" idx="13" hasCustomPrompt="1"/>
          </p:nvPr>
        </p:nvSpPr>
        <p:spPr>
          <a:xfrm>
            <a:off x="393562" y="565149"/>
            <a:ext cx="8352588" cy="262321"/>
          </a:xfrm>
        </p:spPr>
        <p:txBody>
          <a:bodyPr tIns="0" bIns="0">
            <a:noAutofit/>
          </a:bodyPr>
          <a:lstStyle>
            <a:lvl1pPr marL="0" indent="0" algn="ctr">
              <a:buNone/>
              <a:defRPr sz="18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subtitle</a:t>
            </a:r>
          </a:p>
        </p:txBody>
      </p:sp>
      <p:sp>
        <p:nvSpPr>
          <p:cNvPr id="8" name="Slide Number Placeholder 5"/>
          <p:cNvSpPr>
            <a:spLocks noGrp="1"/>
          </p:cNvSpPr>
          <p:nvPr>
            <p:ph type="sldNum" sz="quarter" idx="4"/>
          </p:nvPr>
        </p:nvSpPr>
        <p:spPr>
          <a:xfrm>
            <a:off x="8539996" y="144230"/>
            <a:ext cx="512717" cy="330162"/>
          </a:xfrm>
          <a:prstGeom prst="rect">
            <a:avLst/>
          </a:prstGeom>
        </p:spPr>
        <p:txBody>
          <a:bodyPr vert="horz" lIns="91440" tIns="45720" rIns="91440" bIns="45720" rtlCol="0" anchor="ctr"/>
          <a:lstStyle>
            <a:lvl1pPr algn="r">
              <a:defRPr sz="1800">
                <a:solidFill>
                  <a:srgbClr val="0C3190"/>
                </a:solidFill>
                <a:latin typeface="Open Sans"/>
                <a:cs typeface="Open Sans"/>
              </a:defRPr>
            </a:lvl1pPr>
          </a:lstStyle>
          <a:p>
            <a:fld id="{2FBE254E-1969-3649-B4EE-1476A675BD73}" type="slidenum">
              <a:rPr lang="en-US" smtClean="0"/>
              <a:pPr/>
              <a:t>‹#›</a:t>
            </a:fld>
            <a:endParaRPr lang="en-US" dirty="0"/>
          </a:p>
        </p:txBody>
      </p:sp>
    </p:spTree>
    <p:extLst>
      <p:ext uri="{BB962C8B-B14F-4D97-AF65-F5344CB8AC3E}">
        <p14:creationId xmlns:p14="http://schemas.microsoft.com/office/powerpoint/2010/main" val="24515203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93494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95276" y="205978"/>
            <a:ext cx="6354763" cy="461963"/>
          </a:xfrm>
          <a:prstGeom prst="rect">
            <a:avLst/>
          </a:prstGeom>
        </p:spPr>
        <p:txBody>
          <a:bodyPr/>
          <a:lstStyle/>
          <a:p>
            <a:r>
              <a:rPr lang="en-US"/>
              <a:t>Click to edit Master title style</a:t>
            </a:r>
          </a:p>
        </p:txBody>
      </p:sp>
      <p:sp>
        <p:nvSpPr>
          <p:cNvPr id="3" name="Rectangle 4"/>
          <p:cNvSpPr>
            <a:spLocks noGrp="1" noChangeArrowheads="1"/>
          </p:cNvSpPr>
          <p:nvPr>
            <p:ph type="dt" sz="half" idx="10"/>
          </p:nvPr>
        </p:nvSpPr>
        <p:spPr>
          <a:xfrm>
            <a:off x="152400" y="4800600"/>
            <a:ext cx="1905000" cy="342900"/>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Tree>
    <p:extLst>
      <p:ext uri="{BB962C8B-B14F-4D97-AF65-F5344CB8AC3E}">
        <p14:creationId xmlns:p14="http://schemas.microsoft.com/office/powerpoint/2010/main" val="17236132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63_Title and Content">
    <p:spTree>
      <p:nvGrpSpPr>
        <p:cNvPr id="1" name=""/>
        <p:cNvGrpSpPr/>
        <p:nvPr/>
      </p:nvGrpSpPr>
      <p:grpSpPr>
        <a:xfrm>
          <a:off x="0" y="0"/>
          <a:ext cx="0" cy="0"/>
          <a:chOff x="0" y="0"/>
          <a:chExt cx="0" cy="0"/>
        </a:xfrm>
      </p:grpSpPr>
      <p:pic>
        <p:nvPicPr>
          <p:cNvPr id="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747022"/>
            <a:ext cx="91440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 descr="2013_NC_powerpoint_header_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8" y="-16668"/>
            <a:ext cx="9144001" cy="115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txBox="1">
            <a:spLocks/>
          </p:cNvSpPr>
          <p:nvPr/>
        </p:nvSpPr>
        <p:spPr bwMode="auto">
          <a:xfrm>
            <a:off x="60326" y="4770835"/>
            <a:ext cx="3121025" cy="210740"/>
          </a:xfrm>
          <a:prstGeom prst="rect">
            <a:avLst/>
          </a:prstGeom>
          <a:noFill/>
          <a:ln>
            <a:noFill/>
          </a:ln>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spcBef>
                <a:spcPct val="20000"/>
              </a:spcBef>
              <a:buClr>
                <a:srgbClr val="609BCD"/>
              </a:buClr>
              <a:buSzPct val="110000"/>
              <a:defRPr/>
            </a:pPr>
            <a:r>
              <a:rPr lang="en-US" sz="675" dirty="0" smtClean="0">
                <a:solidFill>
                  <a:srgbClr val="FFFFFF"/>
                </a:solidFill>
                <a:latin typeface="Open Sans" charset="0"/>
                <a:cs typeface="Open Sans" charset="0"/>
              </a:rPr>
              <a:t>Contact: </a:t>
            </a:r>
            <a:r>
              <a:rPr lang="en-US" sz="675" dirty="0" err="1" smtClean="0">
                <a:solidFill>
                  <a:srgbClr val="FFFFFF"/>
                </a:solidFill>
                <a:latin typeface="Open Sans" charset="0"/>
                <a:cs typeface="Open Sans" charset="0"/>
              </a:rPr>
              <a:t>Communications@TheNationalCouncil.org</a:t>
            </a:r>
            <a:r>
              <a:rPr lang="en-US" sz="675" dirty="0" smtClean="0">
                <a:solidFill>
                  <a:srgbClr val="FFFFFF"/>
                </a:solidFill>
                <a:latin typeface="Open Sans" charset="0"/>
                <a:cs typeface="Open Sans" charset="0"/>
              </a:rPr>
              <a:t> </a:t>
            </a:r>
          </a:p>
        </p:txBody>
      </p:sp>
      <p:sp>
        <p:nvSpPr>
          <p:cNvPr id="9" name="Content Placeholder 2"/>
          <p:cNvSpPr txBox="1">
            <a:spLocks/>
          </p:cNvSpPr>
          <p:nvPr/>
        </p:nvSpPr>
        <p:spPr bwMode="auto">
          <a:xfrm>
            <a:off x="530226" y="4927998"/>
            <a:ext cx="2327275" cy="167878"/>
          </a:xfrm>
          <a:prstGeom prst="rect">
            <a:avLst/>
          </a:prstGeom>
          <a:noFill/>
          <a:ln>
            <a:noFill/>
          </a:ln>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spcBef>
                <a:spcPct val="20000"/>
              </a:spcBef>
              <a:buClr>
                <a:srgbClr val="609BCD"/>
              </a:buClr>
              <a:buSzPct val="110000"/>
              <a:defRPr/>
            </a:pPr>
            <a:r>
              <a:rPr lang="en-US" sz="675" dirty="0" smtClean="0">
                <a:solidFill>
                  <a:srgbClr val="FFFFFF"/>
                </a:solidFill>
                <a:latin typeface="Arial"/>
                <a:cs typeface="Arial"/>
              </a:rPr>
              <a:t>202.684.7457</a:t>
            </a:r>
          </a:p>
        </p:txBody>
      </p:sp>
      <p:sp>
        <p:nvSpPr>
          <p:cNvPr id="10" name="Content Placeholder 2"/>
          <p:cNvSpPr txBox="1">
            <a:spLocks/>
          </p:cNvSpPr>
          <p:nvPr userDrawn="1"/>
        </p:nvSpPr>
        <p:spPr bwMode="auto">
          <a:xfrm>
            <a:off x="6300788" y="863204"/>
            <a:ext cx="2570162" cy="301228"/>
          </a:xfrm>
          <a:prstGeom prst="rect">
            <a:avLst/>
          </a:prstGeom>
          <a:noFill/>
          <a:ln>
            <a:noFill/>
          </a:ln>
          <a:extLst/>
        </p:spPr>
        <p:txBody>
          <a:bodyPr/>
          <a:lstStyle>
            <a:lvl1pPr eaLnBrk="0" hangingPunct="0">
              <a:defRPr sz="2400">
                <a:solidFill>
                  <a:schemeClr val="tx1"/>
                </a:solidFill>
                <a:latin typeface="Calibri" pitchFamily="34" charset="0"/>
                <a:ea typeface="MS PGothic" pitchFamily="34" charset="-128"/>
              </a:defRPr>
            </a:lvl1pPr>
            <a:lvl2pPr marL="37931725" indent="-37474525" eaLnBrk="0" hangingPunct="0">
              <a:defRPr sz="2400">
                <a:solidFill>
                  <a:schemeClr val="tx1"/>
                </a:solidFill>
                <a:latin typeface="Calibri" pitchFamily="34" charset="0"/>
                <a:ea typeface="MS PGothic" pitchFamily="34" charset="-128"/>
              </a:defRPr>
            </a:lvl2pPr>
            <a:lvl3pPr eaLnBrk="0" hangingPunct="0">
              <a:defRPr sz="2400">
                <a:solidFill>
                  <a:schemeClr val="tx1"/>
                </a:solidFill>
                <a:latin typeface="Calibri" pitchFamily="34" charset="0"/>
                <a:ea typeface="MS PGothic" pitchFamily="34" charset="-128"/>
              </a:defRPr>
            </a:lvl3pPr>
            <a:lvl4pPr eaLnBrk="0" hangingPunct="0">
              <a:defRPr sz="2400">
                <a:solidFill>
                  <a:schemeClr val="tx1"/>
                </a:solidFill>
                <a:latin typeface="Calibri" pitchFamily="34" charset="0"/>
                <a:ea typeface="MS PGothic" pitchFamily="34" charset="-128"/>
              </a:defRPr>
            </a:lvl4pPr>
            <a:lvl5pPr eaLnBrk="0" hangingPunct="0">
              <a:defRPr sz="2400">
                <a:solidFill>
                  <a:schemeClr val="tx1"/>
                </a:solidFill>
                <a:latin typeface="Calibri" pitchFamily="34" charset="0"/>
                <a:ea typeface="MS PGothic" pitchFamily="34" charset="-128"/>
              </a:defRPr>
            </a:lvl5pPr>
            <a:lvl6pPr marL="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914400" eaLnBrk="0" fontAlgn="base" hangingPunct="0">
              <a:spcBef>
                <a:spcPct val="0"/>
              </a:spcBef>
              <a:spcAft>
                <a:spcPct val="0"/>
              </a:spcAft>
              <a:defRPr sz="2400">
                <a:solidFill>
                  <a:schemeClr val="tx1"/>
                </a:solidFill>
                <a:latin typeface="Calibri" pitchFamily="34" charset="0"/>
                <a:ea typeface="MS PGothic" pitchFamily="34" charset="-128"/>
              </a:defRPr>
            </a:lvl7pPr>
            <a:lvl8pPr marL="1371600" eaLnBrk="0" fontAlgn="base" hangingPunct="0">
              <a:spcBef>
                <a:spcPct val="0"/>
              </a:spcBef>
              <a:spcAft>
                <a:spcPct val="0"/>
              </a:spcAft>
              <a:defRPr sz="2400">
                <a:solidFill>
                  <a:schemeClr val="tx1"/>
                </a:solidFill>
                <a:latin typeface="Calibri" pitchFamily="34" charset="0"/>
                <a:ea typeface="MS PGothic" pitchFamily="34" charset="-128"/>
              </a:defRPr>
            </a:lvl8pPr>
            <a:lvl9pPr marL="18288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dist">
              <a:spcBef>
                <a:spcPct val="20000"/>
              </a:spcBef>
              <a:buClr>
                <a:srgbClr val="609BCD"/>
              </a:buClr>
              <a:buSzPct val="110000"/>
              <a:defRPr/>
            </a:pPr>
            <a:r>
              <a:rPr lang="en-US" altLang="en-US" sz="825" smtClean="0">
                <a:solidFill>
                  <a:srgbClr val="FFFFFF"/>
                </a:solidFill>
                <a:latin typeface="Arial" pitchFamily="34" charset="0"/>
                <a:cs typeface="Arial" pitchFamily="34" charset="0"/>
              </a:rPr>
              <a:t>www.</a:t>
            </a:r>
            <a:r>
              <a:rPr lang="en-US" altLang="en-US" sz="825" b="1" smtClean="0">
                <a:solidFill>
                  <a:srgbClr val="FFFFFF"/>
                </a:solidFill>
                <a:latin typeface="Arial" pitchFamily="34" charset="0"/>
                <a:cs typeface="Arial" pitchFamily="34" charset="0"/>
              </a:rPr>
              <a:t>TheNationalCouncil</a:t>
            </a:r>
            <a:r>
              <a:rPr lang="en-US" altLang="en-US" sz="825" smtClean="0">
                <a:solidFill>
                  <a:srgbClr val="FFFFFF"/>
                </a:solidFill>
                <a:latin typeface="Arial" pitchFamily="34" charset="0"/>
                <a:cs typeface="Arial" pitchFamily="34" charset="0"/>
              </a:rPr>
              <a:t>.org</a:t>
            </a:r>
          </a:p>
          <a:p>
            <a:pPr algn="dist">
              <a:spcBef>
                <a:spcPct val="20000"/>
              </a:spcBef>
              <a:buClr>
                <a:srgbClr val="609BCD"/>
              </a:buClr>
              <a:buSzPct val="110000"/>
              <a:defRPr/>
            </a:pPr>
            <a:endParaRPr lang="en-US" altLang="en-US" sz="825" smtClean="0">
              <a:solidFill>
                <a:srgbClr val="FFFFFF"/>
              </a:solidFill>
              <a:latin typeface="Open Sans" pitchFamily="34" charset="0"/>
            </a:endParaRPr>
          </a:p>
        </p:txBody>
      </p:sp>
      <p:sp>
        <p:nvSpPr>
          <p:cNvPr id="11" name="Picture Placeholder 4"/>
          <p:cNvSpPr>
            <a:spLocks noGrp="1"/>
          </p:cNvSpPr>
          <p:nvPr>
            <p:ph type="pic" sz="quarter" idx="15"/>
          </p:nvPr>
        </p:nvSpPr>
        <p:spPr>
          <a:xfrm>
            <a:off x="490335" y="1353236"/>
            <a:ext cx="2678951" cy="2035027"/>
          </a:xfrm>
          <a:effectLst>
            <a:outerShdw blurRad="50800" dist="38100" dir="2700000" algn="tl" rotWithShape="0">
              <a:prstClr val="black">
                <a:alpha val="40000"/>
              </a:prstClr>
            </a:outerShdw>
          </a:effectLst>
        </p:spPr>
        <p:txBody>
          <a:bodyPr rtlCol="0">
            <a:normAutofit/>
          </a:bodyPr>
          <a:lstStyle>
            <a:lvl1pPr marL="0" indent="0">
              <a:buNone/>
              <a:defRPr sz="1200"/>
            </a:lvl1pPr>
          </a:lstStyle>
          <a:p>
            <a:pPr lvl="0"/>
            <a:endParaRPr lang="en-US" noProof="0" dirty="0" smtClean="0"/>
          </a:p>
        </p:txBody>
      </p:sp>
      <p:sp>
        <p:nvSpPr>
          <p:cNvPr id="13" name="Text Placeholder 2"/>
          <p:cNvSpPr>
            <a:spLocks noGrp="1"/>
          </p:cNvSpPr>
          <p:nvPr>
            <p:ph idx="1"/>
          </p:nvPr>
        </p:nvSpPr>
        <p:spPr bwMode="auto">
          <a:xfrm>
            <a:off x="3902884" y="1353237"/>
            <a:ext cx="4795808" cy="3394472"/>
          </a:xfrm>
          <a:prstGeom prst="rect">
            <a:avLst/>
          </a:prstGeom>
          <a:noFill/>
          <a:ln>
            <a:noFill/>
          </a:ln>
          <a:extLst/>
        </p:spPr>
        <p:txBody>
          <a:bodyPr/>
          <a:lstStyle>
            <a:lvl1pPr marL="257175" indent="-257175">
              <a:buFont typeface="Arial"/>
              <a:buChar char="•"/>
              <a:defRPr sz="2400"/>
            </a:lvl1pPr>
            <a:lvl2pPr marL="557213" indent="-214313">
              <a:buFont typeface="Wingdings" charset="2"/>
              <a:buChar char="ü"/>
              <a:defRPr sz="1350">
                <a:solidFill>
                  <a:srgbClr val="204E9C"/>
                </a:solidFill>
              </a:defRPr>
            </a:lvl2pPr>
            <a:lvl3pPr marL="900113" indent="-214313">
              <a:buFont typeface="Courier New"/>
              <a:buChar char="o"/>
              <a:defRPr sz="1200"/>
            </a:lvl3pPr>
            <a:lvl4pPr>
              <a:defRPr sz="1050"/>
            </a:lvl4pPr>
            <a:lvl5pPr>
              <a:defRPr sz="1050"/>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Title Placeholder 1"/>
          <p:cNvSpPr>
            <a:spLocks noGrp="1"/>
          </p:cNvSpPr>
          <p:nvPr>
            <p:ph type="title"/>
          </p:nvPr>
        </p:nvSpPr>
        <p:spPr bwMode="auto">
          <a:xfrm>
            <a:off x="3206073" y="201245"/>
            <a:ext cx="5774357" cy="461963"/>
          </a:xfrm>
          <a:prstGeom prst="rect">
            <a:avLst/>
          </a:prstGeom>
          <a:noFill/>
          <a:ln>
            <a:noFill/>
          </a:ln>
          <a:extLst/>
        </p:spPr>
        <p:txBody>
          <a:bodyPr/>
          <a:lstStyle>
            <a:lvl1pPr>
              <a:defRPr sz="2400" baseline="0">
                <a:solidFill>
                  <a:srgbClr val="E9B12B"/>
                </a:solidFill>
              </a:defRPr>
            </a:lvl1pPr>
          </a:lstStyle>
          <a:p>
            <a:r>
              <a:rPr lang="en-US" smtClean="0"/>
              <a:t>Click to edit Master title style</a:t>
            </a:r>
            <a:endParaRPr lang="en-US" dirty="0"/>
          </a:p>
        </p:txBody>
      </p:sp>
      <p:sp>
        <p:nvSpPr>
          <p:cNvPr id="12" name="Slide Number Placeholder 5"/>
          <p:cNvSpPr>
            <a:spLocks noGrp="1"/>
          </p:cNvSpPr>
          <p:nvPr>
            <p:ph type="sldNum" sz="quarter" idx="16"/>
          </p:nvPr>
        </p:nvSpPr>
        <p:spPr>
          <a:xfrm>
            <a:off x="8477250" y="4866085"/>
            <a:ext cx="666750" cy="175022"/>
          </a:xfrm>
          <a:prstGeom prst="rect">
            <a:avLst/>
          </a:prstGeom>
        </p:spPr>
        <p:txBody>
          <a:bodyPr/>
          <a:lstStyle>
            <a:lvl1pPr>
              <a:defRPr>
                <a:solidFill>
                  <a:srgbClr val="FFFFFF"/>
                </a:solidFill>
              </a:defRPr>
            </a:lvl1pPr>
          </a:lstStyle>
          <a:p>
            <a:pPr>
              <a:defRPr/>
            </a:pPr>
            <a:fld id="{9A3CC981-DDD5-41FC-AAE6-304C3C51EFEF}" type="slidenum">
              <a:rPr lang="en-US" altLang="en-US"/>
              <a:pPr>
                <a:defRPr/>
              </a:pPr>
              <a:t>‹#›</a:t>
            </a:fld>
            <a:endParaRPr lang="en-US" altLang="en-US"/>
          </a:p>
        </p:txBody>
      </p:sp>
    </p:spTree>
    <p:extLst>
      <p:ext uri="{BB962C8B-B14F-4D97-AF65-F5344CB8AC3E}">
        <p14:creationId xmlns:p14="http://schemas.microsoft.com/office/powerpoint/2010/main" val="14042357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64_Title and Content">
    <p:spTree>
      <p:nvGrpSpPr>
        <p:cNvPr id="1" name=""/>
        <p:cNvGrpSpPr/>
        <p:nvPr/>
      </p:nvGrpSpPr>
      <p:grpSpPr>
        <a:xfrm>
          <a:off x="0" y="0"/>
          <a:ext cx="0" cy="0"/>
          <a:chOff x="0" y="0"/>
          <a:chExt cx="0" cy="0"/>
        </a:xfrm>
      </p:grpSpPr>
      <p:pic>
        <p:nvPicPr>
          <p:cNvPr id="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747022"/>
            <a:ext cx="91440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 descr="2013_NC_powerpoint_header_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8" y="-16668"/>
            <a:ext cx="9144001" cy="115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txBox="1">
            <a:spLocks/>
          </p:cNvSpPr>
          <p:nvPr/>
        </p:nvSpPr>
        <p:spPr bwMode="auto">
          <a:xfrm>
            <a:off x="60326" y="4770835"/>
            <a:ext cx="3121025" cy="210740"/>
          </a:xfrm>
          <a:prstGeom prst="rect">
            <a:avLst/>
          </a:prstGeom>
          <a:noFill/>
          <a:ln>
            <a:noFill/>
          </a:ln>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spcBef>
                <a:spcPct val="20000"/>
              </a:spcBef>
              <a:buClr>
                <a:srgbClr val="609BCD"/>
              </a:buClr>
              <a:buSzPct val="110000"/>
              <a:defRPr/>
            </a:pPr>
            <a:r>
              <a:rPr lang="en-US" sz="675" dirty="0" smtClean="0">
                <a:solidFill>
                  <a:srgbClr val="FFFFFF"/>
                </a:solidFill>
                <a:latin typeface="Open Sans" charset="0"/>
                <a:cs typeface="Open Sans" charset="0"/>
              </a:rPr>
              <a:t>Contact: </a:t>
            </a:r>
            <a:r>
              <a:rPr lang="en-US" sz="675" dirty="0" err="1" smtClean="0">
                <a:solidFill>
                  <a:srgbClr val="FFFFFF"/>
                </a:solidFill>
                <a:latin typeface="Open Sans" charset="0"/>
                <a:cs typeface="Open Sans" charset="0"/>
              </a:rPr>
              <a:t>Communications@TheNationalCouncil.org</a:t>
            </a:r>
            <a:r>
              <a:rPr lang="en-US" sz="675" dirty="0" smtClean="0">
                <a:solidFill>
                  <a:srgbClr val="FFFFFF"/>
                </a:solidFill>
                <a:latin typeface="Open Sans" charset="0"/>
                <a:cs typeface="Open Sans" charset="0"/>
              </a:rPr>
              <a:t> </a:t>
            </a:r>
          </a:p>
        </p:txBody>
      </p:sp>
      <p:sp>
        <p:nvSpPr>
          <p:cNvPr id="9" name="Content Placeholder 2"/>
          <p:cNvSpPr txBox="1">
            <a:spLocks/>
          </p:cNvSpPr>
          <p:nvPr/>
        </p:nvSpPr>
        <p:spPr bwMode="auto">
          <a:xfrm>
            <a:off x="530226" y="4927998"/>
            <a:ext cx="2327275" cy="167878"/>
          </a:xfrm>
          <a:prstGeom prst="rect">
            <a:avLst/>
          </a:prstGeom>
          <a:noFill/>
          <a:ln>
            <a:noFill/>
          </a:ln>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spcBef>
                <a:spcPct val="20000"/>
              </a:spcBef>
              <a:buClr>
                <a:srgbClr val="609BCD"/>
              </a:buClr>
              <a:buSzPct val="110000"/>
              <a:defRPr/>
            </a:pPr>
            <a:r>
              <a:rPr lang="en-US" sz="675" dirty="0" smtClean="0">
                <a:solidFill>
                  <a:srgbClr val="FFFFFF"/>
                </a:solidFill>
                <a:latin typeface="Arial"/>
                <a:cs typeface="Arial"/>
              </a:rPr>
              <a:t>202.684.7457</a:t>
            </a:r>
          </a:p>
        </p:txBody>
      </p:sp>
      <p:sp>
        <p:nvSpPr>
          <p:cNvPr id="10" name="Content Placeholder 2"/>
          <p:cNvSpPr txBox="1">
            <a:spLocks/>
          </p:cNvSpPr>
          <p:nvPr userDrawn="1"/>
        </p:nvSpPr>
        <p:spPr bwMode="auto">
          <a:xfrm>
            <a:off x="6300788" y="863204"/>
            <a:ext cx="2570162" cy="301228"/>
          </a:xfrm>
          <a:prstGeom prst="rect">
            <a:avLst/>
          </a:prstGeom>
          <a:noFill/>
          <a:ln>
            <a:noFill/>
          </a:ln>
          <a:extLst/>
        </p:spPr>
        <p:txBody>
          <a:bodyPr/>
          <a:lstStyle>
            <a:lvl1pPr eaLnBrk="0" hangingPunct="0">
              <a:defRPr sz="2400">
                <a:solidFill>
                  <a:schemeClr val="tx1"/>
                </a:solidFill>
                <a:latin typeface="Calibri" pitchFamily="34" charset="0"/>
                <a:ea typeface="MS PGothic" pitchFamily="34" charset="-128"/>
              </a:defRPr>
            </a:lvl1pPr>
            <a:lvl2pPr marL="37931725" indent="-37474525" eaLnBrk="0" hangingPunct="0">
              <a:defRPr sz="2400">
                <a:solidFill>
                  <a:schemeClr val="tx1"/>
                </a:solidFill>
                <a:latin typeface="Calibri" pitchFamily="34" charset="0"/>
                <a:ea typeface="MS PGothic" pitchFamily="34" charset="-128"/>
              </a:defRPr>
            </a:lvl2pPr>
            <a:lvl3pPr eaLnBrk="0" hangingPunct="0">
              <a:defRPr sz="2400">
                <a:solidFill>
                  <a:schemeClr val="tx1"/>
                </a:solidFill>
                <a:latin typeface="Calibri" pitchFamily="34" charset="0"/>
                <a:ea typeface="MS PGothic" pitchFamily="34" charset="-128"/>
              </a:defRPr>
            </a:lvl3pPr>
            <a:lvl4pPr eaLnBrk="0" hangingPunct="0">
              <a:defRPr sz="2400">
                <a:solidFill>
                  <a:schemeClr val="tx1"/>
                </a:solidFill>
                <a:latin typeface="Calibri" pitchFamily="34" charset="0"/>
                <a:ea typeface="MS PGothic" pitchFamily="34" charset="-128"/>
              </a:defRPr>
            </a:lvl4pPr>
            <a:lvl5pPr eaLnBrk="0" hangingPunct="0">
              <a:defRPr sz="2400">
                <a:solidFill>
                  <a:schemeClr val="tx1"/>
                </a:solidFill>
                <a:latin typeface="Calibri" pitchFamily="34" charset="0"/>
                <a:ea typeface="MS PGothic" pitchFamily="34" charset="-128"/>
              </a:defRPr>
            </a:lvl5pPr>
            <a:lvl6pPr marL="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914400" eaLnBrk="0" fontAlgn="base" hangingPunct="0">
              <a:spcBef>
                <a:spcPct val="0"/>
              </a:spcBef>
              <a:spcAft>
                <a:spcPct val="0"/>
              </a:spcAft>
              <a:defRPr sz="2400">
                <a:solidFill>
                  <a:schemeClr val="tx1"/>
                </a:solidFill>
                <a:latin typeface="Calibri" pitchFamily="34" charset="0"/>
                <a:ea typeface="MS PGothic" pitchFamily="34" charset="-128"/>
              </a:defRPr>
            </a:lvl7pPr>
            <a:lvl8pPr marL="1371600" eaLnBrk="0" fontAlgn="base" hangingPunct="0">
              <a:spcBef>
                <a:spcPct val="0"/>
              </a:spcBef>
              <a:spcAft>
                <a:spcPct val="0"/>
              </a:spcAft>
              <a:defRPr sz="2400">
                <a:solidFill>
                  <a:schemeClr val="tx1"/>
                </a:solidFill>
                <a:latin typeface="Calibri" pitchFamily="34" charset="0"/>
                <a:ea typeface="MS PGothic" pitchFamily="34" charset="-128"/>
              </a:defRPr>
            </a:lvl8pPr>
            <a:lvl9pPr marL="18288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dist">
              <a:spcBef>
                <a:spcPct val="20000"/>
              </a:spcBef>
              <a:buClr>
                <a:srgbClr val="609BCD"/>
              </a:buClr>
              <a:buSzPct val="110000"/>
              <a:defRPr/>
            </a:pPr>
            <a:r>
              <a:rPr lang="en-US" altLang="en-US" sz="825" smtClean="0">
                <a:solidFill>
                  <a:srgbClr val="FFFFFF"/>
                </a:solidFill>
                <a:latin typeface="Arial" pitchFamily="34" charset="0"/>
                <a:cs typeface="Arial" pitchFamily="34" charset="0"/>
              </a:rPr>
              <a:t>www.</a:t>
            </a:r>
            <a:r>
              <a:rPr lang="en-US" altLang="en-US" sz="825" b="1" smtClean="0">
                <a:solidFill>
                  <a:srgbClr val="FFFFFF"/>
                </a:solidFill>
                <a:latin typeface="Arial" pitchFamily="34" charset="0"/>
                <a:cs typeface="Arial" pitchFamily="34" charset="0"/>
              </a:rPr>
              <a:t>TheNationalCouncil</a:t>
            </a:r>
            <a:r>
              <a:rPr lang="en-US" altLang="en-US" sz="825" smtClean="0">
                <a:solidFill>
                  <a:srgbClr val="FFFFFF"/>
                </a:solidFill>
                <a:latin typeface="Arial" pitchFamily="34" charset="0"/>
                <a:cs typeface="Arial" pitchFamily="34" charset="0"/>
              </a:rPr>
              <a:t>.org</a:t>
            </a:r>
          </a:p>
          <a:p>
            <a:pPr algn="dist">
              <a:spcBef>
                <a:spcPct val="20000"/>
              </a:spcBef>
              <a:buClr>
                <a:srgbClr val="609BCD"/>
              </a:buClr>
              <a:buSzPct val="110000"/>
              <a:defRPr/>
            </a:pPr>
            <a:endParaRPr lang="en-US" altLang="en-US" sz="825" smtClean="0">
              <a:solidFill>
                <a:srgbClr val="FFFFFF"/>
              </a:solidFill>
              <a:latin typeface="Open Sans" pitchFamily="34" charset="0"/>
            </a:endParaRPr>
          </a:p>
        </p:txBody>
      </p:sp>
      <p:sp>
        <p:nvSpPr>
          <p:cNvPr id="11" name="Picture Placeholder 4"/>
          <p:cNvSpPr>
            <a:spLocks noGrp="1"/>
          </p:cNvSpPr>
          <p:nvPr>
            <p:ph type="pic" sz="quarter" idx="15"/>
          </p:nvPr>
        </p:nvSpPr>
        <p:spPr>
          <a:xfrm>
            <a:off x="490335" y="1353236"/>
            <a:ext cx="2678951" cy="2035027"/>
          </a:xfrm>
          <a:effectLst>
            <a:outerShdw blurRad="50800" dist="38100" dir="2700000" algn="tl" rotWithShape="0">
              <a:prstClr val="black">
                <a:alpha val="40000"/>
              </a:prstClr>
            </a:outerShdw>
          </a:effectLst>
        </p:spPr>
        <p:txBody>
          <a:bodyPr rtlCol="0">
            <a:normAutofit/>
          </a:bodyPr>
          <a:lstStyle>
            <a:lvl1pPr marL="0" indent="0">
              <a:buNone/>
              <a:defRPr sz="1200"/>
            </a:lvl1pPr>
          </a:lstStyle>
          <a:p>
            <a:pPr lvl="0"/>
            <a:endParaRPr lang="en-US" noProof="0" dirty="0" smtClean="0"/>
          </a:p>
        </p:txBody>
      </p:sp>
      <p:sp>
        <p:nvSpPr>
          <p:cNvPr id="13" name="Text Placeholder 2"/>
          <p:cNvSpPr>
            <a:spLocks noGrp="1"/>
          </p:cNvSpPr>
          <p:nvPr>
            <p:ph idx="1"/>
          </p:nvPr>
        </p:nvSpPr>
        <p:spPr bwMode="auto">
          <a:xfrm>
            <a:off x="3902884" y="1353237"/>
            <a:ext cx="4795808" cy="3394472"/>
          </a:xfrm>
          <a:prstGeom prst="rect">
            <a:avLst/>
          </a:prstGeom>
          <a:noFill/>
          <a:ln>
            <a:noFill/>
          </a:ln>
          <a:extLst/>
        </p:spPr>
        <p:txBody>
          <a:bodyPr/>
          <a:lstStyle>
            <a:lvl1pPr marL="257175" indent="-257175">
              <a:buFont typeface="Arial"/>
              <a:buChar char="•"/>
              <a:defRPr sz="2400"/>
            </a:lvl1pPr>
            <a:lvl2pPr marL="557213" indent="-214313">
              <a:buFont typeface="Wingdings" charset="2"/>
              <a:buChar char="ü"/>
              <a:defRPr sz="1350">
                <a:solidFill>
                  <a:srgbClr val="204E9C"/>
                </a:solidFill>
              </a:defRPr>
            </a:lvl2pPr>
            <a:lvl3pPr marL="900113" indent="-214313">
              <a:buFont typeface="Courier New"/>
              <a:buChar char="o"/>
              <a:defRPr sz="1200"/>
            </a:lvl3pPr>
            <a:lvl4pPr>
              <a:defRPr sz="1050"/>
            </a:lvl4pPr>
            <a:lvl5pPr>
              <a:defRPr sz="1050"/>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Title Placeholder 1"/>
          <p:cNvSpPr>
            <a:spLocks noGrp="1"/>
          </p:cNvSpPr>
          <p:nvPr>
            <p:ph type="title"/>
          </p:nvPr>
        </p:nvSpPr>
        <p:spPr bwMode="auto">
          <a:xfrm>
            <a:off x="3206073" y="201245"/>
            <a:ext cx="5774357" cy="461963"/>
          </a:xfrm>
          <a:prstGeom prst="rect">
            <a:avLst/>
          </a:prstGeom>
          <a:noFill/>
          <a:ln>
            <a:noFill/>
          </a:ln>
          <a:extLst/>
        </p:spPr>
        <p:txBody>
          <a:bodyPr/>
          <a:lstStyle>
            <a:lvl1pPr>
              <a:defRPr sz="2400" baseline="0">
                <a:solidFill>
                  <a:srgbClr val="E9B12B"/>
                </a:solidFill>
              </a:defRPr>
            </a:lvl1pPr>
          </a:lstStyle>
          <a:p>
            <a:r>
              <a:rPr lang="en-US" smtClean="0"/>
              <a:t>Click to edit Master title style</a:t>
            </a:r>
            <a:endParaRPr lang="en-US" dirty="0"/>
          </a:p>
        </p:txBody>
      </p:sp>
      <p:sp>
        <p:nvSpPr>
          <p:cNvPr id="12" name="Slide Number Placeholder 5"/>
          <p:cNvSpPr>
            <a:spLocks noGrp="1"/>
          </p:cNvSpPr>
          <p:nvPr>
            <p:ph type="sldNum" sz="quarter" idx="16"/>
          </p:nvPr>
        </p:nvSpPr>
        <p:spPr>
          <a:xfrm>
            <a:off x="8477250" y="4866085"/>
            <a:ext cx="666750" cy="175022"/>
          </a:xfrm>
          <a:prstGeom prst="rect">
            <a:avLst/>
          </a:prstGeom>
        </p:spPr>
        <p:txBody>
          <a:bodyPr/>
          <a:lstStyle>
            <a:lvl1pPr>
              <a:defRPr>
                <a:solidFill>
                  <a:srgbClr val="FFFFFF"/>
                </a:solidFill>
              </a:defRPr>
            </a:lvl1pPr>
          </a:lstStyle>
          <a:p>
            <a:pPr>
              <a:defRPr/>
            </a:pPr>
            <a:fld id="{D107DFEF-8A7C-44B3-95D2-297C6F4B63F3}" type="slidenum">
              <a:rPr lang="en-US" altLang="en-US"/>
              <a:pPr>
                <a:defRPr/>
              </a:pPr>
              <a:t>‹#›</a:t>
            </a:fld>
            <a:endParaRPr lang="en-US" altLang="en-US"/>
          </a:p>
        </p:txBody>
      </p:sp>
    </p:spTree>
    <p:extLst>
      <p:ext uri="{BB962C8B-B14F-4D97-AF65-F5344CB8AC3E}">
        <p14:creationId xmlns:p14="http://schemas.microsoft.com/office/powerpoint/2010/main" val="1990107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65150" y="1021056"/>
            <a:ext cx="7893050" cy="498159"/>
          </a:xfrm>
        </p:spPr>
        <p:txBody>
          <a:bodyPr/>
          <a:lstStyle>
            <a:lvl1pPr marL="0" indent="0" algn="ctr">
              <a:buNone/>
              <a:defRPr b="1">
                <a:solidFill>
                  <a:srgbClr val="0000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Subheading</a:t>
            </a:r>
            <a:endParaRPr lang="en-US" dirty="0"/>
          </a:p>
        </p:txBody>
      </p:sp>
      <p:sp>
        <p:nvSpPr>
          <p:cNvPr id="7" name="Subtitle 2"/>
          <p:cNvSpPr txBox="1">
            <a:spLocks/>
          </p:cNvSpPr>
          <p:nvPr/>
        </p:nvSpPr>
        <p:spPr>
          <a:xfrm>
            <a:off x="565150" y="1839801"/>
            <a:ext cx="7893050" cy="2112322"/>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rgbClr val="000000"/>
                </a:solidFill>
                <a:latin typeface="Arial"/>
                <a:ea typeface="+mn-ea"/>
                <a:cs typeface="Arial"/>
              </a:defRPr>
            </a:lvl1pPr>
            <a:lvl2pPr marL="457200" indent="0" algn="ctr" defTabSz="457200" rtl="0" eaLnBrk="1" latinLnBrk="0" hangingPunct="1">
              <a:spcBef>
                <a:spcPct val="20000"/>
              </a:spcBef>
              <a:buFont typeface="Arial"/>
              <a:buNone/>
              <a:defRPr sz="2800" kern="1200">
                <a:solidFill>
                  <a:schemeClr val="tx1">
                    <a:tint val="75000"/>
                  </a:schemeClr>
                </a:solidFill>
                <a:latin typeface="Arial"/>
                <a:ea typeface="+mn-ea"/>
                <a:cs typeface="Arial"/>
              </a:defRPr>
            </a:lvl2pPr>
            <a:lvl3pPr marL="914400" indent="0" algn="ctr" defTabSz="457200" rtl="0" eaLnBrk="1" latinLnBrk="0" hangingPunct="1">
              <a:spcBef>
                <a:spcPct val="20000"/>
              </a:spcBef>
              <a:buFont typeface="Arial"/>
              <a:buNone/>
              <a:defRPr sz="2400" kern="1200">
                <a:solidFill>
                  <a:schemeClr val="tx1">
                    <a:tint val="75000"/>
                  </a:schemeClr>
                </a:solidFill>
                <a:latin typeface="Arial"/>
                <a:ea typeface="+mn-ea"/>
                <a:cs typeface="Arial"/>
              </a:defRPr>
            </a:lvl3pPr>
            <a:lvl4pPr marL="1371600" indent="0" algn="ctr" defTabSz="457200" rtl="0" eaLnBrk="1" latinLnBrk="0" hangingPunct="1">
              <a:spcBef>
                <a:spcPct val="20000"/>
              </a:spcBef>
              <a:buFont typeface="Arial"/>
              <a:buNone/>
              <a:defRPr sz="2000" kern="1200">
                <a:solidFill>
                  <a:schemeClr val="tx1">
                    <a:tint val="75000"/>
                  </a:schemeClr>
                </a:solidFill>
                <a:latin typeface="Arial"/>
                <a:ea typeface="+mn-ea"/>
                <a:cs typeface="Arial"/>
              </a:defRPr>
            </a:lvl4pPr>
            <a:lvl5pPr marL="1828800" indent="0" algn="ctr" defTabSz="457200" rtl="0" eaLnBrk="1" latinLnBrk="0" hangingPunct="1">
              <a:spcBef>
                <a:spcPct val="20000"/>
              </a:spcBef>
              <a:buFont typeface="Arial"/>
              <a:buNone/>
              <a:defRPr sz="2000" kern="1200">
                <a:solidFill>
                  <a:schemeClr val="tx1">
                    <a:tint val="75000"/>
                  </a:schemeClr>
                </a:solidFill>
                <a:latin typeface="Arial"/>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US" sz="2000" dirty="0" smtClean="0"/>
          </a:p>
        </p:txBody>
      </p:sp>
      <p:sp>
        <p:nvSpPr>
          <p:cNvPr id="11" name="Text Placeholder 10"/>
          <p:cNvSpPr>
            <a:spLocks noGrp="1"/>
          </p:cNvSpPr>
          <p:nvPr>
            <p:ph type="body" sz="quarter" idx="13"/>
          </p:nvPr>
        </p:nvSpPr>
        <p:spPr>
          <a:xfrm>
            <a:off x="565150" y="1745742"/>
            <a:ext cx="7893050" cy="264528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Placeholder 1"/>
          <p:cNvSpPr>
            <a:spLocks noGrp="1"/>
          </p:cNvSpPr>
          <p:nvPr>
            <p:ph type="title"/>
          </p:nvPr>
        </p:nvSpPr>
        <p:spPr>
          <a:xfrm>
            <a:off x="457200" y="144249"/>
            <a:ext cx="8229600" cy="517812"/>
          </a:xfrm>
          <a:prstGeom prst="rect">
            <a:avLst/>
          </a:prstGeom>
        </p:spPr>
        <p:txBody>
          <a:bodyPr vert="horz" lIns="91440" tIns="45720" rIns="91440" bIns="45720" rtlCol="0" anchor="ctr">
            <a:noAutofit/>
          </a:bodyPr>
          <a:lstStyle/>
          <a:p>
            <a:r>
              <a:rPr lang="en-US" smtClean="0"/>
              <a:t>Click to edit Master title style</a:t>
            </a:r>
            <a:endParaRPr lang="en-US" dirty="0"/>
          </a:p>
        </p:txBody>
      </p:sp>
    </p:spTree>
    <p:extLst>
      <p:ext uri="{BB962C8B-B14F-4D97-AF65-F5344CB8AC3E}">
        <p14:creationId xmlns:p14="http://schemas.microsoft.com/office/powerpoint/2010/main" val="1187670079"/>
      </p:ext>
    </p:extLst>
  </p:cSld>
  <p:clrMapOvr>
    <a:masterClrMapping/>
  </p:clrMapOvr>
  <p:timing>
    <p:tnLst>
      <p:par>
        <p:cTn id="1" dur="indefinite" restart="never" nodeType="tmRoot"/>
      </p:par>
    </p:tnLst>
  </p:timing>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65_Title and Content">
    <p:spTree>
      <p:nvGrpSpPr>
        <p:cNvPr id="1" name=""/>
        <p:cNvGrpSpPr/>
        <p:nvPr/>
      </p:nvGrpSpPr>
      <p:grpSpPr>
        <a:xfrm>
          <a:off x="0" y="0"/>
          <a:ext cx="0" cy="0"/>
          <a:chOff x="0" y="0"/>
          <a:chExt cx="0" cy="0"/>
        </a:xfrm>
      </p:grpSpPr>
      <p:pic>
        <p:nvPicPr>
          <p:cNvPr id="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747022"/>
            <a:ext cx="91440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 descr="2013_NC_powerpoint_header_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8" y="-16668"/>
            <a:ext cx="9144001" cy="115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txBox="1">
            <a:spLocks/>
          </p:cNvSpPr>
          <p:nvPr/>
        </p:nvSpPr>
        <p:spPr bwMode="auto">
          <a:xfrm>
            <a:off x="60326" y="4770835"/>
            <a:ext cx="3121025" cy="210740"/>
          </a:xfrm>
          <a:prstGeom prst="rect">
            <a:avLst/>
          </a:prstGeom>
          <a:noFill/>
          <a:ln>
            <a:noFill/>
          </a:ln>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spcBef>
                <a:spcPct val="20000"/>
              </a:spcBef>
              <a:buClr>
                <a:srgbClr val="609BCD"/>
              </a:buClr>
              <a:buSzPct val="110000"/>
              <a:defRPr/>
            </a:pPr>
            <a:r>
              <a:rPr lang="en-US" sz="675" dirty="0" smtClean="0">
                <a:solidFill>
                  <a:srgbClr val="FFFFFF"/>
                </a:solidFill>
                <a:latin typeface="Open Sans" charset="0"/>
                <a:cs typeface="Open Sans" charset="0"/>
              </a:rPr>
              <a:t>Contact: </a:t>
            </a:r>
            <a:r>
              <a:rPr lang="en-US" sz="675" dirty="0" err="1" smtClean="0">
                <a:solidFill>
                  <a:srgbClr val="FFFFFF"/>
                </a:solidFill>
                <a:latin typeface="Open Sans" charset="0"/>
                <a:cs typeface="Open Sans" charset="0"/>
              </a:rPr>
              <a:t>Communications@TheNationalCouncil.org</a:t>
            </a:r>
            <a:r>
              <a:rPr lang="en-US" sz="675" dirty="0" smtClean="0">
                <a:solidFill>
                  <a:srgbClr val="FFFFFF"/>
                </a:solidFill>
                <a:latin typeface="Open Sans" charset="0"/>
                <a:cs typeface="Open Sans" charset="0"/>
              </a:rPr>
              <a:t> </a:t>
            </a:r>
          </a:p>
        </p:txBody>
      </p:sp>
      <p:sp>
        <p:nvSpPr>
          <p:cNvPr id="9" name="Content Placeholder 2"/>
          <p:cNvSpPr txBox="1">
            <a:spLocks/>
          </p:cNvSpPr>
          <p:nvPr/>
        </p:nvSpPr>
        <p:spPr bwMode="auto">
          <a:xfrm>
            <a:off x="530226" y="4927998"/>
            <a:ext cx="2327275" cy="167878"/>
          </a:xfrm>
          <a:prstGeom prst="rect">
            <a:avLst/>
          </a:prstGeom>
          <a:noFill/>
          <a:ln>
            <a:noFill/>
          </a:ln>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spcBef>
                <a:spcPct val="20000"/>
              </a:spcBef>
              <a:buClr>
                <a:srgbClr val="609BCD"/>
              </a:buClr>
              <a:buSzPct val="110000"/>
              <a:defRPr/>
            </a:pPr>
            <a:r>
              <a:rPr lang="en-US" sz="675" dirty="0" smtClean="0">
                <a:solidFill>
                  <a:srgbClr val="FFFFFF"/>
                </a:solidFill>
                <a:latin typeface="Arial"/>
                <a:cs typeface="Arial"/>
              </a:rPr>
              <a:t>202.684.7457</a:t>
            </a:r>
          </a:p>
        </p:txBody>
      </p:sp>
      <p:sp>
        <p:nvSpPr>
          <p:cNvPr id="10" name="Content Placeholder 2"/>
          <p:cNvSpPr txBox="1">
            <a:spLocks/>
          </p:cNvSpPr>
          <p:nvPr userDrawn="1"/>
        </p:nvSpPr>
        <p:spPr bwMode="auto">
          <a:xfrm>
            <a:off x="6300788" y="863204"/>
            <a:ext cx="2570162" cy="301228"/>
          </a:xfrm>
          <a:prstGeom prst="rect">
            <a:avLst/>
          </a:prstGeom>
          <a:noFill/>
          <a:ln>
            <a:noFill/>
          </a:ln>
          <a:extLst/>
        </p:spPr>
        <p:txBody>
          <a:bodyPr/>
          <a:lstStyle>
            <a:lvl1pPr eaLnBrk="0" hangingPunct="0">
              <a:defRPr sz="2400">
                <a:solidFill>
                  <a:schemeClr val="tx1"/>
                </a:solidFill>
                <a:latin typeface="Calibri" pitchFamily="34" charset="0"/>
                <a:ea typeface="MS PGothic" pitchFamily="34" charset="-128"/>
              </a:defRPr>
            </a:lvl1pPr>
            <a:lvl2pPr marL="37931725" indent="-37474525" eaLnBrk="0" hangingPunct="0">
              <a:defRPr sz="2400">
                <a:solidFill>
                  <a:schemeClr val="tx1"/>
                </a:solidFill>
                <a:latin typeface="Calibri" pitchFamily="34" charset="0"/>
                <a:ea typeface="MS PGothic" pitchFamily="34" charset="-128"/>
              </a:defRPr>
            </a:lvl2pPr>
            <a:lvl3pPr eaLnBrk="0" hangingPunct="0">
              <a:defRPr sz="2400">
                <a:solidFill>
                  <a:schemeClr val="tx1"/>
                </a:solidFill>
                <a:latin typeface="Calibri" pitchFamily="34" charset="0"/>
                <a:ea typeface="MS PGothic" pitchFamily="34" charset="-128"/>
              </a:defRPr>
            </a:lvl3pPr>
            <a:lvl4pPr eaLnBrk="0" hangingPunct="0">
              <a:defRPr sz="2400">
                <a:solidFill>
                  <a:schemeClr val="tx1"/>
                </a:solidFill>
                <a:latin typeface="Calibri" pitchFamily="34" charset="0"/>
                <a:ea typeface="MS PGothic" pitchFamily="34" charset="-128"/>
              </a:defRPr>
            </a:lvl4pPr>
            <a:lvl5pPr eaLnBrk="0" hangingPunct="0">
              <a:defRPr sz="2400">
                <a:solidFill>
                  <a:schemeClr val="tx1"/>
                </a:solidFill>
                <a:latin typeface="Calibri" pitchFamily="34" charset="0"/>
                <a:ea typeface="MS PGothic" pitchFamily="34" charset="-128"/>
              </a:defRPr>
            </a:lvl5pPr>
            <a:lvl6pPr marL="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914400" eaLnBrk="0" fontAlgn="base" hangingPunct="0">
              <a:spcBef>
                <a:spcPct val="0"/>
              </a:spcBef>
              <a:spcAft>
                <a:spcPct val="0"/>
              </a:spcAft>
              <a:defRPr sz="2400">
                <a:solidFill>
                  <a:schemeClr val="tx1"/>
                </a:solidFill>
                <a:latin typeface="Calibri" pitchFamily="34" charset="0"/>
                <a:ea typeface="MS PGothic" pitchFamily="34" charset="-128"/>
              </a:defRPr>
            </a:lvl7pPr>
            <a:lvl8pPr marL="1371600" eaLnBrk="0" fontAlgn="base" hangingPunct="0">
              <a:spcBef>
                <a:spcPct val="0"/>
              </a:spcBef>
              <a:spcAft>
                <a:spcPct val="0"/>
              </a:spcAft>
              <a:defRPr sz="2400">
                <a:solidFill>
                  <a:schemeClr val="tx1"/>
                </a:solidFill>
                <a:latin typeface="Calibri" pitchFamily="34" charset="0"/>
                <a:ea typeface="MS PGothic" pitchFamily="34" charset="-128"/>
              </a:defRPr>
            </a:lvl8pPr>
            <a:lvl9pPr marL="18288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dist">
              <a:spcBef>
                <a:spcPct val="20000"/>
              </a:spcBef>
              <a:buClr>
                <a:srgbClr val="609BCD"/>
              </a:buClr>
              <a:buSzPct val="110000"/>
              <a:defRPr/>
            </a:pPr>
            <a:r>
              <a:rPr lang="en-US" altLang="en-US" sz="825" smtClean="0">
                <a:solidFill>
                  <a:srgbClr val="FFFFFF"/>
                </a:solidFill>
                <a:latin typeface="Arial" pitchFamily="34" charset="0"/>
                <a:cs typeface="Arial" pitchFamily="34" charset="0"/>
              </a:rPr>
              <a:t>www.</a:t>
            </a:r>
            <a:r>
              <a:rPr lang="en-US" altLang="en-US" sz="825" b="1" smtClean="0">
                <a:solidFill>
                  <a:srgbClr val="FFFFFF"/>
                </a:solidFill>
                <a:latin typeface="Arial" pitchFamily="34" charset="0"/>
                <a:cs typeface="Arial" pitchFamily="34" charset="0"/>
              </a:rPr>
              <a:t>TheNationalCouncil</a:t>
            </a:r>
            <a:r>
              <a:rPr lang="en-US" altLang="en-US" sz="825" smtClean="0">
                <a:solidFill>
                  <a:srgbClr val="FFFFFF"/>
                </a:solidFill>
                <a:latin typeface="Arial" pitchFamily="34" charset="0"/>
                <a:cs typeface="Arial" pitchFamily="34" charset="0"/>
              </a:rPr>
              <a:t>.org</a:t>
            </a:r>
          </a:p>
          <a:p>
            <a:pPr algn="dist">
              <a:spcBef>
                <a:spcPct val="20000"/>
              </a:spcBef>
              <a:buClr>
                <a:srgbClr val="609BCD"/>
              </a:buClr>
              <a:buSzPct val="110000"/>
              <a:defRPr/>
            </a:pPr>
            <a:endParaRPr lang="en-US" altLang="en-US" sz="825" smtClean="0">
              <a:solidFill>
                <a:srgbClr val="FFFFFF"/>
              </a:solidFill>
              <a:latin typeface="Open Sans" pitchFamily="34" charset="0"/>
            </a:endParaRPr>
          </a:p>
        </p:txBody>
      </p:sp>
      <p:sp>
        <p:nvSpPr>
          <p:cNvPr id="11" name="Picture Placeholder 4"/>
          <p:cNvSpPr>
            <a:spLocks noGrp="1"/>
          </p:cNvSpPr>
          <p:nvPr>
            <p:ph type="pic" sz="quarter" idx="15"/>
          </p:nvPr>
        </p:nvSpPr>
        <p:spPr>
          <a:xfrm>
            <a:off x="490335" y="1353236"/>
            <a:ext cx="2678951" cy="2035027"/>
          </a:xfrm>
          <a:effectLst>
            <a:outerShdw blurRad="50800" dist="38100" dir="2700000" algn="tl" rotWithShape="0">
              <a:prstClr val="black">
                <a:alpha val="40000"/>
              </a:prstClr>
            </a:outerShdw>
          </a:effectLst>
        </p:spPr>
        <p:txBody>
          <a:bodyPr rtlCol="0">
            <a:normAutofit/>
          </a:bodyPr>
          <a:lstStyle>
            <a:lvl1pPr marL="0" indent="0">
              <a:buNone/>
              <a:defRPr sz="1200"/>
            </a:lvl1pPr>
          </a:lstStyle>
          <a:p>
            <a:pPr lvl="0"/>
            <a:endParaRPr lang="en-US" noProof="0" dirty="0" smtClean="0"/>
          </a:p>
        </p:txBody>
      </p:sp>
      <p:sp>
        <p:nvSpPr>
          <p:cNvPr id="13" name="Text Placeholder 2"/>
          <p:cNvSpPr>
            <a:spLocks noGrp="1"/>
          </p:cNvSpPr>
          <p:nvPr>
            <p:ph idx="1"/>
          </p:nvPr>
        </p:nvSpPr>
        <p:spPr bwMode="auto">
          <a:xfrm>
            <a:off x="3902884" y="1353237"/>
            <a:ext cx="4795808" cy="3394472"/>
          </a:xfrm>
          <a:prstGeom prst="rect">
            <a:avLst/>
          </a:prstGeom>
          <a:noFill/>
          <a:ln>
            <a:noFill/>
          </a:ln>
          <a:extLst/>
        </p:spPr>
        <p:txBody>
          <a:bodyPr/>
          <a:lstStyle>
            <a:lvl1pPr marL="257175" indent="-257175">
              <a:buFont typeface="Arial"/>
              <a:buChar char="•"/>
              <a:defRPr sz="2400"/>
            </a:lvl1pPr>
            <a:lvl2pPr marL="557213" indent="-214313">
              <a:buFont typeface="Wingdings" charset="2"/>
              <a:buChar char="ü"/>
              <a:defRPr sz="1350">
                <a:solidFill>
                  <a:srgbClr val="204E9C"/>
                </a:solidFill>
              </a:defRPr>
            </a:lvl2pPr>
            <a:lvl3pPr marL="900113" indent="-214313">
              <a:buFont typeface="Courier New"/>
              <a:buChar char="o"/>
              <a:defRPr sz="1200"/>
            </a:lvl3pPr>
            <a:lvl4pPr>
              <a:defRPr sz="1050"/>
            </a:lvl4pPr>
            <a:lvl5pPr>
              <a:defRPr sz="1050"/>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Title Placeholder 1"/>
          <p:cNvSpPr>
            <a:spLocks noGrp="1"/>
          </p:cNvSpPr>
          <p:nvPr>
            <p:ph type="title"/>
          </p:nvPr>
        </p:nvSpPr>
        <p:spPr bwMode="auto">
          <a:xfrm>
            <a:off x="3206073" y="201245"/>
            <a:ext cx="5774357" cy="461963"/>
          </a:xfrm>
          <a:prstGeom prst="rect">
            <a:avLst/>
          </a:prstGeom>
          <a:noFill/>
          <a:ln>
            <a:noFill/>
          </a:ln>
          <a:extLst/>
        </p:spPr>
        <p:txBody>
          <a:bodyPr/>
          <a:lstStyle>
            <a:lvl1pPr>
              <a:defRPr sz="2400" baseline="0">
                <a:solidFill>
                  <a:srgbClr val="E9B12B"/>
                </a:solidFill>
              </a:defRPr>
            </a:lvl1pPr>
          </a:lstStyle>
          <a:p>
            <a:r>
              <a:rPr lang="en-US" smtClean="0"/>
              <a:t>Click to edit Master title style</a:t>
            </a:r>
            <a:endParaRPr lang="en-US" dirty="0"/>
          </a:p>
        </p:txBody>
      </p:sp>
      <p:sp>
        <p:nvSpPr>
          <p:cNvPr id="12" name="Slide Number Placeholder 5"/>
          <p:cNvSpPr>
            <a:spLocks noGrp="1"/>
          </p:cNvSpPr>
          <p:nvPr>
            <p:ph type="sldNum" sz="quarter" idx="16"/>
          </p:nvPr>
        </p:nvSpPr>
        <p:spPr>
          <a:xfrm>
            <a:off x="8477250" y="4866085"/>
            <a:ext cx="666750" cy="175022"/>
          </a:xfrm>
          <a:prstGeom prst="rect">
            <a:avLst/>
          </a:prstGeom>
        </p:spPr>
        <p:txBody>
          <a:bodyPr/>
          <a:lstStyle>
            <a:lvl1pPr>
              <a:defRPr>
                <a:solidFill>
                  <a:srgbClr val="FFFFFF"/>
                </a:solidFill>
              </a:defRPr>
            </a:lvl1pPr>
          </a:lstStyle>
          <a:p>
            <a:pPr>
              <a:defRPr/>
            </a:pPr>
            <a:fld id="{C3702476-244D-4B76-8396-3AC97A77E79A}" type="slidenum">
              <a:rPr lang="en-US" altLang="en-US"/>
              <a:pPr>
                <a:defRPr/>
              </a:pPr>
              <a:t>‹#›</a:t>
            </a:fld>
            <a:endParaRPr lang="en-US" altLang="en-US"/>
          </a:p>
        </p:txBody>
      </p:sp>
    </p:spTree>
    <p:extLst>
      <p:ext uri="{BB962C8B-B14F-4D97-AF65-F5344CB8AC3E}">
        <p14:creationId xmlns:p14="http://schemas.microsoft.com/office/powerpoint/2010/main" val="16126917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66_Title and Content">
    <p:spTree>
      <p:nvGrpSpPr>
        <p:cNvPr id="1" name=""/>
        <p:cNvGrpSpPr/>
        <p:nvPr/>
      </p:nvGrpSpPr>
      <p:grpSpPr>
        <a:xfrm>
          <a:off x="0" y="0"/>
          <a:ext cx="0" cy="0"/>
          <a:chOff x="0" y="0"/>
          <a:chExt cx="0" cy="0"/>
        </a:xfrm>
      </p:grpSpPr>
      <p:pic>
        <p:nvPicPr>
          <p:cNvPr id="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747022"/>
            <a:ext cx="91440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 descr="2013_NC_powerpoint_header_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8" y="-16668"/>
            <a:ext cx="9144001" cy="115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txBox="1">
            <a:spLocks/>
          </p:cNvSpPr>
          <p:nvPr/>
        </p:nvSpPr>
        <p:spPr bwMode="auto">
          <a:xfrm>
            <a:off x="60326" y="4770835"/>
            <a:ext cx="3121025" cy="210740"/>
          </a:xfrm>
          <a:prstGeom prst="rect">
            <a:avLst/>
          </a:prstGeom>
          <a:noFill/>
          <a:ln>
            <a:noFill/>
          </a:ln>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spcBef>
                <a:spcPct val="20000"/>
              </a:spcBef>
              <a:buClr>
                <a:srgbClr val="609BCD"/>
              </a:buClr>
              <a:buSzPct val="110000"/>
              <a:defRPr/>
            </a:pPr>
            <a:r>
              <a:rPr lang="en-US" sz="675" dirty="0" smtClean="0">
                <a:solidFill>
                  <a:srgbClr val="FFFFFF"/>
                </a:solidFill>
                <a:latin typeface="Open Sans" charset="0"/>
                <a:cs typeface="Open Sans" charset="0"/>
              </a:rPr>
              <a:t>Contact: </a:t>
            </a:r>
            <a:r>
              <a:rPr lang="en-US" sz="675" dirty="0" err="1" smtClean="0">
                <a:solidFill>
                  <a:srgbClr val="FFFFFF"/>
                </a:solidFill>
                <a:latin typeface="Open Sans" charset="0"/>
                <a:cs typeface="Open Sans" charset="0"/>
              </a:rPr>
              <a:t>Communications@TheNationalCouncil.org</a:t>
            </a:r>
            <a:r>
              <a:rPr lang="en-US" sz="675" dirty="0" smtClean="0">
                <a:solidFill>
                  <a:srgbClr val="FFFFFF"/>
                </a:solidFill>
                <a:latin typeface="Open Sans" charset="0"/>
                <a:cs typeface="Open Sans" charset="0"/>
              </a:rPr>
              <a:t> </a:t>
            </a:r>
          </a:p>
        </p:txBody>
      </p:sp>
      <p:sp>
        <p:nvSpPr>
          <p:cNvPr id="9" name="Content Placeholder 2"/>
          <p:cNvSpPr txBox="1">
            <a:spLocks/>
          </p:cNvSpPr>
          <p:nvPr/>
        </p:nvSpPr>
        <p:spPr bwMode="auto">
          <a:xfrm>
            <a:off x="530226" y="4927998"/>
            <a:ext cx="2327275" cy="167878"/>
          </a:xfrm>
          <a:prstGeom prst="rect">
            <a:avLst/>
          </a:prstGeom>
          <a:noFill/>
          <a:ln>
            <a:noFill/>
          </a:ln>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spcBef>
                <a:spcPct val="20000"/>
              </a:spcBef>
              <a:buClr>
                <a:srgbClr val="609BCD"/>
              </a:buClr>
              <a:buSzPct val="110000"/>
              <a:defRPr/>
            </a:pPr>
            <a:r>
              <a:rPr lang="en-US" sz="675" dirty="0" smtClean="0">
                <a:solidFill>
                  <a:srgbClr val="FFFFFF"/>
                </a:solidFill>
                <a:latin typeface="Arial"/>
                <a:cs typeface="Arial"/>
              </a:rPr>
              <a:t>202.684.7457</a:t>
            </a:r>
          </a:p>
        </p:txBody>
      </p:sp>
      <p:sp>
        <p:nvSpPr>
          <p:cNvPr id="10" name="Content Placeholder 2"/>
          <p:cNvSpPr txBox="1">
            <a:spLocks/>
          </p:cNvSpPr>
          <p:nvPr userDrawn="1"/>
        </p:nvSpPr>
        <p:spPr bwMode="auto">
          <a:xfrm>
            <a:off x="6300788" y="863204"/>
            <a:ext cx="2570162" cy="301228"/>
          </a:xfrm>
          <a:prstGeom prst="rect">
            <a:avLst/>
          </a:prstGeom>
          <a:noFill/>
          <a:ln>
            <a:noFill/>
          </a:ln>
          <a:extLst/>
        </p:spPr>
        <p:txBody>
          <a:bodyPr/>
          <a:lstStyle>
            <a:lvl1pPr eaLnBrk="0" hangingPunct="0">
              <a:defRPr sz="2400">
                <a:solidFill>
                  <a:schemeClr val="tx1"/>
                </a:solidFill>
                <a:latin typeface="Calibri" pitchFamily="34" charset="0"/>
                <a:ea typeface="MS PGothic" pitchFamily="34" charset="-128"/>
              </a:defRPr>
            </a:lvl1pPr>
            <a:lvl2pPr marL="37931725" indent="-37474525" eaLnBrk="0" hangingPunct="0">
              <a:defRPr sz="2400">
                <a:solidFill>
                  <a:schemeClr val="tx1"/>
                </a:solidFill>
                <a:latin typeface="Calibri" pitchFamily="34" charset="0"/>
                <a:ea typeface="MS PGothic" pitchFamily="34" charset="-128"/>
              </a:defRPr>
            </a:lvl2pPr>
            <a:lvl3pPr eaLnBrk="0" hangingPunct="0">
              <a:defRPr sz="2400">
                <a:solidFill>
                  <a:schemeClr val="tx1"/>
                </a:solidFill>
                <a:latin typeface="Calibri" pitchFamily="34" charset="0"/>
                <a:ea typeface="MS PGothic" pitchFamily="34" charset="-128"/>
              </a:defRPr>
            </a:lvl3pPr>
            <a:lvl4pPr eaLnBrk="0" hangingPunct="0">
              <a:defRPr sz="2400">
                <a:solidFill>
                  <a:schemeClr val="tx1"/>
                </a:solidFill>
                <a:latin typeface="Calibri" pitchFamily="34" charset="0"/>
                <a:ea typeface="MS PGothic" pitchFamily="34" charset="-128"/>
              </a:defRPr>
            </a:lvl4pPr>
            <a:lvl5pPr eaLnBrk="0" hangingPunct="0">
              <a:defRPr sz="2400">
                <a:solidFill>
                  <a:schemeClr val="tx1"/>
                </a:solidFill>
                <a:latin typeface="Calibri" pitchFamily="34" charset="0"/>
                <a:ea typeface="MS PGothic" pitchFamily="34" charset="-128"/>
              </a:defRPr>
            </a:lvl5pPr>
            <a:lvl6pPr marL="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914400" eaLnBrk="0" fontAlgn="base" hangingPunct="0">
              <a:spcBef>
                <a:spcPct val="0"/>
              </a:spcBef>
              <a:spcAft>
                <a:spcPct val="0"/>
              </a:spcAft>
              <a:defRPr sz="2400">
                <a:solidFill>
                  <a:schemeClr val="tx1"/>
                </a:solidFill>
                <a:latin typeface="Calibri" pitchFamily="34" charset="0"/>
                <a:ea typeface="MS PGothic" pitchFamily="34" charset="-128"/>
              </a:defRPr>
            </a:lvl7pPr>
            <a:lvl8pPr marL="1371600" eaLnBrk="0" fontAlgn="base" hangingPunct="0">
              <a:spcBef>
                <a:spcPct val="0"/>
              </a:spcBef>
              <a:spcAft>
                <a:spcPct val="0"/>
              </a:spcAft>
              <a:defRPr sz="2400">
                <a:solidFill>
                  <a:schemeClr val="tx1"/>
                </a:solidFill>
                <a:latin typeface="Calibri" pitchFamily="34" charset="0"/>
                <a:ea typeface="MS PGothic" pitchFamily="34" charset="-128"/>
              </a:defRPr>
            </a:lvl8pPr>
            <a:lvl9pPr marL="18288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dist">
              <a:spcBef>
                <a:spcPct val="20000"/>
              </a:spcBef>
              <a:buClr>
                <a:srgbClr val="609BCD"/>
              </a:buClr>
              <a:buSzPct val="110000"/>
              <a:defRPr/>
            </a:pPr>
            <a:r>
              <a:rPr lang="en-US" altLang="en-US" sz="825" smtClean="0">
                <a:solidFill>
                  <a:srgbClr val="FFFFFF"/>
                </a:solidFill>
                <a:latin typeface="Arial" pitchFamily="34" charset="0"/>
                <a:cs typeface="Arial" pitchFamily="34" charset="0"/>
              </a:rPr>
              <a:t>www.</a:t>
            </a:r>
            <a:r>
              <a:rPr lang="en-US" altLang="en-US" sz="825" b="1" smtClean="0">
                <a:solidFill>
                  <a:srgbClr val="FFFFFF"/>
                </a:solidFill>
                <a:latin typeface="Arial" pitchFamily="34" charset="0"/>
                <a:cs typeface="Arial" pitchFamily="34" charset="0"/>
              </a:rPr>
              <a:t>TheNationalCouncil</a:t>
            </a:r>
            <a:r>
              <a:rPr lang="en-US" altLang="en-US" sz="825" smtClean="0">
                <a:solidFill>
                  <a:srgbClr val="FFFFFF"/>
                </a:solidFill>
                <a:latin typeface="Arial" pitchFamily="34" charset="0"/>
                <a:cs typeface="Arial" pitchFamily="34" charset="0"/>
              </a:rPr>
              <a:t>.org</a:t>
            </a:r>
          </a:p>
          <a:p>
            <a:pPr algn="dist">
              <a:spcBef>
                <a:spcPct val="20000"/>
              </a:spcBef>
              <a:buClr>
                <a:srgbClr val="609BCD"/>
              </a:buClr>
              <a:buSzPct val="110000"/>
              <a:defRPr/>
            </a:pPr>
            <a:endParaRPr lang="en-US" altLang="en-US" sz="825" smtClean="0">
              <a:solidFill>
                <a:srgbClr val="FFFFFF"/>
              </a:solidFill>
              <a:latin typeface="Open Sans" pitchFamily="34" charset="0"/>
            </a:endParaRPr>
          </a:p>
        </p:txBody>
      </p:sp>
      <p:sp>
        <p:nvSpPr>
          <p:cNvPr id="11" name="Picture Placeholder 4"/>
          <p:cNvSpPr>
            <a:spLocks noGrp="1"/>
          </p:cNvSpPr>
          <p:nvPr>
            <p:ph type="pic" sz="quarter" idx="15"/>
          </p:nvPr>
        </p:nvSpPr>
        <p:spPr>
          <a:xfrm>
            <a:off x="490335" y="1353236"/>
            <a:ext cx="2678951" cy="2035027"/>
          </a:xfrm>
          <a:effectLst>
            <a:outerShdw blurRad="50800" dist="38100" dir="2700000" algn="tl" rotWithShape="0">
              <a:prstClr val="black">
                <a:alpha val="40000"/>
              </a:prstClr>
            </a:outerShdw>
          </a:effectLst>
        </p:spPr>
        <p:txBody>
          <a:bodyPr rtlCol="0">
            <a:normAutofit/>
          </a:bodyPr>
          <a:lstStyle>
            <a:lvl1pPr marL="0" indent="0">
              <a:buNone/>
              <a:defRPr sz="1200"/>
            </a:lvl1pPr>
          </a:lstStyle>
          <a:p>
            <a:pPr lvl="0"/>
            <a:endParaRPr lang="en-US" noProof="0" dirty="0" smtClean="0"/>
          </a:p>
        </p:txBody>
      </p:sp>
      <p:sp>
        <p:nvSpPr>
          <p:cNvPr id="13" name="Text Placeholder 2"/>
          <p:cNvSpPr>
            <a:spLocks noGrp="1"/>
          </p:cNvSpPr>
          <p:nvPr>
            <p:ph idx="1"/>
          </p:nvPr>
        </p:nvSpPr>
        <p:spPr bwMode="auto">
          <a:xfrm>
            <a:off x="3902884" y="1353237"/>
            <a:ext cx="4795808" cy="3394472"/>
          </a:xfrm>
          <a:prstGeom prst="rect">
            <a:avLst/>
          </a:prstGeom>
          <a:noFill/>
          <a:ln>
            <a:noFill/>
          </a:ln>
          <a:extLst/>
        </p:spPr>
        <p:txBody>
          <a:bodyPr/>
          <a:lstStyle>
            <a:lvl1pPr marL="257175" indent="-257175">
              <a:buFont typeface="Arial"/>
              <a:buChar char="•"/>
              <a:defRPr sz="2400"/>
            </a:lvl1pPr>
            <a:lvl2pPr marL="557213" indent="-214313">
              <a:buFont typeface="Wingdings" charset="2"/>
              <a:buChar char="ü"/>
              <a:defRPr sz="1350">
                <a:solidFill>
                  <a:srgbClr val="204E9C"/>
                </a:solidFill>
              </a:defRPr>
            </a:lvl2pPr>
            <a:lvl3pPr marL="900113" indent="-214313">
              <a:buFont typeface="Courier New"/>
              <a:buChar char="o"/>
              <a:defRPr sz="1200"/>
            </a:lvl3pPr>
            <a:lvl4pPr>
              <a:defRPr sz="1050"/>
            </a:lvl4pPr>
            <a:lvl5pPr>
              <a:defRPr sz="1050"/>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Title Placeholder 1"/>
          <p:cNvSpPr>
            <a:spLocks noGrp="1"/>
          </p:cNvSpPr>
          <p:nvPr>
            <p:ph type="title"/>
          </p:nvPr>
        </p:nvSpPr>
        <p:spPr bwMode="auto">
          <a:xfrm>
            <a:off x="3206073" y="201245"/>
            <a:ext cx="5774357" cy="461963"/>
          </a:xfrm>
          <a:prstGeom prst="rect">
            <a:avLst/>
          </a:prstGeom>
          <a:noFill/>
          <a:ln>
            <a:noFill/>
          </a:ln>
          <a:extLst/>
        </p:spPr>
        <p:txBody>
          <a:bodyPr/>
          <a:lstStyle>
            <a:lvl1pPr>
              <a:defRPr sz="2400" baseline="0">
                <a:solidFill>
                  <a:srgbClr val="E9B12B"/>
                </a:solidFill>
              </a:defRPr>
            </a:lvl1pPr>
          </a:lstStyle>
          <a:p>
            <a:r>
              <a:rPr lang="en-US" smtClean="0"/>
              <a:t>Click to edit Master title style</a:t>
            </a:r>
            <a:endParaRPr lang="en-US" dirty="0"/>
          </a:p>
        </p:txBody>
      </p:sp>
      <p:sp>
        <p:nvSpPr>
          <p:cNvPr id="12" name="Slide Number Placeholder 5"/>
          <p:cNvSpPr>
            <a:spLocks noGrp="1"/>
          </p:cNvSpPr>
          <p:nvPr>
            <p:ph type="sldNum" sz="quarter" idx="16"/>
          </p:nvPr>
        </p:nvSpPr>
        <p:spPr>
          <a:xfrm>
            <a:off x="8477250" y="4866085"/>
            <a:ext cx="666750" cy="175022"/>
          </a:xfrm>
          <a:prstGeom prst="rect">
            <a:avLst/>
          </a:prstGeom>
        </p:spPr>
        <p:txBody>
          <a:bodyPr/>
          <a:lstStyle>
            <a:lvl1pPr>
              <a:defRPr>
                <a:solidFill>
                  <a:srgbClr val="FFFFFF"/>
                </a:solidFill>
              </a:defRPr>
            </a:lvl1pPr>
          </a:lstStyle>
          <a:p>
            <a:pPr>
              <a:defRPr/>
            </a:pPr>
            <a:fld id="{2B4477A7-FFF8-455E-A97C-BDC26BDC7E93}" type="slidenum">
              <a:rPr lang="en-US" altLang="en-US"/>
              <a:pPr>
                <a:defRPr/>
              </a:pPr>
              <a:t>‹#›</a:t>
            </a:fld>
            <a:endParaRPr lang="en-US" altLang="en-US"/>
          </a:p>
        </p:txBody>
      </p:sp>
    </p:spTree>
    <p:extLst>
      <p:ext uri="{BB962C8B-B14F-4D97-AF65-F5344CB8AC3E}">
        <p14:creationId xmlns:p14="http://schemas.microsoft.com/office/powerpoint/2010/main" val="12583846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67_Title and Content">
    <p:spTree>
      <p:nvGrpSpPr>
        <p:cNvPr id="1" name=""/>
        <p:cNvGrpSpPr/>
        <p:nvPr/>
      </p:nvGrpSpPr>
      <p:grpSpPr>
        <a:xfrm>
          <a:off x="0" y="0"/>
          <a:ext cx="0" cy="0"/>
          <a:chOff x="0" y="0"/>
          <a:chExt cx="0" cy="0"/>
        </a:xfrm>
      </p:grpSpPr>
      <p:pic>
        <p:nvPicPr>
          <p:cNvPr id="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747022"/>
            <a:ext cx="91440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 descr="2013_NC_powerpoint_header_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8" y="-16668"/>
            <a:ext cx="9144001" cy="115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txBox="1">
            <a:spLocks/>
          </p:cNvSpPr>
          <p:nvPr/>
        </p:nvSpPr>
        <p:spPr bwMode="auto">
          <a:xfrm>
            <a:off x="60326" y="4770835"/>
            <a:ext cx="3121025" cy="210740"/>
          </a:xfrm>
          <a:prstGeom prst="rect">
            <a:avLst/>
          </a:prstGeom>
          <a:noFill/>
          <a:ln>
            <a:noFill/>
          </a:ln>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spcBef>
                <a:spcPct val="20000"/>
              </a:spcBef>
              <a:buClr>
                <a:srgbClr val="609BCD"/>
              </a:buClr>
              <a:buSzPct val="110000"/>
              <a:defRPr/>
            </a:pPr>
            <a:r>
              <a:rPr lang="en-US" sz="675" dirty="0" smtClean="0">
                <a:solidFill>
                  <a:srgbClr val="FFFFFF"/>
                </a:solidFill>
                <a:latin typeface="Open Sans" charset="0"/>
                <a:cs typeface="Open Sans" charset="0"/>
              </a:rPr>
              <a:t>Contact: </a:t>
            </a:r>
            <a:r>
              <a:rPr lang="en-US" sz="675" dirty="0" err="1" smtClean="0">
                <a:solidFill>
                  <a:srgbClr val="FFFFFF"/>
                </a:solidFill>
                <a:latin typeface="Open Sans" charset="0"/>
                <a:cs typeface="Open Sans" charset="0"/>
              </a:rPr>
              <a:t>Communications@TheNationalCouncil.org</a:t>
            </a:r>
            <a:r>
              <a:rPr lang="en-US" sz="675" dirty="0" smtClean="0">
                <a:solidFill>
                  <a:srgbClr val="FFFFFF"/>
                </a:solidFill>
                <a:latin typeface="Open Sans" charset="0"/>
                <a:cs typeface="Open Sans" charset="0"/>
              </a:rPr>
              <a:t> </a:t>
            </a:r>
          </a:p>
        </p:txBody>
      </p:sp>
      <p:sp>
        <p:nvSpPr>
          <p:cNvPr id="9" name="Content Placeholder 2"/>
          <p:cNvSpPr txBox="1">
            <a:spLocks/>
          </p:cNvSpPr>
          <p:nvPr/>
        </p:nvSpPr>
        <p:spPr bwMode="auto">
          <a:xfrm>
            <a:off x="530226" y="4927998"/>
            <a:ext cx="2327275" cy="167878"/>
          </a:xfrm>
          <a:prstGeom prst="rect">
            <a:avLst/>
          </a:prstGeom>
          <a:noFill/>
          <a:ln>
            <a:noFill/>
          </a:ln>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spcBef>
                <a:spcPct val="20000"/>
              </a:spcBef>
              <a:buClr>
                <a:srgbClr val="609BCD"/>
              </a:buClr>
              <a:buSzPct val="110000"/>
              <a:defRPr/>
            </a:pPr>
            <a:r>
              <a:rPr lang="en-US" sz="675" dirty="0" smtClean="0">
                <a:solidFill>
                  <a:srgbClr val="FFFFFF"/>
                </a:solidFill>
                <a:latin typeface="Arial"/>
                <a:cs typeface="Arial"/>
              </a:rPr>
              <a:t>202.684.7457</a:t>
            </a:r>
          </a:p>
        </p:txBody>
      </p:sp>
      <p:sp>
        <p:nvSpPr>
          <p:cNvPr id="10" name="Content Placeholder 2"/>
          <p:cNvSpPr txBox="1">
            <a:spLocks/>
          </p:cNvSpPr>
          <p:nvPr userDrawn="1"/>
        </p:nvSpPr>
        <p:spPr bwMode="auto">
          <a:xfrm>
            <a:off x="6300788" y="863204"/>
            <a:ext cx="2570162" cy="301228"/>
          </a:xfrm>
          <a:prstGeom prst="rect">
            <a:avLst/>
          </a:prstGeom>
          <a:noFill/>
          <a:ln>
            <a:noFill/>
          </a:ln>
          <a:extLst/>
        </p:spPr>
        <p:txBody>
          <a:bodyPr/>
          <a:lstStyle>
            <a:lvl1pPr eaLnBrk="0" hangingPunct="0">
              <a:defRPr sz="2400">
                <a:solidFill>
                  <a:schemeClr val="tx1"/>
                </a:solidFill>
                <a:latin typeface="Calibri" pitchFamily="34" charset="0"/>
                <a:ea typeface="MS PGothic" pitchFamily="34" charset="-128"/>
              </a:defRPr>
            </a:lvl1pPr>
            <a:lvl2pPr marL="37931725" indent="-37474525" eaLnBrk="0" hangingPunct="0">
              <a:defRPr sz="2400">
                <a:solidFill>
                  <a:schemeClr val="tx1"/>
                </a:solidFill>
                <a:latin typeface="Calibri" pitchFamily="34" charset="0"/>
                <a:ea typeface="MS PGothic" pitchFamily="34" charset="-128"/>
              </a:defRPr>
            </a:lvl2pPr>
            <a:lvl3pPr eaLnBrk="0" hangingPunct="0">
              <a:defRPr sz="2400">
                <a:solidFill>
                  <a:schemeClr val="tx1"/>
                </a:solidFill>
                <a:latin typeface="Calibri" pitchFamily="34" charset="0"/>
                <a:ea typeface="MS PGothic" pitchFamily="34" charset="-128"/>
              </a:defRPr>
            </a:lvl3pPr>
            <a:lvl4pPr eaLnBrk="0" hangingPunct="0">
              <a:defRPr sz="2400">
                <a:solidFill>
                  <a:schemeClr val="tx1"/>
                </a:solidFill>
                <a:latin typeface="Calibri" pitchFamily="34" charset="0"/>
                <a:ea typeface="MS PGothic" pitchFamily="34" charset="-128"/>
              </a:defRPr>
            </a:lvl4pPr>
            <a:lvl5pPr eaLnBrk="0" hangingPunct="0">
              <a:defRPr sz="2400">
                <a:solidFill>
                  <a:schemeClr val="tx1"/>
                </a:solidFill>
                <a:latin typeface="Calibri" pitchFamily="34" charset="0"/>
                <a:ea typeface="MS PGothic" pitchFamily="34" charset="-128"/>
              </a:defRPr>
            </a:lvl5pPr>
            <a:lvl6pPr marL="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914400" eaLnBrk="0" fontAlgn="base" hangingPunct="0">
              <a:spcBef>
                <a:spcPct val="0"/>
              </a:spcBef>
              <a:spcAft>
                <a:spcPct val="0"/>
              </a:spcAft>
              <a:defRPr sz="2400">
                <a:solidFill>
                  <a:schemeClr val="tx1"/>
                </a:solidFill>
                <a:latin typeface="Calibri" pitchFamily="34" charset="0"/>
                <a:ea typeface="MS PGothic" pitchFamily="34" charset="-128"/>
              </a:defRPr>
            </a:lvl7pPr>
            <a:lvl8pPr marL="1371600" eaLnBrk="0" fontAlgn="base" hangingPunct="0">
              <a:spcBef>
                <a:spcPct val="0"/>
              </a:spcBef>
              <a:spcAft>
                <a:spcPct val="0"/>
              </a:spcAft>
              <a:defRPr sz="2400">
                <a:solidFill>
                  <a:schemeClr val="tx1"/>
                </a:solidFill>
                <a:latin typeface="Calibri" pitchFamily="34" charset="0"/>
                <a:ea typeface="MS PGothic" pitchFamily="34" charset="-128"/>
              </a:defRPr>
            </a:lvl8pPr>
            <a:lvl9pPr marL="18288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dist">
              <a:spcBef>
                <a:spcPct val="20000"/>
              </a:spcBef>
              <a:buClr>
                <a:srgbClr val="609BCD"/>
              </a:buClr>
              <a:buSzPct val="110000"/>
              <a:defRPr/>
            </a:pPr>
            <a:r>
              <a:rPr lang="en-US" altLang="en-US" sz="825" smtClean="0">
                <a:solidFill>
                  <a:srgbClr val="FFFFFF"/>
                </a:solidFill>
                <a:latin typeface="Arial" pitchFamily="34" charset="0"/>
                <a:cs typeface="Arial" pitchFamily="34" charset="0"/>
              </a:rPr>
              <a:t>www.</a:t>
            </a:r>
            <a:r>
              <a:rPr lang="en-US" altLang="en-US" sz="825" b="1" smtClean="0">
                <a:solidFill>
                  <a:srgbClr val="FFFFFF"/>
                </a:solidFill>
                <a:latin typeface="Arial" pitchFamily="34" charset="0"/>
                <a:cs typeface="Arial" pitchFamily="34" charset="0"/>
              </a:rPr>
              <a:t>TheNationalCouncil</a:t>
            </a:r>
            <a:r>
              <a:rPr lang="en-US" altLang="en-US" sz="825" smtClean="0">
                <a:solidFill>
                  <a:srgbClr val="FFFFFF"/>
                </a:solidFill>
                <a:latin typeface="Arial" pitchFamily="34" charset="0"/>
                <a:cs typeface="Arial" pitchFamily="34" charset="0"/>
              </a:rPr>
              <a:t>.org</a:t>
            </a:r>
          </a:p>
          <a:p>
            <a:pPr algn="dist">
              <a:spcBef>
                <a:spcPct val="20000"/>
              </a:spcBef>
              <a:buClr>
                <a:srgbClr val="609BCD"/>
              </a:buClr>
              <a:buSzPct val="110000"/>
              <a:defRPr/>
            </a:pPr>
            <a:endParaRPr lang="en-US" altLang="en-US" sz="825" smtClean="0">
              <a:solidFill>
                <a:srgbClr val="FFFFFF"/>
              </a:solidFill>
              <a:latin typeface="Open Sans" pitchFamily="34" charset="0"/>
            </a:endParaRPr>
          </a:p>
        </p:txBody>
      </p:sp>
      <p:sp>
        <p:nvSpPr>
          <p:cNvPr id="11" name="Picture Placeholder 4"/>
          <p:cNvSpPr>
            <a:spLocks noGrp="1"/>
          </p:cNvSpPr>
          <p:nvPr>
            <p:ph type="pic" sz="quarter" idx="15"/>
          </p:nvPr>
        </p:nvSpPr>
        <p:spPr>
          <a:xfrm>
            <a:off x="490335" y="1353236"/>
            <a:ext cx="2678951" cy="2035027"/>
          </a:xfrm>
          <a:effectLst>
            <a:outerShdw blurRad="50800" dist="38100" dir="2700000" algn="tl" rotWithShape="0">
              <a:prstClr val="black">
                <a:alpha val="40000"/>
              </a:prstClr>
            </a:outerShdw>
          </a:effectLst>
        </p:spPr>
        <p:txBody>
          <a:bodyPr rtlCol="0">
            <a:normAutofit/>
          </a:bodyPr>
          <a:lstStyle>
            <a:lvl1pPr marL="0" indent="0">
              <a:buNone/>
              <a:defRPr sz="1200"/>
            </a:lvl1pPr>
          </a:lstStyle>
          <a:p>
            <a:pPr lvl="0"/>
            <a:endParaRPr lang="en-US" noProof="0" dirty="0" smtClean="0"/>
          </a:p>
        </p:txBody>
      </p:sp>
      <p:sp>
        <p:nvSpPr>
          <p:cNvPr id="13" name="Text Placeholder 2"/>
          <p:cNvSpPr>
            <a:spLocks noGrp="1"/>
          </p:cNvSpPr>
          <p:nvPr>
            <p:ph idx="1"/>
          </p:nvPr>
        </p:nvSpPr>
        <p:spPr bwMode="auto">
          <a:xfrm>
            <a:off x="3902884" y="1353237"/>
            <a:ext cx="4795808" cy="3394472"/>
          </a:xfrm>
          <a:prstGeom prst="rect">
            <a:avLst/>
          </a:prstGeom>
          <a:noFill/>
          <a:ln>
            <a:noFill/>
          </a:ln>
          <a:extLst/>
        </p:spPr>
        <p:txBody>
          <a:bodyPr/>
          <a:lstStyle>
            <a:lvl1pPr marL="257175" indent="-257175">
              <a:buFont typeface="Arial"/>
              <a:buChar char="•"/>
              <a:defRPr sz="2400"/>
            </a:lvl1pPr>
            <a:lvl2pPr marL="557213" indent="-214313">
              <a:buFont typeface="Wingdings" charset="2"/>
              <a:buChar char="ü"/>
              <a:defRPr sz="1350">
                <a:solidFill>
                  <a:srgbClr val="204E9C"/>
                </a:solidFill>
              </a:defRPr>
            </a:lvl2pPr>
            <a:lvl3pPr marL="900113" indent="-214313">
              <a:buFont typeface="Courier New"/>
              <a:buChar char="o"/>
              <a:defRPr sz="1200"/>
            </a:lvl3pPr>
            <a:lvl4pPr>
              <a:defRPr sz="1050"/>
            </a:lvl4pPr>
            <a:lvl5pPr>
              <a:defRPr sz="1050"/>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Title Placeholder 1"/>
          <p:cNvSpPr>
            <a:spLocks noGrp="1"/>
          </p:cNvSpPr>
          <p:nvPr>
            <p:ph type="title"/>
          </p:nvPr>
        </p:nvSpPr>
        <p:spPr bwMode="auto">
          <a:xfrm>
            <a:off x="3206073" y="201245"/>
            <a:ext cx="5774357" cy="461963"/>
          </a:xfrm>
          <a:prstGeom prst="rect">
            <a:avLst/>
          </a:prstGeom>
          <a:noFill/>
          <a:ln>
            <a:noFill/>
          </a:ln>
          <a:extLst/>
        </p:spPr>
        <p:txBody>
          <a:bodyPr/>
          <a:lstStyle>
            <a:lvl1pPr>
              <a:defRPr sz="2400" baseline="0">
                <a:solidFill>
                  <a:srgbClr val="E9B12B"/>
                </a:solidFill>
              </a:defRPr>
            </a:lvl1pPr>
          </a:lstStyle>
          <a:p>
            <a:r>
              <a:rPr lang="en-US" smtClean="0"/>
              <a:t>Click to edit Master title style</a:t>
            </a:r>
            <a:endParaRPr lang="en-US" dirty="0"/>
          </a:p>
        </p:txBody>
      </p:sp>
      <p:sp>
        <p:nvSpPr>
          <p:cNvPr id="12" name="Slide Number Placeholder 5"/>
          <p:cNvSpPr>
            <a:spLocks noGrp="1"/>
          </p:cNvSpPr>
          <p:nvPr>
            <p:ph type="sldNum" sz="quarter" idx="16"/>
          </p:nvPr>
        </p:nvSpPr>
        <p:spPr>
          <a:xfrm>
            <a:off x="8477250" y="4866085"/>
            <a:ext cx="666750" cy="175022"/>
          </a:xfrm>
          <a:prstGeom prst="rect">
            <a:avLst/>
          </a:prstGeom>
        </p:spPr>
        <p:txBody>
          <a:bodyPr/>
          <a:lstStyle>
            <a:lvl1pPr>
              <a:defRPr>
                <a:solidFill>
                  <a:srgbClr val="FFFFFF"/>
                </a:solidFill>
              </a:defRPr>
            </a:lvl1pPr>
          </a:lstStyle>
          <a:p>
            <a:pPr>
              <a:defRPr/>
            </a:pPr>
            <a:fld id="{08A8A726-71D9-469D-A3C5-3F6B4F8BB9E6}" type="slidenum">
              <a:rPr lang="en-US" altLang="en-US"/>
              <a:pPr>
                <a:defRPr/>
              </a:pPr>
              <a:t>‹#›</a:t>
            </a:fld>
            <a:endParaRPr lang="en-US" altLang="en-US"/>
          </a:p>
        </p:txBody>
      </p:sp>
    </p:spTree>
    <p:extLst>
      <p:ext uri="{BB962C8B-B14F-4D97-AF65-F5344CB8AC3E}">
        <p14:creationId xmlns:p14="http://schemas.microsoft.com/office/powerpoint/2010/main" val="40917526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68_Title and Content">
    <p:spTree>
      <p:nvGrpSpPr>
        <p:cNvPr id="1" name=""/>
        <p:cNvGrpSpPr/>
        <p:nvPr/>
      </p:nvGrpSpPr>
      <p:grpSpPr>
        <a:xfrm>
          <a:off x="0" y="0"/>
          <a:ext cx="0" cy="0"/>
          <a:chOff x="0" y="0"/>
          <a:chExt cx="0" cy="0"/>
        </a:xfrm>
      </p:grpSpPr>
      <p:pic>
        <p:nvPicPr>
          <p:cNvPr id="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747022"/>
            <a:ext cx="91440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 descr="2013_NC_powerpoint_header_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8" y="-16668"/>
            <a:ext cx="9144001" cy="115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txBox="1">
            <a:spLocks/>
          </p:cNvSpPr>
          <p:nvPr/>
        </p:nvSpPr>
        <p:spPr bwMode="auto">
          <a:xfrm>
            <a:off x="60326" y="4770835"/>
            <a:ext cx="3121025" cy="210740"/>
          </a:xfrm>
          <a:prstGeom prst="rect">
            <a:avLst/>
          </a:prstGeom>
          <a:noFill/>
          <a:ln>
            <a:noFill/>
          </a:ln>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spcBef>
                <a:spcPct val="20000"/>
              </a:spcBef>
              <a:buClr>
                <a:srgbClr val="609BCD"/>
              </a:buClr>
              <a:buSzPct val="110000"/>
              <a:defRPr/>
            </a:pPr>
            <a:r>
              <a:rPr lang="en-US" sz="675" dirty="0" smtClean="0">
                <a:solidFill>
                  <a:srgbClr val="FFFFFF"/>
                </a:solidFill>
                <a:latin typeface="Open Sans" charset="0"/>
                <a:cs typeface="Open Sans" charset="0"/>
              </a:rPr>
              <a:t>Contact: </a:t>
            </a:r>
            <a:r>
              <a:rPr lang="en-US" sz="675" dirty="0" err="1" smtClean="0">
                <a:solidFill>
                  <a:srgbClr val="FFFFFF"/>
                </a:solidFill>
                <a:latin typeface="Open Sans" charset="0"/>
                <a:cs typeface="Open Sans" charset="0"/>
              </a:rPr>
              <a:t>Communications@TheNationalCouncil.org</a:t>
            </a:r>
            <a:r>
              <a:rPr lang="en-US" sz="675" dirty="0" smtClean="0">
                <a:solidFill>
                  <a:srgbClr val="FFFFFF"/>
                </a:solidFill>
                <a:latin typeface="Open Sans" charset="0"/>
                <a:cs typeface="Open Sans" charset="0"/>
              </a:rPr>
              <a:t> </a:t>
            </a:r>
          </a:p>
        </p:txBody>
      </p:sp>
      <p:sp>
        <p:nvSpPr>
          <p:cNvPr id="9" name="Content Placeholder 2"/>
          <p:cNvSpPr txBox="1">
            <a:spLocks/>
          </p:cNvSpPr>
          <p:nvPr/>
        </p:nvSpPr>
        <p:spPr bwMode="auto">
          <a:xfrm>
            <a:off x="530226" y="4927998"/>
            <a:ext cx="2327275" cy="167878"/>
          </a:xfrm>
          <a:prstGeom prst="rect">
            <a:avLst/>
          </a:prstGeom>
          <a:noFill/>
          <a:ln>
            <a:noFill/>
          </a:ln>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spcBef>
                <a:spcPct val="20000"/>
              </a:spcBef>
              <a:buClr>
                <a:srgbClr val="609BCD"/>
              </a:buClr>
              <a:buSzPct val="110000"/>
              <a:defRPr/>
            </a:pPr>
            <a:r>
              <a:rPr lang="en-US" sz="675" dirty="0" smtClean="0">
                <a:solidFill>
                  <a:srgbClr val="FFFFFF"/>
                </a:solidFill>
                <a:latin typeface="Arial"/>
                <a:cs typeface="Arial"/>
              </a:rPr>
              <a:t>202.684.7457</a:t>
            </a:r>
          </a:p>
        </p:txBody>
      </p:sp>
      <p:sp>
        <p:nvSpPr>
          <p:cNvPr id="10" name="Content Placeholder 2"/>
          <p:cNvSpPr txBox="1">
            <a:spLocks/>
          </p:cNvSpPr>
          <p:nvPr userDrawn="1"/>
        </p:nvSpPr>
        <p:spPr bwMode="auto">
          <a:xfrm>
            <a:off x="6300788" y="863204"/>
            <a:ext cx="2570162" cy="301228"/>
          </a:xfrm>
          <a:prstGeom prst="rect">
            <a:avLst/>
          </a:prstGeom>
          <a:noFill/>
          <a:ln>
            <a:noFill/>
          </a:ln>
          <a:extLst/>
        </p:spPr>
        <p:txBody>
          <a:bodyPr/>
          <a:lstStyle>
            <a:lvl1pPr eaLnBrk="0" hangingPunct="0">
              <a:defRPr sz="2400">
                <a:solidFill>
                  <a:schemeClr val="tx1"/>
                </a:solidFill>
                <a:latin typeface="Calibri" pitchFamily="34" charset="0"/>
                <a:ea typeface="MS PGothic" pitchFamily="34" charset="-128"/>
              </a:defRPr>
            </a:lvl1pPr>
            <a:lvl2pPr marL="37931725" indent="-37474525" eaLnBrk="0" hangingPunct="0">
              <a:defRPr sz="2400">
                <a:solidFill>
                  <a:schemeClr val="tx1"/>
                </a:solidFill>
                <a:latin typeface="Calibri" pitchFamily="34" charset="0"/>
                <a:ea typeface="MS PGothic" pitchFamily="34" charset="-128"/>
              </a:defRPr>
            </a:lvl2pPr>
            <a:lvl3pPr eaLnBrk="0" hangingPunct="0">
              <a:defRPr sz="2400">
                <a:solidFill>
                  <a:schemeClr val="tx1"/>
                </a:solidFill>
                <a:latin typeface="Calibri" pitchFamily="34" charset="0"/>
                <a:ea typeface="MS PGothic" pitchFamily="34" charset="-128"/>
              </a:defRPr>
            </a:lvl3pPr>
            <a:lvl4pPr eaLnBrk="0" hangingPunct="0">
              <a:defRPr sz="2400">
                <a:solidFill>
                  <a:schemeClr val="tx1"/>
                </a:solidFill>
                <a:latin typeface="Calibri" pitchFamily="34" charset="0"/>
                <a:ea typeface="MS PGothic" pitchFamily="34" charset="-128"/>
              </a:defRPr>
            </a:lvl4pPr>
            <a:lvl5pPr eaLnBrk="0" hangingPunct="0">
              <a:defRPr sz="2400">
                <a:solidFill>
                  <a:schemeClr val="tx1"/>
                </a:solidFill>
                <a:latin typeface="Calibri" pitchFamily="34" charset="0"/>
                <a:ea typeface="MS PGothic" pitchFamily="34" charset="-128"/>
              </a:defRPr>
            </a:lvl5pPr>
            <a:lvl6pPr marL="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914400" eaLnBrk="0" fontAlgn="base" hangingPunct="0">
              <a:spcBef>
                <a:spcPct val="0"/>
              </a:spcBef>
              <a:spcAft>
                <a:spcPct val="0"/>
              </a:spcAft>
              <a:defRPr sz="2400">
                <a:solidFill>
                  <a:schemeClr val="tx1"/>
                </a:solidFill>
                <a:latin typeface="Calibri" pitchFamily="34" charset="0"/>
                <a:ea typeface="MS PGothic" pitchFamily="34" charset="-128"/>
              </a:defRPr>
            </a:lvl7pPr>
            <a:lvl8pPr marL="1371600" eaLnBrk="0" fontAlgn="base" hangingPunct="0">
              <a:spcBef>
                <a:spcPct val="0"/>
              </a:spcBef>
              <a:spcAft>
                <a:spcPct val="0"/>
              </a:spcAft>
              <a:defRPr sz="2400">
                <a:solidFill>
                  <a:schemeClr val="tx1"/>
                </a:solidFill>
                <a:latin typeface="Calibri" pitchFamily="34" charset="0"/>
                <a:ea typeface="MS PGothic" pitchFamily="34" charset="-128"/>
              </a:defRPr>
            </a:lvl8pPr>
            <a:lvl9pPr marL="18288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dist">
              <a:spcBef>
                <a:spcPct val="20000"/>
              </a:spcBef>
              <a:buClr>
                <a:srgbClr val="609BCD"/>
              </a:buClr>
              <a:buSzPct val="110000"/>
              <a:defRPr/>
            </a:pPr>
            <a:r>
              <a:rPr lang="en-US" altLang="en-US" sz="825" smtClean="0">
                <a:solidFill>
                  <a:srgbClr val="FFFFFF"/>
                </a:solidFill>
                <a:latin typeface="Arial" pitchFamily="34" charset="0"/>
                <a:cs typeface="Arial" pitchFamily="34" charset="0"/>
              </a:rPr>
              <a:t>www.</a:t>
            </a:r>
            <a:r>
              <a:rPr lang="en-US" altLang="en-US" sz="825" b="1" smtClean="0">
                <a:solidFill>
                  <a:srgbClr val="FFFFFF"/>
                </a:solidFill>
                <a:latin typeface="Arial" pitchFamily="34" charset="0"/>
                <a:cs typeface="Arial" pitchFamily="34" charset="0"/>
              </a:rPr>
              <a:t>TheNationalCouncil</a:t>
            </a:r>
            <a:r>
              <a:rPr lang="en-US" altLang="en-US" sz="825" smtClean="0">
                <a:solidFill>
                  <a:srgbClr val="FFFFFF"/>
                </a:solidFill>
                <a:latin typeface="Arial" pitchFamily="34" charset="0"/>
                <a:cs typeface="Arial" pitchFamily="34" charset="0"/>
              </a:rPr>
              <a:t>.org</a:t>
            </a:r>
          </a:p>
          <a:p>
            <a:pPr algn="dist">
              <a:spcBef>
                <a:spcPct val="20000"/>
              </a:spcBef>
              <a:buClr>
                <a:srgbClr val="609BCD"/>
              </a:buClr>
              <a:buSzPct val="110000"/>
              <a:defRPr/>
            </a:pPr>
            <a:endParaRPr lang="en-US" altLang="en-US" sz="825" smtClean="0">
              <a:solidFill>
                <a:srgbClr val="FFFFFF"/>
              </a:solidFill>
              <a:latin typeface="Open Sans" pitchFamily="34" charset="0"/>
            </a:endParaRPr>
          </a:p>
        </p:txBody>
      </p:sp>
      <p:sp>
        <p:nvSpPr>
          <p:cNvPr id="11" name="Picture Placeholder 4"/>
          <p:cNvSpPr>
            <a:spLocks noGrp="1"/>
          </p:cNvSpPr>
          <p:nvPr>
            <p:ph type="pic" sz="quarter" idx="15"/>
          </p:nvPr>
        </p:nvSpPr>
        <p:spPr>
          <a:xfrm>
            <a:off x="490335" y="1353236"/>
            <a:ext cx="2678951" cy="2035027"/>
          </a:xfrm>
          <a:effectLst>
            <a:outerShdw blurRad="50800" dist="38100" dir="2700000" algn="tl" rotWithShape="0">
              <a:prstClr val="black">
                <a:alpha val="40000"/>
              </a:prstClr>
            </a:outerShdw>
          </a:effectLst>
        </p:spPr>
        <p:txBody>
          <a:bodyPr rtlCol="0">
            <a:normAutofit/>
          </a:bodyPr>
          <a:lstStyle>
            <a:lvl1pPr marL="0" indent="0">
              <a:buNone/>
              <a:defRPr sz="1200"/>
            </a:lvl1pPr>
          </a:lstStyle>
          <a:p>
            <a:pPr lvl="0"/>
            <a:endParaRPr lang="en-US" noProof="0" dirty="0" smtClean="0"/>
          </a:p>
        </p:txBody>
      </p:sp>
      <p:sp>
        <p:nvSpPr>
          <p:cNvPr id="13" name="Text Placeholder 2"/>
          <p:cNvSpPr>
            <a:spLocks noGrp="1"/>
          </p:cNvSpPr>
          <p:nvPr>
            <p:ph idx="1"/>
          </p:nvPr>
        </p:nvSpPr>
        <p:spPr bwMode="auto">
          <a:xfrm>
            <a:off x="3902884" y="1353237"/>
            <a:ext cx="4795808" cy="3394472"/>
          </a:xfrm>
          <a:prstGeom prst="rect">
            <a:avLst/>
          </a:prstGeom>
          <a:noFill/>
          <a:ln>
            <a:noFill/>
          </a:ln>
          <a:extLst/>
        </p:spPr>
        <p:txBody>
          <a:bodyPr/>
          <a:lstStyle>
            <a:lvl1pPr marL="257175" indent="-257175">
              <a:buFont typeface="Arial"/>
              <a:buChar char="•"/>
              <a:defRPr sz="2400"/>
            </a:lvl1pPr>
            <a:lvl2pPr marL="557213" indent="-214313">
              <a:buFont typeface="Wingdings" charset="2"/>
              <a:buChar char="ü"/>
              <a:defRPr sz="1350">
                <a:solidFill>
                  <a:srgbClr val="204E9C"/>
                </a:solidFill>
              </a:defRPr>
            </a:lvl2pPr>
            <a:lvl3pPr marL="900113" indent="-214313">
              <a:buFont typeface="Courier New"/>
              <a:buChar char="o"/>
              <a:defRPr sz="1200"/>
            </a:lvl3pPr>
            <a:lvl4pPr>
              <a:defRPr sz="1050"/>
            </a:lvl4pPr>
            <a:lvl5pPr>
              <a:defRPr sz="1050"/>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Title Placeholder 1"/>
          <p:cNvSpPr>
            <a:spLocks noGrp="1"/>
          </p:cNvSpPr>
          <p:nvPr>
            <p:ph type="title"/>
          </p:nvPr>
        </p:nvSpPr>
        <p:spPr bwMode="auto">
          <a:xfrm>
            <a:off x="3206073" y="201245"/>
            <a:ext cx="5774357" cy="461963"/>
          </a:xfrm>
          <a:prstGeom prst="rect">
            <a:avLst/>
          </a:prstGeom>
          <a:noFill/>
          <a:ln>
            <a:noFill/>
          </a:ln>
          <a:extLst/>
        </p:spPr>
        <p:txBody>
          <a:bodyPr/>
          <a:lstStyle>
            <a:lvl1pPr>
              <a:defRPr sz="2400" baseline="0">
                <a:solidFill>
                  <a:srgbClr val="E9B12B"/>
                </a:solidFill>
              </a:defRPr>
            </a:lvl1pPr>
          </a:lstStyle>
          <a:p>
            <a:r>
              <a:rPr lang="en-US" smtClean="0"/>
              <a:t>Click to edit Master title style</a:t>
            </a:r>
            <a:endParaRPr lang="en-US" dirty="0"/>
          </a:p>
        </p:txBody>
      </p:sp>
      <p:sp>
        <p:nvSpPr>
          <p:cNvPr id="12" name="Slide Number Placeholder 5"/>
          <p:cNvSpPr>
            <a:spLocks noGrp="1"/>
          </p:cNvSpPr>
          <p:nvPr>
            <p:ph type="sldNum" sz="quarter" idx="16"/>
          </p:nvPr>
        </p:nvSpPr>
        <p:spPr>
          <a:xfrm>
            <a:off x="8477250" y="4866085"/>
            <a:ext cx="666750" cy="175022"/>
          </a:xfrm>
          <a:prstGeom prst="rect">
            <a:avLst/>
          </a:prstGeom>
        </p:spPr>
        <p:txBody>
          <a:bodyPr/>
          <a:lstStyle>
            <a:lvl1pPr>
              <a:defRPr>
                <a:solidFill>
                  <a:srgbClr val="FFFFFF"/>
                </a:solidFill>
              </a:defRPr>
            </a:lvl1pPr>
          </a:lstStyle>
          <a:p>
            <a:pPr>
              <a:defRPr/>
            </a:pPr>
            <a:fld id="{2EB15EF6-521D-4589-A8CC-EF023AA1F21D}" type="slidenum">
              <a:rPr lang="en-US" altLang="en-US"/>
              <a:pPr>
                <a:defRPr/>
              </a:pPr>
              <a:t>‹#›</a:t>
            </a:fld>
            <a:endParaRPr lang="en-US" altLang="en-US"/>
          </a:p>
        </p:txBody>
      </p:sp>
    </p:spTree>
    <p:extLst>
      <p:ext uri="{BB962C8B-B14F-4D97-AF65-F5344CB8AC3E}">
        <p14:creationId xmlns:p14="http://schemas.microsoft.com/office/powerpoint/2010/main" val="13510468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69_Title and Content">
    <p:spTree>
      <p:nvGrpSpPr>
        <p:cNvPr id="1" name=""/>
        <p:cNvGrpSpPr/>
        <p:nvPr/>
      </p:nvGrpSpPr>
      <p:grpSpPr>
        <a:xfrm>
          <a:off x="0" y="0"/>
          <a:ext cx="0" cy="0"/>
          <a:chOff x="0" y="0"/>
          <a:chExt cx="0" cy="0"/>
        </a:xfrm>
      </p:grpSpPr>
      <p:pic>
        <p:nvPicPr>
          <p:cNvPr id="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747022"/>
            <a:ext cx="91440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 descr="2013_NC_powerpoint_header_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8" y="-16668"/>
            <a:ext cx="9144001" cy="115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txBox="1">
            <a:spLocks/>
          </p:cNvSpPr>
          <p:nvPr/>
        </p:nvSpPr>
        <p:spPr bwMode="auto">
          <a:xfrm>
            <a:off x="60326" y="4770835"/>
            <a:ext cx="3121025" cy="210740"/>
          </a:xfrm>
          <a:prstGeom prst="rect">
            <a:avLst/>
          </a:prstGeom>
          <a:noFill/>
          <a:ln>
            <a:noFill/>
          </a:ln>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spcBef>
                <a:spcPct val="20000"/>
              </a:spcBef>
              <a:buClr>
                <a:srgbClr val="609BCD"/>
              </a:buClr>
              <a:buSzPct val="110000"/>
              <a:defRPr/>
            </a:pPr>
            <a:r>
              <a:rPr lang="en-US" sz="675" dirty="0" smtClean="0">
                <a:solidFill>
                  <a:srgbClr val="FFFFFF"/>
                </a:solidFill>
                <a:latin typeface="Open Sans" charset="0"/>
                <a:cs typeface="Open Sans" charset="0"/>
              </a:rPr>
              <a:t>Contact: </a:t>
            </a:r>
            <a:r>
              <a:rPr lang="en-US" sz="675" dirty="0" err="1" smtClean="0">
                <a:solidFill>
                  <a:srgbClr val="FFFFFF"/>
                </a:solidFill>
                <a:latin typeface="Open Sans" charset="0"/>
                <a:cs typeface="Open Sans" charset="0"/>
              </a:rPr>
              <a:t>Communications@TheNationalCouncil.org</a:t>
            </a:r>
            <a:r>
              <a:rPr lang="en-US" sz="675" dirty="0" smtClean="0">
                <a:solidFill>
                  <a:srgbClr val="FFFFFF"/>
                </a:solidFill>
                <a:latin typeface="Open Sans" charset="0"/>
                <a:cs typeface="Open Sans" charset="0"/>
              </a:rPr>
              <a:t> </a:t>
            </a:r>
          </a:p>
        </p:txBody>
      </p:sp>
      <p:sp>
        <p:nvSpPr>
          <p:cNvPr id="9" name="Content Placeholder 2"/>
          <p:cNvSpPr txBox="1">
            <a:spLocks/>
          </p:cNvSpPr>
          <p:nvPr/>
        </p:nvSpPr>
        <p:spPr bwMode="auto">
          <a:xfrm>
            <a:off x="530226" y="4927998"/>
            <a:ext cx="2327275" cy="167878"/>
          </a:xfrm>
          <a:prstGeom prst="rect">
            <a:avLst/>
          </a:prstGeom>
          <a:noFill/>
          <a:ln>
            <a:noFill/>
          </a:ln>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spcBef>
                <a:spcPct val="20000"/>
              </a:spcBef>
              <a:buClr>
                <a:srgbClr val="609BCD"/>
              </a:buClr>
              <a:buSzPct val="110000"/>
              <a:defRPr/>
            </a:pPr>
            <a:r>
              <a:rPr lang="en-US" sz="675" dirty="0" smtClean="0">
                <a:solidFill>
                  <a:srgbClr val="FFFFFF"/>
                </a:solidFill>
                <a:latin typeface="Arial"/>
                <a:cs typeface="Arial"/>
              </a:rPr>
              <a:t>202.684.7457</a:t>
            </a:r>
          </a:p>
        </p:txBody>
      </p:sp>
      <p:sp>
        <p:nvSpPr>
          <p:cNvPr id="10" name="Content Placeholder 2"/>
          <p:cNvSpPr txBox="1">
            <a:spLocks/>
          </p:cNvSpPr>
          <p:nvPr userDrawn="1"/>
        </p:nvSpPr>
        <p:spPr bwMode="auto">
          <a:xfrm>
            <a:off x="6300788" y="863204"/>
            <a:ext cx="2570162" cy="301228"/>
          </a:xfrm>
          <a:prstGeom prst="rect">
            <a:avLst/>
          </a:prstGeom>
          <a:noFill/>
          <a:ln>
            <a:noFill/>
          </a:ln>
          <a:extLst/>
        </p:spPr>
        <p:txBody>
          <a:bodyPr/>
          <a:lstStyle>
            <a:lvl1pPr eaLnBrk="0" hangingPunct="0">
              <a:defRPr sz="2400">
                <a:solidFill>
                  <a:schemeClr val="tx1"/>
                </a:solidFill>
                <a:latin typeface="Calibri" pitchFamily="34" charset="0"/>
                <a:ea typeface="MS PGothic" pitchFamily="34" charset="-128"/>
              </a:defRPr>
            </a:lvl1pPr>
            <a:lvl2pPr marL="37931725" indent="-37474525" eaLnBrk="0" hangingPunct="0">
              <a:defRPr sz="2400">
                <a:solidFill>
                  <a:schemeClr val="tx1"/>
                </a:solidFill>
                <a:latin typeface="Calibri" pitchFamily="34" charset="0"/>
                <a:ea typeface="MS PGothic" pitchFamily="34" charset="-128"/>
              </a:defRPr>
            </a:lvl2pPr>
            <a:lvl3pPr eaLnBrk="0" hangingPunct="0">
              <a:defRPr sz="2400">
                <a:solidFill>
                  <a:schemeClr val="tx1"/>
                </a:solidFill>
                <a:latin typeface="Calibri" pitchFamily="34" charset="0"/>
                <a:ea typeface="MS PGothic" pitchFamily="34" charset="-128"/>
              </a:defRPr>
            </a:lvl3pPr>
            <a:lvl4pPr eaLnBrk="0" hangingPunct="0">
              <a:defRPr sz="2400">
                <a:solidFill>
                  <a:schemeClr val="tx1"/>
                </a:solidFill>
                <a:latin typeface="Calibri" pitchFamily="34" charset="0"/>
                <a:ea typeface="MS PGothic" pitchFamily="34" charset="-128"/>
              </a:defRPr>
            </a:lvl4pPr>
            <a:lvl5pPr eaLnBrk="0" hangingPunct="0">
              <a:defRPr sz="2400">
                <a:solidFill>
                  <a:schemeClr val="tx1"/>
                </a:solidFill>
                <a:latin typeface="Calibri" pitchFamily="34" charset="0"/>
                <a:ea typeface="MS PGothic" pitchFamily="34" charset="-128"/>
              </a:defRPr>
            </a:lvl5pPr>
            <a:lvl6pPr marL="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914400" eaLnBrk="0" fontAlgn="base" hangingPunct="0">
              <a:spcBef>
                <a:spcPct val="0"/>
              </a:spcBef>
              <a:spcAft>
                <a:spcPct val="0"/>
              </a:spcAft>
              <a:defRPr sz="2400">
                <a:solidFill>
                  <a:schemeClr val="tx1"/>
                </a:solidFill>
                <a:latin typeface="Calibri" pitchFamily="34" charset="0"/>
                <a:ea typeface="MS PGothic" pitchFamily="34" charset="-128"/>
              </a:defRPr>
            </a:lvl7pPr>
            <a:lvl8pPr marL="1371600" eaLnBrk="0" fontAlgn="base" hangingPunct="0">
              <a:spcBef>
                <a:spcPct val="0"/>
              </a:spcBef>
              <a:spcAft>
                <a:spcPct val="0"/>
              </a:spcAft>
              <a:defRPr sz="2400">
                <a:solidFill>
                  <a:schemeClr val="tx1"/>
                </a:solidFill>
                <a:latin typeface="Calibri" pitchFamily="34" charset="0"/>
                <a:ea typeface="MS PGothic" pitchFamily="34" charset="-128"/>
              </a:defRPr>
            </a:lvl8pPr>
            <a:lvl9pPr marL="18288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dist">
              <a:spcBef>
                <a:spcPct val="20000"/>
              </a:spcBef>
              <a:buClr>
                <a:srgbClr val="609BCD"/>
              </a:buClr>
              <a:buSzPct val="110000"/>
              <a:defRPr/>
            </a:pPr>
            <a:r>
              <a:rPr lang="en-US" altLang="en-US" sz="825" smtClean="0">
                <a:solidFill>
                  <a:srgbClr val="FFFFFF"/>
                </a:solidFill>
                <a:latin typeface="Arial" pitchFamily="34" charset="0"/>
                <a:cs typeface="Arial" pitchFamily="34" charset="0"/>
              </a:rPr>
              <a:t>www.</a:t>
            </a:r>
            <a:r>
              <a:rPr lang="en-US" altLang="en-US" sz="825" b="1" smtClean="0">
                <a:solidFill>
                  <a:srgbClr val="FFFFFF"/>
                </a:solidFill>
                <a:latin typeface="Arial" pitchFamily="34" charset="0"/>
                <a:cs typeface="Arial" pitchFamily="34" charset="0"/>
              </a:rPr>
              <a:t>TheNationalCouncil</a:t>
            </a:r>
            <a:r>
              <a:rPr lang="en-US" altLang="en-US" sz="825" smtClean="0">
                <a:solidFill>
                  <a:srgbClr val="FFFFFF"/>
                </a:solidFill>
                <a:latin typeface="Arial" pitchFamily="34" charset="0"/>
                <a:cs typeface="Arial" pitchFamily="34" charset="0"/>
              </a:rPr>
              <a:t>.org</a:t>
            </a:r>
          </a:p>
          <a:p>
            <a:pPr algn="dist">
              <a:spcBef>
                <a:spcPct val="20000"/>
              </a:spcBef>
              <a:buClr>
                <a:srgbClr val="609BCD"/>
              </a:buClr>
              <a:buSzPct val="110000"/>
              <a:defRPr/>
            </a:pPr>
            <a:endParaRPr lang="en-US" altLang="en-US" sz="825" smtClean="0">
              <a:solidFill>
                <a:srgbClr val="FFFFFF"/>
              </a:solidFill>
              <a:latin typeface="Open Sans" pitchFamily="34" charset="0"/>
            </a:endParaRPr>
          </a:p>
        </p:txBody>
      </p:sp>
      <p:sp>
        <p:nvSpPr>
          <p:cNvPr id="11" name="Picture Placeholder 4"/>
          <p:cNvSpPr>
            <a:spLocks noGrp="1"/>
          </p:cNvSpPr>
          <p:nvPr>
            <p:ph type="pic" sz="quarter" idx="15"/>
          </p:nvPr>
        </p:nvSpPr>
        <p:spPr>
          <a:xfrm>
            <a:off x="490335" y="1353236"/>
            <a:ext cx="2678951" cy="2035027"/>
          </a:xfrm>
          <a:effectLst>
            <a:outerShdw blurRad="50800" dist="38100" dir="2700000" algn="tl" rotWithShape="0">
              <a:prstClr val="black">
                <a:alpha val="40000"/>
              </a:prstClr>
            </a:outerShdw>
          </a:effectLst>
        </p:spPr>
        <p:txBody>
          <a:bodyPr rtlCol="0">
            <a:normAutofit/>
          </a:bodyPr>
          <a:lstStyle>
            <a:lvl1pPr marL="0" indent="0">
              <a:buNone/>
              <a:defRPr sz="1200"/>
            </a:lvl1pPr>
          </a:lstStyle>
          <a:p>
            <a:pPr lvl="0"/>
            <a:endParaRPr lang="en-US" noProof="0" dirty="0" smtClean="0"/>
          </a:p>
        </p:txBody>
      </p:sp>
      <p:sp>
        <p:nvSpPr>
          <p:cNvPr id="13" name="Text Placeholder 2"/>
          <p:cNvSpPr>
            <a:spLocks noGrp="1"/>
          </p:cNvSpPr>
          <p:nvPr>
            <p:ph idx="1"/>
          </p:nvPr>
        </p:nvSpPr>
        <p:spPr bwMode="auto">
          <a:xfrm>
            <a:off x="3902884" y="1353237"/>
            <a:ext cx="4795808" cy="3394472"/>
          </a:xfrm>
          <a:prstGeom prst="rect">
            <a:avLst/>
          </a:prstGeom>
          <a:noFill/>
          <a:ln>
            <a:noFill/>
          </a:ln>
          <a:extLst/>
        </p:spPr>
        <p:txBody>
          <a:bodyPr/>
          <a:lstStyle>
            <a:lvl1pPr marL="257175" indent="-257175">
              <a:buFont typeface="Arial"/>
              <a:buChar char="•"/>
              <a:defRPr sz="2400"/>
            </a:lvl1pPr>
            <a:lvl2pPr marL="557213" indent="-214313">
              <a:buFont typeface="Wingdings" charset="2"/>
              <a:buChar char="ü"/>
              <a:defRPr sz="1350">
                <a:solidFill>
                  <a:srgbClr val="204E9C"/>
                </a:solidFill>
              </a:defRPr>
            </a:lvl2pPr>
            <a:lvl3pPr marL="900113" indent="-214313">
              <a:buFont typeface="Courier New"/>
              <a:buChar char="o"/>
              <a:defRPr sz="1200"/>
            </a:lvl3pPr>
            <a:lvl4pPr>
              <a:defRPr sz="1050"/>
            </a:lvl4pPr>
            <a:lvl5pPr>
              <a:defRPr sz="1050"/>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Title Placeholder 1"/>
          <p:cNvSpPr>
            <a:spLocks noGrp="1"/>
          </p:cNvSpPr>
          <p:nvPr>
            <p:ph type="title"/>
          </p:nvPr>
        </p:nvSpPr>
        <p:spPr bwMode="auto">
          <a:xfrm>
            <a:off x="3206073" y="201245"/>
            <a:ext cx="5774357" cy="461963"/>
          </a:xfrm>
          <a:prstGeom prst="rect">
            <a:avLst/>
          </a:prstGeom>
          <a:noFill/>
          <a:ln>
            <a:noFill/>
          </a:ln>
          <a:extLst/>
        </p:spPr>
        <p:txBody>
          <a:bodyPr/>
          <a:lstStyle>
            <a:lvl1pPr>
              <a:defRPr sz="2400" baseline="0">
                <a:solidFill>
                  <a:srgbClr val="E9B12B"/>
                </a:solidFill>
              </a:defRPr>
            </a:lvl1pPr>
          </a:lstStyle>
          <a:p>
            <a:r>
              <a:rPr lang="en-US" smtClean="0"/>
              <a:t>Click to edit Master title style</a:t>
            </a:r>
            <a:endParaRPr lang="en-US" dirty="0"/>
          </a:p>
        </p:txBody>
      </p:sp>
      <p:sp>
        <p:nvSpPr>
          <p:cNvPr id="12" name="Slide Number Placeholder 5"/>
          <p:cNvSpPr>
            <a:spLocks noGrp="1"/>
          </p:cNvSpPr>
          <p:nvPr>
            <p:ph type="sldNum" sz="quarter" idx="16"/>
          </p:nvPr>
        </p:nvSpPr>
        <p:spPr>
          <a:xfrm>
            <a:off x="8477250" y="4866085"/>
            <a:ext cx="666750" cy="175022"/>
          </a:xfrm>
          <a:prstGeom prst="rect">
            <a:avLst/>
          </a:prstGeom>
        </p:spPr>
        <p:txBody>
          <a:bodyPr/>
          <a:lstStyle>
            <a:lvl1pPr>
              <a:defRPr>
                <a:solidFill>
                  <a:srgbClr val="FFFFFF"/>
                </a:solidFill>
              </a:defRPr>
            </a:lvl1pPr>
          </a:lstStyle>
          <a:p>
            <a:pPr>
              <a:defRPr/>
            </a:pPr>
            <a:fld id="{9BD8310C-51D7-4741-A865-319B41879651}" type="slidenum">
              <a:rPr lang="en-US" altLang="en-US"/>
              <a:pPr>
                <a:defRPr/>
              </a:pPr>
              <a:t>‹#›</a:t>
            </a:fld>
            <a:endParaRPr lang="en-US" altLang="en-US"/>
          </a:p>
        </p:txBody>
      </p:sp>
    </p:spTree>
    <p:extLst>
      <p:ext uri="{BB962C8B-B14F-4D97-AF65-F5344CB8AC3E}">
        <p14:creationId xmlns:p14="http://schemas.microsoft.com/office/powerpoint/2010/main" val="4418911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w/Title and Content">
    <p:spTree>
      <p:nvGrpSpPr>
        <p:cNvPr id="1" name=""/>
        <p:cNvGrpSpPr/>
        <p:nvPr/>
      </p:nvGrpSpPr>
      <p:grpSpPr>
        <a:xfrm>
          <a:off x="0" y="0"/>
          <a:ext cx="0" cy="0"/>
          <a:chOff x="0" y="0"/>
          <a:chExt cx="0" cy="0"/>
        </a:xfrm>
      </p:grpSpPr>
      <p:sp>
        <p:nvSpPr>
          <p:cNvPr id="2" name="Text Placeholder 2"/>
          <p:cNvSpPr>
            <a:spLocks noGrp="1"/>
          </p:cNvSpPr>
          <p:nvPr>
            <p:ph idx="1" hasCustomPrompt="1"/>
          </p:nvPr>
        </p:nvSpPr>
        <p:spPr>
          <a:xfrm>
            <a:off x="457200" y="1200151"/>
            <a:ext cx="8229600" cy="3394472"/>
          </a:xfrm>
          <a:prstGeom prst="rect">
            <a:avLst/>
          </a:prstGeom>
        </p:spPr>
        <p:txBody>
          <a:bodyPr vert="horz" lIns="91440" tIns="45720" rIns="91440" bIns="45720" rtlCol="0">
            <a:normAutofit/>
          </a:bodyPr>
          <a:lstStyle>
            <a:lvl1pPr marL="0" indent="0">
              <a:buNone/>
              <a:defRPr/>
            </a:lvl1pPr>
            <a:lvl2pPr marL="457200" indent="0">
              <a:buNone/>
              <a:defRPr/>
            </a:lvl2pPr>
            <a:lvl3pPr marL="914400" indent="0">
              <a:buNone/>
              <a:defRPr/>
            </a:lvl3pPr>
            <a:lvl4pPr marL="1371600" indent="0">
              <a:buNone/>
              <a:defRPr baseline="0"/>
            </a:lvl4pPr>
            <a:lvl5pPr marL="1828800" indent="0">
              <a:buNone/>
              <a:defRPr/>
            </a:lvl5pPr>
          </a:lstStyle>
          <a:p>
            <a:pPr lvl="0"/>
            <a:r>
              <a:rPr lang="en-US" dirty="0" smtClean="0"/>
              <a:t>Heading 1</a:t>
            </a:r>
          </a:p>
          <a:p>
            <a:pPr lvl="1"/>
            <a:r>
              <a:rPr lang="en-US" dirty="0" smtClean="0"/>
              <a:t>Heading 2</a:t>
            </a:r>
          </a:p>
          <a:p>
            <a:pPr lvl="2"/>
            <a:r>
              <a:rPr lang="en-US" dirty="0" smtClean="0"/>
              <a:t>Heading 3</a:t>
            </a:r>
          </a:p>
          <a:p>
            <a:pPr lvl="3"/>
            <a:r>
              <a:rPr lang="en-US" dirty="0" smtClean="0"/>
              <a:t>Content Content Content</a:t>
            </a:r>
          </a:p>
        </p:txBody>
      </p:sp>
      <p:sp>
        <p:nvSpPr>
          <p:cNvPr id="3" name="Title Placeholder 1"/>
          <p:cNvSpPr>
            <a:spLocks noGrp="1"/>
          </p:cNvSpPr>
          <p:nvPr>
            <p:ph type="title"/>
          </p:nvPr>
        </p:nvSpPr>
        <p:spPr>
          <a:xfrm>
            <a:off x="457200" y="144249"/>
            <a:ext cx="8229600" cy="51781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409205634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772753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NatCon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815731"/>
      </p:ext>
    </p:extLst>
  </p:cSld>
  <p:clrMapOvr>
    <a:masterClrMapping/>
  </p:clrMapOvr>
  <p:timing>
    <p:tnLst>
      <p:par>
        <p:cTn id="1" dur="indefinite" restart="never" nodeType="tmRoot"/>
      </p:par>
    </p:tnLst>
  </p:timing>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Picture + Info">
    <p:spTree>
      <p:nvGrpSpPr>
        <p:cNvPr id="1" name=""/>
        <p:cNvGrpSpPr/>
        <p:nvPr/>
      </p:nvGrpSpPr>
      <p:grpSpPr>
        <a:xfrm>
          <a:off x="0" y="0"/>
          <a:ext cx="0" cy="0"/>
          <a:chOff x="0" y="0"/>
          <a:chExt cx="0" cy="0"/>
        </a:xfrm>
      </p:grpSpPr>
      <p:sp>
        <p:nvSpPr>
          <p:cNvPr id="6" name="Picture Placeholder 2"/>
          <p:cNvSpPr>
            <a:spLocks noGrp="1"/>
          </p:cNvSpPr>
          <p:nvPr>
            <p:ph type="pic" idx="1"/>
          </p:nvPr>
        </p:nvSpPr>
        <p:spPr>
          <a:xfrm>
            <a:off x="368301" y="1000830"/>
            <a:ext cx="3842039" cy="35521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7" name="Content Placeholder 2"/>
          <p:cNvSpPr>
            <a:spLocks noGrp="1"/>
          </p:cNvSpPr>
          <p:nvPr>
            <p:ph idx="13"/>
          </p:nvPr>
        </p:nvSpPr>
        <p:spPr>
          <a:xfrm>
            <a:off x="4391449" y="988260"/>
            <a:ext cx="4447275" cy="3564690"/>
          </a:xfrm>
        </p:spPr>
        <p:txBody>
          <a:bodyPr/>
          <a:lstStyle>
            <a:lvl1pPr>
              <a:defRPr b="0" i="0">
                <a:latin typeface="Arial"/>
                <a:cs typeface="Arial"/>
              </a:defRPr>
            </a:lvl1pPr>
            <a:lvl2pPr>
              <a:defRPr b="0" i="0">
                <a:latin typeface="Arial"/>
                <a:cs typeface="Arial"/>
              </a:defRPr>
            </a:lvl2pPr>
            <a:lvl3pPr>
              <a:defRPr b="0" i="0">
                <a:latin typeface="Arial"/>
                <a:cs typeface="Arial"/>
              </a:defRPr>
            </a:lvl3pPr>
            <a:lvl4pPr>
              <a:defRPr b="0" i="0">
                <a:latin typeface="Arial"/>
                <a:cs typeface="Arial"/>
              </a:defRPr>
            </a:lvl4pPr>
            <a:lvl5pPr>
              <a:defRPr b="0" i="0">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Placeholder 1"/>
          <p:cNvSpPr>
            <a:spLocks noGrp="1"/>
          </p:cNvSpPr>
          <p:nvPr>
            <p:ph type="title"/>
          </p:nvPr>
        </p:nvSpPr>
        <p:spPr>
          <a:xfrm>
            <a:off x="457200" y="144249"/>
            <a:ext cx="8229600" cy="517812"/>
          </a:xfrm>
          <a:prstGeom prst="rect">
            <a:avLst/>
          </a:prstGeom>
        </p:spPr>
        <p:txBody>
          <a:bodyPr vert="horz" lIns="91440" tIns="45720" rIns="91440" bIns="45720" rtlCol="0" anchor="ctr">
            <a:noAutofit/>
          </a:bodyPr>
          <a:lstStyle/>
          <a:p>
            <a:r>
              <a:rPr lang="en-US" smtClean="0"/>
              <a:t>Click to edit Master title style</a:t>
            </a:r>
            <a:endParaRPr lang="en-US" dirty="0"/>
          </a:p>
        </p:txBody>
      </p:sp>
    </p:spTree>
    <p:extLst>
      <p:ext uri="{BB962C8B-B14F-4D97-AF65-F5344CB8AC3E}">
        <p14:creationId xmlns:p14="http://schemas.microsoft.com/office/powerpoint/2010/main" val="1088450717"/>
      </p:ext>
    </p:extLst>
  </p:cSld>
  <p:clrMapOvr>
    <a:masterClrMapping/>
  </p:clrMapOvr>
  <p:timing>
    <p:tnLst>
      <p:par>
        <p:cTn id="1" dur="indefinite" restart="never" nodeType="tmRoot"/>
      </p:par>
    </p:tnLst>
  </p:timing>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NatCon Blank w/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6650723"/>
      </p:ext>
    </p:extLst>
  </p:cSld>
  <p:clrMapOvr>
    <a:masterClrMapping/>
  </p:clrMapOvr>
  <p:timing>
    <p:tnLst>
      <p:par>
        <p:cTn id="1" dur="indefinite" restart="never" nodeType="tmRoot"/>
      </p:par>
    </p:tnLst>
  </p:timing>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9" name="Picture Placeholder 2"/>
          <p:cNvSpPr>
            <a:spLocks noGrp="1"/>
          </p:cNvSpPr>
          <p:nvPr>
            <p:ph type="pic" idx="1"/>
          </p:nvPr>
        </p:nvSpPr>
        <p:spPr>
          <a:xfrm>
            <a:off x="368300" y="960123"/>
            <a:ext cx="8470423" cy="353567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1" name="Title Placeholder 1"/>
          <p:cNvSpPr>
            <a:spLocks noGrp="1"/>
          </p:cNvSpPr>
          <p:nvPr>
            <p:ph type="title"/>
          </p:nvPr>
        </p:nvSpPr>
        <p:spPr>
          <a:xfrm>
            <a:off x="457200" y="144249"/>
            <a:ext cx="8229600" cy="517812"/>
          </a:xfrm>
          <a:prstGeom prst="rect">
            <a:avLst/>
          </a:prstGeom>
        </p:spPr>
        <p:txBody>
          <a:bodyPr vert="horz" lIns="91440" tIns="45720" rIns="91440" bIns="45720" rtlCol="0" anchor="ctr">
            <a:noAutofit/>
          </a:bodyPr>
          <a:lstStyle/>
          <a:p>
            <a:r>
              <a:rPr lang="en-US" smtClean="0"/>
              <a:t>Click to edit Master title style</a:t>
            </a:r>
            <a:endParaRPr lang="en-US" dirty="0"/>
          </a:p>
        </p:txBody>
      </p:sp>
    </p:spTree>
    <p:extLst>
      <p:ext uri="{BB962C8B-B14F-4D97-AF65-F5344CB8AC3E}">
        <p14:creationId xmlns:p14="http://schemas.microsoft.com/office/powerpoint/2010/main" val="3444863985"/>
      </p:ext>
    </p:extLst>
  </p:cSld>
  <p:clrMapOvr>
    <a:masterClrMapping/>
  </p:clrMapOvr>
  <p:timing>
    <p:tnLst>
      <p:par>
        <p:cTn id="1" dur="indefinite" restart="never" nodeType="tmRoot"/>
      </p:par>
    </p:tnLst>
  </p:timing>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NatCon Slide Title">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457200" y="144249"/>
            <a:ext cx="8229600" cy="517812"/>
          </a:xfrm>
          <a:prstGeom prst="rect">
            <a:avLst/>
          </a:prstGeom>
        </p:spPr>
        <p:txBody>
          <a:bodyPr vert="horz" lIns="91440" tIns="45720" rIns="91440" bIns="45720" rtlCol="0" anchor="ctr">
            <a:noAutofit/>
          </a:bodyPr>
          <a:lstStyle/>
          <a:p>
            <a:r>
              <a:rPr lang="en-US" smtClean="0"/>
              <a:t>Click to edit Master title style</a:t>
            </a:r>
            <a:endParaRPr lang="en-US" dirty="0"/>
          </a:p>
        </p:txBody>
      </p:sp>
    </p:spTree>
    <p:extLst>
      <p:ext uri="{BB962C8B-B14F-4D97-AF65-F5344CB8AC3E}">
        <p14:creationId xmlns:p14="http://schemas.microsoft.com/office/powerpoint/2010/main" val="3026436517"/>
      </p:ext>
    </p:extLst>
  </p:cSld>
  <p:clrMapOvr>
    <a:masterClrMapping/>
  </p:clrMapOvr>
  <p:timing>
    <p:tnLst>
      <p:par>
        <p:cTn id="1" dur="indefinite" restart="never" nodeType="tmRoot"/>
      </p:par>
    </p:tnLst>
  </p:timing>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10" name="Title 9"/>
          <p:cNvSpPr>
            <a:spLocks noGrp="1"/>
          </p:cNvSpPr>
          <p:nvPr>
            <p:ph type="title" hasCustomPrompt="1"/>
          </p:nvPr>
        </p:nvSpPr>
        <p:spPr>
          <a:xfrm>
            <a:off x="913710" y="2011684"/>
            <a:ext cx="7561144" cy="680849"/>
          </a:xfrm>
        </p:spPr>
        <p:txBody>
          <a:bodyPr tIns="0" bIns="0">
            <a:normAutofit/>
          </a:bodyPr>
          <a:lstStyle>
            <a:lvl1pPr algn="l">
              <a:defRPr sz="4000" b="1">
                <a:solidFill>
                  <a:schemeClr val="bg2"/>
                </a:solidFill>
              </a:defRPr>
            </a:lvl1pPr>
          </a:lstStyle>
          <a:p>
            <a:r>
              <a:rPr lang="en-US" dirty="0" smtClean="0"/>
              <a:t>CLICK TO EDIT TITLE </a:t>
            </a:r>
            <a:endParaRPr lang="en-US" dirty="0"/>
          </a:p>
        </p:txBody>
      </p:sp>
      <p:sp>
        <p:nvSpPr>
          <p:cNvPr id="3" name="Text Placeholder 2"/>
          <p:cNvSpPr>
            <a:spLocks noGrp="1"/>
          </p:cNvSpPr>
          <p:nvPr>
            <p:ph type="body" sz="quarter" idx="13" hasCustomPrompt="1"/>
          </p:nvPr>
        </p:nvSpPr>
        <p:spPr>
          <a:xfrm>
            <a:off x="914401" y="2692533"/>
            <a:ext cx="7560453" cy="345777"/>
          </a:xfrm>
        </p:spPr>
        <p:txBody>
          <a:bodyPr tIns="0" bIns="0">
            <a:normAutofit/>
          </a:bodyPr>
          <a:lstStyle>
            <a:lvl1pPr marL="0" indent="0">
              <a:buNone/>
              <a:defRPr sz="20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subtitle</a:t>
            </a:r>
          </a:p>
        </p:txBody>
      </p:sp>
      <p:sp>
        <p:nvSpPr>
          <p:cNvPr id="12" name="Text Placeholder 2"/>
          <p:cNvSpPr>
            <a:spLocks noGrp="1"/>
          </p:cNvSpPr>
          <p:nvPr>
            <p:ph type="body" sz="quarter" idx="14" hasCustomPrompt="1"/>
          </p:nvPr>
        </p:nvSpPr>
        <p:spPr>
          <a:xfrm>
            <a:off x="914402" y="466901"/>
            <a:ext cx="7560452" cy="346091"/>
          </a:xfrm>
        </p:spPr>
        <p:txBody>
          <a:bodyPr>
            <a:normAutofit/>
          </a:bodyPr>
          <a:lstStyle>
            <a:lvl1pPr marL="0" indent="0" algn="r">
              <a:buNone/>
              <a:defRPr sz="1800" baseline="0">
                <a:solidFill>
                  <a:schemeClr val="tx2">
                    <a:lumMod val="7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company name</a:t>
            </a:r>
          </a:p>
        </p:txBody>
      </p:sp>
      <p:sp>
        <p:nvSpPr>
          <p:cNvPr id="13" name="Text Placeholder 2"/>
          <p:cNvSpPr>
            <a:spLocks noGrp="1"/>
          </p:cNvSpPr>
          <p:nvPr>
            <p:ph type="body" sz="quarter" idx="15" hasCustomPrompt="1"/>
          </p:nvPr>
        </p:nvSpPr>
        <p:spPr>
          <a:xfrm>
            <a:off x="915094" y="4068962"/>
            <a:ext cx="3168029" cy="286767"/>
          </a:xfrm>
        </p:spPr>
        <p:txBody>
          <a:bodyPr tIns="0" bIns="0">
            <a:normAutofit/>
          </a:bodyPr>
          <a:lstStyle>
            <a:lvl1pPr marL="0" indent="0">
              <a:buNone/>
              <a:defRPr sz="1800" baseline="0">
                <a:solidFill>
                  <a:srgbClr val="5E727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date</a:t>
            </a:r>
          </a:p>
        </p:txBody>
      </p:sp>
      <p:sp>
        <p:nvSpPr>
          <p:cNvPr id="14" name="Text Placeholder 2"/>
          <p:cNvSpPr>
            <a:spLocks noGrp="1"/>
          </p:cNvSpPr>
          <p:nvPr>
            <p:ph type="body" sz="quarter" idx="16" hasCustomPrompt="1"/>
          </p:nvPr>
        </p:nvSpPr>
        <p:spPr>
          <a:xfrm>
            <a:off x="915094" y="4355729"/>
            <a:ext cx="3168029" cy="242355"/>
          </a:xfrm>
        </p:spPr>
        <p:txBody>
          <a:bodyPr tIns="0" bIns="0">
            <a:noAutofit/>
          </a:bodyPr>
          <a:lstStyle>
            <a:lvl1pPr marL="0" indent="0">
              <a:buNone/>
              <a:defRPr sz="1600" baseline="0">
                <a:solidFill>
                  <a:srgbClr val="5E727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location</a:t>
            </a:r>
          </a:p>
        </p:txBody>
      </p:sp>
    </p:spTree>
    <p:extLst>
      <p:ext uri="{BB962C8B-B14F-4D97-AF65-F5344CB8AC3E}">
        <p14:creationId xmlns:p14="http://schemas.microsoft.com/office/powerpoint/2010/main" val="2137387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914400"/>
            <a:ext cx="7772400" cy="62865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89643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jp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6.xml"/><Relationship Id="rId1"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26"/>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44249"/>
            <a:ext cx="8229600" cy="517812"/>
          </a:xfrm>
          <a:prstGeom prst="rect">
            <a:avLst/>
          </a:prstGeom>
        </p:spPr>
        <p:txBody>
          <a:bodyPr vert="horz" lIns="91440" tIns="45720" rIns="91440" bIns="45720" rtlCol="0" anchor="ctr">
            <a:noAutofit/>
          </a:bodyPr>
          <a:lstStyle/>
          <a:p>
            <a:r>
              <a:rPr lang="en-US" dirty="0" smtClean="0"/>
              <a:t>Slide Title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94325349"/>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4" r:id="rId11"/>
    <p:sldLayoutId id="2147483706" r:id="rId12"/>
    <p:sldLayoutId id="2147483685" r:id="rId13"/>
    <p:sldLayoutId id="2147483684" r:id="rId14"/>
    <p:sldLayoutId id="2147483682" r:id="rId15"/>
    <p:sldLayoutId id="2147483712" r:id="rId16"/>
    <p:sldLayoutId id="2147483713" r:id="rId17"/>
    <p:sldLayoutId id="2147483714" r:id="rId18"/>
    <p:sldLayoutId id="2147483715" r:id="rId19"/>
    <p:sldLayoutId id="2147483716" r:id="rId20"/>
    <p:sldLayoutId id="2147483717" r:id="rId21"/>
    <p:sldLayoutId id="2147483718" r:id="rId22"/>
    <p:sldLayoutId id="2147483719" r:id="rId23"/>
    <p:sldLayoutId id="2147483720" r:id="rId24"/>
  </p:sldLayoutIdLst>
  <p:timing>
    <p:tnLst>
      <p:par>
        <p:cTn id="1" dur="indefinite" restart="never" nodeType="tmRoot"/>
      </p:par>
    </p:tnLst>
  </p:timing>
  <p:hf hdr="0" ftr="0" dt="0"/>
  <p:txStyles>
    <p:titleStyle>
      <a:lvl1pPr algn="ctr" defTabSz="457200" rtl="0" eaLnBrk="1" latinLnBrk="0" hangingPunct="1">
        <a:spcBef>
          <a:spcPct val="0"/>
        </a:spcBef>
        <a:buNone/>
        <a:defRPr sz="4800" b="1" i="0" kern="1200" baseline="0">
          <a:solidFill>
            <a:srgbClr val="558ED5"/>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Placeholder 1"/>
          <p:cNvSpPr>
            <a:spLocks noGrp="1"/>
          </p:cNvSpPr>
          <p:nvPr>
            <p:ph type="title"/>
          </p:nvPr>
        </p:nvSpPr>
        <p:spPr>
          <a:xfrm>
            <a:off x="457200" y="144249"/>
            <a:ext cx="8229600" cy="517812"/>
          </a:xfrm>
          <a:prstGeom prst="rect">
            <a:avLst/>
          </a:prstGeom>
        </p:spPr>
        <p:txBody>
          <a:bodyPr vert="horz" lIns="91440" tIns="45720" rIns="91440" bIns="45720" rtlCol="0" anchor="ctr">
            <a:noAutofit/>
          </a:bodyPr>
          <a:lstStyle/>
          <a:p>
            <a:r>
              <a:rPr lang="en-US" dirty="0" smtClean="0"/>
              <a:t>Slide Title</a:t>
            </a:r>
            <a:endParaRPr lang="en-US" dirty="0"/>
          </a:p>
        </p:txBody>
      </p:sp>
    </p:spTree>
    <p:extLst>
      <p:ext uri="{BB962C8B-B14F-4D97-AF65-F5344CB8AC3E}">
        <p14:creationId xmlns:p14="http://schemas.microsoft.com/office/powerpoint/2010/main" val="1495534943"/>
      </p:ext>
    </p:extLst>
  </p:cSld>
  <p:clrMap bg1="lt1" tx1="dk1" bg2="lt2" tx2="dk2" accent1="accent1" accent2="accent2" accent3="accent3" accent4="accent4" accent5="accent5" accent6="accent6" hlink="hlink" folHlink="folHlink"/>
  <p:sldLayoutIdLst>
    <p:sldLayoutId id="2147483710" r:id="rId1"/>
    <p:sldLayoutId id="2147483711" r:id="rId2"/>
  </p:sldLayoutIdLst>
  <p:timing>
    <p:tnLst>
      <p:par>
        <p:cTn id="1" dur="indefinite" restart="never" nodeType="tmRoot"/>
      </p:par>
    </p:tnLst>
  </p:timing>
  <p:hf sldNum="0" hdr="0" ftr="0"/>
  <p:txStyles>
    <p:titleStyle>
      <a:lvl1pPr algn="ctr" defTabSz="457200" rtl="0" eaLnBrk="1" latinLnBrk="0" hangingPunct="1">
        <a:spcBef>
          <a:spcPct val="0"/>
        </a:spcBef>
        <a:buNone/>
        <a:defRPr sz="4800" b="1" i="0" kern="1200">
          <a:solidFill>
            <a:srgbClr val="558ED5"/>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hyperlink" Target="http://www.acestoohigh.or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9.xml"/><Relationship Id="rId1" Type="http://schemas.openxmlformats.org/officeDocument/2006/relationships/video" Target="file:///\\tncwnas\Home%20Folders\KarenJ\Learning%20Communities\Stark%20County\Kick%20off%20meeting\Paradigm%20Shift.mp4" TargetMode="Externa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10.xml"/><Relationship Id="rId4" Type="http://schemas.openxmlformats.org/officeDocument/2006/relationships/image" Target="../media/image28.jpg"/></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youtube.com/watch?v=mVsiIxE_6OM" TargetMode="Externa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s://www.youtube.com/watch?v=XLgYAHHkPFs" TargetMode="External"/><Relationship Id="rId1" Type="http://schemas.openxmlformats.org/officeDocument/2006/relationships/slideLayout" Target="../slideLayouts/slideLayout24.xml"/><Relationship Id="rId4" Type="http://schemas.openxmlformats.org/officeDocument/2006/relationships/image" Target="../media/image44.png"/></Relationships>
</file>

<file path=ppt/slides/_rels/slide39.xml.rels><?xml version="1.0" encoding="UTF-8" standalone="yes"?>
<Relationships xmlns="http://schemas.openxmlformats.org/package/2006/relationships"><Relationship Id="rId2" Type="http://schemas.openxmlformats.org/officeDocument/2006/relationships/hyperlink" Target="mailto:cheryls@thenationalcouncil.org"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www.acesconnection.org/" TargetMode="External"/><Relationship Id="rId2" Type="http://schemas.openxmlformats.org/officeDocument/2006/relationships/hyperlink" Target="http://www.acestoohigh.net/" TargetMode="External"/><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0772" y="682339"/>
            <a:ext cx="8229600" cy="517812"/>
          </a:xfrm>
        </p:spPr>
        <p:txBody>
          <a:bodyPr/>
          <a:lstStyle/>
          <a:p>
            <a:r>
              <a:rPr lang="en-US" sz="3200" dirty="0"/>
              <a:t>Trauma-Informed Approaches and the Power of Peer Support?</a:t>
            </a:r>
            <a:r>
              <a:rPr lang="en-US" dirty="0">
                <a:solidFill>
                  <a:schemeClr val="tx2">
                    <a:lumMod val="75000"/>
                  </a:schemeClr>
                </a:solidFill>
              </a:rPr>
              <a:t/>
            </a:r>
            <a:br>
              <a:rPr lang="en-US" dirty="0">
                <a:solidFill>
                  <a:schemeClr val="tx2">
                    <a:lumMod val="75000"/>
                  </a:schemeClr>
                </a:solidFill>
              </a:rPr>
            </a:br>
            <a:endParaRPr lang="en-US" dirty="0"/>
          </a:p>
        </p:txBody>
      </p:sp>
      <p:sp>
        <p:nvSpPr>
          <p:cNvPr id="5" name="Text Placeholder 4"/>
          <p:cNvSpPr>
            <a:spLocks noGrp="1"/>
          </p:cNvSpPr>
          <p:nvPr>
            <p:ph idx="1"/>
          </p:nvPr>
        </p:nvSpPr>
        <p:spPr/>
        <p:txBody>
          <a:bodyPr>
            <a:normAutofit lnSpcReduction="10000"/>
          </a:bodyPr>
          <a:lstStyle/>
          <a:p>
            <a:pPr marL="0" indent="0" algn="ctr">
              <a:buNone/>
            </a:pPr>
            <a:endParaRPr lang="en-US" sz="2000" dirty="0" smtClean="0">
              <a:latin typeface="+mj-lt"/>
            </a:endParaRPr>
          </a:p>
          <a:p>
            <a:pPr marL="0" indent="0" algn="ctr">
              <a:buNone/>
            </a:pPr>
            <a:r>
              <a:rPr lang="en-US" dirty="0" smtClean="0">
                <a:latin typeface="+mj-lt"/>
              </a:rPr>
              <a:t>Peer Network Conference</a:t>
            </a:r>
          </a:p>
          <a:p>
            <a:pPr marL="0" indent="0" algn="ctr">
              <a:buNone/>
            </a:pPr>
            <a:r>
              <a:rPr lang="en-US" dirty="0" smtClean="0">
                <a:latin typeface="+mj-lt"/>
              </a:rPr>
              <a:t>October 6, 2016</a:t>
            </a:r>
          </a:p>
          <a:p>
            <a:pPr marL="0" indent="0" algn="ctr">
              <a:buNone/>
            </a:pPr>
            <a:r>
              <a:rPr lang="en-US" dirty="0" smtClean="0">
                <a:latin typeface="+mj-lt"/>
              </a:rPr>
              <a:t>Columbia, Maryland</a:t>
            </a:r>
          </a:p>
          <a:p>
            <a:pPr marL="0" indent="0" algn="ctr">
              <a:buNone/>
            </a:pPr>
            <a:endParaRPr lang="en-US" dirty="0">
              <a:latin typeface="+mj-lt"/>
            </a:endParaRPr>
          </a:p>
          <a:p>
            <a:pPr marL="0" indent="0" algn="ctr">
              <a:buNone/>
            </a:pPr>
            <a:r>
              <a:rPr lang="en-US" dirty="0" smtClean="0">
                <a:latin typeface="+mj-lt"/>
              </a:rPr>
              <a:t>Cheryl S. Sharp, MSW, ALWF</a:t>
            </a:r>
          </a:p>
          <a:p>
            <a:pPr marL="0" indent="0" algn="ctr">
              <a:buNone/>
            </a:pPr>
            <a:r>
              <a:rPr lang="en-US" dirty="0" smtClean="0">
                <a:latin typeface="+mj-lt"/>
              </a:rPr>
              <a:t>Exclusive Consultant for Trauma Informed Services</a:t>
            </a:r>
          </a:p>
        </p:txBody>
      </p:sp>
    </p:spTree>
    <p:extLst>
      <p:ext uri="{BB962C8B-B14F-4D97-AF65-F5344CB8AC3E}">
        <p14:creationId xmlns:p14="http://schemas.microsoft.com/office/powerpoint/2010/main" val="4002914657"/>
      </p:ext>
    </p:extLst>
  </p:cSld>
  <p:clrMapOvr>
    <a:masterClrMapping/>
  </p:clrMapOvr>
  <p:transition spd="slow">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4" descr="ACEPyram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5475" y="667941"/>
            <a:ext cx="5133975" cy="4065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505200" y="103585"/>
            <a:ext cx="2609850" cy="553998"/>
          </a:xfrm>
          <a:prstGeom prst="rect">
            <a:avLst/>
          </a:prstGeom>
          <a:noFill/>
        </p:spPr>
        <p:txBody>
          <a:bodyPr>
            <a:spAutoFit/>
          </a:bodyPr>
          <a:lstStyle/>
          <a:p>
            <a:pPr>
              <a:defRPr/>
            </a:pPr>
            <a:r>
              <a:rPr lang="en-US" sz="3000" b="1" dirty="0">
                <a:solidFill>
                  <a:schemeClr val="tx2">
                    <a:lumMod val="75000"/>
                  </a:schemeClr>
                </a:solidFill>
              </a:rPr>
              <a:t>The ACEs Study</a:t>
            </a:r>
          </a:p>
        </p:txBody>
      </p:sp>
      <p:sp>
        <p:nvSpPr>
          <p:cNvPr id="3" name="TextBox 2"/>
          <p:cNvSpPr txBox="1"/>
          <p:nvPr/>
        </p:nvSpPr>
        <p:spPr>
          <a:xfrm>
            <a:off x="6369269" y="1450428"/>
            <a:ext cx="2274918" cy="646331"/>
          </a:xfrm>
          <a:prstGeom prst="rect">
            <a:avLst/>
          </a:prstGeom>
          <a:noFill/>
        </p:spPr>
        <p:txBody>
          <a:bodyPr wrap="none" rtlCol="0">
            <a:spAutoFit/>
          </a:bodyPr>
          <a:lstStyle/>
          <a:p>
            <a:r>
              <a:rPr lang="en-US" dirty="0" smtClean="0">
                <a:hlinkClick r:id="rId4"/>
              </a:rPr>
              <a:t>www.ACEstoohigh.net</a:t>
            </a:r>
            <a:endParaRPr lang="en-US" dirty="0" smtClean="0"/>
          </a:p>
          <a:p>
            <a:endParaRPr lang="en-US" dirty="0"/>
          </a:p>
        </p:txBody>
      </p:sp>
    </p:spTree>
    <p:extLst>
      <p:ext uri="{BB962C8B-B14F-4D97-AF65-F5344CB8AC3E}">
        <p14:creationId xmlns:p14="http://schemas.microsoft.com/office/powerpoint/2010/main" val="6229718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bwMode="auto">
          <a:xfrm>
            <a:off x="2578100" y="150128"/>
            <a:ext cx="4955464" cy="628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algn="l"/>
            <a:r>
              <a:rPr lang="en-US" altLang="en-US" sz="3200" b="1" dirty="0" smtClean="0">
                <a:solidFill>
                  <a:schemeClr val="tx2">
                    <a:lumMod val="75000"/>
                  </a:schemeClr>
                </a:solidFill>
                <a:latin typeface="+mn-lt"/>
                <a:cs typeface="Open Sans" pitchFamily="-84" charset="0"/>
              </a:rPr>
              <a:t>Impact Across the Lifespan</a:t>
            </a:r>
          </a:p>
        </p:txBody>
      </p:sp>
      <p:sp>
        <p:nvSpPr>
          <p:cNvPr id="3" name="Content Placeholder 2"/>
          <p:cNvSpPr>
            <a:spLocks noGrp="1"/>
          </p:cNvSpPr>
          <p:nvPr>
            <p:ph idx="1"/>
          </p:nvPr>
        </p:nvSpPr>
        <p:spPr>
          <a:xfrm>
            <a:off x="595313" y="846364"/>
            <a:ext cx="7772400" cy="2971800"/>
          </a:xfrm>
        </p:spPr>
        <p:txBody>
          <a:bodyPr>
            <a:noAutofit/>
          </a:bodyPr>
          <a:lstStyle/>
          <a:p>
            <a:pPr marL="0" indent="0">
              <a:buFont typeface="Arial" pitchFamily="34" charset="0"/>
              <a:buNone/>
              <a:defRPr/>
            </a:pPr>
            <a:r>
              <a:rPr lang="en-US" sz="2400" i="1" dirty="0" smtClean="0">
                <a:latin typeface="+mj-lt"/>
                <a:cs typeface="Arial" panose="020B0604020202020204" pitchFamily="34" charset="0"/>
              </a:rPr>
              <a:t>Includes:</a:t>
            </a:r>
            <a:endParaRPr lang="en-US" sz="2400" i="1" dirty="0">
              <a:latin typeface="+mj-lt"/>
              <a:cs typeface="Arial" panose="020B0604020202020204" pitchFamily="34" charset="0"/>
            </a:endParaRPr>
          </a:p>
          <a:p>
            <a:pPr>
              <a:defRPr/>
            </a:pPr>
            <a:r>
              <a:rPr lang="en-US" sz="2400" dirty="0" smtClean="0">
                <a:latin typeface="+mj-lt"/>
                <a:cs typeface="Arial" panose="020B0604020202020204" pitchFamily="34" charset="0"/>
              </a:rPr>
              <a:t>Changes </a:t>
            </a:r>
            <a:r>
              <a:rPr lang="en-US" sz="2400" dirty="0">
                <a:latin typeface="+mj-lt"/>
                <a:cs typeface="Arial" panose="020B0604020202020204" pitchFamily="34" charset="0"/>
              </a:rPr>
              <a:t>in brain neurobiology;</a:t>
            </a:r>
          </a:p>
          <a:p>
            <a:pPr>
              <a:defRPr/>
            </a:pPr>
            <a:r>
              <a:rPr lang="en-US" sz="2400" dirty="0" smtClean="0">
                <a:latin typeface="+mj-lt"/>
                <a:cs typeface="Arial" panose="020B0604020202020204" pitchFamily="34" charset="0"/>
              </a:rPr>
              <a:t>Social</a:t>
            </a:r>
            <a:r>
              <a:rPr lang="en-US" sz="2400" dirty="0">
                <a:latin typeface="+mj-lt"/>
                <a:cs typeface="Arial" panose="020B0604020202020204" pitchFamily="34" charset="0"/>
              </a:rPr>
              <a:t>, emotional &amp; cognitive impairment;</a:t>
            </a:r>
          </a:p>
          <a:p>
            <a:pPr>
              <a:defRPr/>
            </a:pPr>
            <a:r>
              <a:rPr lang="en-US" sz="2400" dirty="0" smtClean="0">
                <a:latin typeface="+mj-lt"/>
                <a:cs typeface="Arial" panose="020B0604020202020204" pitchFamily="34" charset="0"/>
              </a:rPr>
              <a:t>Adoption </a:t>
            </a:r>
            <a:r>
              <a:rPr lang="en-US" sz="2400" dirty="0">
                <a:latin typeface="+mj-lt"/>
                <a:cs typeface="Arial" panose="020B0604020202020204" pitchFamily="34" charset="0"/>
              </a:rPr>
              <a:t>of health risk behaviors as coping mechanisms (eating disorders, smoking, substance abuse, self harm, sexual promiscuity, violence); and</a:t>
            </a:r>
          </a:p>
          <a:p>
            <a:pPr>
              <a:defRPr/>
            </a:pPr>
            <a:r>
              <a:rPr lang="en-US" sz="2400" dirty="0" smtClean="0">
                <a:latin typeface="+mj-lt"/>
                <a:cs typeface="Arial" panose="020B0604020202020204" pitchFamily="34" charset="0"/>
              </a:rPr>
              <a:t>Severe </a:t>
            </a:r>
            <a:r>
              <a:rPr lang="en-US" sz="2400" dirty="0">
                <a:latin typeface="+mj-lt"/>
                <a:cs typeface="Arial" panose="020B0604020202020204" pitchFamily="34" charset="0"/>
              </a:rPr>
              <a:t>and persistent behavioral health, health and social problems, early death. </a:t>
            </a:r>
          </a:p>
          <a:p>
            <a:pPr marL="0" indent="0">
              <a:buFont typeface="Arial" pitchFamily="34" charset="0"/>
              <a:buNone/>
              <a:defRPr/>
            </a:pPr>
            <a:r>
              <a:rPr lang="en-US" sz="2400" i="1" dirty="0" smtClean="0">
                <a:latin typeface="+mj-lt"/>
                <a:cs typeface="Arial" panose="020B0604020202020204" pitchFamily="34" charset="0"/>
              </a:rPr>
              <a:t>					(</a:t>
            </a:r>
            <a:r>
              <a:rPr lang="en-US" sz="2400" i="1" dirty="0" err="1" smtClean="0">
                <a:latin typeface="+mj-lt"/>
                <a:cs typeface="Arial" panose="020B0604020202020204" pitchFamily="34" charset="0"/>
              </a:rPr>
              <a:t>Felitti</a:t>
            </a:r>
            <a:r>
              <a:rPr lang="en-US" sz="2400" i="1" dirty="0" smtClean="0">
                <a:latin typeface="+mj-lt"/>
                <a:cs typeface="Arial" panose="020B0604020202020204" pitchFamily="34" charset="0"/>
              </a:rPr>
              <a:t> et </a:t>
            </a:r>
            <a:r>
              <a:rPr lang="en-US" sz="2400" i="1" dirty="0">
                <a:latin typeface="+mj-lt"/>
                <a:cs typeface="Arial" panose="020B0604020202020204" pitchFamily="34" charset="0"/>
              </a:rPr>
              <a:t>al, </a:t>
            </a:r>
            <a:r>
              <a:rPr lang="en-US" sz="2400" i="1" dirty="0" smtClean="0">
                <a:latin typeface="+mj-lt"/>
                <a:cs typeface="Arial" panose="020B0604020202020204" pitchFamily="34" charset="0"/>
              </a:rPr>
              <a:t>1998</a:t>
            </a:r>
            <a:r>
              <a:rPr lang="en-US" sz="2400" i="1" dirty="0">
                <a:latin typeface="+mj-lt"/>
                <a:cs typeface="Arial" panose="020B0604020202020204" pitchFamily="34" charset="0"/>
              </a:rPr>
              <a:t>)</a:t>
            </a:r>
            <a:r>
              <a:rPr lang="en-US" sz="2400" i="1" dirty="0" smtClean="0">
                <a:latin typeface="+mj-lt"/>
                <a:cs typeface="Arial" panose="020B0604020202020204" pitchFamily="34" charset="0"/>
              </a:rPr>
              <a:t> </a:t>
            </a:r>
            <a:endParaRPr lang="en-US" sz="2400" dirty="0">
              <a:latin typeface="+mj-lt"/>
              <a:cs typeface="Arial" panose="020B0604020202020204" pitchFamily="34" charset="0"/>
            </a:endParaRPr>
          </a:p>
        </p:txBody>
      </p:sp>
    </p:spTree>
    <p:extLst>
      <p:ext uri="{BB962C8B-B14F-4D97-AF65-F5344CB8AC3E}">
        <p14:creationId xmlns:p14="http://schemas.microsoft.com/office/powerpoint/2010/main" val="27172390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bwMode="auto">
          <a:xfrm>
            <a:off x="3327198" y="250781"/>
            <a:ext cx="2391225" cy="628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algn="l"/>
            <a:r>
              <a:rPr lang="en-US" altLang="en-US" sz="3200" dirty="0" smtClean="0">
                <a:solidFill>
                  <a:schemeClr val="tx2">
                    <a:lumMod val="75000"/>
                  </a:schemeClr>
                </a:solidFill>
                <a:latin typeface="+mn-lt"/>
                <a:cs typeface="Open Sans" pitchFamily="-84" charset="0"/>
              </a:rPr>
              <a:t>  </a:t>
            </a:r>
            <a:r>
              <a:rPr lang="en-US" altLang="en-US" sz="3200" b="1" dirty="0" smtClean="0">
                <a:solidFill>
                  <a:schemeClr val="tx2">
                    <a:lumMod val="75000"/>
                  </a:schemeClr>
                </a:solidFill>
                <a:latin typeface="+mn-lt"/>
                <a:cs typeface="Open Sans" pitchFamily="-84" charset="0"/>
              </a:rPr>
              <a:t>Findings</a:t>
            </a:r>
          </a:p>
        </p:txBody>
      </p:sp>
      <p:sp>
        <p:nvSpPr>
          <p:cNvPr id="3" name="Content Placeholder 2"/>
          <p:cNvSpPr>
            <a:spLocks noGrp="1"/>
          </p:cNvSpPr>
          <p:nvPr>
            <p:ph idx="1"/>
          </p:nvPr>
        </p:nvSpPr>
        <p:spPr>
          <a:xfrm>
            <a:off x="838200" y="1028700"/>
            <a:ext cx="7772400" cy="3657600"/>
          </a:xfrm>
        </p:spPr>
        <p:txBody>
          <a:bodyPr>
            <a:normAutofit/>
          </a:bodyPr>
          <a:lstStyle/>
          <a:p>
            <a:pPr>
              <a:defRPr/>
            </a:pPr>
            <a:r>
              <a:rPr lang="en-US" dirty="0" smtClean="0">
                <a:latin typeface="+mn-lt"/>
                <a:cs typeface="Arial" panose="020B0604020202020204" pitchFamily="34" charset="0"/>
              </a:rPr>
              <a:t>80</a:t>
            </a:r>
            <a:r>
              <a:rPr lang="en-US" dirty="0">
                <a:latin typeface="+mn-lt"/>
                <a:cs typeface="Arial" panose="020B0604020202020204" pitchFamily="34" charset="0"/>
              </a:rPr>
              <a:t>% of people in psychiatric hospitals have experienced physical or sexual </a:t>
            </a:r>
            <a:r>
              <a:rPr lang="en-US" dirty="0" smtClean="0">
                <a:latin typeface="+mn-lt"/>
                <a:cs typeface="Arial" panose="020B0604020202020204" pitchFamily="34" charset="0"/>
              </a:rPr>
              <a:t>abuse</a:t>
            </a:r>
            <a:endParaRPr lang="en-US" dirty="0">
              <a:latin typeface="+mn-lt"/>
              <a:cs typeface="Arial" panose="020B0604020202020204" pitchFamily="34" charset="0"/>
            </a:endParaRPr>
          </a:p>
          <a:p>
            <a:pPr>
              <a:defRPr/>
            </a:pPr>
            <a:r>
              <a:rPr lang="en-US" dirty="0">
                <a:latin typeface="+mn-lt"/>
                <a:cs typeface="Arial" panose="020B0604020202020204" pitchFamily="34" charset="0"/>
              </a:rPr>
              <a:t>66% of people in substance abuse treatment report childhood abuse or </a:t>
            </a:r>
            <a:r>
              <a:rPr lang="en-US" dirty="0" smtClean="0">
                <a:latin typeface="+mn-lt"/>
                <a:cs typeface="Arial" panose="020B0604020202020204" pitchFamily="34" charset="0"/>
              </a:rPr>
              <a:t>neglect</a:t>
            </a:r>
            <a:endParaRPr lang="en-US" dirty="0">
              <a:latin typeface="+mn-lt"/>
              <a:cs typeface="Arial" panose="020B0604020202020204" pitchFamily="34" charset="0"/>
            </a:endParaRPr>
          </a:p>
          <a:p>
            <a:pPr>
              <a:defRPr/>
            </a:pPr>
            <a:r>
              <a:rPr lang="en-US" dirty="0">
                <a:latin typeface="+mn-lt"/>
                <a:cs typeface="Arial" panose="020B0604020202020204" pitchFamily="34" charset="0"/>
              </a:rPr>
              <a:t>90% of women with alcoholism were sexually abused or suffered severe violence from </a:t>
            </a:r>
            <a:r>
              <a:rPr lang="en-US" dirty="0" smtClean="0">
                <a:latin typeface="+mn-lt"/>
                <a:cs typeface="Arial" panose="020B0604020202020204" pitchFamily="34" charset="0"/>
              </a:rPr>
              <a:t>parents</a:t>
            </a:r>
            <a:endParaRPr lang="en-US" dirty="0">
              <a:latin typeface="+mn-lt"/>
              <a:cs typeface="Arial" panose="020B0604020202020204" pitchFamily="34" charset="0"/>
            </a:endParaRPr>
          </a:p>
        </p:txBody>
      </p:sp>
    </p:spTree>
    <p:extLst>
      <p:ext uri="{BB962C8B-B14F-4D97-AF65-F5344CB8AC3E}">
        <p14:creationId xmlns:p14="http://schemas.microsoft.com/office/powerpoint/2010/main" val="15268963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2"/>
          <p:cNvSpPr>
            <a:spLocks noGrp="1"/>
          </p:cNvSpPr>
          <p:nvPr>
            <p:ph type="title"/>
          </p:nvPr>
        </p:nvSpPr>
        <p:spPr>
          <a:xfrm>
            <a:off x="2339578" y="191691"/>
            <a:ext cx="4756547" cy="520303"/>
          </a:xfrm>
          <a:extLst/>
        </p:spPr>
        <p:txBody>
          <a:bodyPr rtlCol="0" anchor="t">
            <a:noAutofit/>
          </a:bodyPr>
          <a:lstStyle/>
          <a:p>
            <a:pPr>
              <a:defRPr/>
            </a:pPr>
            <a:r>
              <a:rPr lang="en-US" altLang="en-US" sz="2850" dirty="0">
                <a:solidFill>
                  <a:schemeClr val="tx2">
                    <a:lumMod val="75000"/>
                  </a:schemeClr>
                </a:solidFill>
                <a:latin typeface="+mj-lt"/>
                <a:cs typeface="Open Sans" pitchFamily="-84" charset="0"/>
              </a:rPr>
              <a:t>ACE Score Increases </a:t>
            </a:r>
            <a:br>
              <a:rPr lang="en-US" altLang="en-US" sz="2850" dirty="0">
                <a:solidFill>
                  <a:schemeClr val="tx2">
                    <a:lumMod val="75000"/>
                  </a:schemeClr>
                </a:solidFill>
                <a:latin typeface="+mj-lt"/>
                <a:cs typeface="Open Sans" pitchFamily="-84" charset="0"/>
              </a:rPr>
            </a:br>
            <a:r>
              <a:rPr lang="en-US" altLang="en-US" sz="2850" dirty="0">
                <a:solidFill>
                  <a:schemeClr val="tx2">
                    <a:lumMod val="75000"/>
                  </a:schemeClr>
                </a:solidFill>
                <a:latin typeface="+mj-lt"/>
                <a:cs typeface="Open Sans" pitchFamily="-84" charset="0"/>
              </a:rPr>
              <a:t>Suicide Attempt</a:t>
            </a:r>
          </a:p>
        </p:txBody>
      </p:sp>
      <p:sp>
        <p:nvSpPr>
          <p:cNvPr id="4" name="Rectangle 3"/>
          <p:cNvSpPr/>
          <p:nvPr/>
        </p:nvSpPr>
        <p:spPr>
          <a:xfrm>
            <a:off x="1543050" y="1314450"/>
            <a:ext cx="534591"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5" name="Rectangle 4"/>
          <p:cNvSpPr/>
          <p:nvPr/>
        </p:nvSpPr>
        <p:spPr>
          <a:xfrm>
            <a:off x="1535907" y="2514600"/>
            <a:ext cx="3721894"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6" name="Rectangle 5"/>
          <p:cNvSpPr/>
          <p:nvPr/>
        </p:nvSpPr>
        <p:spPr>
          <a:xfrm>
            <a:off x="1543050" y="3600450"/>
            <a:ext cx="588645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pic>
        <p:nvPicPr>
          <p:cNvPr id="7" name="Picture 6" descr="red-basic-female-symbol-th.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51385" y="1520428"/>
            <a:ext cx="239315" cy="479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red-basic-female-symbol-th.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43051" y="2686051"/>
            <a:ext cx="240506" cy="479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red-man-th.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68091" y="2686051"/>
            <a:ext cx="185738" cy="479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red-basic-female-symbol-th.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38363" y="2686051"/>
            <a:ext cx="240506" cy="479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red-man-th.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63403" y="2686051"/>
            <a:ext cx="185738" cy="479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red-basic-female-symbol-th.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33676" y="2686051"/>
            <a:ext cx="240506" cy="479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descr="red-man-th.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58716" y="2686051"/>
            <a:ext cx="185738" cy="479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descr="red-basic-female-symbol-th.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28988" y="2686051"/>
            <a:ext cx="240506" cy="479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descr="red-man-th.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54028" y="2686051"/>
            <a:ext cx="185738" cy="479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descr="red-basic-female-symbol-th.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25492" y="2686051"/>
            <a:ext cx="239315" cy="479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descr="red-man-th.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49342" y="2686051"/>
            <a:ext cx="192881" cy="479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descr="red-basic-female-symbol-th.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43051" y="3806428"/>
            <a:ext cx="240506" cy="479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descr="red-man-th.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66900" y="3806428"/>
            <a:ext cx="186929" cy="479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descr="red-basic-female-symbol-th.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38363" y="3806428"/>
            <a:ext cx="239316" cy="479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descr="red-man-th.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62212" y="3806428"/>
            <a:ext cx="186929" cy="479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7" descr="red-basic-female-symbol-th.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32485" y="3806428"/>
            <a:ext cx="240506" cy="479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8" descr="red-man-th.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57525" y="3806428"/>
            <a:ext cx="185738" cy="479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9" descr="red-basic-female-symbol-th.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27798" y="3806428"/>
            <a:ext cx="240506" cy="479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descr="red-man-th.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52837" y="3806428"/>
            <a:ext cx="185738" cy="479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descr="red-basic-female-symbol-th.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23110" y="3806428"/>
            <a:ext cx="239315" cy="479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2" descr="red-man-th.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46960" y="3806428"/>
            <a:ext cx="186928" cy="479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3" descr="red-basic-female-symbol-th.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17232" y="3806428"/>
            <a:ext cx="240506" cy="479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45" descr="red-man-th.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42272" y="3806428"/>
            <a:ext cx="185738" cy="479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46" descr="red-basic-female-symbol-th.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12544" y="3806428"/>
            <a:ext cx="240506" cy="479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47" descr="red-man-th.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37585" y="3806428"/>
            <a:ext cx="185738" cy="479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48" descr="red-basic-female-symbol-th.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07856" y="3806428"/>
            <a:ext cx="239316" cy="479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49" descr="red-man-th.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31706" y="3806428"/>
            <a:ext cx="186929" cy="479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50" descr="red-basic-female-symbol-th.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03169" y="3806428"/>
            <a:ext cx="239316" cy="479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TextBox 51"/>
          <p:cNvSpPr txBox="1">
            <a:spLocks noChangeArrowheads="1"/>
          </p:cNvSpPr>
          <p:nvPr/>
        </p:nvSpPr>
        <p:spPr bwMode="auto">
          <a:xfrm>
            <a:off x="1569244" y="2057400"/>
            <a:ext cx="3276923"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defRPr/>
            </a:pPr>
            <a:r>
              <a:rPr lang="en-US" altLang="en-US" sz="1350" dirty="0">
                <a:latin typeface="+mj-lt"/>
              </a:rPr>
              <a:t>1 of 100 people with 0 ACEs attempt suicide</a:t>
            </a:r>
          </a:p>
        </p:txBody>
      </p:sp>
      <p:sp>
        <p:nvSpPr>
          <p:cNvPr id="53" name="TextBox 52"/>
          <p:cNvSpPr txBox="1">
            <a:spLocks noChangeArrowheads="1"/>
          </p:cNvSpPr>
          <p:nvPr/>
        </p:nvSpPr>
        <p:spPr bwMode="auto">
          <a:xfrm>
            <a:off x="1535906" y="3206353"/>
            <a:ext cx="336508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defRPr/>
            </a:pPr>
            <a:r>
              <a:rPr lang="en-US" altLang="en-US" sz="1350" dirty="0">
                <a:latin typeface="+mj-lt"/>
              </a:rPr>
              <a:t>10 of 100 people with 3 ACEs attempt suicide</a:t>
            </a:r>
          </a:p>
        </p:txBody>
      </p:sp>
      <p:sp>
        <p:nvSpPr>
          <p:cNvPr id="54" name="TextBox 53"/>
          <p:cNvSpPr txBox="1">
            <a:spLocks noChangeArrowheads="1"/>
          </p:cNvSpPr>
          <p:nvPr/>
        </p:nvSpPr>
        <p:spPr bwMode="auto">
          <a:xfrm>
            <a:off x="1535906" y="4343400"/>
            <a:ext cx="336508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defRPr/>
            </a:pPr>
            <a:r>
              <a:rPr lang="en-US" altLang="en-US" sz="1350" dirty="0">
                <a:latin typeface="+mj-lt"/>
              </a:rPr>
              <a:t>20 of 100 people with 7 ACEs attempt suicide</a:t>
            </a:r>
          </a:p>
        </p:txBody>
      </p:sp>
      <p:pic>
        <p:nvPicPr>
          <p:cNvPr id="43" name="Picture 42" descr="red-man-th.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27019" y="3806428"/>
            <a:ext cx="185738" cy="479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43" descr="red-basic-female-symbol-th.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97292" y="3806428"/>
            <a:ext cx="240506" cy="479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44" descr="red-man-th.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22331" y="3806428"/>
            <a:ext cx="185738" cy="479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37660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childTnLst>
                                </p:cTn>
                              </p:par>
                              <p:par>
                                <p:cTn id="7" presetID="14" presetClass="entr" presetSubtype="10"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randombar(horizontal)">
                                      <p:cBhvr>
                                        <p:cTn id="9" dur="500"/>
                                        <p:tgtEl>
                                          <p:spTgt spid="7"/>
                                        </p:tgtEl>
                                      </p:cBhvr>
                                    </p:animEffect>
                                  </p:childTnLst>
                                </p:cTn>
                              </p:par>
                              <p:par>
                                <p:cTn id="10" presetID="1" presetClass="entr" presetSubtype="0" fill="hold" grpId="0" nodeType="withEffect">
                                  <p:stCondLst>
                                    <p:cond delay="0"/>
                                  </p:stCondLst>
                                  <p:childTnLst>
                                    <p:set>
                                      <p:cBhvr>
                                        <p:cTn id="11" dur="1" fill="hold">
                                          <p:stCondLst>
                                            <p:cond delay="0"/>
                                          </p:stCondLst>
                                        </p:cTn>
                                        <p:tgtEl>
                                          <p:spTgt spid="52"/>
                                        </p:tgtEl>
                                        <p:attrNameLst>
                                          <p:attrName>style.visibility</p:attrName>
                                        </p:attrNameLst>
                                      </p:cBhvr>
                                      <p:to>
                                        <p:strVal val="visible"/>
                                      </p:to>
                                    </p:set>
                                  </p:childTnLst>
                                </p:cTn>
                              </p:par>
                            </p:childTnLst>
                          </p:cTn>
                        </p:par>
                        <p:par>
                          <p:cTn id="12" fill="hold" nodeType="afterGroup">
                            <p:stCondLst>
                              <p:cond delay="500"/>
                            </p:stCondLst>
                            <p:childTnLst>
                              <p:par>
                                <p:cTn id="13" presetID="14" presetClass="entr" presetSubtype="1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randombar(horizontal)">
                                      <p:cBhvr>
                                        <p:cTn id="15" dur="500"/>
                                        <p:tgtEl>
                                          <p:spTgt spid="13"/>
                                        </p:tgtEl>
                                      </p:cBhvr>
                                    </p:animEffect>
                                  </p:childTnLst>
                                </p:cTn>
                              </p:par>
                            </p:childTnLst>
                          </p:cTn>
                        </p:par>
                        <p:par>
                          <p:cTn id="16" fill="hold" nodeType="afterGroup">
                            <p:stCondLst>
                              <p:cond delay="1000"/>
                            </p:stCondLst>
                            <p:childTnLst>
                              <p:par>
                                <p:cTn id="17" presetID="14" presetClass="entr" presetSubtype="1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randombar(horizontal)">
                                      <p:cBhvr>
                                        <p:cTn id="19" dur="500"/>
                                        <p:tgtEl>
                                          <p:spTgt spid="14"/>
                                        </p:tgtEl>
                                      </p:cBhvr>
                                    </p:animEffect>
                                  </p:childTnLst>
                                </p:cTn>
                              </p:par>
                              <p:par>
                                <p:cTn id="20" presetID="14" presetClass="entr" presetSubtype="1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randombar(horizontal)">
                                      <p:cBhvr>
                                        <p:cTn id="22" dur="500"/>
                                        <p:tgtEl>
                                          <p:spTgt spid="15"/>
                                        </p:tgtEl>
                                      </p:cBhvr>
                                    </p:animEffect>
                                  </p:childTnLst>
                                </p:cTn>
                              </p:par>
                              <p:par>
                                <p:cTn id="23" presetID="14" presetClass="entr" presetSubtype="1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randombar(horizontal)">
                                      <p:cBhvr>
                                        <p:cTn id="25" dur="500"/>
                                        <p:tgtEl>
                                          <p:spTgt spid="16"/>
                                        </p:tgtEl>
                                      </p:cBhvr>
                                    </p:animEffect>
                                  </p:childTnLst>
                                </p:cTn>
                              </p:par>
                              <p:par>
                                <p:cTn id="26" presetID="14" presetClass="entr" presetSubtype="10"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randombar(horizontal)">
                                      <p:cBhvr>
                                        <p:cTn id="28" dur="500"/>
                                        <p:tgtEl>
                                          <p:spTgt spid="17"/>
                                        </p:tgtEl>
                                      </p:cBhvr>
                                    </p:animEffect>
                                  </p:childTnLst>
                                </p:cTn>
                              </p:par>
                              <p:par>
                                <p:cTn id="29" presetID="14" presetClass="entr" presetSubtype="1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randombar(horizontal)">
                                      <p:cBhvr>
                                        <p:cTn id="31" dur="500"/>
                                        <p:tgtEl>
                                          <p:spTgt spid="18"/>
                                        </p:tgtEl>
                                      </p:cBhvr>
                                    </p:animEffect>
                                  </p:childTnLst>
                                </p:cTn>
                              </p:par>
                              <p:par>
                                <p:cTn id="32" presetID="14" presetClass="entr" presetSubtype="10" fill="hold"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randombar(horizontal)">
                                      <p:cBhvr>
                                        <p:cTn id="34" dur="500"/>
                                        <p:tgtEl>
                                          <p:spTgt spid="19"/>
                                        </p:tgtEl>
                                      </p:cBhvr>
                                    </p:animEffect>
                                  </p:childTnLst>
                                </p:cTn>
                              </p:par>
                              <p:par>
                                <p:cTn id="35" presetID="14" presetClass="entr" presetSubtype="10"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randombar(horizontal)">
                                      <p:cBhvr>
                                        <p:cTn id="37" dur="500"/>
                                        <p:tgtEl>
                                          <p:spTgt spid="20"/>
                                        </p:tgtEl>
                                      </p:cBhvr>
                                    </p:animEffect>
                                  </p:childTnLst>
                                </p:cTn>
                              </p:par>
                              <p:par>
                                <p:cTn id="38" presetID="14" presetClass="entr" presetSubtype="1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randombar(horizontal)">
                                      <p:cBhvr>
                                        <p:cTn id="40" dur="500"/>
                                        <p:tgtEl>
                                          <p:spTgt spid="21"/>
                                        </p:tgtEl>
                                      </p:cBhvr>
                                    </p:animEffect>
                                  </p:childTnLst>
                                </p:cTn>
                              </p:par>
                              <p:par>
                                <p:cTn id="41" presetID="14" presetClass="entr" presetSubtype="10" fill="hold"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randombar(horizontal)">
                                      <p:cBhvr>
                                        <p:cTn id="43" dur="500"/>
                                        <p:tgtEl>
                                          <p:spTgt spid="22"/>
                                        </p:tgtEl>
                                      </p:cBhvr>
                                    </p:animEffect>
                                  </p:childTnLst>
                                </p:cTn>
                              </p:par>
                            </p:childTnLst>
                          </p:cTn>
                        </p:par>
                        <p:par>
                          <p:cTn id="44" fill="hold" nodeType="afterGroup">
                            <p:stCondLst>
                              <p:cond delay="1500"/>
                            </p:stCondLst>
                            <p:childTnLst>
                              <p:par>
                                <p:cTn id="45" presetID="1" presetClass="entr" presetSubtype="0" fill="hold" grpId="0" nodeType="afterEffect" nodePh="1">
                                  <p:stCondLst>
                                    <p:cond delay="0"/>
                                  </p:stCondLst>
                                  <p:endCondLst>
                                    <p:cond evt="begin" delay="0">
                                      <p:tn val="45"/>
                                    </p:cond>
                                  </p:endCondLst>
                                  <p:childTnLst>
                                    <p:set>
                                      <p:cBhvr>
                                        <p:cTn id="46" dur="1" fill="hold">
                                          <p:stCondLst>
                                            <p:cond delay="0"/>
                                          </p:stCondLst>
                                        </p:cTn>
                                        <p:tgtEl>
                                          <p:spTgt spid="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3"/>
                                        </p:tgtEl>
                                        <p:attrNameLst>
                                          <p:attrName>style.visibility</p:attrName>
                                        </p:attrNameLst>
                                      </p:cBhvr>
                                      <p:to>
                                        <p:strVal val="visible"/>
                                      </p:to>
                                    </p:set>
                                  </p:childTnLst>
                                </p:cTn>
                              </p:par>
                            </p:childTnLst>
                          </p:cTn>
                        </p:par>
                        <p:par>
                          <p:cTn id="49" fill="hold" nodeType="afterGroup">
                            <p:stCondLst>
                              <p:cond delay="1500"/>
                            </p:stCondLst>
                            <p:childTnLst>
                              <p:par>
                                <p:cTn id="50" presetID="14" presetClass="entr" presetSubtype="10" fill="hold" grpId="0" nodeType="afterEffect" nodePh="1">
                                  <p:stCondLst>
                                    <p:cond delay="0"/>
                                  </p:stCondLst>
                                  <p:endCondLst>
                                    <p:cond evt="begin" delay="0">
                                      <p:tn val="50"/>
                                    </p:cond>
                                  </p:endCondLst>
                                  <p:childTnLst>
                                    <p:set>
                                      <p:cBhvr>
                                        <p:cTn id="51" dur="1" fill="hold">
                                          <p:stCondLst>
                                            <p:cond delay="0"/>
                                          </p:stCondLst>
                                        </p:cTn>
                                        <p:tgtEl>
                                          <p:spTgt spid="6"/>
                                        </p:tgtEl>
                                        <p:attrNameLst>
                                          <p:attrName>style.visibility</p:attrName>
                                        </p:attrNameLst>
                                      </p:cBhvr>
                                      <p:to>
                                        <p:strVal val="visible"/>
                                      </p:to>
                                    </p:set>
                                    <p:animEffect transition="in" filter="randombar(horizontal)">
                                      <p:cBhvr>
                                        <p:cTn id="52" dur="500"/>
                                        <p:tgtEl>
                                          <p:spTgt spid="6"/>
                                        </p:tgtEl>
                                      </p:cBhvr>
                                    </p:animEffect>
                                  </p:childTnLst>
                                </p:cTn>
                              </p:par>
                              <p:par>
                                <p:cTn id="53" presetID="14" presetClass="entr" presetSubtype="10" fill="hold" nodeType="with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randombar(horizontal)">
                                      <p:cBhvr>
                                        <p:cTn id="55" dur="500"/>
                                        <p:tgtEl>
                                          <p:spTgt spid="24"/>
                                        </p:tgtEl>
                                      </p:cBhvr>
                                    </p:animEffect>
                                  </p:childTnLst>
                                </p:cTn>
                              </p:par>
                              <p:par>
                                <p:cTn id="56" presetID="14" presetClass="entr" presetSubtype="10" fill="hold" nodeType="with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randombar(horizontal)">
                                      <p:cBhvr>
                                        <p:cTn id="58" dur="500"/>
                                        <p:tgtEl>
                                          <p:spTgt spid="25"/>
                                        </p:tgtEl>
                                      </p:cBhvr>
                                    </p:animEffect>
                                  </p:childTnLst>
                                </p:cTn>
                              </p:par>
                              <p:par>
                                <p:cTn id="59" presetID="14" presetClass="entr" presetSubtype="10" fill="hold" nodeType="with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randombar(horizontal)">
                                      <p:cBhvr>
                                        <p:cTn id="61" dur="500"/>
                                        <p:tgtEl>
                                          <p:spTgt spid="26"/>
                                        </p:tgtEl>
                                      </p:cBhvr>
                                    </p:animEffect>
                                  </p:childTnLst>
                                </p:cTn>
                              </p:par>
                              <p:par>
                                <p:cTn id="62" presetID="14" presetClass="entr" presetSubtype="10" fill="hold" nodeType="with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randombar(horizontal)">
                                      <p:cBhvr>
                                        <p:cTn id="64" dur="500"/>
                                        <p:tgtEl>
                                          <p:spTgt spid="27"/>
                                        </p:tgtEl>
                                      </p:cBhvr>
                                    </p:animEffect>
                                  </p:childTnLst>
                                </p:cTn>
                              </p:par>
                              <p:par>
                                <p:cTn id="65" presetID="14" presetClass="entr" presetSubtype="10" fill="hold" nodeType="with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randombar(horizontal)">
                                      <p:cBhvr>
                                        <p:cTn id="67" dur="500"/>
                                        <p:tgtEl>
                                          <p:spTgt spid="28"/>
                                        </p:tgtEl>
                                      </p:cBhvr>
                                    </p:animEffect>
                                  </p:childTnLst>
                                </p:cTn>
                              </p:par>
                              <p:par>
                                <p:cTn id="68" presetID="14" presetClass="entr" presetSubtype="10" fill="hold" nodeType="with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randombar(horizontal)">
                                      <p:cBhvr>
                                        <p:cTn id="70" dur="500"/>
                                        <p:tgtEl>
                                          <p:spTgt spid="29"/>
                                        </p:tgtEl>
                                      </p:cBhvr>
                                    </p:animEffect>
                                  </p:childTnLst>
                                </p:cTn>
                              </p:par>
                              <p:par>
                                <p:cTn id="71" presetID="14" presetClass="entr" presetSubtype="10" fill="hold" nodeType="with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randombar(horizontal)">
                                      <p:cBhvr>
                                        <p:cTn id="73" dur="500"/>
                                        <p:tgtEl>
                                          <p:spTgt spid="30"/>
                                        </p:tgtEl>
                                      </p:cBhvr>
                                    </p:animEffect>
                                  </p:childTnLst>
                                </p:cTn>
                              </p:par>
                              <p:par>
                                <p:cTn id="74" presetID="14" presetClass="entr" presetSubtype="10" fill="hold" nodeType="withEffect">
                                  <p:stCondLst>
                                    <p:cond delay="0"/>
                                  </p:stCondLst>
                                  <p:childTnLst>
                                    <p:set>
                                      <p:cBhvr>
                                        <p:cTn id="75" dur="1" fill="hold">
                                          <p:stCondLst>
                                            <p:cond delay="0"/>
                                          </p:stCondLst>
                                        </p:cTn>
                                        <p:tgtEl>
                                          <p:spTgt spid="31"/>
                                        </p:tgtEl>
                                        <p:attrNameLst>
                                          <p:attrName>style.visibility</p:attrName>
                                        </p:attrNameLst>
                                      </p:cBhvr>
                                      <p:to>
                                        <p:strVal val="visible"/>
                                      </p:to>
                                    </p:set>
                                    <p:animEffect transition="in" filter="randombar(horizontal)">
                                      <p:cBhvr>
                                        <p:cTn id="76" dur="500"/>
                                        <p:tgtEl>
                                          <p:spTgt spid="31"/>
                                        </p:tgtEl>
                                      </p:cBhvr>
                                    </p:animEffect>
                                  </p:childTnLst>
                                </p:cTn>
                              </p:par>
                              <p:par>
                                <p:cTn id="77" presetID="14" presetClass="entr" presetSubtype="10" fill="hold" nodeType="with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randombar(horizontal)">
                                      <p:cBhvr>
                                        <p:cTn id="79" dur="500"/>
                                        <p:tgtEl>
                                          <p:spTgt spid="32"/>
                                        </p:tgtEl>
                                      </p:cBhvr>
                                    </p:animEffect>
                                  </p:childTnLst>
                                </p:cTn>
                              </p:par>
                              <p:par>
                                <p:cTn id="80" presetID="14" presetClass="entr" presetSubtype="10" fill="hold" nodeType="with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randombar(horizontal)">
                                      <p:cBhvr>
                                        <p:cTn id="82" dur="500"/>
                                        <p:tgtEl>
                                          <p:spTgt spid="33"/>
                                        </p:tgtEl>
                                      </p:cBhvr>
                                    </p:animEffect>
                                  </p:childTnLst>
                                </p:cTn>
                              </p:par>
                              <p:par>
                                <p:cTn id="83" presetID="14" presetClass="entr" presetSubtype="10" fill="hold" nodeType="with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randombar(horizontal)">
                                      <p:cBhvr>
                                        <p:cTn id="85" dur="500"/>
                                        <p:tgtEl>
                                          <p:spTgt spid="34"/>
                                        </p:tgtEl>
                                      </p:cBhvr>
                                    </p:animEffect>
                                  </p:childTnLst>
                                </p:cTn>
                              </p:par>
                              <p:par>
                                <p:cTn id="86" presetID="14" presetClass="entr" presetSubtype="10" fill="hold" nodeType="withEffect">
                                  <p:stCondLst>
                                    <p:cond delay="0"/>
                                  </p:stCondLst>
                                  <p:childTnLst>
                                    <p:set>
                                      <p:cBhvr>
                                        <p:cTn id="87" dur="1" fill="hold">
                                          <p:stCondLst>
                                            <p:cond delay="0"/>
                                          </p:stCondLst>
                                        </p:cTn>
                                        <p:tgtEl>
                                          <p:spTgt spid="46"/>
                                        </p:tgtEl>
                                        <p:attrNameLst>
                                          <p:attrName>style.visibility</p:attrName>
                                        </p:attrNameLst>
                                      </p:cBhvr>
                                      <p:to>
                                        <p:strVal val="visible"/>
                                      </p:to>
                                    </p:set>
                                    <p:animEffect transition="in" filter="randombar(horizontal)">
                                      <p:cBhvr>
                                        <p:cTn id="88" dur="500"/>
                                        <p:tgtEl>
                                          <p:spTgt spid="46"/>
                                        </p:tgtEl>
                                      </p:cBhvr>
                                    </p:animEffect>
                                  </p:childTnLst>
                                </p:cTn>
                              </p:par>
                              <p:par>
                                <p:cTn id="89" presetID="14" presetClass="entr" presetSubtype="10" fill="hold" nodeType="with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randombar(horizontal)">
                                      <p:cBhvr>
                                        <p:cTn id="91" dur="500"/>
                                        <p:tgtEl>
                                          <p:spTgt spid="47"/>
                                        </p:tgtEl>
                                      </p:cBhvr>
                                    </p:animEffect>
                                  </p:childTnLst>
                                </p:cTn>
                              </p:par>
                              <p:par>
                                <p:cTn id="92" presetID="14" presetClass="entr" presetSubtype="10" fill="hold" nodeType="withEffect">
                                  <p:stCondLst>
                                    <p:cond delay="0"/>
                                  </p:stCondLst>
                                  <p:childTnLst>
                                    <p:set>
                                      <p:cBhvr>
                                        <p:cTn id="93" dur="1" fill="hold">
                                          <p:stCondLst>
                                            <p:cond delay="0"/>
                                          </p:stCondLst>
                                        </p:cTn>
                                        <p:tgtEl>
                                          <p:spTgt spid="48"/>
                                        </p:tgtEl>
                                        <p:attrNameLst>
                                          <p:attrName>style.visibility</p:attrName>
                                        </p:attrNameLst>
                                      </p:cBhvr>
                                      <p:to>
                                        <p:strVal val="visible"/>
                                      </p:to>
                                    </p:set>
                                    <p:animEffect transition="in" filter="randombar(horizontal)">
                                      <p:cBhvr>
                                        <p:cTn id="94" dur="500"/>
                                        <p:tgtEl>
                                          <p:spTgt spid="48"/>
                                        </p:tgtEl>
                                      </p:cBhvr>
                                    </p:animEffect>
                                  </p:childTnLst>
                                </p:cTn>
                              </p:par>
                              <p:par>
                                <p:cTn id="95" presetID="14" presetClass="entr" presetSubtype="10" fill="hold" nodeType="withEffect">
                                  <p:stCondLst>
                                    <p:cond delay="0"/>
                                  </p:stCondLst>
                                  <p:childTnLst>
                                    <p:set>
                                      <p:cBhvr>
                                        <p:cTn id="96" dur="1" fill="hold">
                                          <p:stCondLst>
                                            <p:cond delay="0"/>
                                          </p:stCondLst>
                                        </p:cTn>
                                        <p:tgtEl>
                                          <p:spTgt spid="49"/>
                                        </p:tgtEl>
                                        <p:attrNameLst>
                                          <p:attrName>style.visibility</p:attrName>
                                        </p:attrNameLst>
                                      </p:cBhvr>
                                      <p:to>
                                        <p:strVal val="visible"/>
                                      </p:to>
                                    </p:set>
                                    <p:animEffect transition="in" filter="randombar(horizontal)">
                                      <p:cBhvr>
                                        <p:cTn id="97" dur="500"/>
                                        <p:tgtEl>
                                          <p:spTgt spid="49"/>
                                        </p:tgtEl>
                                      </p:cBhvr>
                                    </p:animEffect>
                                  </p:childTnLst>
                                </p:cTn>
                              </p:par>
                              <p:par>
                                <p:cTn id="98" presetID="14" presetClass="entr" presetSubtype="10" fill="hold" nodeType="withEffect">
                                  <p:stCondLst>
                                    <p:cond delay="0"/>
                                  </p:stCondLst>
                                  <p:childTnLst>
                                    <p:set>
                                      <p:cBhvr>
                                        <p:cTn id="99" dur="1" fill="hold">
                                          <p:stCondLst>
                                            <p:cond delay="0"/>
                                          </p:stCondLst>
                                        </p:cTn>
                                        <p:tgtEl>
                                          <p:spTgt spid="50"/>
                                        </p:tgtEl>
                                        <p:attrNameLst>
                                          <p:attrName>style.visibility</p:attrName>
                                        </p:attrNameLst>
                                      </p:cBhvr>
                                      <p:to>
                                        <p:strVal val="visible"/>
                                      </p:to>
                                    </p:set>
                                    <p:animEffect transition="in" filter="randombar(horizontal)">
                                      <p:cBhvr>
                                        <p:cTn id="100" dur="500"/>
                                        <p:tgtEl>
                                          <p:spTgt spid="50"/>
                                        </p:tgtEl>
                                      </p:cBhvr>
                                    </p:animEffect>
                                  </p:childTnLst>
                                </p:cTn>
                              </p:par>
                              <p:par>
                                <p:cTn id="101" presetID="14" presetClass="entr" presetSubtype="10" fill="hold" nodeType="with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randombar(horizontal)">
                                      <p:cBhvr>
                                        <p:cTn id="103" dur="500"/>
                                        <p:tgtEl>
                                          <p:spTgt spid="51"/>
                                        </p:tgtEl>
                                      </p:cBhvr>
                                    </p:animEffect>
                                  </p:childTnLst>
                                </p:cTn>
                              </p:par>
                              <p:par>
                                <p:cTn id="104" presetID="14" presetClass="entr" presetSubtype="10" fill="hold" nodeType="with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randombar(horizontal)">
                                      <p:cBhvr>
                                        <p:cTn id="106" dur="500"/>
                                        <p:tgtEl>
                                          <p:spTgt spid="43"/>
                                        </p:tgtEl>
                                      </p:cBhvr>
                                    </p:animEffect>
                                  </p:childTnLst>
                                </p:cTn>
                              </p:par>
                              <p:par>
                                <p:cTn id="107" presetID="14" presetClass="entr" presetSubtype="10" fill="hold" nodeType="withEffect">
                                  <p:stCondLst>
                                    <p:cond delay="0"/>
                                  </p:stCondLst>
                                  <p:childTnLst>
                                    <p:set>
                                      <p:cBhvr>
                                        <p:cTn id="108" dur="1" fill="hold">
                                          <p:stCondLst>
                                            <p:cond delay="0"/>
                                          </p:stCondLst>
                                        </p:cTn>
                                        <p:tgtEl>
                                          <p:spTgt spid="44"/>
                                        </p:tgtEl>
                                        <p:attrNameLst>
                                          <p:attrName>style.visibility</p:attrName>
                                        </p:attrNameLst>
                                      </p:cBhvr>
                                      <p:to>
                                        <p:strVal val="visible"/>
                                      </p:to>
                                    </p:set>
                                    <p:animEffect transition="in" filter="randombar(horizontal)">
                                      <p:cBhvr>
                                        <p:cTn id="109" dur="500"/>
                                        <p:tgtEl>
                                          <p:spTgt spid="44"/>
                                        </p:tgtEl>
                                      </p:cBhvr>
                                    </p:animEffect>
                                  </p:childTnLst>
                                </p:cTn>
                              </p:par>
                              <p:par>
                                <p:cTn id="110" presetID="14" presetClass="entr" presetSubtype="10" fill="hold" nodeType="withEffect">
                                  <p:stCondLst>
                                    <p:cond delay="0"/>
                                  </p:stCondLst>
                                  <p:childTnLst>
                                    <p:set>
                                      <p:cBhvr>
                                        <p:cTn id="111" dur="1" fill="hold">
                                          <p:stCondLst>
                                            <p:cond delay="0"/>
                                          </p:stCondLst>
                                        </p:cTn>
                                        <p:tgtEl>
                                          <p:spTgt spid="45"/>
                                        </p:tgtEl>
                                        <p:attrNameLst>
                                          <p:attrName>style.visibility</p:attrName>
                                        </p:attrNameLst>
                                      </p:cBhvr>
                                      <p:to>
                                        <p:strVal val="visible"/>
                                      </p:to>
                                    </p:set>
                                    <p:animEffect transition="in" filter="randombar(horizontal)">
                                      <p:cBhvr>
                                        <p:cTn id="112" dur="500"/>
                                        <p:tgtEl>
                                          <p:spTgt spid="45"/>
                                        </p:tgtEl>
                                      </p:cBhvr>
                                    </p:animEffect>
                                  </p:childTnLst>
                                </p:cTn>
                              </p:par>
                              <p:par>
                                <p:cTn id="113" presetID="1" presetClass="entr" presetSubtype="0"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52" grpId="0"/>
      <p:bldP spid="53" grpId="0"/>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7"/>
          <p:cNvSpPr>
            <a:spLocks noChangeArrowheads="1"/>
          </p:cNvSpPr>
          <p:nvPr/>
        </p:nvSpPr>
        <p:spPr bwMode="auto">
          <a:xfrm>
            <a:off x="4513660" y="2480073"/>
            <a:ext cx="514350" cy="115490"/>
          </a:xfrm>
          <a:prstGeom prst="rect">
            <a:avLst/>
          </a:prstGeom>
          <a:solidFill>
            <a:srgbClr val="FF0000"/>
          </a:solidFill>
          <a:ln w="9525">
            <a:solidFill>
              <a:srgbClr val="FF0000"/>
            </a:solidFill>
            <a:miter lim="800000"/>
            <a:headEnd/>
            <a:tailEnd/>
          </a:ln>
        </p:spPr>
        <p:txBody>
          <a:bodyPr wrap="none" anchor="ct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s-MX" altLang="en-US" sz="1800">
              <a:latin typeface="Calibri" panose="020F0502020204030204" pitchFamily="34" charset="0"/>
              <a:ea typeface="ヒラギノ角ゴ Pro W3" charset="-128"/>
            </a:endParaRPr>
          </a:p>
        </p:txBody>
      </p:sp>
      <p:sp>
        <p:nvSpPr>
          <p:cNvPr id="59395" name="Rectangle 28"/>
          <p:cNvSpPr>
            <a:spLocks noChangeArrowheads="1"/>
          </p:cNvSpPr>
          <p:nvPr/>
        </p:nvSpPr>
        <p:spPr bwMode="auto">
          <a:xfrm>
            <a:off x="4513660" y="2781300"/>
            <a:ext cx="514350" cy="115491"/>
          </a:xfrm>
          <a:prstGeom prst="rect">
            <a:avLst/>
          </a:prstGeom>
          <a:solidFill>
            <a:srgbClr val="FF0000"/>
          </a:solidFill>
          <a:ln w="9525">
            <a:solidFill>
              <a:srgbClr val="FF0000"/>
            </a:solidFill>
            <a:miter lim="800000"/>
            <a:headEnd/>
            <a:tailEnd/>
          </a:ln>
        </p:spPr>
        <p:txBody>
          <a:bodyPr wrap="none" anchor="ct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r">
              <a:spcBef>
                <a:spcPct val="0"/>
              </a:spcBef>
              <a:buFontTx/>
              <a:buNone/>
            </a:pPr>
            <a:endParaRPr lang="es-MX" altLang="en-US" sz="1800">
              <a:latin typeface="Calibri" panose="020F0502020204030204" pitchFamily="34" charset="0"/>
              <a:ea typeface="ヒラギノ角ゴ Pro W3" charset="-128"/>
            </a:endParaRPr>
          </a:p>
        </p:txBody>
      </p:sp>
      <p:sp>
        <p:nvSpPr>
          <p:cNvPr id="32772" name="Text Box 29"/>
          <p:cNvSpPr txBox="1">
            <a:spLocks noChangeArrowheads="1"/>
          </p:cNvSpPr>
          <p:nvPr/>
        </p:nvSpPr>
        <p:spPr bwMode="auto">
          <a:xfrm>
            <a:off x="2565797" y="406003"/>
            <a:ext cx="423862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spcBef>
                <a:spcPct val="50000"/>
              </a:spcBef>
              <a:defRPr/>
            </a:pPr>
            <a:r>
              <a:rPr lang="en-US" altLang="en-US" sz="3000" b="1" dirty="0">
                <a:solidFill>
                  <a:schemeClr val="tx2">
                    <a:lumMod val="75000"/>
                  </a:schemeClr>
                </a:solidFill>
                <a:latin typeface="+mj-lt"/>
                <a:ea typeface="ヒラギノ角ゴ Pro W3" charset="-128"/>
              </a:rPr>
              <a:t>Survival Mode Response</a:t>
            </a:r>
          </a:p>
        </p:txBody>
      </p:sp>
      <p:sp>
        <p:nvSpPr>
          <p:cNvPr id="32773" name="Text Box 21"/>
          <p:cNvSpPr txBox="1">
            <a:spLocks noChangeArrowheads="1"/>
          </p:cNvSpPr>
          <p:nvPr/>
        </p:nvSpPr>
        <p:spPr bwMode="auto">
          <a:xfrm>
            <a:off x="5308998" y="1506142"/>
            <a:ext cx="2502694" cy="295465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Calibri" pitchFamily="34" charset="0"/>
                <a:ea typeface="MS PGothic" pitchFamily="34" charset="-128"/>
              </a:defRPr>
            </a:lvl1pPr>
            <a:lvl2pPr marL="347663" indent="-233363"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lvl="1">
              <a:spcAft>
                <a:spcPct val="35000"/>
              </a:spcAft>
              <a:defRPr/>
            </a:pPr>
            <a:r>
              <a:rPr lang="en-US" altLang="en-US" sz="3000" dirty="0">
                <a:latin typeface="+mj-lt"/>
                <a:ea typeface="ヒラギノ角ゴ Pro W3" charset="-128"/>
              </a:rPr>
              <a:t>Inability to </a:t>
            </a:r>
          </a:p>
          <a:p>
            <a:pPr lvl="1">
              <a:spcAft>
                <a:spcPct val="35000"/>
              </a:spcAft>
              <a:buFontTx/>
              <a:buChar char="•"/>
              <a:defRPr/>
            </a:pPr>
            <a:r>
              <a:rPr lang="en-US" altLang="en-US" sz="3000" dirty="0">
                <a:latin typeface="+mj-lt"/>
                <a:ea typeface="ヒラギノ角ゴ Pro W3" charset="-128"/>
              </a:rPr>
              <a:t>Respond</a:t>
            </a:r>
          </a:p>
          <a:p>
            <a:pPr lvl="1">
              <a:spcAft>
                <a:spcPct val="35000"/>
              </a:spcAft>
              <a:buFontTx/>
              <a:buChar char="•"/>
              <a:defRPr/>
            </a:pPr>
            <a:r>
              <a:rPr lang="en-US" altLang="en-US" sz="3000" dirty="0">
                <a:latin typeface="+mj-lt"/>
                <a:ea typeface="ヒラギノ角ゴ Pro W3" charset="-128"/>
              </a:rPr>
              <a:t> Learn  </a:t>
            </a:r>
          </a:p>
          <a:p>
            <a:pPr lvl="1">
              <a:spcAft>
                <a:spcPct val="35000"/>
              </a:spcAft>
              <a:buFontTx/>
              <a:buChar char="•"/>
              <a:defRPr/>
            </a:pPr>
            <a:r>
              <a:rPr lang="en-US" altLang="en-US" sz="3000" dirty="0">
                <a:latin typeface="+mj-lt"/>
                <a:ea typeface="ヒラギノ角ゴ Pro W3" charset="-128"/>
              </a:rPr>
              <a:t> Process </a:t>
            </a:r>
          </a:p>
          <a:p>
            <a:pPr lvl="1">
              <a:spcAft>
                <a:spcPct val="35000"/>
              </a:spcAft>
              <a:defRPr/>
            </a:pPr>
            <a:r>
              <a:rPr lang="en-US" altLang="en-US" sz="2400" dirty="0">
                <a:latin typeface="+mj-lt"/>
                <a:ea typeface="ヒラギノ角ゴ Pro W3" charset="-128"/>
              </a:rPr>
              <a:t>   </a:t>
            </a:r>
            <a:endParaRPr lang="en-US" altLang="en-US" sz="1500" dirty="0">
              <a:ea typeface="ヒラギノ角ゴ Pro W3" charset="-128"/>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60873" y="1493044"/>
            <a:ext cx="3202781" cy="2693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55021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9395"/>
                                        </p:tgtEl>
                                        <p:attrNameLst>
                                          <p:attrName>style.visibility</p:attrName>
                                        </p:attrNameLst>
                                      </p:cBhvr>
                                      <p:to>
                                        <p:strVal val="visible"/>
                                      </p:to>
                                    </p:set>
                                    <p:animEffect transition="in" filter="fade">
                                      <p:cBhvr>
                                        <p:cTn id="12" dur="1000"/>
                                        <p:tgtEl>
                                          <p:spTgt spid="59395"/>
                                        </p:tgtEl>
                                      </p:cBhvr>
                                    </p:animEffect>
                                    <p:anim calcmode="lin" valueType="num">
                                      <p:cBhvr>
                                        <p:cTn id="13" dur="1000" fill="hold"/>
                                        <p:tgtEl>
                                          <p:spTgt spid="59395"/>
                                        </p:tgtEl>
                                        <p:attrNameLst>
                                          <p:attrName>ppt_x</p:attrName>
                                        </p:attrNameLst>
                                      </p:cBhvr>
                                      <p:tavLst>
                                        <p:tav tm="0">
                                          <p:val>
                                            <p:strVal val="#ppt_x"/>
                                          </p:val>
                                        </p:tav>
                                        <p:tav tm="100000">
                                          <p:val>
                                            <p:strVal val="#ppt_x"/>
                                          </p:val>
                                        </p:tav>
                                      </p:tavLst>
                                    </p:anim>
                                    <p:anim calcmode="lin" valueType="num">
                                      <p:cBhvr>
                                        <p:cTn id="14" dur="1000" fill="hold"/>
                                        <p:tgtEl>
                                          <p:spTgt spid="5939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9394"/>
                                        </p:tgtEl>
                                        <p:attrNameLst>
                                          <p:attrName>style.visibility</p:attrName>
                                        </p:attrNameLst>
                                      </p:cBhvr>
                                      <p:to>
                                        <p:strVal val="visible"/>
                                      </p:to>
                                    </p:set>
                                    <p:animEffect transition="in" filter="fade">
                                      <p:cBhvr>
                                        <p:cTn id="17" dur="1000"/>
                                        <p:tgtEl>
                                          <p:spTgt spid="59394"/>
                                        </p:tgtEl>
                                      </p:cBhvr>
                                    </p:animEffect>
                                    <p:anim calcmode="lin" valueType="num">
                                      <p:cBhvr>
                                        <p:cTn id="18" dur="1000" fill="hold"/>
                                        <p:tgtEl>
                                          <p:spTgt spid="59394"/>
                                        </p:tgtEl>
                                        <p:attrNameLst>
                                          <p:attrName>ppt_x</p:attrName>
                                        </p:attrNameLst>
                                      </p:cBhvr>
                                      <p:tavLst>
                                        <p:tav tm="0">
                                          <p:val>
                                            <p:strVal val="#ppt_x"/>
                                          </p:val>
                                        </p:tav>
                                        <p:tav tm="100000">
                                          <p:val>
                                            <p:strVal val="#ppt_x"/>
                                          </p:val>
                                        </p:tav>
                                      </p:tavLst>
                                    </p:anim>
                                    <p:anim calcmode="lin" valueType="num">
                                      <p:cBhvr>
                                        <p:cTn id="19" dur="1000" fill="hold"/>
                                        <p:tgtEl>
                                          <p:spTgt spid="5939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2773"/>
                                        </p:tgtEl>
                                        <p:attrNameLst>
                                          <p:attrName>style.visibility</p:attrName>
                                        </p:attrNameLst>
                                      </p:cBhvr>
                                      <p:to>
                                        <p:strVal val="visible"/>
                                      </p:to>
                                    </p:set>
                                    <p:animEffect transition="in" filter="fade">
                                      <p:cBhvr>
                                        <p:cTn id="22" dur="1000"/>
                                        <p:tgtEl>
                                          <p:spTgt spid="32773"/>
                                        </p:tgtEl>
                                      </p:cBhvr>
                                    </p:animEffect>
                                    <p:anim calcmode="lin" valueType="num">
                                      <p:cBhvr>
                                        <p:cTn id="23" dur="1000" fill="hold"/>
                                        <p:tgtEl>
                                          <p:spTgt spid="32773"/>
                                        </p:tgtEl>
                                        <p:attrNameLst>
                                          <p:attrName>ppt_x</p:attrName>
                                        </p:attrNameLst>
                                      </p:cBhvr>
                                      <p:tavLst>
                                        <p:tav tm="0">
                                          <p:val>
                                            <p:strVal val="#ppt_x"/>
                                          </p:val>
                                        </p:tav>
                                        <p:tav tm="100000">
                                          <p:val>
                                            <p:strVal val="#ppt_x"/>
                                          </p:val>
                                        </p:tav>
                                      </p:tavLst>
                                    </p:anim>
                                    <p:anim calcmode="lin" valueType="num">
                                      <p:cBhvr>
                                        <p:cTn id="24" dur="1000" fill="hold"/>
                                        <p:tgtEl>
                                          <p:spTgt spid="327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animBg="1"/>
      <p:bldP spid="59395" grpId="0" animBg="1"/>
      <p:bldP spid="3277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Box 3"/>
          <p:cNvSpPr txBox="1">
            <a:spLocks noChangeArrowheads="1"/>
          </p:cNvSpPr>
          <p:nvPr/>
        </p:nvSpPr>
        <p:spPr bwMode="auto">
          <a:xfrm>
            <a:off x="4818460" y="1263254"/>
            <a:ext cx="2849165"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b="1">
                <a:latin typeface="Calibri" panose="020F0502020204030204" pitchFamily="34" charset="0"/>
                <a:ea typeface="MS PGothic" panose="020B0600070205080204" pitchFamily="34" charset="-128"/>
              </a:rPr>
              <a:t>We begin to ask, </a:t>
            </a:r>
          </a:p>
          <a:p>
            <a:pPr eaLnBrk="1" hangingPunct="1">
              <a:spcBef>
                <a:spcPct val="0"/>
              </a:spcBef>
              <a:buFontTx/>
              <a:buNone/>
            </a:pPr>
            <a:r>
              <a:rPr lang="en-US" altLang="en-US" sz="1800" b="1">
                <a:latin typeface="Calibri" panose="020F0502020204030204" pitchFamily="34" charset="0"/>
                <a:ea typeface="MS PGothic" panose="020B0600070205080204" pitchFamily="34" charset="-128"/>
              </a:rPr>
              <a:t>“What happened to you?”</a:t>
            </a:r>
          </a:p>
          <a:p>
            <a:pPr eaLnBrk="1" hangingPunct="1">
              <a:spcBef>
                <a:spcPct val="0"/>
              </a:spcBef>
              <a:buFontTx/>
              <a:buNone/>
            </a:pPr>
            <a:r>
              <a:rPr lang="en-US" altLang="en-US" sz="1800" b="1">
                <a:latin typeface="Calibri" panose="020F0502020204030204" pitchFamily="34" charset="0"/>
                <a:ea typeface="MS PGothic" panose="020B0600070205080204" pitchFamily="34" charset="-128"/>
              </a:rPr>
              <a:t> rather than</a:t>
            </a:r>
          </a:p>
          <a:p>
            <a:pPr eaLnBrk="1" hangingPunct="1">
              <a:spcBef>
                <a:spcPct val="0"/>
              </a:spcBef>
              <a:buFontTx/>
              <a:buNone/>
            </a:pPr>
            <a:r>
              <a:rPr lang="en-US" altLang="en-US" sz="1800" b="1">
                <a:latin typeface="Calibri" panose="020F0502020204030204" pitchFamily="34" charset="0"/>
                <a:ea typeface="MS PGothic" panose="020B0600070205080204" pitchFamily="34" charset="-128"/>
              </a:rPr>
              <a:t> “What is wrong with you?”</a:t>
            </a:r>
          </a:p>
          <a:p>
            <a:pPr eaLnBrk="1" hangingPunct="1">
              <a:spcBef>
                <a:spcPct val="0"/>
              </a:spcBef>
              <a:buFontTx/>
              <a:buNone/>
            </a:pPr>
            <a:endParaRPr lang="en-US" altLang="en-US" sz="1800" b="1">
              <a:latin typeface="Calibri" panose="020F0502020204030204" pitchFamily="34" charset="0"/>
              <a:ea typeface="MS PGothic" panose="020B0600070205080204" pitchFamily="34" charset="-128"/>
            </a:endParaRPr>
          </a:p>
          <a:p>
            <a:pPr eaLnBrk="1" hangingPunct="1">
              <a:spcBef>
                <a:spcPct val="0"/>
              </a:spcBef>
              <a:buFontTx/>
              <a:buNone/>
            </a:pPr>
            <a:r>
              <a:rPr lang="en-US" altLang="en-US" sz="1800" b="1">
                <a:latin typeface="Calibri" panose="020F0502020204030204" pitchFamily="34" charset="0"/>
                <a:ea typeface="MS PGothic" panose="020B0600070205080204" pitchFamily="34" charset="-128"/>
              </a:rPr>
              <a:t>We have to ask, </a:t>
            </a:r>
          </a:p>
          <a:p>
            <a:pPr eaLnBrk="1" hangingPunct="1">
              <a:spcBef>
                <a:spcPct val="0"/>
              </a:spcBef>
              <a:buFontTx/>
              <a:buNone/>
            </a:pPr>
            <a:r>
              <a:rPr lang="en-US" altLang="en-US" sz="1800" b="1">
                <a:latin typeface="Calibri" panose="020F0502020204030204" pitchFamily="34" charset="0"/>
                <a:ea typeface="MS PGothic" panose="020B0600070205080204" pitchFamily="34" charset="-128"/>
              </a:rPr>
              <a:t>“What’s strong?”</a:t>
            </a:r>
          </a:p>
          <a:p>
            <a:pPr eaLnBrk="1" hangingPunct="1">
              <a:spcBef>
                <a:spcPct val="0"/>
              </a:spcBef>
              <a:buFontTx/>
              <a:buNone/>
            </a:pPr>
            <a:r>
              <a:rPr lang="en-US" altLang="en-US" sz="1800" b="1">
                <a:latin typeface="Calibri" panose="020F0502020204030204" pitchFamily="34" charset="0"/>
                <a:ea typeface="MS PGothic" panose="020B0600070205080204" pitchFamily="34" charset="-128"/>
              </a:rPr>
              <a:t>rather than</a:t>
            </a:r>
          </a:p>
          <a:p>
            <a:pPr eaLnBrk="1" hangingPunct="1">
              <a:spcBef>
                <a:spcPct val="0"/>
              </a:spcBef>
              <a:buFontTx/>
              <a:buNone/>
            </a:pPr>
            <a:r>
              <a:rPr lang="en-US" altLang="en-US" sz="1800" b="1">
                <a:latin typeface="Calibri" panose="020F0502020204030204" pitchFamily="34" charset="0"/>
                <a:ea typeface="MS PGothic" panose="020B0600070205080204" pitchFamily="34" charset="-128"/>
              </a:rPr>
              <a:t>“What’s wrong?”</a:t>
            </a:r>
          </a:p>
        </p:txBody>
      </p:sp>
      <p:sp>
        <p:nvSpPr>
          <p:cNvPr id="23556" name="TextBox 1"/>
          <p:cNvSpPr txBox="1">
            <a:spLocks noChangeArrowheads="1"/>
          </p:cNvSpPr>
          <p:nvPr/>
        </p:nvSpPr>
        <p:spPr bwMode="auto">
          <a:xfrm flipH="1">
            <a:off x="3393282" y="204788"/>
            <a:ext cx="2670572"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defRPr/>
            </a:pPr>
            <a:r>
              <a:rPr lang="en-US" altLang="en-US" sz="2700" b="1" dirty="0">
                <a:solidFill>
                  <a:schemeClr val="tx2">
                    <a:lumMod val="75000"/>
                  </a:schemeClr>
                </a:solidFill>
              </a:rPr>
              <a:t>Paradigm Shift</a:t>
            </a:r>
          </a:p>
        </p:txBody>
      </p:sp>
      <p:pic>
        <p:nvPicPr>
          <p:cNvPr id="2" name="Paradigm Shift.mp4">
            <a:hlinkClick r:id="" action="ppaction://media"/>
          </p:cNvPr>
          <p:cNvPicPr>
            <a:picLocks noRot="1" noChangeAspect="1"/>
          </p:cNvPicPr>
          <p:nvPr>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1463278" y="1145382"/>
            <a:ext cx="3099197" cy="2797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357376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2282428" y="267890"/>
            <a:ext cx="4766072" cy="461963"/>
          </a:xfrm>
        </p:spPr>
        <p:txBody>
          <a:bodyPr/>
          <a:lstStyle/>
          <a:p>
            <a:r>
              <a:rPr lang="en-US" altLang="en-US" sz="3200" dirty="0" smtClean="0">
                <a:solidFill>
                  <a:schemeClr val="tx1"/>
                </a:solidFill>
                <a:latin typeface="+mn-lt"/>
                <a:cs typeface="Arial" panose="020B0604020202020204" pitchFamily="34" charset="0"/>
              </a:rPr>
              <a:t>Resilience</a:t>
            </a:r>
            <a:endParaRPr lang="en-US" altLang="en-US" sz="3200" dirty="0">
              <a:solidFill>
                <a:schemeClr val="tx1"/>
              </a:solidFill>
              <a:latin typeface="+mn-lt"/>
              <a:cs typeface="Arial" panose="020B0604020202020204" pitchFamily="34" charset="0"/>
            </a:endParaRPr>
          </a:p>
        </p:txBody>
      </p:sp>
      <p:sp>
        <p:nvSpPr>
          <p:cNvPr id="70659" name="Content Placeholder 2"/>
          <p:cNvSpPr>
            <a:spLocks noGrp="1"/>
          </p:cNvSpPr>
          <p:nvPr>
            <p:ph idx="1"/>
          </p:nvPr>
        </p:nvSpPr>
        <p:spPr>
          <a:xfrm>
            <a:off x="1072055" y="976395"/>
            <a:ext cx="7945821" cy="3257550"/>
          </a:xfrm>
        </p:spPr>
        <p:txBody>
          <a:bodyPr/>
          <a:lstStyle/>
          <a:p>
            <a:pPr marL="0" indent="0">
              <a:buNone/>
            </a:pPr>
            <a:r>
              <a:rPr lang="en-US" altLang="en-US" dirty="0">
                <a:latin typeface="Arial" panose="020B0604020202020204" pitchFamily="34" charset="0"/>
                <a:cs typeface="Arial" panose="020B0604020202020204" pitchFamily="34" charset="0"/>
              </a:rPr>
              <a:t>The ability to recover from a traumatic event.</a:t>
            </a:r>
          </a:p>
          <a:p>
            <a:pPr marL="0" indent="0">
              <a:buNone/>
            </a:pPr>
            <a:r>
              <a:rPr lang="en-US" altLang="en-US" dirty="0">
                <a:latin typeface="Arial" panose="020B0604020202020204" pitchFamily="34" charset="0"/>
                <a:cs typeface="Arial" panose="020B0604020202020204" pitchFamily="34" charset="0"/>
              </a:rPr>
              <a:t>  </a:t>
            </a:r>
          </a:p>
        </p:txBody>
      </p:sp>
      <p:pic>
        <p:nvPicPr>
          <p:cNvPr id="2" name="Picture 1"/>
          <p:cNvPicPr>
            <a:picLocks noChangeAspect="1"/>
          </p:cNvPicPr>
          <p:nvPr/>
        </p:nvPicPr>
        <p:blipFill>
          <a:blip r:embed="rId2"/>
          <a:stretch>
            <a:fillRect/>
          </a:stretch>
        </p:blipFill>
        <p:spPr>
          <a:xfrm>
            <a:off x="5984081" y="1547299"/>
            <a:ext cx="2847975" cy="1600200"/>
          </a:xfrm>
          <a:prstGeom prst="rect">
            <a:avLst/>
          </a:prstGeom>
        </p:spPr>
      </p:pic>
      <p:pic>
        <p:nvPicPr>
          <p:cNvPr id="4" name="Picture 3"/>
          <p:cNvPicPr>
            <a:picLocks noChangeAspect="1"/>
          </p:cNvPicPr>
          <p:nvPr/>
        </p:nvPicPr>
        <p:blipFill>
          <a:blip r:embed="rId3"/>
          <a:stretch>
            <a:fillRect/>
          </a:stretch>
        </p:blipFill>
        <p:spPr>
          <a:xfrm>
            <a:off x="466311" y="1814512"/>
            <a:ext cx="5331950" cy="2665975"/>
          </a:xfrm>
          <a:prstGeom prst="rect">
            <a:avLst/>
          </a:prstGeom>
        </p:spPr>
      </p:pic>
    </p:spTree>
    <p:extLst>
      <p:ext uri="{BB962C8B-B14F-4D97-AF65-F5344CB8AC3E}">
        <p14:creationId xmlns:p14="http://schemas.microsoft.com/office/powerpoint/2010/main" val="16216899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656772" y="350899"/>
            <a:ext cx="4321149" cy="3988753"/>
          </a:xfrm>
          <a:prstGeom prst="rect">
            <a:avLst/>
          </a:prstGeom>
        </p:spPr>
      </p:pic>
    </p:spTree>
    <p:extLst>
      <p:ext uri="{BB962C8B-B14F-4D97-AF65-F5344CB8AC3E}">
        <p14:creationId xmlns:p14="http://schemas.microsoft.com/office/powerpoint/2010/main" val="4768427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bwMode="auto">
          <a:xfrm>
            <a:off x="832021" y="315183"/>
            <a:ext cx="7913915" cy="76557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altLang="en-US" sz="3200" b="1" dirty="0" smtClean="0">
                <a:solidFill>
                  <a:schemeClr val="tx2">
                    <a:lumMod val="75000"/>
                  </a:schemeClr>
                </a:solidFill>
                <a:latin typeface="+mj-lt"/>
                <a:cs typeface="Open Sans" pitchFamily="-84" charset="0"/>
              </a:rPr>
              <a:t>Principles of a Trauma-Informed Approach</a:t>
            </a:r>
          </a:p>
        </p:txBody>
      </p:sp>
      <p:sp>
        <p:nvSpPr>
          <p:cNvPr id="27651" name="Content Placeholder 2"/>
          <p:cNvSpPr>
            <a:spLocks noGrp="1"/>
          </p:cNvSpPr>
          <p:nvPr>
            <p:ph idx="1"/>
          </p:nvPr>
        </p:nvSpPr>
        <p:spPr>
          <a:xfrm>
            <a:off x="1350645" y="1269724"/>
            <a:ext cx="6248400" cy="2343150"/>
          </a:xfrm>
        </p:spPr>
        <p:txBody>
          <a:bodyPr>
            <a:noAutofit/>
          </a:bodyPr>
          <a:lstStyle/>
          <a:p>
            <a:pPr eaLnBrk="1" hangingPunct="1">
              <a:defRPr/>
            </a:pPr>
            <a:r>
              <a:rPr lang="en-US" dirty="0" smtClean="0">
                <a:latin typeface="+mn-lt"/>
                <a:cs typeface="Open Sans" pitchFamily="64" charset="0"/>
              </a:rPr>
              <a:t>Safety</a:t>
            </a:r>
          </a:p>
          <a:p>
            <a:pPr eaLnBrk="1" hangingPunct="1">
              <a:defRPr/>
            </a:pPr>
            <a:r>
              <a:rPr lang="en-US" dirty="0" smtClean="0">
                <a:latin typeface="+mn-lt"/>
                <a:cs typeface="Open Sans" pitchFamily="64" charset="0"/>
              </a:rPr>
              <a:t>Trustworthiness and </a:t>
            </a:r>
            <a:r>
              <a:rPr lang="en-US" dirty="0">
                <a:latin typeface="+mn-lt"/>
                <a:cs typeface="Open Sans" pitchFamily="64" charset="0"/>
              </a:rPr>
              <a:t>t</a:t>
            </a:r>
            <a:r>
              <a:rPr lang="en-US" dirty="0" smtClean="0">
                <a:latin typeface="+mn-lt"/>
                <a:cs typeface="Open Sans" pitchFamily="64" charset="0"/>
              </a:rPr>
              <a:t>ransparency</a:t>
            </a:r>
          </a:p>
          <a:p>
            <a:pPr eaLnBrk="1" hangingPunct="1">
              <a:defRPr/>
            </a:pPr>
            <a:r>
              <a:rPr lang="en-US" dirty="0" smtClean="0">
                <a:latin typeface="+mn-lt"/>
                <a:cs typeface="Open Sans" pitchFamily="64" charset="0"/>
              </a:rPr>
              <a:t>Collaboration and mutuality</a:t>
            </a:r>
          </a:p>
          <a:p>
            <a:pPr eaLnBrk="1" hangingPunct="1">
              <a:defRPr/>
            </a:pPr>
            <a:r>
              <a:rPr lang="en-US" dirty="0" smtClean="0">
                <a:latin typeface="+mn-lt"/>
                <a:cs typeface="Open Sans" pitchFamily="64" charset="0"/>
              </a:rPr>
              <a:t>Empowerment</a:t>
            </a:r>
          </a:p>
          <a:p>
            <a:pPr eaLnBrk="1" hangingPunct="1">
              <a:defRPr/>
            </a:pPr>
            <a:r>
              <a:rPr lang="en-US" dirty="0" smtClean="0">
                <a:latin typeface="+mn-lt"/>
                <a:cs typeface="Open Sans" pitchFamily="64" charset="0"/>
              </a:rPr>
              <a:t>Voice and choice</a:t>
            </a:r>
          </a:p>
          <a:p>
            <a:pPr eaLnBrk="1" hangingPunct="1">
              <a:defRPr/>
            </a:pPr>
            <a:r>
              <a:rPr lang="en-US" dirty="0" smtClean="0">
                <a:latin typeface="+mn-lt"/>
                <a:cs typeface="Open Sans" pitchFamily="64" charset="0"/>
              </a:rPr>
              <a:t>Cultural awareness</a:t>
            </a:r>
            <a:endParaRPr lang="en-US" dirty="0">
              <a:latin typeface="+mn-lt"/>
              <a:cs typeface="Open Sans" pitchFamily="64" charset="0"/>
            </a:endParaRPr>
          </a:p>
          <a:p>
            <a:pPr marL="0" indent="0" algn="r" eaLnBrk="1" hangingPunct="1">
              <a:buFontTx/>
              <a:buNone/>
              <a:defRPr/>
            </a:pPr>
            <a:r>
              <a:rPr lang="en-US" dirty="0" smtClean="0">
                <a:latin typeface="+mn-lt"/>
                <a:cs typeface="Open Sans" pitchFamily="64" charset="0"/>
              </a:rPr>
              <a:t>		</a:t>
            </a:r>
            <a:r>
              <a:rPr lang="en-US" b="0" i="1" dirty="0" smtClean="0">
                <a:latin typeface="+mn-lt"/>
                <a:cs typeface="Open Sans" pitchFamily="64" charset="0"/>
              </a:rPr>
              <a:t>(</a:t>
            </a:r>
            <a:r>
              <a:rPr lang="en-US" b="0" i="1" dirty="0" err="1" smtClean="0">
                <a:latin typeface="+mn-lt"/>
                <a:cs typeface="Open Sans" pitchFamily="64" charset="0"/>
              </a:rPr>
              <a:t>Fallot</a:t>
            </a:r>
            <a:r>
              <a:rPr lang="en-US" b="0" i="1" dirty="0" smtClean="0">
                <a:latin typeface="+mn-lt"/>
                <a:cs typeface="Open Sans" pitchFamily="64" charset="0"/>
              </a:rPr>
              <a:t> 2008, SAMHSA, 2012)</a:t>
            </a:r>
          </a:p>
        </p:txBody>
      </p:sp>
      <p:sp>
        <p:nvSpPr>
          <p:cNvPr id="30724" name="Slide Number Placeholder 3"/>
          <p:cNvSpPr txBox="1">
            <a:spLocks/>
          </p:cNvSpPr>
          <p:nvPr/>
        </p:nvSpPr>
        <p:spPr bwMode="auto">
          <a:xfrm>
            <a:off x="8477250" y="4866085"/>
            <a:ext cx="666750" cy="17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spcBef>
                <a:spcPct val="20000"/>
              </a:spcBef>
              <a:buClr>
                <a:srgbClr val="609BCD"/>
              </a:buClr>
              <a:buSzPct val="110000"/>
              <a:buFont typeface="Arial" pitchFamily="34" charset="0"/>
              <a:buChar char="•"/>
              <a:defRPr sz="2800" b="1">
                <a:solidFill>
                  <a:srgbClr val="000000"/>
                </a:solidFill>
                <a:latin typeface="Arial" pitchFamily="34" charset="0"/>
                <a:ea typeface="MS PGothic" pitchFamily="34" charset="-128"/>
                <a:cs typeface="Arial" pitchFamily="34" charset="0"/>
              </a:defRPr>
            </a:lvl1pPr>
            <a:lvl2pPr marL="742950" indent="-285750" eaLnBrk="0" hangingPunct="0">
              <a:spcBef>
                <a:spcPct val="20000"/>
              </a:spcBef>
              <a:buClr>
                <a:srgbClr val="609BCD"/>
              </a:buClr>
              <a:buSzPct val="125000"/>
              <a:buFont typeface="Wingdings" pitchFamily="2" charset="2"/>
              <a:buChar char="ü"/>
              <a:defRPr>
                <a:solidFill>
                  <a:srgbClr val="06299C"/>
                </a:solidFill>
                <a:latin typeface="Arial" pitchFamily="34" charset="0"/>
                <a:ea typeface="MS PGothic" pitchFamily="34" charset="-128"/>
                <a:cs typeface="Arial" pitchFamily="34" charset="0"/>
              </a:defRPr>
            </a:lvl2pPr>
            <a:lvl3pPr marL="1143000" indent="-228600" eaLnBrk="0" hangingPunct="0">
              <a:spcBef>
                <a:spcPct val="20000"/>
              </a:spcBef>
              <a:buClr>
                <a:srgbClr val="609BCD"/>
              </a:buClr>
              <a:buFont typeface="Lucida Grande" pitchFamily="-84" charset="0"/>
              <a:buChar char="●"/>
              <a:defRPr sz="1600">
                <a:solidFill>
                  <a:srgbClr val="000000"/>
                </a:solidFill>
                <a:latin typeface="Arial" pitchFamily="34" charset="0"/>
                <a:ea typeface="MS PGothic" pitchFamily="34" charset="-128"/>
                <a:cs typeface="Arial" pitchFamily="34" charset="0"/>
              </a:defRPr>
            </a:lvl3pPr>
            <a:lvl4pPr marL="1600200" indent="-228600" eaLnBrk="0" hangingPunct="0">
              <a:spcBef>
                <a:spcPct val="20000"/>
              </a:spcBef>
              <a:buClr>
                <a:srgbClr val="609BCD"/>
              </a:buClr>
              <a:buFont typeface="Courier New" pitchFamily="49" charset="0"/>
              <a:buChar char="o"/>
              <a:defRPr sz="1400">
                <a:solidFill>
                  <a:srgbClr val="204E9C"/>
                </a:solidFill>
                <a:latin typeface="Arial" pitchFamily="34" charset="0"/>
                <a:ea typeface="MS PGothic" pitchFamily="34" charset="-128"/>
                <a:cs typeface="Arial" pitchFamily="34" charset="0"/>
              </a:defRPr>
            </a:lvl4pPr>
            <a:lvl5pPr marL="2057400" indent="-228600" eaLnBrk="0" hangingPunct="0">
              <a:spcBef>
                <a:spcPct val="20000"/>
              </a:spcBef>
              <a:buClr>
                <a:srgbClr val="609BCD"/>
              </a:buClr>
              <a:buFont typeface="Arial" pitchFamily="34" charset="0"/>
              <a:buChar char="•"/>
              <a:defRPr sz="1400">
                <a:solidFill>
                  <a:srgbClr val="000000"/>
                </a:solidFill>
                <a:latin typeface="Arial" pitchFamily="34" charset="0"/>
                <a:ea typeface="MS PGothic" pitchFamily="34" charset="-128"/>
                <a:cs typeface="Arial" pitchFamily="34" charset="0"/>
              </a:defRPr>
            </a:lvl5pPr>
            <a:lvl6pPr marL="2514600" indent="-228600" defTabSz="457200" eaLnBrk="0" fontAlgn="base" hangingPunct="0">
              <a:spcBef>
                <a:spcPct val="20000"/>
              </a:spcBef>
              <a:spcAft>
                <a:spcPct val="0"/>
              </a:spcAft>
              <a:buClr>
                <a:srgbClr val="609BCD"/>
              </a:buClr>
              <a:buFont typeface="Arial" pitchFamily="34" charset="0"/>
              <a:buChar char="•"/>
              <a:defRPr sz="1400">
                <a:solidFill>
                  <a:srgbClr val="000000"/>
                </a:solidFill>
                <a:latin typeface="Arial" pitchFamily="34" charset="0"/>
                <a:ea typeface="MS PGothic" pitchFamily="34" charset="-128"/>
                <a:cs typeface="Arial" pitchFamily="34" charset="0"/>
              </a:defRPr>
            </a:lvl6pPr>
            <a:lvl7pPr marL="2971800" indent="-228600" defTabSz="457200" eaLnBrk="0" fontAlgn="base" hangingPunct="0">
              <a:spcBef>
                <a:spcPct val="20000"/>
              </a:spcBef>
              <a:spcAft>
                <a:spcPct val="0"/>
              </a:spcAft>
              <a:buClr>
                <a:srgbClr val="609BCD"/>
              </a:buClr>
              <a:buFont typeface="Arial" pitchFamily="34" charset="0"/>
              <a:buChar char="•"/>
              <a:defRPr sz="1400">
                <a:solidFill>
                  <a:srgbClr val="000000"/>
                </a:solidFill>
                <a:latin typeface="Arial" pitchFamily="34" charset="0"/>
                <a:ea typeface="MS PGothic" pitchFamily="34" charset="-128"/>
                <a:cs typeface="Arial" pitchFamily="34" charset="0"/>
              </a:defRPr>
            </a:lvl7pPr>
            <a:lvl8pPr marL="3429000" indent="-228600" defTabSz="457200" eaLnBrk="0" fontAlgn="base" hangingPunct="0">
              <a:spcBef>
                <a:spcPct val="20000"/>
              </a:spcBef>
              <a:spcAft>
                <a:spcPct val="0"/>
              </a:spcAft>
              <a:buClr>
                <a:srgbClr val="609BCD"/>
              </a:buClr>
              <a:buFont typeface="Arial" pitchFamily="34" charset="0"/>
              <a:buChar char="•"/>
              <a:defRPr sz="1400">
                <a:solidFill>
                  <a:srgbClr val="000000"/>
                </a:solidFill>
                <a:latin typeface="Arial" pitchFamily="34" charset="0"/>
                <a:ea typeface="MS PGothic" pitchFamily="34" charset="-128"/>
                <a:cs typeface="Arial" pitchFamily="34" charset="0"/>
              </a:defRPr>
            </a:lvl8pPr>
            <a:lvl9pPr marL="3886200" indent="-228600" defTabSz="457200" eaLnBrk="0" fontAlgn="base" hangingPunct="0">
              <a:spcBef>
                <a:spcPct val="20000"/>
              </a:spcBef>
              <a:spcAft>
                <a:spcPct val="0"/>
              </a:spcAft>
              <a:buClr>
                <a:srgbClr val="609BCD"/>
              </a:buClr>
              <a:buFont typeface="Arial" pitchFamily="34" charset="0"/>
              <a:buChar char="•"/>
              <a:defRPr sz="1400">
                <a:solidFill>
                  <a:srgbClr val="000000"/>
                </a:solidFill>
                <a:latin typeface="Arial" pitchFamily="34" charset="0"/>
                <a:ea typeface="MS PGothic" pitchFamily="34" charset="-128"/>
                <a:cs typeface="Arial" pitchFamily="34" charset="0"/>
              </a:defRPr>
            </a:lvl9pPr>
          </a:lstStyle>
          <a:p>
            <a:pPr algn="ctr" eaLnBrk="1" hangingPunct="1">
              <a:spcBef>
                <a:spcPct val="0"/>
              </a:spcBef>
              <a:buClrTx/>
              <a:buSzTx/>
              <a:buFontTx/>
              <a:buNone/>
            </a:pPr>
            <a:fld id="{447A4B99-2C97-4DF5-A8CF-166159FD7829}" type="slidenum">
              <a:rPr lang="en-US" altLang="en-US" sz="1000">
                <a:solidFill>
                  <a:schemeClr val="bg1"/>
                </a:solidFill>
                <a:ea typeface="ヒラギノ角ゴ Pro W3"/>
                <a:cs typeface="ヒラギノ角ゴ Pro W3"/>
              </a:rPr>
              <a:pPr algn="ctr" eaLnBrk="1" hangingPunct="1">
                <a:spcBef>
                  <a:spcPct val="0"/>
                </a:spcBef>
                <a:buClrTx/>
                <a:buSzTx/>
                <a:buFontTx/>
                <a:buNone/>
              </a:pPr>
              <a:t>18</a:t>
            </a:fld>
            <a:endParaRPr lang="en-US" altLang="en-US" sz="1000">
              <a:solidFill>
                <a:schemeClr val="bg1"/>
              </a:solidFill>
              <a:ea typeface="ヒラギノ角ゴ Pro W3"/>
              <a:cs typeface="ヒラギノ角ゴ Pro W3"/>
            </a:endParaRPr>
          </a:p>
        </p:txBody>
      </p:sp>
    </p:spTree>
    <p:extLst>
      <p:ext uri="{BB962C8B-B14F-4D97-AF65-F5344CB8AC3E}">
        <p14:creationId xmlns:p14="http://schemas.microsoft.com/office/powerpoint/2010/main" val="14399974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chemeClr val="tx2">
                    <a:lumMod val="75000"/>
                  </a:schemeClr>
                </a:solidFill>
                <a:latin typeface="+mj-lt"/>
              </a:rPr>
              <a:t>But What Exactly Does Safety Mean?</a:t>
            </a:r>
            <a:endParaRPr lang="en-US" sz="3200" dirty="0">
              <a:solidFill>
                <a:schemeClr val="tx2">
                  <a:lumMod val="75000"/>
                </a:schemeClr>
              </a:solidFill>
              <a:latin typeface="+mj-lt"/>
            </a:endParaRPr>
          </a:p>
        </p:txBody>
      </p:sp>
      <p:sp>
        <p:nvSpPr>
          <p:cNvPr id="4" name="Rectangle 3"/>
          <p:cNvSpPr/>
          <p:nvPr/>
        </p:nvSpPr>
        <p:spPr>
          <a:xfrm>
            <a:off x="457199" y="1031405"/>
            <a:ext cx="5411337" cy="3477875"/>
          </a:xfrm>
          <a:prstGeom prst="rect">
            <a:avLst/>
          </a:prstGeom>
        </p:spPr>
        <p:txBody>
          <a:bodyPr wrap="square">
            <a:spAutoFit/>
          </a:bodyPr>
          <a:lstStyle/>
          <a:p>
            <a:r>
              <a:rPr lang="en-US" altLang="en-US" sz="2200" i="1" dirty="0">
                <a:cs typeface="Arial" pitchFamily="34" charset="0"/>
              </a:rPr>
              <a:t>“</a:t>
            </a:r>
            <a:r>
              <a:rPr lang="en-US" altLang="en-US" sz="2200" dirty="0">
                <a:cs typeface="Arial" pitchFamily="34" charset="0"/>
              </a:rPr>
              <a:t>We always recognized the importance of physical safety.  Our refusal to tolerate violence of any sort constituted our best defense against any breach in physical safety.  But a physically safe environment, although necessary, was not sufficient. So there had to be other kinds of safety, which I have termed psychological safety, social safety, and moral safety.”				</a:t>
            </a:r>
          </a:p>
          <a:p>
            <a:r>
              <a:rPr lang="en-US" altLang="en-US" sz="2200" dirty="0">
                <a:cs typeface="Arial" pitchFamily="34" charset="0"/>
              </a:rPr>
              <a:t>(Sandra L. Bloom, Creating Sanctuary, 2013)</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5632" y="1312926"/>
            <a:ext cx="2517648" cy="2517648"/>
          </a:xfrm>
          <a:prstGeom prst="rect">
            <a:avLst/>
          </a:prstGeom>
        </p:spPr>
      </p:pic>
    </p:spTree>
    <p:extLst>
      <p:ext uri="{BB962C8B-B14F-4D97-AF65-F5344CB8AC3E}">
        <p14:creationId xmlns:p14="http://schemas.microsoft.com/office/powerpoint/2010/main" val="22501387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a:stretch>
            <a:fillRect/>
          </a:stretch>
        </p:blipFill>
        <p:spPr>
          <a:xfrm>
            <a:off x="6769463" y="193709"/>
            <a:ext cx="1716661" cy="2412606"/>
          </a:xfrm>
          <a:prstGeom prst="rect">
            <a:avLst/>
          </a:prstGeom>
        </p:spPr>
      </p:pic>
      <p:sp>
        <p:nvSpPr>
          <p:cNvPr id="4" name="Rectangle 3"/>
          <p:cNvSpPr/>
          <p:nvPr/>
        </p:nvSpPr>
        <p:spPr>
          <a:xfrm>
            <a:off x="136635" y="103979"/>
            <a:ext cx="6127532" cy="4339650"/>
          </a:xfrm>
          <a:prstGeom prst="rect">
            <a:avLst/>
          </a:prstGeom>
        </p:spPr>
        <p:txBody>
          <a:bodyPr wrap="square">
            <a:spAutoFit/>
          </a:bodyPr>
          <a:lstStyle/>
          <a:p>
            <a:pPr>
              <a:lnSpc>
                <a:spcPct val="115000"/>
              </a:lnSpc>
              <a:spcAft>
                <a:spcPts val="1000"/>
              </a:spcAft>
            </a:pPr>
            <a:r>
              <a:rPr lang="en-US" sz="1600" dirty="0" smtClean="0">
                <a:latin typeface="Open Sans"/>
                <a:ea typeface="Calibri" panose="020F0502020204030204" pitchFamily="34" charset="0"/>
                <a:cs typeface="Times New Roman" panose="02020603050405020304" pitchFamily="18" charset="0"/>
              </a:rPr>
              <a:t>Sharp holds </a:t>
            </a:r>
            <a:r>
              <a:rPr lang="en-US" sz="1600" dirty="0">
                <a:latin typeface="Open Sans"/>
                <a:ea typeface="Calibri" panose="020F0502020204030204" pitchFamily="34" charset="0"/>
                <a:cs typeface="Times New Roman" panose="02020603050405020304" pitchFamily="18" charset="0"/>
              </a:rPr>
              <a:t>the unique perspective of a person who has </a:t>
            </a:r>
            <a:r>
              <a:rPr lang="en-US" sz="1600" dirty="0" smtClean="0">
                <a:latin typeface="Open Sans"/>
                <a:ea typeface="Calibri" panose="020F0502020204030204" pitchFamily="34" charset="0"/>
                <a:cs typeface="Times New Roman" panose="02020603050405020304" pitchFamily="18" charset="0"/>
              </a:rPr>
              <a:t>recovered </a:t>
            </a:r>
            <a:r>
              <a:rPr lang="en-US" sz="1600" dirty="0">
                <a:latin typeface="Open Sans"/>
                <a:ea typeface="Calibri" panose="020F0502020204030204" pitchFamily="34" charset="0"/>
                <a:cs typeface="Times New Roman" panose="02020603050405020304" pitchFamily="18" charset="0"/>
              </a:rPr>
              <a:t>from significant mental health challenges, a trauma survivor, a family member of a loved one who died as a result of mental health challenges, and a provider of substance abuse and mental health services. Sharp has worked with adult trauma survivors for over 30 years and trains and speaks internationally on trauma-informed care and suicide prevention. </a:t>
            </a:r>
            <a:r>
              <a:rPr lang="en-US" sz="1600" dirty="0" smtClean="0">
                <a:latin typeface="Open Sans"/>
                <a:ea typeface="Calibri" panose="020F0502020204030204" pitchFamily="34" charset="0"/>
                <a:cs typeface="Times New Roman" panose="02020603050405020304" pitchFamily="18" charset="0"/>
              </a:rPr>
              <a:t>Sharp is also </a:t>
            </a:r>
            <a:r>
              <a:rPr lang="en-US" sz="1600" dirty="0">
                <a:latin typeface="Open Sans"/>
                <a:ea typeface="Calibri" panose="020F0502020204030204" pitchFamily="34" charset="0"/>
                <a:cs typeface="Times New Roman" panose="02020603050405020304" pitchFamily="18" charset="0"/>
              </a:rPr>
              <a:t>an ordained minister. She received a </a:t>
            </a:r>
            <a:r>
              <a:rPr lang="en-US" sz="1600" i="1" dirty="0">
                <a:latin typeface="Open Sans"/>
                <a:ea typeface="Calibri" panose="020F0502020204030204" pitchFamily="34" charset="0"/>
                <a:cs typeface="Times New Roman" panose="02020603050405020304" pitchFamily="18" charset="0"/>
              </a:rPr>
              <a:t>Substance Abuse and Mental Health Services (SAMHSA) Voice Award</a:t>
            </a:r>
            <a:r>
              <a:rPr lang="en-US" sz="1600" dirty="0">
                <a:latin typeface="Open Sans"/>
                <a:ea typeface="Calibri" panose="020F0502020204030204" pitchFamily="34" charset="0"/>
                <a:cs typeface="Times New Roman" panose="02020603050405020304" pitchFamily="18" charset="0"/>
              </a:rPr>
              <a:t> in 2015 for her work and personal stories educating the public about behavioral health and the Lou Ann Townsend Courage Award for her contributions to persons with psychiatric disabilities. As an exclusive consultant to the National Council’s Trauma-Informed Care Learning Communities, Sharp has led over 700 organizations in the implementation of trauma-informed care.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p:cNvSpPr txBox="1"/>
          <p:nvPr/>
        </p:nvSpPr>
        <p:spPr>
          <a:xfrm>
            <a:off x="6264167" y="2821293"/>
            <a:ext cx="2884829" cy="1200329"/>
          </a:xfrm>
          <a:prstGeom prst="rect">
            <a:avLst/>
          </a:prstGeom>
          <a:noFill/>
        </p:spPr>
        <p:txBody>
          <a:bodyPr wrap="none" rtlCol="0">
            <a:spAutoFit/>
          </a:bodyPr>
          <a:lstStyle/>
          <a:p>
            <a:pPr algn="ctr"/>
            <a:r>
              <a:rPr lang="en-US" b="1" dirty="0" smtClean="0"/>
              <a:t>Cheryl S. Sharp, MSW, ALWF</a:t>
            </a:r>
          </a:p>
          <a:p>
            <a:pPr algn="ctr"/>
            <a:r>
              <a:rPr lang="en-US" b="1" dirty="0" smtClean="0"/>
              <a:t>Exclusive Consultant</a:t>
            </a:r>
          </a:p>
          <a:p>
            <a:pPr algn="ctr"/>
            <a:r>
              <a:rPr lang="en-US" b="1" dirty="0" smtClean="0"/>
              <a:t>Trauma Informed Services</a:t>
            </a:r>
          </a:p>
          <a:p>
            <a:pPr algn="ctr"/>
            <a:r>
              <a:rPr lang="en-US" b="1" dirty="0" smtClean="0"/>
              <a:t>and Suicide Prevention</a:t>
            </a:r>
            <a:endParaRPr lang="en-US" b="1" dirty="0"/>
          </a:p>
        </p:txBody>
      </p:sp>
    </p:spTree>
    <p:extLst>
      <p:ext uri="{BB962C8B-B14F-4D97-AF65-F5344CB8AC3E}">
        <p14:creationId xmlns:p14="http://schemas.microsoft.com/office/powerpoint/2010/main" val="6225855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itle 3"/>
          <p:cNvSpPr>
            <a:spLocks noGrp="1"/>
          </p:cNvSpPr>
          <p:nvPr>
            <p:ph type="title"/>
          </p:nvPr>
        </p:nvSpPr>
        <p:spPr>
          <a:noFill/>
        </p:spPr>
        <p:txBody>
          <a:bodyPr vert="horz" wrap="square" lIns="91440" tIns="45720" rIns="91440" bIns="45720" numCol="1" anchor="t" anchorCtr="0" compatLnSpc="1">
            <a:prstTxWarp prst="textNoShape">
              <a:avLst/>
            </a:prstTxWarp>
            <a:noAutofit/>
          </a:bodyPr>
          <a:lstStyle/>
          <a:p>
            <a:r>
              <a:rPr lang="en-US" altLang="en-US" sz="3200" dirty="0" smtClean="0">
                <a:solidFill>
                  <a:schemeClr val="tx2">
                    <a:lumMod val="75000"/>
                  </a:schemeClr>
                </a:solidFill>
                <a:latin typeface="+mn-lt"/>
                <a:cs typeface="Open Sans" pitchFamily="-84" charset="0"/>
              </a:rPr>
              <a:t>Psychological Safety</a:t>
            </a:r>
          </a:p>
        </p:txBody>
      </p:sp>
      <p:sp>
        <p:nvSpPr>
          <p:cNvPr id="27650" name="Content Placeholder 2"/>
          <p:cNvSpPr>
            <a:spLocks noGrp="1"/>
          </p:cNvSpPr>
          <p:nvPr>
            <p:ph type="body" sz="quarter" idx="10"/>
          </p:nvPr>
        </p:nvSpPr>
        <p:spPr>
          <a:xfrm>
            <a:off x="5432288" y="3694790"/>
            <a:ext cx="3313862" cy="818724"/>
          </a:xfrm>
        </p:spPr>
        <p:txBody>
          <a:bodyPr>
            <a:normAutofit fontScale="85000" lnSpcReduction="20000"/>
          </a:bodyPr>
          <a:lstStyle/>
          <a:p>
            <a:pPr marL="0" indent="0">
              <a:buFont typeface="Arial" pitchFamily="34" charset="0"/>
              <a:buNone/>
            </a:pPr>
            <a:r>
              <a:rPr lang="en-US" altLang="en-US" sz="2000" dirty="0" smtClean="0">
                <a:latin typeface="+mn-lt"/>
                <a:cs typeface="Arial" pitchFamily="34" charset="0"/>
              </a:rPr>
              <a:t>If you have never felt safe or remembered safety, how will you know it when it is present?</a:t>
            </a:r>
          </a:p>
        </p:txBody>
      </p:sp>
      <p:sp>
        <p:nvSpPr>
          <p:cNvPr id="27652" name="Content Placeholder 2"/>
          <p:cNvSpPr txBox="1">
            <a:spLocks/>
          </p:cNvSpPr>
          <p:nvPr/>
        </p:nvSpPr>
        <p:spPr bwMode="auto">
          <a:xfrm>
            <a:off x="570846" y="1308668"/>
            <a:ext cx="4114800" cy="2949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609BCD"/>
              </a:buClr>
              <a:buSzPct val="110000"/>
              <a:buFont typeface="Arial" pitchFamily="34" charset="0"/>
              <a:buChar char="•"/>
              <a:defRPr sz="2800" b="1">
                <a:solidFill>
                  <a:srgbClr val="000000"/>
                </a:solidFill>
                <a:latin typeface="Arial" pitchFamily="34" charset="0"/>
                <a:ea typeface="MS PGothic" pitchFamily="34" charset="-128"/>
                <a:cs typeface="Arial" pitchFamily="34" charset="0"/>
              </a:defRPr>
            </a:lvl1pPr>
            <a:lvl2pPr marL="742950" indent="-285750" eaLnBrk="0" hangingPunct="0">
              <a:spcBef>
                <a:spcPct val="20000"/>
              </a:spcBef>
              <a:buClr>
                <a:srgbClr val="609BCD"/>
              </a:buClr>
              <a:buSzPct val="125000"/>
              <a:buFont typeface="Wingdings" pitchFamily="2" charset="2"/>
              <a:buChar char="ü"/>
              <a:defRPr>
                <a:solidFill>
                  <a:srgbClr val="06299C"/>
                </a:solidFill>
                <a:latin typeface="Arial" pitchFamily="34" charset="0"/>
                <a:ea typeface="MS PGothic" pitchFamily="34" charset="-128"/>
                <a:cs typeface="Arial" pitchFamily="34" charset="0"/>
              </a:defRPr>
            </a:lvl2pPr>
            <a:lvl3pPr marL="1200150" indent="-285750" eaLnBrk="0" hangingPunct="0">
              <a:spcBef>
                <a:spcPct val="20000"/>
              </a:spcBef>
              <a:buClr>
                <a:srgbClr val="609BCD"/>
              </a:buClr>
              <a:buFont typeface="Lucida Grande" pitchFamily="-84" charset="0"/>
              <a:buChar char="●"/>
              <a:defRPr sz="1600">
                <a:solidFill>
                  <a:srgbClr val="000000"/>
                </a:solidFill>
                <a:latin typeface="Arial" pitchFamily="34" charset="0"/>
                <a:ea typeface="MS PGothic" pitchFamily="34" charset="-128"/>
                <a:cs typeface="Arial" pitchFamily="34" charset="0"/>
              </a:defRPr>
            </a:lvl3pPr>
            <a:lvl4pPr marL="1600200" indent="-228600" eaLnBrk="0" hangingPunct="0">
              <a:spcBef>
                <a:spcPct val="20000"/>
              </a:spcBef>
              <a:buClr>
                <a:srgbClr val="609BCD"/>
              </a:buClr>
              <a:buFont typeface="Courier New" pitchFamily="49" charset="0"/>
              <a:buChar char="o"/>
              <a:defRPr sz="1400">
                <a:solidFill>
                  <a:srgbClr val="204E9C"/>
                </a:solidFill>
                <a:latin typeface="Arial" pitchFamily="34" charset="0"/>
                <a:ea typeface="MS PGothic" pitchFamily="34" charset="-128"/>
                <a:cs typeface="Arial" pitchFamily="34" charset="0"/>
              </a:defRPr>
            </a:lvl4pPr>
            <a:lvl5pPr marL="2057400" indent="-228600" eaLnBrk="0" hangingPunct="0">
              <a:spcBef>
                <a:spcPct val="20000"/>
              </a:spcBef>
              <a:buClr>
                <a:srgbClr val="609BCD"/>
              </a:buClr>
              <a:buFont typeface="Arial" pitchFamily="34" charset="0"/>
              <a:buChar char="•"/>
              <a:defRPr sz="1400">
                <a:solidFill>
                  <a:srgbClr val="000000"/>
                </a:solidFill>
                <a:latin typeface="Arial" pitchFamily="34" charset="0"/>
                <a:ea typeface="MS PGothic" pitchFamily="34" charset="-128"/>
                <a:cs typeface="Arial" pitchFamily="34" charset="0"/>
              </a:defRPr>
            </a:lvl5pPr>
            <a:lvl6pPr marL="2514600" indent="-228600" defTabSz="457200" eaLnBrk="0" fontAlgn="base" hangingPunct="0">
              <a:spcBef>
                <a:spcPct val="20000"/>
              </a:spcBef>
              <a:spcAft>
                <a:spcPct val="0"/>
              </a:spcAft>
              <a:buClr>
                <a:srgbClr val="609BCD"/>
              </a:buClr>
              <a:buFont typeface="Arial" pitchFamily="34" charset="0"/>
              <a:buChar char="•"/>
              <a:defRPr sz="1400">
                <a:solidFill>
                  <a:srgbClr val="000000"/>
                </a:solidFill>
                <a:latin typeface="Arial" pitchFamily="34" charset="0"/>
                <a:ea typeface="MS PGothic" pitchFamily="34" charset="-128"/>
                <a:cs typeface="Arial" pitchFamily="34" charset="0"/>
              </a:defRPr>
            </a:lvl6pPr>
            <a:lvl7pPr marL="2971800" indent="-228600" defTabSz="457200" eaLnBrk="0" fontAlgn="base" hangingPunct="0">
              <a:spcBef>
                <a:spcPct val="20000"/>
              </a:spcBef>
              <a:spcAft>
                <a:spcPct val="0"/>
              </a:spcAft>
              <a:buClr>
                <a:srgbClr val="609BCD"/>
              </a:buClr>
              <a:buFont typeface="Arial" pitchFamily="34" charset="0"/>
              <a:buChar char="•"/>
              <a:defRPr sz="1400">
                <a:solidFill>
                  <a:srgbClr val="000000"/>
                </a:solidFill>
                <a:latin typeface="Arial" pitchFamily="34" charset="0"/>
                <a:ea typeface="MS PGothic" pitchFamily="34" charset="-128"/>
                <a:cs typeface="Arial" pitchFamily="34" charset="0"/>
              </a:defRPr>
            </a:lvl7pPr>
            <a:lvl8pPr marL="3429000" indent="-228600" defTabSz="457200" eaLnBrk="0" fontAlgn="base" hangingPunct="0">
              <a:spcBef>
                <a:spcPct val="20000"/>
              </a:spcBef>
              <a:spcAft>
                <a:spcPct val="0"/>
              </a:spcAft>
              <a:buClr>
                <a:srgbClr val="609BCD"/>
              </a:buClr>
              <a:buFont typeface="Arial" pitchFamily="34" charset="0"/>
              <a:buChar char="•"/>
              <a:defRPr sz="1400">
                <a:solidFill>
                  <a:srgbClr val="000000"/>
                </a:solidFill>
                <a:latin typeface="Arial" pitchFamily="34" charset="0"/>
                <a:ea typeface="MS PGothic" pitchFamily="34" charset="-128"/>
                <a:cs typeface="Arial" pitchFamily="34" charset="0"/>
              </a:defRPr>
            </a:lvl8pPr>
            <a:lvl9pPr marL="3886200" indent="-228600" defTabSz="457200" eaLnBrk="0" fontAlgn="base" hangingPunct="0">
              <a:spcBef>
                <a:spcPct val="20000"/>
              </a:spcBef>
              <a:spcAft>
                <a:spcPct val="0"/>
              </a:spcAft>
              <a:buClr>
                <a:srgbClr val="609BCD"/>
              </a:buClr>
              <a:buFont typeface="Arial" pitchFamily="34" charset="0"/>
              <a:buChar char="•"/>
              <a:defRPr sz="1400">
                <a:solidFill>
                  <a:srgbClr val="000000"/>
                </a:solidFill>
                <a:latin typeface="Arial" pitchFamily="34" charset="0"/>
                <a:ea typeface="MS PGothic" pitchFamily="34" charset="-128"/>
                <a:cs typeface="Arial" pitchFamily="34" charset="0"/>
              </a:defRPr>
            </a:lvl9pPr>
          </a:lstStyle>
          <a:p>
            <a:pPr eaLnBrk="1" hangingPunct="1">
              <a:buFont typeface="Arial" pitchFamily="34" charset="0"/>
              <a:buNone/>
            </a:pPr>
            <a:r>
              <a:rPr lang="en-US" altLang="en-US" b="0" dirty="0" smtClean="0">
                <a:latin typeface="+mj-lt"/>
              </a:rPr>
              <a:t>“Refers </a:t>
            </a:r>
            <a:r>
              <a:rPr lang="en-US" altLang="en-US" b="0" dirty="0">
                <a:latin typeface="+mj-lt"/>
              </a:rPr>
              <a:t>to the ability to be safe within oneself, to rely on one’s ability to self-protect and keep oneself out of harm’s way</a:t>
            </a:r>
            <a:r>
              <a:rPr lang="en-US" altLang="en-US" b="0" dirty="0" smtClean="0">
                <a:latin typeface="+mj-lt"/>
              </a:rPr>
              <a:t>.”</a:t>
            </a:r>
            <a:endParaRPr lang="en-US" altLang="en-US" b="0" dirty="0">
              <a:latin typeface="+mj-lt"/>
            </a:endParaRPr>
          </a:p>
          <a:p>
            <a:pPr eaLnBrk="1" hangingPunct="1">
              <a:buFont typeface="Arial" pitchFamily="34" charset="0"/>
              <a:buNone/>
            </a:pPr>
            <a:r>
              <a:rPr lang="en-US" altLang="en-US" sz="3200" b="0" dirty="0">
                <a:latin typeface="+mj-lt"/>
              </a:rPr>
              <a:t>		</a:t>
            </a:r>
            <a:r>
              <a:rPr lang="en-US" altLang="en-US" sz="1800" b="0" i="1" dirty="0">
                <a:latin typeface="+mj-lt"/>
              </a:rPr>
              <a:t>(Bloom, 2013)</a:t>
            </a:r>
            <a:endParaRPr lang="en-US" altLang="en-US" sz="3200" dirty="0">
              <a:latin typeface="+mj-lt"/>
            </a:endParaRPr>
          </a:p>
        </p:txBody>
      </p:sp>
      <p:pic>
        <p:nvPicPr>
          <p:cNvPr id="2765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9104" y="1105316"/>
            <a:ext cx="2646126" cy="23165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91876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200" dirty="0">
                <a:solidFill>
                  <a:schemeClr val="tx2">
                    <a:lumMod val="75000"/>
                  </a:schemeClr>
                </a:solidFill>
                <a:latin typeface="+mj-lt"/>
                <a:cs typeface="Open Sans" pitchFamily="-84" charset="0"/>
              </a:rPr>
              <a:t>Social Safety</a:t>
            </a:r>
            <a:endParaRPr lang="en-US" sz="3200" dirty="0">
              <a:solidFill>
                <a:schemeClr val="tx2">
                  <a:lumMod val="75000"/>
                </a:schemeClr>
              </a:solidFill>
              <a:latin typeface="+mj-lt"/>
            </a:endParaRPr>
          </a:p>
        </p:txBody>
      </p:sp>
      <p:sp>
        <p:nvSpPr>
          <p:cNvPr id="3" name="Rectangle 2"/>
          <p:cNvSpPr/>
          <p:nvPr/>
        </p:nvSpPr>
        <p:spPr>
          <a:xfrm>
            <a:off x="402608" y="791242"/>
            <a:ext cx="4783540" cy="3785652"/>
          </a:xfrm>
          <a:prstGeom prst="rect">
            <a:avLst/>
          </a:prstGeom>
        </p:spPr>
        <p:txBody>
          <a:bodyPr wrap="square">
            <a:spAutoFit/>
          </a:bodyPr>
          <a:lstStyle/>
          <a:p>
            <a:r>
              <a:rPr lang="en-US" altLang="en-US" sz="2400" dirty="0">
                <a:latin typeface="+mj-lt"/>
                <a:cs typeface="Arial" pitchFamily="34" charset="0"/>
              </a:rPr>
              <a:t>“The sense of feeling safe with other people…There are so many traumatized people that there will never be enough individual therapists to treat them.  We must begin to create naturally occurring, healing environments that provide some of the corrective experiences that are vital for recovery.”		</a:t>
            </a:r>
          </a:p>
          <a:p>
            <a:r>
              <a:rPr lang="en-US" altLang="en-US" sz="2400" dirty="0">
                <a:latin typeface="+mj-lt"/>
                <a:cs typeface="Arial" pitchFamily="34" charset="0"/>
              </a:rPr>
              <a:t>						(Bloom, 2013)</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9104" y="1517286"/>
            <a:ext cx="3227696" cy="2108925"/>
          </a:xfrm>
          <a:prstGeom prst="rect">
            <a:avLst/>
          </a:prstGeom>
        </p:spPr>
      </p:pic>
    </p:spTree>
    <p:extLst>
      <p:ext uri="{BB962C8B-B14F-4D97-AF65-F5344CB8AC3E}">
        <p14:creationId xmlns:p14="http://schemas.microsoft.com/office/powerpoint/2010/main" val="19730303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chemeClr val="tx2">
                    <a:lumMod val="75000"/>
                  </a:schemeClr>
                </a:solidFill>
                <a:latin typeface="+mn-lt"/>
              </a:rPr>
              <a:t>Moral Safety</a:t>
            </a:r>
            <a:endParaRPr lang="en-US" sz="3200" dirty="0">
              <a:solidFill>
                <a:schemeClr val="tx2">
                  <a:lumMod val="75000"/>
                </a:schemeClr>
              </a:solidFill>
              <a:latin typeface="+mn-lt"/>
            </a:endParaRPr>
          </a:p>
        </p:txBody>
      </p:sp>
      <p:sp>
        <p:nvSpPr>
          <p:cNvPr id="3" name="Rectangle 2"/>
          <p:cNvSpPr/>
          <p:nvPr/>
        </p:nvSpPr>
        <p:spPr>
          <a:xfrm>
            <a:off x="841764" y="823184"/>
            <a:ext cx="7981515" cy="2677656"/>
          </a:xfrm>
          <a:prstGeom prst="rect">
            <a:avLst/>
          </a:prstGeom>
        </p:spPr>
        <p:txBody>
          <a:bodyPr wrap="square">
            <a:spAutoFit/>
          </a:bodyPr>
          <a:lstStyle/>
          <a:p>
            <a:pPr>
              <a:defRPr/>
            </a:pPr>
            <a:r>
              <a:rPr lang="en-US" sz="2400" dirty="0">
                <a:latin typeface="+mj-lt"/>
              </a:rPr>
              <a:t>The never-ending quest for understanding how organizations function in the healing process. </a:t>
            </a:r>
          </a:p>
          <a:p>
            <a:pPr marL="457200" indent="-457200">
              <a:buFont typeface="Arial" pitchFamily="34" charset="0"/>
              <a:buChar char="•"/>
              <a:defRPr/>
            </a:pPr>
            <a:r>
              <a:rPr lang="en-US" sz="2400" dirty="0">
                <a:latin typeface="+mj-lt"/>
              </a:rPr>
              <a:t>An attempt to reduce the hypocrisy that is present, both explicitly and implicitly</a:t>
            </a:r>
          </a:p>
          <a:p>
            <a:pPr marL="457200" indent="-457200">
              <a:buFont typeface="Arial" pitchFamily="34" charset="0"/>
              <a:buChar char="•"/>
              <a:defRPr/>
            </a:pPr>
            <a:r>
              <a:rPr lang="en-US" sz="2400" dirty="0">
                <a:latin typeface="+mj-lt"/>
              </a:rPr>
              <a:t>A morally safe environment struggles with the issues of honesty and integrity</a:t>
            </a:r>
          </a:p>
          <a:p>
            <a:pPr lvl="7" indent="0">
              <a:buFont typeface="Arial"/>
              <a:buNone/>
              <a:defRPr/>
            </a:pPr>
            <a:r>
              <a:rPr lang="en-US" sz="2400" dirty="0">
                <a:latin typeface="+mj-lt"/>
              </a:rPr>
              <a:t>(Bloom, 2013)</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285" y="3031934"/>
            <a:ext cx="2283575" cy="1677000"/>
          </a:xfrm>
          <a:prstGeom prst="rect">
            <a:avLst/>
          </a:prstGeom>
        </p:spPr>
      </p:pic>
    </p:spTree>
    <p:extLst>
      <p:ext uri="{BB962C8B-B14F-4D97-AF65-F5344CB8AC3E}">
        <p14:creationId xmlns:p14="http://schemas.microsoft.com/office/powerpoint/2010/main" val="36298451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433"/>
            <a:ext cx="8229600" cy="517812"/>
          </a:xfrm>
        </p:spPr>
        <p:txBody>
          <a:bodyPr/>
          <a:lstStyle/>
          <a:p>
            <a:r>
              <a:rPr lang="en-US" sz="3200" dirty="0" smtClean="0">
                <a:solidFill>
                  <a:schemeClr val="tx2">
                    <a:lumMod val="75000"/>
                  </a:schemeClr>
                </a:solidFill>
                <a:latin typeface="+mj-lt"/>
              </a:rPr>
              <a:t>A Trauma Informed Organization…</a:t>
            </a:r>
            <a:endParaRPr lang="en-US" sz="3200" dirty="0">
              <a:solidFill>
                <a:schemeClr val="tx2">
                  <a:lumMod val="75000"/>
                </a:schemeClr>
              </a:solidFill>
              <a:latin typeface="+mj-lt"/>
            </a:endParaRPr>
          </a:p>
        </p:txBody>
      </p:sp>
      <p:sp>
        <p:nvSpPr>
          <p:cNvPr id="3" name="Rectangle 2"/>
          <p:cNvSpPr/>
          <p:nvPr/>
        </p:nvSpPr>
        <p:spPr>
          <a:xfrm>
            <a:off x="982639" y="1144627"/>
            <a:ext cx="7560859" cy="3108543"/>
          </a:xfrm>
          <a:prstGeom prst="rect">
            <a:avLst/>
          </a:prstGeom>
        </p:spPr>
        <p:txBody>
          <a:bodyPr wrap="square">
            <a:spAutoFit/>
          </a:bodyPr>
          <a:lstStyle/>
          <a:p>
            <a:pPr marL="457200" indent="-457200">
              <a:buClr>
                <a:schemeClr val="tx2">
                  <a:lumMod val="75000"/>
                </a:schemeClr>
              </a:buClr>
              <a:buFont typeface="Arial" pitchFamily="34" charset="0"/>
              <a:buChar char="•"/>
            </a:pPr>
            <a:r>
              <a:rPr lang="en-US" sz="2800" b="1" dirty="0">
                <a:solidFill>
                  <a:srgbClr val="00B0F0"/>
                </a:solidFill>
                <a:latin typeface="+mj-lt"/>
                <a:ea typeface="MS PGothic" charset="0"/>
                <a:cs typeface="Arial"/>
              </a:rPr>
              <a:t>Realizes</a:t>
            </a:r>
            <a:r>
              <a:rPr lang="en-US" sz="2800" dirty="0">
                <a:latin typeface="+mj-lt"/>
                <a:ea typeface="MS PGothic" charset="0"/>
                <a:cs typeface="Arial"/>
              </a:rPr>
              <a:t> the prevalence of trauma </a:t>
            </a:r>
          </a:p>
          <a:p>
            <a:pPr marL="457200" indent="-457200">
              <a:buClr>
                <a:schemeClr val="tx2">
                  <a:lumMod val="75000"/>
                </a:schemeClr>
              </a:buClr>
              <a:buFont typeface="Arial" pitchFamily="34" charset="0"/>
              <a:buChar char="•"/>
            </a:pPr>
            <a:r>
              <a:rPr lang="en-US" sz="2800" b="1" dirty="0">
                <a:solidFill>
                  <a:srgbClr val="00B0F0"/>
                </a:solidFill>
                <a:latin typeface="+mj-lt"/>
                <a:ea typeface="MS PGothic" charset="0"/>
                <a:cs typeface="Arial"/>
              </a:rPr>
              <a:t>Recognizes</a:t>
            </a:r>
            <a:r>
              <a:rPr lang="en-US" sz="2800" dirty="0">
                <a:latin typeface="+mj-lt"/>
                <a:ea typeface="MS PGothic" charset="0"/>
                <a:cs typeface="Arial"/>
              </a:rPr>
              <a:t> the impact of trauma on patients and staff</a:t>
            </a:r>
          </a:p>
          <a:p>
            <a:pPr marL="457200" indent="-457200">
              <a:buClr>
                <a:schemeClr val="tx2">
                  <a:lumMod val="75000"/>
                </a:schemeClr>
              </a:buClr>
              <a:buFont typeface="Arial" pitchFamily="34" charset="0"/>
              <a:buChar char="•"/>
            </a:pPr>
            <a:r>
              <a:rPr lang="en-US" sz="2800" b="1" dirty="0">
                <a:solidFill>
                  <a:srgbClr val="00B0F0"/>
                </a:solidFill>
                <a:latin typeface="+mj-lt"/>
                <a:ea typeface="MS PGothic" charset="0"/>
                <a:cs typeface="Arial"/>
              </a:rPr>
              <a:t>Responds</a:t>
            </a:r>
            <a:r>
              <a:rPr lang="en-US" sz="2800" dirty="0">
                <a:latin typeface="+mj-lt"/>
                <a:ea typeface="MS PGothic" charset="0"/>
                <a:cs typeface="Arial"/>
              </a:rPr>
              <a:t> by putting this knowledge into practice</a:t>
            </a:r>
          </a:p>
          <a:p>
            <a:pPr marL="457200" indent="-457200">
              <a:buClr>
                <a:schemeClr val="tx2">
                  <a:lumMod val="75000"/>
                </a:schemeClr>
              </a:buClr>
              <a:buFont typeface="Arial" pitchFamily="34" charset="0"/>
              <a:buChar char="•"/>
            </a:pPr>
            <a:r>
              <a:rPr lang="en-US" sz="2800" b="1" dirty="0">
                <a:solidFill>
                  <a:srgbClr val="00B0F0"/>
                </a:solidFill>
                <a:latin typeface="+mj-lt"/>
                <a:ea typeface="MS PGothic" charset="0"/>
                <a:cs typeface="Arial"/>
              </a:rPr>
              <a:t>Resists</a:t>
            </a:r>
            <a:r>
              <a:rPr lang="en-US" sz="2800" dirty="0">
                <a:latin typeface="+mj-lt"/>
                <a:ea typeface="MS PGothic" charset="0"/>
                <a:cs typeface="Arial"/>
              </a:rPr>
              <a:t> </a:t>
            </a:r>
            <a:r>
              <a:rPr lang="en-US" sz="2800" dirty="0" smtClean="0">
                <a:latin typeface="+mj-lt"/>
                <a:ea typeface="MS PGothic" charset="0"/>
                <a:cs typeface="Arial"/>
              </a:rPr>
              <a:t>re-traumatization</a:t>
            </a:r>
          </a:p>
          <a:p>
            <a:pPr>
              <a:buClr>
                <a:schemeClr val="tx2">
                  <a:lumMod val="75000"/>
                </a:schemeClr>
              </a:buClr>
            </a:pPr>
            <a:r>
              <a:rPr lang="en-US" sz="2800" dirty="0">
                <a:latin typeface="+mj-lt"/>
                <a:ea typeface="MS PGothic" charset="0"/>
                <a:cs typeface="Arial"/>
              </a:rPr>
              <a:t>				</a:t>
            </a:r>
            <a:r>
              <a:rPr lang="en-US" sz="2800" dirty="0" smtClean="0">
                <a:latin typeface="+mj-lt"/>
                <a:ea typeface="MS PGothic" charset="0"/>
                <a:cs typeface="Arial"/>
              </a:rPr>
              <a:t>SAMHSA </a:t>
            </a:r>
            <a:r>
              <a:rPr lang="en-US" sz="2800" dirty="0">
                <a:latin typeface="+mj-lt"/>
                <a:ea typeface="MS PGothic" charset="0"/>
                <a:cs typeface="Arial"/>
              </a:rPr>
              <a:t>Technical Experts (2012)</a:t>
            </a:r>
          </a:p>
        </p:txBody>
      </p:sp>
    </p:spTree>
    <p:extLst>
      <p:ext uri="{BB962C8B-B14F-4D97-AF65-F5344CB8AC3E}">
        <p14:creationId xmlns:p14="http://schemas.microsoft.com/office/powerpoint/2010/main" val="35862398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3562" y="322526"/>
            <a:ext cx="8352588" cy="403225"/>
          </a:xfrm>
        </p:spPr>
        <p:txBody>
          <a:bodyPr/>
          <a:lstStyle/>
          <a:p>
            <a:r>
              <a:rPr lang="en-US" sz="3200" dirty="0" smtClean="0">
                <a:solidFill>
                  <a:schemeClr val="tx2">
                    <a:lumMod val="75000"/>
                  </a:schemeClr>
                </a:solidFill>
                <a:latin typeface="+mn-lt"/>
                <a:cs typeface="Arial"/>
              </a:rPr>
              <a:t>A Trauma </a:t>
            </a:r>
            <a:r>
              <a:rPr lang="en-US" sz="3200" dirty="0">
                <a:solidFill>
                  <a:schemeClr val="tx2">
                    <a:lumMod val="75000"/>
                  </a:schemeClr>
                </a:solidFill>
                <a:latin typeface="+mn-lt"/>
                <a:cs typeface="Arial"/>
              </a:rPr>
              <a:t>I</a:t>
            </a:r>
            <a:r>
              <a:rPr lang="en-US" sz="3200" dirty="0" smtClean="0">
                <a:solidFill>
                  <a:schemeClr val="tx2">
                    <a:lumMod val="75000"/>
                  </a:schemeClr>
                </a:solidFill>
                <a:latin typeface="+mn-lt"/>
                <a:cs typeface="Arial"/>
              </a:rPr>
              <a:t>nformed </a:t>
            </a:r>
            <a:r>
              <a:rPr lang="en-US" sz="3200" dirty="0">
                <a:solidFill>
                  <a:schemeClr val="tx2">
                    <a:lumMod val="75000"/>
                  </a:schemeClr>
                </a:solidFill>
                <a:latin typeface="+mn-lt"/>
                <a:cs typeface="Arial"/>
              </a:rPr>
              <a:t>O</a:t>
            </a:r>
            <a:r>
              <a:rPr lang="en-US" sz="3200" dirty="0" smtClean="0">
                <a:solidFill>
                  <a:schemeClr val="tx2">
                    <a:lumMod val="75000"/>
                  </a:schemeClr>
                </a:solidFill>
                <a:latin typeface="+mn-lt"/>
                <a:cs typeface="Arial"/>
              </a:rPr>
              <a:t>rganization Offers…</a:t>
            </a:r>
            <a:endParaRPr lang="en-US" sz="3200" dirty="0">
              <a:solidFill>
                <a:schemeClr val="tx2">
                  <a:lumMod val="75000"/>
                </a:schemeClr>
              </a:solidFill>
              <a:latin typeface="+mn-lt"/>
              <a:cs typeface="Arial"/>
            </a:endParaRPr>
          </a:p>
        </p:txBody>
      </p:sp>
      <p:sp>
        <p:nvSpPr>
          <p:cNvPr id="17" name="Slide Number Placeholder 12"/>
          <p:cNvSpPr txBox="1">
            <a:spLocks/>
          </p:cNvSpPr>
          <p:nvPr/>
        </p:nvSpPr>
        <p:spPr>
          <a:xfrm>
            <a:off x="6881311" y="230813"/>
            <a:ext cx="2133600" cy="273844"/>
          </a:xfrm>
          <a:prstGeom prst="rect">
            <a:avLst/>
          </a:prstGeom>
        </p:spPr>
        <p:txBody>
          <a:bodyPr vert="horz" lIns="91440" tIns="45720" rIns="91440" bIns="45720" rtlCol="0" anchor="ctr"/>
          <a:lstStyle>
            <a:defPPr>
              <a:defRPr lang="en-US"/>
            </a:defPPr>
            <a:lvl1pPr marL="0" algn="r" defTabSz="457200" rtl="0" eaLnBrk="1" latinLnBrk="0" hangingPunct="1">
              <a:defRPr sz="1800" kern="1200">
                <a:solidFill>
                  <a:srgbClr val="0C3190"/>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24" name="Text Placeholder 4"/>
          <p:cNvSpPr txBox="1">
            <a:spLocks/>
          </p:cNvSpPr>
          <p:nvPr/>
        </p:nvSpPr>
        <p:spPr>
          <a:xfrm>
            <a:off x="1152774" y="1149720"/>
            <a:ext cx="7008010" cy="3195530"/>
          </a:xfrm>
          <a:prstGeom prst="rect">
            <a:avLst/>
          </a:prstGeom>
        </p:spPr>
        <p:txBody>
          <a:bodyPr vert="horz" lIns="91440" tIns="0" rIns="91440" bIns="0" rtlCol="0">
            <a:noAutofit/>
          </a:bodyPr>
          <a:lstStyle>
            <a:lvl1pPr marL="0" indent="0" algn="ctr" defTabSz="457200" rtl="0" eaLnBrk="1" latinLnBrk="0" hangingPunct="1">
              <a:spcBef>
                <a:spcPct val="20000"/>
              </a:spcBef>
              <a:buClr>
                <a:schemeClr val="accent3"/>
              </a:buClr>
              <a:buSzPct val="70000"/>
              <a:buFont typeface="Arial"/>
              <a:buNone/>
              <a:defRPr sz="1800" kern="1200" baseline="0">
                <a:solidFill>
                  <a:schemeClr val="tx1"/>
                </a:solidFill>
                <a:latin typeface="+mn-lt"/>
                <a:ea typeface="+mn-ea"/>
                <a:cs typeface="+mn-cs"/>
              </a:defRPr>
            </a:lvl1pPr>
            <a:lvl2pPr marL="457200" indent="0" algn="l" defTabSz="457200" rtl="0" eaLnBrk="1" latinLnBrk="0" hangingPunct="1">
              <a:spcBef>
                <a:spcPct val="20000"/>
              </a:spcBef>
              <a:buClr>
                <a:schemeClr val="accent3"/>
              </a:buClr>
              <a:buSzPct val="70000"/>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Clr>
                <a:schemeClr val="accent3"/>
              </a:buClr>
              <a:buSzPct val="70000"/>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Clr>
                <a:schemeClr val="accent3"/>
              </a:buClr>
              <a:buSzPct val="70000"/>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Clr>
                <a:schemeClr val="accent3"/>
              </a:buClr>
              <a:buSzPct val="70000"/>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lgn="l">
              <a:buClr>
                <a:schemeClr val="tx2">
                  <a:lumMod val="75000"/>
                </a:schemeClr>
              </a:buClr>
              <a:buSzPct val="100000"/>
              <a:buFont typeface="Arial"/>
              <a:buChar char="•"/>
              <a:defRPr/>
            </a:pPr>
            <a:r>
              <a:rPr lang="en-US" sz="2800" dirty="0">
                <a:cs typeface="Arial"/>
              </a:rPr>
              <a:t>Understanding of trauma and its impact</a:t>
            </a:r>
          </a:p>
          <a:p>
            <a:pPr marL="285750" indent="-285750" algn="l">
              <a:buClr>
                <a:schemeClr val="tx2">
                  <a:lumMod val="75000"/>
                </a:schemeClr>
              </a:buClr>
              <a:buSzPct val="100000"/>
              <a:buFont typeface="Arial"/>
              <a:buChar char="•"/>
              <a:defRPr/>
            </a:pPr>
            <a:r>
              <a:rPr lang="en-US" sz="2800" dirty="0">
                <a:cs typeface="Arial"/>
              </a:rPr>
              <a:t>Safe environment </a:t>
            </a:r>
          </a:p>
          <a:p>
            <a:pPr marL="285750" indent="-285750" algn="l">
              <a:buClr>
                <a:schemeClr val="tx2">
                  <a:lumMod val="75000"/>
                </a:schemeClr>
              </a:buClr>
              <a:buSzPct val="100000"/>
              <a:buFont typeface="Arial"/>
              <a:buChar char="•"/>
              <a:defRPr/>
            </a:pPr>
            <a:r>
              <a:rPr lang="en-US" sz="2800" dirty="0">
                <a:cs typeface="Arial"/>
              </a:rPr>
              <a:t>Services, support, recovery</a:t>
            </a:r>
          </a:p>
          <a:p>
            <a:pPr marL="285750" indent="-285750" algn="l">
              <a:buClr>
                <a:schemeClr val="tx2">
                  <a:lumMod val="75000"/>
                </a:schemeClr>
              </a:buClr>
              <a:buSzPct val="100000"/>
              <a:buFont typeface="Arial"/>
              <a:buChar char="•"/>
              <a:defRPr/>
            </a:pPr>
            <a:r>
              <a:rPr lang="en-US" sz="2800" dirty="0">
                <a:cs typeface="Arial"/>
              </a:rPr>
              <a:t>Cultural </a:t>
            </a:r>
            <a:r>
              <a:rPr lang="en-US" sz="2800" dirty="0" smtClean="0">
                <a:cs typeface="Arial"/>
              </a:rPr>
              <a:t>competence, inquiry and humility</a:t>
            </a:r>
            <a:endParaRPr lang="en-US" sz="2800" dirty="0">
              <a:cs typeface="Arial"/>
            </a:endParaRPr>
          </a:p>
          <a:p>
            <a:pPr marL="285750" indent="-285750" algn="l">
              <a:buClr>
                <a:schemeClr val="tx2">
                  <a:lumMod val="75000"/>
                </a:schemeClr>
              </a:buClr>
              <a:buSzPct val="100000"/>
              <a:buFont typeface="Arial"/>
              <a:buChar char="•"/>
              <a:defRPr/>
            </a:pPr>
            <a:r>
              <a:rPr lang="en-US" sz="2800" dirty="0" smtClean="0">
                <a:cs typeface="Arial"/>
              </a:rPr>
              <a:t>Service recipient </a:t>
            </a:r>
            <a:r>
              <a:rPr lang="en-US" sz="2800" dirty="0">
                <a:cs typeface="Arial"/>
              </a:rPr>
              <a:t>choice and voice</a:t>
            </a:r>
          </a:p>
          <a:p>
            <a:pPr marL="285750" indent="-285750" algn="l">
              <a:buClr>
                <a:schemeClr val="tx2">
                  <a:lumMod val="75000"/>
                </a:schemeClr>
              </a:buClr>
              <a:buSzPct val="100000"/>
              <a:buFont typeface="Arial"/>
              <a:buChar char="•"/>
              <a:defRPr/>
            </a:pPr>
            <a:r>
              <a:rPr lang="en-US" sz="2800" dirty="0" smtClean="0">
                <a:cs typeface="Arial"/>
              </a:rPr>
              <a:t>Healing in relationships</a:t>
            </a:r>
            <a:endParaRPr lang="en-US" sz="2800" dirty="0">
              <a:cs typeface="Arial"/>
            </a:endParaRPr>
          </a:p>
        </p:txBody>
      </p:sp>
    </p:spTree>
    <p:extLst>
      <p:ext uri="{BB962C8B-B14F-4D97-AF65-F5344CB8AC3E}">
        <p14:creationId xmlns:p14="http://schemas.microsoft.com/office/powerpoint/2010/main" val="347852342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hutterstock_15735414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4711" y="1677185"/>
            <a:ext cx="2194984" cy="1464054"/>
          </a:xfrm>
          <a:prstGeom prst="rect">
            <a:avLst/>
          </a:prstGeom>
        </p:spPr>
      </p:pic>
      <p:pic>
        <p:nvPicPr>
          <p:cNvPr id="2" name="Picture 1" descr="shutterstock_758965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4077" y="2997579"/>
            <a:ext cx="2237987" cy="1486023"/>
          </a:xfrm>
          <a:prstGeom prst="rect">
            <a:avLst/>
          </a:prstGeom>
          <a:effectLst>
            <a:softEdge rad="114300"/>
          </a:effectLst>
        </p:spPr>
      </p:pic>
      <p:sp>
        <p:nvSpPr>
          <p:cNvPr id="12" name="Rectangle 11"/>
          <p:cNvSpPr/>
          <p:nvPr/>
        </p:nvSpPr>
        <p:spPr>
          <a:xfrm>
            <a:off x="1101858" y="1253777"/>
            <a:ext cx="1070828" cy="426950"/>
          </a:xfrm>
          <a:prstGeom prst="rect">
            <a:avLst/>
          </a:prstGeom>
          <a:solidFill>
            <a:srgbClr val="FFF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4" name="Rectangle 13"/>
          <p:cNvSpPr/>
          <p:nvPr/>
        </p:nvSpPr>
        <p:spPr>
          <a:xfrm>
            <a:off x="4850423" y="1677185"/>
            <a:ext cx="1239966" cy="426950"/>
          </a:xfrm>
          <a:prstGeom prst="rect">
            <a:avLst/>
          </a:prstGeom>
          <a:solidFill>
            <a:srgbClr val="FFF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5" name="Rectangle 14"/>
          <p:cNvSpPr/>
          <p:nvPr/>
        </p:nvSpPr>
        <p:spPr>
          <a:xfrm>
            <a:off x="2050713" y="3192725"/>
            <a:ext cx="1147850" cy="426950"/>
          </a:xfrm>
          <a:prstGeom prst="rect">
            <a:avLst/>
          </a:prstGeom>
          <a:solidFill>
            <a:srgbClr val="FFF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4" name="Title 3"/>
          <p:cNvSpPr>
            <a:spLocks noGrp="1"/>
          </p:cNvSpPr>
          <p:nvPr>
            <p:ph type="title"/>
          </p:nvPr>
        </p:nvSpPr>
        <p:spPr>
          <a:xfrm>
            <a:off x="393562" y="226990"/>
            <a:ext cx="8352588" cy="403225"/>
          </a:xfrm>
        </p:spPr>
        <p:txBody>
          <a:bodyPr/>
          <a:lstStyle/>
          <a:p>
            <a:r>
              <a:rPr lang="en-US" sz="3200" dirty="0" smtClean="0">
                <a:solidFill>
                  <a:schemeClr val="tx2">
                    <a:lumMod val="75000"/>
                  </a:schemeClr>
                </a:solidFill>
                <a:latin typeface="+mn-lt"/>
                <a:cs typeface="Arial"/>
              </a:rPr>
              <a:t>Triggers </a:t>
            </a:r>
            <a:endParaRPr lang="en-US" sz="3200" dirty="0">
              <a:solidFill>
                <a:schemeClr val="tx2">
                  <a:lumMod val="75000"/>
                </a:schemeClr>
              </a:solidFill>
              <a:latin typeface="+mn-lt"/>
              <a:cs typeface="Arial"/>
            </a:endParaRPr>
          </a:p>
        </p:txBody>
      </p:sp>
      <p:sp>
        <p:nvSpPr>
          <p:cNvPr id="24" name="Text Placeholder 4"/>
          <p:cNvSpPr txBox="1">
            <a:spLocks/>
          </p:cNvSpPr>
          <p:nvPr/>
        </p:nvSpPr>
        <p:spPr>
          <a:xfrm>
            <a:off x="1101857" y="1253776"/>
            <a:ext cx="1243036" cy="566640"/>
          </a:xfrm>
          <a:prstGeom prst="rect">
            <a:avLst/>
          </a:prstGeom>
        </p:spPr>
        <p:txBody>
          <a:bodyPr vert="horz" lIns="91440" tIns="0" rIns="91440" bIns="0" rtlCol="0">
            <a:noAutofit/>
          </a:bodyPr>
          <a:lstStyle>
            <a:lvl1pPr marL="0" indent="0" algn="ctr" defTabSz="457200" rtl="0" eaLnBrk="1" latinLnBrk="0" hangingPunct="1">
              <a:spcBef>
                <a:spcPct val="20000"/>
              </a:spcBef>
              <a:buClr>
                <a:schemeClr val="accent3"/>
              </a:buClr>
              <a:buSzPct val="70000"/>
              <a:buFont typeface="Arial"/>
              <a:buNone/>
              <a:defRPr sz="1800" kern="1200" baseline="0">
                <a:solidFill>
                  <a:schemeClr val="tx1"/>
                </a:solidFill>
                <a:latin typeface="+mn-lt"/>
                <a:ea typeface="+mn-ea"/>
                <a:cs typeface="+mn-cs"/>
              </a:defRPr>
            </a:lvl1pPr>
            <a:lvl2pPr marL="457200" indent="0" algn="l" defTabSz="457200" rtl="0" eaLnBrk="1" latinLnBrk="0" hangingPunct="1">
              <a:spcBef>
                <a:spcPct val="20000"/>
              </a:spcBef>
              <a:buClr>
                <a:schemeClr val="accent3"/>
              </a:buClr>
              <a:buSzPct val="70000"/>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Clr>
                <a:schemeClr val="accent3"/>
              </a:buClr>
              <a:buSzPct val="70000"/>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Clr>
                <a:schemeClr val="accent3"/>
              </a:buClr>
              <a:buSzPct val="70000"/>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Clr>
                <a:schemeClr val="accent3"/>
              </a:buClr>
              <a:buSzPct val="70000"/>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2400" b="1" dirty="0" smtClean="0">
                <a:ea typeface="MS PGothic" charset="0"/>
                <a:cs typeface="Arial"/>
              </a:rPr>
              <a:t>Sights</a:t>
            </a:r>
            <a:endParaRPr lang="en-US" sz="2400" dirty="0">
              <a:ea typeface="MS PGothic" charset="0"/>
              <a:cs typeface="Arial"/>
            </a:endParaRPr>
          </a:p>
        </p:txBody>
      </p:sp>
      <p:sp>
        <p:nvSpPr>
          <p:cNvPr id="6" name="Text Placeholder 4"/>
          <p:cNvSpPr txBox="1">
            <a:spLocks/>
          </p:cNvSpPr>
          <p:nvPr/>
        </p:nvSpPr>
        <p:spPr>
          <a:xfrm>
            <a:off x="4850423" y="1680727"/>
            <a:ext cx="1513769" cy="566640"/>
          </a:xfrm>
          <a:prstGeom prst="rect">
            <a:avLst/>
          </a:prstGeom>
        </p:spPr>
        <p:txBody>
          <a:bodyPr vert="horz" lIns="91440" tIns="0" rIns="91440" bIns="0" rtlCol="0">
            <a:noAutofit/>
          </a:bodyPr>
          <a:lstStyle>
            <a:lvl1pPr marL="0" indent="0" algn="ctr" defTabSz="457200" rtl="0" eaLnBrk="1" latinLnBrk="0" hangingPunct="1">
              <a:spcBef>
                <a:spcPct val="20000"/>
              </a:spcBef>
              <a:buClr>
                <a:schemeClr val="accent3"/>
              </a:buClr>
              <a:buSzPct val="70000"/>
              <a:buFont typeface="Arial"/>
              <a:buNone/>
              <a:defRPr sz="1800" kern="1200" baseline="0">
                <a:solidFill>
                  <a:schemeClr val="tx1"/>
                </a:solidFill>
                <a:latin typeface="+mn-lt"/>
                <a:ea typeface="+mn-ea"/>
                <a:cs typeface="+mn-cs"/>
              </a:defRPr>
            </a:lvl1pPr>
            <a:lvl2pPr marL="457200" indent="0" algn="l" defTabSz="457200" rtl="0" eaLnBrk="1" latinLnBrk="0" hangingPunct="1">
              <a:spcBef>
                <a:spcPct val="20000"/>
              </a:spcBef>
              <a:buClr>
                <a:schemeClr val="accent3"/>
              </a:buClr>
              <a:buSzPct val="70000"/>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Clr>
                <a:schemeClr val="accent3"/>
              </a:buClr>
              <a:buSzPct val="70000"/>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Clr>
                <a:schemeClr val="accent3"/>
              </a:buClr>
              <a:buSzPct val="70000"/>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Clr>
                <a:schemeClr val="accent3"/>
              </a:buClr>
              <a:buSzPct val="70000"/>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2400" b="1" dirty="0" smtClean="0">
                <a:ea typeface="MS PGothic" charset="0"/>
                <a:cs typeface="Arial"/>
              </a:rPr>
              <a:t>Sounds</a:t>
            </a:r>
            <a:endParaRPr lang="en-US" sz="2400" dirty="0">
              <a:ea typeface="MS PGothic" charset="0"/>
              <a:cs typeface="Arial"/>
            </a:endParaRPr>
          </a:p>
        </p:txBody>
      </p:sp>
      <p:sp>
        <p:nvSpPr>
          <p:cNvPr id="7" name="Text Placeholder 4"/>
          <p:cNvSpPr txBox="1">
            <a:spLocks/>
          </p:cNvSpPr>
          <p:nvPr/>
        </p:nvSpPr>
        <p:spPr>
          <a:xfrm>
            <a:off x="2050713" y="3192725"/>
            <a:ext cx="1243036" cy="566640"/>
          </a:xfrm>
          <a:prstGeom prst="rect">
            <a:avLst/>
          </a:prstGeom>
        </p:spPr>
        <p:txBody>
          <a:bodyPr vert="horz" lIns="91440" tIns="0" rIns="91440" bIns="0" rtlCol="0">
            <a:noAutofit/>
          </a:bodyPr>
          <a:lstStyle>
            <a:lvl1pPr marL="0" indent="0" algn="ctr" defTabSz="457200" rtl="0" eaLnBrk="1" latinLnBrk="0" hangingPunct="1">
              <a:spcBef>
                <a:spcPct val="20000"/>
              </a:spcBef>
              <a:buClr>
                <a:schemeClr val="accent3"/>
              </a:buClr>
              <a:buSzPct val="70000"/>
              <a:buFont typeface="Arial"/>
              <a:buNone/>
              <a:defRPr sz="1800" kern="1200" baseline="0">
                <a:solidFill>
                  <a:schemeClr val="tx1"/>
                </a:solidFill>
                <a:latin typeface="+mn-lt"/>
                <a:ea typeface="+mn-ea"/>
                <a:cs typeface="+mn-cs"/>
              </a:defRPr>
            </a:lvl1pPr>
            <a:lvl2pPr marL="457200" indent="0" algn="l" defTabSz="457200" rtl="0" eaLnBrk="1" latinLnBrk="0" hangingPunct="1">
              <a:spcBef>
                <a:spcPct val="20000"/>
              </a:spcBef>
              <a:buClr>
                <a:schemeClr val="accent3"/>
              </a:buClr>
              <a:buSzPct val="70000"/>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Clr>
                <a:schemeClr val="accent3"/>
              </a:buClr>
              <a:buSzPct val="70000"/>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Clr>
                <a:schemeClr val="accent3"/>
              </a:buClr>
              <a:buSzPct val="70000"/>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Clr>
                <a:schemeClr val="accent3"/>
              </a:buClr>
              <a:buSzPct val="70000"/>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2400" b="1" dirty="0" smtClean="0">
                <a:ea typeface="MS PGothic" charset="0"/>
                <a:cs typeface="Arial"/>
              </a:rPr>
              <a:t>Smells</a:t>
            </a:r>
            <a:endParaRPr lang="en-US" sz="2400" dirty="0">
              <a:ea typeface="MS PGothic" charset="0"/>
              <a:cs typeface="Arial"/>
            </a:endParaRPr>
          </a:p>
        </p:txBody>
      </p:sp>
      <p:pic>
        <p:nvPicPr>
          <p:cNvPr id="3" name="Picture 2" descr="shutterstock_90990629.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7491" y="940506"/>
            <a:ext cx="1934690" cy="1934690"/>
          </a:xfrm>
          <a:prstGeom prst="rect">
            <a:avLst/>
          </a:prstGeom>
          <a:effectLst>
            <a:softEdge rad="114300"/>
          </a:effectLst>
        </p:spPr>
      </p:pic>
      <p:sp>
        <p:nvSpPr>
          <p:cNvPr id="5" name="TextBox 4"/>
          <p:cNvSpPr txBox="1"/>
          <p:nvPr/>
        </p:nvSpPr>
        <p:spPr>
          <a:xfrm>
            <a:off x="5833241" y="3759365"/>
            <a:ext cx="3041410" cy="646331"/>
          </a:xfrm>
          <a:prstGeom prst="rect">
            <a:avLst/>
          </a:prstGeom>
          <a:noFill/>
        </p:spPr>
        <p:txBody>
          <a:bodyPr wrap="none" rtlCol="0">
            <a:spAutoFit/>
          </a:bodyPr>
          <a:lstStyle/>
          <a:p>
            <a:r>
              <a:rPr lang="en-US" dirty="0" smtClean="0"/>
              <a:t>Things that can re-stimulate a</a:t>
            </a:r>
          </a:p>
          <a:p>
            <a:r>
              <a:rPr lang="en-US" dirty="0"/>
              <a:t>t</a:t>
            </a:r>
            <a:r>
              <a:rPr lang="en-US" dirty="0" smtClean="0"/>
              <a:t>rauma response.</a:t>
            </a:r>
            <a:endParaRPr lang="en-US" dirty="0"/>
          </a:p>
        </p:txBody>
      </p:sp>
    </p:spTree>
    <p:extLst>
      <p:ext uri="{BB962C8B-B14F-4D97-AF65-F5344CB8AC3E}">
        <p14:creationId xmlns:p14="http://schemas.microsoft.com/office/powerpoint/2010/main" val="332128602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Content Placeholder 4"/>
          <p:cNvSpPr>
            <a:spLocks noGrp="1"/>
          </p:cNvSpPr>
          <p:nvPr>
            <p:ph idx="1"/>
          </p:nvPr>
        </p:nvSpPr>
        <p:spPr>
          <a:xfrm>
            <a:off x="619454" y="495630"/>
            <a:ext cx="4855369" cy="2413397"/>
          </a:xfrm>
        </p:spPr>
        <p:txBody>
          <a:bodyPr>
            <a:noAutofit/>
          </a:bodyPr>
          <a:lstStyle/>
          <a:p>
            <a:pPr marL="0" indent="0" algn="ctr">
              <a:buNone/>
            </a:pPr>
            <a:r>
              <a:rPr lang="en-US" altLang="en-US" sz="3300" i="1" dirty="0">
                <a:latin typeface="+mj-lt"/>
                <a:cs typeface="Arial" panose="020B0604020202020204" pitchFamily="34" charset="0"/>
              </a:rPr>
              <a:t>It is the cycle of rupture and repair that is</a:t>
            </a:r>
          </a:p>
          <a:p>
            <a:pPr marL="0" indent="0" algn="ctr">
              <a:buNone/>
            </a:pPr>
            <a:r>
              <a:rPr lang="en-US" altLang="en-US" sz="3300" i="1" dirty="0">
                <a:latin typeface="+mj-lt"/>
                <a:cs typeface="Arial" panose="020B0604020202020204" pitchFamily="34" charset="0"/>
              </a:rPr>
              <a:t>ultimately restorative.</a:t>
            </a:r>
          </a:p>
          <a:p>
            <a:pPr marL="0" indent="0" algn="ctr">
              <a:buNone/>
            </a:pPr>
            <a:endParaRPr lang="en-US" altLang="en-US" sz="3300" dirty="0">
              <a:latin typeface="+mj-lt"/>
              <a:cs typeface="Arial" panose="020B0604020202020204" pitchFamily="34" charset="0"/>
            </a:endParaRPr>
          </a:p>
          <a:p>
            <a:pPr marL="0" indent="0" algn="ctr">
              <a:buNone/>
            </a:pPr>
            <a:r>
              <a:rPr lang="en-US" altLang="en-US" sz="3300" dirty="0">
                <a:latin typeface="+mj-lt"/>
                <a:cs typeface="Arial" panose="020B0604020202020204" pitchFamily="34" charset="0"/>
              </a:rPr>
              <a:t>-Judith Lewis Herman</a:t>
            </a:r>
          </a:p>
        </p:txBody>
      </p:sp>
      <p:pic>
        <p:nvPicPr>
          <p:cNvPr id="3" name="Picture 2"/>
          <p:cNvPicPr>
            <a:picLocks noChangeAspect="1"/>
          </p:cNvPicPr>
          <p:nvPr/>
        </p:nvPicPr>
        <p:blipFill>
          <a:blip r:embed="rId3"/>
          <a:stretch>
            <a:fillRect/>
          </a:stretch>
        </p:blipFill>
        <p:spPr>
          <a:xfrm>
            <a:off x="5802202" y="953156"/>
            <a:ext cx="3131591" cy="3131591"/>
          </a:xfrm>
          <a:prstGeom prst="rect">
            <a:avLst/>
          </a:prstGeom>
        </p:spPr>
      </p:pic>
    </p:spTree>
    <p:extLst>
      <p:ext uri="{BB962C8B-B14F-4D97-AF65-F5344CB8AC3E}">
        <p14:creationId xmlns:p14="http://schemas.microsoft.com/office/powerpoint/2010/main" val="5874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978168" y="182880"/>
            <a:ext cx="5353362" cy="857250"/>
          </a:xfrm>
        </p:spPr>
        <p:txBody>
          <a:bodyPr>
            <a:noAutofit/>
          </a:bodyPr>
          <a:lstStyle/>
          <a:p>
            <a:pPr eaLnBrk="1" hangingPunct="1">
              <a:defRPr/>
            </a:pPr>
            <a:r>
              <a:rPr lang="en-US" sz="3300" dirty="0">
                <a:solidFill>
                  <a:schemeClr val="tx1"/>
                </a:solidFill>
                <a:latin typeface="+mj-lt"/>
                <a:cs typeface="+mj-cs"/>
              </a:rPr>
              <a:t>Stages of Healing</a:t>
            </a:r>
            <a:r>
              <a:rPr lang="en-US" sz="3300" dirty="0">
                <a:solidFill>
                  <a:schemeClr val="tx2">
                    <a:lumMod val="60000"/>
                    <a:lumOff val="40000"/>
                  </a:schemeClr>
                </a:solidFill>
                <a:latin typeface="+mj-lt"/>
                <a:cs typeface="+mj-cs"/>
              </a:rPr>
              <a:t/>
            </a:r>
            <a:br>
              <a:rPr lang="en-US" sz="3300" dirty="0">
                <a:solidFill>
                  <a:schemeClr val="tx2">
                    <a:lumMod val="60000"/>
                    <a:lumOff val="40000"/>
                  </a:schemeClr>
                </a:solidFill>
                <a:latin typeface="+mj-lt"/>
                <a:cs typeface="+mj-cs"/>
              </a:rPr>
            </a:br>
            <a:r>
              <a:rPr lang="en-US" sz="1800" dirty="0">
                <a:solidFill>
                  <a:schemeClr val="tx1"/>
                </a:solidFill>
                <a:latin typeface="+mj-lt"/>
                <a:cs typeface="+mj-cs"/>
              </a:rPr>
              <a:t>(Cloitre et al., 2012; Herman, 1997; Najavits, 2002)</a:t>
            </a:r>
          </a:p>
        </p:txBody>
      </p:sp>
      <p:sp>
        <p:nvSpPr>
          <p:cNvPr id="2" name="Content Placeholder 1"/>
          <p:cNvSpPr>
            <a:spLocks noGrp="1"/>
          </p:cNvSpPr>
          <p:nvPr>
            <p:ph idx="1"/>
          </p:nvPr>
        </p:nvSpPr>
        <p:spPr>
          <a:xfrm>
            <a:off x="252248" y="1040130"/>
            <a:ext cx="7748752" cy="3531394"/>
          </a:xfrm>
        </p:spPr>
        <p:txBody>
          <a:bodyPr>
            <a:noAutofit/>
          </a:bodyPr>
          <a:lstStyle/>
          <a:p>
            <a:pPr marL="445289" indent="-342897">
              <a:spcAft>
                <a:spcPct val="75000"/>
              </a:spcAft>
              <a:buSzPct val="100000"/>
              <a:buFont typeface="+mj-lt"/>
              <a:buAutoNum type="arabicPeriod"/>
              <a:defRPr/>
            </a:pPr>
            <a:r>
              <a:rPr lang="en-US" sz="1350" b="1" dirty="0">
                <a:latin typeface="+mj-lt"/>
                <a:ea typeface="MS PGothic" charset="0"/>
              </a:rPr>
              <a:t>SAFETY:</a:t>
            </a:r>
            <a:r>
              <a:rPr lang="en-US" sz="1350" dirty="0">
                <a:latin typeface="+mj-lt"/>
                <a:ea typeface="MS PGothic" charset="0"/>
              </a:rPr>
              <a:t> </a:t>
            </a:r>
            <a:r>
              <a:rPr lang="en-US" sz="1600" dirty="0">
                <a:latin typeface="+mj-lt"/>
                <a:ea typeface="MS PGothic" charset="0"/>
              </a:rPr>
              <a:t>This is the phase you are in now. The goals are to free yourself from coping behaviors that interfere with your healing, stay alive, build healthy relationships, gain control over your feelings, learn to cope with day-to-day problems, protect yourself from destructive people and situations, not hurt yourself or others, increase your functioning, and attain stability.</a:t>
            </a:r>
          </a:p>
          <a:p>
            <a:pPr marL="445289" indent="-342897">
              <a:spcAft>
                <a:spcPct val="75000"/>
              </a:spcAft>
              <a:buSzPct val="100000"/>
              <a:buFont typeface="+mj-lt"/>
              <a:buAutoNum type="arabicPeriod"/>
              <a:defRPr/>
            </a:pPr>
            <a:r>
              <a:rPr lang="en-US" sz="1350" b="1" dirty="0">
                <a:latin typeface="+mj-lt"/>
                <a:ea typeface="MS PGothic" charset="0"/>
              </a:rPr>
              <a:t>REMEMBERANCE &amp; MOURNING</a:t>
            </a:r>
            <a:r>
              <a:rPr lang="en-US" sz="1600" b="1" dirty="0">
                <a:latin typeface="+mj-lt"/>
                <a:ea typeface="MS PGothic" charset="0"/>
              </a:rPr>
              <a:t>: </a:t>
            </a:r>
            <a:r>
              <a:rPr lang="en-US" sz="1600" dirty="0">
                <a:latin typeface="+mj-lt"/>
                <a:ea typeface="MS PGothic" charset="0"/>
              </a:rPr>
              <a:t>Once you are more safe, you may need to grieve about the past, about how the trauma you experienced impacts you. You may need to cry deeply to get over the losses and pain you experienced: loss of innocence, loss of trust, loss of time.</a:t>
            </a:r>
          </a:p>
          <a:p>
            <a:pPr marL="445289" indent="-342897">
              <a:spcAft>
                <a:spcPct val="75000"/>
              </a:spcAft>
              <a:buSzPct val="100000"/>
              <a:buFont typeface="+mj-lt"/>
              <a:buAutoNum type="arabicPeriod"/>
              <a:defRPr/>
            </a:pPr>
            <a:r>
              <a:rPr lang="en-US" sz="1350" b="1" dirty="0">
                <a:latin typeface="+mj-lt"/>
                <a:ea typeface="MS PGothic" charset="0"/>
              </a:rPr>
              <a:t>RECONNECTION</a:t>
            </a:r>
            <a:r>
              <a:rPr lang="en-US" sz="1350" dirty="0">
                <a:latin typeface="+mj-lt"/>
                <a:ea typeface="MS PGothic" charset="0"/>
              </a:rPr>
              <a:t>: </a:t>
            </a:r>
            <a:r>
              <a:rPr lang="en-US" sz="1600" dirty="0">
                <a:latin typeface="+mj-lt"/>
                <a:ea typeface="MS PGothic" charset="0"/>
              </a:rPr>
              <a:t>After letting yourself experience mourning, you will find yourself more willing and able to reconnect with the world in joyful ways: Thriving, enjoying life, able to work and relate well to others. You </a:t>
            </a:r>
            <a:r>
              <a:rPr lang="en-US" sz="1600" i="1" dirty="0">
                <a:latin typeface="+mj-lt"/>
                <a:ea typeface="MS PGothic" charset="0"/>
              </a:rPr>
              <a:t>will</a:t>
            </a:r>
            <a:r>
              <a:rPr lang="en-US" sz="1600" dirty="0">
                <a:latin typeface="+mj-lt"/>
                <a:ea typeface="MS PGothic" charset="0"/>
              </a:rPr>
              <a:t> get to this stage if you can establish safety now!</a:t>
            </a:r>
          </a:p>
          <a:p>
            <a:pPr marL="410762" indent="-308369">
              <a:defRPr/>
            </a:pPr>
            <a:endParaRPr lang="en-US" sz="1600" dirty="0">
              <a:latin typeface="+mj-lt"/>
              <a:ea typeface="MS PGothic" charset="0"/>
            </a:endParaRPr>
          </a:p>
          <a:p>
            <a:pPr marL="410762" indent="-308369">
              <a:defRPr/>
            </a:pPr>
            <a:endParaRPr lang="en-US" sz="1600" dirty="0">
              <a:latin typeface="+mj-lt"/>
            </a:endParaRPr>
          </a:p>
        </p:txBody>
      </p:sp>
    </p:spTree>
    <p:extLst>
      <p:ext uri="{BB962C8B-B14F-4D97-AF65-F5344CB8AC3E}">
        <p14:creationId xmlns:p14="http://schemas.microsoft.com/office/powerpoint/2010/main" val="1487004281"/>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Content Placeholder 2"/>
          <p:cNvSpPr>
            <a:spLocks noGrp="1"/>
          </p:cNvSpPr>
          <p:nvPr>
            <p:ph idx="1"/>
          </p:nvPr>
        </p:nvSpPr>
        <p:spPr>
          <a:xfrm>
            <a:off x="1019504" y="1038430"/>
            <a:ext cx="6646932" cy="3394472"/>
          </a:xfrm>
        </p:spPr>
        <p:txBody>
          <a:bodyPr>
            <a:noAutofit/>
          </a:bodyPr>
          <a:lstStyle/>
          <a:p>
            <a:pPr marL="0" indent="0">
              <a:buNone/>
            </a:pPr>
            <a:r>
              <a:rPr lang="en-US" altLang="en-US" dirty="0">
                <a:latin typeface="Arial" panose="020B0604020202020204" pitchFamily="34" charset="0"/>
                <a:cs typeface="Arial" panose="020B0604020202020204" pitchFamily="34" charset="0"/>
              </a:rPr>
              <a:t>The Three Principles of </a:t>
            </a:r>
            <a:r>
              <a:rPr lang="en-US" altLang="en-US" dirty="0" smtClean="0">
                <a:latin typeface="Arial" panose="020B0604020202020204" pitchFamily="34" charset="0"/>
                <a:cs typeface="Arial" panose="020B0604020202020204" pitchFamily="34" charset="0"/>
              </a:rPr>
              <a:t>IPS</a:t>
            </a:r>
            <a:endParaRPr lang="en-US" altLang="en-US" dirty="0">
              <a:latin typeface="Arial" panose="020B0604020202020204" pitchFamily="34" charset="0"/>
              <a:cs typeface="Arial" panose="020B0604020202020204" pitchFamily="34" charset="0"/>
            </a:endParaRPr>
          </a:p>
          <a:p>
            <a:pPr lvl="1">
              <a:buFont typeface="Wingdings" panose="05000000000000000000" pitchFamily="2" charset="2"/>
              <a:buChar char="ü"/>
            </a:pPr>
            <a:r>
              <a:rPr lang="en-US" altLang="en-US" sz="2000" dirty="0">
                <a:latin typeface="Arial" panose="020B0604020202020204" pitchFamily="34" charset="0"/>
                <a:cs typeface="Arial" panose="020B0604020202020204" pitchFamily="34" charset="0"/>
              </a:rPr>
              <a:t>Learning vs. Helping</a:t>
            </a:r>
          </a:p>
          <a:p>
            <a:pPr lvl="1">
              <a:buFont typeface="Wingdings" panose="05000000000000000000" pitchFamily="2" charset="2"/>
              <a:buChar char="ü"/>
            </a:pPr>
            <a:r>
              <a:rPr lang="en-US" altLang="en-US" sz="2000" dirty="0">
                <a:latin typeface="Arial" panose="020B0604020202020204" pitchFamily="34" charset="0"/>
                <a:cs typeface="Arial" panose="020B0604020202020204" pitchFamily="34" charset="0"/>
              </a:rPr>
              <a:t>Relationships vs. the Individual</a:t>
            </a:r>
          </a:p>
          <a:p>
            <a:pPr lvl="1">
              <a:buFont typeface="Wingdings" panose="05000000000000000000" pitchFamily="2" charset="2"/>
              <a:buChar char="ü"/>
            </a:pPr>
            <a:r>
              <a:rPr lang="en-US" altLang="en-US" sz="2000" dirty="0">
                <a:latin typeface="Arial" panose="020B0604020202020204" pitchFamily="34" charset="0"/>
                <a:cs typeface="Arial" panose="020B0604020202020204" pitchFamily="34" charset="0"/>
              </a:rPr>
              <a:t>Hope and Possibility vs. Fear</a:t>
            </a:r>
          </a:p>
          <a:p>
            <a:pPr marL="0" indent="0">
              <a:buNone/>
            </a:pPr>
            <a:r>
              <a:rPr lang="en-US" altLang="en-US" dirty="0">
                <a:latin typeface="Arial" panose="020B0604020202020204" pitchFamily="34" charset="0"/>
                <a:cs typeface="Arial" panose="020B0604020202020204" pitchFamily="34" charset="0"/>
              </a:rPr>
              <a:t>The Four Task of IPS</a:t>
            </a:r>
          </a:p>
          <a:p>
            <a:pPr lvl="1">
              <a:buFont typeface="Wingdings" panose="05000000000000000000" pitchFamily="2" charset="2"/>
              <a:buChar char="ü"/>
            </a:pPr>
            <a:r>
              <a:rPr lang="en-US" altLang="en-US" sz="2000" dirty="0">
                <a:latin typeface="Arial" panose="020B0604020202020204" pitchFamily="34" charset="0"/>
                <a:cs typeface="Arial" panose="020B0604020202020204" pitchFamily="34" charset="0"/>
              </a:rPr>
              <a:t>Connection</a:t>
            </a:r>
          </a:p>
          <a:p>
            <a:pPr lvl="1">
              <a:buFont typeface="Wingdings" panose="05000000000000000000" pitchFamily="2" charset="2"/>
              <a:buChar char="ü"/>
            </a:pPr>
            <a:r>
              <a:rPr lang="en-US" altLang="en-US" sz="2000" dirty="0">
                <a:latin typeface="Arial" panose="020B0604020202020204" pitchFamily="34" charset="0"/>
                <a:cs typeface="Arial" panose="020B0604020202020204" pitchFamily="34" charset="0"/>
              </a:rPr>
              <a:t>Worldview</a:t>
            </a:r>
          </a:p>
          <a:p>
            <a:pPr lvl="1">
              <a:buFont typeface="Wingdings" panose="05000000000000000000" pitchFamily="2" charset="2"/>
              <a:buChar char="ü"/>
            </a:pPr>
            <a:r>
              <a:rPr lang="en-US" altLang="en-US" sz="2000" dirty="0">
                <a:latin typeface="Arial" panose="020B0604020202020204" pitchFamily="34" charset="0"/>
                <a:cs typeface="Arial" panose="020B0604020202020204" pitchFamily="34" charset="0"/>
              </a:rPr>
              <a:t>Mutuality</a:t>
            </a:r>
          </a:p>
          <a:p>
            <a:pPr lvl="1">
              <a:buFont typeface="Wingdings" panose="05000000000000000000" pitchFamily="2" charset="2"/>
              <a:buChar char="ü"/>
            </a:pPr>
            <a:r>
              <a:rPr lang="en-US" altLang="en-US" sz="2000" dirty="0">
                <a:latin typeface="Arial" panose="020B0604020202020204" pitchFamily="34" charset="0"/>
                <a:cs typeface="Arial" panose="020B0604020202020204" pitchFamily="34" charset="0"/>
              </a:rPr>
              <a:t>Moving </a:t>
            </a:r>
            <a:r>
              <a:rPr lang="en-US" altLang="en-US" sz="2000" dirty="0" smtClean="0">
                <a:latin typeface="Arial" panose="020B0604020202020204" pitchFamily="34" charset="0"/>
                <a:cs typeface="Arial" panose="020B0604020202020204" pitchFamily="34" charset="0"/>
              </a:rPr>
              <a:t>Towards</a:t>
            </a:r>
            <a:endParaRPr lang="en-US" altLang="en-US" sz="2000" dirty="0">
              <a:latin typeface="Arial" panose="020B0604020202020204" pitchFamily="34" charset="0"/>
              <a:cs typeface="Arial" panose="020B0604020202020204" pitchFamily="34" charset="0"/>
            </a:endParaRPr>
          </a:p>
        </p:txBody>
      </p:sp>
      <p:sp>
        <p:nvSpPr>
          <p:cNvPr id="309251" name="Title 3"/>
          <p:cNvSpPr>
            <a:spLocks noGrp="1"/>
          </p:cNvSpPr>
          <p:nvPr>
            <p:ph type="title"/>
          </p:nvPr>
        </p:nvSpPr>
        <p:spPr>
          <a:xfrm>
            <a:off x="3223228" y="-105103"/>
            <a:ext cx="5920772" cy="461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Autofit/>
          </a:bodyPr>
          <a:lstStyle/>
          <a:p>
            <a:r>
              <a:rPr lang="en-US" altLang="en-US" sz="2800" dirty="0">
                <a:solidFill>
                  <a:schemeClr val="tx1"/>
                </a:solidFill>
                <a:latin typeface="+mj-lt"/>
                <a:cs typeface="Open Sans" pitchFamily="34" charset="0"/>
              </a:rPr>
              <a:t>Trauma-Informed Intentional Peer Support (IPS)</a:t>
            </a:r>
          </a:p>
        </p:txBody>
      </p:sp>
      <p:pic>
        <p:nvPicPr>
          <p:cNvPr id="2" name="Picture 1"/>
          <p:cNvPicPr>
            <a:picLocks noChangeAspect="1"/>
          </p:cNvPicPr>
          <p:nvPr/>
        </p:nvPicPr>
        <p:blipFill>
          <a:blip r:embed="rId2"/>
          <a:stretch>
            <a:fillRect/>
          </a:stretch>
        </p:blipFill>
        <p:spPr>
          <a:xfrm>
            <a:off x="5523311" y="1189273"/>
            <a:ext cx="3336910" cy="3336910"/>
          </a:xfrm>
          <a:prstGeom prst="rect">
            <a:avLst/>
          </a:prstGeom>
        </p:spPr>
      </p:pic>
    </p:spTree>
    <p:extLst>
      <p:ext uri="{BB962C8B-B14F-4D97-AF65-F5344CB8AC3E}">
        <p14:creationId xmlns:p14="http://schemas.microsoft.com/office/powerpoint/2010/main" val="9588434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Content Placeholder 2"/>
          <p:cNvSpPr>
            <a:spLocks noGrp="1"/>
          </p:cNvSpPr>
          <p:nvPr>
            <p:ph idx="1"/>
          </p:nvPr>
        </p:nvSpPr>
        <p:spPr>
          <a:xfrm>
            <a:off x="4070747" y="1353741"/>
            <a:ext cx="3595688" cy="3394472"/>
          </a:xfrm>
        </p:spPr>
        <p:txBody>
          <a:bodyPr/>
          <a:lstStyle/>
          <a:p>
            <a:pPr>
              <a:buFont typeface="Arial" panose="020B0604020202020204" pitchFamily="34" charset="0"/>
              <a:buChar char="•"/>
            </a:pPr>
            <a:r>
              <a:rPr lang="en-US" altLang="en-US" smtClean="0">
                <a:latin typeface="Arial" panose="020B0604020202020204" pitchFamily="34" charset="0"/>
                <a:cs typeface="Arial" panose="020B0604020202020204" pitchFamily="34" charset="0"/>
              </a:rPr>
              <a:t>Connection</a:t>
            </a:r>
          </a:p>
          <a:p>
            <a:pPr>
              <a:buFont typeface="Arial" panose="020B0604020202020204" pitchFamily="34" charset="0"/>
              <a:buChar char="•"/>
            </a:pPr>
            <a:r>
              <a:rPr lang="en-US" altLang="en-US" smtClean="0">
                <a:latin typeface="Arial" panose="020B0604020202020204" pitchFamily="34" charset="0"/>
                <a:cs typeface="Arial" panose="020B0604020202020204" pitchFamily="34" charset="0"/>
              </a:rPr>
              <a:t>Worldview</a:t>
            </a:r>
          </a:p>
          <a:p>
            <a:pPr>
              <a:buFont typeface="Arial" panose="020B0604020202020204" pitchFamily="34" charset="0"/>
              <a:buChar char="•"/>
            </a:pPr>
            <a:r>
              <a:rPr lang="en-US" altLang="en-US" smtClean="0">
                <a:latin typeface="Arial" panose="020B0604020202020204" pitchFamily="34" charset="0"/>
                <a:cs typeface="Arial" panose="020B0604020202020204" pitchFamily="34" charset="0"/>
              </a:rPr>
              <a:t>Mutuality</a:t>
            </a:r>
          </a:p>
          <a:p>
            <a:pPr>
              <a:buFont typeface="Arial" panose="020B0604020202020204" pitchFamily="34" charset="0"/>
              <a:buChar char="•"/>
            </a:pPr>
            <a:r>
              <a:rPr lang="en-US" altLang="en-US" smtClean="0">
                <a:latin typeface="Arial" panose="020B0604020202020204" pitchFamily="34" charset="0"/>
                <a:cs typeface="Arial" panose="020B0604020202020204" pitchFamily="34" charset="0"/>
              </a:rPr>
              <a:t>Moving Towards</a:t>
            </a:r>
          </a:p>
        </p:txBody>
      </p:sp>
      <p:sp>
        <p:nvSpPr>
          <p:cNvPr id="310275" name="Title 3"/>
          <p:cNvSpPr>
            <a:spLocks noGrp="1"/>
          </p:cNvSpPr>
          <p:nvPr>
            <p:ph type="title"/>
          </p:nvPr>
        </p:nvSpPr>
        <p:spPr>
          <a:xfrm>
            <a:off x="3548062" y="201216"/>
            <a:ext cx="4330304" cy="461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Autofit/>
          </a:bodyPr>
          <a:lstStyle/>
          <a:p>
            <a:r>
              <a:rPr lang="en-US" altLang="en-US" dirty="0" smtClean="0">
                <a:solidFill>
                  <a:schemeClr val="tx1"/>
                </a:solidFill>
                <a:latin typeface="+mj-lt"/>
                <a:cs typeface="Open Sans" pitchFamily="34" charset="0"/>
              </a:rPr>
              <a:t>4 Tasks of IPS</a:t>
            </a:r>
          </a:p>
        </p:txBody>
      </p:sp>
      <p:pic>
        <p:nvPicPr>
          <p:cNvPr id="31027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1353741"/>
            <a:ext cx="1800225" cy="2556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81145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smtClean="0">
                <a:solidFill>
                  <a:schemeClr val="tx2">
                    <a:lumMod val="75000"/>
                  </a:schemeClr>
                </a:solidFill>
                <a:latin typeface="+mn-lt"/>
                <a:cs typeface="Arial"/>
              </a:rPr>
              <a:t>Overview</a:t>
            </a:r>
            <a:endParaRPr lang="en-US" sz="3600" dirty="0">
              <a:solidFill>
                <a:schemeClr val="tx2">
                  <a:lumMod val="75000"/>
                </a:schemeClr>
              </a:solidFill>
              <a:latin typeface="+mn-lt"/>
              <a:cs typeface="Arial"/>
            </a:endParaRPr>
          </a:p>
        </p:txBody>
      </p:sp>
      <p:sp>
        <p:nvSpPr>
          <p:cNvPr id="13" name="TextBox 12"/>
          <p:cNvSpPr txBox="1"/>
          <p:nvPr/>
        </p:nvSpPr>
        <p:spPr>
          <a:xfrm>
            <a:off x="635181" y="1371773"/>
            <a:ext cx="1810262" cy="646331"/>
          </a:xfrm>
          <a:prstGeom prst="rect">
            <a:avLst/>
          </a:prstGeom>
          <a:noFill/>
        </p:spPr>
        <p:txBody>
          <a:bodyPr wrap="square" rtlCol="0">
            <a:spAutoFit/>
          </a:bodyPr>
          <a:lstStyle/>
          <a:p>
            <a:pPr algn="ctr"/>
            <a:r>
              <a:rPr lang="en-US" b="1" dirty="0" smtClean="0">
                <a:solidFill>
                  <a:srgbClr val="0F81D6"/>
                </a:solidFill>
                <a:latin typeface="+mj-lt"/>
                <a:cs typeface="Arial"/>
              </a:rPr>
              <a:t>The Twisty </a:t>
            </a:r>
            <a:r>
              <a:rPr lang="en-US" b="1" dirty="0" err="1" smtClean="0">
                <a:solidFill>
                  <a:srgbClr val="0F81D6"/>
                </a:solidFill>
                <a:latin typeface="+mj-lt"/>
                <a:cs typeface="Arial"/>
              </a:rPr>
              <a:t>Turny</a:t>
            </a:r>
            <a:r>
              <a:rPr lang="en-US" b="1" dirty="0" smtClean="0">
                <a:solidFill>
                  <a:srgbClr val="0F81D6"/>
                </a:solidFill>
                <a:latin typeface="+mj-lt"/>
                <a:cs typeface="Arial"/>
              </a:rPr>
              <a:t> Journey</a:t>
            </a:r>
            <a:endParaRPr lang="en-US" b="1" dirty="0">
              <a:solidFill>
                <a:srgbClr val="0F81D6"/>
              </a:solidFill>
              <a:latin typeface="+mj-lt"/>
              <a:cs typeface="Arial"/>
            </a:endParaRPr>
          </a:p>
        </p:txBody>
      </p:sp>
      <p:sp>
        <p:nvSpPr>
          <p:cNvPr id="17" name="TextBox 16"/>
          <p:cNvSpPr txBox="1"/>
          <p:nvPr/>
        </p:nvSpPr>
        <p:spPr>
          <a:xfrm>
            <a:off x="1798113" y="2273903"/>
            <a:ext cx="2300922" cy="646331"/>
          </a:xfrm>
          <a:prstGeom prst="rect">
            <a:avLst/>
          </a:prstGeom>
          <a:noFill/>
        </p:spPr>
        <p:txBody>
          <a:bodyPr wrap="square" rtlCol="0">
            <a:spAutoFit/>
          </a:bodyPr>
          <a:lstStyle/>
          <a:p>
            <a:pPr algn="ctr"/>
            <a:r>
              <a:rPr lang="en-US" b="1" dirty="0" smtClean="0">
                <a:solidFill>
                  <a:srgbClr val="0F81D6"/>
                </a:solidFill>
                <a:latin typeface="+mj-lt"/>
                <a:cs typeface="Arial"/>
              </a:rPr>
              <a:t>What is Trauma and Trauma</a:t>
            </a:r>
            <a:r>
              <a:rPr lang="en-US" b="1" dirty="0">
                <a:solidFill>
                  <a:srgbClr val="0F81D6"/>
                </a:solidFill>
                <a:latin typeface="+mj-lt"/>
                <a:cs typeface="Arial"/>
              </a:rPr>
              <a:t> </a:t>
            </a:r>
            <a:r>
              <a:rPr lang="en-US" b="1" dirty="0" smtClean="0">
                <a:solidFill>
                  <a:srgbClr val="0F81D6"/>
                </a:solidFill>
                <a:latin typeface="+mj-lt"/>
                <a:cs typeface="Arial"/>
              </a:rPr>
              <a:t>Informed Care</a:t>
            </a:r>
            <a:endParaRPr lang="en-US" b="1" dirty="0">
              <a:solidFill>
                <a:srgbClr val="0F81D6"/>
              </a:solidFill>
              <a:latin typeface="+mj-lt"/>
              <a:cs typeface="Arial"/>
            </a:endParaRPr>
          </a:p>
        </p:txBody>
      </p:sp>
      <p:sp>
        <p:nvSpPr>
          <p:cNvPr id="12" name="TextBox 11"/>
          <p:cNvSpPr txBox="1"/>
          <p:nvPr/>
        </p:nvSpPr>
        <p:spPr>
          <a:xfrm>
            <a:off x="4277711" y="3095069"/>
            <a:ext cx="4655377" cy="2031325"/>
          </a:xfrm>
          <a:prstGeom prst="rect">
            <a:avLst/>
          </a:prstGeom>
          <a:noFill/>
        </p:spPr>
        <p:txBody>
          <a:bodyPr wrap="none" rtlCol="0">
            <a:spAutoFit/>
          </a:bodyPr>
          <a:lstStyle/>
          <a:p>
            <a:r>
              <a:rPr lang="en-US" b="1" dirty="0" smtClean="0">
                <a:solidFill>
                  <a:schemeClr val="accent1"/>
                </a:solidFill>
              </a:rPr>
              <a:t>Building Resilience</a:t>
            </a:r>
          </a:p>
          <a:p>
            <a:endParaRPr lang="en-US" b="1" dirty="0">
              <a:solidFill>
                <a:schemeClr val="accent1"/>
              </a:solidFill>
            </a:endParaRPr>
          </a:p>
          <a:p>
            <a:r>
              <a:rPr lang="en-US" b="1" dirty="0" smtClean="0">
                <a:solidFill>
                  <a:schemeClr val="accent1"/>
                </a:solidFill>
              </a:rPr>
              <a:t>					</a:t>
            </a:r>
            <a:r>
              <a:rPr lang="en-US" b="1" dirty="0">
                <a:solidFill>
                  <a:srgbClr val="0F81D6"/>
                </a:solidFill>
                <a:cs typeface="Arial"/>
              </a:rPr>
              <a:t>Power of Peer Support</a:t>
            </a:r>
          </a:p>
          <a:p>
            <a:endParaRPr lang="en-US" b="1" dirty="0" smtClean="0">
              <a:solidFill>
                <a:schemeClr val="accent1"/>
              </a:solidFill>
            </a:endParaRPr>
          </a:p>
          <a:p>
            <a:endParaRPr lang="en-US" b="1" dirty="0">
              <a:solidFill>
                <a:schemeClr val="accent1"/>
              </a:solidFill>
            </a:endParaRPr>
          </a:p>
          <a:p>
            <a:endParaRPr lang="en-US" b="1" dirty="0" smtClean="0">
              <a:solidFill>
                <a:schemeClr val="accent1"/>
              </a:solidFill>
            </a:endParaRPr>
          </a:p>
          <a:p>
            <a:r>
              <a:rPr lang="en-US" b="1" dirty="0">
                <a:solidFill>
                  <a:schemeClr val="accent1"/>
                </a:solidFill>
              </a:rPr>
              <a:t>	</a:t>
            </a:r>
            <a:r>
              <a:rPr lang="en-US" b="1" dirty="0" smtClean="0">
                <a:solidFill>
                  <a:schemeClr val="accent1"/>
                </a:solidFill>
              </a:rPr>
              <a:t>				</a:t>
            </a:r>
            <a:endParaRPr lang="en-US" b="1" dirty="0">
              <a:solidFill>
                <a:schemeClr val="accent1"/>
              </a:solidFill>
            </a:endParaRPr>
          </a:p>
        </p:txBody>
      </p:sp>
      <p:sp>
        <p:nvSpPr>
          <p:cNvPr id="14" name="TextBox 13"/>
          <p:cNvSpPr txBox="1"/>
          <p:nvPr/>
        </p:nvSpPr>
        <p:spPr>
          <a:xfrm>
            <a:off x="5432322" y="832829"/>
            <a:ext cx="2408095" cy="369332"/>
          </a:xfrm>
          <a:prstGeom prst="rect">
            <a:avLst/>
          </a:prstGeom>
          <a:noFill/>
        </p:spPr>
        <p:txBody>
          <a:bodyPr wrap="none" rtlCol="0">
            <a:spAutoFit/>
          </a:bodyPr>
          <a:lstStyle/>
          <a:p>
            <a:r>
              <a:rPr lang="en-US" dirty="0" smtClean="0">
                <a:hlinkClick r:id="rId2"/>
              </a:rPr>
              <a:t>Long and Winding Road</a:t>
            </a:r>
            <a:endParaRPr lang="en-US" dirty="0"/>
          </a:p>
        </p:txBody>
      </p:sp>
      <p:pic>
        <p:nvPicPr>
          <p:cNvPr id="15" name="Picture 14"/>
          <p:cNvPicPr>
            <a:picLocks noChangeAspect="1"/>
          </p:cNvPicPr>
          <p:nvPr/>
        </p:nvPicPr>
        <p:blipFill>
          <a:blip r:embed="rId3"/>
          <a:stretch>
            <a:fillRect/>
          </a:stretch>
        </p:blipFill>
        <p:spPr>
          <a:xfrm>
            <a:off x="5033672" y="1290925"/>
            <a:ext cx="2895600" cy="1581150"/>
          </a:xfrm>
          <a:prstGeom prst="rect">
            <a:avLst/>
          </a:prstGeom>
        </p:spPr>
      </p:pic>
    </p:spTree>
    <p:extLst>
      <p:ext uri="{BB962C8B-B14F-4D97-AF65-F5344CB8AC3E}">
        <p14:creationId xmlns:p14="http://schemas.microsoft.com/office/powerpoint/2010/main" val="356324377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Content Placeholder 2"/>
          <p:cNvSpPr>
            <a:spLocks noGrp="1"/>
          </p:cNvSpPr>
          <p:nvPr>
            <p:ph idx="1"/>
          </p:nvPr>
        </p:nvSpPr>
        <p:spPr>
          <a:xfrm>
            <a:off x="1143000" y="1115616"/>
            <a:ext cx="4057650" cy="3394472"/>
          </a:xfrm>
        </p:spPr>
        <p:txBody>
          <a:bodyPr/>
          <a:lstStyle/>
          <a:p>
            <a:pPr>
              <a:buFont typeface="Arial" panose="020B0604020202020204" pitchFamily="34" charset="0"/>
              <a:buChar char="•"/>
            </a:pPr>
            <a:r>
              <a:rPr lang="en-US" altLang="en-US" sz="1800" dirty="0">
                <a:latin typeface="Arial" panose="020B0604020202020204" pitchFamily="34" charset="0"/>
                <a:cs typeface="Arial" panose="020B0604020202020204" pitchFamily="34" charset="0"/>
              </a:rPr>
              <a:t>We are hardwired to want it</a:t>
            </a:r>
          </a:p>
          <a:p>
            <a:pPr>
              <a:buFont typeface="Arial" panose="020B0604020202020204" pitchFamily="34" charset="0"/>
              <a:buChar char="•"/>
            </a:pPr>
            <a:r>
              <a:rPr lang="en-US" altLang="en-US" sz="1800" dirty="0">
                <a:latin typeface="Arial" panose="020B0604020202020204" pitchFamily="34" charset="0"/>
                <a:cs typeface="Arial" panose="020B0604020202020204" pitchFamily="34" charset="0"/>
              </a:rPr>
              <a:t>Secured the survival of our species</a:t>
            </a:r>
          </a:p>
          <a:p>
            <a:pPr>
              <a:buFont typeface="Arial" panose="020B0604020202020204" pitchFamily="34" charset="0"/>
              <a:buChar char="•"/>
            </a:pPr>
            <a:r>
              <a:rPr lang="en-US" altLang="en-US" sz="1800" dirty="0">
                <a:latin typeface="Arial" panose="020B0604020202020204" pitchFamily="34" charset="0"/>
                <a:cs typeface="Arial" panose="020B0604020202020204" pitchFamily="34" charset="0"/>
              </a:rPr>
              <a:t>It feels good</a:t>
            </a:r>
          </a:p>
          <a:p>
            <a:pPr>
              <a:buFont typeface="Arial" panose="020B0604020202020204" pitchFamily="34" charset="0"/>
              <a:buChar char="•"/>
            </a:pPr>
            <a:r>
              <a:rPr lang="en-US" altLang="en-US" sz="1800" dirty="0">
                <a:latin typeface="Arial" panose="020B0604020202020204" pitchFamily="34" charset="0"/>
                <a:cs typeface="Arial" panose="020B0604020202020204" pitchFamily="34" charset="0"/>
              </a:rPr>
              <a:t>Why are we sometimes afraid of it?</a:t>
            </a:r>
          </a:p>
        </p:txBody>
      </p:sp>
      <p:sp>
        <p:nvSpPr>
          <p:cNvPr id="311299" name="Title 3"/>
          <p:cNvSpPr>
            <a:spLocks noGrp="1"/>
          </p:cNvSpPr>
          <p:nvPr>
            <p:ph type="title"/>
          </p:nvPr>
        </p:nvSpPr>
        <p:spPr>
          <a:xfrm>
            <a:off x="3548062" y="201216"/>
            <a:ext cx="4330304" cy="461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Autofit/>
          </a:bodyPr>
          <a:lstStyle/>
          <a:p>
            <a:r>
              <a:rPr lang="en-US" altLang="en-US" dirty="0" smtClean="0">
                <a:solidFill>
                  <a:schemeClr val="tx1"/>
                </a:solidFill>
                <a:latin typeface="+mj-lt"/>
                <a:cs typeface="Open Sans" pitchFamily="34" charset="0"/>
              </a:rPr>
              <a:t>Connection</a:t>
            </a:r>
          </a:p>
        </p:txBody>
      </p:sp>
      <p:pic>
        <p:nvPicPr>
          <p:cNvPr id="31130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5629" y="2705100"/>
            <a:ext cx="2855119"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301" name="TextBox 5"/>
          <p:cNvSpPr txBox="1">
            <a:spLocks noChangeArrowheads="1"/>
          </p:cNvSpPr>
          <p:nvPr/>
        </p:nvSpPr>
        <p:spPr bwMode="auto">
          <a:xfrm>
            <a:off x="5476875" y="2514600"/>
            <a:ext cx="2314575"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rgbClr val="609BCD"/>
              </a:buClr>
              <a:buSzPct val="110000"/>
              <a:buFont typeface="Arial" panose="020B0604020202020204" pitchFamily="34" charset="0"/>
              <a:buChar char="•"/>
              <a:defRPr sz="2800" b="1">
                <a:solidFill>
                  <a:srgbClr val="000000"/>
                </a:solidFill>
                <a:latin typeface="Arial" panose="020B0604020202020204" pitchFamily="34" charset="0"/>
                <a:ea typeface="MS PGothic" panose="020B0600070205080204" pitchFamily="34" charset="-128"/>
                <a:cs typeface="Arial" panose="020B0604020202020204" pitchFamily="34" charset="0"/>
              </a:defRPr>
            </a:lvl1pPr>
            <a:lvl2pPr marL="37931725" indent="-37474525">
              <a:spcBef>
                <a:spcPct val="20000"/>
              </a:spcBef>
              <a:buClr>
                <a:srgbClr val="609BCD"/>
              </a:buClr>
              <a:buSzPct val="125000"/>
              <a:buFont typeface="Wingdings" panose="05000000000000000000" pitchFamily="2" charset="2"/>
              <a:buChar char="ü"/>
              <a:defRPr>
                <a:solidFill>
                  <a:srgbClr val="06299C"/>
                </a:solidFill>
                <a:latin typeface="Arial" panose="020B0604020202020204" pitchFamily="34" charset="0"/>
                <a:ea typeface="MS PGothic" panose="020B0600070205080204" pitchFamily="34" charset="-128"/>
                <a:cs typeface="Arial" panose="020B0604020202020204" pitchFamily="34" charset="0"/>
              </a:defRPr>
            </a:lvl2pPr>
            <a:lvl3pPr marL="1143000" indent="-228600">
              <a:spcBef>
                <a:spcPct val="20000"/>
              </a:spcBef>
              <a:buClr>
                <a:srgbClr val="609BCD"/>
              </a:buClr>
              <a:buFont typeface="Lucida Grande" pitchFamily="1" charset="0"/>
              <a:buChar char="●"/>
              <a:defRPr sz="1600">
                <a:solidFill>
                  <a:srgbClr val="000000"/>
                </a:solidFill>
                <a:latin typeface="Arial" panose="020B0604020202020204" pitchFamily="34" charset="0"/>
                <a:ea typeface="MS PGothic" panose="020B0600070205080204" pitchFamily="34" charset="-128"/>
                <a:cs typeface="Arial" panose="020B0604020202020204" pitchFamily="34" charset="0"/>
              </a:defRPr>
            </a:lvl3pPr>
            <a:lvl4pPr marL="1600200" indent="-228600">
              <a:spcBef>
                <a:spcPct val="20000"/>
              </a:spcBef>
              <a:buClr>
                <a:srgbClr val="609BCD"/>
              </a:buClr>
              <a:buFont typeface="Courier New" panose="02070309020205020404" pitchFamily="49" charset="0"/>
              <a:buChar char="o"/>
              <a:defRPr sz="1400">
                <a:solidFill>
                  <a:srgbClr val="204E9C"/>
                </a:solidFill>
                <a:latin typeface="Arial" panose="020B0604020202020204" pitchFamily="34" charset="0"/>
                <a:ea typeface="MS PGothic" panose="020B0600070205080204" pitchFamily="34" charset="-128"/>
                <a:cs typeface="Arial" panose="020B0604020202020204" pitchFamily="34" charset="0"/>
              </a:defRPr>
            </a:lvl4pPr>
            <a:lvl5pPr marL="2057400" indent="-228600">
              <a:spcBef>
                <a:spcPct val="20000"/>
              </a:spcBef>
              <a:buClr>
                <a:srgbClr val="609BCD"/>
              </a:buClr>
              <a:buFont typeface="Arial" panose="020B0604020202020204" pitchFamily="34" charset="0"/>
              <a:buChar char="•"/>
              <a:defRPr sz="1400">
                <a:solidFill>
                  <a:srgbClr val="000000"/>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57200" eaLnBrk="0" fontAlgn="base" hangingPunct="0">
              <a:spcBef>
                <a:spcPct val="20000"/>
              </a:spcBef>
              <a:spcAft>
                <a:spcPct val="0"/>
              </a:spcAft>
              <a:buClr>
                <a:srgbClr val="609BCD"/>
              </a:buClr>
              <a:buFont typeface="Arial" panose="020B0604020202020204" pitchFamily="34" charset="0"/>
              <a:buChar char="•"/>
              <a:defRPr sz="1400">
                <a:solidFill>
                  <a:srgbClr val="000000"/>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57200" eaLnBrk="0" fontAlgn="base" hangingPunct="0">
              <a:spcBef>
                <a:spcPct val="20000"/>
              </a:spcBef>
              <a:spcAft>
                <a:spcPct val="0"/>
              </a:spcAft>
              <a:buClr>
                <a:srgbClr val="609BCD"/>
              </a:buClr>
              <a:buFont typeface="Arial" panose="020B0604020202020204" pitchFamily="34" charset="0"/>
              <a:buChar char="•"/>
              <a:defRPr sz="1400">
                <a:solidFill>
                  <a:srgbClr val="000000"/>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57200" eaLnBrk="0" fontAlgn="base" hangingPunct="0">
              <a:spcBef>
                <a:spcPct val="20000"/>
              </a:spcBef>
              <a:spcAft>
                <a:spcPct val="0"/>
              </a:spcAft>
              <a:buClr>
                <a:srgbClr val="609BCD"/>
              </a:buClr>
              <a:buFont typeface="Arial" panose="020B0604020202020204" pitchFamily="34" charset="0"/>
              <a:buChar char="•"/>
              <a:defRPr sz="1400">
                <a:solidFill>
                  <a:srgbClr val="000000"/>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57200" eaLnBrk="0" fontAlgn="base" hangingPunct="0">
              <a:spcBef>
                <a:spcPct val="20000"/>
              </a:spcBef>
              <a:spcAft>
                <a:spcPct val="0"/>
              </a:spcAft>
              <a:buClr>
                <a:srgbClr val="609BCD"/>
              </a:buClr>
              <a:buFont typeface="Arial" panose="020B0604020202020204" pitchFamily="34" charset="0"/>
              <a:buChar char="•"/>
              <a:defRPr sz="1400">
                <a:solidFill>
                  <a:srgbClr val="000000"/>
                </a:solidFill>
                <a:latin typeface="Arial" panose="020B0604020202020204" pitchFamily="34" charset="0"/>
                <a:ea typeface="MS PGothic" panose="020B0600070205080204" pitchFamily="34" charset="-128"/>
                <a:cs typeface="Arial" panose="020B0604020202020204" pitchFamily="34" charset="0"/>
              </a:defRPr>
            </a:lvl9pPr>
          </a:lstStyle>
          <a:p>
            <a:pPr eaLnBrk="1" hangingPunct="1">
              <a:spcBef>
                <a:spcPct val="0"/>
              </a:spcBef>
              <a:buClrTx/>
              <a:buSzTx/>
            </a:pPr>
            <a:r>
              <a:rPr lang="en-US" altLang="en-US" sz="2100">
                <a:solidFill>
                  <a:schemeClr val="tx1"/>
                </a:solidFill>
                <a:latin typeface="Calibri" panose="020F0502020204030204" pitchFamily="34" charset="0"/>
              </a:rPr>
              <a:t>Connection</a:t>
            </a:r>
          </a:p>
          <a:p>
            <a:pPr eaLnBrk="1" hangingPunct="1">
              <a:spcBef>
                <a:spcPct val="0"/>
              </a:spcBef>
              <a:buClrTx/>
              <a:buSzTx/>
            </a:pPr>
            <a:r>
              <a:rPr lang="en-US" altLang="en-US" sz="2100">
                <a:solidFill>
                  <a:schemeClr val="tx1"/>
                </a:solidFill>
                <a:latin typeface="Calibri" panose="020F0502020204030204" pitchFamily="34" charset="0"/>
              </a:rPr>
              <a:t>Disconnection</a:t>
            </a:r>
          </a:p>
          <a:p>
            <a:pPr eaLnBrk="1" hangingPunct="1">
              <a:spcBef>
                <a:spcPct val="0"/>
              </a:spcBef>
              <a:buClrTx/>
              <a:buSzTx/>
            </a:pPr>
            <a:r>
              <a:rPr lang="en-US" altLang="en-US" sz="2100">
                <a:solidFill>
                  <a:schemeClr val="tx1"/>
                </a:solidFill>
                <a:latin typeface="Calibri" panose="020F0502020204030204" pitchFamily="34" charset="0"/>
              </a:rPr>
              <a:t>Reconnection</a:t>
            </a:r>
          </a:p>
        </p:txBody>
      </p:sp>
    </p:spTree>
    <p:extLst>
      <p:ext uri="{BB962C8B-B14F-4D97-AF65-F5344CB8AC3E}">
        <p14:creationId xmlns:p14="http://schemas.microsoft.com/office/powerpoint/2010/main" val="264105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Content Placeholder 2"/>
          <p:cNvSpPr>
            <a:spLocks noGrp="1"/>
          </p:cNvSpPr>
          <p:nvPr>
            <p:ph idx="1"/>
          </p:nvPr>
        </p:nvSpPr>
        <p:spPr>
          <a:xfrm>
            <a:off x="4388644" y="1353741"/>
            <a:ext cx="3595688" cy="3394472"/>
          </a:xfrm>
        </p:spPr>
        <p:txBody>
          <a:bodyPr/>
          <a:lstStyle/>
          <a:p>
            <a:pPr>
              <a:buFont typeface="Arial" panose="020B0604020202020204" pitchFamily="34" charset="0"/>
              <a:buChar char="•"/>
            </a:pPr>
            <a:endParaRPr lang="en-US" altLang="en-US" dirty="0" smtClean="0">
              <a:latin typeface="Arial" panose="020B0604020202020204" pitchFamily="34" charset="0"/>
              <a:cs typeface="Arial" panose="020B0604020202020204" pitchFamily="34" charset="0"/>
            </a:endParaRPr>
          </a:p>
          <a:p>
            <a:pPr>
              <a:buFont typeface="Arial" panose="020B0604020202020204" pitchFamily="34" charset="0"/>
              <a:buChar char="•"/>
            </a:pPr>
            <a:endParaRPr lang="en-US" altLang="en-US" dirty="0" smtClean="0">
              <a:latin typeface="Arial" panose="020B0604020202020204" pitchFamily="34" charset="0"/>
              <a:cs typeface="Arial" panose="020B0604020202020204" pitchFamily="34" charset="0"/>
            </a:endParaRPr>
          </a:p>
          <a:p>
            <a:pPr>
              <a:buFont typeface="Arial" panose="020B0604020202020204" pitchFamily="34" charset="0"/>
              <a:buNone/>
            </a:pPr>
            <a:r>
              <a:rPr lang="en-US" altLang="en-US" dirty="0" smtClean="0">
                <a:latin typeface="Arial" panose="020B0604020202020204" pitchFamily="34" charset="0"/>
                <a:cs typeface="Arial" panose="020B0604020202020204" pitchFamily="34" charset="0"/>
              </a:rPr>
              <a:t>  How do we come to</a:t>
            </a:r>
          </a:p>
          <a:p>
            <a:pPr>
              <a:buFont typeface="Arial" panose="020B0604020202020204" pitchFamily="34" charset="0"/>
              <a:buNone/>
            </a:pPr>
            <a:r>
              <a:rPr lang="en-US" altLang="en-US" dirty="0" smtClean="0">
                <a:latin typeface="Arial" panose="020B0604020202020204" pitchFamily="34" charset="0"/>
                <a:cs typeface="Arial" panose="020B0604020202020204" pitchFamily="34" charset="0"/>
              </a:rPr>
              <a:t>  know what we know?</a:t>
            </a:r>
          </a:p>
          <a:p>
            <a:pPr>
              <a:buFont typeface="Arial" panose="020B0604020202020204" pitchFamily="34" charset="0"/>
              <a:buChar char="•"/>
            </a:pPr>
            <a:endParaRPr lang="en-US" altLang="en-US" dirty="0" smtClean="0">
              <a:latin typeface="Arial" panose="020B0604020202020204" pitchFamily="34" charset="0"/>
              <a:cs typeface="Arial" panose="020B0604020202020204" pitchFamily="34" charset="0"/>
            </a:endParaRPr>
          </a:p>
        </p:txBody>
      </p:sp>
      <p:sp>
        <p:nvSpPr>
          <p:cNvPr id="312323" name="Title 3"/>
          <p:cNvSpPr>
            <a:spLocks noGrp="1"/>
          </p:cNvSpPr>
          <p:nvPr>
            <p:ph type="title"/>
          </p:nvPr>
        </p:nvSpPr>
        <p:spPr>
          <a:xfrm>
            <a:off x="3548062" y="201216"/>
            <a:ext cx="4330304" cy="461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Autofit/>
          </a:bodyPr>
          <a:lstStyle/>
          <a:p>
            <a:r>
              <a:rPr lang="en-US" altLang="en-US" dirty="0" smtClean="0">
                <a:solidFill>
                  <a:schemeClr val="tx1"/>
                </a:solidFill>
                <a:latin typeface="+mj-lt"/>
                <a:cs typeface="Open Sans" pitchFamily="34" charset="0"/>
              </a:rPr>
              <a:t>Worldview</a:t>
            </a:r>
          </a:p>
        </p:txBody>
      </p:sp>
      <p:pic>
        <p:nvPicPr>
          <p:cNvPr id="3123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7072" y="1676400"/>
            <a:ext cx="2927747"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36221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Content Placeholder 2"/>
          <p:cNvSpPr>
            <a:spLocks noGrp="1"/>
          </p:cNvSpPr>
          <p:nvPr>
            <p:ph idx="1"/>
          </p:nvPr>
        </p:nvSpPr>
        <p:spPr>
          <a:xfrm>
            <a:off x="4070747" y="1353741"/>
            <a:ext cx="3595688" cy="3394472"/>
          </a:xfrm>
        </p:spPr>
        <p:txBody>
          <a:bodyPr/>
          <a:lstStyle/>
          <a:p>
            <a:pPr marL="0" indent="0">
              <a:buNone/>
            </a:pPr>
            <a:endParaRPr lang="en-US" altLang="en-US" dirty="0" smtClean="0">
              <a:latin typeface="Arial" panose="020B0604020202020204" pitchFamily="34" charset="0"/>
              <a:cs typeface="Arial" panose="020B0604020202020204" pitchFamily="34" charset="0"/>
            </a:endParaRPr>
          </a:p>
          <a:p>
            <a:pPr marL="0" indent="0">
              <a:buNone/>
            </a:pPr>
            <a:endParaRPr lang="en-US" altLang="en-US" dirty="0" smtClean="0">
              <a:latin typeface="Arial" panose="020B0604020202020204" pitchFamily="34" charset="0"/>
              <a:cs typeface="Arial" panose="020B0604020202020204" pitchFamily="34" charset="0"/>
            </a:endParaRPr>
          </a:p>
          <a:p>
            <a:pPr marL="0" indent="0">
              <a:buNone/>
            </a:pPr>
            <a:r>
              <a:rPr lang="en-US" altLang="en-US" dirty="0" smtClean="0">
                <a:latin typeface="Arial" panose="020B0604020202020204" pitchFamily="34" charset="0"/>
                <a:cs typeface="Arial" panose="020B0604020202020204" pitchFamily="34" charset="0"/>
              </a:rPr>
              <a:t>What is it we both want?</a:t>
            </a:r>
          </a:p>
        </p:txBody>
      </p:sp>
      <p:sp>
        <p:nvSpPr>
          <p:cNvPr id="313347" name="Title 3"/>
          <p:cNvSpPr>
            <a:spLocks noGrp="1"/>
          </p:cNvSpPr>
          <p:nvPr>
            <p:ph type="title"/>
          </p:nvPr>
        </p:nvSpPr>
        <p:spPr>
          <a:xfrm>
            <a:off x="3548062" y="201216"/>
            <a:ext cx="4330304" cy="461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Autofit/>
          </a:bodyPr>
          <a:lstStyle/>
          <a:p>
            <a:r>
              <a:rPr lang="en-US" altLang="en-US" dirty="0" smtClean="0">
                <a:solidFill>
                  <a:schemeClr val="tx1"/>
                </a:solidFill>
                <a:latin typeface="+mj-lt"/>
                <a:cs typeface="Open Sans" pitchFamily="34" charset="0"/>
              </a:rPr>
              <a:t>Mutuality</a:t>
            </a:r>
          </a:p>
        </p:txBody>
      </p:sp>
      <p:pic>
        <p:nvPicPr>
          <p:cNvPr id="31334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9332" y="1596629"/>
            <a:ext cx="2089547" cy="2112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334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5425" y="1275160"/>
            <a:ext cx="2219325" cy="3225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12334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Content Placeholder 2"/>
          <p:cNvSpPr>
            <a:spLocks noGrp="1"/>
          </p:cNvSpPr>
          <p:nvPr>
            <p:ph idx="1"/>
          </p:nvPr>
        </p:nvSpPr>
        <p:spPr>
          <a:xfrm>
            <a:off x="4367212" y="1353741"/>
            <a:ext cx="3595688" cy="3394472"/>
          </a:xfrm>
        </p:spPr>
        <p:txBody>
          <a:bodyPr/>
          <a:lstStyle/>
          <a:p>
            <a:pPr marL="0" indent="0">
              <a:buNone/>
            </a:pPr>
            <a:endParaRPr lang="en-US" altLang="en-US" dirty="0" smtClean="0">
              <a:latin typeface="Arial" panose="020B0604020202020204" pitchFamily="34" charset="0"/>
              <a:cs typeface="Arial" panose="020B0604020202020204" pitchFamily="34" charset="0"/>
            </a:endParaRPr>
          </a:p>
          <a:p>
            <a:pPr marL="0" indent="0">
              <a:buNone/>
            </a:pPr>
            <a:endParaRPr lang="en-US" altLang="en-US" dirty="0" smtClean="0">
              <a:latin typeface="Arial" panose="020B0604020202020204" pitchFamily="34" charset="0"/>
              <a:cs typeface="Arial" panose="020B0604020202020204" pitchFamily="34" charset="0"/>
            </a:endParaRPr>
          </a:p>
          <a:p>
            <a:pPr marL="0" indent="0">
              <a:buNone/>
            </a:pPr>
            <a:endParaRPr lang="en-US" altLang="en-US" dirty="0" smtClean="0">
              <a:latin typeface="Arial" panose="020B0604020202020204" pitchFamily="34" charset="0"/>
              <a:cs typeface="Arial" panose="020B0604020202020204" pitchFamily="34" charset="0"/>
            </a:endParaRPr>
          </a:p>
          <a:p>
            <a:pPr marL="0" indent="0">
              <a:buNone/>
            </a:pPr>
            <a:r>
              <a:rPr lang="en-US" altLang="en-US" dirty="0" smtClean="0">
                <a:latin typeface="Arial" panose="020B0604020202020204" pitchFamily="34" charset="0"/>
                <a:cs typeface="Arial" panose="020B0604020202020204" pitchFamily="34" charset="0"/>
              </a:rPr>
              <a:t>Vision and Action</a:t>
            </a:r>
          </a:p>
        </p:txBody>
      </p:sp>
      <p:sp>
        <p:nvSpPr>
          <p:cNvPr id="314371" name="Title 3"/>
          <p:cNvSpPr>
            <a:spLocks noGrp="1"/>
          </p:cNvSpPr>
          <p:nvPr>
            <p:ph type="title"/>
          </p:nvPr>
        </p:nvSpPr>
        <p:spPr>
          <a:xfrm>
            <a:off x="3548062" y="201216"/>
            <a:ext cx="4330304" cy="461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Autofit/>
          </a:bodyPr>
          <a:lstStyle/>
          <a:p>
            <a:r>
              <a:rPr lang="en-US" altLang="en-US" dirty="0" smtClean="0">
                <a:solidFill>
                  <a:schemeClr val="tx1"/>
                </a:solidFill>
                <a:latin typeface="+mj-lt"/>
                <a:cs typeface="Open Sans" pitchFamily="34" charset="0"/>
              </a:rPr>
              <a:t>Moving Towards</a:t>
            </a:r>
          </a:p>
        </p:txBody>
      </p:sp>
      <p:pic>
        <p:nvPicPr>
          <p:cNvPr id="31437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7072" y="1771650"/>
            <a:ext cx="2809875" cy="1875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04764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Title 3"/>
          <p:cNvSpPr>
            <a:spLocks noGrp="1"/>
          </p:cNvSpPr>
          <p:nvPr>
            <p:ph type="title"/>
          </p:nvPr>
        </p:nvSpPr>
        <p:spPr>
          <a:xfrm>
            <a:off x="3548062" y="201216"/>
            <a:ext cx="4330304" cy="461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Autofit/>
          </a:bodyPr>
          <a:lstStyle/>
          <a:p>
            <a:r>
              <a:rPr lang="en-US" altLang="en-US" dirty="0" smtClean="0">
                <a:solidFill>
                  <a:schemeClr val="tx1"/>
                </a:solidFill>
                <a:latin typeface="+mj-lt"/>
                <a:cs typeface="Open Sans" pitchFamily="34" charset="0"/>
              </a:rPr>
              <a:t>See Do Get – Steven Covey</a:t>
            </a:r>
          </a:p>
        </p:txBody>
      </p:sp>
      <p:pic>
        <p:nvPicPr>
          <p:cNvPr id="31539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503" y="115696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stretch>
            <a:fillRect/>
          </a:stretch>
        </p:blipFill>
        <p:spPr>
          <a:xfrm>
            <a:off x="5402317" y="1156961"/>
            <a:ext cx="2899020" cy="3541164"/>
          </a:xfrm>
          <a:prstGeom prst="rect">
            <a:avLst/>
          </a:prstGeom>
        </p:spPr>
      </p:pic>
    </p:spTree>
    <p:extLst>
      <p:ext uri="{BB962C8B-B14F-4D97-AF65-F5344CB8AC3E}">
        <p14:creationId xmlns:p14="http://schemas.microsoft.com/office/powerpoint/2010/main" val="8060560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5"/>
          </p:nvPr>
        </p:nvSpPr>
        <p:spPr/>
      </p:sp>
      <p:sp>
        <p:nvSpPr>
          <p:cNvPr id="3" name="Content Placeholder 2"/>
          <p:cNvSpPr>
            <a:spLocks noGrp="1"/>
          </p:cNvSpPr>
          <p:nvPr>
            <p:ph idx="1"/>
          </p:nvPr>
        </p:nvSpPr>
        <p:spPr/>
        <p:txBody>
          <a:bodyPr/>
          <a:lstStyle/>
          <a:p>
            <a:pPr marL="0" indent="0">
              <a:buNone/>
            </a:pPr>
            <a:r>
              <a:rPr lang="en-US" dirty="0" smtClean="0"/>
              <a:t>“That which is to give light must endure burning.”</a:t>
            </a:r>
          </a:p>
          <a:p>
            <a:pPr marL="0" indent="0">
              <a:buNone/>
            </a:pPr>
            <a:r>
              <a:rPr lang="en-US" dirty="0"/>
              <a:t>	</a:t>
            </a:r>
            <a:r>
              <a:rPr lang="en-US" dirty="0" smtClean="0"/>
              <a:t>			Viktor </a:t>
            </a:r>
            <a:r>
              <a:rPr lang="en-US" dirty="0" err="1" smtClean="0"/>
              <a:t>Frankl</a:t>
            </a:r>
            <a:endParaRPr lang="en-US" dirty="0"/>
          </a:p>
        </p:txBody>
      </p:sp>
      <p:sp>
        <p:nvSpPr>
          <p:cNvPr id="4" name="Title 3"/>
          <p:cNvSpPr>
            <a:spLocks noGrp="1"/>
          </p:cNvSpPr>
          <p:nvPr>
            <p:ph type="title"/>
          </p:nvPr>
        </p:nvSpPr>
        <p:spPr/>
        <p:txBody>
          <a:bodyPr/>
          <a:lstStyle/>
          <a:p>
            <a:r>
              <a:rPr lang="en-US" dirty="0" smtClean="0">
                <a:solidFill>
                  <a:schemeClr val="tx1"/>
                </a:solidFill>
                <a:latin typeface="+mj-lt"/>
              </a:rPr>
              <a:t>Self Care</a:t>
            </a:r>
            <a:endParaRPr lang="en-US" dirty="0">
              <a:solidFill>
                <a:schemeClr val="tx1"/>
              </a:solidFill>
              <a:latin typeface="+mj-lt"/>
            </a:endParaRPr>
          </a:p>
        </p:txBody>
      </p:sp>
      <p:sp>
        <p:nvSpPr>
          <p:cNvPr id="5" name="Slide Number Placeholder 4"/>
          <p:cNvSpPr>
            <a:spLocks noGrp="1"/>
          </p:cNvSpPr>
          <p:nvPr>
            <p:ph type="sldNum" sz="quarter" idx="16"/>
          </p:nvPr>
        </p:nvSpPr>
        <p:spPr/>
        <p:txBody>
          <a:bodyPr/>
          <a:lstStyle/>
          <a:p>
            <a:pPr>
              <a:defRPr/>
            </a:pPr>
            <a:fld id="{9BD8310C-51D7-4741-A865-319B41879651}" type="slidenum">
              <a:rPr lang="en-US" altLang="en-US" smtClean="0"/>
              <a:pPr>
                <a:defRPr/>
              </a:pPr>
              <a:t>35</a:t>
            </a:fld>
            <a:endParaRPr lang="en-US" altLang="en-US"/>
          </a:p>
        </p:txBody>
      </p:sp>
      <p:pic>
        <p:nvPicPr>
          <p:cNvPr id="6" name="Picture 5"/>
          <p:cNvPicPr>
            <a:picLocks noChangeAspect="1"/>
          </p:cNvPicPr>
          <p:nvPr/>
        </p:nvPicPr>
        <p:blipFill>
          <a:blip r:embed="rId2"/>
          <a:stretch>
            <a:fillRect/>
          </a:stretch>
        </p:blipFill>
        <p:spPr>
          <a:xfrm>
            <a:off x="672522" y="1416588"/>
            <a:ext cx="3161297" cy="2692957"/>
          </a:xfrm>
          <a:prstGeom prst="rect">
            <a:avLst/>
          </a:prstGeom>
        </p:spPr>
      </p:pic>
    </p:spTree>
    <p:extLst>
      <p:ext uri="{BB962C8B-B14F-4D97-AF65-F5344CB8AC3E}">
        <p14:creationId xmlns:p14="http://schemas.microsoft.com/office/powerpoint/2010/main" val="3820319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tx1"/>
                </a:solidFill>
              </a:rPr>
              <a:t>The Pause</a:t>
            </a:r>
            <a:endParaRPr lang="en-US" dirty="0">
              <a:solidFill>
                <a:schemeClr val="tx1"/>
              </a:solidFill>
            </a:endParaRPr>
          </a:p>
        </p:txBody>
      </p:sp>
      <p:sp>
        <p:nvSpPr>
          <p:cNvPr id="5" name="Slide Number Placeholder 4"/>
          <p:cNvSpPr>
            <a:spLocks noGrp="1"/>
          </p:cNvSpPr>
          <p:nvPr>
            <p:ph type="sldNum" sz="quarter" idx="16"/>
          </p:nvPr>
        </p:nvSpPr>
        <p:spPr/>
        <p:txBody>
          <a:bodyPr/>
          <a:lstStyle/>
          <a:p>
            <a:pPr>
              <a:defRPr/>
            </a:pPr>
            <a:fld id="{9BD8310C-51D7-4741-A865-319B41879651}" type="slidenum">
              <a:rPr lang="en-US" altLang="en-US" smtClean="0"/>
              <a:pPr>
                <a:defRPr/>
              </a:pPr>
              <a:t>36</a:t>
            </a:fld>
            <a:endParaRPr lang="en-US" altLang="en-US"/>
          </a:p>
        </p:txBody>
      </p:sp>
      <p:pic>
        <p:nvPicPr>
          <p:cNvPr id="8" name="Picture 7"/>
          <p:cNvPicPr>
            <a:picLocks noChangeAspect="1"/>
          </p:cNvPicPr>
          <p:nvPr/>
        </p:nvPicPr>
        <p:blipFill>
          <a:blip r:embed="rId2"/>
          <a:stretch>
            <a:fillRect/>
          </a:stretch>
        </p:blipFill>
        <p:spPr>
          <a:xfrm>
            <a:off x="2071195" y="1423653"/>
            <a:ext cx="4907674" cy="2748297"/>
          </a:xfrm>
          <a:prstGeom prst="rect">
            <a:avLst/>
          </a:prstGeom>
        </p:spPr>
      </p:pic>
    </p:spTree>
    <p:extLst>
      <p:ext uri="{BB962C8B-B14F-4D97-AF65-F5344CB8AC3E}">
        <p14:creationId xmlns:p14="http://schemas.microsoft.com/office/powerpoint/2010/main" val="227841130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27507" y="1353237"/>
            <a:ext cx="8048573" cy="3394472"/>
          </a:xfrm>
        </p:spPr>
        <p:txBody>
          <a:bodyPr/>
          <a:lstStyle/>
          <a:p>
            <a:pPr marL="0" indent="0">
              <a:buNone/>
            </a:pPr>
            <a:r>
              <a:rPr lang="en-US" dirty="0" smtClean="0"/>
              <a:t>Why Am I Talking?				Listen for the Back Story																		</a:t>
            </a:r>
            <a:endParaRPr lang="en-US" dirty="0"/>
          </a:p>
        </p:txBody>
      </p:sp>
      <p:sp>
        <p:nvSpPr>
          <p:cNvPr id="4" name="Title 3"/>
          <p:cNvSpPr>
            <a:spLocks noGrp="1"/>
          </p:cNvSpPr>
          <p:nvPr>
            <p:ph type="title"/>
          </p:nvPr>
        </p:nvSpPr>
        <p:spPr/>
        <p:txBody>
          <a:bodyPr/>
          <a:lstStyle/>
          <a:p>
            <a:r>
              <a:rPr lang="en-US" dirty="0" smtClean="0">
                <a:solidFill>
                  <a:schemeClr val="tx1"/>
                </a:solidFill>
              </a:rPr>
              <a:t>W.A.I.T and Listen </a:t>
            </a:r>
            <a:endParaRPr lang="en-US" dirty="0">
              <a:solidFill>
                <a:schemeClr val="tx1"/>
              </a:solidFill>
            </a:endParaRPr>
          </a:p>
        </p:txBody>
      </p:sp>
      <p:sp>
        <p:nvSpPr>
          <p:cNvPr id="5" name="Slide Number Placeholder 4"/>
          <p:cNvSpPr>
            <a:spLocks noGrp="1"/>
          </p:cNvSpPr>
          <p:nvPr>
            <p:ph type="sldNum" sz="quarter" idx="16"/>
          </p:nvPr>
        </p:nvSpPr>
        <p:spPr/>
        <p:txBody>
          <a:bodyPr/>
          <a:lstStyle/>
          <a:p>
            <a:pPr>
              <a:defRPr/>
            </a:pPr>
            <a:fld id="{9BD8310C-51D7-4741-A865-319B41879651}" type="slidenum">
              <a:rPr lang="en-US" altLang="en-US" smtClean="0"/>
              <a:pPr>
                <a:defRPr/>
              </a:pPr>
              <a:t>37</a:t>
            </a:fld>
            <a:endParaRPr lang="en-US" altLang="en-US"/>
          </a:p>
        </p:txBody>
      </p:sp>
      <p:pic>
        <p:nvPicPr>
          <p:cNvPr id="6" name="Picture 5"/>
          <p:cNvPicPr>
            <a:picLocks noChangeAspect="1"/>
          </p:cNvPicPr>
          <p:nvPr/>
        </p:nvPicPr>
        <p:blipFill>
          <a:blip r:embed="rId2"/>
          <a:stretch>
            <a:fillRect/>
          </a:stretch>
        </p:blipFill>
        <p:spPr>
          <a:xfrm>
            <a:off x="641788" y="1820096"/>
            <a:ext cx="2857500" cy="2638425"/>
          </a:xfrm>
          <a:prstGeom prst="rect">
            <a:avLst/>
          </a:prstGeom>
        </p:spPr>
      </p:pic>
      <p:pic>
        <p:nvPicPr>
          <p:cNvPr id="7" name="Picture 6"/>
          <p:cNvPicPr>
            <a:picLocks noChangeAspect="1"/>
          </p:cNvPicPr>
          <p:nvPr/>
        </p:nvPicPr>
        <p:blipFill>
          <a:blip r:embed="rId3"/>
          <a:stretch>
            <a:fillRect/>
          </a:stretch>
        </p:blipFill>
        <p:spPr>
          <a:xfrm>
            <a:off x="4849353" y="2164647"/>
            <a:ext cx="3342148" cy="2293873"/>
          </a:xfrm>
          <a:prstGeom prst="rect">
            <a:avLst/>
          </a:prstGeom>
        </p:spPr>
      </p:pic>
    </p:spTree>
    <p:extLst>
      <p:ext uri="{BB962C8B-B14F-4D97-AF65-F5344CB8AC3E}">
        <p14:creationId xmlns:p14="http://schemas.microsoft.com/office/powerpoint/2010/main" val="73845089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6"/>
          </p:nvPr>
        </p:nvSpPr>
        <p:spPr/>
        <p:txBody>
          <a:bodyPr/>
          <a:lstStyle/>
          <a:p>
            <a:pPr>
              <a:defRPr/>
            </a:pPr>
            <a:fld id="{9BD8310C-51D7-4741-A865-319B41879651}" type="slidenum">
              <a:rPr lang="en-US" altLang="en-US" smtClean="0"/>
              <a:pPr>
                <a:defRPr/>
              </a:pPr>
              <a:t>38</a:t>
            </a:fld>
            <a:endParaRPr lang="en-US" altLang="en-US"/>
          </a:p>
        </p:txBody>
      </p:sp>
      <p:sp>
        <p:nvSpPr>
          <p:cNvPr id="6" name="Rectangle 5"/>
          <p:cNvSpPr/>
          <p:nvPr/>
        </p:nvSpPr>
        <p:spPr>
          <a:xfrm>
            <a:off x="4325008" y="214099"/>
            <a:ext cx="4572000" cy="584775"/>
          </a:xfrm>
          <a:prstGeom prst="rect">
            <a:avLst/>
          </a:prstGeom>
        </p:spPr>
        <p:txBody>
          <a:bodyPr>
            <a:spAutoFit/>
          </a:bodyPr>
          <a:lstStyle/>
          <a:p>
            <a:r>
              <a:rPr lang="en-US" sz="3200" dirty="0" smtClean="0">
                <a:hlinkClick r:id="rId2"/>
              </a:rPr>
              <a:t>Imagine</a:t>
            </a:r>
            <a:endParaRPr lang="en-US" sz="3200" dirty="0"/>
          </a:p>
        </p:txBody>
      </p:sp>
      <p:pic>
        <p:nvPicPr>
          <p:cNvPr id="7" name="Picture 6"/>
          <p:cNvPicPr>
            <a:picLocks noChangeAspect="1"/>
          </p:cNvPicPr>
          <p:nvPr/>
        </p:nvPicPr>
        <p:blipFill>
          <a:blip r:embed="rId3"/>
          <a:stretch>
            <a:fillRect/>
          </a:stretch>
        </p:blipFill>
        <p:spPr>
          <a:xfrm>
            <a:off x="1437291" y="1126436"/>
            <a:ext cx="3933496" cy="3614109"/>
          </a:xfrm>
          <a:prstGeom prst="rect">
            <a:avLst/>
          </a:prstGeom>
        </p:spPr>
      </p:pic>
      <p:pic>
        <p:nvPicPr>
          <p:cNvPr id="8" name="Picture 7"/>
          <p:cNvPicPr>
            <a:picLocks noChangeAspect="1"/>
          </p:cNvPicPr>
          <p:nvPr/>
        </p:nvPicPr>
        <p:blipFill>
          <a:blip r:embed="rId4"/>
          <a:stretch>
            <a:fillRect/>
          </a:stretch>
        </p:blipFill>
        <p:spPr>
          <a:xfrm>
            <a:off x="6093251" y="1771808"/>
            <a:ext cx="2143125" cy="2143125"/>
          </a:xfrm>
          <a:prstGeom prst="rect">
            <a:avLst/>
          </a:prstGeom>
        </p:spPr>
      </p:pic>
    </p:spTree>
    <p:extLst>
      <p:ext uri="{BB962C8B-B14F-4D97-AF65-F5344CB8AC3E}">
        <p14:creationId xmlns:p14="http://schemas.microsoft.com/office/powerpoint/2010/main" val="39595914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Contact Information</a:t>
            </a:r>
          </a:p>
        </p:txBody>
      </p:sp>
      <p:sp>
        <p:nvSpPr>
          <p:cNvPr id="3" name="Content Placeholder 2"/>
          <p:cNvSpPr>
            <a:spLocks noGrp="1"/>
          </p:cNvSpPr>
          <p:nvPr>
            <p:ph idx="1"/>
          </p:nvPr>
        </p:nvSpPr>
        <p:spPr/>
        <p:txBody>
          <a:bodyPr>
            <a:normAutofit/>
          </a:bodyPr>
          <a:lstStyle/>
          <a:p>
            <a:pPr marL="0" indent="0" algn="ctr">
              <a:buNone/>
            </a:pPr>
            <a:r>
              <a:rPr lang="en-US" dirty="0" smtClean="0"/>
              <a:t>Cheryl S. Sharp, MSW, ALWF</a:t>
            </a:r>
          </a:p>
          <a:p>
            <a:pPr marL="0" indent="0" algn="ctr">
              <a:buNone/>
            </a:pPr>
            <a:r>
              <a:rPr lang="en-US" dirty="0" smtClean="0"/>
              <a:t>252/670-0178</a:t>
            </a:r>
          </a:p>
          <a:p>
            <a:pPr marL="0" indent="0" algn="ctr">
              <a:buNone/>
            </a:pPr>
            <a:r>
              <a:rPr lang="en-US" dirty="0" smtClean="0">
                <a:hlinkClick r:id="rId2"/>
              </a:rPr>
              <a:t>cheryls@thenationalcouncil.org</a:t>
            </a:r>
            <a:endParaRPr lang="en-US" dirty="0" smtClean="0"/>
          </a:p>
          <a:p>
            <a:pPr marL="0" indent="0" algn="ctr">
              <a:buNone/>
            </a:pPr>
            <a:endParaRPr lang="en-US" dirty="0"/>
          </a:p>
        </p:txBody>
      </p:sp>
    </p:spTree>
    <p:extLst>
      <p:ext uri="{BB962C8B-B14F-4D97-AF65-F5344CB8AC3E}">
        <p14:creationId xmlns:p14="http://schemas.microsoft.com/office/powerpoint/2010/main" val="40608579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idx="1"/>
          </p:nvPr>
        </p:nvSpPr>
        <p:spPr>
          <a:xfrm>
            <a:off x="422275" y="3202640"/>
            <a:ext cx="4229100" cy="1381125"/>
          </a:xfrm>
        </p:spPr>
        <p:txBody>
          <a:bodyPr>
            <a:normAutofit/>
          </a:bodyPr>
          <a:lstStyle/>
          <a:p>
            <a:pPr marL="0" indent="0">
              <a:buFont typeface="Arial" pitchFamily="34" charset="0"/>
              <a:buNone/>
            </a:pPr>
            <a:r>
              <a:rPr lang="en-US" altLang="en-US" sz="1800" dirty="0" smtClean="0">
                <a:latin typeface="+mn-lt"/>
                <a:cs typeface="Arial" pitchFamily="34" charset="0"/>
              </a:rPr>
              <a:t>Health is a state of complete physical, mental and social well-being, and not merely the absence of disease or infirmity. </a:t>
            </a:r>
          </a:p>
          <a:p>
            <a:pPr marL="0" indent="0">
              <a:buFont typeface="Arial" pitchFamily="34" charset="0"/>
              <a:buNone/>
            </a:pPr>
            <a:r>
              <a:rPr lang="en-US" altLang="en-US" sz="1800" dirty="0" smtClean="0">
                <a:latin typeface="+mn-lt"/>
                <a:cs typeface="Arial" pitchFamily="34" charset="0"/>
              </a:rPr>
              <a:t> ~ World Health Organization, 1948</a:t>
            </a:r>
            <a:endParaRPr lang="en-US" altLang="en-US" sz="1800" i="1" dirty="0" smtClean="0">
              <a:latin typeface="+mn-lt"/>
              <a:cs typeface="Arial" pitchFamily="34" charset="0"/>
            </a:endParaRPr>
          </a:p>
        </p:txBody>
      </p:sp>
      <p:sp>
        <p:nvSpPr>
          <p:cNvPr id="14339" name="Title 1"/>
          <p:cNvSpPr>
            <a:spLocks noGrp="1"/>
          </p:cNvSpPr>
          <p:nvPr>
            <p:ph type="title"/>
          </p:nvPr>
        </p:nvSpPr>
        <p:spPr>
          <a:xfrm>
            <a:off x="1491347" y="105980"/>
            <a:ext cx="6019800" cy="857250"/>
          </a:xfrm>
          <a:noFill/>
        </p:spPr>
        <p:txBody>
          <a:bodyPr vert="horz" wrap="square" lIns="91440" tIns="45720" rIns="91440" bIns="45720" numCol="1" anchor="t" anchorCtr="0" compatLnSpc="1">
            <a:prstTxWarp prst="textNoShape">
              <a:avLst/>
            </a:prstTxWarp>
          </a:bodyPr>
          <a:lstStyle/>
          <a:p>
            <a:r>
              <a:rPr lang="en-US" altLang="en-US" b="1" dirty="0" smtClean="0">
                <a:solidFill>
                  <a:schemeClr val="tx2">
                    <a:lumMod val="75000"/>
                  </a:schemeClr>
                </a:solidFill>
                <a:latin typeface="+mn-lt"/>
                <a:cs typeface="Open Sans" pitchFamily="-84" charset="0"/>
              </a:rPr>
              <a:t>What is Our Work Together?</a:t>
            </a:r>
          </a:p>
        </p:txBody>
      </p:sp>
      <p:pic>
        <p:nvPicPr>
          <p:cNvPr id="1434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0912" y="924674"/>
            <a:ext cx="2590800" cy="2114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5596" y="739325"/>
            <a:ext cx="3503408" cy="2786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456668" y="3560510"/>
            <a:ext cx="3382721" cy="646331"/>
          </a:xfrm>
          <a:prstGeom prst="rect">
            <a:avLst/>
          </a:prstGeom>
          <a:noFill/>
        </p:spPr>
        <p:txBody>
          <a:bodyPr wrap="none" rtlCol="0">
            <a:spAutoFit/>
          </a:bodyPr>
          <a:lstStyle/>
          <a:p>
            <a:r>
              <a:rPr lang="en-US" dirty="0" smtClean="0">
                <a:latin typeface="+mj-lt"/>
              </a:rPr>
              <a:t>We continue to be disconnected.  </a:t>
            </a:r>
          </a:p>
          <a:p>
            <a:pPr algn="ctr"/>
            <a:r>
              <a:rPr lang="en-US" dirty="0" smtClean="0">
                <a:latin typeface="+mj-lt"/>
              </a:rPr>
              <a:t>TIC brings us all together.</a:t>
            </a:r>
            <a:endParaRPr lang="en-US" dirty="0">
              <a:latin typeface="+mj-lt"/>
            </a:endParaRPr>
          </a:p>
        </p:txBody>
      </p:sp>
    </p:spTree>
    <p:extLst>
      <p:ext uri="{BB962C8B-B14F-4D97-AF65-F5344CB8AC3E}">
        <p14:creationId xmlns:p14="http://schemas.microsoft.com/office/powerpoint/2010/main" val="259388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40"/>
                                        </p:tgtEl>
                                        <p:attrNameLst>
                                          <p:attrName>style.visibility</p:attrName>
                                        </p:attrNameLst>
                                      </p:cBhvr>
                                      <p:to>
                                        <p:strVal val="visible"/>
                                      </p:to>
                                    </p:set>
                                    <p:animEffect transition="in" filter="fade">
                                      <p:cBhvr>
                                        <p:cTn id="7" dur="500"/>
                                        <p:tgtEl>
                                          <p:spTgt spid="143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341"/>
                                        </p:tgtEl>
                                        <p:attrNameLst>
                                          <p:attrName>style.visibility</p:attrName>
                                        </p:attrNameLst>
                                      </p:cBhvr>
                                      <p:to>
                                        <p:strVal val="visible"/>
                                      </p:to>
                                    </p:set>
                                    <p:animEffect transition="in" filter="fade">
                                      <p:cBhvr>
                                        <p:cTn id="12" dur="500"/>
                                        <p:tgtEl>
                                          <p:spTgt spid="14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2592" y="228600"/>
            <a:ext cx="7772400" cy="628650"/>
          </a:xfrm>
        </p:spPr>
        <p:txBody>
          <a:bodyPr/>
          <a:lstStyle/>
          <a:p>
            <a:r>
              <a:rPr lang="en-US" sz="3200" b="1" dirty="0" smtClean="0">
                <a:solidFill>
                  <a:schemeClr val="tx2">
                    <a:lumMod val="75000"/>
                  </a:schemeClr>
                </a:solidFill>
                <a:latin typeface="+mj-lt"/>
              </a:rPr>
              <a:t>Why Understanding Trauma is Imperative?</a:t>
            </a:r>
            <a:endParaRPr lang="en-US" sz="3200" b="1" dirty="0">
              <a:solidFill>
                <a:schemeClr val="tx2">
                  <a:lumMod val="75000"/>
                </a:schemeClr>
              </a:solidFill>
              <a:latin typeface="+mj-lt"/>
            </a:endParaRPr>
          </a:p>
        </p:txBody>
      </p:sp>
      <p:sp>
        <p:nvSpPr>
          <p:cNvPr id="3" name="Content Placeholder 2"/>
          <p:cNvSpPr>
            <a:spLocks noGrp="1"/>
          </p:cNvSpPr>
          <p:nvPr>
            <p:ph idx="1"/>
          </p:nvPr>
        </p:nvSpPr>
        <p:spPr>
          <a:xfrm>
            <a:off x="152400" y="960664"/>
            <a:ext cx="8839200" cy="3543300"/>
          </a:xfrm>
        </p:spPr>
        <p:txBody>
          <a:bodyPr>
            <a:normAutofit/>
          </a:bodyPr>
          <a:lstStyle/>
          <a:p>
            <a:r>
              <a:rPr lang="en-US" sz="2400" dirty="0" smtClean="0">
                <a:latin typeface="+mj-lt"/>
              </a:rPr>
              <a:t>Trauma is pervasive</a:t>
            </a:r>
          </a:p>
          <a:p>
            <a:r>
              <a:rPr lang="en-US" sz="2400" dirty="0" smtClean="0">
                <a:latin typeface="+mj-lt"/>
              </a:rPr>
              <a:t>Trauma’s impact is broad and diverse</a:t>
            </a:r>
          </a:p>
          <a:p>
            <a:r>
              <a:rPr lang="en-US" sz="2400" dirty="0" smtClean="0">
                <a:latin typeface="+mj-lt"/>
              </a:rPr>
              <a:t>Trauma’s impact is deep and life-shaping</a:t>
            </a:r>
          </a:p>
          <a:p>
            <a:r>
              <a:rPr lang="en-US" sz="2400" dirty="0" smtClean="0">
                <a:latin typeface="+mj-lt"/>
              </a:rPr>
              <a:t>Trauma, especially interpersonal violence and trans-generational transmission, is self-perpetuating</a:t>
            </a:r>
          </a:p>
          <a:p>
            <a:r>
              <a:rPr lang="en-US" sz="2400" dirty="0" smtClean="0">
                <a:latin typeface="+mj-lt"/>
              </a:rPr>
              <a:t>Trauma is insidious and differentially affects the more vulnerable</a:t>
            </a:r>
          </a:p>
          <a:p>
            <a:r>
              <a:rPr lang="en-US" sz="2400" dirty="0" smtClean="0">
                <a:latin typeface="+mj-lt"/>
              </a:rPr>
              <a:t>Trauma affects how people approach services</a:t>
            </a:r>
          </a:p>
          <a:p>
            <a:r>
              <a:rPr lang="en-US" sz="2400" dirty="0" smtClean="0">
                <a:latin typeface="+mj-lt"/>
              </a:rPr>
              <a:t>Service systems have often been re-traumatizing</a:t>
            </a:r>
          </a:p>
          <a:p>
            <a:pPr marL="0" indent="0">
              <a:buNone/>
            </a:pPr>
            <a:endParaRPr lang="en-US" sz="2400" dirty="0" smtClean="0">
              <a:latin typeface="+mj-lt"/>
            </a:endParaRPr>
          </a:p>
          <a:p>
            <a:endParaRPr lang="en-US" sz="2400" dirty="0">
              <a:latin typeface="+mj-lt"/>
            </a:endParaRPr>
          </a:p>
        </p:txBody>
      </p:sp>
      <p:sp>
        <p:nvSpPr>
          <p:cNvPr id="4" name="Slide Number Placeholder 3"/>
          <p:cNvSpPr txBox="1">
            <a:spLocks/>
          </p:cNvSpPr>
          <p:nvPr/>
        </p:nvSpPr>
        <p:spPr>
          <a:xfrm>
            <a:off x="8477250" y="4866085"/>
            <a:ext cx="666750" cy="175022"/>
          </a:xfrm>
          <a:prstGeom prst="rect">
            <a:avLst/>
          </a:prstGeom>
        </p:spPr>
        <p:txBody>
          <a:bodyPr vert="horz" wrap="square" lIns="0" tIns="0" rIns="0" bIns="0" numCol="1" anchor="ctr" anchorCtr="0" compatLnSpc="1">
            <a:prstTxWarp prst="textNoShape">
              <a:avLst/>
            </a:prstTxWarp>
          </a:bodyPr>
          <a:lstStyle>
            <a:defPPr>
              <a:defRPr lang="en-US"/>
            </a:defPPr>
            <a:lvl1pPr algn="ctr" rtl="0" fontAlgn="base">
              <a:spcBef>
                <a:spcPct val="0"/>
              </a:spcBef>
              <a:spcAft>
                <a:spcPct val="0"/>
              </a:spcAft>
              <a:defRPr sz="1000" b="1" kern="1200">
                <a:solidFill>
                  <a:schemeClr val="bg1"/>
                </a:solidFill>
                <a:latin typeface="Arial" pitchFamily="34" charset="0"/>
                <a:ea typeface="ヒラギノ角ゴ Pro W3"/>
                <a:cs typeface="Arial" pitchFamily="34" charset="0"/>
              </a:defRPr>
            </a:lvl1pPr>
            <a:lvl2pPr marL="457200" algn="l" rtl="0" fontAlgn="base">
              <a:spcBef>
                <a:spcPct val="0"/>
              </a:spcBef>
              <a:spcAft>
                <a:spcPct val="0"/>
              </a:spcAft>
              <a:defRPr sz="2400" kern="1200">
                <a:solidFill>
                  <a:schemeClr val="tx1"/>
                </a:solidFill>
                <a:latin typeface="Arial" pitchFamily="34" charset="0"/>
                <a:ea typeface="ヒラギノ角ゴ Pro W3"/>
                <a:cs typeface="ヒラギノ角ゴ Pro W3"/>
              </a:defRPr>
            </a:lvl2pPr>
            <a:lvl3pPr marL="914400" algn="l" rtl="0" fontAlgn="base">
              <a:spcBef>
                <a:spcPct val="0"/>
              </a:spcBef>
              <a:spcAft>
                <a:spcPct val="0"/>
              </a:spcAft>
              <a:defRPr sz="2400" kern="1200">
                <a:solidFill>
                  <a:schemeClr val="tx1"/>
                </a:solidFill>
                <a:latin typeface="Arial" pitchFamily="34" charset="0"/>
                <a:ea typeface="ヒラギノ角ゴ Pro W3"/>
                <a:cs typeface="ヒラギノ角ゴ Pro W3"/>
              </a:defRPr>
            </a:lvl3pPr>
            <a:lvl4pPr marL="1371600" algn="l" rtl="0" fontAlgn="base">
              <a:spcBef>
                <a:spcPct val="0"/>
              </a:spcBef>
              <a:spcAft>
                <a:spcPct val="0"/>
              </a:spcAft>
              <a:defRPr sz="2400" kern="1200">
                <a:solidFill>
                  <a:schemeClr val="tx1"/>
                </a:solidFill>
                <a:latin typeface="Arial" pitchFamily="34" charset="0"/>
                <a:ea typeface="ヒラギノ角ゴ Pro W3"/>
                <a:cs typeface="ヒラギノ角ゴ Pro W3"/>
              </a:defRPr>
            </a:lvl4pPr>
            <a:lvl5pPr marL="1828800" algn="l" rtl="0" fontAlgn="base">
              <a:spcBef>
                <a:spcPct val="0"/>
              </a:spcBef>
              <a:spcAft>
                <a:spcPct val="0"/>
              </a:spcAft>
              <a:defRPr sz="2400" kern="1200">
                <a:solidFill>
                  <a:schemeClr val="tx1"/>
                </a:solidFill>
                <a:latin typeface="Arial" pitchFamily="34" charset="0"/>
                <a:ea typeface="ヒラギノ角ゴ Pro W3"/>
                <a:cs typeface="ヒラギノ角ゴ Pro W3"/>
              </a:defRPr>
            </a:lvl5pPr>
            <a:lvl6pPr marL="2286000" algn="l" defTabSz="914400" rtl="0" eaLnBrk="1" latinLnBrk="0" hangingPunct="1">
              <a:defRPr sz="2400" kern="1200">
                <a:solidFill>
                  <a:schemeClr val="tx1"/>
                </a:solidFill>
                <a:latin typeface="Arial" pitchFamily="34" charset="0"/>
                <a:ea typeface="ヒラギノ角ゴ Pro W3"/>
                <a:cs typeface="ヒラギノ角ゴ Pro W3"/>
              </a:defRPr>
            </a:lvl6pPr>
            <a:lvl7pPr marL="2743200" algn="l" defTabSz="914400" rtl="0" eaLnBrk="1" latinLnBrk="0" hangingPunct="1">
              <a:defRPr sz="2400" kern="1200">
                <a:solidFill>
                  <a:schemeClr val="tx1"/>
                </a:solidFill>
                <a:latin typeface="Arial" pitchFamily="34" charset="0"/>
                <a:ea typeface="ヒラギノ角ゴ Pro W3"/>
                <a:cs typeface="ヒラギノ角ゴ Pro W3"/>
              </a:defRPr>
            </a:lvl7pPr>
            <a:lvl8pPr marL="3200400" algn="l" defTabSz="914400" rtl="0" eaLnBrk="1" latinLnBrk="0" hangingPunct="1">
              <a:defRPr sz="2400" kern="1200">
                <a:solidFill>
                  <a:schemeClr val="tx1"/>
                </a:solidFill>
                <a:latin typeface="Arial" pitchFamily="34" charset="0"/>
                <a:ea typeface="ヒラギノ角ゴ Pro W3"/>
                <a:cs typeface="ヒラギノ角ゴ Pro W3"/>
              </a:defRPr>
            </a:lvl8pPr>
            <a:lvl9pPr marL="3657600" algn="l" defTabSz="914400" rtl="0" eaLnBrk="1" latinLnBrk="0" hangingPunct="1">
              <a:defRPr sz="2400" kern="1200">
                <a:solidFill>
                  <a:schemeClr val="tx1"/>
                </a:solidFill>
                <a:latin typeface="Arial" pitchFamily="34" charset="0"/>
                <a:ea typeface="ヒラギノ角ゴ Pro W3"/>
                <a:cs typeface="ヒラギノ角ゴ Pro W3"/>
              </a:defRPr>
            </a:lvl9pPr>
          </a:lstStyle>
          <a:p>
            <a:fld id="{67870741-F174-4FF6-A5A3-41E72C0D5FCD}" type="slidenum">
              <a:rPr lang="en-US" smtClean="0"/>
              <a:pPr/>
              <a:t>5</a:t>
            </a:fld>
            <a:endParaRPr lang="en-US" dirty="0"/>
          </a:p>
        </p:txBody>
      </p:sp>
    </p:spTree>
    <p:extLst>
      <p:ext uri="{BB962C8B-B14F-4D97-AF65-F5344CB8AC3E}">
        <p14:creationId xmlns:p14="http://schemas.microsoft.com/office/powerpoint/2010/main" val="3078948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6"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6"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2" presetID="2" presetClass="entr" presetSubtype="6"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6" presetID="2" presetClass="entr" presetSubtype="6" fill="hold"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additive="base">
                                        <p:cTn id="28"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0" presetID="2" presetClass="entr" presetSubtype="6"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4" presetID="2" presetClass="entr" presetSubtype="6" fill="hold"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 calcmode="lin" valueType="num">
                                      <p:cBhvr additive="base">
                                        <p:cTn id="36"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351128" y="928049"/>
            <a:ext cx="6378939" cy="1109896"/>
          </a:xfrm>
          <a:prstGeom prst="rect">
            <a:avLst/>
          </a:prstGeom>
          <a:solidFill>
            <a:srgbClr val="FFF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1" name="Rectangle 10"/>
          <p:cNvSpPr/>
          <p:nvPr/>
        </p:nvSpPr>
        <p:spPr>
          <a:xfrm>
            <a:off x="1351128" y="2632893"/>
            <a:ext cx="6399638" cy="1283341"/>
          </a:xfrm>
          <a:prstGeom prst="rect">
            <a:avLst/>
          </a:prstGeom>
          <a:solidFill>
            <a:srgbClr val="FFF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4" name="Title 3"/>
          <p:cNvSpPr>
            <a:spLocks noGrp="1"/>
          </p:cNvSpPr>
          <p:nvPr>
            <p:ph type="title"/>
          </p:nvPr>
        </p:nvSpPr>
        <p:spPr>
          <a:xfrm>
            <a:off x="393562" y="303044"/>
            <a:ext cx="8352588" cy="403225"/>
          </a:xfrm>
        </p:spPr>
        <p:txBody>
          <a:bodyPr/>
          <a:lstStyle/>
          <a:p>
            <a:r>
              <a:rPr lang="en-US" sz="3200" dirty="0" smtClean="0">
                <a:solidFill>
                  <a:schemeClr val="tx2">
                    <a:lumMod val="75000"/>
                  </a:schemeClr>
                </a:solidFill>
                <a:latin typeface="+mn-lt"/>
                <a:cs typeface="Arial"/>
              </a:rPr>
              <a:t>Why Address Trauma?</a:t>
            </a:r>
            <a:endParaRPr lang="en-US" sz="3200" dirty="0">
              <a:solidFill>
                <a:schemeClr val="tx2">
                  <a:lumMod val="75000"/>
                </a:schemeClr>
              </a:solidFill>
              <a:latin typeface="+mn-lt"/>
              <a:cs typeface="Arial"/>
            </a:endParaRPr>
          </a:p>
        </p:txBody>
      </p:sp>
      <p:sp>
        <p:nvSpPr>
          <p:cNvPr id="21" name="Slide Number Placeholder 12"/>
          <p:cNvSpPr txBox="1">
            <a:spLocks/>
          </p:cNvSpPr>
          <p:nvPr/>
        </p:nvSpPr>
        <p:spPr>
          <a:xfrm>
            <a:off x="6881311" y="230813"/>
            <a:ext cx="2133600" cy="273844"/>
          </a:xfrm>
          <a:prstGeom prst="rect">
            <a:avLst/>
          </a:prstGeom>
        </p:spPr>
        <p:txBody>
          <a:bodyPr vert="horz" lIns="91440" tIns="45720" rIns="91440" bIns="45720" rtlCol="0" anchor="ctr"/>
          <a:lstStyle>
            <a:defPPr>
              <a:defRPr lang="en-US"/>
            </a:defPPr>
            <a:lvl1pPr marL="0" algn="r" defTabSz="457200" rtl="0" eaLnBrk="1" latinLnBrk="0" hangingPunct="1">
              <a:defRPr sz="1800" kern="1200">
                <a:solidFill>
                  <a:srgbClr val="0C3190"/>
                </a:solidFill>
                <a:latin typeface="Open Sans"/>
                <a:ea typeface="+mn-ea"/>
                <a:cs typeface="Open 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7" name="Rectangle 6"/>
          <p:cNvSpPr/>
          <p:nvPr/>
        </p:nvSpPr>
        <p:spPr>
          <a:xfrm>
            <a:off x="1333374" y="2632893"/>
            <a:ext cx="6668286" cy="1384995"/>
          </a:xfrm>
          <a:prstGeom prst="rect">
            <a:avLst/>
          </a:prstGeom>
        </p:spPr>
        <p:txBody>
          <a:bodyPr wrap="square">
            <a:spAutoFit/>
          </a:bodyPr>
          <a:lstStyle/>
          <a:p>
            <a:pPr algn="ctr">
              <a:buClr>
                <a:schemeClr val="tx1"/>
              </a:buClr>
            </a:pPr>
            <a:r>
              <a:rPr lang="en-US" sz="2800" b="1" dirty="0">
                <a:latin typeface="+mj-lt"/>
                <a:ea typeface="MS PGothic" charset="0"/>
                <a:cs typeface="Ariak"/>
              </a:rPr>
              <a:t>Triggers in </a:t>
            </a:r>
            <a:r>
              <a:rPr lang="en-US" sz="2800" b="1" dirty="0" smtClean="0">
                <a:latin typeface="+mj-lt"/>
                <a:ea typeface="MS PGothic" charset="0"/>
                <a:cs typeface="Ariak"/>
              </a:rPr>
              <a:t>settings </a:t>
            </a:r>
            <a:r>
              <a:rPr lang="en-US" sz="2800" b="1" dirty="0">
                <a:latin typeface="+mj-lt"/>
                <a:ea typeface="MS PGothic" charset="0"/>
                <a:cs typeface="Ariak"/>
              </a:rPr>
              <a:t>can cause a person to relive the trauma and impede </a:t>
            </a:r>
            <a:r>
              <a:rPr lang="en-US" sz="2800" b="1" dirty="0" smtClean="0">
                <a:latin typeface="+mj-lt"/>
                <a:ea typeface="MS PGothic" charset="0"/>
                <a:cs typeface="Ariak"/>
              </a:rPr>
              <a:t>wellness, progress or access to care</a:t>
            </a:r>
            <a:endParaRPr lang="en-US" sz="2800" b="1" dirty="0">
              <a:latin typeface="+mj-lt"/>
              <a:ea typeface="MS PGothic" charset="0"/>
              <a:cs typeface="Ariak"/>
            </a:endParaRPr>
          </a:p>
        </p:txBody>
      </p:sp>
      <p:sp>
        <p:nvSpPr>
          <p:cNvPr id="8" name="Rectangle 7"/>
          <p:cNvSpPr/>
          <p:nvPr/>
        </p:nvSpPr>
        <p:spPr>
          <a:xfrm>
            <a:off x="1351128" y="1028013"/>
            <a:ext cx="6685220" cy="1015663"/>
          </a:xfrm>
          <a:prstGeom prst="rect">
            <a:avLst/>
          </a:prstGeom>
        </p:spPr>
        <p:txBody>
          <a:bodyPr wrap="square">
            <a:spAutoFit/>
          </a:bodyPr>
          <a:lstStyle/>
          <a:p>
            <a:pPr algn="ctr">
              <a:buClr>
                <a:schemeClr val="tx1"/>
              </a:buClr>
            </a:pPr>
            <a:r>
              <a:rPr lang="en-US" sz="3000" b="1" dirty="0">
                <a:ea typeface="MS PGothic" charset="0"/>
                <a:cs typeface="Ariak"/>
              </a:rPr>
              <a:t>Current </a:t>
            </a:r>
            <a:r>
              <a:rPr lang="en-US" sz="3000" b="1" dirty="0" smtClean="0">
                <a:ea typeface="MS PGothic" charset="0"/>
                <a:cs typeface="Ariak"/>
              </a:rPr>
              <a:t>challenges </a:t>
            </a:r>
            <a:r>
              <a:rPr lang="en-US" sz="3000" b="1" dirty="0">
                <a:ea typeface="MS PGothic" charset="0"/>
                <a:cs typeface="Ariak"/>
              </a:rPr>
              <a:t>may result from traumatic </a:t>
            </a:r>
            <a:r>
              <a:rPr lang="en-US" sz="3000" b="1" dirty="0" smtClean="0">
                <a:ea typeface="MS PGothic" charset="0"/>
                <a:cs typeface="Ariak"/>
              </a:rPr>
              <a:t>experiences</a:t>
            </a:r>
            <a:endParaRPr lang="en-US" sz="3000" b="1" dirty="0">
              <a:ea typeface="MS PGothic" charset="0"/>
              <a:cs typeface="Ariak"/>
            </a:endParaRPr>
          </a:p>
        </p:txBody>
      </p:sp>
    </p:spTree>
    <p:extLst>
      <p:ext uri="{BB962C8B-B14F-4D97-AF65-F5344CB8AC3E}">
        <p14:creationId xmlns:p14="http://schemas.microsoft.com/office/powerpoint/2010/main" val="216210537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up)">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build="p"/>
      <p:bldP spid="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01008" y="532267"/>
            <a:ext cx="7124132" cy="3677289"/>
          </a:xfrm>
          <a:prstGeom prst="rect">
            <a:avLst/>
          </a:prstGeom>
        </p:spPr>
        <p:txBody>
          <a:bodyPr wrap="square">
            <a:spAutoFit/>
          </a:bodyPr>
          <a:lstStyle/>
          <a:p>
            <a:pPr>
              <a:lnSpc>
                <a:spcPct val="120000"/>
              </a:lnSpc>
            </a:pPr>
            <a:r>
              <a:rPr lang="en-US" sz="2800" dirty="0">
                <a:cs typeface="Arial"/>
              </a:rPr>
              <a:t>Trauma results from the </a:t>
            </a:r>
            <a:r>
              <a:rPr lang="en-US" sz="2800" b="1" dirty="0">
                <a:solidFill>
                  <a:srgbClr val="0070C0"/>
                </a:solidFill>
                <a:cs typeface="Arial"/>
              </a:rPr>
              <a:t>experience</a:t>
            </a:r>
            <a:r>
              <a:rPr lang="en-US" sz="2800" dirty="0">
                <a:cs typeface="Arial"/>
              </a:rPr>
              <a:t> of an </a:t>
            </a:r>
            <a:r>
              <a:rPr lang="en-US" sz="2800" b="1" dirty="0" smtClean="0">
                <a:solidFill>
                  <a:srgbClr val="0070C0"/>
                </a:solidFill>
                <a:cs typeface="Arial"/>
              </a:rPr>
              <a:t>event</a:t>
            </a:r>
            <a:r>
              <a:rPr lang="en-US" sz="2800" dirty="0" smtClean="0">
                <a:cs typeface="Arial"/>
              </a:rPr>
              <a:t>, </a:t>
            </a:r>
            <a:r>
              <a:rPr lang="en-US" sz="2800" dirty="0">
                <a:cs typeface="Arial"/>
              </a:rPr>
              <a:t>series </a:t>
            </a:r>
            <a:r>
              <a:rPr lang="en-US" sz="2800" dirty="0" smtClean="0">
                <a:cs typeface="Arial"/>
              </a:rPr>
              <a:t>of </a:t>
            </a:r>
            <a:r>
              <a:rPr lang="en-US" sz="2800" dirty="0">
                <a:cs typeface="Arial"/>
              </a:rPr>
              <a:t>events, or circumstances that are physically and/or emotionally harmful or threatening and have lasting adverse </a:t>
            </a:r>
            <a:r>
              <a:rPr lang="en-US" sz="2800" b="1" dirty="0">
                <a:solidFill>
                  <a:srgbClr val="0070C0"/>
                </a:solidFill>
                <a:cs typeface="Arial"/>
              </a:rPr>
              <a:t>effects</a:t>
            </a:r>
            <a:r>
              <a:rPr lang="en-US" sz="2800" dirty="0">
                <a:cs typeface="Arial"/>
              </a:rPr>
              <a:t> on a person’s functioning and mental, physical, social, emotional, and/or spiritual well-being.</a:t>
            </a:r>
          </a:p>
          <a:p>
            <a:pPr>
              <a:lnSpc>
                <a:spcPct val="120000"/>
              </a:lnSpc>
            </a:pPr>
            <a:r>
              <a:rPr lang="en-US" sz="2800" dirty="0">
                <a:cs typeface="Arial"/>
              </a:rPr>
              <a:t>				(SAMHSA Technical Experts)</a:t>
            </a:r>
          </a:p>
        </p:txBody>
      </p:sp>
    </p:spTree>
    <p:extLst>
      <p:ext uri="{BB962C8B-B14F-4D97-AF65-F5344CB8AC3E}">
        <p14:creationId xmlns:p14="http://schemas.microsoft.com/office/powerpoint/2010/main" val="38183677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7207"/>
            <a:ext cx="8229600" cy="517812"/>
          </a:xfrm>
        </p:spPr>
        <p:txBody>
          <a:bodyPr/>
          <a:lstStyle/>
          <a:p>
            <a:r>
              <a:rPr lang="en-US" sz="3200" dirty="0">
                <a:solidFill>
                  <a:schemeClr val="tx2">
                    <a:lumMod val="75000"/>
                  </a:schemeClr>
                </a:solidFill>
                <a:latin typeface="+mj-lt"/>
              </a:rPr>
              <a:t>Prevalence in the General Population</a:t>
            </a:r>
          </a:p>
        </p:txBody>
      </p:sp>
      <p:sp>
        <p:nvSpPr>
          <p:cNvPr id="4" name="Rectangle 3"/>
          <p:cNvSpPr/>
          <p:nvPr/>
        </p:nvSpPr>
        <p:spPr>
          <a:xfrm>
            <a:off x="457200" y="1068520"/>
            <a:ext cx="5329451" cy="3539430"/>
          </a:xfrm>
          <a:prstGeom prst="rect">
            <a:avLst/>
          </a:prstGeom>
        </p:spPr>
        <p:txBody>
          <a:bodyPr wrap="square">
            <a:spAutoFit/>
          </a:bodyPr>
          <a:lstStyle/>
          <a:p>
            <a:endParaRPr lang="en-US" sz="2800" dirty="0"/>
          </a:p>
          <a:p>
            <a:r>
              <a:rPr lang="en-US" sz="2800" dirty="0"/>
              <a:t>2012 numbers show that 59% of the general population has experienced at least one adverse childhood event ACEs </a:t>
            </a:r>
            <a:r>
              <a:rPr lang="en-US" sz="2800" dirty="0">
                <a:solidFill>
                  <a:srgbClr val="0070C0"/>
                </a:solidFill>
              </a:rPr>
              <a:t>(</a:t>
            </a:r>
            <a:r>
              <a:rPr lang="en-US" sz="2800" dirty="0">
                <a:solidFill>
                  <a:srgbClr val="0070C0"/>
                </a:solidFill>
                <a:hlinkClick r:id="rId2"/>
              </a:rPr>
              <a:t>www.ACEstoohigh.net</a:t>
            </a:r>
            <a:r>
              <a:rPr lang="en-US" sz="2800" dirty="0">
                <a:solidFill>
                  <a:srgbClr val="0070C0"/>
                </a:solidFill>
              </a:rPr>
              <a:t>)</a:t>
            </a:r>
          </a:p>
          <a:p>
            <a:r>
              <a:rPr lang="en-US" sz="2800" dirty="0" smtClean="0"/>
              <a:t>(</a:t>
            </a:r>
            <a:r>
              <a:rPr lang="en-US" sz="2800" dirty="0" smtClean="0">
                <a:hlinkClick r:id="rId3"/>
              </a:rPr>
              <a:t>www.ACEsconnection.org</a:t>
            </a:r>
            <a:r>
              <a:rPr lang="en-US" sz="2800" dirty="0" smtClean="0"/>
              <a:t>)</a:t>
            </a:r>
          </a:p>
          <a:p>
            <a:endParaRPr lang="en-US" sz="2800"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7704" y="1500744"/>
            <a:ext cx="2521974" cy="2517058"/>
          </a:xfrm>
          <a:prstGeom prst="rect">
            <a:avLst/>
          </a:prstGeom>
        </p:spPr>
      </p:pic>
    </p:spTree>
    <p:extLst>
      <p:ext uri="{BB962C8B-B14F-4D97-AF65-F5344CB8AC3E}">
        <p14:creationId xmlns:p14="http://schemas.microsoft.com/office/powerpoint/2010/main" val="26285759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1792" y="417209"/>
            <a:ext cx="8229600" cy="517812"/>
          </a:xfrm>
        </p:spPr>
        <p:txBody>
          <a:bodyPr/>
          <a:lstStyle/>
          <a:p>
            <a:r>
              <a:rPr lang="en-US" sz="3200" dirty="0" smtClean="0">
                <a:solidFill>
                  <a:schemeClr val="tx2">
                    <a:lumMod val="75000"/>
                  </a:schemeClr>
                </a:solidFill>
                <a:latin typeface="+mj-lt"/>
              </a:rPr>
              <a:t>What is the Adverse Childhood Experiences</a:t>
            </a:r>
            <a:br>
              <a:rPr lang="en-US" sz="3200" dirty="0" smtClean="0">
                <a:solidFill>
                  <a:schemeClr val="tx2">
                    <a:lumMod val="75000"/>
                  </a:schemeClr>
                </a:solidFill>
                <a:latin typeface="+mj-lt"/>
              </a:rPr>
            </a:br>
            <a:r>
              <a:rPr lang="en-US" sz="3200" dirty="0" smtClean="0">
                <a:solidFill>
                  <a:schemeClr val="tx2">
                    <a:lumMod val="75000"/>
                  </a:schemeClr>
                </a:solidFill>
                <a:latin typeface="+mj-lt"/>
              </a:rPr>
              <a:t>(ACEs Study)</a:t>
            </a:r>
            <a:endParaRPr lang="en-US" sz="3200" dirty="0">
              <a:solidFill>
                <a:schemeClr val="tx2">
                  <a:lumMod val="75000"/>
                </a:schemeClr>
              </a:solidFill>
              <a:latin typeface="+mj-lt"/>
            </a:endParaRPr>
          </a:p>
        </p:txBody>
      </p:sp>
      <p:pic>
        <p:nvPicPr>
          <p:cNvPr id="3" name="Picture Placeholder 8"/>
          <p:cNvPicPr>
            <a:picLocks noGrp="1" noChangeAspect="1"/>
          </p:cNvPicPr>
          <p:nvPr>
            <p:ph type="pic" sz="quarter" idx="16"/>
          </p:nvPr>
        </p:nvPicPr>
        <p:blipFill>
          <a:blip r:embed="rId2">
            <a:extLst>
              <a:ext uri="{28A0092B-C50C-407E-A947-70E740481C1C}">
                <a14:useLocalDpi xmlns:a14="http://schemas.microsoft.com/office/drawing/2010/main" val="0"/>
              </a:ext>
            </a:extLst>
          </a:blip>
          <a:srcRect l="14767" r="14767"/>
          <a:stretch>
            <a:fillRect/>
          </a:stretch>
        </p:blipFill>
        <p:spPr>
          <a:xfrm>
            <a:off x="5987236" y="1525937"/>
            <a:ext cx="2518069" cy="2518069"/>
          </a:xfrm>
        </p:spPr>
      </p:pic>
      <p:sp>
        <p:nvSpPr>
          <p:cNvPr id="5" name="Rectangle 4"/>
          <p:cNvSpPr/>
          <p:nvPr/>
        </p:nvSpPr>
        <p:spPr>
          <a:xfrm>
            <a:off x="-5" y="1426344"/>
            <a:ext cx="6227955" cy="4370427"/>
          </a:xfrm>
          <a:prstGeom prst="rect">
            <a:avLst/>
          </a:prstGeom>
        </p:spPr>
        <p:txBody>
          <a:bodyPr wrap="square">
            <a:spAutoFit/>
          </a:bodyPr>
          <a:lstStyle/>
          <a:p>
            <a:pPr lvl="1" indent="-342900">
              <a:buFont typeface="Arial" pitchFamily="34" charset="0"/>
              <a:buChar char="•"/>
              <a:defRPr/>
            </a:pPr>
            <a:r>
              <a:rPr lang="en-US" sz="2600" dirty="0"/>
              <a:t>Center for Disease Control and Kaiser Permanente (an HMO) </a:t>
            </a:r>
            <a:r>
              <a:rPr lang="en-US" sz="2600" dirty="0" smtClean="0"/>
              <a:t>Collaboration</a:t>
            </a:r>
          </a:p>
          <a:p>
            <a:pPr lvl="1" indent="-342900">
              <a:buFont typeface="Arial" pitchFamily="34" charset="0"/>
              <a:buChar char="•"/>
              <a:defRPr/>
            </a:pPr>
            <a:r>
              <a:rPr lang="en-US" sz="2600" dirty="0" smtClean="0"/>
              <a:t>Over </a:t>
            </a:r>
            <a:r>
              <a:rPr lang="en-US" sz="2600" dirty="0"/>
              <a:t>a ten year study involving 17,000 people </a:t>
            </a:r>
          </a:p>
          <a:p>
            <a:pPr lvl="1" indent="-342900">
              <a:buFont typeface="Arial" pitchFamily="34" charset="0"/>
              <a:buChar char="•"/>
              <a:defRPr/>
            </a:pPr>
            <a:r>
              <a:rPr lang="en-US" sz="2600" dirty="0"/>
              <a:t>Looked at effects of adverse childhood </a:t>
            </a:r>
            <a:r>
              <a:rPr lang="en-US" sz="2600" dirty="0" smtClean="0"/>
              <a:t>experience over </a:t>
            </a:r>
            <a:r>
              <a:rPr lang="en-US" sz="2600" dirty="0"/>
              <a:t>the </a:t>
            </a:r>
            <a:r>
              <a:rPr lang="en-US" sz="2600" dirty="0" smtClean="0"/>
              <a:t>lifespan</a:t>
            </a:r>
            <a:endParaRPr lang="en-US" sz="2600" dirty="0"/>
          </a:p>
          <a:p>
            <a:pPr lvl="1" indent="-342900">
              <a:buFont typeface="Arial" pitchFamily="34" charset="0"/>
              <a:buChar char="•"/>
              <a:defRPr/>
            </a:pPr>
            <a:r>
              <a:rPr lang="en-US" sz="2600" dirty="0"/>
              <a:t>Largest study ever done on this subject</a:t>
            </a:r>
          </a:p>
          <a:p>
            <a:pPr>
              <a:defRPr/>
            </a:pPr>
            <a:endParaRPr lang="en-US" sz="2400" dirty="0"/>
          </a:p>
          <a:p>
            <a:pPr>
              <a:defRPr/>
            </a:pPr>
            <a:endParaRPr lang="en-US" sz="2400" dirty="0"/>
          </a:p>
          <a:p>
            <a:pPr>
              <a:defRPr/>
            </a:pPr>
            <a:endParaRPr lang="en-US" sz="2400" dirty="0"/>
          </a:p>
          <a:p>
            <a:pPr>
              <a:defRPr/>
            </a:pPr>
            <a:endParaRPr lang="en-US" sz="24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7951" y="1545316"/>
            <a:ext cx="2520318" cy="2516896"/>
          </a:xfrm>
          <a:prstGeom prst="rect">
            <a:avLst/>
          </a:prstGeom>
        </p:spPr>
      </p:pic>
    </p:spTree>
    <p:extLst>
      <p:ext uri="{BB962C8B-B14F-4D97-AF65-F5344CB8AC3E}">
        <p14:creationId xmlns:p14="http://schemas.microsoft.com/office/powerpoint/2010/main" val="4079609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atCon Slide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lank w/title and cont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spe:Receivers xmlns:spe="http://schemas.microsoft.com/sharepoint/events"/>
</file>

<file path=customXml/item4.xml><?xml version="1.0" encoding="utf-8"?>
<ct:contentTypeSchema xmlns:ct="http://schemas.microsoft.com/office/2006/metadata/contentType" xmlns:ma="http://schemas.microsoft.com/office/2006/metadata/properties/metaAttributes" ct:_="" ma:_="" ma:contentTypeName="Document" ma:contentTypeID="0x0101006FA243C363007F4F827DB51D02034FC2" ma:contentTypeVersion="22" ma:contentTypeDescription="Create a new document." ma:contentTypeScope="" ma:versionID="6f4aa861c22db5f2b4eb9d2bf3007668">
  <xsd:schema xmlns:xsd="http://www.w3.org/2001/XMLSchema" xmlns:xs="http://www.w3.org/2001/XMLSchema" xmlns:p="http://schemas.microsoft.com/office/2006/metadata/properties" targetNamespace="http://schemas.microsoft.com/office/2006/metadata/properties" ma:root="true" ma:fieldsID="883d4e8e4bb62dc9630bd01492c2b58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9382A2C-97D3-4503-9434-7128633D5398}"/>
</file>

<file path=customXml/itemProps2.xml><?xml version="1.0" encoding="utf-8"?>
<ds:datastoreItem xmlns:ds="http://schemas.openxmlformats.org/officeDocument/2006/customXml" ds:itemID="{DD4B9F34-B1CE-45DE-9622-CFA205C8C2C9}"/>
</file>

<file path=customXml/itemProps3.xml><?xml version="1.0" encoding="utf-8"?>
<ds:datastoreItem xmlns:ds="http://schemas.openxmlformats.org/officeDocument/2006/customXml" ds:itemID="{7F8FCF76-A526-4DD5-B02E-F95F3D4F03F5}"/>
</file>

<file path=customXml/itemProps4.xml><?xml version="1.0" encoding="utf-8"?>
<ds:datastoreItem xmlns:ds="http://schemas.openxmlformats.org/officeDocument/2006/customXml" ds:itemID="{8FA4F5CC-6C80-4425-9245-0474DB6777E5}"/>
</file>

<file path=docProps/app.xml><?xml version="1.0" encoding="utf-8"?>
<Properties xmlns="http://schemas.openxmlformats.org/officeDocument/2006/extended-properties" xmlns:vt="http://schemas.openxmlformats.org/officeDocument/2006/docPropsVTypes">
  <Template>Nat Con PowerPoint Template 2014 (2)</Template>
  <TotalTime>5791</TotalTime>
  <Words>2502</Words>
  <Application>Microsoft Office PowerPoint</Application>
  <PresentationFormat>On-screen Show (16:9)</PresentationFormat>
  <Paragraphs>254</Paragraphs>
  <Slides>39</Slides>
  <Notes>9</Notes>
  <HiddenSlides>0</HiddenSlides>
  <MMClips>1</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39</vt:i4>
      </vt:variant>
    </vt:vector>
  </HeadingPairs>
  <TitlesOfParts>
    <vt:vector size="52" baseType="lpstr">
      <vt:lpstr>MS PGothic</vt:lpstr>
      <vt:lpstr>MS PGothic</vt:lpstr>
      <vt:lpstr>Ariak</vt:lpstr>
      <vt:lpstr>Arial</vt:lpstr>
      <vt:lpstr>Calibri</vt:lpstr>
      <vt:lpstr>Courier New</vt:lpstr>
      <vt:lpstr>Open Sans</vt:lpstr>
      <vt:lpstr>Times</vt:lpstr>
      <vt:lpstr>Times New Roman</vt:lpstr>
      <vt:lpstr>Wingdings</vt:lpstr>
      <vt:lpstr>ヒラギノ角ゴ Pro W3</vt:lpstr>
      <vt:lpstr>NatCon Slide Master</vt:lpstr>
      <vt:lpstr>Blank w/title and content</vt:lpstr>
      <vt:lpstr>Trauma-Informed Approaches and the Power of Peer Support? </vt:lpstr>
      <vt:lpstr>PowerPoint Presentation</vt:lpstr>
      <vt:lpstr>Overview</vt:lpstr>
      <vt:lpstr>What is Our Work Together?</vt:lpstr>
      <vt:lpstr>Why Understanding Trauma is Imperative?</vt:lpstr>
      <vt:lpstr>Why Address Trauma?</vt:lpstr>
      <vt:lpstr>PowerPoint Presentation</vt:lpstr>
      <vt:lpstr>Prevalence in the General Population</vt:lpstr>
      <vt:lpstr>What is the Adverse Childhood Experiences (ACEs Study)</vt:lpstr>
      <vt:lpstr>PowerPoint Presentation</vt:lpstr>
      <vt:lpstr>Impact Across the Lifespan</vt:lpstr>
      <vt:lpstr>  Findings</vt:lpstr>
      <vt:lpstr>ACE Score Increases  Suicide Attempt</vt:lpstr>
      <vt:lpstr>PowerPoint Presentation</vt:lpstr>
      <vt:lpstr>PowerPoint Presentation</vt:lpstr>
      <vt:lpstr>Resilience</vt:lpstr>
      <vt:lpstr>PowerPoint Presentation</vt:lpstr>
      <vt:lpstr>Principles of a Trauma-Informed Approach</vt:lpstr>
      <vt:lpstr>But What Exactly Does Safety Mean?</vt:lpstr>
      <vt:lpstr>Psychological Safety</vt:lpstr>
      <vt:lpstr>Social Safety</vt:lpstr>
      <vt:lpstr>Moral Safety</vt:lpstr>
      <vt:lpstr>A Trauma Informed Organization…</vt:lpstr>
      <vt:lpstr>A Trauma Informed Organization Offers…</vt:lpstr>
      <vt:lpstr>Triggers </vt:lpstr>
      <vt:lpstr>PowerPoint Presentation</vt:lpstr>
      <vt:lpstr>Stages of Healing (Cloitre et al., 2012; Herman, 1997; Najavits, 2002)</vt:lpstr>
      <vt:lpstr>Trauma-Informed Intentional Peer Support (IPS)</vt:lpstr>
      <vt:lpstr>4 Tasks of IPS</vt:lpstr>
      <vt:lpstr>Connection</vt:lpstr>
      <vt:lpstr>Worldview</vt:lpstr>
      <vt:lpstr>Mutuality</vt:lpstr>
      <vt:lpstr>Moving Towards</vt:lpstr>
      <vt:lpstr>See Do Get – Steven Covey</vt:lpstr>
      <vt:lpstr>Self Care</vt:lpstr>
      <vt:lpstr>The Pause</vt:lpstr>
      <vt:lpstr>W.A.I.T and Listen </vt:lpstr>
      <vt:lpstr>PowerPoint Presentation</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Vasyl Slobodian</dc:creator>
  <cp:lastModifiedBy>Oney, Linda</cp:lastModifiedBy>
  <cp:revision>620</cp:revision>
  <cp:lastPrinted>2014-02-18T14:35:30Z</cp:lastPrinted>
  <dcterms:created xsi:type="dcterms:W3CDTF">2013-09-13T13:48:13Z</dcterms:created>
  <dcterms:modified xsi:type="dcterms:W3CDTF">2016-10-05T22:54:31Z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0x0101006FA243C363007F4F827DB51D02034FC2</vt:lpwstr>
  </property>
  <property fmtid="{D5CDD505-2E9C-101B-9397-08002B2CF9AE}" pid="3" name="_dlc_DocIdItemGuid">
    <vt:lpwstr>069021b3-dbb6-492d-b56e-fd9a515c6110</vt:lpwstr>
  </property>
</Properties>
</file>