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</p:sldMasterIdLst>
  <p:notesMasterIdLst>
    <p:notesMasterId r:id="rId35"/>
  </p:notesMasterIdLst>
  <p:sldIdLst>
    <p:sldId id="256" r:id="rId3"/>
    <p:sldId id="294" r:id="rId4"/>
    <p:sldId id="287" r:id="rId5"/>
    <p:sldId id="278" r:id="rId6"/>
    <p:sldId id="362" r:id="rId7"/>
    <p:sldId id="363" r:id="rId8"/>
    <p:sldId id="364" r:id="rId9"/>
    <p:sldId id="365" r:id="rId10"/>
    <p:sldId id="366" r:id="rId11"/>
    <p:sldId id="259" r:id="rId12"/>
    <p:sldId id="296" r:id="rId13"/>
    <p:sldId id="346" r:id="rId14"/>
    <p:sldId id="267" r:id="rId15"/>
    <p:sldId id="270" r:id="rId16"/>
    <p:sldId id="295" r:id="rId17"/>
    <p:sldId id="271" r:id="rId18"/>
    <p:sldId id="272" r:id="rId19"/>
    <p:sldId id="274" r:id="rId20"/>
    <p:sldId id="347" r:id="rId21"/>
    <p:sldId id="276" r:id="rId22"/>
    <p:sldId id="280" r:id="rId23"/>
    <p:sldId id="355" r:id="rId24"/>
    <p:sldId id="354" r:id="rId25"/>
    <p:sldId id="361" r:id="rId26"/>
    <p:sldId id="356" r:id="rId27"/>
    <p:sldId id="359" r:id="rId28"/>
    <p:sldId id="360" r:id="rId29"/>
    <p:sldId id="368" r:id="rId30"/>
    <p:sldId id="367" r:id="rId31"/>
    <p:sldId id="297" r:id="rId32"/>
    <p:sldId id="369" r:id="rId33"/>
    <p:sldId id="288" r:id="rId3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70445" autoAdjust="0"/>
  </p:normalViewPr>
  <p:slideViewPr>
    <p:cSldViewPr snapToGrid="0">
      <p:cViewPr varScale="1">
        <p:scale>
          <a:sx n="49" d="100"/>
          <a:sy n="49" d="100"/>
        </p:scale>
        <p:origin x="16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92EE2-0F9F-4D89-B4C3-45023857274E}" type="doc">
      <dgm:prSet loTypeId="urn:microsoft.com/office/officeart/2005/8/layout/chart3" loCatId="cycle" qsTypeId="urn:microsoft.com/office/officeart/2005/8/quickstyle/3d1" qsCatId="3D" csTypeId="urn:microsoft.com/office/officeart/2005/8/colors/colorful1" csCatId="colorful" phldr="1"/>
      <dgm:spPr/>
    </dgm:pt>
    <dgm:pt modelId="{458AAA9F-3733-4A5D-8E11-0A343CBC60E5}">
      <dgm:prSet phldrT="[Text]" custT="1"/>
      <dgm:spPr/>
      <dgm:t>
        <a:bodyPr/>
        <a:lstStyle/>
        <a:p>
          <a:r>
            <a:rPr lang="en-US" sz="1600" dirty="0"/>
            <a:t>Reduced Personal Accomplishment</a:t>
          </a:r>
        </a:p>
      </dgm:t>
    </dgm:pt>
    <dgm:pt modelId="{02817B76-13B3-4A36-B85B-A805D828E2C4}" type="parTrans" cxnId="{6FA137D0-AD9E-46F8-A9C6-68A4686847E9}">
      <dgm:prSet/>
      <dgm:spPr/>
      <dgm:t>
        <a:bodyPr/>
        <a:lstStyle/>
        <a:p>
          <a:endParaRPr lang="en-US" sz="1600"/>
        </a:p>
      </dgm:t>
    </dgm:pt>
    <dgm:pt modelId="{BFD33C3A-67A1-4246-984F-53658D7054DA}" type="sibTrans" cxnId="{6FA137D0-AD9E-46F8-A9C6-68A4686847E9}">
      <dgm:prSet/>
      <dgm:spPr/>
      <dgm:t>
        <a:bodyPr/>
        <a:lstStyle/>
        <a:p>
          <a:endParaRPr lang="en-US" sz="1600"/>
        </a:p>
      </dgm:t>
    </dgm:pt>
    <dgm:pt modelId="{195302E4-6763-4A0A-A51C-3DC8B851401C}">
      <dgm:prSet phldrT="[Text]" custT="1"/>
      <dgm:spPr/>
      <dgm:t>
        <a:bodyPr/>
        <a:lstStyle/>
        <a:p>
          <a:r>
            <a:rPr lang="en-US" sz="1600" dirty="0"/>
            <a:t>Depersonalization</a:t>
          </a:r>
        </a:p>
      </dgm:t>
    </dgm:pt>
    <dgm:pt modelId="{F7337526-E43F-4F4B-86E5-6A9453E5F8DB}" type="parTrans" cxnId="{FD1B12EA-1C5E-4D1E-B7CE-2E8B788B2ECA}">
      <dgm:prSet/>
      <dgm:spPr/>
      <dgm:t>
        <a:bodyPr/>
        <a:lstStyle/>
        <a:p>
          <a:endParaRPr lang="en-US" sz="1600"/>
        </a:p>
      </dgm:t>
    </dgm:pt>
    <dgm:pt modelId="{1F1FBD51-BC16-49B2-B04E-3A7F7DEC7AB0}" type="sibTrans" cxnId="{FD1B12EA-1C5E-4D1E-B7CE-2E8B788B2ECA}">
      <dgm:prSet/>
      <dgm:spPr/>
      <dgm:t>
        <a:bodyPr/>
        <a:lstStyle/>
        <a:p>
          <a:endParaRPr lang="en-US" sz="1600"/>
        </a:p>
      </dgm:t>
    </dgm:pt>
    <dgm:pt modelId="{7B077129-BC49-4E63-9208-0A0530143959}">
      <dgm:prSet phldrT="[Text]" custT="1"/>
      <dgm:spPr/>
      <dgm:t>
        <a:bodyPr/>
        <a:lstStyle/>
        <a:p>
          <a:r>
            <a:rPr lang="en-US" sz="1600" dirty="0"/>
            <a:t>Emotional</a:t>
          </a:r>
        </a:p>
        <a:p>
          <a:r>
            <a:rPr lang="en-US" sz="1600" dirty="0"/>
            <a:t>Exhaustion</a:t>
          </a:r>
        </a:p>
      </dgm:t>
    </dgm:pt>
    <dgm:pt modelId="{399DFF27-EF4D-4B82-BEAD-B7323615E9CF}" type="parTrans" cxnId="{104DB559-5C20-4497-8D11-58048805BC2D}">
      <dgm:prSet/>
      <dgm:spPr/>
      <dgm:t>
        <a:bodyPr/>
        <a:lstStyle/>
        <a:p>
          <a:endParaRPr lang="en-US" sz="1600"/>
        </a:p>
      </dgm:t>
    </dgm:pt>
    <dgm:pt modelId="{CDD3D0D7-EAC7-482B-AB66-22742B70C5DD}" type="sibTrans" cxnId="{104DB559-5C20-4497-8D11-58048805BC2D}">
      <dgm:prSet/>
      <dgm:spPr/>
      <dgm:t>
        <a:bodyPr/>
        <a:lstStyle/>
        <a:p>
          <a:endParaRPr lang="en-US" sz="1600"/>
        </a:p>
      </dgm:t>
    </dgm:pt>
    <dgm:pt modelId="{9168CA76-FB9E-4B45-995D-5C218F9E8C62}" type="pres">
      <dgm:prSet presAssocID="{69292EE2-0F9F-4D89-B4C3-45023857274E}" presName="compositeShape" presStyleCnt="0">
        <dgm:presLayoutVars>
          <dgm:chMax val="7"/>
          <dgm:dir/>
          <dgm:resizeHandles val="exact"/>
        </dgm:presLayoutVars>
      </dgm:prSet>
      <dgm:spPr/>
    </dgm:pt>
    <dgm:pt modelId="{64CACFA9-8DD5-4CAD-8BBC-A6F549C47F84}" type="pres">
      <dgm:prSet presAssocID="{69292EE2-0F9F-4D89-B4C3-45023857274E}" presName="wedge1" presStyleLbl="node1" presStyleIdx="0" presStyleCnt="3" custScaleX="114709" custScaleY="108685" custLinFactNeighborX="-5071" custLinFactNeighborY="2796"/>
      <dgm:spPr/>
      <dgm:t>
        <a:bodyPr/>
        <a:lstStyle/>
        <a:p>
          <a:endParaRPr lang="en-US"/>
        </a:p>
      </dgm:t>
    </dgm:pt>
    <dgm:pt modelId="{13B5A0C6-1643-4A4E-B318-F3D86CB521E3}" type="pres">
      <dgm:prSet presAssocID="{69292EE2-0F9F-4D89-B4C3-45023857274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A1AE7-B7CD-4726-A652-C2A8EB1C8EF6}" type="pres">
      <dgm:prSet presAssocID="{69292EE2-0F9F-4D89-B4C3-45023857274E}" presName="wedge2" presStyleLbl="node1" presStyleIdx="1" presStyleCnt="3" custScaleX="114709" custScaleY="108685"/>
      <dgm:spPr/>
      <dgm:t>
        <a:bodyPr/>
        <a:lstStyle/>
        <a:p>
          <a:endParaRPr lang="en-US"/>
        </a:p>
      </dgm:t>
    </dgm:pt>
    <dgm:pt modelId="{F3493A4B-C14F-4A3B-9FE1-6DB676DAB58F}" type="pres">
      <dgm:prSet presAssocID="{69292EE2-0F9F-4D89-B4C3-45023857274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8342E-8B11-4D95-8393-1B897C80E7CE}" type="pres">
      <dgm:prSet presAssocID="{69292EE2-0F9F-4D89-B4C3-45023857274E}" presName="wedge3" presStyleLbl="node1" presStyleIdx="2" presStyleCnt="3" custScaleX="114709" custScaleY="108685"/>
      <dgm:spPr/>
      <dgm:t>
        <a:bodyPr/>
        <a:lstStyle/>
        <a:p>
          <a:endParaRPr lang="en-US"/>
        </a:p>
      </dgm:t>
    </dgm:pt>
    <dgm:pt modelId="{3BD1ECD9-5D7B-472B-A46A-A1E0C748495F}" type="pres">
      <dgm:prSet presAssocID="{69292EE2-0F9F-4D89-B4C3-45023857274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02115A-FC04-4C88-9739-FC8F81A601D7}" type="presOf" srcId="{458AAA9F-3733-4A5D-8E11-0A343CBC60E5}" destId="{64CACFA9-8DD5-4CAD-8BBC-A6F549C47F84}" srcOrd="0" destOrd="0" presId="urn:microsoft.com/office/officeart/2005/8/layout/chart3"/>
    <dgm:cxn modelId="{FD1B12EA-1C5E-4D1E-B7CE-2E8B788B2ECA}" srcId="{69292EE2-0F9F-4D89-B4C3-45023857274E}" destId="{195302E4-6763-4A0A-A51C-3DC8B851401C}" srcOrd="1" destOrd="0" parTransId="{F7337526-E43F-4F4B-86E5-6A9453E5F8DB}" sibTransId="{1F1FBD51-BC16-49B2-B04E-3A7F7DEC7AB0}"/>
    <dgm:cxn modelId="{1D9258DB-0D26-4427-B20E-6A78920DD2ED}" type="presOf" srcId="{195302E4-6763-4A0A-A51C-3DC8B851401C}" destId="{01BA1AE7-B7CD-4726-A652-C2A8EB1C8EF6}" srcOrd="0" destOrd="0" presId="urn:microsoft.com/office/officeart/2005/8/layout/chart3"/>
    <dgm:cxn modelId="{64B6BFD1-AED3-4270-A93D-FBE740267F2B}" type="presOf" srcId="{458AAA9F-3733-4A5D-8E11-0A343CBC60E5}" destId="{13B5A0C6-1643-4A4E-B318-F3D86CB521E3}" srcOrd="1" destOrd="0" presId="urn:microsoft.com/office/officeart/2005/8/layout/chart3"/>
    <dgm:cxn modelId="{6FA137D0-AD9E-46F8-A9C6-68A4686847E9}" srcId="{69292EE2-0F9F-4D89-B4C3-45023857274E}" destId="{458AAA9F-3733-4A5D-8E11-0A343CBC60E5}" srcOrd="0" destOrd="0" parTransId="{02817B76-13B3-4A36-B85B-A805D828E2C4}" sibTransId="{BFD33C3A-67A1-4246-984F-53658D7054DA}"/>
    <dgm:cxn modelId="{104DB559-5C20-4497-8D11-58048805BC2D}" srcId="{69292EE2-0F9F-4D89-B4C3-45023857274E}" destId="{7B077129-BC49-4E63-9208-0A0530143959}" srcOrd="2" destOrd="0" parTransId="{399DFF27-EF4D-4B82-BEAD-B7323615E9CF}" sibTransId="{CDD3D0D7-EAC7-482B-AB66-22742B70C5DD}"/>
    <dgm:cxn modelId="{FAD3FDEC-E413-4D27-AB51-ABDA9EB92AD5}" type="presOf" srcId="{7B077129-BC49-4E63-9208-0A0530143959}" destId="{3BD1ECD9-5D7B-472B-A46A-A1E0C748495F}" srcOrd="1" destOrd="0" presId="urn:microsoft.com/office/officeart/2005/8/layout/chart3"/>
    <dgm:cxn modelId="{673650F7-6E39-4339-8BA1-CA75DE64C7BA}" type="presOf" srcId="{69292EE2-0F9F-4D89-B4C3-45023857274E}" destId="{9168CA76-FB9E-4B45-995D-5C218F9E8C62}" srcOrd="0" destOrd="0" presId="urn:microsoft.com/office/officeart/2005/8/layout/chart3"/>
    <dgm:cxn modelId="{6C1C89CE-9618-45BA-854D-1C2EE1EBF34A}" type="presOf" srcId="{7B077129-BC49-4E63-9208-0A0530143959}" destId="{5DC8342E-8B11-4D95-8393-1B897C80E7CE}" srcOrd="0" destOrd="0" presId="urn:microsoft.com/office/officeart/2005/8/layout/chart3"/>
    <dgm:cxn modelId="{FDF2B1CB-3CF9-402F-86A5-C9A91A0DCA60}" type="presOf" srcId="{195302E4-6763-4A0A-A51C-3DC8B851401C}" destId="{F3493A4B-C14F-4A3B-9FE1-6DB676DAB58F}" srcOrd="1" destOrd="0" presId="urn:microsoft.com/office/officeart/2005/8/layout/chart3"/>
    <dgm:cxn modelId="{D6DB7359-BCF6-4C66-B77A-A516E0384346}" type="presParOf" srcId="{9168CA76-FB9E-4B45-995D-5C218F9E8C62}" destId="{64CACFA9-8DD5-4CAD-8BBC-A6F549C47F84}" srcOrd="0" destOrd="0" presId="urn:microsoft.com/office/officeart/2005/8/layout/chart3"/>
    <dgm:cxn modelId="{0275C7D4-B42D-42F1-9FE0-7486CFEC319E}" type="presParOf" srcId="{9168CA76-FB9E-4B45-995D-5C218F9E8C62}" destId="{13B5A0C6-1643-4A4E-B318-F3D86CB521E3}" srcOrd="1" destOrd="0" presId="urn:microsoft.com/office/officeart/2005/8/layout/chart3"/>
    <dgm:cxn modelId="{39E072F3-3D67-42FD-87FA-F78F4AC492A6}" type="presParOf" srcId="{9168CA76-FB9E-4B45-995D-5C218F9E8C62}" destId="{01BA1AE7-B7CD-4726-A652-C2A8EB1C8EF6}" srcOrd="2" destOrd="0" presId="urn:microsoft.com/office/officeart/2005/8/layout/chart3"/>
    <dgm:cxn modelId="{BD62DC35-7722-4F65-B547-F068314F334F}" type="presParOf" srcId="{9168CA76-FB9E-4B45-995D-5C218F9E8C62}" destId="{F3493A4B-C14F-4A3B-9FE1-6DB676DAB58F}" srcOrd="3" destOrd="0" presId="urn:microsoft.com/office/officeart/2005/8/layout/chart3"/>
    <dgm:cxn modelId="{DF26BABB-C14A-414C-91CE-E9424B968CAC}" type="presParOf" srcId="{9168CA76-FB9E-4B45-995D-5C218F9E8C62}" destId="{5DC8342E-8B11-4D95-8393-1B897C80E7CE}" srcOrd="4" destOrd="0" presId="urn:microsoft.com/office/officeart/2005/8/layout/chart3"/>
    <dgm:cxn modelId="{EB85A2F1-8B6D-46DC-816E-F0253CE15B6C}" type="presParOf" srcId="{9168CA76-FB9E-4B45-995D-5C218F9E8C62}" destId="{3BD1ECD9-5D7B-472B-A46A-A1E0C748495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73D3802-E7C9-4AE0-B294-4D603AEFE87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9F12959-3870-4E3F-9F25-3AE869C6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7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5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45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8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93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78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9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4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5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32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9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8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14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2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64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41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3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02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0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12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04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06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1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Maryland Behavioral Health Integration in Pediatric Primary Care or BHIPP is a CPAP that supports the capacity of primary care providers in Maryland to manage pediatric mental health concerns. We do this, currently, in a number of ways: 1. We offer a free behavioral health telephone consultation service, including resource and referral support, 2. education and training, 3. Through our partnership with Salisbury and Morgan State University, we offer co-location of social work interns at select primary care sites, 4. Direct telepsychiatry and </a:t>
            </a:r>
            <a:r>
              <a:rPr lang="en-US" dirty="0" err="1"/>
              <a:t>telecounseling</a:t>
            </a:r>
            <a:r>
              <a:rPr lang="en-US" dirty="0"/>
              <a:t> services (coming soon) , 5. Care Coordination, and 6. Web-based longitudinal learning through Project ECHO like today.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84F27713-1F29-4EDB-A872-FD4C7AE3C74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02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2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89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8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7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1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19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2959-3870-4E3F-9F25-3AE869C6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79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6"/>
            <a:ext cx="8229600" cy="4095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3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46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67FCBF-FB03-46D6-9F7E-48460796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AEEA0B-B543-426F-862F-AC8BC97F8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7A8774-82EB-4B91-AD4F-98E3714C2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C03BE5-0C17-40BE-8FA3-E723906A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C972-4BF6-42CD-A5E2-B5084C120BB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0C4414-8355-402F-93CC-F41F8F1C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80A7BD-F8A4-4D98-9BDD-A7E1A496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C11A-D36F-4458-AC0D-DC542AFF7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8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54248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229600" cy="4095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8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573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18AB-70E6-4BE0-AF28-1DF161CD280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Maryland BHIPP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6B457A-4BDE-4814-B81C-F2BDBAD805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45" y="5943528"/>
            <a:ext cx="571507" cy="7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1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8C972-4BF6-42CD-A5E2-B5084C120BB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C11A-D36F-4458-AC0D-DC542AFF7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7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B18AB-70E6-4BE0-AF28-1DF161CD280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Maryland BHIPP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coble@som.umarylan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lp.headspace.com/hc/en-us/articles/360045161413-Headspace-for-Healthcare-Professionals" TargetMode="External"/><Relationship Id="rId5" Type="http://schemas.openxmlformats.org/officeDocument/2006/relationships/hyperlink" Target="https://mobile.va.gov/app/mindfulness-coach" TargetMode="Externa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lep-parenting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dbhipp.org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dbhipp.org/covid-19-resources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hs.maryland.gov/coronavirus-covid-19-resources/parent-resources-covid/" TargetMode="External"/><Relationship Id="rId4" Type="http://schemas.openxmlformats.org/officeDocument/2006/relationships/hyperlink" Target="https://app.smartsheet.com/b/publish?EQBCT=a47b214c02f145caabe091beb1ff816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www.marylandmacs.org/" TargetMode="Externa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AE62F343-9219-4E1C-96B3-6623A1D9C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Balancing Work and Parenting During COVID 19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DED5B7D0-EAA2-4BA9-94A0-27B0588D1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Kelly Coble, LCSW-C</a:t>
            </a:r>
          </a:p>
          <a:p>
            <a:r>
              <a:rPr lang="en-US" dirty="0"/>
              <a:t>Program Director, Telemental Health Program </a:t>
            </a:r>
          </a:p>
          <a:p>
            <a:r>
              <a:rPr lang="en-US" dirty="0"/>
              <a:t>University of Maryland School of Medicine </a:t>
            </a:r>
          </a:p>
          <a:p>
            <a:r>
              <a:rPr lang="en-US" dirty="0"/>
              <a:t>Department of Psychiatry </a:t>
            </a:r>
          </a:p>
          <a:p>
            <a:r>
              <a:rPr lang="en-US" dirty="0">
                <a:hlinkClick r:id="rId3"/>
              </a:rPr>
              <a:t>kcoble@som.umaryland.edu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6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A6C1CF-E531-4022-8AE9-99DA429A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timeline&#10;&#10;Description automatically generated">
            <a:extLst>
              <a:ext uri="{FF2B5EF4-FFF2-40B4-BE49-F238E27FC236}">
                <a16:creationId xmlns="" xmlns:a16="http://schemas.microsoft.com/office/drawing/2014/main" id="{DB7368FA-9A3E-4B80-8FD5-205250839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11" y="2380061"/>
            <a:ext cx="3847781" cy="3071813"/>
          </a:xfrm>
        </p:spPr>
      </p:pic>
    </p:spTree>
    <p:extLst>
      <p:ext uri="{BB962C8B-B14F-4D97-AF65-F5344CB8AC3E}">
        <p14:creationId xmlns:p14="http://schemas.microsoft.com/office/powerpoint/2010/main" val="330280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0D9379-EEBD-467F-9E0A-95109DC0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1165860"/>
            <a:ext cx="8401050" cy="829818"/>
          </a:xfrm>
        </p:spPr>
        <p:txBody>
          <a:bodyPr>
            <a:normAutofit/>
          </a:bodyPr>
          <a:lstStyle/>
          <a:p>
            <a:endParaRPr lang="en-US" sz="2700"/>
          </a:p>
        </p:txBody>
      </p:sp>
      <p:sp>
        <p:nvSpPr>
          <p:cNvPr id="17" name="Content Placeholder 8">
            <a:extLst>
              <a:ext uri="{FF2B5EF4-FFF2-40B4-BE49-F238E27FC236}">
                <a16:creationId xmlns="" xmlns:a16="http://schemas.microsoft.com/office/drawing/2014/main" id="{5FE4C54A-CB2E-412A-AFEA-8CAE5360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065" y="2372869"/>
            <a:ext cx="2591323" cy="2843816"/>
          </a:xfrm>
        </p:spPr>
        <p:txBody>
          <a:bodyPr anchor="ctr">
            <a:normAutofit/>
          </a:bodyPr>
          <a:lstStyle/>
          <a:p>
            <a:endParaRPr lang="en-US" sz="1350" dirty="0"/>
          </a:p>
        </p:txBody>
      </p:sp>
      <p:pic>
        <p:nvPicPr>
          <p:cNvPr id="5" name="Content Placeholder 4" descr="Graphical user interface, text, application, website&#10;&#10;Description automatically generated">
            <a:extLst>
              <a:ext uri="{FF2B5EF4-FFF2-40B4-BE49-F238E27FC236}">
                <a16:creationId xmlns="" xmlns:a16="http://schemas.microsoft.com/office/drawing/2014/main" id="{388D8417-1993-40B5-8781-BC313F0D7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r="-1" b="3963"/>
          <a:stretch/>
        </p:blipFill>
        <p:spPr>
          <a:xfrm>
            <a:off x="998209" y="638867"/>
            <a:ext cx="7049284" cy="4752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DC8B85-360F-42E6-B186-DC8BB41A2545}"/>
              </a:ext>
            </a:extLst>
          </p:cNvPr>
          <p:cNvSpPr txBox="1"/>
          <p:nvPr/>
        </p:nvSpPr>
        <p:spPr>
          <a:xfrm>
            <a:off x="322327" y="5566560"/>
            <a:ext cx="831670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Lee, S.J., Ward, K.P., &amp; Chang, O.D. (2020, September). Research brief: Parents' perceptions of the shift to home-based education during the Covid-19 pandemic. Ann Arbor, MI: University of Michigan Parenting in Context Research Lab. Retrieved from: https://bit.ly/2Ra5Q2R</a:t>
            </a:r>
          </a:p>
        </p:txBody>
      </p:sp>
    </p:spTree>
    <p:extLst>
      <p:ext uri="{BB962C8B-B14F-4D97-AF65-F5344CB8AC3E}">
        <p14:creationId xmlns:p14="http://schemas.microsoft.com/office/powerpoint/2010/main" val="395021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C7A023-778E-4C63-95DA-05124CB5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Burnout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ED795A-721C-4115-B74B-F1BD2B57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21" y="1995813"/>
            <a:ext cx="4054876" cy="3494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“Burnout is a syndrome of emotional exhaustion, depersonalization, and reduced personal accomplishment that occur among individuals who do ‘people work’ of some kind” </a:t>
            </a:r>
          </a:p>
          <a:p>
            <a:pPr marL="0" indent="0">
              <a:buNone/>
            </a:pPr>
            <a:r>
              <a:rPr lang="en-US" sz="1500" dirty="0"/>
              <a:t>(Christina Maslach and Wilmar Schaufeli 1993)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Three-dimensional model used in nearly 80% of research on burnout (using Maslach Burnout Inventory)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E1E4BD88-E067-4323-819F-F51E5E9165D7}"/>
              </a:ext>
            </a:extLst>
          </p:cNvPr>
          <p:cNvGraphicFramePr/>
          <p:nvPr/>
        </p:nvGraphicFramePr>
        <p:xfrm>
          <a:off x="4518734" y="1689532"/>
          <a:ext cx="4625267" cy="343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565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5A83E5-E244-41E4-B70C-04EB383D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459" y="2531773"/>
            <a:ext cx="6677289" cy="2178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F959A3-221E-4CC4-9124-382F05D2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Burnout on the 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274A88-79E2-4905-8A3C-8E46824D3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2073179"/>
            <a:ext cx="3073005" cy="217898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Rates of physician burnout of 7000 surveyed</a:t>
            </a:r>
          </a:p>
          <a:p>
            <a:r>
              <a:rPr lang="en-US" dirty="0"/>
              <a:t>Marked drop in % that say “work leaves enough time for personal and family life”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AA267B-3869-479D-A778-24C9CC458EF9}"/>
              </a:ext>
            </a:extLst>
          </p:cNvPr>
          <p:cNvSpPr txBox="1"/>
          <p:nvPr/>
        </p:nvSpPr>
        <p:spPr>
          <a:xfrm>
            <a:off x="435895" y="5474135"/>
            <a:ext cx="505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Shanafelt</a:t>
            </a:r>
            <a:r>
              <a:rPr lang="en-US" sz="900" dirty="0"/>
              <a:t>, T. D., Hasan, O., </a:t>
            </a:r>
            <a:r>
              <a:rPr lang="en-US" sz="900" dirty="0" err="1"/>
              <a:t>Dyrbye</a:t>
            </a:r>
            <a:r>
              <a:rPr lang="en-US" sz="900" dirty="0"/>
              <a:t>, L. N., </a:t>
            </a:r>
            <a:r>
              <a:rPr lang="en-US" sz="900" dirty="0" err="1"/>
              <a:t>Sinsky</a:t>
            </a:r>
            <a:r>
              <a:rPr lang="en-US" sz="900" dirty="0"/>
              <a:t>, C., </a:t>
            </a:r>
            <a:r>
              <a:rPr lang="en-US" sz="900" dirty="0" err="1"/>
              <a:t>Satele</a:t>
            </a:r>
            <a:r>
              <a:rPr lang="en-US" sz="900" dirty="0"/>
              <a:t>, D., Sloan, J., &amp; West, C. P. (2015, December). Changes in burnout and satisfaction with work-life balance in physicians and the general US working population between 2011 and 2014. In </a:t>
            </a:r>
            <a:r>
              <a:rPr lang="en-US" sz="900" i="1" dirty="0"/>
              <a:t>Mayo Clinic Proceedings</a:t>
            </a:r>
            <a:r>
              <a:rPr lang="en-US" sz="900" dirty="0"/>
              <a:t> (Vol. 90, No. 12, pp. 1600-1613). Elsevier.</a:t>
            </a:r>
          </a:p>
        </p:txBody>
      </p:sp>
    </p:spTree>
    <p:extLst>
      <p:ext uri="{BB962C8B-B14F-4D97-AF65-F5344CB8AC3E}">
        <p14:creationId xmlns:p14="http://schemas.microsoft.com/office/powerpoint/2010/main" val="36163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680B1-DB24-4679-89D8-25866872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1165860"/>
            <a:ext cx="8401050" cy="82981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/>
              <a:t>How COVID-19 makes it harder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15FA79-358E-431A-8BA0-B8EEBB2F0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4065" y="2372868"/>
            <a:ext cx="2591323" cy="2969514"/>
          </a:xfrm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r>
              <a:rPr lang="en-US" sz="1200" dirty="0"/>
              <a:t>Disruptions in our own daily life</a:t>
            </a:r>
          </a:p>
          <a:p>
            <a:pPr lvl="1"/>
            <a:r>
              <a:rPr lang="en-US" sz="1200" dirty="0"/>
              <a:t>New financial concerns (drop in patient volumes and income)</a:t>
            </a:r>
          </a:p>
          <a:p>
            <a:pPr lvl="1"/>
            <a:r>
              <a:rPr lang="en-US" sz="1200" dirty="0"/>
              <a:t>Loss of childcare and added responsibilities</a:t>
            </a:r>
          </a:p>
          <a:p>
            <a:r>
              <a:rPr lang="en-US" sz="1200" dirty="0"/>
              <a:t>Personal and professional social disconnection</a:t>
            </a:r>
          </a:p>
          <a:p>
            <a:pPr lvl="1"/>
            <a:r>
              <a:rPr lang="en-US" sz="1200" dirty="0"/>
              <a:t>Loss of typical interpersonal supports</a:t>
            </a:r>
          </a:p>
          <a:p>
            <a:r>
              <a:rPr lang="en-US" sz="1200" dirty="0"/>
              <a:t>Change fatigue</a:t>
            </a:r>
          </a:p>
          <a:p>
            <a:pPr lvl="1"/>
            <a:r>
              <a:rPr lang="en-US" sz="1200" dirty="0"/>
              <a:t>Policies are either “over-responsive” or “under-responsive”</a:t>
            </a:r>
          </a:p>
          <a:p>
            <a:r>
              <a:rPr lang="en-US" sz="1200" dirty="0"/>
              <a:t>Anticipatory anxiety</a:t>
            </a:r>
          </a:p>
          <a:p>
            <a:pPr lvl="1"/>
            <a:r>
              <a:rPr lang="en-US" sz="1200" dirty="0"/>
              <a:t>Worry about how long we can sustain this pace</a:t>
            </a:r>
          </a:p>
          <a:p>
            <a:pPr lvl="1"/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wave?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C749B7-39C8-467B-B639-610363FC7D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4306" y="2146554"/>
            <a:ext cx="4522957" cy="338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49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EBABF-8383-485F-AEFD-E800C4B2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80A1F8-7A29-45DB-B65D-5B36C851F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399157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307501-DBBF-43CE-AA6A-5B40977D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from Work Stressors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91182E-FF23-41FD-B4A8-5D4C51A27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013572"/>
            <a:ext cx="4136106" cy="3404925"/>
          </a:xfrm>
        </p:spPr>
        <p:txBody>
          <a:bodyPr anchor="t">
            <a:normAutofit fontScale="77500" lnSpcReduction="20000"/>
          </a:bodyPr>
          <a:lstStyle/>
          <a:p>
            <a:r>
              <a:rPr lang="en-US" dirty="0"/>
              <a:t>Psychological detachment from work</a:t>
            </a:r>
          </a:p>
          <a:p>
            <a:pPr lvl="1"/>
            <a:r>
              <a:rPr lang="en-US" dirty="0"/>
              <a:t>Refraining from doing and thinking about job-related activities</a:t>
            </a:r>
          </a:p>
          <a:p>
            <a:pPr lvl="1"/>
            <a:r>
              <a:rPr lang="en-US" dirty="0"/>
              <a:t>Not the same as having a generally detached attitude towards work</a:t>
            </a:r>
          </a:p>
          <a:p>
            <a:r>
              <a:rPr lang="en-US" dirty="0"/>
              <a:t>Benefits of detachment (</a:t>
            </a:r>
            <a:r>
              <a:rPr lang="en-US" dirty="0" err="1"/>
              <a:t>Sonnetag</a:t>
            </a:r>
            <a:r>
              <a:rPr lang="en-US" dirty="0"/>
              <a:t> 2012)</a:t>
            </a:r>
          </a:p>
          <a:p>
            <a:pPr lvl="1"/>
            <a:r>
              <a:rPr lang="en-US" dirty="0"/>
              <a:t>Higher levels of psychological well-being</a:t>
            </a:r>
          </a:p>
          <a:p>
            <a:pPr lvl="1"/>
            <a:r>
              <a:rPr lang="en-US" dirty="0"/>
              <a:t>Less emotional exhaustion</a:t>
            </a:r>
          </a:p>
          <a:p>
            <a:pPr lvl="1"/>
            <a:r>
              <a:rPr lang="en-US" dirty="0"/>
              <a:t>Better sleep</a:t>
            </a:r>
          </a:p>
          <a:p>
            <a:pPr lvl="1"/>
            <a:r>
              <a:rPr lang="en-US" dirty="0"/>
              <a:t>Improved job performance</a:t>
            </a:r>
          </a:p>
          <a:p>
            <a:pPr lvl="1"/>
            <a:r>
              <a:rPr lang="en-US" dirty="0"/>
              <a:t>Reduce emotional exhaustion</a:t>
            </a:r>
          </a:p>
          <a:p>
            <a:pPr lvl="1"/>
            <a:r>
              <a:rPr lang="en-US" dirty="0"/>
              <a:t>Decrease the need for “recovery time”</a:t>
            </a:r>
          </a:p>
        </p:txBody>
      </p:sp>
      <p:pic>
        <p:nvPicPr>
          <p:cNvPr id="4098" name="Picture 2" descr="Businessman trying to unplug brain Royalty Free Vector Image">
            <a:extLst>
              <a:ext uri="{FF2B5EF4-FFF2-40B4-BE49-F238E27FC236}">
                <a16:creationId xmlns="" xmlns:a16="http://schemas.microsoft.com/office/drawing/2014/main" id="{E2BED240-8F8D-4971-9A52-2DB9894C1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2990" r="-1019" b="23107"/>
          <a:stretch/>
        </p:blipFill>
        <p:spPr bwMode="auto">
          <a:xfrm>
            <a:off x="650524" y="3848470"/>
            <a:ext cx="3365501" cy="19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AC88CC-6360-49FC-B360-CCB59253BA9B}"/>
              </a:ext>
            </a:extLst>
          </p:cNvPr>
          <p:cNvSpPr txBox="1"/>
          <p:nvPr/>
        </p:nvSpPr>
        <p:spPr>
          <a:xfrm>
            <a:off x="346229" y="2492624"/>
            <a:ext cx="3974088" cy="124649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Psychological Detachment from Work: </a:t>
            </a:r>
          </a:p>
          <a:p>
            <a:pPr algn="ctr"/>
            <a:endParaRPr lang="en-US" sz="1500" dirty="0"/>
          </a:p>
          <a:p>
            <a:pPr algn="ctr"/>
            <a:r>
              <a:rPr lang="en-US" sz="1500" dirty="0"/>
              <a:t>A state of mind during non-work time characterized by the absence of job-related activities and thoughts (</a:t>
            </a:r>
            <a:r>
              <a:rPr lang="en-US" sz="1500" dirty="0" err="1"/>
              <a:t>Sonnetag</a:t>
            </a:r>
            <a:r>
              <a:rPr lang="en-US" sz="1500" dirty="0"/>
              <a:t> &amp; Bayer 2005)</a:t>
            </a:r>
          </a:p>
        </p:txBody>
      </p:sp>
    </p:spTree>
    <p:extLst>
      <p:ext uri="{BB962C8B-B14F-4D97-AF65-F5344CB8AC3E}">
        <p14:creationId xmlns:p14="http://schemas.microsoft.com/office/powerpoint/2010/main" val="2424128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2603027B-AD02-4665-AE4B-F88F2E08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from Work Stressors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D5E801-B91A-4DE6-B21D-C01A5D0F1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2009129"/>
            <a:ext cx="4136106" cy="39283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100" dirty="0"/>
              <a:t>Supporting detachment from work</a:t>
            </a:r>
          </a:p>
          <a:p>
            <a:r>
              <a:rPr lang="en-US" dirty="0"/>
              <a:t>Shore up spatial and technological home/work boundaries (</a:t>
            </a:r>
            <a:r>
              <a:rPr lang="en-US" dirty="0" err="1"/>
              <a:t>Sonnetag</a:t>
            </a:r>
            <a:r>
              <a:rPr lang="en-US" dirty="0"/>
              <a:t> et al 2010)</a:t>
            </a:r>
          </a:p>
          <a:p>
            <a:pPr lvl="1"/>
            <a:r>
              <a:rPr lang="en-US" dirty="0"/>
              <a:t>Establish “no-email” time</a:t>
            </a:r>
          </a:p>
          <a:p>
            <a:pPr lvl="1"/>
            <a:r>
              <a:rPr lang="en-US" dirty="0"/>
              <a:t>Try to work in a physical space separated from where you spend time with family and engage in leisure activities</a:t>
            </a:r>
          </a:p>
          <a:p>
            <a:r>
              <a:rPr lang="en-US" dirty="0"/>
              <a:t>Spending time in “restorative environments”</a:t>
            </a:r>
          </a:p>
          <a:p>
            <a:pPr lvl="1"/>
            <a:r>
              <a:rPr lang="en-US" dirty="0"/>
              <a:t>Natural settings</a:t>
            </a:r>
          </a:p>
          <a:p>
            <a:pPr lvl="1"/>
            <a:r>
              <a:rPr lang="en-US" dirty="0"/>
              <a:t>Comfortable or familiar settings</a:t>
            </a:r>
          </a:p>
          <a:p>
            <a:r>
              <a:rPr lang="en-US" dirty="0"/>
              <a:t>Commit to doing other things</a:t>
            </a:r>
          </a:p>
          <a:p>
            <a:pPr lvl="1"/>
            <a:r>
              <a:rPr lang="en-US" dirty="0"/>
              <a:t>Find “meaningful off-job activities”</a:t>
            </a:r>
          </a:p>
          <a:p>
            <a:pPr lvl="2"/>
            <a:r>
              <a:rPr lang="en-US" dirty="0"/>
              <a:t>Volunteer work</a:t>
            </a:r>
          </a:p>
          <a:p>
            <a:pPr lvl="2"/>
            <a:r>
              <a:rPr lang="en-US" dirty="0"/>
              <a:t>Mastery-building activities</a:t>
            </a:r>
          </a:p>
          <a:p>
            <a:pPr lvl="2"/>
            <a:r>
              <a:rPr lang="en-US" dirty="0"/>
              <a:t>Faith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7C1AAD-67A6-4458-81E6-55998EBB65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63570" y="3150075"/>
            <a:ext cx="2876267" cy="21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33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E99633-F569-4598-8B8E-E2EF8E99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Stress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32A5DA-D0FF-4B8C-9A51-112345811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70" y="2330069"/>
            <a:ext cx="4710936" cy="3238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Battle Buddies – How it works</a:t>
            </a:r>
          </a:p>
          <a:p>
            <a:r>
              <a:rPr lang="en-US" sz="1800" dirty="0"/>
              <a:t>Pair clinicians with similar levels of practice, responsibility, and experience</a:t>
            </a:r>
          </a:p>
          <a:p>
            <a:r>
              <a:rPr lang="en-US" sz="1800" dirty="0"/>
              <a:t>Buddies are not each others’ therapists; emphasis is on listening, validating, and providing feedback</a:t>
            </a:r>
          </a:p>
          <a:p>
            <a:r>
              <a:rPr lang="en-US" sz="1800" dirty="0"/>
              <a:t>Have clear parameters and boundaries for check-ins</a:t>
            </a:r>
          </a:p>
          <a:p>
            <a:pPr lvl="1"/>
            <a:r>
              <a:rPr lang="en-US" sz="1500" dirty="0"/>
              <a:t>Connect 2-3x per week</a:t>
            </a:r>
          </a:p>
          <a:p>
            <a:pPr lvl="1"/>
            <a:r>
              <a:rPr lang="en-US" sz="1500" dirty="0"/>
              <a:t>Can be a short call or Zoom meeting</a:t>
            </a:r>
          </a:p>
          <a:p>
            <a:pPr lvl="1"/>
            <a:r>
              <a:rPr lang="en-US" sz="1500" dirty="0"/>
              <a:t>See how your buddy is taking care of himself/herself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B44834A-FF78-4EC8-A9D3-85A19E0F4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909" y="2330069"/>
            <a:ext cx="3340123" cy="2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7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59A31F-2A8B-4436-98B9-50027B54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Connecting to a Broader Professional Community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C5AB81-BD50-4C65-A271-DA1962728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87" y="1954531"/>
            <a:ext cx="4312714" cy="3883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Project ECHO</a:t>
            </a:r>
          </a:p>
          <a:p>
            <a:r>
              <a:rPr lang="en-US" sz="2100" dirty="0"/>
              <a:t>Building a virtual learning community of PCPs caring for children and adolescents, centered around education in child mental health</a:t>
            </a:r>
          </a:p>
          <a:p>
            <a:r>
              <a:rPr lang="en-US" sz="2100" dirty="0"/>
              <a:t>Interactive case discussions are a major learning component, rather than only one-way lectures and didactics from experts</a:t>
            </a:r>
          </a:p>
        </p:txBody>
      </p:sp>
      <p:pic>
        <p:nvPicPr>
          <p:cNvPr id="1030" name="Picture 6" descr="Project ECHO: Sharing Expertise, Building a Continuum of Care for ...">
            <a:extLst>
              <a:ext uri="{FF2B5EF4-FFF2-40B4-BE49-F238E27FC236}">
                <a16:creationId xmlns="" xmlns:a16="http://schemas.microsoft.com/office/drawing/2014/main" id="{BC249C7B-EA41-4176-8AD0-50D8FFBB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84" y="2222712"/>
            <a:ext cx="4312715" cy="23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8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5071"/>
            <a:ext cx="7772400" cy="1102519"/>
          </a:xfrm>
        </p:spPr>
        <p:txBody>
          <a:bodyPr anchor="ctr">
            <a:normAutofit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771900"/>
            <a:ext cx="6400800" cy="1314450"/>
          </a:xfrm>
        </p:spPr>
        <p:txBody>
          <a:bodyPr>
            <a:normAutofit/>
          </a:bodyPr>
          <a:lstStyle/>
          <a:p>
            <a:r>
              <a:rPr lang="en-US"/>
              <a:t>No commercial or financial interests to disclose</a:t>
            </a:r>
          </a:p>
        </p:txBody>
      </p:sp>
    </p:spTree>
    <p:extLst>
      <p:ext uri="{BB962C8B-B14F-4D97-AF65-F5344CB8AC3E}">
        <p14:creationId xmlns:p14="http://schemas.microsoft.com/office/powerpoint/2010/main" val="2729637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241625-4EF5-41F1-BF4A-C6857EA4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FAC647-D0A9-4A0A-B530-BEDA779AE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262142"/>
            <a:ext cx="4446826" cy="3535532"/>
          </a:xfrm>
        </p:spPr>
        <p:txBody>
          <a:bodyPr>
            <a:normAutofit/>
          </a:bodyPr>
          <a:lstStyle/>
          <a:p>
            <a:r>
              <a:rPr lang="en-US" sz="1800" dirty="0"/>
              <a:t>“The goal of mindfulness is to maintain awareness moment by moment, disengaging oneself from strong attachment to beliefs, thoughts, or emotions, thereby developing a greater sense of emotional balance and well-being.” (Ludwig &amp; Kabat-Zinn 2008)</a:t>
            </a:r>
          </a:p>
          <a:p>
            <a:r>
              <a:rPr lang="en-US" sz="1800" dirty="0"/>
              <a:t>Mindfulness training for physicians is associated with:</a:t>
            </a:r>
          </a:p>
          <a:p>
            <a:pPr lvl="1"/>
            <a:r>
              <a:rPr lang="en-US" sz="1500" dirty="0"/>
              <a:t>Reduced psychological distress</a:t>
            </a:r>
          </a:p>
          <a:p>
            <a:pPr lvl="1"/>
            <a:r>
              <a:rPr lang="en-US" sz="1500" dirty="0"/>
              <a:t>Increased empathy</a:t>
            </a:r>
          </a:p>
          <a:p>
            <a:pPr lvl="1"/>
            <a:r>
              <a:rPr lang="en-US" sz="1500" dirty="0"/>
              <a:t>Decreased burnout</a:t>
            </a:r>
          </a:p>
        </p:txBody>
      </p:sp>
      <p:pic>
        <p:nvPicPr>
          <p:cNvPr id="1026" name="Picture 2" descr="Mindfulness | University Health Service">
            <a:extLst>
              <a:ext uri="{FF2B5EF4-FFF2-40B4-BE49-F238E27FC236}">
                <a16:creationId xmlns="" xmlns:a16="http://schemas.microsoft.com/office/drawing/2014/main" id="{E5F54ED9-A178-4974-BC70-9E17BA946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21" y="2172255"/>
            <a:ext cx="3904055" cy="25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84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0EED4F-D87A-4FBE-A0AD-AB20FE0A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ACAC0F-85EB-4020-82BB-543114CE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2071662"/>
            <a:ext cx="8272211" cy="6683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But what if you can’t take an institution-sponsored 8 week Mindfulness course?</a:t>
            </a:r>
          </a:p>
          <a:p>
            <a:r>
              <a:rPr lang="en-US" dirty="0"/>
              <a:t>Numerous free apps that guide mindfulness practice</a:t>
            </a:r>
          </a:p>
        </p:txBody>
      </p:sp>
      <p:pic>
        <p:nvPicPr>
          <p:cNvPr id="1026" name="Picture 2" descr="Mindfulness Coach - Apps on Google Play">
            <a:extLst>
              <a:ext uri="{FF2B5EF4-FFF2-40B4-BE49-F238E27FC236}">
                <a16:creationId xmlns="" xmlns:a16="http://schemas.microsoft.com/office/drawing/2014/main" id="{A08B5DD4-8C6A-411C-BBD7-B3ECB9D8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4" y="2971185"/>
            <a:ext cx="1448393" cy="26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070FDE4-414B-49AD-95D1-CF35B26C0EEB}"/>
              </a:ext>
            </a:extLst>
          </p:cNvPr>
          <p:cNvSpPr txBox="1">
            <a:spLocks/>
          </p:cNvSpPr>
          <p:nvPr/>
        </p:nvSpPr>
        <p:spPr>
          <a:xfrm>
            <a:off x="2174808" y="3006655"/>
            <a:ext cx="1560473" cy="25846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/>
              <a:t>Mindfulness Coach</a:t>
            </a:r>
          </a:p>
          <a:p>
            <a:r>
              <a:rPr lang="en-US" sz="1350" dirty="0"/>
              <a:t>Free</a:t>
            </a:r>
          </a:p>
          <a:p>
            <a:r>
              <a:rPr lang="en-US" sz="1350" dirty="0"/>
              <a:t>Developed by the  VA</a:t>
            </a:r>
          </a:p>
          <a:p>
            <a:r>
              <a:rPr lang="en-US" sz="1350" dirty="0"/>
              <a:t>Progress through multiple levels of practice</a:t>
            </a:r>
          </a:p>
        </p:txBody>
      </p:sp>
      <p:pic>
        <p:nvPicPr>
          <p:cNvPr id="1028" name="Picture 4" descr="Headspace Alternatives and Similar Apps and Websites ...">
            <a:extLst>
              <a:ext uri="{FF2B5EF4-FFF2-40B4-BE49-F238E27FC236}">
                <a16:creationId xmlns="" xmlns:a16="http://schemas.microsoft.com/office/drawing/2014/main" id="{2F6A3386-25CB-4592-9EEB-479A106A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42" y="2869264"/>
            <a:ext cx="2384378" cy="23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53DFDFE-5D1F-4A36-B41A-95697292593D}"/>
              </a:ext>
            </a:extLst>
          </p:cNvPr>
          <p:cNvSpPr txBox="1">
            <a:spLocks/>
          </p:cNvSpPr>
          <p:nvPr/>
        </p:nvSpPr>
        <p:spPr>
          <a:xfrm>
            <a:off x="7292894" y="2869264"/>
            <a:ext cx="1560473" cy="25525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/>
              <a:t>Headspace</a:t>
            </a:r>
          </a:p>
          <a:p>
            <a:r>
              <a:rPr lang="en-US" sz="1350" dirty="0"/>
              <a:t>Normally by subscription but free through 2020 w/an NPI</a:t>
            </a:r>
          </a:p>
          <a:p>
            <a:r>
              <a:rPr lang="en-US" sz="1350" dirty="0"/>
              <a:t>For-profit app</a:t>
            </a:r>
          </a:p>
          <a:p>
            <a:r>
              <a:rPr lang="en-US" sz="1350" dirty="0"/>
              <a:t>Highly customizable and tracks progress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61B9BC-9054-4501-BD80-B78365FE734F}"/>
              </a:ext>
            </a:extLst>
          </p:cNvPr>
          <p:cNvSpPr txBox="1"/>
          <p:nvPr/>
        </p:nvSpPr>
        <p:spPr>
          <a:xfrm>
            <a:off x="435895" y="5664149"/>
            <a:ext cx="3515557" cy="300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hlinkClick r:id="rId5"/>
              </a:rPr>
              <a:t>https://mobile.va.gov/app/mindfulness-coach</a:t>
            </a:r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47E9D63-79A8-485B-899C-434E30706771}"/>
              </a:ext>
            </a:extLst>
          </p:cNvPr>
          <p:cNvSpPr txBox="1"/>
          <p:nvPr/>
        </p:nvSpPr>
        <p:spPr>
          <a:xfrm>
            <a:off x="4572000" y="5421775"/>
            <a:ext cx="4676312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hlinkClick r:id="rId6"/>
              </a:rPr>
              <a:t>https://help.headspace.com/hc/en-us/articles/360045161413-Headspace-for-Healthcare-Professionals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8486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0EED4F-D87A-4FBE-A0AD-AB20FE0A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Physician Leaders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0EE87D11-F86A-4232-8B33-215FF3B20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84" y="2059887"/>
            <a:ext cx="5078025" cy="46411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1800" dirty="0"/>
              <a:t>Supporting Physician and Staff Emotional Well Being </a:t>
            </a:r>
          </a:p>
          <a:p>
            <a:pPr lvl="1"/>
            <a:r>
              <a:rPr lang="en-US" sz="1800" dirty="0"/>
              <a:t>EAP program </a:t>
            </a:r>
          </a:p>
          <a:p>
            <a:r>
              <a:rPr lang="en-US" sz="1800" dirty="0"/>
              <a:t>Encouraging Social Connection </a:t>
            </a:r>
          </a:p>
          <a:p>
            <a:pPr marL="0" indent="0">
              <a:buNone/>
            </a:pPr>
            <a:r>
              <a:rPr lang="en-US" sz="1350" dirty="0"/>
              <a:t>https://www.peerrxmed.com/</a:t>
            </a:r>
          </a:p>
          <a:p>
            <a:r>
              <a:rPr lang="en-US" sz="1800" dirty="0"/>
              <a:t>Implementing the use of Telemedicine when possible to increase ease and access for patient and provider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350" dirty="0"/>
              <a:t>https://www.ama-assn.org/delivering-care/public-health/caring-our-caregivers-during-covid-19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E42775A-8190-4CA3-8C70-159872E6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294" y="2039834"/>
            <a:ext cx="2418524" cy="27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FC73E-D307-4F4C-BC33-FEF82073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Care of Your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3DDBC5-B0D5-44FE-B323-3834261B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 staffing procedures and scheduling where possible</a:t>
            </a:r>
          </a:p>
          <a:p>
            <a:r>
              <a:rPr lang="en-US" dirty="0"/>
              <a:t>Offer access to psychosocial support</a:t>
            </a:r>
          </a:p>
          <a:p>
            <a:r>
              <a:rPr lang="en-US" dirty="0"/>
              <a:t>Monitor and review staff member well-being</a:t>
            </a:r>
          </a:p>
          <a:p>
            <a:r>
              <a:rPr lang="en-US" dirty="0"/>
              <a:t>Create an environment of open communication</a:t>
            </a:r>
          </a:p>
          <a:p>
            <a:r>
              <a:rPr lang="en-US" dirty="0"/>
              <a:t>Allowing flexible hours, when possible</a:t>
            </a:r>
          </a:p>
          <a:p>
            <a:pPr lvl="1"/>
            <a:r>
              <a:rPr lang="en-US" dirty="0"/>
              <a:t>Consider how and when meetings are scheduled</a:t>
            </a:r>
          </a:p>
          <a:p>
            <a:r>
              <a:rPr lang="en-US" dirty="0"/>
              <a:t>Model Flexible policies </a:t>
            </a:r>
          </a:p>
          <a:p>
            <a:pPr lvl="1"/>
            <a:r>
              <a:rPr lang="en-US" dirty="0"/>
              <a:t>What time are emails sent and responded to?</a:t>
            </a:r>
          </a:p>
          <a:p>
            <a:pPr lvl="1"/>
            <a:r>
              <a:rPr lang="en-US" dirty="0"/>
              <a:t>How are the needs of parents responded to?</a:t>
            </a:r>
          </a:p>
        </p:txBody>
      </p:sp>
    </p:spTree>
    <p:extLst>
      <p:ext uri="{BB962C8B-B14F-4D97-AF65-F5344CB8AC3E}">
        <p14:creationId xmlns:p14="http://schemas.microsoft.com/office/powerpoint/2010/main" val="3564872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13C01-29F5-4E34-B4B8-B1CAF6E1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Balancing Work and Home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AF9AE02-D5DE-4DF5-ABB3-EC45EB0C5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7121" y="2380061"/>
            <a:ext cx="4549760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49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EB359F-32E2-417C-BD90-F0678BA0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Juggling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481CBB-53CB-41A8-A063-7735E2F62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181" y="1514900"/>
            <a:ext cx="3848669" cy="615586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Some balls are plastic, and some are glass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Some will  bounce, some will break </a:t>
            </a:r>
          </a:p>
          <a:p>
            <a:pPr lvl="1" algn="ctr"/>
            <a:r>
              <a:rPr lang="en-US" dirty="0">
                <a:solidFill>
                  <a:srgbClr val="000000"/>
                </a:solidFill>
              </a:rPr>
              <a:t>Know which are which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C564E5-C8E2-412B-96AC-69FDDA4A8BED}"/>
              </a:ext>
            </a:extLst>
          </p:cNvPr>
          <p:cNvPicPr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r="10577" b="1"/>
          <a:stretch/>
        </p:blipFill>
        <p:spPr bwMode="auto">
          <a:xfrm>
            <a:off x="457200" y="1383907"/>
            <a:ext cx="3628516" cy="3797804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21926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295919-7548-49A9-8AFC-1355591D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work and parenting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B0DEA3-E5D0-4CDA-A716-19A28619D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Recognize that this is hard! </a:t>
            </a:r>
          </a:p>
          <a:p>
            <a:pPr marL="0" indent="0">
              <a:buNone/>
            </a:pPr>
            <a:endParaRPr lang="en-US" b="1" i="1" dirty="0"/>
          </a:p>
          <a:p>
            <a:r>
              <a:rPr lang="en-US" dirty="0"/>
              <a:t>Take care of yourself as best you can</a:t>
            </a:r>
          </a:p>
          <a:p>
            <a:r>
              <a:rPr lang="en-US" dirty="0"/>
              <a:t>Stick to a routine</a:t>
            </a:r>
          </a:p>
          <a:p>
            <a:pPr lvl="1"/>
            <a:r>
              <a:rPr lang="en-US" dirty="0"/>
              <a:t>Set times to focus on family </a:t>
            </a:r>
          </a:p>
          <a:p>
            <a:pPr lvl="1"/>
            <a:r>
              <a:rPr lang="en-US" dirty="0"/>
              <a:t>Schedule breaks</a:t>
            </a:r>
          </a:p>
          <a:p>
            <a:r>
              <a:rPr lang="en-US" dirty="0"/>
              <a:t>Be open with your employer and colleagues – find solutions that work</a:t>
            </a:r>
          </a:p>
          <a:p>
            <a:r>
              <a:rPr lang="en-US" dirty="0"/>
              <a:t>Be clear about work time and space</a:t>
            </a:r>
          </a:p>
          <a:p>
            <a:pPr lvl="1"/>
            <a:r>
              <a:rPr lang="en-US" dirty="0"/>
              <a:t>Boundaries &amp; interruptions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4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836FE0-7EB4-4015-8E5F-074448E1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work and parenting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EFEEF8-481A-4276-97EC-5E68B8018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creative with your schedule </a:t>
            </a:r>
          </a:p>
          <a:p>
            <a:r>
              <a:rPr lang="en-US" dirty="0"/>
              <a:t>Try to focus on work while you are working</a:t>
            </a:r>
          </a:p>
          <a:p>
            <a:pPr lvl="1"/>
            <a:r>
              <a:rPr lang="en-US" dirty="0"/>
              <a:t>Time block, swap with a partner or another caregiver if that is an option </a:t>
            </a:r>
          </a:p>
          <a:p>
            <a:pPr lvl="1"/>
            <a:r>
              <a:rPr lang="en-US" dirty="0"/>
              <a:t>Ensure kids are cared for or safely occupied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6C8285-C92D-4C66-8F97-E4CE6D54701D}"/>
              </a:ext>
            </a:extLst>
          </p:cNvPr>
          <p:cNvSpPr txBox="1"/>
          <p:nvPr/>
        </p:nvSpPr>
        <p:spPr>
          <a:xfrm>
            <a:off x="358255" y="5442898"/>
            <a:ext cx="62438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hlinkClick r:id="rId3"/>
              </a:rPr>
              <a:t>www.triplep-parenting.com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0005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2FC0AF-22F9-4FE3-85E9-BE96CC6E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Specific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F9A37E-1DA9-4D23-B07A-83EBBA9EE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Routine! </a:t>
            </a:r>
          </a:p>
          <a:p>
            <a:r>
              <a:rPr lang="en-US" dirty="0"/>
              <a:t>Baby Wearing </a:t>
            </a:r>
          </a:p>
          <a:p>
            <a:r>
              <a:rPr lang="en-US" dirty="0"/>
              <a:t>Stations or Rotations</a:t>
            </a:r>
          </a:p>
          <a:p>
            <a:r>
              <a:rPr lang="en-US" dirty="0"/>
              <a:t>Taking advantage of developmental phases, </a:t>
            </a:r>
            <a:r>
              <a:rPr lang="en-US" dirty="0" err="1"/>
              <a:t>ie</a:t>
            </a:r>
            <a:r>
              <a:rPr lang="en-US" dirty="0"/>
              <a:t>. Parallel play</a:t>
            </a:r>
          </a:p>
          <a:p>
            <a:pPr lvl="1"/>
            <a:r>
              <a:rPr lang="en-US" dirty="0"/>
              <a:t>Working/playing side by side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Help older kids set goals &amp; maintain a routine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55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2D00D7-3293-4DC7-943A-056F67F3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work and parenting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CEE6FC-57F5-42BC-B359-0D6C007B7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Cues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Allowing choices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2B93D3-5F55-44C6-8CD3-1FACFE375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098" y="3859190"/>
            <a:ext cx="2824879" cy="2998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F9D0CE-47DC-44BB-AD63-D4CDC806F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765" y="199229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436A18-C217-48A9-8C62-448232C8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BHIPP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69234A4-F9AB-4C96-9CDB-BBDE57BCF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442905"/>
            <a:ext cx="3705559" cy="3401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8A84612-DD9B-4E5B-94A9-FC4D18CCA872}"/>
              </a:ext>
            </a:extLst>
          </p:cNvPr>
          <p:cNvSpPr/>
          <p:nvPr/>
        </p:nvSpPr>
        <p:spPr>
          <a:xfrm>
            <a:off x="3983390" y="2168564"/>
            <a:ext cx="47102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892">
              <a:defRPr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/>
              </a:rPr>
              <a:t>Offering support to pediatric primary care providers through free:</a:t>
            </a:r>
          </a:p>
          <a:p>
            <a:pPr marL="557199" lvl="1" indent="-214308" defTabSz="342892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Telephone consultation (855-MD-BHIPP)</a:t>
            </a:r>
          </a:p>
          <a:p>
            <a:pPr marL="557199" lvl="1" indent="-214308" defTabSz="342892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Resource &amp; referral support </a:t>
            </a:r>
          </a:p>
          <a:p>
            <a:pPr marL="557199" lvl="1" indent="-214308" defTabSz="342892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Training &amp; education </a:t>
            </a:r>
          </a:p>
          <a:p>
            <a:pPr marL="557199" lvl="1" indent="-214308" defTabSz="342892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Regionally specific social work co-location (Salisbury University and Morgan State University)</a:t>
            </a:r>
          </a:p>
          <a:p>
            <a:pPr marL="557199" lvl="1" indent="-214308" defTabSz="342892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Project ECHO®</a:t>
            </a:r>
          </a:p>
          <a:p>
            <a:pPr marL="557199" lvl="1" indent="-214308" defTabSz="342892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Direct 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/>
              </a:rPr>
              <a:t>Telespsychiatry</a:t>
            </a: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 &amp; 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/>
              </a:rPr>
              <a:t>Telecounseling</a:t>
            </a: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 Services</a:t>
            </a:r>
          </a:p>
          <a:p>
            <a:pPr marL="557199" lvl="1" indent="-214308" defTabSz="342892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Care coordination</a:t>
            </a:r>
          </a:p>
          <a:p>
            <a:pPr defTabSz="342892">
              <a:defRPr/>
            </a:pPr>
            <a:endParaRPr lang="en-US" sz="1350" dirty="0">
              <a:solidFill>
                <a:srgbClr val="000000"/>
              </a:solidFill>
              <a:latin typeface="Calibri" panose="020F0502020204030204"/>
            </a:endParaRPr>
          </a:p>
          <a:p>
            <a:pPr algn="ctr" defTabSz="342892">
              <a:defRPr/>
            </a:pPr>
            <a:r>
              <a:rPr lang="en-US" sz="1350" i="1" dirty="0">
                <a:solidFill>
                  <a:srgbClr val="000000"/>
                </a:solidFill>
                <a:latin typeface="Calibri" panose="020F0502020204030204"/>
              </a:rPr>
              <a:t>Supported by Maryland Department of Health,</a:t>
            </a:r>
          </a:p>
          <a:p>
            <a:pPr algn="ctr" defTabSz="342892">
              <a:defRPr/>
            </a:pPr>
            <a:r>
              <a:rPr lang="en-US" sz="1350" i="1" dirty="0">
                <a:solidFill>
                  <a:srgbClr val="000000"/>
                </a:solidFill>
                <a:latin typeface="Calibri" panose="020F0502020204030204"/>
              </a:rPr>
              <a:t>Behavioral Health Administration &amp; HRSA</a:t>
            </a:r>
          </a:p>
          <a:p>
            <a:pPr algn="ctr" defTabSz="342892">
              <a:defRPr/>
            </a:pPr>
            <a:r>
              <a:rPr lang="en-US" sz="1350" i="1" dirty="0">
                <a:solidFill>
                  <a:srgbClr val="000000"/>
                </a:solidFill>
                <a:latin typeface="Calibri" panose="020F0502020204030204"/>
                <a:hlinkClick r:id="rId4"/>
              </a:rPr>
              <a:t>www.mdbhipp.org</a:t>
            </a:r>
            <a:r>
              <a:rPr lang="en-US" sz="1350" i="1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453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67EDBA-EB0B-4681-96F5-BE8E1301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A6EB39-2D58-439E-88E9-C3141A2F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Argarwal</a:t>
            </a:r>
            <a:r>
              <a:rPr lang="en-US" dirty="0"/>
              <a:t>, S. D., </a:t>
            </a:r>
            <a:r>
              <a:rPr lang="en-US" dirty="0" err="1"/>
              <a:t>Pabo</a:t>
            </a:r>
            <a:r>
              <a:rPr lang="en-US" dirty="0"/>
              <a:t>, E., </a:t>
            </a:r>
            <a:r>
              <a:rPr lang="en-US" dirty="0" err="1"/>
              <a:t>Rozenblum</a:t>
            </a:r>
            <a:r>
              <a:rPr lang="en-US" dirty="0"/>
              <a:t>, R., &amp; </a:t>
            </a:r>
            <a:r>
              <a:rPr lang="en-US" dirty="0" err="1"/>
              <a:t>Sherritt</a:t>
            </a:r>
            <a:r>
              <a:rPr lang="en-US" dirty="0"/>
              <a:t>, K. M. (2020). Professional dissonance and burnout in primary care: a qualitative study. </a:t>
            </a:r>
            <a:r>
              <a:rPr lang="en-US" i="1" dirty="0"/>
              <a:t>JAMA Internal Medicine</a:t>
            </a:r>
            <a:r>
              <a:rPr lang="en-US" dirty="0"/>
              <a:t>.</a:t>
            </a:r>
          </a:p>
          <a:p>
            <a:r>
              <a:rPr lang="en-US" dirty="0" err="1"/>
              <a:t>Albott</a:t>
            </a:r>
            <a:r>
              <a:rPr lang="en-US" dirty="0"/>
              <a:t>, C. S., Wozniak, J. R., </a:t>
            </a:r>
            <a:r>
              <a:rPr lang="en-US" dirty="0" err="1"/>
              <a:t>McGlinch</a:t>
            </a:r>
            <a:r>
              <a:rPr lang="en-US" dirty="0"/>
              <a:t>, B. P., Wall, M. H., Gold, B. S., &amp; </a:t>
            </a:r>
            <a:r>
              <a:rPr lang="en-US" dirty="0" err="1"/>
              <a:t>Vinogradov</a:t>
            </a:r>
            <a:r>
              <a:rPr lang="en-US" dirty="0"/>
              <a:t>, S. (2020). Battle Buddies: Rapid Deployment of a Psychological Resilience Intervention for Health Care Workers During the Coronavirus Disease 2019 Pandemic. </a:t>
            </a:r>
            <a:r>
              <a:rPr lang="en-US" i="1" dirty="0"/>
              <a:t>Anesthesia and Analgesia</a:t>
            </a:r>
            <a:r>
              <a:rPr lang="en-US" dirty="0"/>
              <a:t>.</a:t>
            </a:r>
          </a:p>
          <a:p>
            <a:r>
              <a:rPr lang="en-US" dirty="0"/>
              <a:t>Dean, W., &amp; Simon Talbot, A. D. (2019). Reframing Clinician Distress: Moral Injury Not Burnout. </a:t>
            </a:r>
            <a:r>
              <a:rPr lang="en-US" i="1" dirty="0"/>
              <a:t>Federal Practitioner</a:t>
            </a:r>
            <a:r>
              <a:rPr lang="en-US" dirty="0"/>
              <a:t>, </a:t>
            </a:r>
            <a:r>
              <a:rPr lang="en-US" i="1" dirty="0"/>
              <a:t>36</a:t>
            </a:r>
            <a:r>
              <a:rPr lang="en-US" dirty="0"/>
              <a:t>(9), 400.</a:t>
            </a:r>
          </a:p>
          <a:p>
            <a:r>
              <a:rPr lang="en-US" dirty="0" err="1"/>
              <a:t>Freudenberger</a:t>
            </a:r>
            <a:r>
              <a:rPr lang="en-US" dirty="0"/>
              <a:t>, H. J. (1975). The staff burn-out syndrome in alternative institutions. </a:t>
            </a:r>
            <a:r>
              <a:rPr lang="en-US" i="1" dirty="0"/>
              <a:t>Psychotherapy: Theory, Research &amp; Practice</a:t>
            </a:r>
            <a:r>
              <a:rPr lang="en-US" dirty="0"/>
              <a:t>, </a:t>
            </a:r>
            <a:r>
              <a:rPr lang="en-US" i="1" dirty="0"/>
              <a:t>12</a:t>
            </a:r>
            <a:r>
              <a:rPr lang="en-US" dirty="0"/>
              <a:t>(1), 73.</a:t>
            </a:r>
          </a:p>
          <a:p>
            <a:r>
              <a:rPr lang="en-US" dirty="0"/>
              <a:t>Goodman, M. J., &amp; </a:t>
            </a:r>
            <a:r>
              <a:rPr lang="en-US" dirty="0" err="1"/>
              <a:t>Schorling</a:t>
            </a:r>
            <a:r>
              <a:rPr lang="en-US" dirty="0"/>
              <a:t>, J. B. (2012). A mindfulness course decreases burnout and improves well-being among healthcare providers. </a:t>
            </a:r>
            <a:r>
              <a:rPr lang="en-US" i="1" dirty="0"/>
              <a:t>The International Journal of Psychiatry in Medicine</a:t>
            </a:r>
            <a:r>
              <a:rPr lang="en-US" dirty="0"/>
              <a:t>, </a:t>
            </a:r>
            <a:r>
              <a:rPr lang="en-US" i="1" dirty="0"/>
              <a:t>43</a:t>
            </a:r>
            <a:r>
              <a:rPr lang="en-US" dirty="0"/>
              <a:t>(2), 119-128.</a:t>
            </a:r>
          </a:p>
          <a:p>
            <a:r>
              <a:rPr lang="en-US" dirty="0" err="1"/>
              <a:t>Houtrow</a:t>
            </a:r>
            <a:r>
              <a:rPr lang="en-US" dirty="0"/>
              <a:t>, A. (2020). Addressing Burnout: Symptom Management Versus Treating the Cause. </a:t>
            </a:r>
            <a:r>
              <a:rPr lang="en-US" i="1" dirty="0"/>
              <a:t>The Journal of Pediatrics</a:t>
            </a:r>
            <a:r>
              <a:rPr lang="en-US" dirty="0"/>
              <a:t>.</a:t>
            </a:r>
          </a:p>
          <a:p>
            <a:r>
              <a:rPr lang="en-US" dirty="0"/>
              <a:t>Krasner, M. S., Epstein, R. M., Beckman, H., </a:t>
            </a:r>
            <a:r>
              <a:rPr lang="en-US" dirty="0" err="1"/>
              <a:t>Suchman</a:t>
            </a:r>
            <a:r>
              <a:rPr lang="en-US" dirty="0"/>
              <a:t>, A. L., Chapman, B., Mooney, C. J., &amp; Quill, T. E. (2009). Association of an educational program in mindful communication with burnout, empathy, and attitudes among primary care physicians. </a:t>
            </a:r>
            <a:r>
              <a:rPr lang="en-US" i="1" dirty="0"/>
              <a:t>Jama</a:t>
            </a:r>
            <a:r>
              <a:rPr lang="en-US" dirty="0"/>
              <a:t>, </a:t>
            </a:r>
            <a:r>
              <a:rPr lang="en-US" i="1" dirty="0"/>
              <a:t>302</a:t>
            </a:r>
            <a:r>
              <a:rPr lang="en-US" dirty="0"/>
              <a:t>(12), 1284-1293.</a:t>
            </a:r>
          </a:p>
          <a:p>
            <a:r>
              <a:rPr lang="en-US" dirty="0"/>
              <a:t>Lee, S.J., Ward, K.P., &amp; Chang, O.D. (2020, September). Research brief: Parents' perceptions of the shift to home-based education during the Covid-19 pandemic. Ann Arbor, MI: University of Michigan Parenting in Context Research Lab. Retrieved from: https://bit.ly/2Ra5Q2R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39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0B22A5-B5A7-42B5-B9A6-5C92CAD2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6A63C3-1ACA-467B-8098-491BAD33E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Quill, T. E. (2009). Association of an educational program in mindful communication with burnout, empathy, and attitudes among primary care physicians. </a:t>
            </a:r>
            <a:r>
              <a:rPr lang="en-US" i="1" dirty="0"/>
              <a:t>Jama</a:t>
            </a:r>
            <a:r>
              <a:rPr lang="en-US" dirty="0"/>
              <a:t>, </a:t>
            </a:r>
            <a:r>
              <a:rPr lang="en-US" i="1" dirty="0"/>
              <a:t>302</a:t>
            </a:r>
            <a:r>
              <a:rPr lang="en-US" dirty="0"/>
              <a:t>(12), 1284-1293.</a:t>
            </a:r>
          </a:p>
          <a:p>
            <a:r>
              <a:rPr lang="en-US" dirty="0"/>
              <a:t>Ludwig, D. S., &amp; Kabat-Zinn, J. (2008). Mindfulness in medicine. </a:t>
            </a:r>
            <a:r>
              <a:rPr lang="en-US" i="1" dirty="0"/>
              <a:t>JAMA</a:t>
            </a:r>
            <a:r>
              <a:rPr lang="en-US" dirty="0"/>
              <a:t>, </a:t>
            </a:r>
            <a:r>
              <a:rPr lang="en-US" i="1" dirty="0"/>
              <a:t>300</a:t>
            </a:r>
            <a:r>
              <a:rPr lang="en-US" dirty="0"/>
              <a:t>(11), 1350-1352.</a:t>
            </a:r>
          </a:p>
          <a:p>
            <a:r>
              <a:rPr lang="en-US" dirty="0"/>
              <a:t>Maslach, C. (1993). Burnout: A multidimensional perspective. In W. B. Schaufeli, C. Maslach, &amp; T. Marek (Eds.), </a:t>
            </a:r>
            <a:r>
              <a:rPr lang="en-US" i="1" dirty="0"/>
              <a:t>Series in applied psychology: Social issues and questions. Professional burnout: Recent developments in theory and research</a:t>
            </a:r>
            <a:r>
              <a:rPr lang="en-US" dirty="0"/>
              <a:t> (p. 19–32). Taylor &amp; Francis.</a:t>
            </a:r>
          </a:p>
          <a:p>
            <a:r>
              <a:rPr lang="en-US" dirty="0"/>
              <a:t>Maslach, C., &amp; Schaufeli, W. B. (1993). Historical and conceptual development of burnout. </a:t>
            </a:r>
            <a:r>
              <a:rPr lang="en-US" i="1" dirty="0"/>
              <a:t>Professional burnout: Recent developments in theory and research</a:t>
            </a:r>
            <a:r>
              <a:rPr lang="en-US" dirty="0"/>
              <a:t>, </a:t>
            </a:r>
            <a:r>
              <a:rPr lang="en-US" i="1" dirty="0"/>
              <a:t>12</a:t>
            </a:r>
            <a:r>
              <a:rPr lang="en-US" dirty="0"/>
              <a:t>, 1-16.</a:t>
            </a:r>
          </a:p>
          <a:p>
            <a:r>
              <a:rPr lang="en-US" dirty="0" err="1"/>
              <a:t>Panagioti</a:t>
            </a:r>
            <a:r>
              <a:rPr lang="en-US" dirty="0"/>
              <a:t>, M., Geraghty, K., Johnson, J., Zhou, A., </a:t>
            </a:r>
            <a:r>
              <a:rPr lang="en-US" dirty="0" err="1"/>
              <a:t>Panagopoulou</a:t>
            </a:r>
            <a:r>
              <a:rPr lang="en-US" dirty="0"/>
              <a:t>, E., Chew-Graham, C., ... &amp; </a:t>
            </a:r>
            <a:r>
              <a:rPr lang="en-US" dirty="0" err="1"/>
              <a:t>Esmail</a:t>
            </a:r>
            <a:r>
              <a:rPr lang="en-US" dirty="0"/>
              <a:t>, A. (2018). Association between physician burnout and patient safety, professionalism, and patient satisfaction: a systematic review and meta-analysis. </a:t>
            </a:r>
            <a:r>
              <a:rPr lang="en-US" i="1" dirty="0"/>
              <a:t>JAMA internal medicine</a:t>
            </a:r>
            <a:r>
              <a:rPr lang="en-US" dirty="0"/>
              <a:t>, </a:t>
            </a:r>
            <a:r>
              <a:rPr lang="en-US" i="1" dirty="0"/>
              <a:t>178</a:t>
            </a:r>
            <a:r>
              <a:rPr lang="en-US" dirty="0"/>
              <a:t>(10), 1317-1331.</a:t>
            </a:r>
          </a:p>
          <a:p>
            <a:r>
              <a:rPr lang="en-US" dirty="0" err="1"/>
              <a:t>Panagioti</a:t>
            </a:r>
            <a:r>
              <a:rPr lang="en-US" dirty="0"/>
              <a:t>, M., </a:t>
            </a:r>
            <a:r>
              <a:rPr lang="en-US" dirty="0" err="1"/>
              <a:t>Panagopoulou</a:t>
            </a:r>
            <a:r>
              <a:rPr lang="en-US" dirty="0"/>
              <a:t>, E., Bower, P., </a:t>
            </a:r>
            <a:r>
              <a:rPr lang="en-US" dirty="0" err="1"/>
              <a:t>Lewith</a:t>
            </a:r>
            <a:r>
              <a:rPr lang="en-US" dirty="0"/>
              <a:t>, G., </a:t>
            </a:r>
            <a:r>
              <a:rPr lang="en-US" dirty="0" err="1"/>
              <a:t>Kontopantelis</a:t>
            </a:r>
            <a:r>
              <a:rPr lang="en-US" dirty="0"/>
              <a:t>, E., Chew-Graham, C., ... &amp; </a:t>
            </a:r>
            <a:r>
              <a:rPr lang="en-US" dirty="0" err="1"/>
              <a:t>Esmail</a:t>
            </a:r>
            <a:r>
              <a:rPr lang="en-US" dirty="0"/>
              <a:t>, A. (2017). Controlled interventions to reduce burnout in physicians: a systematic review and meta-analysis. </a:t>
            </a:r>
            <a:r>
              <a:rPr lang="en-US" i="1" dirty="0"/>
              <a:t>JAMA internal medicine</a:t>
            </a:r>
            <a:r>
              <a:rPr lang="en-US" dirty="0"/>
              <a:t>, </a:t>
            </a:r>
            <a:r>
              <a:rPr lang="en-US" i="1" dirty="0"/>
              <a:t>177</a:t>
            </a:r>
            <a:r>
              <a:rPr lang="en-US" dirty="0"/>
              <a:t>(2), 195-205.</a:t>
            </a:r>
          </a:p>
          <a:p>
            <a:r>
              <a:rPr lang="en-US" dirty="0"/>
              <a:t>Patel, R. S., </a:t>
            </a:r>
            <a:r>
              <a:rPr lang="en-US" dirty="0" err="1"/>
              <a:t>Bachu</a:t>
            </a:r>
            <a:r>
              <a:rPr lang="en-US" dirty="0"/>
              <a:t>, R., </a:t>
            </a:r>
            <a:r>
              <a:rPr lang="en-US" dirty="0" err="1"/>
              <a:t>Adikey</a:t>
            </a:r>
            <a:r>
              <a:rPr lang="en-US" dirty="0"/>
              <a:t>, A., Malik, M., &amp; Shah, M. (2018). Factors related to physician burnout and its consequences: a review. </a:t>
            </a:r>
            <a:r>
              <a:rPr lang="en-US" i="1" dirty="0"/>
              <a:t>Behavioral Sciences</a:t>
            </a:r>
            <a:r>
              <a:rPr lang="en-US" dirty="0"/>
              <a:t>, </a:t>
            </a:r>
            <a:r>
              <a:rPr lang="en-US" i="1" dirty="0"/>
              <a:t>8</a:t>
            </a:r>
            <a:r>
              <a:rPr lang="en-US" dirty="0"/>
              <a:t>(11), 98.</a:t>
            </a:r>
          </a:p>
          <a:p>
            <a:r>
              <a:rPr lang="en-US" dirty="0" err="1"/>
              <a:t>Sockalingam</a:t>
            </a:r>
            <a:r>
              <a:rPr lang="en-US" dirty="0"/>
              <a:t>, S., Arena, A., </a:t>
            </a:r>
            <a:r>
              <a:rPr lang="en-US" dirty="0" err="1"/>
              <a:t>Serhal</a:t>
            </a:r>
            <a:r>
              <a:rPr lang="en-US" dirty="0"/>
              <a:t>, E., </a:t>
            </a:r>
            <a:r>
              <a:rPr lang="en-US" dirty="0" err="1"/>
              <a:t>Mohri</a:t>
            </a:r>
            <a:r>
              <a:rPr lang="en-US" dirty="0"/>
              <a:t>, L., </a:t>
            </a:r>
            <a:r>
              <a:rPr lang="en-US" dirty="0" err="1"/>
              <a:t>Alloo</a:t>
            </a:r>
            <a:r>
              <a:rPr lang="en-US" dirty="0"/>
              <a:t>, J., &amp; Crawford, A. (2018). Building provincial mental health capacity in primary care: an evaluation of a project ECHO mental health program. </a:t>
            </a:r>
            <a:r>
              <a:rPr lang="en-US" i="1" dirty="0"/>
              <a:t>Academic Psychiatry</a:t>
            </a:r>
            <a:r>
              <a:rPr lang="en-US" dirty="0"/>
              <a:t>, </a:t>
            </a:r>
            <a:r>
              <a:rPr lang="en-US" i="1" dirty="0"/>
              <a:t>42</a:t>
            </a:r>
            <a:r>
              <a:rPr lang="en-US" dirty="0"/>
              <a:t>(4), 451-457.</a:t>
            </a:r>
          </a:p>
          <a:p>
            <a:r>
              <a:rPr lang="en-US" dirty="0" err="1"/>
              <a:t>Shanafelt</a:t>
            </a:r>
            <a:r>
              <a:rPr lang="en-US" dirty="0"/>
              <a:t>, T. D., Hasan, O., </a:t>
            </a:r>
            <a:r>
              <a:rPr lang="en-US" dirty="0" err="1"/>
              <a:t>Dyrbye</a:t>
            </a:r>
            <a:r>
              <a:rPr lang="en-US" dirty="0"/>
              <a:t>, L. N., </a:t>
            </a:r>
            <a:r>
              <a:rPr lang="en-US" dirty="0" err="1"/>
              <a:t>Sinsky</a:t>
            </a:r>
            <a:r>
              <a:rPr lang="en-US" dirty="0"/>
              <a:t>, C., </a:t>
            </a:r>
            <a:r>
              <a:rPr lang="en-US" dirty="0" err="1"/>
              <a:t>Satele</a:t>
            </a:r>
            <a:r>
              <a:rPr lang="en-US" dirty="0"/>
              <a:t>, D., Sloan, J., &amp; West, C. P. (2015, December). Changes in burnout and satisfaction with work-life balance in physicians and the general US working population between 2011 and 2014. In </a:t>
            </a:r>
            <a:r>
              <a:rPr lang="en-US" i="1" dirty="0"/>
              <a:t>Mayo Clinic Proceedings</a:t>
            </a:r>
            <a:r>
              <a:rPr lang="en-US" dirty="0"/>
              <a:t> (Vol. 90, No. 12, pp. 1600-1613).</a:t>
            </a:r>
          </a:p>
          <a:p>
            <a:r>
              <a:rPr lang="en-US" dirty="0" err="1"/>
              <a:t>Sonnentag</a:t>
            </a:r>
            <a:r>
              <a:rPr lang="en-US" dirty="0"/>
              <a:t>, S., </a:t>
            </a:r>
            <a:r>
              <a:rPr lang="en-US" dirty="0" err="1"/>
              <a:t>Kuttler</a:t>
            </a:r>
            <a:r>
              <a:rPr lang="en-US" dirty="0"/>
              <a:t>, I., &amp; Fritz, C. (2010). Job stressors, emotional exhaustion, and need for recovery: A multi-source study on the benefits of psychological detachment. </a:t>
            </a:r>
            <a:r>
              <a:rPr lang="en-US" i="1" dirty="0"/>
              <a:t>Journal of vocational Behavior</a:t>
            </a:r>
            <a:r>
              <a:rPr lang="en-US" dirty="0"/>
              <a:t>, </a:t>
            </a:r>
            <a:r>
              <a:rPr lang="en-US" i="1" dirty="0"/>
              <a:t>76</a:t>
            </a:r>
            <a:r>
              <a:rPr lang="en-US" dirty="0"/>
              <a:t>(3), 355-365.</a:t>
            </a:r>
          </a:p>
          <a:p>
            <a:r>
              <a:rPr lang="en-US" dirty="0" err="1"/>
              <a:t>Sonnentag</a:t>
            </a:r>
            <a:r>
              <a:rPr lang="en-US" dirty="0"/>
              <a:t>, S. (2012). Psychological detachment from work during leisure time: The benefits of mentally disengaging from work. </a:t>
            </a:r>
            <a:r>
              <a:rPr lang="en-US" i="1" dirty="0"/>
              <a:t>Current Directions in Psychological Science</a:t>
            </a:r>
            <a:r>
              <a:rPr lang="en-US" dirty="0"/>
              <a:t>, </a:t>
            </a:r>
            <a:r>
              <a:rPr lang="en-US" i="1" dirty="0"/>
              <a:t>21</a:t>
            </a:r>
            <a:r>
              <a:rPr lang="en-US" dirty="0"/>
              <a:t>(2), 114-118.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39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CE34F4-8796-4767-832A-4113FD2F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20F390-9FAB-4A10-BA29-27AAC3DB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Maryland BHIPP COVID 19 Resources</a:t>
            </a:r>
          </a:p>
          <a:p>
            <a:pPr lvl="1"/>
            <a:r>
              <a:rPr lang="en-US" sz="1800" dirty="0">
                <a:hlinkClick r:id="rId3"/>
              </a:rPr>
              <a:t>https://mdbhipp.org/covid-19-resources.html</a:t>
            </a:r>
            <a:r>
              <a:rPr lang="en-US" sz="1800" dirty="0"/>
              <a:t> </a:t>
            </a:r>
          </a:p>
          <a:p>
            <a:r>
              <a:rPr lang="en-US" sz="1800" dirty="0"/>
              <a:t>Maryland Department of Health, Behavioral Health Administration resource listing</a:t>
            </a:r>
            <a:r>
              <a:rPr lang="en-US" sz="1800" dirty="0">
                <a:hlinkClick r:id="rId4"/>
              </a:rPr>
              <a:t>: https://app.smartsheet.com/b/publish?EQBCT=a47b214c02f145caabe091beb1ff816a</a:t>
            </a:r>
            <a:endParaRPr lang="en-US" sz="1800" dirty="0"/>
          </a:p>
          <a:p>
            <a:r>
              <a:rPr lang="en-US" sz="1800" dirty="0"/>
              <a:t>Maryland Department of </a:t>
            </a:r>
            <a:r>
              <a:rPr lang="en-US" sz="1800" dirty="0" err="1"/>
              <a:t>Humand</a:t>
            </a:r>
            <a:r>
              <a:rPr lang="en-US" sz="1800" dirty="0"/>
              <a:t> Services COVID 19 Resources </a:t>
            </a:r>
          </a:p>
          <a:p>
            <a:pPr lvl="1"/>
            <a:r>
              <a:rPr lang="en-US" sz="1800" dirty="0">
                <a:hlinkClick r:id="rId5"/>
              </a:rPr>
              <a:t>https://dhs.maryland.gov/coronavirus-covid-19-resources/parent-resources-covid/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255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D021FD9-0E2D-49DD-BE90-9379A6EFC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482117-1CC2-457C-8AFF-F779F5A9385E}"/>
              </a:ext>
            </a:extLst>
          </p:cNvPr>
          <p:cNvSpPr txBox="1"/>
          <p:nvPr/>
        </p:nvSpPr>
        <p:spPr>
          <a:xfrm>
            <a:off x="572953" y="1389689"/>
            <a:ext cx="37821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US" sz="3300" b="1" dirty="0">
                <a:solidFill>
                  <a:srgbClr val="C8102E"/>
                </a:solidFill>
                <a:latin typeface="Georgia" panose="02040502050405020303" pitchFamily="18" charset="0"/>
              </a:rPr>
              <a:t>MACS Services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718F79-B8D6-4217-BACB-53790C34EE79}"/>
              </a:ext>
            </a:extLst>
          </p:cNvPr>
          <p:cNvSpPr txBox="1"/>
          <p:nvPr/>
        </p:nvSpPr>
        <p:spPr>
          <a:xfrm>
            <a:off x="572953" y="2098016"/>
            <a:ext cx="50163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US" b="1" i="1" dirty="0">
                <a:solidFill>
                  <a:srgbClr val="000000"/>
                </a:solidFill>
                <a:latin typeface="Georgia" panose="02040502050405020303" pitchFamily="18" charset="0"/>
              </a:rPr>
              <a:t>Services:</a:t>
            </a:r>
          </a:p>
          <a:p>
            <a:pPr marL="160731" indent="-160731" defTabSz="514337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C2A29"/>
                </a:solidFill>
                <a:latin typeface="Georgia" panose="02040502050405020303" pitchFamily="18" charset="0"/>
              </a:rPr>
              <a:t>Providing free phone consultation for clinical questions, resources, or referral information</a:t>
            </a:r>
          </a:p>
          <a:p>
            <a:pPr marL="160731" indent="-160731" defTabSz="514337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C2A29"/>
                </a:solidFill>
                <a:latin typeface="Georgia" panose="02040502050405020303" pitchFamily="18" charset="0"/>
              </a:rPr>
              <a:t>Offering education and training opportunities related to substance use disorders and chronic pain management</a:t>
            </a:r>
          </a:p>
          <a:p>
            <a:pPr marL="160731" indent="-160731" defTabSz="514337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C2A29"/>
                </a:solidFill>
                <a:latin typeface="Georgia" panose="02040502050405020303" pitchFamily="18" charset="0"/>
              </a:rPr>
              <a:t>Technical Assistance Services </a:t>
            </a:r>
          </a:p>
          <a:p>
            <a:pPr marL="160731" indent="-160731" defTabSz="514337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C2A29"/>
                </a:solidFill>
                <a:latin typeface="Georgia" panose="02040502050405020303" pitchFamily="18" charset="0"/>
              </a:rPr>
              <a:t>Project ECHO</a:t>
            </a:r>
          </a:p>
          <a:p>
            <a:pPr marL="160731" indent="-160731" defTabSz="514337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C2A29"/>
                </a:solidFill>
                <a:latin typeface="Georgia" panose="02040502050405020303" pitchFamily="18" charset="0"/>
              </a:rPr>
              <a:t>Assisting in the identification of addiction and behavioral health resources that meet the needs of the patients in your community</a:t>
            </a:r>
          </a:p>
          <a:p>
            <a:pPr defTabSz="514337"/>
            <a:endParaRPr lang="en-US" sz="15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1" defTabSz="514337"/>
            <a:r>
              <a:rPr lang="en-US" sz="1500" i="1" dirty="0">
                <a:solidFill>
                  <a:srgbClr val="007698"/>
                </a:solidFill>
                <a:latin typeface="Georgia" panose="02040502050405020303" pitchFamily="18" charset="0"/>
              </a:rPr>
              <a:t>All services are available free of charge and regardless of your patient’s insurance status</a:t>
            </a:r>
            <a:r>
              <a:rPr lang="en-US" sz="1650" i="1" dirty="0">
                <a:solidFill>
                  <a:srgbClr val="007698"/>
                </a:solidFill>
                <a:latin typeface="Georgia" panose="02040502050405020303" pitchFamily="18" charset="0"/>
              </a:rPr>
              <a:t>. </a:t>
            </a:r>
          </a:p>
          <a:p>
            <a:pPr lvl="1" defTabSz="514337"/>
            <a:endParaRPr lang="en-US" sz="1350" i="1" dirty="0">
              <a:solidFill>
                <a:srgbClr val="007698"/>
              </a:solidFill>
              <a:latin typeface="Georgia" panose="02040502050405020303" pitchFamily="18" charset="0"/>
            </a:endParaRPr>
          </a:p>
          <a:p>
            <a:pPr lvl="1" defTabSz="514337"/>
            <a:r>
              <a:rPr lang="en-US" sz="1350" b="1" dirty="0">
                <a:solidFill>
                  <a:prstClr val="black"/>
                </a:solidFill>
                <a:latin typeface="Georgia" panose="02040502050405020303" pitchFamily="18" charset="0"/>
              </a:rPr>
              <a:t>1-855-337-MACS (6227) </a:t>
            </a:r>
            <a:r>
              <a:rPr lang="en-US" sz="1350" b="1" dirty="0">
                <a:solidFill>
                  <a:prstClr val="black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 </a:t>
            </a:r>
            <a:r>
              <a:rPr lang="en-US" sz="1350" b="1" dirty="0">
                <a:solidFill>
                  <a:prstClr val="black"/>
                </a:solidFill>
                <a:latin typeface="Georgia" panose="02040502050405020303" pitchFamily="18" charset="0"/>
                <a:sym typeface="Symbol" panose="05050102010706020507" pitchFamily="18" charset="2"/>
                <a:hlinkClick r:id="rId3"/>
              </a:rPr>
              <a:t>www.marylandMACS.org</a:t>
            </a:r>
            <a:r>
              <a:rPr lang="en-US" sz="1350" b="1" dirty="0">
                <a:solidFill>
                  <a:prstClr val="black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 </a:t>
            </a:r>
            <a:endParaRPr lang="en-US" sz="1350" i="1" dirty="0">
              <a:solidFill>
                <a:srgbClr val="007698"/>
              </a:solidFill>
              <a:latin typeface="Georgia" panose="02040502050405020303" pitchFamily="18" charset="0"/>
            </a:endParaRPr>
          </a:p>
          <a:p>
            <a:pPr defTabSz="514337"/>
            <a:endParaRPr lang="en-US" sz="21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25" name="Graphic 24" descr="Chat">
            <a:extLst>
              <a:ext uri="{FF2B5EF4-FFF2-40B4-BE49-F238E27FC236}">
                <a16:creationId xmlns="" xmlns:a16="http://schemas.microsoft.com/office/drawing/2014/main" id="{44FB266E-D605-4104-821A-AAC07DDFDF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7144" y="4298164"/>
            <a:ext cx="666540" cy="666540"/>
          </a:xfrm>
          <a:prstGeom prst="rect">
            <a:avLst/>
          </a:prstGeom>
        </p:spPr>
      </p:pic>
      <p:pic>
        <p:nvPicPr>
          <p:cNvPr id="28" name="Graphic 27" descr="Connections">
            <a:extLst>
              <a:ext uri="{FF2B5EF4-FFF2-40B4-BE49-F238E27FC236}">
                <a16:creationId xmlns="" xmlns:a16="http://schemas.microsoft.com/office/drawing/2014/main" id="{263B4617-B9D2-44CE-8C94-FD852E974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81139" y="4267841"/>
            <a:ext cx="664942" cy="664942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70332FE-A21D-4968-BC84-772D6E40B5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1" r="25572"/>
          <a:stretch/>
        </p:blipFill>
        <p:spPr>
          <a:xfrm>
            <a:off x="5366923" y="1689771"/>
            <a:ext cx="3654025" cy="405188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EBA8D0D-8923-4E54-9554-B3948B27F81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0" r="48504" b="11509"/>
          <a:stretch/>
        </p:blipFill>
        <p:spPr>
          <a:xfrm>
            <a:off x="6477533" y="3356301"/>
            <a:ext cx="1382721" cy="6123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93D744EE-06E3-4409-B808-7E8538A8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9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E2F8D5-3BB5-44D8-9ADE-73D9DE3B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8B1F6092-9F81-408E-8BBC-1C61641FC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0" y="593178"/>
            <a:ext cx="3784174" cy="1731828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2B9A55-6E74-4981-84E8-F434B374A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90" y="931379"/>
            <a:ext cx="3122156" cy="1696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16BF9A-63A2-4638-B60E-DA1D8FC90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0217"/>
            <a:ext cx="6129109" cy="869019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="" xmlns:a16="http://schemas.microsoft.com/office/drawing/2014/main" id="{AF3E79D5-F291-4E02-8319-735337008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7" y="5068384"/>
            <a:ext cx="4932153" cy="1205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CAD43B-D104-4216-BEB2-C2797F7E4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3101" y="3710526"/>
            <a:ext cx="5568287" cy="11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2D0E23-EF94-4D98-A81B-F5B859C3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r chart&#10;&#10;Description automatically generated">
            <a:extLst>
              <a:ext uri="{FF2B5EF4-FFF2-40B4-BE49-F238E27FC236}">
                <a16:creationId xmlns="" xmlns:a16="http://schemas.microsoft.com/office/drawing/2014/main" id="{63772975-1924-4269-A83A-9AF98B265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10" y="1261123"/>
            <a:ext cx="4239721" cy="4739629"/>
          </a:xfrm>
        </p:spPr>
      </p:pic>
    </p:spTree>
    <p:extLst>
      <p:ext uri="{BB962C8B-B14F-4D97-AF65-F5344CB8AC3E}">
        <p14:creationId xmlns:p14="http://schemas.microsoft.com/office/powerpoint/2010/main" val="414171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889C4D-8CC7-4FBF-B5AE-5FFD19E8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DAF74FB-63CB-46FF-8B2E-30DE1CCA8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1645" y="1240759"/>
            <a:ext cx="3994066" cy="44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3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E1E9B6-C7AD-4839-8415-BE6833E0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596D737-1600-4529-8849-772D0E315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3366" y="1346589"/>
            <a:ext cx="5298172" cy="42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2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837201-6A69-439E-A0F6-1D981EF0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C422063-AE4F-4BF5-B55D-DC0EE498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6126" y="1113925"/>
            <a:ext cx="3663983" cy="47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7323"/>
      </p:ext>
    </p:extLst>
  </p:cSld>
  <p:clrMapOvr>
    <a:masterClrMapping/>
  </p:clrMapOvr>
</p:sld>
</file>

<file path=ppt/theme/theme1.xml><?xml version="1.0" encoding="utf-8"?>
<a:theme xmlns:a="http://schemas.openxmlformats.org/drawingml/2006/main" name="SOM Theme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OM Theme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481000-25FB-4EF1-8FD9-855D0CB25F82}"/>
</file>

<file path=customXml/itemProps2.xml><?xml version="1.0" encoding="utf-8"?>
<ds:datastoreItem xmlns:ds="http://schemas.openxmlformats.org/officeDocument/2006/customXml" ds:itemID="{E21CE8FD-C64C-433A-98B4-515B836562D9}"/>
</file>

<file path=customXml/itemProps3.xml><?xml version="1.0" encoding="utf-8"?>
<ds:datastoreItem xmlns:ds="http://schemas.openxmlformats.org/officeDocument/2006/customXml" ds:itemID="{A6A167B3-C30C-4EF0-AE14-40862044B931}"/>
</file>

<file path=customXml/itemProps4.xml><?xml version="1.0" encoding="utf-8"?>
<ds:datastoreItem xmlns:ds="http://schemas.openxmlformats.org/officeDocument/2006/customXml" ds:itemID="{E21CE8FD-C64C-433A-98B4-515B836562D9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1332</Words>
  <Application>Microsoft Office PowerPoint</Application>
  <PresentationFormat>On-screen Show (4:3)</PresentationFormat>
  <Paragraphs>235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Georgia</vt:lpstr>
      <vt:lpstr>Symbol</vt:lpstr>
      <vt:lpstr>Wingdings 2</vt:lpstr>
      <vt:lpstr>SOM ThemeA</vt:lpstr>
      <vt:lpstr>1_SOM ThemeA</vt:lpstr>
      <vt:lpstr>Balancing Work and Parenting During COVID 19</vt:lpstr>
      <vt:lpstr>Disclosures</vt:lpstr>
      <vt:lpstr>Maryland BHIPP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Burnout Defined</vt:lpstr>
      <vt:lpstr>Burnout on the rise</vt:lpstr>
      <vt:lpstr>How COVID-19 makes it harder</vt:lpstr>
      <vt:lpstr>PowerPoint Presentation</vt:lpstr>
      <vt:lpstr>Recovery from Work Stressors</vt:lpstr>
      <vt:lpstr>Recovery from Work Stressors</vt:lpstr>
      <vt:lpstr>Navigating Stress at Work</vt:lpstr>
      <vt:lpstr>Connecting to a Broader Professional Community</vt:lpstr>
      <vt:lpstr>Mindfulness</vt:lpstr>
      <vt:lpstr>Mindfulness</vt:lpstr>
      <vt:lpstr>Role of Physician Leaders</vt:lpstr>
      <vt:lpstr>Take Care of Your Staff</vt:lpstr>
      <vt:lpstr>Balancing Work and Home </vt:lpstr>
      <vt:lpstr>Juggling </vt:lpstr>
      <vt:lpstr>Balancing work and parenting</vt:lpstr>
      <vt:lpstr>Balancing work and parenting</vt:lpstr>
      <vt:lpstr>Age Specific Strategies</vt:lpstr>
      <vt:lpstr>Balancing work and parenting </vt:lpstr>
      <vt:lpstr>References</vt:lpstr>
      <vt:lpstr>PowerPoint Presentation</vt:lpstr>
      <vt:lpstr>Resources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Work and Parenting During COVID 19</dc:title>
  <dc:creator>Whitney, Anna</dc:creator>
  <cp:lastModifiedBy>BHA</cp:lastModifiedBy>
  <cp:revision>14</cp:revision>
  <cp:lastPrinted>2021-02-11T21:21:40Z</cp:lastPrinted>
  <dcterms:created xsi:type="dcterms:W3CDTF">2021-02-11T17:45:26Z</dcterms:created>
  <dcterms:modified xsi:type="dcterms:W3CDTF">2021-02-19T16:09:27Z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