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charts/style1.xml" ContentType="application/vnd.ms-office.chartstyle+xml"/>
  <Override PartName="/ppt/charts/chart1.xml" ContentType="application/vnd.openxmlformats-officedocument.drawingml.chart+xml"/>
  <Override PartName="/ppt/charts/colors1.xml" ContentType="application/vnd.ms-office.chartcolor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2" r:id="rId5"/>
    <p:sldId id="263" r:id="rId6"/>
    <p:sldId id="268" r:id="rId7"/>
    <p:sldId id="259" r:id="rId8"/>
    <p:sldId id="269" r:id="rId9"/>
    <p:sldId id="273" r:id="rId10"/>
    <p:sldId id="271" r:id="rId11"/>
    <p:sldId id="272" r:id="rId12"/>
    <p:sldId id="274" r:id="rId13"/>
    <p:sldId id="261"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E5776B-E890-45BB-BAC3-FD4CBF7C2C77}">
          <p14:sldIdLst>
            <p14:sldId id="256"/>
            <p14:sldId id="265"/>
            <p14:sldId id="266"/>
            <p14:sldId id="262"/>
            <p14:sldId id="263"/>
            <p14:sldId id="268"/>
            <p14:sldId id="259"/>
            <p14:sldId id="269"/>
            <p14:sldId id="273"/>
            <p14:sldId id="271"/>
            <p14:sldId id="272"/>
            <p14:sldId id="274"/>
            <p14:sldId id="261"/>
            <p14:sldId id="275"/>
            <p14:sldId id="276"/>
          </p14:sldIdLst>
        </p14:section>
        <p14:section name="Untitled Section" id="{14ED2E10-8A68-476E-ACDF-82C061AEB0B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3" autoAdjust="0"/>
    <p:restoredTop sz="94660"/>
  </p:normalViewPr>
  <p:slideViewPr>
    <p:cSldViewPr snapToGrid="0">
      <p:cViewPr varScale="1">
        <p:scale>
          <a:sx n="120" d="100"/>
          <a:sy n="120" d="100"/>
        </p:scale>
        <p:origin x="12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FICO Score </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C4F-4931-A42E-BD43E6750F9C}"/>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2C4F-4931-A42E-BD43E6750F9C}"/>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C4F-4931-A42E-BD43E6750F9C}"/>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2C4F-4931-A42E-BD43E6750F9C}"/>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C4F-4931-A42E-BD43E6750F9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2C4F-4931-A42E-BD43E6750F9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2-2C4F-4931-A42E-BD43E6750F9C}"/>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2C4F-4931-A42E-BD43E6750F9C}"/>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2C4F-4931-A42E-BD43E6750F9C}"/>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5-2C4F-4931-A42E-BD43E6750F9C}"/>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Payment History </c:v>
                </c:pt>
                <c:pt idx="1">
                  <c:v>Debt/Amounts Owed</c:v>
                </c:pt>
                <c:pt idx="2">
                  <c:v>Age of Credit History </c:v>
                </c:pt>
                <c:pt idx="3">
                  <c:v>New Credit Inquiries</c:v>
                </c:pt>
                <c:pt idx="4">
                  <c:v>Mix of Accounts </c:v>
                </c:pt>
              </c:strCache>
            </c:strRef>
          </c:cat>
          <c:val>
            <c:numRef>
              <c:f>Sheet1!$B$2:$B$6</c:f>
              <c:numCache>
                <c:formatCode>General</c:formatCode>
                <c:ptCount val="5"/>
                <c:pt idx="0">
                  <c:v>0.35</c:v>
                </c:pt>
                <c:pt idx="1">
                  <c:v>0.3</c:v>
                </c:pt>
                <c:pt idx="2">
                  <c:v>0.15</c:v>
                </c:pt>
                <c:pt idx="3">
                  <c:v>0.1</c:v>
                </c:pt>
                <c:pt idx="4">
                  <c:v>0.1</c:v>
                </c:pt>
              </c:numCache>
            </c:numRef>
          </c:val>
          <c:extLst>
            <c:ext xmlns:c16="http://schemas.microsoft.com/office/drawing/2014/chart" uri="{C3380CC4-5D6E-409C-BE32-E72D297353CC}">
              <c16:uniqueId val="{00000000-2C4F-4931-A42E-BD43E6750F9C}"/>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E0814A-C71B-4F10-9EF2-83A02A60571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412849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0814A-C71B-4F10-9EF2-83A02A60571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228434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0814A-C71B-4F10-9EF2-83A02A60571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261211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0814A-C71B-4F10-9EF2-83A02A60571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223962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E0814A-C71B-4F10-9EF2-83A02A60571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330977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E0814A-C71B-4F10-9EF2-83A02A60571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344819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E0814A-C71B-4F10-9EF2-83A02A605710}"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255827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E0814A-C71B-4F10-9EF2-83A02A605710}"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383972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0814A-C71B-4F10-9EF2-83A02A605710}"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426658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E0814A-C71B-4F10-9EF2-83A02A60571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157810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E0814A-C71B-4F10-9EF2-83A02A60571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B7E45-4586-45E2-86A7-0900677D386F}" type="slidenum">
              <a:rPr lang="en-US" smtClean="0"/>
              <a:t>‹#›</a:t>
            </a:fld>
            <a:endParaRPr lang="en-US"/>
          </a:p>
        </p:txBody>
      </p:sp>
    </p:spTree>
    <p:extLst>
      <p:ext uri="{BB962C8B-B14F-4D97-AF65-F5344CB8AC3E}">
        <p14:creationId xmlns:p14="http://schemas.microsoft.com/office/powerpoint/2010/main" val="88917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0814A-C71B-4F10-9EF2-83A02A605710}"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B7E45-4586-45E2-86A7-0900677D386F}" type="slidenum">
              <a:rPr lang="en-US" smtClean="0"/>
              <a:t>‹#›</a:t>
            </a:fld>
            <a:endParaRPr lang="en-US"/>
          </a:p>
        </p:txBody>
      </p:sp>
    </p:spTree>
    <p:extLst>
      <p:ext uri="{BB962C8B-B14F-4D97-AF65-F5344CB8AC3E}">
        <p14:creationId xmlns:p14="http://schemas.microsoft.com/office/powerpoint/2010/main" val="364803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Wellness in Recovery</a:t>
            </a:r>
            <a:endParaRPr lang="en-US" dirty="0"/>
          </a:p>
        </p:txBody>
      </p:sp>
      <p:sp>
        <p:nvSpPr>
          <p:cNvPr id="3" name="Subtitle 2"/>
          <p:cNvSpPr>
            <a:spLocks noGrp="1"/>
          </p:cNvSpPr>
          <p:nvPr>
            <p:ph type="subTitle" idx="1"/>
          </p:nvPr>
        </p:nvSpPr>
        <p:spPr/>
        <p:txBody>
          <a:bodyPr/>
          <a:lstStyle/>
          <a:p>
            <a:r>
              <a:rPr lang="en-US" dirty="0" smtClean="0"/>
              <a:t>Nicola </a:t>
            </a:r>
            <a:r>
              <a:rPr lang="en-US" dirty="0" err="1" smtClean="0"/>
              <a:t>Barteau</a:t>
            </a:r>
            <a:r>
              <a:rPr lang="en-US" dirty="0" smtClean="0"/>
              <a:t> </a:t>
            </a:r>
          </a:p>
          <a:p>
            <a:r>
              <a:rPr lang="en-US" dirty="0" smtClean="0"/>
              <a:t>Voices of Hope, Inc. </a:t>
            </a:r>
          </a:p>
          <a:p>
            <a:endParaRPr lang="en-US" dirty="0"/>
          </a:p>
        </p:txBody>
      </p:sp>
    </p:spTree>
    <p:extLst>
      <p:ext uri="{BB962C8B-B14F-4D97-AF65-F5344CB8AC3E}">
        <p14:creationId xmlns:p14="http://schemas.microsoft.com/office/powerpoint/2010/main" val="1824461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Save</a:t>
            </a:r>
            <a:endParaRPr lang="en-US" dirty="0"/>
          </a:p>
        </p:txBody>
      </p:sp>
      <p:sp>
        <p:nvSpPr>
          <p:cNvPr id="3" name="Content Placeholder 2"/>
          <p:cNvSpPr>
            <a:spLocks noGrp="1"/>
          </p:cNvSpPr>
          <p:nvPr>
            <p:ph idx="1"/>
          </p:nvPr>
        </p:nvSpPr>
        <p:spPr>
          <a:xfrm>
            <a:off x="838200" y="1327867"/>
            <a:ext cx="10515600" cy="5271715"/>
          </a:xfrm>
        </p:spPr>
        <p:txBody>
          <a:bodyPr>
            <a:normAutofit/>
          </a:bodyPr>
          <a:lstStyle/>
          <a:p>
            <a:r>
              <a:rPr lang="en-US" dirty="0" smtClean="0"/>
              <a:t>Savings Account: </a:t>
            </a:r>
          </a:p>
          <a:p>
            <a:pPr lvl="1"/>
            <a:r>
              <a:rPr lang="en-US" sz="1700" dirty="0" smtClean="0"/>
              <a:t>Bank or Credit Union </a:t>
            </a:r>
          </a:p>
          <a:p>
            <a:pPr lvl="1"/>
            <a:r>
              <a:rPr lang="en-US" sz="1700" dirty="0" smtClean="0"/>
              <a:t>Safe and easy to access money </a:t>
            </a:r>
          </a:p>
          <a:p>
            <a:pPr lvl="1"/>
            <a:r>
              <a:rPr lang="en-US" sz="1700" dirty="0" smtClean="0"/>
              <a:t>Interest offered is typically low</a:t>
            </a:r>
          </a:p>
          <a:p>
            <a:r>
              <a:rPr lang="en-US" dirty="0" smtClean="0"/>
              <a:t>Certificate of Deposit (CD)</a:t>
            </a:r>
          </a:p>
          <a:p>
            <a:pPr lvl="1"/>
            <a:r>
              <a:rPr lang="en-US" sz="1700" dirty="0" smtClean="0"/>
              <a:t>Financial Institution </a:t>
            </a:r>
          </a:p>
          <a:p>
            <a:pPr lvl="1"/>
            <a:r>
              <a:rPr lang="en-US" sz="1700" dirty="0" smtClean="0"/>
              <a:t>Deposit lump sum for a specified amount of time</a:t>
            </a:r>
          </a:p>
          <a:p>
            <a:pPr lvl="1"/>
            <a:r>
              <a:rPr lang="en-US" sz="1700" dirty="0" smtClean="0"/>
              <a:t>Interest rates are higher </a:t>
            </a:r>
          </a:p>
          <a:p>
            <a:r>
              <a:rPr lang="en-US" dirty="0" smtClean="0"/>
              <a:t>401K</a:t>
            </a:r>
          </a:p>
          <a:p>
            <a:pPr lvl="1"/>
            <a:r>
              <a:rPr lang="en-US" sz="1700" dirty="0" smtClean="0"/>
              <a:t>Retirement savings offered by employers</a:t>
            </a:r>
          </a:p>
          <a:p>
            <a:pPr lvl="1"/>
            <a:r>
              <a:rPr lang="en-US" sz="1700" dirty="0" smtClean="0"/>
              <a:t>Employers sometimes match a certain amount of your deposit </a:t>
            </a:r>
          </a:p>
          <a:p>
            <a:pPr lvl="1"/>
            <a:r>
              <a:rPr lang="en-US" sz="1700" dirty="0" smtClean="0"/>
              <a:t>Tax benefits offered to investing</a:t>
            </a:r>
          </a:p>
          <a:p>
            <a:pPr lvl="1"/>
            <a:r>
              <a:rPr lang="en-US" sz="1700" dirty="0" smtClean="0"/>
              <a:t>Most are in the form of stocks, bonds, money markets, etc. </a:t>
            </a:r>
            <a:endParaRPr lang="en-US" dirty="0" smtClean="0"/>
          </a:p>
          <a:p>
            <a:pPr lvl="1"/>
            <a:endParaRPr lang="en-US" dirty="0" smtClean="0"/>
          </a:p>
          <a:p>
            <a:endParaRPr lang="en-US" dirty="0"/>
          </a:p>
        </p:txBody>
      </p:sp>
    </p:spTree>
    <p:extLst>
      <p:ext uri="{BB962C8B-B14F-4D97-AF65-F5344CB8AC3E}">
        <p14:creationId xmlns:p14="http://schemas.microsoft.com/office/powerpoint/2010/main" val="3716800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Best Interest</a:t>
            </a:r>
            <a:endParaRPr lang="en-US" dirty="0"/>
          </a:p>
        </p:txBody>
      </p:sp>
      <p:sp>
        <p:nvSpPr>
          <p:cNvPr id="3" name="Content Placeholder 2"/>
          <p:cNvSpPr>
            <a:spLocks noGrp="1"/>
          </p:cNvSpPr>
          <p:nvPr>
            <p:ph idx="1"/>
          </p:nvPr>
        </p:nvSpPr>
        <p:spPr>
          <a:xfrm>
            <a:off x="838200" y="1825625"/>
            <a:ext cx="5212743" cy="4351338"/>
          </a:xfrm>
        </p:spPr>
        <p:txBody>
          <a:bodyPr/>
          <a:lstStyle/>
          <a:p>
            <a:r>
              <a:rPr lang="en-US" dirty="0" smtClean="0"/>
              <a:t>The sooner the better! </a:t>
            </a:r>
          </a:p>
          <a:p>
            <a:pPr marL="0" indent="0">
              <a:buNone/>
            </a:pPr>
            <a:endParaRPr lang="en-US" dirty="0" smtClean="0"/>
          </a:p>
          <a:p>
            <a:r>
              <a:rPr lang="en-US" dirty="0" smtClean="0"/>
              <a:t>Keep that in mind….</a:t>
            </a:r>
          </a:p>
          <a:p>
            <a:r>
              <a:rPr lang="en-US" dirty="0" smtClean="0"/>
              <a:t>In reverse, when borrowing</a:t>
            </a:r>
            <a:r>
              <a:rPr lang="en-US" dirty="0"/>
              <a:t> </a:t>
            </a:r>
            <a:r>
              <a:rPr lang="en-US" dirty="0" smtClean="0"/>
              <a:t>money (credit cards, car loans, </a:t>
            </a:r>
            <a:r>
              <a:rPr lang="en-US" dirty="0" smtClean="0"/>
              <a:t>mortgages, etc.) </a:t>
            </a:r>
            <a:r>
              <a:rPr lang="en-US" dirty="0" smtClean="0"/>
              <a:t>the creditor is making money off you. </a:t>
            </a:r>
          </a:p>
        </p:txBody>
      </p:sp>
      <p:pic>
        <p:nvPicPr>
          <p:cNvPr id="5" name="Picture 4"/>
          <p:cNvPicPr>
            <a:picLocks noChangeAspect="1"/>
          </p:cNvPicPr>
          <p:nvPr/>
        </p:nvPicPr>
        <p:blipFill>
          <a:blip r:embed="rId2"/>
          <a:stretch>
            <a:fillRect/>
          </a:stretch>
        </p:blipFill>
        <p:spPr>
          <a:xfrm>
            <a:off x="6543922" y="282008"/>
            <a:ext cx="3795975" cy="6355516"/>
          </a:xfrm>
          <a:prstGeom prst="rect">
            <a:avLst/>
          </a:prstGeom>
        </p:spPr>
      </p:pic>
    </p:spTree>
    <p:extLst>
      <p:ext uri="{BB962C8B-B14F-4D97-AF65-F5344CB8AC3E}">
        <p14:creationId xmlns:p14="http://schemas.microsoft.com/office/powerpoint/2010/main" val="837366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26471"/>
          </a:xfrm>
        </p:spPr>
        <p:txBody>
          <a:bodyPr>
            <a:normAutofit/>
          </a:bodyPr>
          <a:lstStyle/>
          <a:p>
            <a:pPr algn="ctr"/>
            <a:r>
              <a:rPr lang="en-US" sz="6000" dirty="0" smtClean="0"/>
              <a:t>CREDIT! </a:t>
            </a:r>
            <a:br>
              <a:rPr lang="en-US" sz="6000" dirty="0" smtClean="0"/>
            </a:br>
            <a:r>
              <a:rPr lang="en-US" sz="6000" dirty="0" smtClean="0"/>
              <a:t> </a:t>
            </a:r>
            <a:endParaRPr lang="en-US" sz="4000" dirty="0"/>
          </a:p>
        </p:txBody>
      </p:sp>
    </p:spTree>
    <p:extLst>
      <p:ext uri="{BB962C8B-B14F-4D97-AF65-F5344CB8AC3E}">
        <p14:creationId xmlns:p14="http://schemas.microsoft.com/office/powerpoint/2010/main" val="4104295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&amp; Basic Info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(Moneywise) Credit is the ability to borrow money or obtain goods by paying little or no money at the time of purchase. Your promise to pay the total cost later or over time, along with interest. (Interest = cost paid to borrow money or obtain goods over time)</a:t>
            </a:r>
          </a:p>
          <a:p>
            <a:r>
              <a:rPr lang="en-US" dirty="0" smtClean="0"/>
              <a:t>Good credit allows you to purchase or finance items for lower interest and with less cash upfront. (House, car, furniture, renting, insurance) </a:t>
            </a:r>
          </a:p>
          <a:p>
            <a:r>
              <a:rPr lang="en-US" dirty="0" smtClean="0"/>
              <a:t>Three credit bureaus: Experian, Equifax, &amp; TransUnion</a:t>
            </a:r>
          </a:p>
          <a:p>
            <a:pPr lvl="1"/>
            <a:r>
              <a:rPr lang="en-US" dirty="0" smtClean="0"/>
              <a:t>Each generates a credit score to you and creditors which provides a numerical value to your credit worthiness</a:t>
            </a:r>
          </a:p>
          <a:p>
            <a:pPr lvl="1"/>
            <a:r>
              <a:rPr lang="en-US" dirty="0" smtClean="0"/>
              <a:t>Employers look at this sometimes too.</a:t>
            </a:r>
          </a:p>
        </p:txBody>
      </p:sp>
    </p:spTree>
    <p:extLst>
      <p:ext uri="{BB962C8B-B14F-4D97-AF65-F5344CB8AC3E}">
        <p14:creationId xmlns:p14="http://schemas.microsoft.com/office/powerpoint/2010/main" val="2104880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FICO </a:t>
            </a:r>
            <a:r>
              <a:rPr lang="en-US" dirty="0" smtClean="0"/>
              <a:t>Score: </a:t>
            </a:r>
            <a:r>
              <a:rPr lang="en-US" sz="2000" dirty="0" smtClean="0"/>
              <a:t>general range 300-850</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4412235"/>
              </p:ext>
            </p:extLst>
          </p:nvPr>
        </p:nvGraphicFramePr>
        <p:xfrm>
          <a:off x="838200" y="1197472"/>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3596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6270"/>
          </a:xfrm>
        </p:spPr>
        <p:txBody>
          <a:bodyPr/>
          <a:lstStyle/>
          <a:p>
            <a:pPr algn="ctr"/>
            <a:r>
              <a:rPr lang="en-US" dirty="0" smtClean="0"/>
              <a:t>THE END! THANK YOU FOR SPENDING THIS TIME WITH ME </a:t>
            </a:r>
            <a:endParaRPr lang="en-US" dirty="0"/>
          </a:p>
        </p:txBody>
      </p:sp>
    </p:spTree>
    <p:extLst>
      <p:ext uri="{BB962C8B-B14F-4D97-AF65-F5344CB8AC3E}">
        <p14:creationId xmlns:p14="http://schemas.microsoft.com/office/powerpoint/2010/main" val="2777548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Wellness means to me..</a:t>
            </a:r>
            <a:endParaRPr lang="en-US" dirty="0"/>
          </a:p>
        </p:txBody>
      </p:sp>
      <p:sp>
        <p:nvSpPr>
          <p:cNvPr id="3" name="Content Placeholder 2"/>
          <p:cNvSpPr>
            <a:spLocks noGrp="1"/>
          </p:cNvSpPr>
          <p:nvPr>
            <p:ph idx="1"/>
          </p:nvPr>
        </p:nvSpPr>
        <p:spPr/>
        <p:txBody>
          <a:bodyPr/>
          <a:lstStyle/>
          <a:p>
            <a:r>
              <a:rPr lang="en-US" dirty="0" smtClean="0"/>
              <a:t>I have values, and how I spend my money matches those </a:t>
            </a:r>
            <a:r>
              <a:rPr lang="en-US" dirty="0" smtClean="0"/>
              <a:t>values </a:t>
            </a:r>
            <a:endParaRPr lang="en-US" dirty="0" smtClean="0"/>
          </a:p>
          <a:p>
            <a:r>
              <a:rPr lang="en-US" dirty="0" smtClean="0"/>
              <a:t>My priorities are being met </a:t>
            </a:r>
            <a:r>
              <a:rPr lang="en-US" dirty="0" smtClean="0"/>
              <a:t>first</a:t>
            </a:r>
            <a:endParaRPr lang="en-US" dirty="0" smtClean="0"/>
          </a:p>
          <a:p>
            <a:r>
              <a:rPr lang="en-US" dirty="0" smtClean="0"/>
              <a:t>I am teachable with my </a:t>
            </a:r>
            <a:r>
              <a:rPr lang="en-US" dirty="0" smtClean="0"/>
              <a:t>finances</a:t>
            </a:r>
            <a:endParaRPr lang="en-US" dirty="0"/>
          </a:p>
          <a:p>
            <a:r>
              <a:rPr lang="en-US" dirty="0" smtClean="0"/>
              <a:t>My finances are my responsibility; Strive </a:t>
            </a:r>
            <a:r>
              <a:rPr lang="en-US" dirty="0"/>
              <a:t>for </a:t>
            </a:r>
            <a:r>
              <a:rPr lang="en-US" dirty="0" smtClean="0"/>
              <a:t>self-support</a:t>
            </a:r>
            <a:endParaRPr lang="en-US" dirty="0" smtClean="0"/>
          </a:p>
          <a:p>
            <a:r>
              <a:rPr lang="en-US" dirty="0" smtClean="0"/>
              <a:t>Nothing is “perfect“. Give myself a break, I am doing the best I can with what I </a:t>
            </a:r>
            <a:r>
              <a:rPr lang="en-US" dirty="0" smtClean="0"/>
              <a:t>have  </a:t>
            </a:r>
            <a:endParaRPr lang="en-US" dirty="0" smtClean="0"/>
          </a:p>
          <a:p>
            <a:r>
              <a:rPr lang="en-US" dirty="0" smtClean="0"/>
              <a:t>Safety and security</a:t>
            </a:r>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344030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8264"/>
          </a:xfrm>
        </p:spPr>
        <p:txBody>
          <a:bodyPr>
            <a:normAutofit/>
          </a:bodyPr>
          <a:lstStyle/>
          <a:p>
            <a:pPr algn="ctr"/>
            <a:r>
              <a:rPr lang="en-US" sz="6600" dirty="0" smtClean="0"/>
              <a:t>Personal Goals &amp; Priorities </a:t>
            </a:r>
            <a:endParaRPr lang="en-US" sz="6600" dirty="0"/>
          </a:p>
        </p:txBody>
      </p:sp>
    </p:spTree>
    <p:extLst>
      <p:ext uri="{BB962C8B-B14F-4D97-AF65-F5344CB8AC3E}">
        <p14:creationId xmlns:p14="http://schemas.microsoft.com/office/powerpoint/2010/main" val="1416513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dirty="0" smtClean="0"/>
              <a:t>What’s important to you? </a:t>
            </a:r>
            <a:endParaRPr lang="en-US" dirty="0"/>
          </a:p>
        </p:txBody>
      </p:sp>
      <p:pic>
        <p:nvPicPr>
          <p:cNvPr id="5" name="Content Placeholder 4"/>
          <p:cNvPicPr>
            <a:picLocks noGrp="1" noChangeAspect="1"/>
          </p:cNvPicPr>
          <p:nvPr>
            <p:ph idx="1"/>
          </p:nvPr>
        </p:nvPicPr>
        <p:blipFill>
          <a:blip r:embed="rId2"/>
          <a:stretch>
            <a:fillRect/>
          </a:stretch>
        </p:blipFill>
        <p:spPr>
          <a:xfrm>
            <a:off x="3231292" y="1825625"/>
            <a:ext cx="5729416" cy="4351338"/>
          </a:xfrm>
          <a:prstGeom prst="rect">
            <a:avLst/>
          </a:prstGeom>
        </p:spPr>
      </p:pic>
    </p:spTree>
    <p:extLst>
      <p:ext uri="{BB962C8B-B14F-4D97-AF65-F5344CB8AC3E}">
        <p14:creationId xmlns:p14="http://schemas.microsoft.com/office/powerpoint/2010/main" val="21919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08580"/>
          </a:xfrm>
        </p:spPr>
        <p:txBody>
          <a:bodyPr/>
          <a:lstStyle/>
          <a:p>
            <a:pPr algn="ctr"/>
            <a:r>
              <a:rPr lang="en-US" dirty="0" smtClean="0"/>
              <a:t>What do you want your life to look like in 5 years from now? </a:t>
            </a:r>
            <a:endParaRPr lang="en-US" dirty="0"/>
          </a:p>
        </p:txBody>
      </p:sp>
      <p:sp>
        <p:nvSpPr>
          <p:cNvPr id="3" name="Content Placeholder 2"/>
          <p:cNvSpPr>
            <a:spLocks noGrp="1"/>
          </p:cNvSpPr>
          <p:nvPr>
            <p:ph idx="1"/>
          </p:nvPr>
        </p:nvSpPr>
        <p:spPr>
          <a:xfrm>
            <a:off x="838200" y="2542673"/>
            <a:ext cx="10515600" cy="3634289"/>
          </a:xfrm>
        </p:spPr>
        <p:txBody>
          <a:bodyPr/>
          <a:lstStyle/>
          <a:p>
            <a:r>
              <a:rPr lang="en-US" dirty="0" smtClean="0"/>
              <a:t>Where will you live? </a:t>
            </a:r>
          </a:p>
          <a:p>
            <a:r>
              <a:rPr lang="en-US" dirty="0" smtClean="0"/>
              <a:t>Education? </a:t>
            </a:r>
          </a:p>
          <a:p>
            <a:r>
              <a:rPr lang="en-US" dirty="0" smtClean="0"/>
              <a:t>Savings?</a:t>
            </a:r>
          </a:p>
          <a:p>
            <a:r>
              <a:rPr lang="en-US" dirty="0" smtClean="0"/>
              <a:t>Transportation?</a:t>
            </a:r>
          </a:p>
          <a:p>
            <a:r>
              <a:rPr lang="en-US" dirty="0" smtClean="0"/>
              <a:t>Kids activities &amp; school?</a:t>
            </a:r>
          </a:p>
          <a:p>
            <a:r>
              <a:rPr lang="en-US" dirty="0" smtClean="0"/>
              <a:t>Vacations &amp; experiences?</a:t>
            </a:r>
          </a:p>
          <a:p>
            <a:r>
              <a:rPr lang="en-US" dirty="0" smtClean="0"/>
              <a:t>…How are we doing to get here?</a:t>
            </a:r>
          </a:p>
        </p:txBody>
      </p:sp>
    </p:spTree>
    <p:extLst>
      <p:ext uri="{BB962C8B-B14F-4D97-AF65-F5344CB8AC3E}">
        <p14:creationId xmlns:p14="http://schemas.microsoft.com/office/powerpoint/2010/main" val="3551404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356643"/>
          </a:xfrm>
        </p:spPr>
        <p:txBody>
          <a:bodyPr/>
          <a:lstStyle/>
          <a:p>
            <a:pPr algn="ctr"/>
            <a:r>
              <a:rPr lang="en-US" sz="6000" dirty="0" smtClean="0"/>
              <a:t>Basic Exercises </a:t>
            </a:r>
            <a:br>
              <a:rPr lang="en-US" sz="6000" dirty="0" smtClean="0"/>
            </a:br>
            <a:r>
              <a:rPr lang="en-US" dirty="0" smtClean="0"/>
              <a:t>(totally based on YOUR priorities) </a:t>
            </a:r>
            <a:br>
              <a:rPr lang="en-US" dirty="0" smtClean="0"/>
            </a:br>
            <a:r>
              <a:rPr lang="en-US" dirty="0" smtClean="0"/>
              <a:t>no “right” or “wrong”</a:t>
            </a:r>
            <a:endParaRPr lang="en-US" dirty="0"/>
          </a:p>
        </p:txBody>
      </p:sp>
    </p:spTree>
    <p:extLst>
      <p:ext uri="{BB962C8B-B14F-4D97-AF65-F5344CB8AC3E}">
        <p14:creationId xmlns:p14="http://schemas.microsoft.com/office/powerpoint/2010/main" val="2576540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&amp; Flexible Expenses</a:t>
            </a:r>
            <a:endParaRPr lang="en-US" dirty="0"/>
          </a:p>
        </p:txBody>
      </p:sp>
      <p:sp>
        <p:nvSpPr>
          <p:cNvPr id="3" name="Content Placeholder 2"/>
          <p:cNvSpPr>
            <a:spLocks noGrp="1"/>
          </p:cNvSpPr>
          <p:nvPr>
            <p:ph idx="1"/>
          </p:nvPr>
        </p:nvSpPr>
        <p:spPr/>
        <p:txBody>
          <a:bodyPr/>
          <a:lstStyle/>
          <a:p>
            <a:r>
              <a:rPr lang="en-US" dirty="0" smtClean="0"/>
              <a:t>Just an idea…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1715961"/>
              </p:ext>
            </p:extLst>
          </p:nvPr>
        </p:nvGraphicFramePr>
        <p:xfrm>
          <a:off x="1586727" y="2365586"/>
          <a:ext cx="8128000" cy="307129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588222521"/>
                    </a:ext>
                  </a:extLst>
                </a:gridCol>
                <a:gridCol w="4064000">
                  <a:extLst>
                    <a:ext uri="{9D8B030D-6E8A-4147-A177-3AD203B41FA5}">
                      <a16:colId xmlns:a16="http://schemas.microsoft.com/office/drawing/2014/main" val="1962128057"/>
                    </a:ext>
                  </a:extLst>
                </a:gridCol>
              </a:tblGrid>
              <a:tr h="382150">
                <a:tc>
                  <a:txBody>
                    <a:bodyPr/>
                    <a:lstStyle/>
                    <a:p>
                      <a:pPr algn="ctr"/>
                      <a:r>
                        <a:rPr lang="en-US" sz="2000" dirty="0" smtClean="0"/>
                        <a:t>FIXED</a:t>
                      </a:r>
                      <a:endParaRPr lang="en-US" sz="2000" dirty="0"/>
                    </a:p>
                  </a:txBody>
                  <a:tcPr/>
                </a:tc>
                <a:tc>
                  <a:txBody>
                    <a:bodyPr/>
                    <a:lstStyle/>
                    <a:p>
                      <a:pPr algn="ctr"/>
                      <a:r>
                        <a:rPr lang="en-US" strike="sngStrike" baseline="0" dirty="0" smtClean="0"/>
                        <a:t>FLEXIBLE</a:t>
                      </a:r>
                      <a:endParaRPr lang="en-US" strike="sngStrike" baseline="0" dirty="0"/>
                    </a:p>
                  </a:txBody>
                  <a:tcPr/>
                </a:tc>
                <a:extLst>
                  <a:ext uri="{0D108BD9-81ED-4DB2-BD59-A6C34878D82A}">
                    <a16:rowId xmlns:a16="http://schemas.microsoft.com/office/drawing/2014/main" val="1684931924"/>
                  </a:ext>
                </a:extLst>
              </a:tr>
              <a:tr h="382150">
                <a:tc>
                  <a:txBody>
                    <a:bodyPr/>
                    <a:lstStyle/>
                    <a:p>
                      <a:r>
                        <a:rPr lang="en-US" dirty="0" smtClean="0"/>
                        <a:t>UTILITIES</a:t>
                      </a:r>
                      <a:endParaRPr lang="en-US" dirty="0"/>
                    </a:p>
                  </a:txBody>
                  <a:tcPr/>
                </a:tc>
                <a:tc>
                  <a:txBody>
                    <a:bodyPr/>
                    <a:lstStyle/>
                    <a:p>
                      <a:r>
                        <a:rPr lang="en-US" dirty="0" smtClean="0"/>
                        <a:t>TAK</a:t>
                      </a:r>
                      <a:r>
                        <a:rPr lang="en-US" baseline="0" dirty="0" smtClean="0"/>
                        <a:t>E CONTROL OF YOUR OWN EXPENSES</a:t>
                      </a:r>
                      <a:endParaRPr lang="en-US" dirty="0"/>
                    </a:p>
                  </a:txBody>
                  <a:tcPr/>
                </a:tc>
                <a:extLst>
                  <a:ext uri="{0D108BD9-81ED-4DB2-BD59-A6C34878D82A}">
                    <a16:rowId xmlns:a16="http://schemas.microsoft.com/office/drawing/2014/main" val="563673054"/>
                  </a:ext>
                </a:extLst>
              </a:tr>
              <a:tr h="382150">
                <a:tc>
                  <a:txBody>
                    <a:bodyPr/>
                    <a:lstStyle/>
                    <a:p>
                      <a:r>
                        <a:rPr lang="en-US" dirty="0" smtClean="0"/>
                        <a:t>GROCERIES</a:t>
                      </a:r>
                      <a:endParaRPr lang="en-US" dirty="0"/>
                    </a:p>
                  </a:txBody>
                  <a:tcPr/>
                </a:tc>
                <a:tc>
                  <a:txBody>
                    <a:bodyPr/>
                    <a:lstStyle/>
                    <a:p>
                      <a:r>
                        <a:rPr lang="en-US" dirty="0" smtClean="0"/>
                        <a:t>EVERYTHING</a:t>
                      </a:r>
                      <a:r>
                        <a:rPr lang="en-US" baseline="0" dirty="0" smtClean="0"/>
                        <a:t> CAN BE FIXED</a:t>
                      </a:r>
                      <a:endParaRPr lang="en-US" dirty="0"/>
                    </a:p>
                  </a:txBody>
                  <a:tcPr/>
                </a:tc>
                <a:extLst>
                  <a:ext uri="{0D108BD9-81ED-4DB2-BD59-A6C34878D82A}">
                    <a16:rowId xmlns:a16="http://schemas.microsoft.com/office/drawing/2014/main" val="950156294"/>
                  </a:ext>
                </a:extLst>
              </a:tr>
              <a:tr h="382150">
                <a:tc>
                  <a:txBody>
                    <a:bodyPr/>
                    <a:lstStyle/>
                    <a:p>
                      <a:r>
                        <a:rPr lang="en-US" dirty="0" smtClean="0"/>
                        <a:t>SAVINGS </a:t>
                      </a:r>
                      <a:endParaRPr lang="en-US" dirty="0"/>
                    </a:p>
                  </a:txBody>
                  <a:tcPr/>
                </a:tc>
                <a:tc>
                  <a:txBody>
                    <a:bodyPr/>
                    <a:lstStyle/>
                    <a:p>
                      <a:endParaRPr lang="en-US" dirty="0"/>
                    </a:p>
                  </a:txBody>
                  <a:tcPr/>
                </a:tc>
                <a:extLst>
                  <a:ext uri="{0D108BD9-81ED-4DB2-BD59-A6C34878D82A}">
                    <a16:rowId xmlns:a16="http://schemas.microsoft.com/office/drawing/2014/main" val="308637680"/>
                  </a:ext>
                </a:extLst>
              </a:tr>
              <a:tr h="382150">
                <a:tc>
                  <a:txBody>
                    <a:bodyPr/>
                    <a:lstStyle/>
                    <a:p>
                      <a:r>
                        <a:rPr lang="en-US" dirty="0" smtClean="0"/>
                        <a:t>ENTERTAINMENT</a:t>
                      </a:r>
                      <a:endParaRPr lang="en-US" dirty="0"/>
                    </a:p>
                  </a:txBody>
                  <a:tcPr/>
                </a:tc>
                <a:tc>
                  <a:txBody>
                    <a:bodyPr/>
                    <a:lstStyle/>
                    <a:p>
                      <a:endParaRPr lang="en-US" dirty="0"/>
                    </a:p>
                  </a:txBody>
                  <a:tcPr/>
                </a:tc>
                <a:extLst>
                  <a:ext uri="{0D108BD9-81ED-4DB2-BD59-A6C34878D82A}">
                    <a16:rowId xmlns:a16="http://schemas.microsoft.com/office/drawing/2014/main" val="1159957908"/>
                  </a:ext>
                </a:extLst>
              </a:tr>
              <a:tr h="382150">
                <a:tc>
                  <a:txBody>
                    <a:bodyPr/>
                    <a:lstStyle/>
                    <a:p>
                      <a:r>
                        <a:rPr lang="en-US" dirty="0" smtClean="0"/>
                        <a:t>TRANSPORTATION</a:t>
                      </a:r>
                      <a:endParaRPr lang="en-US" dirty="0"/>
                    </a:p>
                  </a:txBody>
                  <a:tcPr/>
                </a:tc>
                <a:tc>
                  <a:txBody>
                    <a:bodyPr/>
                    <a:lstStyle/>
                    <a:p>
                      <a:endParaRPr lang="en-US" dirty="0"/>
                    </a:p>
                  </a:txBody>
                  <a:tcPr/>
                </a:tc>
                <a:extLst>
                  <a:ext uri="{0D108BD9-81ED-4DB2-BD59-A6C34878D82A}">
                    <a16:rowId xmlns:a16="http://schemas.microsoft.com/office/drawing/2014/main" val="4257720675"/>
                  </a:ext>
                </a:extLst>
              </a:tr>
              <a:tr h="382150">
                <a:tc>
                  <a:txBody>
                    <a:bodyPr/>
                    <a:lstStyle/>
                    <a:p>
                      <a:r>
                        <a:rPr lang="en-US" dirty="0" smtClean="0"/>
                        <a:t>EDUCATION</a:t>
                      </a:r>
                      <a:endParaRPr lang="en-US" dirty="0"/>
                    </a:p>
                  </a:txBody>
                  <a:tcPr/>
                </a:tc>
                <a:tc>
                  <a:txBody>
                    <a:bodyPr/>
                    <a:lstStyle/>
                    <a:p>
                      <a:endParaRPr lang="en-US" dirty="0"/>
                    </a:p>
                  </a:txBody>
                  <a:tcPr/>
                </a:tc>
                <a:extLst>
                  <a:ext uri="{0D108BD9-81ED-4DB2-BD59-A6C34878D82A}">
                    <a16:rowId xmlns:a16="http://schemas.microsoft.com/office/drawing/2014/main" val="1866265035"/>
                  </a:ext>
                </a:extLst>
              </a:tr>
              <a:tr h="382150">
                <a:tc>
                  <a:txBody>
                    <a:bodyPr/>
                    <a:lstStyle/>
                    <a:p>
                      <a:r>
                        <a:rPr lang="en-US" dirty="0" smtClean="0"/>
                        <a:t>CLOTHING</a:t>
                      </a:r>
                      <a:endParaRPr lang="en-US" dirty="0"/>
                    </a:p>
                  </a:txBody>
                  <a:tcPr/>
                </a:tc>
                <a:tc>
                  <a:txBody>
                    <a:bodyPr/>
                    <a:lstStyle/>
                    <a:p>
                      <a:endParaRPr lang="en-US" dirty="0"/>
                    </a:p>
                  </a:txBody>
                  <a:tcPr/>
                </a:tc>
                <a:extLst>
                  <a:ext uri="{0D108BD9-81ED-4DB2-BD59-A6C34878D82A}">
                    <a16:rowId xmlns:a16="http://schemas.microsoft.com/office/drawing/2014/main" val="3035612749"/>
                  </a:ext>
                </a:extLst>
              </a:tr>
            </a:tbl>
          </a:graphicData>
        </a:graphic>
      </p:graphicFrame>
    </p:spTree>
    <p:extLst>
      <p:ext uri="{BB962C8B-B14F-4D97-AF65-F5344CB8AC3E}">
        <p14:creationId xmlns:p14="http://schemas.microsoft.com/office/powerpoint/2010/main" val="602105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Less of….</a:t>
            </a:r>
            <a:endParaRPr lang="en-US" dirty="0"/>
          </a:p>
        </p:txBody>
      </p:sp>
      <p:sp>
        <p:nvSpPr>
          <p:cNvPr id="3" name="Content Placeholder 2"/>
          <p:cNvSpPr>
            <a:spLocks noGrp="1"/>
          </p:cNvSpPr>
          <p:nvPr>
            <p:ph idx="1"/>
          </p:nvPr>
        </p:nvSpPr>
        <p:spPr>
          <a:xfrm>
            <a:off x="838200" y="1367624"/>
            <a:ext cx="10515600" cy="4809339"/>
          </a:xfrm>
        </p:spPr>
        <p:txBody>
          <a:bodyPr>
            <a:normAutofit fontScale="77500" lnSpcReduction="20000"/>
          </a:bodyPr>
          <a:lstStyle/>
          <a:p>
            <a:r>
              <a:rPr lang="en-US" dirty="0" smtClean="0"/>
              <a:t>First ask yourself – is there something in my spending that doesn’t align as well with my values and priorities as the others?</a:t>
            </a:r>
          </a:p>
          <a:p>
            <a:r>
              <a:rPr lang="en-US" dirty="0" smtClean="0"/>
              <a:t>What would happen if </a:t>
            </a:r>
            <a:r>
              <a:rPr lang="en-US" dirty="0" smtClean="0"/>
              <a:t>I </a:t>
            </a:r>
            <a:r>
              <a:rPr lang="en-US" dirty="0" smtClean="0"/>
              <a:t>just cut out “one” of that item?</a:t>
            </a:r>
          </a:p>
          <a:p>
            <a:pPr lvl="1"/>
            <a:r>
              <a:rPr lang="en-US" dirty="0" smtClean="0"/>
              <a:t>One less meal out a month…</a:t>
            </a:r>
          </a:p>
          <a:p>
            <a:pPr lvl="1"/>
            <a:r>
              <a:rPr lang="en-US" dirty="0" smtClean="0"/>
              <a:t>One less coffee a week…</a:t>
            </a:r>
          </a:p>
          <a:p>
            <a:pPr marL="457200" lvl="1" indent="0">
              <a:buNone/>
            </a:pPr>
            <a:endParaRPr lang="en-US" dirty="0" smtClean="0"/>
          </a:p>
          <a:p>
            <a:pPr marL="0" indent="0">
              <a:buNone/>
            </a:pPr>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What’s next? </a:t>
            </a:r>
          </a:p>
          <a:p>
            <a:r>
              <a:rPr lang="en-US" dirty="0" smtClean="0"/>
              <a:t>With the extra money we can….</a:t>
            </a:r>
            <a:endParaRPr lang="en-US" dirty="0"/>
          </a:p>
        </p:txBody>
      </p:sp>
      <p:pic>
        <p:nvPicPr>
          <p:cNvPr id="5" name="Picture 4"/>
          <p:cNvPicPr>
            <a:picLocks noChangeAspect="1"/>
          </p:cNvPicPr>
          <p:nvPr/>
        </p:nvPicPr>
        <p:blipFill>
          <a:blip r:embed="rId2"/>
          <a:stretch>
            <a:fillRect/>
          </a:stretch>
        </p:blipFill>
        <p:spPr>
          <a:xfrm>
            <a:off x="6297433" y="3013559"/>
            <a:ext cx="4468791" cy="2606047"/>
          </a:xfrm>
          <a:prstGeom prst="rect">
            <a:avLst/>
          </a:prstGeom>
        </p:spPr>
      </p:pic>
    </p:spTree>
    <p:extLst>
      <p:ext uri="{BB962C8B-B14F-4D97-AF65-F5344CB8AC3E}">
        <p14:creationId xmlns:p14="http://schemas.microsoft.com/office/powerpoint/2010/main" val="424432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27066"/>
          </a:xfrm>
        </p:spPr>
        <p:txBody>
          <a:bodyPr>
            <a:normAutofit/>
          </a:bodyPr>
          <a:lstStyle/>
          <a:p>
            <a:pPr algn="ctr"/>
            <a:r>
              <a:rPr lang="en-US" sz="6000" dirty="0" smtClean="0"/>
              <a:t>Saving! Stashing! </a:t>
            </a:r>
            <a:br>
              <a:rPr lang="en-US" sz="6000" dirty="0" smtClean="0"/>
            </a:br>
            <a:r>
              <a:rPr lang="en-US" sz="6000" dirty="0" smtClean="0"/>
              <a:t>(</a:t>
            </a:r>
            <a:r>
              <a:rPr lang="en-US" dirty="0" smtClean="0"/>
              <a:t>This seems to be important to most)</a:t>
            </a:r>
            <a:endParaRPr lang="en-US" dirty="0"/>
          </a:p>
        </p:txBody>
      </p:sp>
    </p:spTree>
    <p:extLst>
      <p:ext uri="{BB962C8B-B14F-4D97-AF65-F5344CB8AC3E}">
        <p14:creationId xmlns:p14="http://schemas.microsoft.com/office/powerpoint/2010/main" val="845457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6FA243C363007F4F827DB51D02034FC2" ma:contentTypeVersion="22" ma:contentTypeDescription="Create a new document." ma:contentTypeScope="" ma:versionID="6f4aa861c22db5f2b4eb9d2bf3007668">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6AF157-4220-43C1-BE3D-416D470EEF7B}"/>
</file>

<file path=customXml/itemProps2.xml><?xml version="1.0" encoding="utf-8"?>
<ds:datastoreItem xmlns:ds="http://schemas.openxmlformats.org/officeDocument/2006/customXml" ds:itemID="{8516349C-716D-4033-9165-167E614665E7}"/>
</file>

<file path=customXml/itemProps3.xml><?xml version="1.0" encoding="utf-8"?>
<ds:datastoreItem xmlns:ds="http://schemas.openxmlformats.org/officeDocument/2006/customXml" ds:itemID="{79798B74-EC04-4C9E-B606-381008474FB1}"/>
</file>

<file path=customXml/itemProps4.xml><?xml version="1.0" encoding="utf-8"?>
<ds:datastoreItem xmlns:ds="http://schemas.openxmlformats.org/officeDocument/2006/customXml" ds:itemID="{122EC967-D06C-4F1B-85A7-2CECFF65DF98}"/>
</file>

<file path=docProps/app.xml><?xml version="1.0" encoding="utf-8"?>
<Properties xmlns="http://schemas.openxmlformats.org/officeDocument/2006/extended-properties" xmlns:vt="http://schemas.openxmlformats.org/officeDocument/2006/docPropsVTypes">
  <TotalTime>82</TotalTime>
  <Words>492</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Financial Wellness in Recovery</vt:lpstr>
      <vt:lpstr>Financial Wellness means to me..</vt:lpstr>
      <vt:lpstr>Personal Goals &amp; Priorities </vt:lpstr>
      <vt:lpstr>What’s important to you? </vt:lpstr>
      <vt:lpstr>What do you want your life to look like in 5 years from now? </vt:lpstr>
      <vt:lpstr>Basic Exercises  (totally based on YOUR priorities)  no “right” or “wrong”</vt:lpstr>
      <vt:lpstr>Fixed &amp; Flexible Expenses</vt:lpstr>
      <vt:lpstr>One Less of….</vt:lpstr>
      <vt:lpstr>Saving! Stashing!  (This seems to be important to most)</vt:lpstr>
      <vt:lpstr>Where to Save</vt:lpstr>
      <vt:lpstr>Your Best Interest</vt:lpstr>
      <vt:lpstr>CREDIT!   </vt:lpstr>
      <vt:lpstr>Definition &amp; Basic Info  </vt:lpstr>
      <vt:lpstr>FICO Score: general range 300-850 </vt:lpstr>
      <vt:lpstr>THE END! THANK YOU FOR SPENDING THIS TIME WITH 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Blankenship</dc:creator>
  <cp:lastModifiedBy>Kate Blankenship</cp:lastModifiedBy>
  <cp:revision>13</cp:revision>
  <dcterms:created xsi:type="dcterms:W3CDTF">2019-04-24T12:47:39Z</dcterms:created>
  <dcterms:modified xsi:type="dcterms:W3CDTF">2019-05-08T21:02:48Z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0x0101006FA243C363007F4F827DB51D02034FC2</vt:lpwstr>
  </property>
  <property fmtid="{D5CDD505-2E9C-101B-9397-08002B2CF9AE}" pid="3" name="_dlc_DocIdItemGuid">
    <vt:lpwstr>c0ba7411-2e60-46cc-b39f-bd2ed710f677</vt:lpwstr>
  </property>
</Properties>
</file>