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270271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d21358303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6d21358303_2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6d21358303_2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extLst>
      <p:ext uri="{BB962C8B-B14F-4D97-AF65-F5344CB8AC3E}">
        <p14:creationId xmlns:p14="http://schemas.microsoft.com/office/powerpoint/2010/main" val="178962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d21358303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6d21358303_2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6d21358303_2_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46416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d21358303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6d21358303_2_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a:t>~The Church of Scientology meets</a:t>
            </a:r>
            <a:endParaRPr/>
          </a:p>
          <a:p>
            <a:pPr marL="0" lvl="0" indent="0" algn="l" rtl="0">
              <a:spcBef>
                <a:spcPts val="0"/>
              </a:spcBef>
              <a:spcAft>
                <a:spcPts val="0"/>
              </a:spcAft>
              <a:buNone/>
            </a:pPr>
            <a:r>
              <a:rPr lang="en" sz="1200" b="1"/>
              <a:t> Dr. Thomas Szasz—The Myth of Mental illness 1961</a:t>
            </a:r>
            <a:endParaRPr/>
          </a:p>
          <a:p>
            <a:pPr marL="0" lvl="0" indent="0" algn="l" rtl="0">
              <a:spcBef>
                <a:spcPts val="0"/>
              </a:spcBef>
              <a:spcAft>
                <a:spcPts val="0"/>
              </a:spcAft>
              <a:buNone/>
            </a:pPr>
            <a:r>
              <a:rPr lang="en" sz="1200" b="1"/>
              <a:t>Joined with Church of scientology in 1969 to form the Citizens Commission on Human Rights</a:t>
            </a:r>
            <a:endParaRPr sz="1200" b="1"/>
          </a:p>
          <a:p>
            <a:pPr marL="0" lvl="0" indent="0" algn="l" rtl="0">
              <a:spcBef>
                <a:spcPts val="0"/>
              </a:spcBef>
              <a:spcAft>
                <a:spcPts val="0"/>
              </a:spcAft>
              <a:buNone/>
            </a:pPr>
            <a:endParaRPr/>
          </a:p>
        </p:txBody>
      </p:sp>
      <p:sp>
        <p:nvSpPr>
          <p:cNvPr id="199" name="Google Shape;199;g6d21358303_2_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39488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d21358303_2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6d21358303_2_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Robert Whitaker, a journalist who wrote Mad in America and Anatomy of an Illness, and asserts that psychiatric medications cause psychiatric illness</a:t>
            </a:r>
            <a:endParaRPr/>
          </a:p>
          <a:p>
            <a:pPr marL="0" lvl="0" indent="0" algn="l" rtl="0">
              <a:spcBef>
                <a:spcPts val="0"/>
              </a:spcBef>
              <a:spcAft>
                <a:spcPts val="0"/>
              </a:spcAft>
              <a:buNone/>
            </a:pPr>
            <a:r>
              <a:rPr lang="en"/>
              <a:t>Note there are groups in favor of involuntary care started by parents and psychiatrists, there are groups against involuntary treatment started by consumers, lawyers and advocates, there are no organized groups in favor of involuntary care that have been started by patients</a:t>
            </a:r>
            <a:endParaRPr/>
          </a:p>
        </p:txBody>
      </p:sp>
      <p:sp>
        <p:nvSpPr>
          <p:cNvPr id="206" name="Google Shape;206;g6d21358303_2_1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11876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d21358303_2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6d21358303_2_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6d21358303_2_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892455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d21358303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6d21358303_2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6d21358303_2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559226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d21358303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6d21358303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78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d21358303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6d21358303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68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d21358303_2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6d21358303_2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6d21358303_2_1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994574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d21358303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6d21358303_2_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6d21358303_2_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59251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d21358303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6d21358303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6d21358303_2_1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45479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d21358303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6d21358303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6d21358303_2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1069604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d21358303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6d21358303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92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d21358303_2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6d21358303_2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074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d21358303_2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6d21358303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810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d21358303_2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6d21358303_2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455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d21358303_2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6d21358303_2_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6d21358303_2_2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278059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6d21358303_2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6d21358303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6d21358303_2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1147895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6d21358303_2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6d21358303_2_2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6d21358303_2_2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1703430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d21358303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6d21358303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746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d21358303_2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6d21358303_2_2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t>Do our treatments help people?  Or do they hurt them?</a:t>
            </a:r>
            <a:endParaRPr/>
          </a:p>
          <a:p>
            <a:pPr marL="0" marR="0" lvl="0" indent="0" algn="l" rtl="0">
              <a:lnSpc>
                <a:spcPct val="100000"/>
              </a:lnSpc>
              <a:spcBef>
                <a:spcPts val="0"/>
              </a:spcBef>
              <a:spcAft>
                <a:spcPts val="0"/>
              </a:spcAft>
              <a:buClr>
                <a:schemeClr val="dk1"/>
              </a:buClr>
              <a:buSzPts val="1200"/>
              <a:buFont typeface="Calibri"/>
              <a:buNone/>
            </a:pPr>
            <a:r>
              <a:rPr lang="en" sz="1200"/>
              <a:t>We wrote our book based on the assumption that psychiatric treatments help at least some of the people some of the time, and perhaps many of the people, much of the time.</a:t>
            </a:r>
            <a:endParaRPr/>
          </a:p>
          <a:p>
            <a:pPr marL="0" lvl="0" indent="0" algn="l" rtl="0">
              <a:spcBef>
                <a:spcPts val="0"/>
              </a:spcBef>
              <a:spcAft>
                <a:spcPts val="0"/>
              </a:spcAft>
              <a:buNone/>
            </a:pPr>
            <a:endParaRPr/>
          </a:p>
        </p:txBody>
      </p:sp>
      <p:sp>
        <p:nvSpPr>
          <p:cNvPr id="307" name="Google Shape;307;g6d21358303_2_2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2424661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d21358303_2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6d21358303_2_2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6d21358303_2_2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354167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d21358303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6d21358303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355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d21358303_2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6d21358303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6d21358303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2584251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d21358303_2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6d21358303_2_2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1"/>
              <a:t>If the patient can not be persuaded, consider alternatives that honor their wishes: does this patient absolutely need to be in the hospital?  Is there no choice other than forced medication/seclusion/restraint?</a:t>
            </a:r>
            <a:endParaRPr/>
          </a:p>
          <a:p>
            <a:pPr marL="0" lvl="0" indent="0" algn="l" rtl="0">
              <a:spcBef>
                <a:spcPts val="0"/>
              </a:spcBef>
              <a:spcAft>
                <a:spcPts val="0"/>
              </a:spcAft>
              <a:buNone/>
            </a:pPr>
            <a:endParaRPr/>
          </a:p>
        </p:txBody>
      </p:sp>
      <p:sp>
        <p:nvSpPr>
          <p:cNvPr id="325" name="Google Shape;325;g6d21358303_2_2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4189905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d21358303_2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6d21358303_2_2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6d21358303_2_2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827407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d21358303_2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6d21358303_2_3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1"/>
              <a:t>Our hospitals need better staffing; seclusion, restraint, and sedation are not substitutes for close observation.</a:t>
            </a:r>
            <a:endParaRPr/>
          </a:p>
          <a:p>
            <a:pPr marL="0" marR="0" lvl="0" indent="0" algn="l" rtl="0">
              <a:lnSpc>
                <a:spcPct val="100000"/>
              </a:lnSpc>
              <a:spcBef>
                <a:spcPts val="0"/>
              </a:spcBef>
              <a:spcAft>
                <a:spcPts val="0"/>
              </a:spcAft>
              <a:buClr>
                <a:schemeClr val="dk1"/>
              </a:buClr>
              <a:buSzPts val="1200"/>
              <a:buFont typeface="Calibri"/>
              <a:buNone/>
            </a:pPr>
            <a:r>
              <a:rPr lang="en" sz="1200" b="1"/>
              <a:t>Strip searches/ seclusion and restraint</a:t>
            </a:r>
            <a:endParaRPr/>
          </a:p>
          <a:p>
            <a:pPr marL="0" marR="0" lvl="0" indent="0" algn="l" rtl="0">
              <a:lnSpc>
                <a:spcPct val="100000"/>
              </a:lnSpc>
              <a:spcBef>
                <a:spcPts val="0"/>
              </a:spcBef>
              <a:spcAft>
                <a:spcPts val="0"/>
              </a:spcAft>
              <a:buClr>
                <a:schemeClr val="dk1"/>
              </a:buClr>
              <a:buSzPts val="1200"/>
              <a:buFont typeface="Calibri"/>
              <a:buNone/>
            </a:pPr>
            <a:r>
              <a:rPr lang="en" sz="1200" b="1"/>
              <a:t>Listen, but don’t argue with the patient or insist that this had to be done (even if it’s true)</a:t>
            </a:r>
            <a:endParaRPr/>
          </a:p>
          <a:p>
            <a:pPr marL="0" lvl="0" indent="0" algn="l" rtl="0">
              <a:spcBef>
                <a:spcPts val="0"/>
              </a:spcBef>
              <a:spcAft>
                <a:spcPts val="0"/>
              </a:spcAft>
              <a:buNone/>
            </a:pPr>
            <a:endParaRPr/>
          </a:p>
        </p:txBody>
      </p:sp>
      <p:sp>
        <p:nvSpPr>
          <p:cNvPr id="338" name="Google Shape;338;g6d21358303_2_3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1937621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6d2135830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6d2135830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300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6d2135830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6d2135830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939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d2135830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d2135830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163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6d21358303_2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6d21358303_2_3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 want to point out to you that it’s very hard to decrease stigma when legislators are talking about how we need to increase forced care to prevent mass murders.</a:t>
            </a:r>
            <a:endParaRPr/>
          </a:p>
        </p:txBody>
      </p:sp>
      <p:sp>
        <p:nvSpPr>
          <p:cNvPr id="359" name="Google Shape;359;g6d21358303_2_3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Tree>
    <p:extLst>
      <p:ext uri="{BB962C8B-B14F-4D97-AF65-F5344CB8AC3E}">
        <p14:creationId xmlns:p14="http://schemas.microsoft.com/office/powerpoint/2010/main" val="2344339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d21358303_2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6d21358303_2_3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Thank you for inviting me today!</a:t>
            </a:r>
            <a:endParaRPr/>
          </a:p>
        </p:txBody>
      </p:sp>
      <p:sp>
        <p:nvSpPr>
          <p:cNvPr id="365" name="Google Shape;365;g6d21358303_2_3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38</a:t>
            </a:fld>
            <a:endParaRPr/>
          </a:p>
        </p:txBody>
      </p:sp>
    </p:spTree>
    <p:extLst>
      <p:ext uri="{BB962C8B-B14F-4D97-AF65-F5344CB8AC3E}">
        <p14:creationId xmlns:p14="http://schemas.microsoft.com/office/powerpoint/2010/main" val="102819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d21358303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6d21358303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90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d21358303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6d21358303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6d21358303_2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0875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d21358303_2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6d21358303_2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6d21358303_2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76123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d21358303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6d21358303_2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6d21358303_2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74201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d21358303_2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6d21358303_2_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1"/>
              <a:t>1978  Mental Health Law Project, changed in  1993 to Bazelon.  Wyatt vs Stickney – right of psychiatric patients to get treatment</a:t>
            </a:r>
            <a:r>
              <a:rPr lang="en" sz="1400" b="1"/>
              <a:t/>
            </a:r>
            <a:br>
              <a:rPr lang="en" sz="1400" b="1"/>
            </a:br>
            <a:endParaRPr sz="1400"/>
          </a:p>
          <a:p>
            <a:pPr marL="0" lvl="0" indent="0" algn="l" rtl="0">
              <a:spcBef>
                <a:spcPts val="0"/>
              </a:spcBef>
              <a:spcAft>
                <a:spcPts val="0"/>
              </a:spcAft>
              <a:buNone/>
            </a:pPr>
            <a:endParaRPr/>
          </a:p>
        </p:txBody>
      </p:sp>
      <p:sp>
        <p:nvSpPr>
          <p:cNvPr id="176" name="Google Shape;176;g6d21358303_2_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90654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d21358303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6d21358303_2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Arial"/>
              <a:buChar char="•"/>
            </a:pPr>
            <a:r>
              <a:rPr lang="en" sz="1200" b="1"/>
              <a:t> It includes and emphasis on peer supports.</a:t>
            </a:r>
            <a:endParaRPr/>
          </a:p>
          <a:p>
            <a:pPr marL="0" lvl="0" indent="-76200" algn="l" rtl="0">
              <a:spcBef>
                <a:spcPts val="0"/>
              </a:spcBef>
              <a:spcAft>
                <a:spcPts val="0"/>
              </a:spcAft>
              <a:buClr>
                <a:schemeClr val="dk1"/>
              </a:buClr>
              <a:buSzPts val="1200"/>
              <a:buFont typeface="Arial"/>
              <a:buChar char="•"/>
            </a:pPr>
            <a:r>
              <a:rPr lang="en" sz="1200" b="1"/>
              <a:t>It is a backlash to psychiatry as paternalistic field where where people with certain diagnoses were given dismal prognoses.</a:t>
            </a:r>
            <a:endParaRPr/>
          </a:p>
          <a:p>
            <a:pPr marL="0" lvl="0" indent="-76200" algn="l" rtl="0">
              <a:spcBef>
                <a:spcPts val="0"/>
              </a:spcBef>
              <a:spcAft>
                <a:spcPts val="0"/>
              </a:spcAft>
              <a:buClr>
                <a:schemeClr val="dk1"/>
              </a:buClr>
              <a:buSzPts val="1200"/>
              <a:buFont typeface="Arial"/>
              <a:buChar char="•"/>
            </a:pPr>
            <a:r>
              <a:rPr lang="en" sz="1200" b="1"/>
              <a:t>Words that provoke, consumer, client, patient, survivor, involuntary versus force, medications versus psychiatric drugs</a:t>
            </a:r>
            <a:endParaRPr sz="1200" b="1"/>
          </a:p>
          <a:p>
            <a:pPr marL="0" lvl="0" indent="0" algn="l" rtl="0">
              <a:spcBef>
                <a:spcPts val="0"/>
              </a:spcBef>
              <a:spcAft>
                <a:spcPts val="0"/>
              </a:spcAft>
              <a:buNone/>
            </a:pPr>
            <a:endParaRPr/>
          </a:p>
        </p:txBody>
      </p:sp>
      <p:sp>
        <p:nvSpPr>
          <p:cNvPr id="184" name="Google Shape;184;g6d21358303_2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502559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3" name="Google Shape;6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5" name="Google Shape;75;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1" name="Google Shape;81;p18"/>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2" name="Google Shape;8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 name="Google Shape;88;p1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9" name="Google Shape;89;p19"/>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0" name="Google Shape;90;p19"/>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1" name="Google Shape;91;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p:nvPr/>
        </p:nvSpPr>
        <p:spPr>
          <a:xfrm>
            <a:off x="0" y="857250"/>
            <a:ext cx="9211500" cy="239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r>
              <a:rPr lang="en" sz="3200" b="1">
                <a:solidFill>
                  <a:schemeClr val="dk1"/>
                </a:solidFill>
                <a:latin typeface="Calibri"/>
                <a:ea typeface="Calibri"/>
                <a:cs typeface="Calibri"/>
                <a:sym typeface="Calibri"/>
              </a:rPr>
              <a:t>Involuntary Care:</a:t>
            </a:r>
            <a:endParaRPr sz="3200" b="1">
              <a:solidFill>
                <a:schemeClr val="dk1"/>
              </a:solidFill>
              <a:latin typeface="Calibri"/>
              <a:ea typeface="Calibri"/>
              <a:cs typeface="Calibri"/>
              <a:sym typeface="Calibri"/>
            </a:endParaRPr>
          </a:p>
          <a:p>
            <a:pPr marL="0" marR="0" lvl="0" indent="0" algn="ctr" rtl="0">
              <a:spcBef>
                <a:spcPts val="0"/>
              </a:spcBef>
              <a:spcAft>
                <a:spcPts val="0"/>
              </a:spcAft>
              <a:buNone/>
            </a:pPr>
            <a:r>
              <a:rPr lang="en" sz="3200" b="1">
                <a:solidFill>
                  <a:schemeClr val="dk1"/>
                </a:solidFill>
                <a:latin typeface="Calibri"/>
                <a:ea typeface="Calibri"/>
                <a:cs typeface="Calibri"/>
                <a:sym typeface="Calibri"/>
              </a:rPr>
              <a:t>What you might need to know</a:t>
            </a:r>
            <a:endParaRPr sz="32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 sz="2000">
                <a:solidFill>
                  <a:schemeClr val="dk1"/>
                </a:solidFill>
                <a:latin typeface="Calibri"/>
                <a:ea typeface="Calibri"/>
                <a:cs typeface="Calibri"/>
                <a:sym typeface="Calibri"/>
              </a:rPr>
              <a:t>Dinah Miller, M.D.</a:t>
            </a:r>
            <a:endParaRPr/>
          </a:p>
          <a:p>
            <a:pPr marL="0" marR="0" lvl="0" indent="0" algn="l" rtl="0">
              <a:spcBef>
                <a:spcPts val="0"/>
              </a:spcBef>
              <a:spcAft>
                <a:spcPts val="0"/>
              </a:spcAft>
              <a:buNone/>
            </a:pPr>
            <a:r>
              <a:rPr lang="en" sz="2000">
                <a:solidFill>
                  <a:schemeClr val="dk1"/>
                </a:solidFill>
                <a:latin typeface="Calibri"/>
                <a:ea typeface="Calibri"/>
                <a:cs typeface="Calibri"/>
                <a:sym typeface="Calibri"/>
              </a:rPr>
              <a:t>    Co-author, </a:t>
            </a:r>
            <a:r>
              <a:rPr lang="en" sz="2000" i="1">
                <a:solidFill>
                  <a:schemeClr val="dk1"/>
                </a:solidFill>
                <a:latin typeface="Calibri"/>
                <a:ea typeface="Calibri"/>
                <a:cs typeface="Calibri"/>
                <a:sym typeface="Calibri"/>
              </a:rPr>
              <a:t>Committed: The Battle Over Involuntary Psychiatric Care</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 sz="2000">
                <a:solidFill>
                  <a:schemeClr val="dk1"/>
                </a:solidFill>
                <a:latin typeface="Calibri"/>
                <a:ea typeface="Calibri"/>
                <a:cs typeface="Calibri"/>
                <a:sym typeface="Calibri"/>
              </a:rPr>
              <a:t>    Assistant Professor, The Johns Hopkins School of Medicine</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 sz="2000">
                <a:solidFill>
                  <a:schemeClr val="dk1"/>
                </a:solidFill>
                <a:latin typeface="Calibri"/>
                <a:ea typeface="Calibri"/>
                <a:cs typeface="Calibri"/>
                <a:sym typeface="Calibri"/>
              </a:rPr>
              <a:t>    Twitter handle: @ShrinkRapDinah</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 sz="20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4"/>
          <p:cNvPicPr preferRelativeResize="0"/>
          <p:nvPr/>
        </p:nvPicPr>
        <p:blipFill rotWithShape="1">
          <a:blip r:embed="rId3">
            <a:alphaModFix/>
          </a:blip>
          <a:srcRect/>
          <a:stretch/>
        </p:blipFill>
        <p:spPr>
          <a:xfrm>
            <a:off x="446576" y="173110"/>
            <a:ext cx="7395292" cy="1399432"/>
          </a:xfrm>
          <a:prstGeom prst="rect">
            <a:avLst/>
          </a:prstGeom>
          <a:noFill/>
          <a:ln>
            <a:noFill/>
          </a:ln>
        </p:spPr>
      </p:pic>
      <p:sp>
        <p:nvSpPr>
          <p:cNvPr id="193" name="Google Shape;193;p34"/>
          <p:cNvSpPr txBox="1"/>
          <p:nvPr/>
        </p:nvSpPr>
        <p:spPr>
          <a:xfrm>
            <a:off x="127000" y="388078"/>
            <a:ext cx="9175637" cy="4847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4" name="Google Shape;194;p34"/>
          <p:cNvPicPr preferRelativeResize="0"/>
          <p:nvPr/>
        </p:nvPicPr>
        <p:blipFill rotWithShape="1">
          <a:blip r:embed="rId4">
            <a:alphaModFix/>
          </a:blip>
          <a:srcRect/>
          <a:stretch/>
        </p:blipFill>
        <p:spPr>
          <a:xfrm>
            <a:off x="127000" y="1262063"/>
            <a:ext cx="87282" cy="34289"/>
          </a:xfrm>
          <a:prstGeom prst="rect">
            <a:avLst/>
          </a:prstGeom>
          <a:noFill/>
          <a:ln>
            <a:noFill/>
          </a:ln>
        </p:spPr>
      </p:pic>
      <p:sp>
        <p:nvSpPr>
          <p:cNvPr id="195" name="Google Shape;195;p34"/>
          <p:cNvSpPr txBox="1"/>
          <p:nvPr/>
        </p:nvSpPr>
        <p:spPr>
          <a:xfrm>
            <a:off x="762000" y="1866900"/>
            <a:ext cx="7079868" cy="22621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a:solidFill>
                  <a:schemeClr val="dk1"/>
                </a:solidFill>
                <a:latin typeface="Calibri"/>
                <a:ea typeface="Calibri"/>
                <a:cs typeface="Calibri"/>
                <a:sym typeface="Calibri"/>
              </a:rPr>
              <a:t>MindFreedom, International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&gt;Started by David Oaks in the 1970’s first as the Mental Patients Liberation Front</a:t>
            </a:r>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&gt;In 1986 Became MindFreedom, International (MFI)</a:t>
            </a:r>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&gt;Psychiatric survivors who assert they have been injured by the treatment they have received and want to protect others from the same fate</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p:nvPr/>
        </p:nvSpPr>
        <p:spPr>
          <a:xfrm>
            <a:off x="803441" y="300790"/>
            <a:ext cx="7765717" cy="22852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chemeClr val="dk1"/>
                </a:solidFill>
                <a:latin typeface="Calibri"/>
                <a:ea typeface="Calibri"/>
                <a:cs typeface="Calibri"/>
                <a:sym typeface="Calibri"/>
              </a:rPr>
              <a:t>The Citizens Commission on Human Rights (CCHR)</a:t>
            </a:r>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Started by Dr. Thomas Szasz, author of </a:t>
            </a:r>
            <a:r>
              <a:rPr lang="en" sz="2400" b="1" i="1">
                <a:solidFill>
                  <a:schemeClr val="dk1"/>
                </a:solidFill>
                <a:latin typeface="Calibri"/>
                <a:ea typeface="Calibri"/>
                <a:cs typeface="Calibri"/>
                <a:sym typeface="Calibri"/>
              </a:rPr>
              <a:t>The Myth of Mental Illness,</a:t>
            </a:r>
            <a:r>
              <a:rPr lang="en" sz="2400" b="1">
                <a:solidFill>
                  <a:schemeClr val="dk1"/>
                </a:solidFill>
                <a:latin typeface="Calibri"/>
                <a:ea typeface="Calibri"/>
                <a:cs typeface="Calibri"/>
                <a:sym typeface="Calibri"/>
              </a:rPr>
              <a:t> 1961 and the Church of Scientology in 1969</a:t>
            </a:r>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2" name="Google Shape;202;p35"/>
          <p:cNvPicPr preferRelativeResize="0"/>
          <p:nvPr/>
        </p:nvPicPr>
        <p:blipFill rotWithShape="1">
          <a:blip r:embed="rId3">
            <a:alphaModFix/>
          </a:blip>
          <a:srcRect/>
          <a:stretch/>
        </p:blipFill>
        <p:spPr>
          <a:xfrm>
            <a:off x="803450" y="2296775"/>
            <a:ext cx="7537301" cy="26095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6"/>
          <p:cNvPicPr preferRelativeResize="0"/>
          <p:nvPr/>
        </p:nvPicPr>
        <p:blipFill rotWithShape="1">
          <a:blip r:embed="rId3">
            <a:alphaModFix/>
          </a:blip>
          <a:srcRect/>
          <a:stretch/>
        </p:blipFill>
        <p:spPr>
          <a:xfrm>
            <a:off x="0" y="0"/>
            <a:ext cx="9277684" cy="51435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p:nvPr/>
        </p:nvSpPr>
        <p:spPr>
          <a:xfrm>
            <a:off x="644040" y="724513"/>
            <a:ext cx="7901545" cy="4205718"/>
          </a:xfrm>
          <a:prstGeom prst="frame">
            <a:avLst>
              <a:gd name="adj1" fmla="val 12500"/>
            </a:avLst>
          </a:prstGeom>
          <a:gradFill>
            <a:gsLst>
              <a:gs pos="0">
                <a:srgbClr val="EF3A00"/>
              </a:gs>
              <a:gs pos="100000">
                <a:srgbClr val="FF8E80"/>
              </a:gs>
            </a:gsLst>
            <a:lin ang="16200000" scaled="0"/>
          </a:gradFill>
          <a:ln w="9525" cap="flat" cmpd="sng">
            <a:solidFill>
              <a:srgbClr val="D2431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37"/>
          <p:cNvSpPr txBox="1"/>
          <p:nvPr/>
        </p:nvSpPr>
        <p:spPr>
          <a:xfrm>
            <a:off x="752324" y="332098"/>
            <a:ext cx="2733416" cy="3924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a:solidFill>
                  <a:schemeClr val="dk1"/>
                </a:solidFill>
                <a:latin typeface="Calibri"/>
                <a:ea typeface="Calibri"/>
                <a:cs typeface="Calibri"/>
                <a:sym typeface="Calibri"/>
              </a:rPr>
              <a:t>THE BATTLEFIELD </a:t>
            </a:r>
            <a:endParaRPr sz="2800" b="1">
              <a:solidFill>
                <a:schemeClr val="dk1"/>
              </a:solidFill>
              <a:latin typeface="Calibri"/>
              <a:ea typeface="Calibri"/>
              <a:cs typeface="Calibri"/>
              <a:sym typeface="Calibri"/>
            </a:endParaRPr>
          </a:p>
        </p:txBody>
      </p:sp>
      <p:cxnSp>
        <p:nvCxnSpPr>
          <p:cNvPr id="216" name="Google Shape;216;p37"/>
          <p:cNvCxnSpPr/>
          <p:nvPr/>
        </p:nvCxnSpPr>
        <p:spPr>
          <a:xfrm rot="5400000">
            <a:off x="2835468" y="2782218"/>
            <a:ext cx="3233980" cy="158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217" name="Google Shape;217;p37"/>
          <p:cNvSpPr/>
          <p:nvPr/>
        </p:nvSpPr>
        <p:spPr>
          <a:xfrm>
            <a:off x="1316924" y="1245704"/>
            <a:ext cx="1259309" cy="689229"/>
          </a:xfrm>
          <a:prstGeom prst="wedgeEllipseCallout">
            <a:avLst>
              <a:gd name="adj1" fmla="val -20833"/>
              <a:gd name="adj2" fmla="val 62500"/>
            </a:avLst>
          </a:prstGeom>
          <a:gradFill>
            <a:gsLst>
              <a:gs pos="0">
                <a:srgbClr val="EF3A00"/>
              </a:gs>
              <a:gs pos="100000">
                <a:srgbClr val="FF8E80"/>
              </a:gs>
            </a:gsLst>
            <a:lin ang="16200000" scaled="0"/>
          </a:gradFill>
          <a:ln w="9525" cap="flat" cmpd="sng">
            <a:solidFill>
              <a:srgbClr val="D2431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TAC</a:t>
            </a:r>
            <a:endParaRPr sz="1800">
              <a:solidFill>
                <a:schemeClr val="lt1"/>
              </a:solidFill>
              <a:latin typeface="Calibri"/>
              <a:ea typeface="Calibri"/>
              <a:cs typeface="Calibri"/>
              <a:sym typeface="Calibri"/>
            </a:endParaRPr>
          </a:p>
        </p:txBody>
      </p:sp>
      <p:sp>
        <p:nvSpPr>
          <p:cNvPr id="218" name="Google Shape;218;p37"/>
          <p:cNvSpPr/>
          <p:nvPr/>
        </p:nvSpPr>
        <p:spPr>
          <a:xfrm>
            <a:off x="2119032" y="1934934"/>
            <a:ext cx="2332632" cy="863930"/>
          </a:xfrm>
          <a:prstGeom prst="cloudCallout">
            <a:avLst>
              <a:gd name="adj1" fmla="val -20833"/>
              <a:gd name="adj2" fmla="val 62500"/>
            </a:avLst>
          </a:prstGeom>
          <a:gradFill>
            <a:gsLst>
              <a:gs pos="0">
                <a:srgbClr val="EF3A00"/>
              </a:gs>
              <a:gs pos="100000">
                <a:srgbClr val="FF8E80"/>
              </a:gs>
            </a:gsLst>
            <a:lin ang="16200000" scaled="0"/>
          </a:gradFill>
          <a:ln w="9525" cap="flat" cmpd="sng">
            <a:solidFill>
              <a:srgbClr val="D2431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NAMI</a:t>
            </a:r>
            <a:endParaRPr sz="1800">
              <a:solidFill>
                <a:schemeClr val="lt1"/>
              </a:solidFill>
              <a:latin typeface="Calibri"/>
              <a:ea typeface="Calibri"/>
              <a:cs typeface="Calibri"/>
              <a:sym typeface="Calibri"/>
            </a:endParaRPr>
          </a:p>
        </p:txBody>
      </p:sp>
      <p:sp>
        <p:nvSpPr>
          <p:cNvPr id="219" name="Google Shape;219;p37"/>
          <p:cNvSpPr/>
          <p:nvPr/>
        </p:nvSpPr>
        <p:spPr>
          <a:xfrm>
            <a:off x="3517900" y="3092862"/>
            <a:ext cx="935352" cy="459486"/>
          </a:xfrm>
          <a:prstGeom prst="wedgeRectCallout">
            <a:avLst>
              <a:gd name="adj1" fmla="val -20833"/>
              <a:gd name="adj2" fmla="val 62500"/>
            </a:avLst>
          </a:prstGeom>
          <a:gradFill>
            <a:gsLst>
              <a:gs pos="0">
                <a:srgbClr val="EF3A00"/>
              </a:gs>
              <a:gs pos="100000">
                <a:srgbClr val="FF8E80"/>
              </a:gs>
            </a:gsLst>
            <a:lin ang="16200000" scaled="0"/>
          </a:gradFill>
          <a:ln w="9525" cap="flat" cmpd="sng">
            <a:solidFill>
              <a:srgbClr val="D2431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APA</a:t>
            </a:r>
            <a:endParaRPr sz="1800">
              <a:solidFill>
                <a:schemeClr val="lt1"/>
              </a:solidFill>
              <a:latin typeface="Calibri"/>
              <a:ea typeface="Calibri"/>
              <a:cs typeface="Calibri"/>
              <a:sym typeface="Calibri"/>
            </a:endParaRPr>
          </a:p>
        </p:txBody>
      </p:sp>
      <p:sp>
        <p:nvSpPr>
          <p:cNvPr id="220" name="Google Shape;220;p37"/>
          <p:cNvSpPr/>
          <p:nvPr/>
        </p:nvSpPr>
        <p:spPr>
          <a:xfrm>
            <a:off x="6208356" y="1166022"/>
            <a:ext cx="2320295" cy="768911"/>
          </a:xfrm>
          <a:prstGeom prst="wedgeEllipseCallout">
            <a:avLst>
              <a:gd name="adj1" fmla="val -20833"/>
              <a:gd name="adj2" fmla="val 62500"/>
            </a:avLst>
          </a:prstGeom>
          <a:gradFill>
            <a:gsLst>
              <a:gs pos="0">
                <a:srgbClr val="EF3A00"/>
              </a:gs>
              <a:gs pos="100000">
                <a:srgbClr val="FF8E80"/>
              </a:gs>
            </a:gsLst>
            <a:lin ang="16200000" scaled="0"/>
          </a:gradFill>
          <a:ln w="9525" cap="flat" cmpd="sng">
            <a:solidFill>
              <a:srgbClr val="D2431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CCHR/</a:t>
            </a:r>
            <a:endParaRPr/>
          </a:p>
          <a:p>
            <a:pPr marL="0" marR="0" lvl="0" indent="0" algn="ctr" rtl="0">
              <a:spcBef>
                <a:spcPts val="0"/>
              </a:spcBef>
              <a:spcAft>
                <a:spcPts val="0"/>
              </a:spcAft>
              <a:buNone/>
            </a:pPr>
            <a:r>
              <a:rPr lang="en" sz="1800">
                <a:solidFill>
                  <a:schemeClr val="lt1"/>
                </a:solidFill>
                <a:latin typeface="Calibri"/>
                <a:ea typeface="Calibri"/>
                <a:cs typeface="Calibri"/>
                <a:sym typeface="Calibri"/>
              </a:rPr>
              <a:t>MindFreedom</a:t>
            </a:r>
            <a:endParaRPr sz="1800">
              <a:solidFill>
                <a:schemeClr val="lt1"/>
              </a:solidFill>
              <a:latin typeface="Calibri"/>
              <a:ea typeface="Calibri"/>
              <a:cs typeface="Calibri"/>
              <a:sym typeface="Calibri"/>
            </a:endParaRPr>
          </a:p>
        </p:txBody>
      </p:sp>
      <p:sp>
        <p:nvSpPr>
          <p:cNvPr id="221" name="Google Shape;221;p37"/>
          <p:cNvSpPr/>
          <p:nvPr/>
        </p:nvSpPr>
        <p:spPr>
          <a:xfrm>
            <a:off x="4766010" y="2192802"/>
            <a:ext cx="1442345" cy="459486"/>
          </a:xfrm>
          <a:prstGeom prst="wedgeRectCallout">
            <a:avLst>
              <a:gd name="adj1" fmla="val -20833"/>
              <a:gd name="adj2" fmla="val 62500"/>
            </a:avLst>
          </a:prstGeom>
          <a:gradFill>
            <a:gsLst>
              <a:gs pos="0">
                <a:srgbClr val="EF3A00"/>
              </a:gs>
              <a:gs pos="100000">
                <a:srgbClr val="FF8E80"/>
              </a:gs>
            </a:gsLst>
            <a:lin ang="16200000" scaled="0"/>
          </a:gradFill>
          <a:ln w="9525" cap="flat" cmpd="sng">
            <a:solidFill>
              <a:srgbClr val="D2431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The Recovery Movement</a:t>
            </a:r>
            <a:endParaRPr sz="1800">
              <a:solidFill>
                <a:schemeClr val="lt1"/>
              </a:solidFill>
              <a:latin typeface="Calibri"/>
              <a:ea typeface="Calibri"/>
              <a:cs typeface="Calibri"/>
              <a:sym typeface="Calibri"/>
            </a:endParaRPr>
          </a:p>
        </p:txBody>
      </p:sp>
      <p:sp>
        <p:nvSpPr>
          <p:cNvPr id="222" name="Google Shape;222;p37"/>
          <p:cNvSpPr/>
          <p:nvPr/>
        </p:nvSpPr>
        <p:spPr>
          <a:xfrm>
            <a:off x="4766009" y="3369861"/>
            <a:ext cx="1442345" cy="459486"/>
          </a:xfrm>
          <a:prstGeom prst="wedgeRoundRectCallout">
            <a:avLst>
              <a:gd name="adj1" fmla="val -20833"/>
              <a:gd name="adj2" fmla="val 62500"/>
              <a:gd name="adj3" fmla="val 0"/>
            </a:avLst>
          </a:prstGeom>
          <a:gradFill>
            <a:gsLst>
              <a:gs pos="0">
                <a:srgbClr val="EF3A00"/>
              </a:gs>
              <a:gs pos="100000">
                <a:srgbClr val="FF8E80"/>
              </a:gs>
            </a:gsLst>
            <a:lin ang="16200000" scaled="0"/>
          </a:gradFill>
          <a:ln w="9525" cap="flat" cmpd="sng">
            <a:solidFill>
              <a:srgbClr val="D2431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The Bazelon Center</a:t>
            </a:r>
            <a:endParaRPr sz="1800">
              <a:solidFill>
                <a:schemeClr val="lt1"/>
              </a:solidFill>
              <a:latin typeface="Calibri"/>
              <a:ea typeface="Calibri"/>
              <a:cs typeface="Calibri"/>
              <a:sym typeface="Calibri"/>
            </a:endParaRPr>
          </a:p>
        </p:txBody>
      </p:sp>
      <p:pic>
        <p:nvPicPr>
          <p:cNvPr id="223" name="Google Shape;223;p37"/>
          <p:cNvPicPr preferRelativeResize="0"/>
          <p:nvPr/>
        </p:nvPicPr>
        <p:blipFill rotWithShape="1">
          <a:blip r:embed="rId3">
            <a:alphaModFix/>
          </a:blip>
          <a:srcRect/>
          <a:stretch/>
        </p:blipFill>
        <p:spPr>
          <a:xfrm>
            <a:off x="1050404" y="3572745"/>
            <a:ext cx="2085130" cy="827257"/>
          </a:xfrm>
          <a:prstGeom prst="rect">
            <a:avLst/>
          </a:prstGeom>
          <a:noFill/>
          <a:ln>
            <a:noFill/>
          </a:ln>
        </p:spPr>
      </p:pic>
      <p:sp>
        <p:nvSpPr>
          <p:cNvPr id="224" name="Google Shape;224;p37"/>
          <p:cNvSpPr txBox="1"/>
          <p:nvPr/>
        </p:nvSpPr>
        <p:spPr>
          <a:xfrm flipH="1">
            <a:off x="6569200" y="2749675"/>
            <a:ext cx="17445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highlight>
                  <a:srgbClr val="EF3A00"/>
                </a:highlight>
                <a:latin typeface="Calibri"/>
                <a:ea typeface="Calibri"/>
                <a:cs typeface="Calibri"/>
                <a:sym typeface="Calibri"/>
              </a:rPr>
              <a:t>Mad in America</a:t>
            </a:r>
            <a:endParaRPr sz="1800">
              <a:solidFill>
                <a:srgbClr val="FFFFFF"/>
              </a:solidFill>
              <a:highlight>
                <a:srgbClr val="EF3A00"/>
              </a:highlight>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p:nvPr/>
        </p:nvSpPr>
        <p:spPr>
          <a:xfrm>
            <a:off x="64700" y="0"/>
            <a:ext cx="8885100" cy="417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203200" algn="l" rtl="0">
              <a:spcBef>
                <a:spcPts val="0"/>
              </a:spcBef>
              <a:spcAft>
                <a:spcPts val="0"/>
              </a:spcAft>
              <a:buClr>
                <a:schemeClr val="dk1"/>
              </a:buClr>
              <a:buSzPts val="3200"/>
              <a:buFont typeface="Arial"/>
              <a:buChar char="•"/>
            </a:pPr>
            <a:r>
              <a:rPr lang="en" sz="3200" b="1">
                <a:solidFill>
                  <a:schemeClr val="dk1"/>
                </a:solidFill>
                <a:latin typeface="Calibri"/>
                <a:ea typeface="Calibri"/>
                <a:cs typeface="Calibri"/>
                <a:sym typeface="Calibri"/>
              </a:rPr>
              <a:t>We live in a world where opinions are sharply polarized</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203200" algn="l" rtl="0">
              <a:spcBef>
                <a:spcPts val="0"/>
              </a:spcBef>
              <a:spcAft>
                <a:spcPts val="0"/>
              </a:spcAft>
              <a:buClr>
                <a:schemeClr val="dk1"/>
              </a:buClr>
              <a:buSzPts val="3200"/>
              <a:buFont typeface="Arial"/>
              <a:buChar char="•"/>
            </a:pPr>
            <a:r>
              <a:rPr lang="en" sz="3200" b="1">
                <a:solidFill>
                  <a:schemeClr val="dk1"/>
                </a:solidFill>
                <a:latin typeface="Calibri"/>
                <a:ea typeface="Calibri"/>
                <a:cs typeface="Calibri"/>
                <a:sym typeface="Calibri"/>
              </a:rPr>
              <a:t>We value autonomy in medical decision making</a:t>
            </a:r>
            <a:endParaRPr/>
          </a:p>
          <a:p>
            <a:pPr marL="0" marR="0" lvl="0" indent="0" algn="l" rtl="0">
              <a:spcBef>
                <a:spcPts val="0"/>
              </a:spcBef>
              <a:spcAft>
                <a:spcPts val="0"/>
              </a:spcAft>
              <a:buClr>
                <a:schemeClr val="dk1"/>
              </a:buClr>
              <a:buSzPts val="3200"/>
              <a:buFont typeface="Arial"/>
              <a:buNone/>
            </a:pPr>
            <a:endParaRPr sz="3200" b="1">
              <a:solidFill>
                <a:schemeClr val="dk1"/>
              </a:solidFill>
              <a:latin typeface="Calibri"/>
              <a:ea typeface="Calibri"/>
              <a:cs typeface="Calibri"/>
              <a:sym typeface="Calibri"/>
            </a:endParaRPr>
          </a:p>
          <a:p>
            <a:pPr marL="0" marR="0" lvl="0" indent="-203200" algn="l" rtl="0">
              <a:spcBef>
                <a:spcPts val="0"/>
              </a:spcBef>
              <a:spcAft>
                <a:spcPts val="0"/>
              </a:spcAft>
              <a:buClr>
                <a:schemeClr val="dk1"/>
              </a:buClr>
              <a:buSzPts val="3200"/>
              <a:buFont typeface="Arial"/>
              <a:buChar char="•"/>
            </a:pPr>
            <a:r>
              <a:rPr lang="en" sz="3200" b="1">
                <a:solidFill>
                  <a:schemeClr val="dk1"/>
                </a:solidFill>
                <a:latin typeface="Calibri"/>
                <a:ea typeface="Calibri"/>
                <a:cs typeface="Calibri"/>
                <a:sym typeface="Calibri"/>
              </a:rPr>
              <a:t>And when there is controversy about the validity of a treatment, then there is even more controversy about forcing it on people</a:t>
            </a:r>
            <a:endParaRPr sz="32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p:nvPr/>
        </p:nvSpPr>
        <p:spPr>
          <a:xfrm>
            <a:off x="368300" y="-618178"/>
            <a:ext cx="8153400" cy="42703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 sz="2800" b="1" u="sng">
                <a:solidFill>
                  <a:schemeClr val="dk1"/>
                </a:solidFill>
                <a:latin typeface="Calibri"/>
                <a:ea typeface="Calibri"/>
                <a:cs typeface="Calibri"/>
                <a:sym typeface="Calibri"/>
              </a:rPr>
              <a:t>My observations over time</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People are involuntarily hospitalized because:</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ctr" rtl="0">
              <a:spcBef>
                <a:spcPts val="0"/>
              </a:spcBef>
              <a:spcAft>
                <a:spcPts val="0"/>
              </a:spcAft>
              <a:buNone/>
            </a:pPr>
            <a:r>
              <a:rPr lang="en" sz="2400" b="1">
                <a:solidFill>
                  <a:schemeClr val="dk1"/>
                </a:solidFill>
                <a:latin typeface="Calibri"/>
                <a:ea typeface="Calibri"/>
                <a:cs typeface="Calibri"/>
                <a:sym typeface="Calibri"/>
              </a:rPr>
              <a:t>they are acutely psychotic</a:t>
            </a:r>
            <a:endParaRPr/>
          </a:p>
          <a:p>
            <a:pPr marL="0" marR="0" lvl="0" indent="0" algn="ctr" rtl="0">
              <a:spcBef>
                <a:spcPts val="0"/>
              </a:spcBef>
              <a:spcAft>
                <a:spcPts val="0"/>
              </a:spcAft>
              <a:buNone/>
            </a:pPr>
            <a:r>
              <a:rPr lang="en" sz="2400" b="1">
                <a:solidFill>
                  <a:schemeClr val="dk1"/>
                </a:solidFill>
                <a:latin typeface="Calibri"/>
                <a:ea typeface="Calibri"/>
                <a:cs typeface="Calibri"/>
                <a:sym typeface="Calibri"/>
              </a:rPr>
              <a:t>or</a:t>
            </a:r>
            <a:endParaRPr/>
          </a:p>
          <a:p>
            <a:pPr marL="0" marR="0" lvl="0" indent="0" algn="ctr" rtl="0">
              <a:spcBef>
                <a:spcPts val="0"/>
              </a:spcBef>
              <a:spcAft>
                <a:spcPts val="0"/>
              </a:spcAft>
              <a:buNone/>
            </a:pPr>
            <a:r>
              <a:rPr lang="en" sz="2400" b="1">
                <a:solidFill>
                  <a:schemeClr val="dk1"/>
                </a:solidFill>
                <a:latin typeface="Calibri"/>
                <a:ea typeface="Calibri"/>
                <a:cs typeface="Calibri"/>
                <a:sym typeface="Calibri"/>
              </a:rPr>
              <a:t>they are acutely suicidal</a:t>
            </a:r>
            <a:endParaRPr/>
          </a:p>
          <a:p>
            <a:pPr marL="0" marR="0" lvl="0" indent="0" algn="ctr" rtl="0">
              <a:spcBef>
                <a:spcPts val="0"/>
              </a:spcBef>
              <a:spcAft>
                <a:spcPts val="0"/>
              </a:spcAft>
              <a:buNone/>
            </a:pPr>
            <a:r>
              <a:rPr lang="en" sz="2400" b="1">
                <a:solidFill>
                  <a:schemeClr val="dk1"/>
                </a:solidFill>
                <a:latin typeface="Calibri"/>
                <a:ea typeface="Calibri"/>
                <a:cs typeface="Calibri"/>
                <a:sym typeface="Calibri"/>
              </a:rPr>
              <a:t>(or both)</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Symptoms decrease during the course of a hospitalization</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p:nvPr/>
        </p:nvSpPr>
        <p:spPr>
          <a:xfrm>
            <a:off x="528375" y="733250"/>
            <a:ext cx="8238000" cy="209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000" b="1">
                <a:solidFill>
                  <a:schemeClr val="dk1"/>
                </a:solidFill>
                <a:latin typeface="Calibri"/>
                <a:ea typeface="Calibri"/>
                <a:cs typeface="Calibri"/>
                <a:sym typeface="Calibri"/>
              </a:rPr>
              <a:t>We, as psychiatrists, might expect patients/clients/consumers to be grateful for the help they have received during times of distress and desperation  </a:t>
            </a:r>
            <a:endParaRPr sz="3000"/>
          </a:p>
          <a:p>
            <a:pPr marL="0" marR="0" lvl="0" indent="0" algn="l" rtl="0">
              <a:spcBef>
                <a:spcPts val="0"/>
              </a:spcBef>
              <a:spcAft>
                <a:spcPts val="0"/>
              </a:spcAft>
              <a:buNone/>
            </a:pPr>
            <a:endParaRPr sz="3000" b="1">
              <a:solidFill>
                <a:schemeClr val="dk1"/>
              </a:solidFill>
              <a:latin typeface="Calibri"/>
              <a:ea typeface="Calibri"/>
              <a:cs typeface="Calibri"/>
              <a:sym typeface="Calibri"/>
            </a:endParaRPr>
          </a:p>
          <a:p>
            <a:pPr marL="0" marR="0" lvl="0" indent="0" algn="l" rtl="0">
              <a:spcBef>
                <a:spcPts val="0"/>
              </a:spcBef>
              <a:spcAft>
                <a:spcPts val="0"/>
              </a:spcAft>
              <a:buNone/>
            </a:pPr>
            <a:r>
              <a:rPr lang="en" sz="3000" b="1">
                <a:solidFill>
                  <a:schemeClr val="dk1"/>
                </a:solidFill>
                <a:latin typeface="Calibri"/>
                <a:ea typeface="Calibri"/>
                <a:cs typeface="Calibri"/>
                <a:sym typeface="Calibri"/>
              </a:rPr>
              <a:t>Psychiatry has traditionally stayed away from the idea that treatment can be traumatizing for some people</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p:nvPr/>
        </p:nvSpPr>
        <p:spPr>
          <a:xfrm>
            <a:off x="150950" y="313475"/>
            <a:ext cx="8547000" cy="422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r>
              <a:rPr lang="en" sz="3000" b="1">
                <a:solidFill>
                  <a:schemeClr val="dk1"/>
                </a:solidFill>
                <a:latin typeface="Calibri"/>
                <a:ea typeface="Calibri"/>
                <a:cs typeface="Calibri"/>
                <a:sym typeface="Calibri"/>
              </a:rPr>
              <a:t>If you start off with the idea that forced care is a</a:t>
            </a:r>
            <a:r>
              <a:rPr lang="en" sz="3000" b="1" i="1">
                <a:solidFill>
                  <a:schemeClr val="dk1"/>
                </a:solidFill>
                <a:latin typeface="Calibri"/>
                <a:ea typeface="Calibri"/>
                <a:cs typeface="Calibri"/>
                <a:sym typeface="Calibri"/>
              </a:rPr>
              <a:t> good </a:t>
            </a:r>
            <a:r>
              <a:rPr lang="en" sz="3000" b="1">
                <a:solidFill>
                  <a:schemeClr val="dk1"/>
                </a:solidFill>
                <a:latin typeface="Calibri"/>
                <a:ea typeface="Calibri"/>
                <a:cs typeface="Calibri"/>
                <a:sym typeface="Calibri"/>
              </a:rPr>
              <a:t>thing, that it helps people get well at times when they may be too sick to recognize that they are ill, and that treatment enables them to stay housed, working, connected to their loved ones, and out of jail and institutions, then you want it to be easier for people to get care, even if they don’t want it.</a:t>
            </a:r>
            <a:endParaRPr sz="3000"/>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p:nvPr/>
        </p:nvSpPr>
        <p:spPr>
          <a:xfrm>
            <a:off x="846667" y="647700"/>
            <a:ext cx="7535333" cy="33932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000" b="1">
                <a:solidFill>
                  <a:schemeClr val="dk1"/>
                </a:solidFill>
                <a:latin typeface="Calibri"/>
                <a:ea typeface="Calibri"/>
                <a:cs typeface="Calibri"/>
                <a:sym typeface="Calibri"/>
              </a:rPr>
              <a:t>But if you start off with the idea that forced care is potentially traumatizing, in a way that leaves some patients with years of distress, which may dissuade them from seeking care later, then you alter your threshold for committing people to involuntary treatment.</a:t>
            </a:r>
            <a:endParaRPr sz="3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p:nvPr/>
        </p:nvSpPr>
        <p:spPr>
          <a:xfrm>
            <a:off x="614625" y="276225"/>
            <a:ext cx="7570500" cy="406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a:solidFill>
                  <a:schemeClr val="dk1"/>
                </a:solidFill>
                <a:latin typeface="Calibri"/>
                <a:ea typeface="Calibri"/>
                <a:cs typeface="Calibri"/>
                <a:sym typeface="Calibri"/>
              </a:rPr>
              <a:t>But the issue is complicated. We have…</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 sz="3200" b="1" u="sng">
                <a:solidFill>
                  <a:schemeClr val="dk1"/>
                </a:solidFill>
                <a:latin typeface="Calibri"/>
                <a:ea typeface="Calibri"/>
                <a:cs typeface="Calibri"/>
                <a:sym typeface="Calibri"/>
              </a:rPr>
              <a:t>The patient/client/consumer </a:t>
            </a:r>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who may be suffering and unable to see they are sick</a:t>
            </a:r>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who may have very valid reasons for not wanting to take the medications psychiatrists have to offer</a:t>
            </a:r>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who ideally should have the right to refuse treatment</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descr="/Users/dinahmiller/Desktop/FullSizeRender(2).jpg"/>
          <p:cNvPicPr preferRelativeResize="0"/>
          <p:nvPr/>
        </p:nvPicPr>
        <p:blipFill rotWithShape="1">
          <a:blip r:embed="rId3">
            <a:alphaModFix/>
          </a:blip>
          <a:srcRect/>
          <a:stretch/>
        </p:blipFill>
        <p:spPr>
          <a:xfrm>
            <a:off x="5331086" y="1000669"/>
            <a:ext cx="2638534" cy="3829164"/>
          </a:xfrm>
          <a:prstGeom prst="rect">
            <a:avLst/>
          </a:prstGeom>
          <a:noFill/>
          <a:ln>
            <a:noFill/>
          </a:ln>
        </p:spPr>
      </p:pic>
      <p:pic>
        <p:nvPicPr>
          <p:cNvPr id="137" name="Google Shape;137;p26" descr="Screen Shot 2017-04-02 at 11.30.29 PM.png"/>
          <p:cNvPicPr preferRelativeResize="0"/>
          <p:nvPr/>
        </p:nvPicPr>
        <p:blipFill rotWithShape="1">
          <a:blip r:embed="rId4">
            <a:alphaModFix/>
          </a:blip>
          <a:srcRect/>
          <a:stretch/>
        </p:blipFill>
        <p:spPr>
          <a:xfrm>
            <a:off x="498398" y="1612198"/>
            <a:ext cx="4533816" cy="2907254"/>
          </a:xfrm>
          <a:prstGeom prst="rect">
            <a:avLst/>
          </a:prstGeom>
          <a:noFill/>
          <a:ln>
            <a:noFill/>
          </a:ln>
        </p:spPr>
      </p:pic>
      <p:sp>
        <p:nvSpPr>
          <p:cNvPr id="138" name="Google Shape;138;p26"/>
          <p:cNvSpPr txBox="1"/>
          <p:nvPr/>
        </p:nvSpPr>
        <p:spPr>
          <a:xfrm>
            <a:off x="1141493" y="494306"/>
            <a:ext cx="4120539" cy="3462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i="0" u="none" strike="noStrike" cap="none">
                <a:solidFill>
                  <a:schemeClr val="dk1"/>
                </a:solidFill>
                <a:latin typeface="Calibri"/>
                <a:ea typeface="Calibri"/>
                <a:cs typeface="Calibri"/>
                <a:sym typeface="Calibri"/>
              </a:rPr>
              <a:t>From Shrink Rap to Committed</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p:nvPr/>
        </p:nvSpPr>
        <p:spPr>
          <a:xfrm>
            <a:off x="762000" y="390526"/>
            <a:ext cx="7048500" cy="30700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b="1" u="sng">
                <a:solidFill>
                  <a:schemeClr val="dk1"/>
                </a:solidFill>
                <a:latin typeface="Calibri"/>
                <a:ea typeface="Calibri"/>
                <a:cs typeface="Calibri"/>
                <a:sym typeface="Calibri"/>
              </a:rPr>
              <a:t>The family</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 who watch a loved one suffer, deteriorate, and miss opportunities</a:t>
            </a:r>
            <a:endParaRPr/>
          </a:p>
          <a:p>
            <a:pPr marL="0" marR="0" lvl="0" indent="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who don’t want to see loved ones homeless or incarcerated</a:t>
            </a:r>
            <a:endParaRPr/>
          </a:p>
          <a:p>
            <a:pPr marL="0" marR="0" lvl="0" indent="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who may be at risk of violent behavior</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p:nvPr/>
        </p:nvSpPr>
        <p:spPr>
          <a:xfrm>
            <a:off x="778933" y="800100"/>
            <a:ext cx="8034867"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b="1" u="sng">
                <a:solidFill>
                  <a:schemeClr val="dk1"/>
                </a:solidFill>
                <a:latin typeface="Calibri"/>
                <a:ea typeface="Calibri"/>
                <a:cs typeface="Calibri"/>
                <a:sym typeface="Calibri"/>
              </a:rPr>
              <a:t>The Mental Health Professionals</a:t>
            </a:r>
            <a:endParaRPr/>
          </a:p>
          <a:p>
            <a:pPr marL="0" marR="0" lvl="0" indent="0" algn="l" rtl="0">
              <a:spcBef>
                <a:spcPts val="0"/>
              </a:spcBef>
              <a:spcAft>
                <a:spcPts val="0"/>
              </a:spcAft>
              <a:buClr>
                <a:schemeClr val="dk1"/>
              </a:buClr>
              <a:buSzPts val="3200"/>
              <a:buFont typeface="Arial"/>
              <a:buNone/>
            </a:pPr>
            <a:endParaRPr sz="3200" b="1">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Who want to do what is best for the patient</a:t>
            </a:r>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Who want to follow both legal and ethical mandates</a:t>
            </a:r>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Who want to be paid for their work</a:t>
            </a:r>
            <a:endParaRPr/>
          </a:p>
          <a:p>
            <a:pPr marL="0" marR="0" lvl="0" indent="-177800" algn="l" rtl="0">
              <a:spcBef>
                <a:spcPts val="0"/>
              </a:spcBef>
              <a:spcAft>
                <a:spcPts val="0"/>
              </a:spcAft>
              <a:buClr>
                <a:schemeClr val="dk1"/>
              </a:buClr>
              <a:buSzPts val="2800"/>
              <a:buFont typeface="Arial"/>
              <a:buChar char="•"/>
            </a:pPr>
            <a:r>
              <a:rPr lang="en" sz="2800">
                <a:solidFill>
                  <a:schemeClr val="dk1"/>
                </a:solidFill>
                <a:latin typeface="Calibri"/>
                <a:ea typeface="Calibri"/>
                <a:cs typeface="Calibri"/>
                <a:sym typeface="Calibri"/>
              </a:rPr>
              <a:t>Who don’t want to be sued for a tragic outcome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p:nvPr/>
        </p:nvSpPr>
        <p:spPr>
          <a:xfrm>
            <a:off x="1066800" y="582275"/>
            <a:ext cx="7041900" cy="250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b="1" u="sng">
                <a:solidFill>
                  <a:schemeClr val="dk1"/>
                </a:solidFill>
                <a:latin typeface="Calibri"/>
                <a:ea typeface="Calibri"/>
                <a:cs typeface="Calibri"/>
                <a:sym typeface="Calibri"/>
              </a:rPr>
              <a:t>Society: </a:t>
            </a:r>
            <a:endParaRPr/>
          </a:p>
          <a:p>
            <a:pPr marL="0" marR="0" lvl="0" indent="0" algn="l" rtl="0">
              <a:spcBef>
                <a:spcPts val="0"/>
              </a:spcBef>
              <a:spcAft>
                <a:spcPts val="0"/>
              </a:spcAft>
              <a:buNone/>
            </a:pPr>
            <a:r>
              <a:rPr lang="en" sz="2800">
                <a:solidFill>
                  <a:schemeClr val="dk1"/>
                </a:solidFill>
                <a:latin typeface="Calibri"/>
                <a:ea typeface="Calibri"/>
                <a:cs typeface="Calibri"/>
                <a:sym typeface="Calibri"/>
              </a:rPr>
              <a:t>Who may be at risk of violent behavior-- a risk that has been exaggerated by the media</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 sz="3200" b="1" u="sng">
                <a:solidFill>
                  <a:schemeClr val="dk1"/>
                </a:solidFill>
                <a:latin typeface="Calibri"/>
                <a:ea typeface="Calibri"/>
                <a:cs typeface="Calibri"/>
                <a:sym typeface="Calibri"/>
              </a:rPr>
              <a:t>The Taxpayer</a:t>
            </a:r>
            <a:r>
              <a:rPr lang="en" sz="3200" b="1">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 sz="2800">
                <a:solidFill>
                  <a:schemeClr val="dk1"/>
                </a:solidFill>
                <a:latin typeface="Calibri"/>
                <a:ea typeface="Calibri"/>
                <a:cs typeface="Calibri"/>
                <a:sym typeface="Calibri"/>
              </a:rPr>
              <a:t>Who foots the bill for disability payments, lost productivity, uncompensated medical treatment, and  institutionalization</a:t>
            </a:r>
            <a:endParaRPr/>
          </a:p>
        </p:txBody>
      </p:sp>
      <p:sp>
        <p:nvSpPr>
          <p:cNvPr id="274" name="Google Shape;274;p46"/>
          <p:cNvSpPr txBox="1"/>
          <p:nvPr/>
        </p:nvSpPr>
        <p:spPr>
          <a:xfrm>
            <a:off x="1066800" y="819150"/>
            <a:ext cx="21365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p:nvPr/>
        </p:nvSpPr>
        <p:spPr>
          <a:xfrm>
            <a:off x="1587501" y="1009650"/>
            <a:ext cx="6557432" cy="20082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u="sng">
                <a:solidFill>
                  <a:schemeClr val="dk1"/>
                </a:solidFill>
                <a:latin typeface="Calibri"/>
                <a:ea typeface="Calibri"/>
                <a:cs typeface="Calibri"/>
                <a:sym typeface="Calibri"/>
              </a:rPr>
              <a:t>The insurers </a:t>
            </a:r>
            <a:endParaRPr/>
          </a:p>
          <a:p>
            <a:pPr marL="0" marR="0" lvl="0" indent="0" algn="l" rtl="0">
              <a:spcBef>
                <a:spcPts val="0"/>
              </a:spcBef>
              <a:spcAft>
                <a:spcPts val="0"/>
              </a:spcAft>
              <a:buNone/>
            </a:pPr>
            <a:endParaRPr sz="3600"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3200">
                <a:solidFill>
                  <a:schemeClr val="dk1"/>
                </a:solidFill>
                <a:latin typeface="Calibri"/>
                <a:ea typeface="Calibri"/>
                <a:cs typeface="Calibri"/>
                <a:sym typeface="Calibri"/>
              </a:rPr>
              <a:t>Who want to pay for as little care as possible and who serve as the gatekeepers to most care</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p:nvPr/>
        </p:nvSpPr>
        <p:spPr>
          <a:xfrm>
            <a:off x="636201" y="1093675"/>
            <a:ext cx="8112000" cy="3624000"/>
          </a:xfrm>
          <a:prstGeom prst="rect">
            <a:avLst/>
          </a:prstGeom>
          <a:noFill/>
          <a:ln>
            <a:noFill/>
          </a:ln>
        </p:spPr>
        <p:txBody>
          <a:bodyPr spcFirstLastPara="1" wrap="square" lIns="91425" tIns="45700" rIns="91425" bIns="45700" anchor="t" anchorCtr="0">
            <a:noAutofit/>
          </a:bodyPr>
          <a:lstStyle/>
          <a:p>
            <a:pPr marL="0" marR="0" lvl="0" indent="-152400" algn="l" rtl="0">
              <a:spcBef>
                <a:spcPts val="0"/>
              </a:spcBef>
              <a:spcAft>
                <a:spcPts val="0"/>
              </a:spcAft>
              <a:buClr>
                <a:schemeClr val="dk1"/>
              </a:buClr>
              <a:buSzPts val="2400"/>
              <a:buFont typeface="Arial"/>
              <a:buChar char="•"/>
            </a:pPr>
            <a:r>
              <a:rPr lang="en" sz="2400" b="1">
                <a:solidFill>
                  <a:schemeClr val="dk1"/>
                </a:solidFill>
                <a:latin typeface="Calibri"/>
                <a:ea typeface="Calibri"/>
                <a:cs typeface="Calibri"/>
                <a:sym typeface="Calibri"/>
              </a:rPr>
              <a:t>Let’s start with the assumption that psychiatric care may be traumatizing, and fears of involuntary or unkind treatment may discourage people from getting help.</a:t>
            </a:r>
            <a:endParaRPr sz="2400"/>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 sz="2400" b="1">
                <a:solidFill>
                  <a:schemeClr val="dk1"/>
                </a:solidFill>
                <a:latin typeface="Calibri"/>
                <a:ea typeface="Calibri"/>
                <a:cs typeface="Calibri"/>
                <a:sym typeface="Calibri"/>
              </a:rPr>
              <a:t>Let’s also agree that it is never in someone’s best interest to seriously injure himself or anyone else, and that there are circumstances where there may simply be no other option but to commit someone to the hospital for care, and to use physical force to keep everyone safe</a:t>
            </a:r>
            <a:endParaRPr sz="2400" b="1">
              <a:solidFill>
                <a:schemeClr val="dk1"/>
              </a:solidFill>
              <a:latin typeface="Calibri"/>
              <a:ea typeface="Calibri"/>
              <a:cs typeface="Calibri"/>
              <a:sym typeface="Calibri"/>
            </a:endParaRPr>
          </a:p>
        </p:txBody>
      </p:sp>
      <p:sp>
        <p:nvSpPr>
          <p:cNvPr id="286" name="Google Shape;286;p48"/>
          <p:cNvSpPr txBox="1"/>
          <p:nvPr/>
        </p:nvSpPr>
        <p:spPr>
          <a:xfrm>
            <a:off x="1081750" y="183304"/>
            <a:ext cx="5979300" cy="67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u="sng">
                <a:solidFill>
                  <a:schemeClr val="dk1"/>
                </a:solidFill>
                <a:latin typeface="Calibri"/>
                <a:ea typeface="Calibri"/>
                <a:cs typeface="Calibri"/>
                <a:sym typeface="Calibri"/>
              </a:rPr>
              <a:t>Let’s make some assumptions</a:t>
            </a:r>
            <a:endParaRPr sz="3600" b="1" u="sng">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9"/>
          <p:cNvSpPr txBox="1"/>
          <p:nvPr/>
        </p:nvSpPr>
        <p:spPr>
          <a:xfrm>
            <a:off x="916410" y="1428750"/>
            <a:ext cx="7315200" cy="19159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b="1">
                <a:solidFill>
                  <a:schemeClr val="dk1"/>
                </a:solidFill>
                <a:latin typeface="Calibri"/>
                <a:ea typeface="Calibri"/>
                <a:cs typeface="Calibri"/>
                <a:sym typeface="Calibri"/>
              </a:rPr>
              <a:t>From the perspective of the treatment team, involuntary care puts us in the awkward position of being the adversaries to the people we are serving</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txBox="1"/>
          <p:nvPr/>
        </p:nvSpPr>
        <p:spPr>
          <a:xfrm>
            <a:off x="289573" y="952500"/>
            <a:ext cx="6945242" cy="22852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b="1">
                <a:solidFill>
                  <a:schemeClr val="dk1"/>
                </a:solidFill>
                <a:latin typeface="Calibri"/>
                <a:ea typeface="Calibri"/>
                <a:cs typeface="Calibri"/>
                <a:sym typeface="Calibri"/>
              </a:rPr>
              <a:t>Welcome to slide #27!</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 sz="3200" b="1">
                <a:solidFill>
                  <a:schemeClr val="dk1"/>
                </a:solidFill>
                <a:latin typeface="Calibri"/>
                <a:ea typeface="Calibri"/>
                <a:cs typeface="Calibri"/>
                <a:sym typeface="Calibri"/>
              </a:rPr>
              <a:t>Have you noticed that there have been no charts, no graphs, no statistics?</a:t>
            </a:r>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 sz="3200" b="1">
                <a:solidFill>
                  <a:schemeClr val="dk1"/>
                </a:solidFill>
                <a:latin typeface="Calibri"/>
                <a:ea typeface="Calibri"/>
                <a:cs typeface="Calibri"/>
                <a:sym typeface="Calibri"/>
              </a:rPr>
              <a:t>Let me tell you what we don’t know</a:t>
            </a:r>
            <a:endParaRPr sz="32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51" descr="Screen Shot 2017-04-04 at 8.58.44 AM.png"/>
          <p:cNvPicPr preferRelativeResize="0"/>
          <p:nvPr/>
        </p:nvPicPr>
        <p:blipFill rotWithShape="1">
          <a:blip r:embed="rId3">
            <a:alphaModFix/>
          </a:blip>
          <a:srcRect/>
          <a:stretch/>
        </p:blipFill>
        <p:spPr>
          <a:xfrm>
            <a:off x="546100" y="323850"/>
            <a:ext cx="7835900" cy="394335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52" descr="Screen Shot 2017-04-04 at 8.59.09 AM.png"/>
          <p:cNvPicPr preferRelativeResize="0"/>
          <p:nvPr/>
        </p:nvPicPr>
        <p:blipFill rotWithShape="1">
          <a:blip r:embed="rId3">
            <a:alphaModFix/>
          </a:blip>
          <a:srcRect/>
          <a:stretch/>
        </p:blipFill>
        <p:spPr>
          <a:xfrm>
            <a:off x="0" y="428625"/>
            <a:ext cx="6858000" cy="428625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3"/>
          <p:cNvSpPr txBox="1"/>
          <p:nvPr/>
        </p:nvSpPr>
        <p:spPr>
          <a:xfrm>
            <a:off x="353702" y="635332"/>
            <a:ext cx="8790299" cy="43396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chemeClr val="dk1"/>
                </a:solidFill>
                <a:latin typeface="Calibri"/>
                <a:ea typeface="Calibri"/>
                <a:cs typeface="Calibri"/>
                <a:sym typeface="Calibri"/>
              </a:rPr>
              <a:t>Involuntary Treatment for Suicide Prevention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 sz="2400">
                <a:solidFill>
                  <a:schemeClr val="dk1"/>
                </a:solidFill>
                <a:latin typeface="Calibri"/>
                <a:ea typeface="Calibri"/>
                <a:cs typeface="Calibri"/>
                <a:sym typeface="Calibri"/>
              </a:rPr>
              <a:t>~It’s thought that 90% of completed suicides occur in people with psychiatric disorders (diagnosed or undiagnosed)</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 sz="2400">
                <a:solidFill>
                  <a:schemeClr val="dk1"/>
                </a:solidFill>
                <a:latin typeface="Calibri"/>
                <a:ea typeface="Calibri"/>
                <a:cs typeface="Calibri"/>
                <a:sym typeface="Calibri"/>
              </a:rPr>
              <a:t>~Suicide is often an impulsive act and most (2/3) gun deaths are suicides, not homicides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 sz="2400">
                <a:solidFill>
                  <a:schemeClr val="dk1"/>
                </a:solidFill>
                <a:latin typeface="Calibri"/>
                <a:ea typeface="Calibri"/>
                <a:cs typeface="Calibri"/>
                <a:sym typeface="Calibri"/>
              </a:rPr>
              <a:t>~We don’t know if involuntary treatment prevents suicide, but it’s awfully hard to let an acutely suicidal person leave the Emergency Department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p:nvPr/>
        </p:nvSpPr>
        <p:spPr>
          <a:xfrm>
            <a:off x="558801" y="393700"/>
            <a:ext cx="8144932" cy="36240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u="sng">
                <a:solidFill>
                  <a:schemeClr val="dk1"/>
                </a:solidFill>
                <a:latin typeface="Calibri"/>
                <a:ea typeface="Calibri"/>
                <a:cs typeface="Calibri"/>
                <a:sym typeface="Calibri"/>
              </a:rPr>
              <a:t>What is the Battle about?</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b="1">
                <a:solidFill>
                  <a:schemeClr val="dk1"/>
                </a:solidFill>
                <a:latin typeface="Calibri"/>
                <a:ea typeface="Calibri"/>
                <a:cs typeface="Calibri"/>
                <a:sym typeface="Calibri"/>
              </a:rPr>
              <a:t>Standards for Involuntary commitment to hospitals</a:t>
            </a:r>
            <a:endParaRPr/>
          </a:p>
          <a:p>
            <a:pPr marL="0" marR="0" lvl="0" indent="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b="1">
                <a:solidFill>
                  <a:schemeClr val="dk1"/>
                </a:solidFill>
                <a:latin typeface="Calibri"/>
                <a:ea typeface="Calibri"/>
                <a:cs typeface="Calibri"/>
                <a:sym typeface="Calibri"/>
              </a:rPr>
              <a:t>Outpatient Civil Commitment (AOT, MOT, CTO’s, OCC)</a:t>
            </a:r>
            <a:endParaRPr/>
          </a:p>
          <a:p>
            <a:pPr marL="0" marR="0" lvl="0" indent="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b="1">
                <a:solidFill>
                  <a:schemeClr val="dk1"/>
                </a:solidFill>
                <a:latin typeface="Calibri"/>
                <a:ea typeface="Calibri"/>
                <a:cs typeface="Calibri"/>
                <a:sym typeface="Calibri"/>
              </a:rPr>
              <a:t>A patient’s right to refuse treatment/medications</a:t>
            </a:r>
            <a:endParaRPr/>
          </a:p>
          <a:p>
            <a:pPr marL="0" marR="0" lvl="0" indent="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b="1">
                <a:solidFill>
                  <a:schemeClr val="dk1"/>
                </a:solidFill>
                <a:latin typeface="Calibri"/>
                <a:ea typeface="Calibri"/>
                <a:cs typeface="Calibri"/>
                <a:sym typeface="Calibri"/>
              </a:rPr>
              <a:t>A patient’s right to refuse release of their psychiatric information to caretakers (HIPAA)</a:t>
            </a:r>
            <a:endParaRPr sz="2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4"/>
          <p:cNvSpPr txBox="1"/>
          <p:nvPr/>
        </p:nvSpPr>
        <p:spPr>
          <a:xfrm>
            <a:off x="434089" y="635001"/>
            <a:ext cx="8054758" cy="36009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r>
              <a:rPr lang="en" sz="3600" b="1">
                <a:solidFill>
                  <a:schemeClr val="dk1"/>
                </a:solidFill>
                <a:latin typeface="Calibri"/>
                <a:ea typeface="Calibri"/>
                <a:cs typeface="Calibri"/>
                <a:sym typeface="Calibri"/>
              </a:rPr>
              <a:t>Psychiatric care is about alleviating suffering and helping people to live full and productive lives.</a:t>
            </a:r>
            <a:endParaRPr/>
          </a:p>
          <a:p>
            <a:pPr marL="0" marR="0" lvl="0" indent="0" algn="ctr" rtl="0">
              <a:spcBef>
                <a:spcPts val="0"/>
              </a:spcBef>
              <a:spcAft>
                <a:spcPts val="0"/>
              </a:spcAft>
              <a:buNone/>
            </a:pPr>
            <a:r>
              <a:rPr lang="en" sz="3600" b="1">
                <a:solidFill>
                  <a:schemeClr val="dk1"/>
                </a:solidFill>
                <a:latin typeface="Calibri"/>
                <a:ea typeface="Calibri"/>
                <a:cs typeface="Calibri"/>
                <a:sym typeface="Calibri"/>
              </a:rPr>
              <a:t> Involuntary treatment needs to take the individual patient’s best interests (both now and over time) into account.</a:t>
            </a:r>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5"/>
          <p:cNvSpPr txBox="1"/>
          <p:nvPr/>
        </p:nvSpPr>
        <p:spPr>
          <a:xfrm>
            <a:off x="353702" y="1334271"/>
            <a:ext cx="8790297" cy="2977739"/>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None/>
            </a:pPr>
            <a:endParaRPr sz="2400" b="1">
              <a:solidFill>
                <a:schemeClr val="dk1"/>
              </a:solidFill>
              <a:latin typeface="Calibri"/>
              <a:ea typeface="Calibri"/>
              <a:cs typeface="Calibri"/>
              <a:sym typeface="Calibri"/>
            </a:endParaRPr>
          </a:p>
          <a:p>
            <a:pPr marL="457200" marR="0" lvl="0" indent="-457200" algn="l" rtl="0">
              <a:spcBef>
                <a:spcPts val="0"/>
              </a:spcBef>
              <a:spcAft>
                <a:spcPts val="0"/>
              </a:spcAft>
              <a:buNone/>
            </a:pPr>
            <a:r>
              <a:rPr lang="en" sz="2400" b="1">
                <a:solidFill>
                  <a:schemeClr val="dk1"/>
                </a:solidFill>
                <a:latin typeface="Calibri"/>
                <a:ea typeface="Calibri"/>
                <a:cs typeface="Calibri"/>
                <a:sym typeface="Calibri"/>
              </a:rPr>
              <a:t>&gt;Try to engage the patient in voluntary care</a:t>
            </a:r>
            <a:endParaRPr/>
          </a:p>
          <a:p>
            <a:pPr marL="457200" marR="0" lvl="0" indent="-457200" algn="l" rtl="0">
              <a:spcBef>
                <a:spcPts val="0"/>
              </a:spcBef>
              <a:spcAft>
                <a:spcPts val="0"/>
              </a:spcAft>
              <a:buNone/>
            </a:pPr>
            <a:r>
              <a:rPr lang="en" sz="2400" b="1">
                <a:solidFill>
                  <a:schemeClr val="dk1"/>
                </a:solidFill>
                <a:latin typeface="Calibri"/>
                <a:ea typeface="Calibri"/>
                <a:cs typeface="Calibri"/>
                <a:sym typeface="Calibri"/>
              </a:rPr>
              <a:t>&gt;If that doesn’t work, try harder</a:t>
            </a:r>
            <a:endParaRPr/>
          </a:p>
          <a:p>
            <a:pPr marL="457200" marR="0" lvl="0" indent="-457200" algn="l" rtl="0">
              <a:spcBef>
                <a:spcPts val="0"/>
              </a:spcBef>
              <a:spcAft>
                <a:spcPts val="0"/>
              </a:spcAft>
              <a:buNone/>
            </a:pPr>
            <a:r>
              <a:rPr lang="en" sz="2400" b="1">
                <a:solidFill>
                  <a:schemeClr val="dk1"/>
                </a:solidFill>
                <a:latin typeface="Calibri"/>
                <a:ea typeface="Calibri"/>
                <a:cs typeface="Calibri"/>
                <a:sym typeface="Calibri"/>
              </a:rPr>
              <a:t>&gt;Explain the consequences of not agreeing to voluntary treatment  Coercion may be better than legal commitment</a:t>
            </a:r>
            <a:endParaRPr/>
          </a:p>
          <a:p>
            <a:pPr marL="457200" marR="0" lvl="0" indent="-304800" algn="l" rtl="0">
              <a:spcBef>
                <a:spcPts val="0"/>
              </a:spcBef>
              <a:spcAft>
                <a:spcPts val="0"/>
              </a:spcAft>
              <a:buClr>
                <a:schemeClr val="dk1"/>
              </a:buClr>
              <a:buSzPts val="2400"/>
              <a:buFont typeface="Calibri"/>
              <a:buNone/>
            </a:pPr>
            <a:endParaRPr sz="2400" b="1">
              <a:solidFill>
                <a:schemeClr val="dk1"/>
              </a:solidFill>
              <a:latin typeface="Calibri"/>
              <a:ea typeface="Calibri"/>
              <a:cs typeface="Calibri"/>
              <a:sym typeface="Calibri"/>
            </a:endParaRPr>
          </a:p>
          <a:p>
            <a:pPr marL="457200" marR="0" lvl="0" indent="-457200" algn="l" rtl="0">
              <a:spcBef>
                <a:spcPts val="0"/>
              </a:spcBef>
              <a:spcAft>
                <a:spcPts val="0"/>
              </a:spcAft>
              <a:buNone/>
            </a:pPr>
            <a:r>
              <a:rPr lang="en" sz="2400" b="1">
                <a:solidFill>
                  <a:schemeClr val="dk1"/>
                </a:solidFill>
                <a:latin typeface="Calibri"/>
                <a:ea typeface="Calibri"/>
                <a:cs typeface="Calibri"/>
                <a:sym typeface="Calibri"/>
              </a:rPr>
              <a:t>Warning: while these suggestions are well-intentioned, they may not work </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55"/>
          <p:cNvSpPr txBox="1"/>
          <p:nvPr/>
        </p:nvSpPr>
        <p:spPr>
          <a:xfrm>
            <a:off x="353700" y="434025"/>
            <a:ext cx="8790300" cy="309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u="sng">
                <a:solidFill>
                  <a:schemeClr val="dk1"/>
                </a:solidFill>
                <a:latin typeface="Calibri"/>
                <a:ea typeface="Calibri"/>
                <a:cs typeface="Calibri"/>
                <a:sym typeface="Calibri"/>
              </a:rPr>
              <a:t>So what’s a mental health professional to do?</a:t>
            </a:r>
            <a:endParaRPr sz="2400"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&gt;Careful assessment with as many sources as possibly and consideration of alternatives</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6"/>
          <p:cNvSpPr/>
          <p:nvPr/>
        </p:nvSpPr>
        <p:spPr>
          <a:xfrm>
            <a:off x="368300" y="368301"/>
            <a:ext cx="8233089" cy="45935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a:solidFill>
                  <a:schemeClr val="dk1"/>
                </a:solidFill>
                <a:latin typeface="Calibri"/>
                <a:ea typeface="Calibri"/>
                <a:cs typeface="Calibri"/>
                <a:sym typeface="Calibri"/>
              </a:rPr>
              <a:t>If there is no other option, treatment should be forced: </a:t>
            </a: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 sz="2800">
                <a:solidFill>
                  <a:schemeClr val="dk1"/>
                </a:solidFill>
                <a:latin typeface="Calibri"/>
                <a:ea typeface="Calibri"/>
                <a:cs typeface="Calibri"/>
                <a:sym typeface="Calibri"/>
              </a:rPr>
              <a:t>A traumatized person is better than a dead person</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 sz="2800">
                <a:solidFill>
                  <a:schemeClr val="dk1"/>
                </a:solidFill>
                <a:latin typeface="Calibri"/>
                <a:ea typeface="Calibri"/>
                <a:cs typeface="Calibri"/>
                <a:sym typeface="Calibri"/>
              </a:rPr>
              <a:t>We need to be nice to involuntary patients: our hope is that they will benefit from remaining in our care. No one wants to have an antagonistic relationship with someone they are trying to help.</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p:nvPr/>
        </p:nvSpPr>
        <p:spPr>
          <a:xfrm>
            <a:off x="642785" y="229069"/>
            <a:ext cx="8152388" cy="41319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u="sng">
                <a:solidFill>
                  <a:schemeClr val="dk1"/>
                </a:solidFill>
                <a:latin typeface="Calibri"/>
                <a:ea typeface="Calibri"/>
                <a:cs typeface="Calibri"/>
                <a:sym typeface="Calibri"/>
              </a:rPr>
              <a:t>Once the patient is in the hospital</a:t>
            </a:r>
            <a:endParaRPr/>
          </a:p>
          <a:p>
            <a:pPr marL="0" marR="0" lvl="0" indent="0" algn="l" rtl="0">
              <a:spcBef>
                <a:spcPts val="0"/>
              </a:spcBef>
              <a:spcAft>
                <a:spcPts val="0"/>
              </a:spcAft>
              <a:buNone/>
            </a:pPr>
            <a:endParaRPr sz="3600" b="1" u="sng">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b="1">
                <a:solidFill>
                  <a:schemeClr val="dk1"/>
                </a:solidFill>
                <a:latin typeface="Calibri"/>
                <a:ea typeface="Calibri"/>
                <a:cs typeface="Calibri"/>
                <a:sym typeface="Calibri"/>
              </a:rPr>
              <a:t>Obviously, minimize the use of physical force </a:t>
            </a:r>
            <a:endParaRPr/>
          </a:p>
          <a:p>
            <a:pPr marL="0" marR="0" lvl="0" indent="0" algn="l" rtl="0">
              <a:spcBef>
                <a:spcPts val="0"/>
              </a:spcBef>
              <a:spcAft>
                <a:spcPts val="0"/>
              </a:spcAft>
              <a:buNone/>
            </a:pPr>
            <a:r>
              <a:rPr lang="en" sz="2800" b="1">
                <a:solidFill>
                  <a:schemeClr val="dk1"/>
                </a:solidFill>
                <a:latin typeface="Calibri"/>
                <a:ea typeface="Calibri"/>
                <a:cs typeface="Calibri"/>
                <a:sym typeface="Calibri"/>
              </a:rPr>
              <a:t>  (but there is a downside)</a:t>
            </a:r>
            <a:endParaRPr/>
          </a:p>
          <a:p>
            <a:pPr marL="0" marR="0" lvl="0" indent="0" algn="l" rtl="0">
              <a:spcBef>
                <a:spcPts val="0"/>
              </a:spcBef>
              <a:spcAft>
                <a:spcPts val="0"/>
              </a:spcAft>
              <a:buNone/>
            </a:pPr>
            <a:r>
              <a:rPr lang="en" sz="2800" b="1">
                <a:solidFill>
                  <a:schemeClr val="dk1"/>
                </a:solidFill>
                <a:latin typeface="Calibri"/>
                <a:ea typeface="Calibri"/>
                <a:cs typeface="Calibri"/>
                <a:sym typeface="Calibri"/>
              </a:rPr>
              <a:t>  </a:t>
            </a:r>
            <a:endParaRPr/>
          </a:p>
          <a:p>
            <a:pPr marL="0" marR="0" lvl="0" indent="-177800" algn="l" rtl="0">
              <a:spcBef>
                <a:spcPts val="0"/>
              </a:spcBef>
              <a:spcAft>
                <a:spcPts val="0"/>
              </a:spcAft>
              <a:buClr>
                <a:schemeClr val="dk1"/>
              </a:buClr>
              <a:buSzPts val="2800"/>
              <a:buFont typeface="Arial"/>
              <a:buChar char="•"/>
            </a:pPr>
            <a:r>
              <a:rPr lang="en" sz="2800" b="1">
                <a:solidFill>
                  <a:schemeClr val="dk1"/>
                </a:solidFill>
                <a:latin typeface="Calibri"/>
                <a:ea typeface="Calibri"/>
                <a:cs typeface="Calibri"/>
                <a:sym typeface="Calibri"/>
              </a:rPr>
              <a:t>Small acts of kindness are often greatly appreciated  </a:t>
            </a:r>
            <a:endParaRPr/>
          </a:p>
          <a:p>
            <a:pPr marL="0" marR="0" lvl="0" indent="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177800" algn="l" rtl="0">
              <a:spcBef>
                <a:spcPts val="0"/>
              </a:spcBef>
              <a:spcAft>
                <a:spcPts val="0"/>
              </a:spcAft>
              <a:buClr>
                <a:schemeClr val="dk1"/>
              </a:buClr>
              <a:buSzPts val="2800"/>
              <a:buFont typeface="Arial"/>
              <a:buChar char="•"/>
            </a:pPr>
            <a:r>
              <a:rPr lang="en" sz="2800" b="1">
                <a:solidFill>
                  <a:schemeClr val="dk1"/>
                </a:solidFill>
                <a:latin typeface="Calibri"/>
                <a:ea typeface="Calibri"/>
                <a:cs typeface="Calibri"/>
                <a:sym typeface="Calibri"/>
              </a:rPr>
              <a:t>Ask people at the end of their stay for feedback</a:t>
            </a:r>
            <a:endParaRPr/>
          </a:p>
          <a:p>
            <a:pPr marL="0" marR="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8"/>
          <p:cNvSpPr txBox="1"/>
          <p:nvPr/>
        </p:nvSpPr>
        <p:spPr>
          <a:xfrm>
            <a:off x="851850" y="409750"/>
            <a:ext cx="71922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alibri"/>
                <a:ea typeface="Calibri"/>
                <a:cs typeface="Calibri"/>
                <a:sym typeface="Calibri"/>
              </a:rPr>
              <a:t>From the perspective of a Peer Recovery Expert--</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What do you do when you are very worried about someone you are working with?</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~If anyone is at imminent danger of physical harm, </a:t>
            </a: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                                 </a:t>
            </a:r>
            <a:r>
              <a:rPr lang="en" sz="2400" b="1">
                <a:latin typeface="Calibri"/>
                <a:ea typeface="Calibri"/>
                <a:cs typeface="Calibri"/>
                <a:sym typeface="Calibri"/>
              </a:rPr>
              <a:t>  Call 911</a:t>
            </a:r>
            <a:endParaRPr sz="2400"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9"/>
          <p:cNvSpPr txBox="1"/>
          <p:nvPr/>
        </p:nvSpPr>
        <p:spPr>
          <a:xfrm>
            <a:off x="1488050" y="352425"/>
            <a:ext cx="6210900" cy="14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alibri"/>
                <a:ea typeface="Calibri"/>
                <a:cs typeface="Calibri"/>
                <a:sym typeface="Calibri"/>
              </a:rPr>
              <a:t>If the danger is not immediate:</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~Share your concerns with other members of the Treatment Team, including the person’s psychiatrist/therapist</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~Speak with family members if you have permission</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NEVER WORRY ALONE</a:t>
            </a:r>
            <a:endParaRPr sz="24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0"/>
          <p:cNvSpPr txBox="1"/>
          <p:nvPr/>
        </p:nvSpPr>
        <p:spPr>
          <a:xfrm>
            <a:off x="1099875" y="1143000"/>
            <a:ext cx="62109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What Options Are Available if Someone Refuses to Seek Treatment?</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~Emergency Petitions</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r>
              <a:rPr lang="en" sz="3000">
                <a:latin typeface="Calibri"/>
                <a:ea typeface="Calibri"/>
                <a:cs typeface="Calibri"/>
                <a:sym typeface="Calibri"/>
              </a:rPr>
              <a:t>~Extreme Risk Protective Orders</a:t>
            </a:r>
            <a:endParaRPr sz="30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1"/>
          <p:cNvSpPr txBox="1"/>
          <p:nvPr/>
        </p:nvSpPr>
        <p:spPr>
          <a:xfrm>
            <a:off x="420551" y="0"/>
            <a:ext cx="8327700" cy="473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000" b="1">
                <a:solidFill>
                  <a:schemeClr val="dk1"/>
                </a:solidFill>
                <a:latin typeface="Calibri"/>
                <a:ea typeface="Calibri"/>
                <a:cs typeface="Calibri"/>
                <a:sym typeface="Calibri"/>
              </a:rPr>
              <a:t>How can we prevent involuntary care, or </a:t>
            </a:r>
            <a:endParaRPr sz="3000"/>
          </a:p>
          <a:p>
            <a:pPr marL="0" marR="0" lvl="0" indent="0" algn="l" rtl="0">
              <a:spcBef>
                <a:spcPts val="0"/>
              </a:spcBef>
              <a:spcAft>
                <a:spcPts val="0"/>
              </a:spcAft>
              <a:buNone/>
            </a:pPr>
            <a:r>
              <a:rPr lang="en" sz="3000" b="1">
                <a:solidFill>
                  <a:schemeClr val="dk1"/>
                </a:solidFill>
                <a:latin typeface="Calibri"/>
                <a:ea typeface="Calibri"/>
                <a:cs typeface="Calibri"/>
                <a:sym typeface="Calibri"/>
              </a:rPr>
              <a:t>at least make it less traumatizing?</a:t>
            </a:r>
            <a:endParaRPr sz="3000"/>
          </a:p>
          <a:p>
            <a:pPr marL="0" marR="0" lvl="0" indent="0" algn="l" rtl="0">
              <a:spcBef>
                <a:spcPts val="0"/>
              </a:spcBef>
              <a:spcAft>
                <a:spcPts val="0"/>
              </a:spcAft>
              <a:buClr>
                <a:schemeClr val="dk1"/>
              </a:buClr>
              <a:buSzPts val="3200"/>
              <a:buFont typeface="Arial"/>
              <a:buNone/>
            </a:pPr>
            <a:endParaRPr sz="24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 sz="2400" b="1">
                <a:solidFill>
                  <a:schemeClr val="dk1"/>
                </a:solidFill>
                <a:latin typeface="Calibri"/>
                <a:ea typeface="Calibri"/>
                <a:cs typeface="Calibri"/>
                <a:sym typeface="Calibri"/>
              </a:rPr>
              <a:t>Make voluntary care more accessible </a:t>
            </a:r>
            <a:endParaRPr sz="2400"/>
          </a:p>
          <a:p>
            <a:pPr marL="0" marR="0" lvl="0" indent="0" algn="l" rtl="0">
              <a:spcBef>
                <a:spcPts val="0"/>
              </a:spcBef>
              <a:spcAft>
                <a:spcPts val="0"/>
              </a:spcAft>
              <a:buNone/>
            </a:pPr>
            <a:r>
              <a:rPr lang="en" sz="2400" b="1">
                <a:solidFill>
                  <a:schemeClr val="dk1"/>
                </a:solidFill>
                <a:latin typeface="Calibri"/>
                <a:ea typeface="Calibri"/>
                <a:cs typeface="Calibri"/>
                <a:sym typeface="Calibri"/>
              </a:rPr>
              <a:t>earlier in the course of an illness</a:t>
            </a:r>
            <a:endParaRPr sz="2400"/>
          </a:p>
          <a:p>
            <a:pPr marL="0" marR="0" lvl="0" indent="0" algn="l" rtl="0">
              <a:spcBef>
                <a:spcPts val="0"/>
              </a:spcBef>
              <a:spcAft>
                <a:spcPts val="0"/>
              </a:spcAft>
              <a:buClr>
                <a:schemeClr val="dk1"/>
              </a:buClr>
              <a:buSzPts val="2800"/>
              <a:buFont typeface="Arial"/>
              <a:buNone/>
            </a:pPr>
            <a:endParaRPr sz="24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 sz="2400" b="1">
                <a:solidFill>
                  <a:schemeClr val="dk1"/>
                </a:solidFill>
                <a:latin typeface="Calibri"/>
                <a:ea typeface="Calibri"/>
                <a:cs typeface="Calibri"/>
                <a:sym typeface="Calibri"/>
              </a:rPr>
              <a:t>Police training to minimize injuries, death, and embarrassment, and to increase cooperation.</a:t>
            </a:r>
            <a:endParaRPr sz="2400"/>
          </a:p>
          <a:p>
            <a:pPr marL="0" marR="0" lvl="0" indent="0" algn="l" rtl="0">
              <a:spcBef>
                <a:spcPts val="0"/>
              </a:spcBef>
              <a:spcAft>
                <a:spcPts val="0"/>
              </a:spcAft>
              <a:buClr>
                <a:schemeClr val="dk1"/>
              </a:buClr>
              <a:buSzPts val="2800"/>
              <a:buFont typeface="Arial"/>
              <a:buNone/>
            </a:pPr>
            <a:endParaRPr sz="24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Arial"/>
              <a:buChar char="•"/>
            </a:pPr>
            <a:r>
              <a:rPr lang="en" sz="2400" b="1">
                <a:solidFill>
                  <a:schemeClr val="dk1"/>
                </a:solidFill>
                <a:latin typeface="Calibri"/>
                <a:ea typeface="Calibri"/>
                <a:cs typeface="Calibri"/>
                <a:sym typeface="Calibri"/>
              </a:rPr>
              <a:t>We need better medications with fewer side effects.</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*Decrease Stigma!</a:t>
            </a:r>
            <a:endParaRPr sz="24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457200" marR="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p:nvPr/>
        </p:nvSpPr>
        <p:spPr>
          <a:xfrm>
            <a:off x="514476" y="1157713"/>
            <a:ext cx="8135146" cy="19159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b="1">
                <a:solidFill>
                  <a:schemeClr val="dk1"/>
                </a:solidFill>
                <a:latin typeface="Calibri"/>
                <a:ea typeface="Calibri"/>
                <a:cs typeface="Calibri"/>
                <a:sym typeface="Calibri"/>
              </a:rPr>
              <a:t>A final thought: it’s a little crazy that we invest so much in the discussion and legislation of involuntary treatment when there so many people who want treatment but are unable to access voluntary care.</a:t>
            </a:r>
            <a:endParaRPr sz="3200" b="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p:nvPr/>
        </p:nvSpPr>
        <p:spPr>
          <a:xfrm>
            <a:off x="627107" y="686413"/>
            <a:ext cx="7901545" cy="4205718"/>
          </a:xfrm>
          <a:prstGeom prst="frame">
            <a:avLst>
              <a:gd name="adj1" fmla="val 12500"/>
            </a:avLst>
          </a:prstGeom>
          <a:gradFill>
            <a:gsLst>
              <a:gs pos="0">
                <a:srgbClr val="EF3A00"/>
              </a:gs>
              <a:gs pos="100000">
                <a:srgbClr val="FF8E80"/>
              </a:gs>
            </a:gsLst>
            <a:lin ang="16200000" scaled="0"/>
          </a:gradFill>
          <a:ln w="9525" cap="flat" cmpd="sng">
            <a:solidFill>
              <a:srgbClr val="D2431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28"/>
          <p:cNvSpPr/>
          <p:nvPr/>
        </p:nvSpPr>
        <p:spPr>
          <a:xfrm>
            <a:off x="4419600" y="2921000"/>
            <a:ext cx="978408" cy="363474"/>
          </a:xfrm>
          <a:prstGeom prst="rightArrow">
            <a:avLst>
              <a:gd name="adj1" fmla="val 50000"/>
              <a:gd name="adj2" fmla="val 50000"/>
            </a:avLst>
          </a:prstGeom>
          <a:gradFill>
            <a:gsLst>
              <a:gs pos="0">
                <a:srgbClr val="EF3A00"/>
              </a:gs>
              <a:gs pos="100000">
                <a:srgbClr val="FF8E80"/>
              </a:gs>
            </a:gsLst>
            <a:lin ang="16200000" scaled="0"/>
          </a:gradFill>
          <a:ln w="9525" cap="flat" cmpd="sng">
            <a:solidFill>
              <a:srgbClr val="D2431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28"/>
          <p:cNvSpPr txBox="1"/>
          <p:nvPr/>
        </p:nvSpPr>
        <p:spPr>
          <a:xfrm>
            <a:off x="2184401" y="1892300"/>
            <a:ext cx="5317066" cy="9002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chemeClr val="dk1"/>
                </a:solidFill>
                <a:latin typeface="Calibri"/>
                <a:ea typeface="Calibri"/>
                <a:cs typeface="Calibri"/>
                <a:sym typeface="Calibri"/>
              </a:rPr>
              <a:t>In Favor………… Against</a:t>
            </a:r>
            <a:endParaRPr/>
          </a:p>
          <a:p>
            <a:pPr marL="0" marR="0" lvl="0" indent="0" algn="ctr" rtl="0">
              <a:spcBef>
                <a:spcPts val="0"/>
              </a:spcBef>
              <a:spcAft>
                <a:spcPts val="0"/>
              </a:spcAft>
              <a:buNone/>
            </a:pPr>
            <a:r>
              <a:rPr lang="en" sz="3600" b="1">
                <a:solidFill>
                  <a:schemeClr val="dk1"/>
                </a:solidFill>
                <a:latin typeface="Calibri"/>
                <a:ea typeface="Calibri"/>
                <a:cs typeface="Calibri"/>
                <a:sym typeface="Calibri"/>
              </a:rPr>
              <a:t>Involuntary Care</a:t>
            </a:r>
            <a:endParaRPr sz="3600" b="1">
              <a:solidFill>
                <a:schemeClr val="dk1"/>
              </a:solidFill>
              <a:latin typeface="Calibri"/>
              <a:ea typeface="Calibri"/>
              <a:cs typeface="Calibri"/>
              <a:sym typeface="Calibri"/>
            </a:endParaRPr>
          </a:p>
        </p:txBody>
      </p:sp>
      <p:sp>
        <p:nvSpPr>
          <p:cNvPr id="151" name="Google Shape;151;p28"/>
          <p:cNvSpPr txBox="1"/>
          <p:nvPr/>
        </p:nvSpPr>
        <p:spPr>
          <a:xfrm>
            <a:off x="1236133" y="279400"/>
            <a:ext cx="2607734"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chemeClr val="dk1"/>
                </a:solidFill>
                <a:latin typeface="Calibri"/>
                <a:ea typeface="Calibri"/>
                <a:cs typeface="Calibri"/>
                <a:sym typeface="Calibri"/>
              </a:rPr>
              <a:t>THE BATTLEFIELD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p:nvPr/>
        </p:nvSpPr>
        <p:spPr>
          <a:xfrm>
            <a:off x="548719" y="199430"/>
            <a:ext cx="7122081" cy="44550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000" b="1" u="sng">
                <a:solidFill>
                  <a:schemeClr val="dk1"/>
                </a:solidFill>
                <a:latin typeface="Calibri"/>
                <a:ea typeface="Calibri"/>
                <a:cs typeface="Calibri"/>
                <a:sym typeface="Calibri"/>
              </a:rPr>
              <a:t>The Treatment Advocacy Center</a:t>
            </a:r>
            <a:endParaRPr u="sng"/>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r>
              <a:rPr lang="en" sz="3000" b="1">
                <a:solidFill>
                  <a:schemeClr val="dk1"/>
                </a:solidFill>
                <a:latin typeface="Calibri"/>
                <a:ea typeface="Calibri"/>
                <a:cs typeface="Calibri"/>
                <a:sym typeface="Calibri"/>
              </a:rPr>
              <a:t>&gt;We need more state hospital beds</a:t>
            </a:r>
            <a:endParaRPr sz="3000"/>
          </a:p>
          <a:p>
            <a:pPr marL="0" marR="0" lvl="0" indent="0" algn="l" rtl="0">
              <a:spcBef>
                <a:spcPts val="0"/>
              </a:spcBef>
              <a:spcAft>
                <a:spcPts val="0"/>
              </a:spcAft>
              <a:buNone/>
            </a:pPr>
            <a:r>
              <a:rPr lang="en" sz="3000" b="1">
                <a:solidFill>
                  <a:schemeClr val="dk1"/>
                </a:solidFill>
                <a:latin typeface="Calibri"/>
                <a:ea typeface="Calibri"/>
                <a:cs typeface="Calibri"/>
                <a:sym typeface="Calibri"/>
              </a:rPr>
              <a:t>&gt;Mandated care for those “in need of treatment”</a:t>
            </a:r>
            <a:endParaRPr sz="3000"/>
          </a:p>
          <a:p>
            <a:pPr marL="0" marR="0" lvl="0" indent="0" algn="l" rtl="0">
              <a:spcBef>
                <a:spcPts val="0"/>
              </a:spcBef>
              <a:spcAft>
                <a:spcPts val="0"/>
              </a:spcAft>
              <a:buNone/>
            </a:pPr>
            <a:r>
              <a:rPr lang="en" sz="3000" b="1">
                <a:solidFill>
                  <a:schemeClr val="dk1"/>
                </a:solidFill>
                <a:latin typeface="Calibri"/>
                <a:ea typeface="Calibri"/>
                <a:cs typeface="Calibri"/>
                <a:sym typeface="Calibri"/>
              </a:rPr>
              <a:t>&gt;Proponent of outpatient commitment laws</a:t>
            </a:r>
            <a:endParaRPr sz="3000"/>
          </a:p>
          <a:p>
            <a:pPr marL="0" marR="0" lvl="0" indent="0" algn="l" rtl="0">
              <a:spcBef>
                <a:spcPts val="0"/>
              </a:spcBef>
              <a:spcAft>
                <a:spcPts val="0"/>
              </a:spcAft>
              <a:buNone/>
            </a:pPr>
            <a:r>
              <a:rPr lang="en" sz="3000" b="1">
                <a:solidFill>
                  <a:schemeClr val="dk1"/>
                </a:solidFill>
                <a:latin typeface="Calibri"/>
                <a:ea typeface="Calibri"/>
                <a:cs typeface="Calibri"/>
                <a:sym typeface="Calibri"/>
              </a:rPr>
              <a:t>&gt;Anosognosia justifies involuntary treatment</a:t>
            </a:r>
            <a:endParaRPr sz="3000"/>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158" name="Google Shape;158;p29" descr="th.jpg"/>
          <p:cNvPicPr preferRelativeResize="0"/>
          <p:nvPr/>
        </p:nvPicPr>
        <p:blipFill rotWithShape="1">
          <a:blip r:embed="rId3">
            <a:alphaModFix/>
          </a:blip>
          <a:srcRect/>
          <a:stretch/>
        </p:blipFill>
        <p:spPr>
          <a:xfrm>
            <a:off x="7093025" y="1091000"/>
            <a:ext cx="1770625" cy="20737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p:nvPr/>
        </p:nvSpPr>
        <p:spPr>
          <a:xfrm>
            <a:off x="533041" y="352425"/>
            <a:ext cx="8791645" cy="23775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000" b="1">
                <a:solidFill>
                  <a:schemeClr val="dk1"/>
                </a:solidFill>
                <a:latin typeface="Calibri"/>
                <a:ea typeface="Calibri"/>
                <a:cs typeface="Calibri"/>
                <a:sym typeface="Calibri"/>
              </a:rPr>
              <a:t>National Alliance on Mental Illness</a:t>
            </a:r>
            <a:endParaRPr/>
          </a:p>
          <a:p>
            <a:pPr marL="0" marR="0" lvl="0" indent="0" algn="l" rtl="0">
              <a:spcBef>
                <a:spcPts val="0"/>
              </a:spcBef>
              <a:spcAft>
                <a:spcPts val="0"/>
              </a:spcAft>
              <a:buNone/>
            </a:pPr>
            <a:endParaRPr sz="4000" b="1">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&gt;A grassroots organization started by parents </a:t>
            </a:r>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&gt;Support, education, advocacy</a:t>
            </a:r>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&gt;Now with 180,000 paying members and includes patients and those representing the interests of those with less severe illnesses</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pic>
        <p:nvPicPr>
          <p:cNvPr id="165" name="Google Shape;165;p30"/>
          <p:cNvPicPr preferRelativeResize="0"/>
          <p:nvPr/>
        </p:nvPicPr>
        <p:blipFill rotWithShape="1">
          <a:blip r:embed="rId3">
            <a:alphaModFix/>
          </a:blip>
          <a:srcRect/>
          <a:stretch/>
        </p:blipFill>
        <p:spPr>
          <a:xfrm>
            <a:off x="3830225" y="3178350"/>
            <a:ext cx="1965158" cy="196515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p:nvPr/>
        </p:nvSpPr>
        <p:spPr>
          <a:xfrm>
            <a:off x="270933" y="723900"/>
            <a:ext cx="8551333" cy="4224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000" b="1">
                <a:solidFill>
                  <a:schemeClr val="dk1"/>
                </a:solidFill>
                <a:latin typeface="Calibri"/>
                <a:ea typeface="Calibri"/>
                <a:cs typeface="Calibri"/>
                <a:sym typeface="Calibri"/>
              </a:rPr>
              <a:t>The American Psychiatric Association</a:t>
            </a:r>
            <a:endParaRPr sz="3000"/>
          </a:p>
          <a:p>
            <a:pPr marL="0" marR="0" lvl="0" indent="0" algn="l" rtl="0">
              <a:spcBef>
                <a:spcPts val="0"/>
              </a:spcBef>
              <a:spcAft>
                <a:spcPts val="0"/>
              </a:spcAft>
              <a:buNone/>
            </a:pPr>
            <a:endParaRPr sz="30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Noto Sans Symbols"/>
              <a:buChar char="⮚"/>
            </a:pPr>
            <a:r>
              <a:rPr lang="en" sz="2400" b="1">
                <a:solidFill>
                  <a:schemeClr val="dk1"/>
                </a:solidFill>
                <a:latin typeface="Calibri"/>
                <a:ea typeface="Calibri"/>
                <a:cs typeface="Calibri"/>
                <a:sym typeface="Calibri"/>
              </a:rPr>
              <a:t>~38,000 psychiatrists</a:t>
            </a:r>
            <a:endParaRPr sz="24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Noto Sans Symbols"/>
              <a:buChar char="⮚"/>
            </a:pPr>
            <a:r>
              <a:rPr lang="en" sz="2400" b="1">
                <a:solidFill>
                  <a:schemeClr val="dk1"/>
                </a:solidFill>
                <a:latin typeface="Calibri"/>
                <a:ea typeface="Calibri"/>
                <a:cs typeface="Calibri"/>
                <a:sym typeface="Calibri"/>
              </a:rPr>
              <a:t>~“Dangerousness” as the standard for involuntary care</a:t>
            </a:r>
            <a:endParaRPr sz="24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Noto Sans Symbols"/>
              <a:buChar char="⮚"/>
            </a:pPr>
            <a:r>
              <a:rPr lang="en" sz="2400" b="1">
                <a:solidFill>
                  <a:schemeClr val="dk1"/>
                </a:solidFill>
                <a:latin typeface="Calibri"/>
                <a:ea typeface="Calibri"/>
                <a:cs typeface="Calibri"/>
                <a:sym typeface="Calibri"/>
              </a:rPr>
              <a:t>~In December, 2015 came out with a carefully worded stance in favor of outpatient civil commitment</a:t>
            </a:r>
            <a:endParaRPr sz="2400" b="1">
              <a:solidFill>
                <a:schemeClr val="dk1"/>
              </a:solidFill>
              <a:latin typeface="Calibri"/>
              <a:ea typeface="Calibri"/>
              <a:cs typeface="Calibri"/>
              <a:sym typeface="Calibri"/>
            </a:endParaRPr>
          </a:p>
        </p:txBody>
      </p:sp>
      <p:pic>
        <p:nvPicPr>
          <p:cNvPr id="172" name="Google Shape;172;p31"/>
          <p:cNvPicPr preferRelativeResize="0"/>
          <p:nvPr/>
        </p:nvPicPr>
        <p:blipFill rotWithShape="1">
          <a:blip r:embed="rId3">
            <a:alphaModFix/>
          </a:blip>
          <a:srcRect/>
          <a:stretch/>
        </p:blipFill>
        <p:spPr>
          <a:xfrm>
            <a:off x="5575300" y="28576"/>
            <a:ext cx="2095500" cy="6953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p:nvPr/>
        </p:nvSpPr>
        <p:spPr>
          <a:xfrm>
            <a:off x="423297" y="752635"/>
            <a:ext cx="6701403" cy="42703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a:solidFill>
                  <a:schemeClr val="dk1"/>
                </a:solidFill>
                <a:latin typeface="Calibri"/>
                <a:ea typeface="Calibri"/>
                <a:cs typeface="Calibri"/>
                <a:sym typeface="Calibri"/>
              </a:rPr>
              <a:t>The Bazelon Center for Mental Health Law</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 sz="3200">
                <a:solidFill>
                  <a:schemeClr val="dk1"/>
                </a:solidFill>
                <a:latin typeface="Calibri"/>
                <a:ea typeface="Calibri"/>
                <a:cs typeface="Calibri"/>
                <a:sym typeface="Calibri"/>
              </a:rPr>
              <a:t>“The Bazelon Center envisions an America where people who have mental illnesses or developmental disabilities exercise their own life choices and have access to the resources that enable them to participate fully in their communities.”</a:t>
            </a:r>
            <a:endParaRPr sz="32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pic>
        <p:nvPicPr>
          <p:cNvPr id="179" name="Google Shape;179;p32"/>
          <p:cNvPicPr preferRelativeResize="0"/>
          <p:nvPr/>
        </p:nvPicPr>
        <p:blipFill rotWithShape="1">
          <a:blip r:embed="rId3">
            <a:alphaModFix/>
          </a:blip>
          <a:srcRect/>
          <a:stretch/>
        </p:blipFill>
        <p:spPr>
          <a:xfrm>
            <a:off x="4565650" y="2562225"/>
            <a:ext cx="9525" cy="19050"/>
          </a:xfrm>
          <a:prstGeom prst="rect">
            <a:avLst/>
          </a:prstGeom>
          <a:noFill/>
          <a:ln>
            <a:noFill/>
          </a:ln>
        </p:spPr>
      </p:pic>
      <p:pic>
        <p:nvPicPr>
          <p:cNvPr id="180" name="Google Shape;180;p32" descr="Bazelon.jpeg"/>
          <p:cNvPicPr preferRelativeResize="0"/>
          <p:nvPr/>
        </p:nvPicPr>
        <p:blipFill rotWithShape="1">
          <a:blip r:embed="rId4">
            <a:alphaModFix/>
          </a:blip>
          <a:srcRect/>
          <a:stretch/>
        </p:blipFill>
        <p:spPr>
          <a:xfrm>
            <a:off x="7124700" y="0"/>
            <a:ext cx="1514475" cy="21431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p:nvPr/>
        </p:nvSpPr>
        <p:spPr>
          <a:xfrm>
            <a:off x="498000" y="202800"/>
            <a:ext cx="8605200" cy="5143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u="sng">
                <a:solidFill>
                  <a:schemeClr val="dk1"/>
                </a:solidFill>
                <a:latin typeface="Calibri"/>
                <a:ea typeface="Calibri"/>
                <a:cs typeface="Calibri"/>
                <a:sym typeface="Calibri"/>
              </a:rPr>
              <a:t>The Recovery Movement</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The Recovery concept speaks to maintaining </a:t>
            </a:r>
            <a:r>
              <a:rPr lang="en" sz="2400" b="1">
                <a:solidFill>
                  <a:srgbClr val="FF0000"/>
                </a:solidFill>
                <a:latin typeface="Calibri"/>
                <a:ea typeface="Calibri"/>
                <a:cs typeface="Calibri"/>
                <a:sym typeface="Calibri"/>
              </a:rPr>
              <a:t>consumers’</a:t>
            </a:r>
            <a:r>
              <a:rPr lang="en" sz="2400" b="1">
                <a:solidFill>
                  <a:schemeClr val="dk1"/>
                </a:solidFill>
                <a:latin typeface="Calibri"/>
                <a:ea typeface="Calibri"/>
                <a:cs typeface="Calibri"/>
                <a:sym typeface="Calibri"/>
              </a:rPr>
              <a:t> autonomy and having them take a proactive role in their treatment </a:t>
            </a:r>
            <a:endParaRPr sz="2400"/>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&gt;It is a backlash to psychiatry as paternalistic field where where people with certain diagnoses were given dismal prognoses</a:t>
            </a:r>
            <a:endParaRPr sz="2400"/>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 sz="2400" b="1">
                <a:solidFill>
                  <a:schemeClr val="dk1"/>
                </a:solidFill>
                <a:latin typeface="Calibri"/>
                <a:ea typeface="Calibri"/>
                <a:cs typeface="Calibri"/>
                <a:sym typeface="Calibri"/>
              </a:rPr>
              <a:t>&gt;The Recovery Movement was started by consumers and includes an emphasis on peer supports</a:t>
            </a:r>
            <a:endParaRPr sz="2400"/>
          </a:p>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ctr"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5441E-F2C5-4279-9313-428EF3F1CF14}"/>
</file>

<file path=customXml/itemProps2.xml><?xml version="1.0" encoding="utf-8"?>
<ds:datastoreItem xmlns:ds="http://schemas.openxmlformats.org/officeDocument/2006/customXml" ds:itemID="{8C2DF2C8-6446-484D-B0AF-DF4E4362AA91}"/>
</file>

<file path=customXml/itemProps3.xml><?xml version="1.0" encoding="utf-8"?>
<ds:datastoreItem xmlns:ds="http://schemas.openxmlformats.org/officeDocument/2006/customXml" ds:itemID="{536E78E0-6D82-42D1-BE3B-A5A0E820AAB0}"/>
</file>

<file path=customXml/itemProps4.xml><?xml version="1.0" encoding="utf-8"?>
<ds:datastoreItem xmlns:ds="http://schemas.openxmlformats.org/officeDocument/2006/customXml" ds:itemID="{CB21EBED-482E-42F0-8836-6392FC3F2D35}"/>
</file>

<file path=docProps/app.xml><?xml version="1.0" encoding="utf-8"?>
<Properties xmlns="http://schemas.openxmlformats.org/officeDocument/2006/extended-properties" xmlns:vt="http://schemas.openxmlformats.org/officeDocument/2006/docPropsVTypes">
  <TotalTime>0</TotalTime>
  <Words>1791</Words>
  <Application>Microsoft Office PowerPoint</Application>
  <PresentationFormat>On-screen Show (16:9)</PresentationFormat>
  <Paragraphs>253</Paragraphs>
  <Slides>38</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Noto Sans Symbols</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Annette L. Hanson</cp:lastModifiedBy>
  <cp:revision>1</cp:revision>
  <dcterms:modified xsi:type="dcterms:W3CDTF">2020-01-30T17:47:20Z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e95c6e3b-18d9-4ee8-b95b-e0db052502cc</vt:lpwstr>
  </property>
</Properties>
</file>