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colors1.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7" r:id="rId2"/>
    <p:sldId id="299" r:id="rId3"/>
    <p:sldId id="301" r:id="rId4"/>
    <p:sldId id="304" r:id="rId5"/>
    <p:sldId id="259" r:id="rId6"/>
    <p:sldId id="260" r:id="rId7"/>
    <p:sldId id="265" r:id="rId8"/>
    <p:sldId id="266" r:id="rId9"/>
    <p:sldId id="300" r:id="rId10"/>
    <p:sldId id="303" r:id="rId11"/>
    <p:sldId id="334" r:id="rId12"/>
    <p:sldId id="318" r:id="rId13"/>
    <p:sldId id="319" r:id="rId14"/>
    <p:sldId id="320" r:id="rId15"/>
    <p:sldId id="321" r:id="rId16"/>
    <p:sldId id="325" r:id="rId17"/>
    <p:sldId id="324" r:id="rId18"/>
    <p:sldId id="326" r:id="rId19"/>
    <p:sldId id="327" r:id="rId20"/>
    <p:sldId id="328" r:id="rId21"/>
    <p:sldId id="329" r:id="rId22"/>
    <p:sldId id="330" r:id="rId23"/>
    <p:sldId id="331" r:id="rId24"/>
    <p:sldId id="295" r:id="rId25"/>
    <p:sldId id="282" r:id="rId26"/>
    <p:sldId id="283" r:id="rId27"/>
    <p:sldId id="284" r:id="rId28"/>
    <p:sldId id="285" r:id="rId29"/>
    <p:sldId id="306" r:id="rId30"/>
    <p:sldId id="307" r:id="rId31"/>
    <p:sldId id="308" r:id="rId32"/>
    <p:sldId id="287" r:id="rId33"/>
    <p:sldId id="288" r:id="rId34"/>
    <p:sldId id="333" r:id="rId35"/>
    <p:sldId id="289"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7F4DD-D940-42FE-9095-F576A49208F0}" type="doc">
      <dgm:prSet loTypeId="urn:microsoft.com/office/officeart/2005/8/layout/venn1" loCatId="relationship" qsTypeId="urn:microsoft.com/office/officeart/2005/8/quickstyle/simple1" qsCatId="simple" csTypeId="urn:microsoft.com/office/officeart/2005/8/colors/colorful5" csCatId="colorful" phldr="1"/>
      <dgm:spPr/>
    </dgm:pt>
    <dgm:pt modelId="{7419A204-B73B-4799-9900-BEAC4176EABA}">
      <dgm:prSet phldrT="[Text]"/>
      <dgm:spPr>
        <a:solidFill>
          <a:srgbClr val="FFC000">
            <a:alpha val="74000"/>
          </a:srgbClr>
        </a:solidFill>
      </dgm:spPr>
      <dgm:t>
        <a:bodyPr/>
        <a:lstStyle/>
        <a:p>
          <a:r>
            <a:rPr lang="en-US" dirty="0" smtClean="0"/>
            <a:t>Issues</a:t>
          </a:r>
          <a:endParaRPr lang="en-US" dirty="0"/>
        </a:p>
      </dgm:t>
    </dgm:pt>
    <dgm:pt modelId="{30808F8E-E3F7-42E9-A329-2AE7CE38021F}" type="parTrans" cxnId="{79256771-E0FE-4E68-A258-9DA8F84F52BB}">
      <dgm:prSet/>
      <dgm:spPr/>
      <dgm:t>
        <a:bodyPr/>
        <a:lstStyle/>
        <a:p>
          <a:endParaRPr lang="en-US"/>
        </a:p>
      </dgm:t>
    </dgm:pt>
    <dgm:pt modelId="{84F75275-A707-4FCF-A989-536F64790096}" type="sibTrans" cxnId="{79256771-E0FE-4E68-A258-9DA8F84F52BB}">
      <dgm:prSet/>
      <dgm:spPr/>
      <dgm:t>
        <a:bodyPr/>
        <a:lstStyle/>
        <a:p>
          <a:endParaRPr lang="en-US"/>
        </a:p>
      </dgm:t>
    </dgm:pt>
    <dgm:pt modelId="{2267EAFA-F759-4FA2-B6A9-8C95D594463A}">
      <dgm:prSet phldrT="[Text]"/>
      <dgm:spPr>
        <a:solidFill>
          <a:srgbClr val="00B0F0">
            <a:alpha val="63000"/>
          </a:srgbClr>
        </a:solidFill>
      </dgm:spPr>
      <dgm:t>
        <a:bodyPr/>
        <a:lstStyle/>
        <a:p>
          <a:r>
            <a:rPr lang="en-US" dirty="0" smtClean="0"/>
            <a:t>Risk Factors</a:t>
          </a:r>
          <a:endParaRPr lang="en-US" dirty="0"/>
        </a:p>
      </dgm:t>
    </dgm:pt>
    <dgm:pt modelId="{6283EBC9-656D-43CD-AA48-7050BA5F8D44}" type="parTrans" cxnId="{AE985C51-2947-477E-A79C-24CD56D77505}">
      <dgm:prSet/>
      <dgm:spPr/>
      <dgm:t>
        <a:bodyPr/>
        <a:lstStyle/>
        <a:p>
          <a:endParaRPr lang="en-US"/>
        </a:p>
      </dgm:t>
    </dgm:pt>
    <dgm:pt modelId="{EA0671AD-0823-42BE-A16D-0F16C99F7FEB}" type="sibTrans" cxnId="{AE985C51-2947-477E-A79C-24CD56D77505}">
      <dgm:prSet/>
      <dgm:spPr/>
      <dgm:t>
        <a:bodyPr/>
        <a:lstStyle/>
        <a:p>
          <a:endParaRPr lang="en-US"/>
        </a:p>
      </dgm:t>
    </dgm:pt>
    <dgm:pt modelId="{6FB06662-909F-4C82-9845-BD7C6182E6DD}">
      <dgm:prSet phldrT="[Text]"/>
      <dgm:spPr>
        <a:solidFill>
          <a:srgbClr val="FF0000">
            <a:alpha val="46000"/>
          </a:srgbClr>
        </a:solidFill>
      </dgm:spPr>
      <dgm:t>
        <a:bodyPr/>
        <a:lstStyle/>
        <a:p>
          <a:r>
            <a:rPr lang="en-US" dirty="0" smtClean="0"/>
            <a:t>Vulnerabilities</a:t>
          </a:r>
          <a:endParaRPr lang="en-US" dirty="0"/>
        </a:p>
      </dgm:t>
    </dgm:pt>
    <dgm:pt modelId="{8BC33367-AA6E-469A-94C8-F6EBFFDC878B}" type="parTrans" cxnId="{9C595734-56D4-481C-A370-4C08B9DDC0B3}">
      <dgm:prSet/>
      <dgm:spPr/>
      <dgm:t>
        <a:bodyPr/>
        <a:lstStyle/>
        <a:p>
          <a:endParaRPr lang="en-US"/>
        </a:p>
      </dgm:t>
    </dgm:pt>
    <dgm:pt modelId="{8B26D4AD-A544-41DD-A31A-E09B7959C3DC}" type="sibTrans" cxnId="{9C595734-56D4-481C-A370-4C08B9DDC0B3}">
      <dgm:prSet/>
      <dgm:spPr/>
      <dgm:t>
        <a:bodyPr/>
        <a:lstStyle/>
        <a:p>
          <a:endParaRPr lang="en-US"/>
        </a:p>
      </dgm:t>
    </dgm:pt>
    <dgm:pt modelId="{EEA7FF18-EA36-45A9-ABEF-012D31C8F3F5}" type="pres">
      <dgm:prSet presAssocID="{59D7F4DD-D940-42FE-9095-F576A49208F0}" presName="compositeShape" presStyleCnt="0">
        <dgm:presLayoutVars>
          <dgm:chMax val="7"/>
          <dgm:dir/>
          <dgm:resizeHandles val="exact"/>
        </dgm:presLayoutVars>
      </dgm:prSet>
      <dgm:spPr/>
    </dgm:pt>
    <dgm:pt modelId="{CD46BC69-841A-4E1A-A423-7628D43EE63C}" type="pres">
      <dgm:prSet presAssocID="{7419A204-B73B-4799-9900-BEAC4176EABA}" presName="circ1" presStyleLbl="vennNode1" presStyleIdx="0" presStyleCnt="3" custLinFactNeighborX="-1688" custLinFactNeighborY="6356"/>
      <dgm:spPr/>
      <dgm:t>
        <a:bodyPr/>
        <a:lstStyle/>
        <a:p>
          <a:endParaRPr lang="en-US"/>
        </a:p>
      </dgm:t>
    </dgm:pt>
    <dgm:pt modelId="{3137DDC3-FF25-4DF5-9B22-DDE3075C4C6A}" type="pres">
      <dgm:prSet presAssocID="{7419A204-B73B-4799-9900-BEAC4176EABA}" presName="circ1Tx" presStyleLbl="revTx" presStyleIdx="0" presStyleCnt="0">
        <dgm:presLayoutVars>
          <dgm:chMax val="0"/>
          <dgm:chPref val="0"/>
          <dgm:bulletEnabled val="1"/>
        </dgm:presLayoutVars>
      </dgm:prSet>
      <dgm:spPr/>
      <dgm:t>
        <a:bodyPr/>
        <a:lstStyle/>
        <a:p>
          <a:endParaRPr lang="en-US"/>
        </a:p>
      </dgm:t>
    </dgm:pt>
    <dgm:pt modelId="{DB972AEB-5C53-4AF8-92EC-D36AC9CBB3A4}" type="pres">
      <dgm:prSet presAssocID="{2267EAFA-F759-4FA2-B6A9-8C95D594463A}" presName="circ2" presStyleLbl="vennNode1" presStyleIdx="1" presStyleCnt="3" custLinFactNeighborX="-4016" custLinFactNeighborY="-9731"/>
      <dgm:spPr/>
      <dgm:t>
        <a:bodyPr/>
        <a:lstStyle/>
        <a:p>
          <a:endParaRPr lang="en-US"/>
        </a:p>
      </dgm:t>
    </dgm:pt>
    <dgm:pt modelId="{B94C5F59-E93A-4500-9C5A-181C4F4C8E1C}" type="pres">
      <dgm:prSet presAssocID="{2267EAFA-F759-4FA2-B6A9-8C95D594463A}" presName="circ2Tx" presStyleLbl="revTx" presStyleIdx="0" presStyleCnt="0">
        <dgm:presLayoutVars>
          <dgm:chMax val="0"/>
          <dgm:chPref val="0"/>
          <dgm:bulletEnabled val="1"/>
        </dgm:presLayoutVars>
      </dgm:prSet>
      <dgm:spPr/>
      <dgm:t>
        <a:bodyPr/>
        <a:lstStyle/>
        <a:p>
          <a:endParaRPr lang="en-US"/>
        </a:p>
      </dgm:t>
    </dgm:pt>
    <dgm:pt modelId="{1A241E14-B7CD-4972-B782-FE9B14E1841A}" type="pres">
      <dgm:prSet presAssocID="{6FB06662-909F-4C82-9845-BD7C6182E6DD}" presName="circ3" presStyleLbl="vennNode1" presStyleIdx="2" presStyleCnt="3" custLinFactNeighborX="-3579" custLinFactNeighborY="-16060"/>
      <dgm:spPr/>
      <dgm:t>
        <a:bodyPr/>
        <a:lstStyle/>
        <a:p>
          <a:endParaRPr lang="en-US"/>
        </a:p>
      </dgm:t>
    </dgm:pt>
    <dgm:pt modelId="{DCAFEBF2-F336-4AEC-B4BB-7AC9CC4A5E6C}" type="pres">
      <dgm:prSet presAssocID="{6FB06662-909F-4C82-9845-BD7C6182E6DD}" presName="circ3Tx" presStyleLbl="revTx" presStyleIdx="0" presStyleCnt="0">
        <dgm:presLayoutVars>
          <dgm:chMax val="0"/>
          <dgm:chPref val="0"/>
          <dgm:bulletEnabled val="1"/>
        </dgm:presLayoutVars>
      </dgm:prSet>
      <dgm:spPr/>
      <dgm:t>
        <a:bodyPr/>
        <a:lstStyle/>
        <a:p>
          <a:endParaRPr lang="en-US"/>
        </a:p>
      </dgm:t>
    </dgm:pt>
  </dgm:ptLst>
  <dgm:cxnLst>
    <dgm:cxn modelId="{7FE95AB1-FE4D-4DD2-80F8-3823EB55063F}" type="presOf" srcId="{2267EAFA-F759-4FA2-B6A9-8C95D594463A}" destId="{DB972AEB-5C53-4AF8-92EC-D36AC9CBB3A4}" srcOrd="0" destOrd="0" presId="urn:microsoft.com/office/officeart/2005/8/layout/venn1"/>
    <dgm:cxn modelId="{9C595734-56D4-481C-A370-4C08B9DDC0B3}" srcId="{59D7F4DD-D940-42FE-9095-F576A49208F0}" destId="{6FB06662-909F-4C82-9845-BD7C6182E6DD}" srcOrd="2" destOrd="0" parTransId="{8BC33367-AA6E-469A-94C8-F6EBFFDC878B}" sibTransId="{8B26D4AD-A544-41DD-A31A-E09B7959C3DC}"/>
    <dgm:cxn modelId="{DE90FA91-0B3C-456F-B502-226E52049DF6}" type="presOf" srcId="{2267EAFA-F759-4FA2-B6A9-8C95D594463A}" destId="{B94C5F59-E93A-4500-9C5A-181C4F4C8E1C}" srcOrd="1" destOrd="0" presId="urn:microsoft.com/office/officeart/2005/8/layout/venn1"/>
    <dgm:cxn modelId="{4222D3C4-5207-4C23-A523-1DF3CA2840FD}" type="presOf" srcId="{6FB06662-909F-4C82-9845-BD7C6182E6DD}" destId="{DCAFEBF2-F336-4AEC-B4BB-7AC9CC4A5E6C}" srcOrd="1" destOrd="0" presId="urn:microsoft.com/office/officeart/2005/8/layout/venn1"/>
    <dgm:cxn modelId="{79256771-E0FE-4E68-A258-9DA8F84F52BB}" srcId="{59D7F4DD-D940-42FE-9095-F576A49208F0}" destId="{7419A204-B73B-4799-9900-BEAC4176EABA}" srcOrd="0" destOrd="0" parTransId="{30808F8E-E3F7-42E9-A329-2AE7CE38021F}" sibTransId="{84F75275-A707-4FCF-A989-536F64790096}"/>
    <dgm:cxn modelId="{9447E947-1CA7-491C-A34E-D0E052D8A5CD}" type="presOf" srcId="{7419A204-B73B-4799-9900-BEAC4176EABA}" destId="{CD46BC69-841A-4E1A-A423-7628D43EE63C}" srcOrd="0" destOrd="0" presId="urn:microsoft.com/office/officeart/2005/8/layout/venn1"/>
    <dgm:cxn modelId="{BBC3E5AE-9BB3-4BAB-99FE-967109EC6E35}" type="presOf" srcId="{6FB06662-909F-4C82-9845-BD7C6182E6DD}" destId="{1A241E14-B7CD-4972-B782-FE9B14E1841A}" srcOrd="0" destOrd="0" presId="urn:microsoft.com/office/officeart/2005/8/layout/venn1"/>
    <dgm:cxn modelId="{309ABA1F-5912-4418-940D-EA849568339D}" type="presOf" srcId="{59D7F4DD-D940-42FE-9095-F576A49208F0}" destId="{EEA7FF18-EA36-45A9-ABEF-012D31C8F3F5}" srcOrd="0" destOrd="0" presId="urn:microsoft.com/office/officeart/2005/8/layout/venn1"/>
    <dgm:cxn modelId="{FFCE969B-AEC3-4F81-A703-2E3545436727}" type="presOf" srcId="{7419A204-B73B-4799-9900-BEAC4176EABA}" destId="{3137DDC3-FF25-4DF5-9B22-DDE3075C4C6A}" srcOrd="1" destOrd="0" presId="urn:microsoft.com/office/officeart/2005/8/layout/venn1"/>
    <dgm:cxn modelId="{AE985C51-2947-477E-A79C-24CD56D77505}" srcId="{59D7F4DD-D940-42FE-9095-F576A49208F0}" destId="{2267EAFA-F759-4FA2-B6A9-8C95D594463A}" srcOrd="1" destOrd="0" parTransId="{6283EBC9-656D-43CD-AA48-7050BA5F8D44}" sibTransId="{EA0671AD-0823-42BE-A16D-0F16C99F7FEB}"/>
    <dgm:cxn modelId="{B5F199F0-6482-44C0-8740-AA5899CFF75B}" type="presParOf" srcId="{EEA7FF18-EA36-45A9-ABEF-012D31C8F3F5}" destId="{CD46BC69-841A-4E1A-A423-7628D43EE63C}" srcOrd="0" destOrd="0" presId="urn:microsoft.com/office/officeart/2005/8/layout/venn1"/>
    <dgm:cxn modelId="{18615928-89F0-4F13-BEC6-5122B1B75844}" type="presParOf" srcId="{EEA7FF18-EA36-45A9-ABEF-012D31C8F3F5}" destId="{3137DDC3-FF25-4DF5-9B22-DDE3075C4C6A}" srcOrd="1" destOrd="0" presId="urn:microsoft.com/office/officeart/2005/8/layout/venn1"/>
    <dgm:cxn modelId="{15175326-0469-4540-965F-B34A0E756607}" type="presParOf" srcId="{EEA7FF18-EA36-45A9-ABEF-012D31C8F3F5}" destId="{DB972AEB-5C53-4AF8-92EC-D36AC9CBB3A4}" srcOrd="2" destOrd="0" presId="urn:microsoft.com/office/officeart/2005/8/layout/venn1"/>
    <dgm:cxn modelId="{0695D199-ED76-4B3F-B3F2-BC8D15C926CA}" type="presParOf" srcId="{EEA7FF18-EA36-45A9-ABEF-012D31C8F3F5}" destId="{B94C5F59-E93A-4500-9C5A-181C4F4C8E1C}" srcOrd="3" destOrd="0" presId="urn:microsoft.com/office/officeart/2005/8/layout/venn1"/>
    <dgm:cxn modelId="{CBD8EA63-4DBA-43AA-B545-499A2AD97D6C}" type="presParOf" srcId="{EEA7FF18-EA36-45A9-ABEF-012D31C8F3F5}" destId="{1A241E14-B7CD-4972-B782-FE9B14E1841A}" srcOrd="4" destOrd="0" presId="urn:microsoft.com/office/officeart/2005/8/layout/venn1"/>
    <dgm:cxn modelId="{3FBA5053-CB78-4747-A2DC-5A34EF22F248}" type="presParOf" srcId="{EEA7FF18-EA36-45A9-ABEF-012D31C8F3F5}" destId="{DCAFEBF2-F336-4AEC-B4BB-7AC9CC4A5E6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7758F-75DB-49A5-8017-FE1E0E80CF99}" type="doc">
      <dgm:prSet loTypeId="urn:microsoft.com/office/officeart/2005/8/layout/cycle1" loCatId="cycle" qsTypeId="urn:microsoft.com/office/officeart/2005/8/quickstyle/simple1" qsCatId="simple" csTypeId="urn:microsoft.com/office/officeart/2005/8/colors/accent1_2" csCatId="accent1"/>
      <dgm:spPr/>
    </dgm:pt>
    <dgm:pt modelId="{06C558C7-83BE-4BBE-A29B-7174D8FB7D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endParaRPr>
        </a:p>
      </dgm:t>
    </dgm:pt>
    <dgm:pt modelId="{384B5BA9-4DF7-4469-9C9A-4C285B5767F0}" type="parTrans" cxnId="{3F82113F-2D3C-429E-9C3E-6C7E4707B0A7}">
      <dgm:prSet/>
      <dgm:spPr/>
    </dgm:pt>
    <dgm:pt modelId="{D46ABDE2-FBE0-4C86-9B2B-F931E036F0DF}" type="sibTrans" cxnId="{3F82113F-2D3C-429E-9C3E-6C7E4707B0A7}">
      <dgm:prSet/>
      <dgm:spPr/>
    </dgm:pt>
    <dgm:pt modelId="{D15BA60D-02B9-4B0B-81B8-0F25BB2023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endParaRPr>
        </a:p>
      </dgm:t>
    </dgm:pt>
    <dgm:pt modelId="{195C5345-7C87-4602-9321-971CDCCC6AE2}" type="parTrans" cxnId="{9F06DD0A-D690-4D83-B9FC-02D864B79063}">
      <dgm:prSet/>
      <dgm:spPr/>
    </dgm:pt>
    <dgm:pt modelId="{ACBEE29C-3AE1-4430-A662-A3F25D7FF5BC}" type="sibTrans" cxnId="{9F06DD0A-D690-4D83-B9FC-02D864B79063}">
      <dgm:prSet/>
      <dgm:spPr/>
    </dgm:pt>
    <dgm:pt modelId="{80598264-50E5-4741-8FA5-94E0BB24FC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endParaRPr>
        </a:p>
      </dgm:t>
    </dgm:pt>
    <dgm:pt modelId="{22732391-4291-4AC4-822E-2603957084F6}" type="parTrans" cxnId="{070E6487-6554-4D7F-A10C-14356B79680E}">
      <dgm:prSet/>
      <dgm:spPr/>
    </dgm:pt>
    <dgm:pt modelId="{30495E54-7076-4504-8BDA-CD65CE46790D}" type="sibTrans" cxnId="{070E6487-6554-4D7F-A10C-14356B79680E}">
      <dgm:prSet/>
      <dgm:spPr/>
    </dgm:pt>
    <dgm:pt modelId="{73799143-5E4E-4506-9125-57A9F0FB14AC}" type="pres">
      <dgm:prSet presAssocID="{5097758F-75DB-49A5-8017-FE1E0E80CF99}" presName="cycle" presStyleCnt="0">
        <dgm:presLayoutVars>
          <dgm:dir/>
          <dgm:resizeHandles val="exact"/>
        </dgm:presLayoutVars>
      </dgm:prSet>
      <dgm:spPr/>
    </dgm:pt>
    <dgm:pt modelId="{E0BDA213-C718-45C9-BD4E-D543376641C3}" type="pres">
      <dgm:prSet presAssocID="{06C558C7-83BE-4BBE-A29B-7174D8FB7DA5}" presName="dummy" presStyleCnt="0"/>
      <dgm:spPr/>
    </dgm:pt>
    <dgm:pt modelId="{A4B53756-E78B-43BC-81EB-6DB6CEA440BB}" type="pres">
      <dgm:prSet presAssocID="{06C558C7-83BE-4BBE-A29B-7174D8FB7DA5}" presName="node" presStyleLbl="revTx" presStyleIdx="0" presStyleCnt="3">
        <dgm:presLayoutVars>
          <dgm:bulletEnabled val="1"/>
        </dgm:presLayoutVars>
      </dgm:prSet>
      <dgm:spPr/>
      <dgm:t>
        <a:bodyPr/>
        <a:lstStyle/>
        <a:p>
          <a:endParaRPr lang="en-US"/>
        </a:p>
      </dgm:t>
    </dgm:pt>
    <dgm:pt modelId="{6D3D0803-84D2-4A3D-9C10-F0B414A42E0A}" type="pres">
      <dgm:prSet presAssocID="{D46ABDE2-FBE0-4C86-9B2B-F931E036F0DF}" presName="sibTrans" presStyleLbl="node1" presStyleIdx="0" presStyleCnt="3"/>
      <dgm:spPr/>
    </dgm:pt>
    <dgm:pt modelId="{133F1D8E-D740-474C-8C51-FC0ED0136361}" type="pres">
      <dgm:prSet presAssocID="{D15BA60D-02B9-4B0B-81B8-0F25BB202344}" presName="dummy" presStyleCnt="0"/>
      <dgm:spPr/>
    </dgm:pt>
    <dgm:pt modelId="{B20F5D6B-F43C-4502-AE16-7612356917A0}" type="pres">
      <dgm:prSet presAssocID="{D15BA60D-02B9-4B0B-81B8-0F25BB202344}" presName="node" presStyleLbl="revTx" presStyleIdx="1" presStyleCnt="3">
        <dgm:presLayoutVars>
          <dgm:bulletEnabled val="1"/>
        </dgm:presLayoutVars>
      </dgm:prSet>
      <dgm:spPr/>
      <dgm:t>
        <a:bodyPr/>
        <a:lstStyle/>
        <a:p>
          <a:endParaRPr lang="en-US"/>
        </a:p>
      </dgm:t>
    </dgm:pt>
    <dgm:pt modelId="{2DBAAAAE-98D8-4EAF-A448-D999B577B462}" type="pres">
      <dgm:prSet presAssocID="{ACBEE29C-3AE1-4430-A662-A3F25D7FF5BC}" presName="sibTrans" presStyleLbl="node1" presStyleIdx="1" presStyleCnt="3"/>
      <dgm:spPr/>
    </dgm:pt>
    <dgm:pt modelId="{6C84FD8A-4053-413E-B71C-D67EB9C25352}" type="pres">
      <dgm:prSet presAssocID="{80598264-50E5-4741-8FA5-94E0BB24FC37}" presName="dummy" presStyleCnt="0"/>
      <dgm:spPr/>
    </dgm:pt>
    <dgm:pt modelId="{8D2827C3-3515-4604-A1FC-24BF1859D664}" type="pres">
      <dgm:prSet presAssocID="{80598264-50E5-4741-8FA5-94E0BB24FC37}" presName="node" presStyleLbl="revTx" presStyleIdx="2" presStyleCnt="3">
        <dgm:presLayoutVars>
          <dgm:bulletEnabled val="1"/>
        </dgm:presLayoutVars>
      </dgm:prSet>
      <dgm:spPr/>
      <dgm:t>
        <a:bodyPr/>
        <a:lstStyle/>
        <a:p>
          <a:endParaRPr lang="en-US"/>
        </a:p>
      </dgm:t>
    </dgm:pt>
    <dgm:pt modelId="{2E31D1E1-6010-410E-A081-5535FF196AE2}" type="pres">
      <dgm:prSet presAssocID="{30495E54-7076-4504-8BDA-CD65CE46790D}" presName="sibTrans" presStyleLbl="node1" presStyleIdx="2" presStyleCnt="3"/>
      <dgm:spPr/>
    </dgm:pt>
  </dgm:ptLst>
  <dgm:cxnLst>
    <dgm:cxn modelId="{3F82113F-2D3C-429E-9C3E-6C7E4707B0A7}" srcId="{5097758F-75DB-49A5-8017-FE1E0E80CF99}" destId="{06C558C7-83BE-4BBE-A29B-7174D8FB7DA5}" srcOrd="0" destOrd="0" parTransId="{384B5BA9-4DF7-4469-9C9A-4C285B5767F0}" sibTransId="{D46ABDE2-FBE0-4C86-9B2B-F931E036F0DF}"/>
    <dgm:cxn modelId="{F422B245-5CEE-48A9-930F-C6E99DE6CAE3}" type="presOf" srcId="{D46ABDE2-FBE0-4C86-9B2B-F931E036F0DF}" destId="{6D3D0803-84D2-4A3D-9C10-F0B414A42E0A}" srcOrd="0" destOrd="0" presId="urn:microsoft.com/office/officeart/2005/8/layout/cycle1"/>
    <dgm:cxn modelId="{14BFC438-A805-49E5-9514-8A22D2D493C3}" type="presOf" srcId="{5097758F-75DB-49A5-8017-FE1E0E80CF99}" destId="{73799143-5E4E-4506-9125-57A9F0FB14AC}" srcOrd="0" destOrd="0" presId="urn:microsoft.com/office/officeart/2005/8/layout/cycle1"/>
    <dgm:cxn modelId="{4868F4BB-7A5C-495D-9B3F-AF9D9CB98BE3}" type="presOf" srcId="{ACBEE29C-3AE1-4430-A662-A3F25D7FF5BC}" destId="{2DBAAAAE-98D8-4EAF-A448-D999B577B462}" srcOrd="0" destOrd="0" presId="urn:microsoft.com/office/officeart/2005/8/layout/cycle1"/>
    <dgm:cxn modelId="{A0CBA44D-FD76-430C-8951-213EDB8226F3}" type="presOf" srcId="{80598264-50E5-4741-8FA5-94E0BB24FC37}" destId="{8D2827C3-3515-4604-A1FC-24BF1859D664}" srcOrd="0" destOrd="0" presId="urn:microsoft.com/office/officeart/2005/8/layout/cycle1"/>
    <dgm:cxn modelId="{070E6487-6554-4D7F-A10C-14356B79680E}" srcId="{5097758F-75DB-49A5-8017-FE1E0E80CF99}" destId="{80598264-50E5-4741-8FA5-94E0BB24FC37}" srcOrd="2" destOrd="0" parTransId="{22732391-4291-4AC4-822E-2603957084F6}" sibTransId="{30495E54-7076-4504-8BDA-CD65CE46790D}"/>
    <dgm:cxn modelId="{FAB89171-5CF8-485D-9247-82FF29275929}" type="presOf" srcId="{30495E54-7076-4504-8BDA-CD65CE46790D}" destId="{2E31D1E1-6010-410E-A081-5535FF196AE2}" srcOrd="0" destOrd="0" presId="urn:microsoft.com/office/officeart/2005/8/layout/cycle1"/>
    <dgm:cxn modelId="{4183BE60-F7DA-40DE-8FA3-5298E13FD9E8}" type="presOf" srcId="{D15BA60D-02B9-4B0B-81B8-0F25BB202344}" destId="{B20F5D6B-F43C-4502-AE16-7612356917A0}" srcOrd="0" destOrd="0" presId="urn:microsoft.com/office/officeart/2005/8/layout/cycle1"/>
    <dgm:cxn modelId="{163A9495-E36A-45B4-BF05-7F4DDC227901}" type="presOf" srcId="{06C558C7-83BE-4BBE-A29B-7174D8FB7DA5}" destId="{A4B53756-E78B-43BC-81EB-6DB6CEA440BB}" srcOrd="0" destOrd="0" presId="urn:microsoft.com/office/officeart/2005/8/layout/cycle1"/>
    <dgm:cxn modelId="{9F06DD0A-D690-4D83-B9FC-02D864B79063}" srcId="{5097758F-75DB-49A5-8017-FE1E0E80CF99}" destId="{D15BA60D-02B9-4B0B-81B8-0F25BB202344}" srcOrd="1" destOrd="0" parTransId="{195C5345-7C87-4602-9321-971CDCCC6AE2}" sibTransId="{ACBEE29C-3AE1-4430-A662-A3F25D7FF5BC}"/>
    <dgm:cxn modelId="{0BE323C8-86FB-48EF-8067-7CC62BA3B53E}" type="presParOf" srcId="{73799143-5E4E-4506-9125-57A9F0FB14AC}" destId="{E0BDA213-C718-45C9-BD4E-D543376641C3}" srcOrd="0" destOrd="0" presId="urn:microsoft.com/office/officeart/2005/8/layout/cycle1"/>
    <dgm:cxn modelId="{81CCD1EC-9335-44E1-82FC-17848BD5F674}" type="presParOf" srcId="{73799143-5E4E-4506-9125-57A9F0FB14AC}" destId="{A4B53756-E78B-43BC-81EB-6DB6CEA440BB}" srcOrd="1" destOrd="0" presId="urn:microsoft.com/office/officeart/2005/8/layout/cycle1"/>
    <dgm:cxn modelId="{D92D6CFE-BB2A-4EDE-851A-788F1B3DBC12}" type="presParOf" srcId="{73799143-5E4E-4506-9125-57A9F0FB14AC}" destId="{6D3D0803-84D2-4A3D-9C10-F0B414A42E0A}" srcOrd="2" destOrd="0" presId="urn:microsoft.com/office/officeart/2005/8/layout/cycle1"/>
    <dgm:cxn modelId="{99A1178B-B1DD-4932-A12E-85F8970A2C9F}" type="presParOf" srcId="{73799143-5E4E-4506-9125-57A9F0FB14AC}" destId="{133F1D8E-D740-474C-8C51-FC0ED0136361}" srcOrd="3" destOrd="0" presId="urn:microsoft.com/office/officeart/2005/8/layout/cycle1"/>
    <dgm:cxn modelId="{A595970C-17C5-4F63-9001-2D06501E395E}" type="presParOf" srcId="{73799143-5E4E-4506-9125-57A9F0FB14AC}" destId="{B20F5D6B-F43C-4502-AE16-7612356917A0}" srcOrd="4" destOrd="0" presId="urn:microsoft.com/office/officeart/2005/8/layout/cycle1"/>
    <dgm:cxn modelId="{AF0D4021-85CB-408B-B8DF-26D26A8F24A2}" type="presParOf" srcId="{73799143-5E4E-4506-9125-57A9F0FB14AC}" destId="{2DBAAAAE-98D8-4EAF-A448-D999B577B462}" srcOrd="5" destOrd="0" presId="urn:microsoft.com/office/officeart/2005/8/layout/cycle1"/>
    <dgm:cxn modelId="{B9ACE1A8-B3D0-41E6-AC33-F1B17404049F}" type="presParOf" srcId="{73799143-5E4E-4506-9125-57A9F0FB14AC}" destId="{6C84FD8A-4053-413E-B71C-D67EB9C25352}" srcOrd="6" destOrd="0" presId="urn:microsoft.com/office/officeart/2005/8/layout/cycle1"/>
    <dgm:cxn modelId="{267C9E34-0A8E-4BCE-9B91-8BFA477FC1CB}" type="presParOf" srcId="{73799143-5E4E-4506-9125-57A9F0FB14AC}" destId="{8D2827C3-3515-4604-A1FC-24BF1859D664}" srcOrd="7" destOrd="0" presId="urn:microsoft.com/office/officeart/2005/8/layout/cycle1"/>
    <dgm:cxn modelId="{E6E555C7-8739-4461-A9F8-D2FEA5BFB24C}" type="presParOf" srcId="{73799143-5E4E-4506-9125-57A9F0FB14AC}" destId="{2E31D1E1-6010-410E-A081-5535FF196AE2}"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6BC69-841A-4E1A-A423-7628D43EE63C}">
      <dsp:nvSpPr>
        <dsp:cNvPr id="0" name=""/>
        <dsp:cNvSpPr/>
      </dsp:nvSpPr>
      <dsp:spPr>
        <a:xfrm>
          <a:off x="2057391" y="304818"/>
          <a:ext cx="3611880" cy="3611880"/>
        </a:xfrm>
        <a:prstGeom prst="ellipse">
          <a:avLst/>
        </a:prstGeom>
        <a:solidFill>
          <a:srgbClr val="FFC000">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Issues</a:t>
          </a:r>
          <a:endParaRPr lang="en-US" sz="2900" kern="1200" dirty="0"/>
        </a:p>
      </dsp:txBody>
      <dsp:txXfrm>
        <a:off x="2538975" y="936897"/>
        <a:ext cx="2648712" cy="1625346"/>
      </dsp:txXfrm>
    </dsp:sp>
    <dsp:sp modelId="{DB972AEB-5C53-4AF8-92EC-D36AC9CBB3A4}">
      <dsp:nvSpPr>
        <dsp:cNvPr id="0" name=""/>
        <dsp:cNvSpPr/>
      </dsp:nvSpPr>
      <dsp:spPr>
        <a:xfrm>
          <a:off x="3276593" y="1981200"/>
          <a:ext cx="3611880" cy="3611880"/>
        </a:xfrm>
        <a:prstGeom prst="ellipse">
          <a:avLst/>
        </a:prstGeom>
        <a:solidFill>
          <a:srgbClr val="00B0F0">
            <a:alpha val="6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Risk Factors</a:t>
          </a:r>
          <a:endParaRPr lang="en-US" sz="2900" kern="1200" dirty="0"/>
        </a:p>
      </dsp:txBody>
      <dsp:txXfrm>
        <a:off x="4381226" y="2914269"/>
        <a:ext cx="2167128" cy="1986534"/>
      </dsp:txXfrm>
    </dsp:sp>
    <dsp:sp modelId="{1A241E14-B7CD-4972-B782-FE9B14E1841A}">
      <dsp:nvSpPr>
        <dsp:cNvPr id="0" name=""/>
        <dsp:cNvSpPr/>
      </dsp:nvSpPr>
      <dsp:spPr>
        <a:xfrm>
          <a:off x="685804" y="1752604"/>
          <a:ext cx="3611880" cy="3611880"/>
        </a:xfrm>
        <a:prstGeom prst="ellipse">
          <a:avLst/>
        </a:prstGeom>
        <a:solidFill>
          <a:srgbClr val="FF0000">
            <a:alpha val="4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Vulnerabilities</a:t>
          </a:r>
          <a:endParaRPr lang="en-US" sz="2900" kern="1200" dirty="0"/>
        </a:p>
      </dsp:txBody>
      <dsp:txXfrm>
        <a:off x="1025922" y="2685673"/>
        <a:ext cx="2167128" cy="1986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53756-E78B-43BC-81EB-6DB6CEA440BB}">
      <dsp:nvSpPr>
        <dsp:cNvPr id="0" name=""/>
        <dsp:cNvSpPr/>
      </dsp:nvSpPr>
      <dsp:spPr>
        <a:xfrm>
          <a:off x="2320330" y="513962"/>
          <a:ext cx="1378047" cy="137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500" b="0" i="0" u="none" strike="noStrike" kern="1200" cap="none" normalizeH="0" baseline="0" smtClean="0">
            <a:ln>
              <a:noFill/>
            </a:ln>
            <a:solidFill>
              <a:schemeClr val="tx1"/>
            </a:solidFill>
            <a:effectLst/>
            <a:latin typeface="Arial" charset="0"/>
          </a:endParaRPr>
        </a:p>
      </dsp:txBody>
      <dsp:txXfrm>
        <a:off x="2320330" y="513962"/>
        <a:ext cx="1378047" cy="1378047"/>
      </dsp:txXfrm>
    </dsp:sp>
    <dsp:sp modelId="{6D3D0803-84D2-4A3D-9C10-F0B414A42E0A}">
      <dsp:nvSpPr>
        <dsp:cNvPr id="0" name=""/>
        <dsp:cNvSpPr/>
      </dsp:nvSpPr>
      <dsp:spPr>
        <a:xfrm>
          <a:off x="218967" y="242194"/>
          <a:ext cx="3260939" cy="3260939"/>
        </a:xfrm>
        <a:prstGeom prst="circularArrow">
          <a:avLst>
            <a:gd name="adj1" fmla="val 8241"/>
            <a:gd name="adj2" fmla="val 575443"/>
            <a:gd name="adj3" fmla="val 2966940"/>
            <a:gd name="adj4" fmla="val 496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F5D6B-F43C-4502-AE16-7612356917A0}">
      <dsp:nvSpPr>
        <dsp:cNvPr id="0" name=""/>
        <dsp:cNvSpPr/>
      </dsp:nvSpPr>
      <dsp:spPr>
        <a:xfrm>
          <a:off x="1160413" y="2522997"/>
          <a:ext cx="1378047" cy="137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500" b="0" i="0" u="none" strike="noStrike" kern="1200" cap="none" normalizeH="0" baseline="0" smtClean="0">
            <a:ln>
              <a:noFill/>
            </a:ln>
            <a:solidFill>
              <a:schemeClr val="tx1"/>
            </a:solidFill>
            <a:effectLst/>
            <a:latin typeface="Arial" charset="0"/>
          </a:endParaRPr>
        </a:p>
      </dsp:txBody>
      <dsp:txXfrm>
        <a:off x="1160413" y="2522997"/>
        <a:ext cx="1378047" cy="1378047"/>
      </dsp:txXfrm>
    </dsp:sp>
    <dsp:sp modelId="{2DBAAAAE-98D8-4EAF-A448-D999B577B462}">
      <dsp:nvSpPr>
        <dsp:cNvPr id="0" name=""/>
        <dsp:cNvSpPr/>
      </dsp:nvSpPr>
      <dsp:spPr>
        <a:xfrm>
          <a:off x="218967" y="242194"/>
          <a:ext cx="3260939" cy="3260939"/>
        </a:xfrm>
        <a:prstGeom prst="circularArrow">
          <a:avLst>
            <a:gd name="adj1" fmla="val 8241"/>
            <a:gd name="adj2" fmla="val 575443"/>
            <a:gd name="adj3" fmla="val 10174902"/>
            <a:gd name="adj4" fmla="val 7257617"/>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827C3-3515-4604-A1FC-24BF1859D664}">
      <dsp:nvSpPr>
        <dsp:cNvPr id="0" name=""/>
        <dsp:cNvSpPr/>
      </dsp:nvSpPr>
      <dsp:spPr>
        <a:xfrm>
          <a:off x="496" y="513962"/>
          <a:ext cx="1378047" cy="137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500" b="0" i="0" u="none" strike="noStrike" kern="1200" cap="none" normalizeH="0" baseline="0" smtClean="0">
            <a:ln>
              <a:noFill/>
            </a:ln>
            <a:solidFill>
              <a:schemeClr val="tx1"/>
            </a:solidFill>
            <a:effectLst/>
            <a:latin typeface="Arial" charset="0"/>
          </a:endParaRPr>
        </a:p>
      </dsp:txBody>
      <dsp:txXfrm>
        <a:off x="496" y="513962"/>
        <a:ext cx="1378047" cy="1378047"/>
      </dsp:txXfrm>
    </dsp:sp>
    <dsp:sp modelId="{2E31D1E1-6010-410E-A081-5535FF196AE2}">
      <dsp:nvSpPr>
        <dsp:cNvPr id="0" name=""/>
        <dsp:cNvSpPr/>
      </dsp:nvSpPr>
      <dsp:spPr>
        <a:xfrm>
          <a:off x="218967" y="242194"/>
          <a:ext cx="3260939" cy="3260939"/>
        </a:xfrm>
        <a:prstGeom prst="circularArrow">
          <a:avLst>
            <a:gd name="adj1" fmla="val 8241"/>
            <a:gd name="adj2" fmla="val 575443"/>
            <a:gd name="adj3" fmla="val 16859603"/>
            <a:gd name="adj4" fmla="val 149649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AE438-CD82-44B2-BADA-58231EBDA71B}" type="datetimeFigureOut">
              <a:rPr lang="en-US" smtClean="0"/>
              <a:t>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9BBB5-51D9-4C86-A74A-6E3DAF8E50DD}" type="slidenum">
              <a:rPr lang="en-US" smtClean="0"/>
              <a:t>‹#›</a:t>
            </a:fld>
            <a:endParaRPr lang="en-US"/>
          </a:p>
        </p:txBody>
      </p:sp>
    </p:spTree>
    <p:extLst>
      <p:ext uri="{BB962C8B-B14F-4D97-AF65-F5344CB8AC3E}">
        <p14:creationId xmlns:p14="http://schemas.microsoft.com/office/powerpoint/2010/main" val="115415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94F38-1EE3-4A29-941A-03DEA0991204}"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MHA Annual Conference, Kim Burton</a:t>
            </a:r>
            <a:endParaRPr lang="en-US"/>
          </a:p>
        </p:txBody>
      </p:sp>
      <p:sp>
        <p:nvSpPr>
          <p:cNvPr id="6" name="Date Placeholder 5"/>
          <p:cNvSpPr>
            <a:spLocks noGrp="1"/>
          </p:cNvSpPr>
          <p:nvPr>
            <p:ph type="dt" idx="12"/>
          </p:nvPr>
        </p:nvSpPr>
        <p:spPr/>
        <p:txBody>
          <a:bodyPr/>
          <a:lstStyle/>
          <a:p>
            <a:r>
              <a:rPr lang="en-US" smtClean="0"/>
              <a:t>5/2/2012</a:t>
            </a:r>
            <a:endParaRPr lang="en-US"/>
          </a:p>
        </p:txBody>
      </p:sp>
    </p:spTree>
    <p:extLst>
      <p:ext uri="{BB962C8B-B14F-4D97-AF65-F5344CB8AC3E}">
        <p14:creationId xmlns:p14="http://schemas.microsoft.com/office/powerpoint/2010/main" val="256884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10665-ED23-488B-8E57-2167B6EDEAC2}" type="datetime1">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4308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BE815-F681-419E-906B-0245253638DF}" type="datetime1">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120528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F1E3D-CB06-48FC-9623-0FF9A1E1EF30}" type="datetime1">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67441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172200"/>
            <a:ext cx="1905000" cy="457200"/>
          </a:xfrm>
        </p:spPr>
        <p:txBody>
          <a:bodyPr/>
          <a:lstStyle>
            <a:lvl1pPr>
              <a:defRPr/>
            </a:lvl1pPr>
          </a:lstStyle>
          <a:p>
            <a:pPr>
              <a:defRPr/>
            </a:pPr>
            <a:fld id="{5630581D-7C09-4B89-A5FF-76571D150F82}" type="datetime1">
              <a:rPr lang="en-US" altLang="en-US" smtClean="0">
                <a:solidFill>
                  <a:prstClr val="black">
                    <a:tint val="75000"/>
                  </a:prstClr>
                </a:solidFill>
              </a:rPr>
              <a:t>12/1/2018</a:t>
            </a:fld>
            <a:endParaRPr lang="en-US" altLang="en-US">
              <a:solidFill>
                <a:prstClr val="black">
                  <a:tint val="75000"/>
                </a:prstClr>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pPr>
              <a:defRPr/>
            </a:pPr>
            <a:endParaRPr lang="en-US" altLang="en-US">
              <a:solidFill>
                <a:prstClr val="black">
                  <a:tint val="75000"/>
                </a:prstClr>
              </a:solidFill>
            </a:endParaRPr>
          </a:p>
        </p:txBody>
      </p:sp>
    </p:spTree>
    <p:extLst>
      <p:ext uri="{BB962C8B-B14F-4D97-AF65-F5344CB8AC3E}">
        <p14:creationId xmlns:p14="http://schemas.microsoft.com/office/powerpoint/2010/main" val="205399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5494182-B637-449B-9EFB-85258BF45D0E}" type="datetime1">
              <a:rPr lang="en-US" smtClean="0"/>
              <a:t>12/2/2018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1A62F3-96C1-40EB-84EE-85C41E1C27D0}" type="slidenum">
              <a:rPr lang="en-US"/>
              <a:pPr>
                <a:defRPr/>
              </a:pPr>
              <a:t>‹#›</a:t>
            </a:fld>
            <a:endParaRPr lang="en-US"/>
          </a:p>
        </p:txBody>
      </p:sp>
    </p:spTree>
    <p:extLst>
      <p:ext uri="{BB962C8B-B14F-4D97-AF65-F5344CB8AC3E}">
        <p14:creationId xmlns:p14="http://schemas.microsoft.com/office/powerpoint/2010/main" val="278731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4B79F-AB90-48F1-865A-FFE993EC53E5}" type="datetime1">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400663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06B1F-5179-4AB6-A5B6-55C5A74979EC}" type="datetime1">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8357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5DFCB-7393-46F3-AC15-6D200B5F4BE7}" type="datetime1">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274016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53CC9B-E838-46AA-BE5C-532306216F3A}" type="datetime1">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230095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56C63-8E5B-4FAF-AA19-B3B05815CF5E}" type="datetime1">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339699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940C1-C372-46BE-98F2-6D7781F3DF31}" type="datetime1">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207861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C63ED-B23C-49B9-804A-7E2A88D32A4D}" type="datetime1">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40503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A6FCD-BEF7-4F15-9FC0-BE0FEC2E6C16}" type="datetime1">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5985C-54B2-4FE9-B291-8A6689CA2D65}" type="slidenum">
              <a:rPr lang="en-US" smtClean="0"/>
              <a:t>‹#›</a:t>
            </a:fld>
            <a:endParaRPr lang="en-US"/>
          </a:p>
        </p:txBody>
      </p:sp>
    </p:spTree>
    <p:extLst>
      <p:ext uri="{BB962C8B-B14F-4D97-AF65-F5344CB8AC3E}">
        <p14:creationId xmlns:p14="http://schemas.microsoft.com/office/powerpoint/2010/main" val="42520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A634-738F-4C5F-87CF-6D0B946BC1C6}" type="datetime1">
              <a:rPr lang="en-US" smtClean="0"/>
              <a:t>12/1/2018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5985C-54B2-4FE9-B291-8A6689CA2D65}" type="slidenum">
              <a:rPr lang="en-US" smtClean="0"/>
              <a:t>‹#›</a:t>
            </a:fld>
            <a:endParaRPr lang="en-US"/>
          </a:p>
        </p:txBody>
      </p:sp>
    </p:spTree>
    <p:extLst>
      <p:ext uri="{BB962C8B-B14F-4D97-AF65-F5344CB8AC3E}">
        <p14:creationId xmlns:p14="http://schemas.microsoft.com/office/powerpoint/2010/main" val="202898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 id="214748370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co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cmha.org/resources.php"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447800"/>
            <a:ext cx="7772400" cy="1470025"/>
          </a:xfrm>
        </p:spPr>
        <p:txBody>
          <a:bodyPr>
            <a:noAutofit/>
          </a:bodyPr>
          <a:lstStyle/>
          <a:p>
            <a:r>
              <a:rPr lang="en-US" sz="6600" b="1" dirty="0" smtClean="0">
                <a:solidFill>
                  <a:srgbClr val="C00000"/>
                </a:solidFill>
                <a:effectLst>
                  <a:outerShdw blurRad="38100" dist="38100" dir="2700000" algn="tl">
                    <a:srgbClr val="000000">
                      <a:alpha val="43137"/>
                    </a:srgbClr>
                  </a:outerShdw>
                </a:effectLst>
              </a:rPr>
              <a:t>Supporting </a:t>
            </a:r>
            <a:br>
              <a:rPr lang="en-US" sz="6600" b="1" dirty="0" smtClean="0">
                <a:solidFill>
                  <a:srgbClr val="C00000"/>
                </a:solidFill>
                <a:effectLst>
                  <a:outerShdw blurRad="38100" dist="38100" dir="2700000" algn="tl">
                    <a:srgbClr val="000000">
                      <a:alpha val="43137"/>
                    </a:srgbClr>
                  </a:outerShdw>
                </a:effectLst>
              </a:rPr>
            </a:br>
            <a:r>
              <a:rPr lang="en-US" sz="6600" b="1" dirty="0" smtClean="0">
                <a:solidFill>
                  <a:srgbClr val="C00000"/>
                </a:solidFill>
                <a:effectLst>
                  <a:outerShdw blurRad="38100" dist="38100" dir="2700000" algn="tl">
                    <a:srgbClr val="000000">
                      <a:alpha val="43137"/>
                    </a:srgbClr>
                  </a:outerShdw>
                </a:effectLst>
              </a:rPr>
              <a:t>Older Adults</a:t>
            </a:r>
            <a:endParaRPr lang="en-US" sz="6600" dirty="0">
              <a:solidFill>
                <a:srgbClr val="C00000"/>
              </a:solidFill>
            </a:endParaRPr>
          </a:p>
        </p:txBody>
      </p:sp>
      <p:sp>
        <p:nvSpPr>
          <p:cNvPr id="5" name="Subtitle 4"/>
          <p:cNvSpPr>
            <a:spLocks noGrp="1"/>
          </p:cNvSpPr>
          <p:nvPr>
            <p:ph type="subTitle" idx="1"/>
          </p:nvPr>
        </p:nvSpPr>
        <p:spPr>
          <a:xfrm>
            <a:off x="990600" y="3886200"/>
            <a:ext cx="6781800" cy="1752600"/>
          </a:xfrm>
        </p:spPr>
        <p:txBody>
          <a:bodyPr/>
          <a:lstStyle/>
          <a:p>
            <a:pPr algn="r"/>
            <a:r>
              <a:rPr lang="en-US" dirty="0" smtClean="0"/>
              <a:t>Kim Burton</a:t>
            </a:r>
          </a:p>
          <a:p>
            <a:pPr algn="r"/>
            <a:r>
              <a:rPr lang="en-US" dirty="0" smtClean="0"/>
              <a:t>Mental Health Association of Maryland</a:t>
            </a:r>
          </a:p>
          <a:p>
            <a:pPr algn="r"/>
            <a:r>
              <a:rPr lang="en-US" dirty="0" smtClean="0"/>
              <a:t>December 7, 2018</a:t>
            </a:r>
            <a:endParaRPr lang="en-US" dirty="0"/>
          </a:p>
        </p:txBody>
      </p:sp>
    </p:spTree>
    <p:extLst>
      <p:ext uri="{BB962C8B-B14F-4D97-AF65-F5344CB8AC3E}">
        <p14:creationId xmlns:p14="http://schemas.microsoft.com/office/powerpoint/2010/main" val="37403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shawithaneye.files.wordpress.com/2012/03/maslows-hierarc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4" y="76200"/>
            <a:ext cx="7642003" cy="6629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304800" y="838200"/>
            <a:ext cx="3505200" cy="4876800"/>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181600" y="858982"/>
            <a:ext cx="3505200" cy="4876800"/>
          </a:xfrm>
          <a:prstGeom prst="straightConnector1">
            <a:avLst/>
          </a:prstGeom>
          <a:ln w="76200" cmpd="sng">
            <a:solidFill>
              <a:schemeClr val="tx1"/>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7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Recovery Dimensions (SAMHSA)</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Health</a:t>
            </a:r>
            <a:r>
              <a:rPr lang="en-US" dirty="0" smtClean="0"/>
              <a:t> – overcoming or managing disease or conditions, making informed &amp; healthy decisions in support of well-being</a:t>
            </a:r>
          </a:p>
          <a:p>
            <a:r>
              <a:rPr lang="en-US" b="1" dirty="0" smtClean="0"/>
              <a:t>Home</a:t>
            </a:r>
            <a:r>
              <a:rPr lang="en-US" dirty="0" smtClean="0"/>
              <a:t> – a stable &amp; safe place to live</a:t>
            </a:r>
          </a:p>
          <a:p>
            <a:r>
              <a:rPr lang="en-US" b="1" dirty="0" smtClean="0"/>
              <a:t>Purpose</a:t>
            </a:r>
            <a:r>
              <a:rPr lang="en-US" dirty="0" smtClean="0"/>
              <a:t> – meaningful activities &amp; the independence &amp;resources to participate</a:t>
            </a:r>
          </a:p>
          <a:p>
            <a:r>
              <a:rPr lang="en-US" b="1" dirty="0" smtClean="0"/>
              <a:t>Community</a:t>
            </a:r>
            <a:r>
              <a:rPr lang="en-US" dirty="0" smtClean="0"/>
              <a:t> -  relationships and social networks for support, friendship, love &amp; hope </a:t>
            </a:r>
            <a:endParaRPr lang="en-US" dirty="0"/>
          </a:p>
        </p:txBody>
      </p:sp>
    </p:spTree>
    <p:extLst>
      <p:ext uri="{BB962C8B-B14F-4D97-AF65-F5344CB8AC3E}">
        <p14:creationId xmlns:p14="http://schemas.microsoft.com/office/powerpoint/2010/main" val="318035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s4.mm.bing.net/th?&amp;id=HN.60805525339478760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81000"/>
            <a:ext cx="5105401" cy="3726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419600"/>
            <a:ext cx="8001000" cy="2339102"/>
          </a:xfrm>
          <a:prstGeom prst="rect">
            <a:avLst/>
          </a:prstGeom>
          <a:noFill/>
        </p:spPr>
        <p:txBody>
          <a:bodyPr wrap="square" rtlCol="0">
            <a:spAutoFit/>
          </a:bodyPr>
          <a:lstStyle/>
          <a:p>
            <a:r>
              <a:rPr lang="en-US" altLang="en-US" sz="3200" dirty="0">
                <a:solidFill>
                  <a:prstClr val="black"/>
                </a:solidFill>
              </a:rPr>
              <a:t>National Survey on Drug Use and Health projects the number of adults age 50+ years with a substance use disorder to double from 2.8 million in 2002-2006 to 5.7 million in 2020</a:t>
            </a:r>
          </a:p>
          <a:p>
            <a:endParaRPr lang="en-US" dirty="0">
              <a:solidFill>
                <a:prstClr val="black"/>
              </a:solidFill>
            </a:endParaRPr>
          </a:p>
        </p:txBody>
      </p:sp>
    </p:spTree>
    <p:extLst>
      <p:ext uri="{BB962C8B-B14F-4D97-AF65-F5344CB8AC3E}">
        <p14:creationId xmlns:p14="http://schemas.microsoft.com/office/powerpoint/2010/main" val="386591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ts3.mm.bing.net/th?&amp;id=HN.60799040368410803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401" y="226102"/>
            <a:ext cx="5861957" cy="3114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1979" y="3477718"/>
            <a:ext cx="7162800" cy="3046988"/>
          </a:xfrm>
          <a:prstGeom prst="rect">
            <a:avLst/>
          </a:prstGeom>
          <a:noFill/>
        </p:spPr>
        <p:txBody>
          <a:bodyPr wrap="square" rtlCol="0">
            <a:spAutoFit/>
          </a:bodyPr>
          <a:lstStyle/>
          <a:p>
            <a:pPr algn="ctr"/>
            <a:r>
              <a:rPr lang="en-US" sz="4800" dirty="0"/>
              <a:t>More than 25% of older adults use </a:t>
            </a:r>
            <a:r>
              <a:rPr lang="en-US" sz="4800" b="1" dirty="0"/>
              <a:t>prescription</a:t>
            </a:r>
            <a:r>
              <a:rPr lang="en-US" sz="4800" dirty="0"/>
              <a:t> psychoactive medications that have abuse potential</a:t>
            </a:r>
          </a:p>
        </p:txBody>
      </p:sp>
    </p:spTree>
    <p:extLst>
      <p:ext uri="{BB962C8B-B14F-4D97-AF65-F5344CB8AC3E}">
        <p14:creationId xmlns:p14="http://schemas.microsoft.com/office/powerpoint/2010/main" val="3933786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Impact of Problem on Older Adults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Negative psychoactive medication effects include low motivation, memory problems difficulty with ADLs and social withdrawal</a:t>
            </a:r>
          </a:p>
          <a:p>
            <a:r>
              <a:rPr lang="en-US" b="1" dirty="0" smtClean="0"/>
              <a:t>Benzodiazepines</a:t>
            </a:r>
            <a:r>
              <a:rPr lang="en-US" dirty="0" smtClean="0"/>
              <a:t> associated with mental health problems, cognitive decline, confusion, falls, hip fractures</a:t>
            </a:r>
          </a:p>
          <a:p>
            <a:r>
              <a:rPr lang="en-US" b="1" dirty="0" smtClean="0"/>
              <a:t>Opioid / narcotic analgesics </a:t>
            </a:r>
            <a:r>
              <a:rPr lang="en-US" dirty="0" smtClean="0"/>
              <a:t>associated with excessive sedation, respiratory depression, vision impairment, poor attention and coordination, falls</a:t>
            </a:r>
            <a:endParaRPr lang="en-US" dirty="0"/>
          </a:p>
        </p:txBody>
      </p:sp>
    </p:spTree>
    <p:extLst>
      <p:ext uri="{BB962C8B-B14F-4D97-AF65-F5344CB8AC3E}">
        <p14:creationId xmlns:p14="http://schemas.microsoft.com/office/powerpoint/2010/main" val="164955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endParaRPr lang="en-US" sz="4000" dirty="0" smtClean="0"/>
          </a:p>
          <a:p>
            <a:r>
              <a:rPr lang="en-US" sz="4000" dirty="0" smtClean="0"/>
              <a:t>Non-medical </a:t>
            </a:r>
            <a:r>
              <a:rPr lang="en-US" sz="4000" dirty="0"/>
              <a:t>use of prescription drugs is estimated to increase 100% among older adults between 2001 and </a:t>
            </a:r>
            <a:r>
              <a:rPr lang="en-US" sz="4000" dirty="0" smtClean="0"/>
              <a:t>2020</a:t>
            </a:r>
          </a:p>
          <a:p>
            <a:r>
              <a:rPr lang="en-US" sz="4000" dirty="0" smtClean="0"/>
              <a:t>Misuse occurs by patient and by practitioner</a:t>
            </a:r>
          </a:p>
          <a:p>
            <a:r>
              <a:rPr lang="en-US" sz="4000" dirty="0" smtClean="0"/>
              <a:t>121% increase in ED visits involving Rx drug misuse  (2004-2008)</a:t>
            </a:r>
            <a:endParaRPr lang="en-US" sz="4000" dirty="0"/>
          </a:p>
        </p:txBody>
      </p:sp>
    </p:spTree>
    <p:extLst>
      <p:ext uri="{BB962C8B-B14F-4D97-AF65-F5344CB8AC3E}">
        <p14:creationId xmlns:p14="http://schemas.microsoft.com/office/powerpoint/2010/main" val="647127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533400"/>
            <a:ext cx="8229600" cy="5592763"/>
          </a:xfrm>
        </p:spPr>
        <p:txBody>
          <a:bodyPr/>
          <a:lstStyle/>
          <a:p>
            <a:pPr algn="ctr" eaLnBrk="1" hangingPunct="1">
              <a:buFontTx/>
              <a:buNone/>
            </a:pPr>
            <a:r>
              <a:rPr lang="en-US" sz="2800" smtClean="0"/>
              <a:t>NIAA recommends no more than </a:t>
            </a:r>
          </a:p>
          <a:p>
            <a:pPr algn="ctr" eaLnBrk="1" hangingPunct="1">
              <a:buFontTx/>
              <a:buNone/>
            </a:pPr>
            <a:r>
              <a:rPr lang="en-US" sz="2800" smtClean="0"/>
              <a:t>one drink per day after age 65</a:t>
            </a:r>
          </a:p>
        </p:txBody>
      </p:sp>
      <p:pic>
        <p:nvPicPr>
          <p:cNvPr id="24579" name="Picture 5" descr="standardDr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74" y="1828800"/>
            <a:ext cx="6858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143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Levels of Use</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b="1" dirty="0" smtClean="0">
                <a:solidFill>
                  <a:srgbClr val="FF0000"/>
                </a:solidFill>
              </a:rPr>
              <a:t>Low Risk</a:t>
            </a:r>
            <a:r>
              <a:rPr lang="en-US" dirty="0" smtClean="0"/>
              <a:t>:  no problems setting limits</a:t>
            </a:r>
          </a:p>
          <a:p>
            <a:r>
              <a:rPr lang="en-US" b="1" dirty="0" smtClean="0">
                <a:solidFill>
                  <a:srgbClr val="FF0000"/>
                </a:solidFill>
              </a:rPr>
              <a:t>At-Risk</a:t>
            </a:r>
            <a:r>
              <a:rPr lang="en-US" dirty="0" smtClean="0"/>
              <a:t>:  7-10 drinks/week or drinks in risky situations, if patterns continue problems are likely to result  </a:t>
            </a:r>
          </a:p>
          <a:p>
            <a:r>
              <a:rPr lang="en-US" b="1" dirty="0" smtClean="0">
                <a:solidFill>
                  <a:srgbClr val="FF0000"/>
                </a:solidFill>
              </a:rPr>
              <a:t>Problem Use</a:t>
            </a:r>
            <a:r>
              <a:rPr lang="en-US" dirty="0" smtClean="0"/>
              <a:t>:  already resulting in medical, psychological or social problems – needs assessment</a:t>
            </a:r>
          </a:p>
          <a:p>
            <a:r>
              <a:rPr lang="en-US" b="1" dirty="0" smtClean="0">
                <a:solidFill>
                  <a:srgbClr val="FF0000"/>
                </a:solidFill>
              </a:rPr>
              <a:t>Dependence</a:t>
            </a:r>
            <a:r>
              <a:rPr lang="en-US" dirty="0" smtClean="0"/>
              <a:t>:  loss of control, preoccupation with alcohol, continued use despite problems, difference in tolerance, withdrawal</a:t>
            </a:r>
            <a:endParaRPr lang="en-US" dirty="0"/>
          </a:p>
        </p:txBody>
      </p:sp>
    </p:spTree>
    <p:extLst>
      <p:ext uri="{BB962C8B-B14F-4D97-AF65-F5344CB8AC3E}">
        <p14:creationId xmlns:p14="http://schemas.microsoft.com/office/powerpoint/2010/main" val="199970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marL="0" indent="0">
              <a:buNone/>
            </a:pPr>
            <a:r>
              <a:rPr lang="en-US" sz="4000" dirty="0" smtClean="0"/>
              <a:t>“Men and women aged 60 and older who drink more than </a:t>
            </a:r>
            <a:r>
              <a:rPr lang="en-US" sz="4000" dirty="0" smtClean="0">
                <a:solidFill>
                  <a:srgbClr val="FF0000"/>
                </a:solidFill>
              </a:rPr>
              <a:t>7</a:t>
            </a:r>
            <a:r>
              <a:rPr lang="en-US" sz="4000" dirty="0" smtClean="0"/>
              <a:t> drinks per week have greater impairments in instrumental activities of daily living (IADLs) ….. More than </a:t>
            </a:r>
            <a:r>
              <a:rPr lang="en-US" sz="4000" dirty="0" smtClean="0">
                <a:solidFill>
                  <a:srgbClr val="FF0000"/>
                </a:solidFill>
              </a:rPr>
              <a:t>3</a:t>
            </a:r>
            <a:r>
              <a:rPr lang="en-US" sz="4000" dirty="0" smtClean="0"/>
              <a:t> drinks per occasion is associated with IADL impairment among older adults.”</a:t>
            </a:r>
          </a:p>
          <a:p>
            <a:pPr marL="0" indent="0" algn="r">
              <a:buNone/>
            </a:pPr>
            <a:endParaRPr lang="en-US" sz="2000" dirty="0"/>
          </a:p>
          <a:p>
            <a:pPr marL="0" indent="0" algn="r">
              <a:buNone/>
            </a:pPr>
            <a:r>
              <a:rPr lang="en-US" sz="2000" dirty="0" smtClean="0"/>
              <a:t>Older Americans Behavioral Health Technical Assistance Center</a:t>
            </a:r>
          </a:p>
          <a:p>
            <a:pPr marL="0" indent="0" algn="r">
              <a:buNone/>
            </a:pPr>
            <a:r>
              <a:rPr lang="en-US" sz="2000" dirty="0" smtClean="0"/>
              <a:t>Issue Brief 2: Alcohol Misuse and Abuse Prevention</a:t>
            </a:r>
            <a:endParaRPr lang="en-US" sz="2000" dirty="0"/>
          </a:p>
        </p:txBody>
      </p:sp>
    </p:spTree>
    <p:extLst>
      <p:ext uri="{BB962C8B-B14F-4D97-AF65-F5344CB8AC3E}">
        <p14:creationId xmlns:p14="http://schemas.microsoft.com/office/powerpoint/2010/main" val="30327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Factors Associated with Risk</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Females (psychoactive medication misuse / abuse)</a:t>
            </a:r>
          </a:p>
          <a:p>
            <a:r>
              <a:rPr lang="en-US" dirty="0" smtClean="0"/>
              <a:t>Male (alcohol misuse / abuse)</a:t>
            </a:r>
          </a:p>
          <a:p>
            <a:r>
              <a:rPr lang="en-US" dirty="0" smtClean="0"/>
              <a:t>Social isolation</a:t>
            </a:r>
          </a:p>
          <a:p>
            <a:r>
              <a:rPr lang="en-US" dirty="0" smtClean="0"/>
              <a:t>Personal / family history of substance abuse</a:t>
            </a:r>
          </a:p>
          <a:p>
            <a:r>
              <a:rPr lang="en-US" dirty="0" smtClean="0"/>
              <a:t>Mental health / sleep / pain disorder</a:t>
            </a:r>
          </a:p>
          <a:p>
            <a:r>
              <a:rPr lang="en-US" dirty="0" smtClean="0"/>
              <a:t>Compounding stressors / losses</a:t>
            </a:r>
          </a:p>
          <a:p>
            <a:r>
              <a:rPr lang="en-US" dirty="0" smtClean="0"/>
              <a:t>Unstructured time</a:t>
            </a:r>
            <a:endParaRPr lang="en-US" dirty="0"/>
          </a:p>
        </p:txBody>
      </p:sp>
    </p:spTree>
    <p:extLst>
      <p:ext uri="{BB962C8B-B14F-4D97-AF65-F5344CB8AC3E}">
        <p14:creationId xmlns:p14="http://schemas.microsoft.com/office/powerpoint/2010/main" val="2075249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7620000" cy="6340197"/>
          </a:xfrm>
          <a:prstGeom prst="rect">
            <a:avLst/>
          </a:prstGeom>
        </p:spPr>
        <p:txBody>
          <a:bodyPr wrap="square">
            <a:spAutoFit/>
          </a:bodyPr>
          <a:lstStyle/>
          <a:p>
            <a:r>
              <a:rPr lang="en-US" sz="2800" b="1" dirty="0" smtClean="0"/>
              <a:t>		The </a:t>
            </a:r>
            <a:r>
              <a:rPr lang="en-US" sz="2800" b="1" dirty="0"/>
              <a:t>"Young Old" 65-74 </a:t>
            </a:r>
            <a:r>
              <a:rPr lang="en-US" sz="2800" dirty="0"/>
              <a:t/>
            </a:r>
            <a:br>
              <a:rPr lang="en-US" sz="2800" dirty="0"/>
            </a:br>
            <a:r>
              <a:rPr lang="en-US" sz="2800" dirty="0" smtClean="0"/>
              <a:t>10,000 </a:t>
            </a:r>
            <a:r>
              <a:rPr lang="en-US" sz="2800" dirty="0"/>
              <a:t>new retirees will be added to the Social </a:t>
            </a:r>
            <a:r>
              <a:rPr lang="en-US" sz="2800" dirty="0" smtClean="0"/>
              <a:t>Security </a:t>
            </a:r>
            <a:r>
              <a:rPr lang="en-US" sz="2800" dirty="0"/>
              <a:t>and Medicare rolls </a:t>
            </a:r>
            <a:r>
              <a:rPr lang="en-US" sz="2800" i="1" dirty="0"/>
              <a:t>each day</a:t>
            </a:r>
            <a:r>
              <a:rPr lang="en-US" sz="2800" dirty="0"/>
              <a:t>. </a:t>
            </a:r>
            <a:endParaRPr lang="en-US" sz="2800" dirty="0" smtClean="0"/>
          </a:p>
          <a:p>
            <a:endParaRPr lang="en-US" sz="1200" dirty="0"/>
          </a:p>
          <a:p>
            <a:r>
              <a:rPr lang="en-US" sz="2800" b="1" dirty="0" smtClean="0"/>
              <a:t>		The </a:t>
            </a:r>
            <a:r>
              <a:rPr lang="en-US" sz="2800" b="1" dirty="0"/>
              <a:t>"Old"74-84</a:t>
            </a:r>
            <a:br>
              <a:rPr lang="en-US" sz="2800" b="1" dirty="0"/>
            </a:br>
            <a:r>
              <a:rPr lang="en-US" sz="2800" dirty="0"/>
              <a:t>During the next decade, increased life expectancy will strengthen the wave of aging Boomers </a:t>
            </a:r>
            <a:endParaRPr lang="en-US" sz="2800" dirty="0" smtClean="0"/>
          </a:p>
          <a:p>
            <a:pPr algn="ctr"/>
            <a:endParaRPr lang="en-US" sz="1200" dirty="0" smtClean="0"/>
          </a:p>
          <a:p>
            <a:r>
              <a:rPr lang="en-US" sz="2800" b="1" dirty="0" smtClean="0"/>
              <a:t>		The </a:t>
            </a:r>
            <a:r>
              <a:rPr lang="en-US" sz="2800" b="1" dirty="0"/>
              <a:t>"Oldest-Old" 85+ </a:t>
            </a:r>
            <a:r>
              <a:rPr lang="en-US" sz="2800" dirty="0"/>
              <a:t/>
            </a:r>
            <a:br>
              <a:rPr lang="en-US" sz="2800" dirty="0"/>
            </a:br>
            <a:r>
              <a:rPr lang="en-US" sz="2800" dirty="0"/>
              <a:t>The fastest-growing segment of the total population is the oldest old—those 80 and over. </a:t>
            </a:r>
            <a:r>
              <a:rPr lang="en-US" sz="2800" b="1" dirty="0"/>
              <a:t>Their growth rate is twice that of those 65 and over and almost 4-times that for the total population.</a:t>
            </a:r>
            <a:r>
              <a:rPr lang="en-US" sz="2800" dirty="0"/>
              <a:t> </a:t>
            </a:r>
            <a:r>
              <a:rPr lang="en-US" sz="2800" dirty="0" smtClean="0"/>
              <a:t>This group will</a:t>
            </a:r>
            <a:r>
              <a:rPr lang="en-US" sz="2800" i="1" dirty="0" smtClean="0"/>
              <a:t> </a:t>
            </a:r>
            <a:r>
              <a:rPr lang="en-US" sz="2800" i="1" dirty="0"/>
              <a:t>more than triple</a:t>
            </a:r>
            <a:r>
              <a:rPr lang="en-US" sz="2800" dirty="0"/>
              <a:t> from 5.7 million in 2010 to over 19 million by 2050.</a:t>
            </a:r>
            <a:r>
              <a:rPr lang="en-US" dirty="0"/>
              <a:t/>
            </a:r>
            <a:br>
              <a:rPr lang="en-US" dirty="0"/>
            </a:br>
            <a:r>
              <a:rPr lang="en-US" dirty="0" smtClean="0"/>
              <a:t>(transgenerational.org)</a:t>
            </a:r>
            <a:endParaRPr lang="en-US" dirty="0"/>
          </a:p>
        </p:txBody>
      </p:sp>
    </p:spTree>
    <p:extLst>
      <p:ext uri="{BB962C8B-B14F-4D97-AF65-F5344CB8AC3E}">
        <p14:creationId xmlns:p14="http://schemas.microsoft.com/office/powerpoint/2010/main" val="2474132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effectLst>
                  <a:outerShdw blurRad="38100" dist="38100" dir="2700000" algn="tl">
                    <a:srgbClr val="000000">
                      <a:alpha val="43137"/>
                    </a:srgbClr>
                  </a:outerShdw>
                </a:effectLst>
              </a:rPr>
              <a:t>Impact of Problem on Older Adults</a:t>
            </a:r>
          </a:p>
        </p:txBody>
      </p:sp>
      <p:sp>
        <p:nvSpPr>
          <p:cNvPr id="3" name="Content Placeholder 2"/>
          <p:cNvSpPr>
            <a:spLocks noGrp="1"/>
          </p:cNvSpPr>
          <p:nvPr>
            <p:ph idx="1"/>
          </p:nvPr>
        </p:nvSpPr>
        <p:spPr/>
        <p:txBody>
          <a:bodyPr>
            <a:normAutofit lnSpcReduction="10000"/>
          </a:bodyPr>
          <a:lstStyle/>
          <a:p>
            <a:pPr marL="0" indent="0">
              <a:buNone/>
            </a:pPr>
            <a:r>
              <a:rPr lang="en-US" sz="3600" dirty="0" smtClean="0"/>
              <a:t>Drinking alcohol can worsen:</a:t>
            </a:r>
          </a:p>
          <a:p>
            <a:r>
              <a:rPr lang="en-US" dirty="0" smtClean="0"/>
              <a:t>Diabetes</a:t>
            </a:r>
          </a:p>
          <a:p>
            <a:r>
              <a:rPr lang="en-US" dirty="0" smtClean="0"/>
              <a:t>High blood pressure</a:t>
            </a:r>
          </a:p>
          <a:p>
            <a:r>
              <a:rPr lang="en-US" dirty="0" smtClean="0"/>
              <a:t>Congestive heart failure</a:t>
            </a:r>
          </a:p>
          <a:p>
            <a:r>
              <a:rPr lang="en-US" dirty="0" smtClean="0"/>
              <a:t>Liver problems</a:t>
            </a:r>
          </a:p>
          <a:p>
            <a:r>
              <a:rPr lang="en-US" dirty="0" smtClean="0"/>
              <a:t>Osteoporosis</a:t>
            </a:r>
          </a:p>
          <a:p>
            <a:r>
              <a:rPr lang="en-US" dirty="0" smtClean="0"/>
              <a:t>Memory problems</a:t>
            </a:r>
          </a:p>
          <a:p>
            <a:r>
              <a:rPr lang="en-US" dirty="0" smtClean="0"/>
              <a:t>Mood disorders</a:t>
            </a:r>
            <a:endParaRPr lang="en-US" dirty="0"/>
          </a:p>
        </p:txBody>
      </p:sp>
    </p:spTree>
    <p:extLst>
      <p:ext uri="{BB962C8B-B14F-4D97-AF65-F5344CB8AC3E}">
        <p14:creationId xmlns:p14="http://schemas.microsoft.com/office/powerpoint/2010/main" val="4007477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Guidelines for older adults:</a:t>
            </a:r>
          </a:p>
        </p:txBody>
      </p:sp>
      <p:sp>
        <p:nvSpPr>
          <p:cNvPr id="25603" name="Content Placeholder 2"/>
          <p:cNvSpPr>
            <a:spLocks noGrp="1"/>
          </p:cNvSpPr>
          <p:nvPr>
            <p:ph idx="1"/>
          </p:nvPr>
        </p:nvSpPr>
        <p:spPr/>
        <p:txBody>
          <a:bodyPr>
            <a:normAutofit lnSpcReduction="10000"/>
          </a:bodyPr>
          <a:lstStyle/>
          <a:p>
            <a:r>
              <a:rPr lang="en-US" smtClean="0"/>
              <a:t>Avoid alcohol if taking central nervous system depressants, psychiatric medications, analgesics, anticoagulants, antidiabetic drugs, or cardiovascular drugs. </a:t>
            </a:r>
            <a:r>
              <a:rPr lang="en-US" u="sng" smtClean="0"/>
              <a:t>Always check with pharmacist</a:t>
            </a:r>
            <a:r>
              <a:rPr lang="en-US" smtClean="0"/>
              <a:t>.</a:t>
            </a:r>
          </a:p>
          <a:p>
            <a:r>
              <a:rPr lang="en-US" smtClean="0"/>
              <a:t>Avoid alcohol consumption immediately before going to bed in order to avoid sleep disturbances.</a:t>
            </a:r>
          </a:p>
          <a:p>
            <a:r>
              <a:rPr lang="en-US" smtClean="0"/>
              <a:t>Avoid alcohol if driving.</a:t>
            </a:r>
          </a:p>
        </p:txBody>
      </p:sp>
    </p:spTree>
    <p:extLst>
      <p:ext uri="{BB962C8B-B14F-4D97-AF65-F5344CB8AC3E}">
        <p14:creationId xmlns:p14="http://schemas.microsoft.com/office/powerpoint/2010/main" val="2318547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3088" y="685800"/>
            <a:ext cx="9723438" cy="685800"/>
          </a:xfrm>
        </p:spPr>
        <p:txBody>
          <a:bodyPr>
            <a:normAutofit fontScale="90000"/>
          </a:bodyPr>
          <a:lstStyle/>
          <a:p>
            <a:pPr eaLnBrk="1" hangingPunct="1"/>
            <a:r>
              <a:rPr lang="en-US" b="1" dirty="0" smtClean="0">
                <a:solidFill>
                  <a:srgbClr val="C00000"/>
                </a:solidFill>
              </a:rPr>
              <a:t>Guidelines</a:t>
            </a:r>
            <a:r>
              <a:rPr lang="en-US" sz="4000" b="1" dirty="0" smtClean="0">
                <a:solidFill>
                  <a:srgbClr val="C00000"/>
                </a:solidFill>
              </a:rPr>
              <a:t> for older adults cont.</a:t>
            </a:r>
          </a:p>
        </p:txBody>
      </p:sp>
      <p:sp>
        <p:nvSpPr>
          <p:cNvPr id="26627" name="Rectangle 3"/>
          <p:cNvSpPr>
            <a:spLocks noGrp="1" noChangeArrowheads="1"/>
          </p:cNvSpPr>
          <p:nvPr>
            <p:ph idx="1"/>
          </p:nvPr>
        </p:nvSpPr>
        <p:spPr>
          <a:xfrm>
            <a:off x="406400" y="1485900"/>
            <a:ext cx="8382000" cy="5086350"/>
          </a:xfrm>
        </p:spPr>
        <p:txBody>
          <a:bodyPr/>
          <a:lstStyle/>
          <a:p>
            <a:pPr eaLnBrk="1" hangingPunct="1"/>
            <a:endParaRPr lang="en-US" smtClean="0"/>
          </a:p>
          <a:p>
            <a:pPr eaLnBrk="1" hangingPunct="1"/>
            <a:r>
              <a:rPr lang="en-US" smtClean="0"/>
              <a:t>Avoid alcohol if there is mild cognitive impairment / dementia</a:t>
            </a:r>
          </a:p>
          <a:p>
            <a:pPr eaLnBrk="1" hangingPunct="1"/>
            <a:r>
              <a:rPr lang="en-US" smtClean="0"/>
              <a:t>Avoid alcohol if there is a history of falls or unsteady walking</a:t>
            </a:r>
          </a:p>
          <a:p>
            <a:pPr eaLnBrk="1" hangingPunct="1">
              <a:buFontTx/>
              <a:buNone/>
            </a:pPr>
            <a:endParaRPr lang="en-US" smtClean="0"/>
          </a:p>
        </p:txBody>
      </p:sp>
    </p:spTree>
    <p:extLst>
      <p:ext uri="{BB962C8B-B14F-4D97-AF65-F5344CB8AC3E}">
        <p14:creationId xmlns:p14="http://schemas.microsoft.com/office/powerpoint/2010/main" val="2845502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lstStyle/>
          <a:p>
            <a:pPr eaLnBrk="1" hangingPunct="1"/>
            <a:r>
              <a:rPr lang="en-US" sz="4000" b="1" dirty="0" smtClean="0">
                <a:solidFill>
                  <a:srgbClr val="FF0000"/>
                </a:solidFill>
                <a:effectLst>
                  <a:outerShdw blurRad="38100" dist="38100" dir="2700000" algn="tl">
                    <a:srgbClr val="000000">
                      <a:alpha val="43137"/>
                    </a:srgbClr>
                  </a:outerShdw>
                </a:effectLst>
              </a:rPr>
              <a:t> </a:t>
            </a:r>
            <a:r>
              <a:rPr lang="en-US" sz="4000" b="1" dirty="0" smtClean="0">
                <a:solidFill>
                  <a:srgbClr val="C00000"/>
                </a:solidFill>
                <a:effectLst>
                  <a:outerShdw blurRad="38100" dist="38100" dir="2700000" algn="tl">
                    <a:srgbClr val="000000">
                      <a:alpha val="43137"/>
                    </a:srgbClr>
                  </a:outerShdw>
                </a:effectLst>
              </a:rPr>
              <a:t>Problematic Outcomes</a:t>
            </a:r>
          </a:p>
        </p:txBody>
      </p:sp>
      <p:sp>
        <p:nvSpPr>
          <p:cNvPr id="1035" name="Rectangle 3"/>
          <p:cNvSpPr>
            <a:spLocks noGrp="1" noChangeArrowheads="1"/>
          </p:cNvSpPr>
          <p:nvPr>
            <p:ph type="body" sz="half" idx="1"/>
          </p:nvPr>
        </p:nvSpPr>
        <p:spPr>
          <a:xfrm>
            <a:off x="457200" y="1600200"/>
            <a:ext cx="4495800" cy="4525963"/>
          </a:xfrm>
        </p:spPr>
        <p:txBody>
          <a:bodyPr>
            <a:normAutofit fontScale="92500"/>
          </a:bodyPr>
          <a:lstStyle/>
          <a:p>
            <a:pPr eaLnBrk="1" hangingPunct="1">
              <a:spcBef>
                <a:spcPct val="60000"/>
              </a:spcBef>
            </a:pPr>
            <a:r>
              <a:rPr lang="en-US" sz="2800" smtClean="0"/>
              <a:t>Reduced activity, functional impairments</a:t>
            </a:r>
          </a:p>
          <a:p>
            <a:pPr eaLnBrk="1" hangingPunct="1">
              <a:spcBef>
                <a:spcPct val="60000"/>
              </a:spcBef>
            </a:pPr>
            <a:r>
              <a:rPr lang="en-US" sz="2800" smtClean="0"/>
              <a:t>Disturbed relationships</a:t>
            </a:r>
          </a:p>
          <a:p>
            <a:pPr eaLnBrk="1" hangingPunct="1">
              <a:spcBef>
                <a:spcPct val="60000"/>
              </a:spcBef>
            </a:pPr>
            <a:r>
              <a:rPr lang="en-US" sz="2800" smtClean="0"/>
              <a:t>Diminished quality of life</a:t>
            </a:r>
          </a:p>
          <a:p>
            <a:pPr eaLnBrk="1" hangingPunct="1">
              <a:spcBef>
                <a:spcPct val="60000"/>
              </a:spcBef>
            </a:pPr>
            <a:r>
              <a:rPr lang="en-US" sz="2800" smtClean="0"/>
              <a:t>Exacerbated health problems</a:t>
            </a:r>
          </a:p>
          <a:p>
            <a:pPr eaLnBrk="1" hangingPunct="1">
              <a:spcBef>
                <a:spcPct val="60000"/>
              </a:spcBef>
            </a:pPr>
            <a:r>
              <a:rPr lang="en-US" sz="2800" smtClean="0"/>
              <a:t>Premature institutionalization or death (suicide)</a:t>
            </a:r>
          </a:p>
          <a:p>
            <a:pPr eaLnBrk="1" hangingPunct="1"/>
            <a:endParaRPr lang="en-US" sz="2800" smtClean="0"/>
          </a:p>
        </p:txBody>
      </p:sp>
      <p:graphicFrame>
        <p:nvGraphicFramePr>
          <p:cNvPr id="2" name="Diagram 1"/>
          <p:cNvGraphicFramePr/>
          <p:nvPr/>
        </p:nvGraphicFramePr>
        <p:xfrm>
          <a:off x="4953000" y="1447800"/>
          <a:ext cx="369887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035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14400"/>
            <a:ext cx="8229600" cy="5211763"/>
          </a:xfrm>
        </p:spPr>
        <p:txBody>
          <a:bodyPr/>
          <a:lstStyle/>
          <a:p>
            <a:pPr marL="0" indent="0">
              <a:buFontTx/>
              <a:buNone/>
            </a:pPr>
            <a:r>
              <a:rPr lang="en-US" altLang="en-US" smtClean="0"/>
              <a:t>	</a:t>
            </a:r>
            <a:r>
              <a:rPr lang="en-US" altLang="en-US" sz="4000" smtClean="0">
                <a:solidFill>
                  <a:srgbClr val="993366"/>
                </a:solidFill>
              </a:rPr>
              <a:t>Untreated or inadequately treated </a:t>
            </a:r>
            <a:r>
              <a:rPr lang="en-US" altLang="en-US" sz="4000" b="1" smtClean="0">
                <a:solidFill>
                  <a:srgbClr val="993366"/>
                </a:solidFill>
              </a:rPr>
              <a:t>pain</a:t>
            </a:r>
            <a:r>
              <a:rPr lang="en-US" altLang="en-US" sz="4000" smtClean="0">
                <a:solidFill>
                  <a:srgbClr val="993366"/>
                </a:solidFill>
              </a:rPr>
              <a:t>, anticipatory anxiety of the </a:t>
            </a:r>
            <a:r>
              <a:rPr lang="en-US" altLang="en-US" sz="4000" b="1" smtClean="0">
                <a:solidFill>
                  <a:srgbClr val="993366"/>
                </a:solidFill>
              </a:rPr>
              <a:t>progression of illness</a:t>
            </a:r>
            <a:r>
              <a:rPr lang="en-US" altLang="en-US" sz="4000" smtClean="0">
                <a:solidFill>
                  <a:srgbClr val="993366"/>
                </a:solidFill>
              </a:rPr>
              <a:t>, fear of </a:t>
            </a:r>
            <a:r>
              <a:rPr lang="en-US" altLang="en-US" sz="4000" b="1" smtClean="0">
                <a:solidFill>
                  <a:srgbClr val="993366"/>
                </a:solidFill>
              </a:rPr>
              <a:t>dependence</a:t>
            </a:r>
            <a:r>
              <a:rPr lang="en-US" altLang="en-US" sz="4000" smtClean="0">
                <a:solidFill>
                  <a:srgbClr val="993366"/>
                </a:solidFill>
              </a:rPr>
              <a:t> on others and fear of </a:t>
            </a:r>
            <a:r>
              <a:rPr lang="en-US" altLang="en-US" sz="4000" b="1" smtClean="0">
                <a:solidFill>
                  <a:srgbClr val="993366"/>
                </a:solidFill>
              </a:rPr>
              <a:t>burdening</a:t>
            </a:r>
            <a:r>
              <a:rPr lang="en-US" altLang="en-US" sz="4000" smtClean="0">
                <a:solidFill>
                  <a:srgbClr val="993366"/>
                </a:solidFill>
              </a:rPr>
              <a:t> one’s family are the major contributing factors in the suicidality of older adults that have a physical illness.</a:t>
            </a:r>
            <a:r>
              <a:rPr lang="en-US" altLang="en-US" smtClean="0">
                <a:solidFill>
                  <a:srgbClr val="993366"/>
                </a:solidFill>
              </a:rPr>
              <a:t> </a:t>
            </a:r>
            <a:r>
              <a:rPr lang="en-US" altLang="en-US" sz="2000" smtClean="0">
                <a:solidFill>
                  <a:srgbClr val="993366"/>
                </a:solidFill>
              </a:rPr>
              <a:t>(Szanto et al., 2002)</a:t>
            </a:r>
          </a:p>
        </p:txBody>
      </p:sp>
    </p:spTree>
    <p:extLst>
      <p:ext uri="{BB962C8B-B14F-4D97-AF65-F5344CB8AC3E}">
        <p14:creationId xmlns:p14="http://schemas.microsoft.com/office/powerpoint/2010/main" val="2402493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228600"/>
            <a:ext cx="7213600" cy="1028700"/>
          </a:xfrm>
        </p:spPr>
        <p:txBody>
          <a:bodyPr>
            <a:noAutofit/>
          </a:bodyPr>
          <a:lstStyle/>
          <a:p>
            <a:pPr eaLnBrk="1" hangingPunct="1"/>
            <a:r>
              <a:rPr lang="en-US" b="1" dirty="0" smtClean="0">
                <a:solidFill>
                  <a:srgbClr val="C00000"/>
                </a:solidFill>
                <a:effectLst>
                  <a:outerShdw blurRad="38100" dist="38100" dir="2700000" algn="tl">
                    <a:srgbClr val="000000">
                      <a:alpha val="43137"/>
                    </a:srgbClr>
                  </a:outerShdw>
                </a:effectLst>
              </a:rPr>
              <a:t>Early Identification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of a Problem</a:t>
            </a:r>
          </a:p>
        </p:txBody>
      </p:sp>
      <p:sp>
        <p:nvSpPr>
          <p:cNvPr id="28675" name="Rectangle 3"/>
          <p:cNvSpPr>
            <a:spLocks noGrp="1" noChangeArrowheads="1"/>
          </p:cNvSpPr>
          <p:nvPr>
            <p:ph idx="1"/>
          </p:nvPr>
        </p:nvSpPr>
        <p:spPr>
          <a:xfrm>
            <a:off x="304800" y="1428750"/>
            <a:ext cx="8650288" cy="4972050"/>
          </a:xfrm>
        </p:spPr>
        <p:txBody>
          <a:bodyPr/>
          <a:lstStyle/>
          <a:p>
            <a:pPr eaLnBrk="1" hangingPunct="1"/>
            <a:r>
              <a:rPr lang="en-US" smtClean="0"/>
              <a:t>Warning Signs:</a:t>
            </a:r>
          </a:p>
          <a:p>
            <a:pPr lvl="1" eaLnBrk="1" hangingPunct="1"/>
            <a:r>
              <a:rPr lang="en-US" smtClean="0"/>
              <a:t>Withdrawal from people and activities</a:t>
            </a:r>
          </a:p>
          <a:p>
            <a:pPr lvl="1" eaLnBrk="1" hangingPunct="1"/>
            <a:r>
              <a:rPr lang="en-US" smtClean="0"/>
              <a:t>Change in attitudes and behaviors (negative thinking, excessive, worry, loss of motivation, short temper, agitation, problems with memory / judgment / thinking)</a:t>
            </a:r>
          </a:p>
          <a:p>
            <a:pPr lvl="1" eaLnBrk="1" hangingPunct="1"/>
            <a:r>
              <a:rPr lang="en-US" smtClean="0"/>
              <a:t>Mood swings</a:t>
            </a:r>
          </a:p>
          <a:p>
            <a:pPr lvl="1" eaLnBrk="1" hangingPunct="1"/>
            <a:r>
              <a:rPr lang="en-US" smtClean="0"/>
              <a:t>Complaints of pain</a:t>
            </a:r>
          </a:p>
          <a:p>
            <a:pPr lvl="1" eaLnBrk="1" hangingPunct="1"/>
            <a:r>
              <a:rPr lang="en-US" smtClean="0"/>
              <a:t>Changes in appetite and sleep patterns</a:t>
            </a:r>
          </a:p>
        </p:txBody>
      </p:sp>
    </p:spTree>
    <p:extLst>
      <p:ext uri="{BB962C8B-B14F-4D97-AF65-F5344CB8AC3E}">
        <p14:creationId xmlns:p14="http://schemas.microsoft.com/office/powerpoint/2010/main" val="2706431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067800" cy="990600"/>
          </a:xfrm>
        </p:spPr>
        <p:txBody>
          <a:bodyPr/>
          <a:lstStyle/>
          <a:p>
            <a:pPr eaLnBrk="1" hangingPunct="1"/>
            <a:r>
              <a:rPr lang="en-US" sz="4000" dirty="0" smtClean="0"/>
              <a:t> </a:t>
            </a:r>
            <a:r>
              <a:rPr lang="en-US" b="1" dirty="0" smtClean="0">
                <a:solidFill>
                  <a:srgbClr val="C00000"/>
                </a:solidFill>
                <a:effectLst>
                  <a:outerShdw blurRad="38100" dist="38100" dir="2700000" algn="tl">
                    <a:srgbClr val="000000">
                      <a:alpha val="43137"/>
                    </a:srgbClr>
                  </a:outerShdw>
                </a:effectLst>
              </a:rPr>
              <a:t>Signs &amp; Symptoms</a:t>
            </a:r>
          </a:p>
        </p:txBody>
      </p:sp>
      <p:sp>
        <p:nvSpPr>
          <p:cNvPr id="21507" name="Rectangle 3"/>
          <p:cNvSpPr>
            <a:spLocks noGrp="1" noChangeArrowheads="1"/>
          </p:cNvSpPr>
          <p:nvPr>
            <p:ph idx="1"/>
          </p:nvPr>
        </p:nvSpPr>
        <p:spPr>
          <a:xfrm>
            <a:off x="406400" y="1828800"/>
            <a:ext cx="8548688" cy="4743450"/>
          </a:xfrm>
        </p:spPr>
        <p:txBody>
          <a:bodyPr/>
          <a:lstStyle/>
          <a:p>
            <a:pPr eaLnBrk="1" hangingPunct="1">
              <a:lnSpc>
                <a:spcPct val="80000"/>
              </a:lnSpc>
            </a:pPr>
            <a:r>
              <a:rPr lang="en-US" dirty="0" smtClean="0"/>
              <a:t>Bumps, bruises, falls that are unexplained or suspicious</a:t>
            </a:r>
          </a:p>
          <a:p>
            <a:pPr eaLnBrk="1" hangingPunct="1">
              <a:lnSpc>
                <a:spcPct val="80000"/>
              </a:lnSpc>
            </a:pPr>
            <a:r>
              <a:rPr lang="en-US" dirty="0" smtClean="0"/>
              <a:t>Slurred speech, impaired balance</a:t>
            </a:r>
          </a:p>
          <a:p>
            <a:pPr eaLnBrk="1" hangingPunct="1">
              <a:lnSpc>
                <a:spcPct val="80000"/>
              </a:lnSpc>
            </a:pPr>
            <a:r>
              <a:rPr lang="en-US" dirty="0" smtClean="0"/>
              <a:t>Memory loss, black outs, vague recollections</a:t>
            </a:r>
          </a:p>
          <a:p>
            <a:pPr eaLnBrk="1" hangingPunct="1">
              <a:lnSpc>
                <a:spcPct val="80000"/>
              </a:lnSpc>
            </a:pPr>
            <a:r>
              <a:rPr lang="en-US" dirty="0" smtClean="0"/>
              <a:t>Depressed mood, anxiety, hostility</a:t>
            </a:r>
          </a:p>
          <a:p>
            <a:pPr eaLnBrk="1" hangingPunct="1">
              <a:lnSpc>
                <a:spcPct val="80000"/>
              </a:lnSpc>
            </a:pPr>
            <a:r>
              <a:rPr lang="en-US" dirty="0" smtClean="0"/>
              <a:t>Behavioral changes</a:t>
            </a:r>
          </a:p>
          <a:p>
            <a:pPr eaLnBrk="1" hangingPunct="1">
              <a:lnSpc>
                <a:spcPct val="80000"/>
              </a:lnSpc>
            </a:pPr>
            <a:r>
              <a:rPr lang="en-US" dirty="0" smtClean="0"/>
              <a:t>Empty bottles, multiple medications</a:t>
            </a:r>
          </a:p>
          <a:p>
            <a:pPr eaLnBrk="1" hangingPunct="1">
              <a:lnSpc>
                <a:spcPct val="80000"/>
              </a:lnSpc>
            </a:pPr>
            <a:r>
              <a:rPr lang="en-US" dirty="0" smtClean="0"/>
              <a:t>Isolation</a:t>
            </a:r>
          </a:p>
          <a:p>
            <a:pPr eaLnBrk="1" hangingPunct="1">
              <a:lnSpc>
                <a:spcPct val="80000"/>
              </a:lnSpc>
            </a:pPr>
            <a:r>
              <a:rPr lang="en-US" dirty="0" smtClean="0"/>
              <a:t>Denial </a:t>
            </a:r>
          </a:p>
        </p:txBody>
      </p:sp>
    </p:spTree>
    <p:extLst>
      <p:ext uri="{BB962C8B-B14F-4D97-AF65-F5344CB8AC3E}">
        <p14:creationId xmlns:p14="http://schemas.microsoft.com/office/powerpoint/2010/main" val="2958374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Signs &amp; Symptoms</a:t>
            </a:r>
          </a:p>
        </p:txBody>
      </p:sp>
      <p:sp>
        <p:nvSpPr>
          <p:cNvPr id="22531" name="Content Placeholder 2"/>
          <p:cNvSpPr>
            <a:spLocks noGrp="1"/>
          </p:cNvSpPr>
          <p:nvPr>
            <p:ph idx="1"/>
          </p:nvPr>
        </p:nvSpPr>
        <p:spPr/>
        <p:txBody>
          <a:bodyPr/>
          <a:lstStyle/>
          <a:p>
            <a:pPr eaLnBrk="1" hangingPunct="1">
              <a:lnSpc>
                <a:spcPct val="80000"/>
              </a:lnSpc>
            </a:pPr>
            <a:r>
              <a:rPr lang="en-US" dirty="0" smtClean="0"/>
              <a:t>Medical problems – complaints of gastrointestinal disturbances, fatigue, insomnia, malnutrition, hypertension, unstable diabetes</a:t>
            </a:r>
          </a:p>
          <a:p>
            <a:pPr eaLnBrk="1" hangingPunct="1">
              <a:lnSpc>
                <a:spcPct val="80000"/>
              </a:lnSpc>
            </a:pPr>
            <a:r>
              <a:rPr lang="en-US" dirty="0" smtClean="0"/>
              <a:t>Ignores warning labels on prescription drugs – does not take as directed </a:t>
            </a:r>
          </a:p>
          <a:p>
            <a:pPr eaLnBrk="1" hangingPunct="1">
              <a:lnSpc>
                <a:spcPct val="80000"/>
              </a:lnSpc>
            </a:pPr>
            <a:r>
              <a:rPr lang="en-US" dirty="0" smtClean="0"/>
              <a:t>Neglect of personal appearance and dramatic weight fluctuations</a:t>
            </a:r>
          </a:p>
        </p:txBody>
      </p:sp>
    </p:spTree>
    <p:extLst>
      <p:ext uri="{BB962C8B-B14F-4D97-AF65-F5344CB8AC3E}">
        <p14:creationId xmlns:p14="http://schemas.microsoft.com/office/powerpoint/2010/main" val="2206266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Solutions</a:t>
            </a:r>
          </a:p>
        </p:txBody>
      </p:sp>
      <p:sp>
        <p:nvSpPr>
          <p:cNvPr id="3" name="Content Placeholder 2"/>
          <p:cNvSpPr>
            <a:spLocks noGrp="1"/>
          </p:cNvSpPr>
          <p:nvPr>
            <p:ph idx="1"/>
          </p:nvPr>
        </p:nvSpPr>
        <p:spPr/>
        <p:txBody>
          <a:bodyPr/>
          <a:lstStyle/>
          <a:p>
            <a:pPr marL="0" indent="0">
              <a:buNone/>
            </a:pPr>
            <a:r>
              <a:rPr lang="en-US" sz="4400" dirty="0" smtClean="0"/>
              <a:t>Innovative screening, prevention, intervention and treatment methods for alcohol and drug misuse among older adults are available and effective.</a:t>
            </a:r>
          </a:p>
          <a:p>
            <a:pPr marL="0" indent="0" algn="r">
              <a:buNone/>
            </a:pPr>
            <a:r>
              <a:rPr lang="en-US" dirty="0" smtClean="0"/>
              <a:t>SAMHSA</a:t>
            </a:r>
            <a:endParaRPr lang="en-US" dirty="0"/>
          </a:p>
        </p:txBody>
      </p:sp>
    </p:spTree>
    <p:extLst>
      <p:ext uri="{BB962C8B-B14F-4D97-AF65-F5344CB8AC3E}">
        <p14:creationId xmlns:p14="http://schemas.microsoft.com/office/powerpoint/2010/main" val="3616833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Solutions: Screen and Assess</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SBIRT</a:t>
            </a:r>
          </a:p>
          <a:p>
            <a:r>
              <a:rPr lang="en-US" dirty="0" smtClean="0"/>
              <a:t>Alcohol Use Disorders Identification Test (AUDIT) – developed by WHO as a brief screen for excessive drinking</a:t>
            </a:r>
          </a:p>
          <a:p>
            <a:r>
              <a:rPr lang="en-US" dirty="0" smtClean="0"/>
              <a:t>Short Michigan Alcoholism Screening Test – Geriatric Version (SMAST-G)</a:t>
            </a:r>
          </a:p>
          <a:p>
            <a:r>
              <a:rPr lang="en-US" dirty="0" smtClean="0"/>
              <a:t>ASSIST drug use questionnaire adapted to target psychoactive meds</a:t>
            </a:r>
            <a:endParaRPr lang="en-US" dirty="0"/>
          </a:p>
        </p:txBody>
      </p:sp>
    </p:spTree>
    <p:extLst>
      <p:ext uri="{BB962C8B-B14F-4D97-AF65-F5344CB8AC3E}">
        <p14:creationId xmlns:p14="http://schemas.microsoft.com/office/powerpoint/2010/main" val="3569729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001000" cy="1143000"/>
          </a:xfrm>
        </p:spPr>
        <p:txBody>
          <a:bodyPr>
            <a:normAutofit fontScale="90000"/>
          </a:bodyPr>
          <a:lstStyle/>
          <a:p>
            <a:r>
              <a:rPr lang="en-US" altLang="en-US" sz="3600" b="1" dirty="0" smtClean="0">
                <a:solidFill>
                  <a:schemeClr val="tx1"/>
                </a:solidFill>
              </a:rPr>
              <a:t>Estimated Prevalence of Major Psychiatric Disorders by Age Group</a:t>
            </a:r>
            <a:endParaRPr lang="en-US" altLang="en-US" b="1" dirty="0" smtClean="0">
              <a:solidFill>
                <a:schemeClr val="tx1"/>
              </a:solidFill>
            </a:endParaRPr>
          </a:p>
        </p:txBody>
      </p:sp>
      <p:graphicFrame>
        <p:nvGraphicFramePr>
          <p:cNvPr id="9219" name="Object 3"/>
          <p:cNvGraphicFramePr>
            <a:graphicFrameLocks noGrp="1" noChangeAspect="1"/>
          </p:cNvGraphicFramePr>
          <p:nvPr>
            <p:ph type="chart" idx="1"/>
            <p:extLst>
              <p:ext uri="{D42A27DB-BD31-4B8C-83A1-F6EECF244321}">
                <p14:modId xmlns:p14="http://schemas.microsoft.com/office/powerpoint/2010/main" val="3741689350"/>
              </p:ext>
            </p:extLst>
          </p:nvPr>
        </p:nvGraphicFramePr>
        <p:xfrm>
          <a:off x="-276225" y="1524000"/>
          <a:ext cx="8477250" cy="4759325"/>
        </p:xfrm>
        <a:graphic>
          <a:graphicData uri="http://schemas.openxmlformats.org/presentationml/2006/ole">
            <mc:AlternateContent xmlns:mc="http://schemas.openxmlformats.org/markup-compatibility/2006">
              <mc:Choice xmlns:v="urn:schemas-microsoft-com:vml" Requires="v">
                <p:oleObj spid="_x0000_s1036" name="Chart" r:id="rId3" imgW="7324846" imgH="4114867" progId="MSGraph.Chart.8">
                  <p:embed followColorScheme="full"/>
                </p:oleObj>
              </mc:Choice>
              <mc:Fallback>
                <p:oleObj name="Chart" r:id="rId3" imgW="7324846" imgH="4114867" progId="MSGraph.Chart.8">
                  <p:embed followColorScheme="full"/>
                  <p:pic>
                    <p:nvPicPr>
                      <p:cNvPr id="0" name=""/>
                      <p:cNvPicPr>
                        <a:picLocks noChangeAspect="1" noChangeArrowheads="1"/>
                      </p:cNvPicPr>
                      <p:nvPr/>
                    </p:nvPicPr>
                    <p:blipFill>
                      <a:blip r:embed="rId4"/>
                      <a:srcRect/>
                      <a:stretch>
                        <a:fillRect/>
                      </a:stretch>
                    </p:blipFill>
                    <p:spPr bwMode="auto">
                      <a:xfrm>
                        <a:off x="-276225" y="1524000"/>
                        <a:ext cx="8477250" cy="475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0" name="Text Box 4"/>
          <p:cNvSpPr txBox="1">
            <a:spLocks noChangeArrowheads="1"/>
          </p:cNvSpPr>
          <p:nvPr/>
        </p:nvSpPr>
        <p:spPr bwMode="auto">
          <a:xfrm>
            <a:off x="3962400" y="6491288"/>
            <a:ext cx="51816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2F2B20"/>
                </a:solidFill>
                <a:latin typeface="Arial Unicode MS" pitchFamily="34" charset="-128"/>
              </a:rPr>
              <a:t>Jeste, Alexopoulus, Bartels, et al., 1999</a:t>
            </a:r>
          </a:p>
        </p:txBody>
      </p:sp>
    </p:spTree>
    <p:extLst>
      <p:ext uri="{BB962C8B-B14F-4D97-AF65-F5344CB8AC3E}">
        <p14:creationId xmlns:p14="http://schemas.microsoft.com/office/powerpoint/2010/main" val="1391332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Screening</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All adults over 60 should be screened as part of regular physical exam</a:t>
            </a:r>
          </a:p>
          <a:p>
            <a:r>
              <a:rPr lang="en-US" dirty="0" smtClean="0"/>
              <a:t>Rescreen when there are major life changes / transitions or compounding stressors</a:t>
            </a:r>
          </a:p>
          <a:p>
            <a:r>
              <a:rPr lang="en-US" dirty="0" smtClean="0"/>
              <a:t>Rescreen if the following symptoms present:</a:t>
            </a:r>
          </a:p>
          <a:p>
            <a:pPr lvl="1"/>
            <a:r>
              <a:rPr lang="en-US" dirty="0" smtClean="0"/>
              <a:t>Sleep related problems</a:t>
            </a:r>
          </a:p>
          <a:p>
            <a:pPr lvl="1"/>
            <a:r>
              <a:rPr lang="en-US" dirty="0" smtClean="0"/>
              <a:t>Cognitive difficulties</a:t>
            </a:r>
          </a:p>
          <a:p>
            <a:pPr lvl="1"/>
            <a:r>
              <a:rPr lang="en-US" dirty="0" smtClean="0"/>
              <a:t>Seizures, malnutrition, muscle wasting</a:t>
            </a:r>
            <a:endParaRPr lang="en-US" dirty="0"/>
          </a:p>
        </p:txBody>
      </p:sp>
    </p:spTree>
    <p:extLst>
      <p:ext uri="{BB962C8B-B14F-4D97-AF65-F5344CB8AC3E}">
        <p14:creationId xmlns:p14="http://schemas.microsoft.com/office/powerpoint/2010/main" val="3875042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Screening</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Rescreen if:</a:t>
            </a:r>
          </a:p>
          <a:p>
            <a:pPr lvl="1"/>
            <a:r>
              <a:rPr lang="en-US" dirty="0" smtClean="0"/>
              <a:t>Persistent irritability or altered mood</a:t>
            </a:r>
          </a:p>
          <a:p>
            <a:pPr lvl="1"/>
            <a:r>
              <a:rPr lang="en-US" dirty="0" smtClean="0"/>
              <a:t>Unexplained complaints of chronic pain</a:t>
            </a:r>
          </a:p>
          <a:p>
            <a:pPr lvl="1"/>
            <a:r>
              <a:rPr lang="en-US" dirty="0" smtClean="0"/>
              <a:t>Incontinence, urinary retention</a:t>
            </a:r>
          </a:p>
          <a:p>
            <a:pPr lvl="1"/>
            <a:r>
              <a:rPr lang="en-US" dirty="0" smtClean="0"/>
              <a:t>Poor hygiene and self neglect</a:t>
            </a:r>
          </a:p>
          <a:p>
            <a:pPr lvl="1"/>
            <a:r>
              <a:rPr lang="en-US" dirty="0" smtClean="0"/>
              <a:t>Complaints of blurred vision or dry mouth</a:t>
            </a:r>
          </a:p>
          <a:p>
            <a:pPr lvl="1"/>
            <a:r>
              <a:rPr lang="en-US" dirty="0" smtClean="0"/>
              <a:t>Unexplained nausea and vomiting</a:t>
            </a:r>
          </a:p>
          <a:p>
            <a:pPr lvl="1"/>
            <a:r>
              <a:rPr lang="en-US" dirty="0" smtClean="0"/>
              <a:t>Tremors, poor motor coordination, shuffling gait</a:t>
            </a:r>
          </a:p>
          <a:p>
            <a:pPr lvl="1"/>
            <a:r>
              <a:rPr lang="en-US" dirty="0" smtClean="0"/>
              <a:t>Frequent falls or unexplained bruising</a:t>
            </a:r>
            <a:endParaRPr lang="en-US" dirty="0"/>
          </a:p>
        </p:txBody>
      </p:sp>
    </p:spTree>
    <p:extLst>
      <p:ext uri="{BB962C8B-B14F-4D97-AF65-F5344CB8AC3E}">
        <p14:creationId xmlns:p14="http://schemas.microsoft.com/office/powerpoint/2010/main" val="1934851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Solution: Sensitive Approach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Use sensitive language</a:t>
            </a:r>
          </a:p>
          <a:p>
            <a:r>
              <a:rPr lang="en-US" dirty="0" smtClean="0"/>
              <a:t>Describe impact of substances on health and functional status</a:t>
            </a:r>
          </a:p>
          <a:p>
            <a:r>
              <a:rPr lang="en-US" dirty="0" smtClean="0"/>
              <a:t>State likely health and function </a:t>
            </a:r>
            <a:r>
              <a:rPr lang="en-US" b="1" dirty="0" smtClean="0"/>
              <a:t>gains</a:t>
            </a:r>
            <a:r>
              <a:rPr lang="en-US" dirty="0" smtClean="0"/>
              <a:t> to result from addressing problematic use</a:t>
            </a:r>
          </a:p>
          <a:p>
            <a:r>
              <a:rPr lang="en-US" dirty="0" smtClean="0"/>
              <a:t>Invite older adults to identify goals, assess health habits and contribute to solutions</a:t>
            </a:r>
          </a:p>
          <a:p>
            <a:r>
              <a:rPr lang="en-US" dirty="0" smtClean="0"/>
              <a:t>Remain non-confrontational, supportive and hopeful</a:t>
            </a:r>
            <a:endParaRPr lang="en-US" dirty="0"/>
          </a:p>
          <a:p>
            <a:endParaRPr lang="en-US" dirty="0" smtClean="0"/>
          </a:p>
          <a:p>
            <a:endParaRPr lang="en-US" dirty="0"/>
          </a:p>
        </p:txBody>
      </p:sp>
    </p:spTree>
    <p:extLst>
      <p:ext uri="{BB962C8B-B14F-4D97-AF65-F5344CB8AC3E}">
        <p14:creationId xmlns:p14="http://schemas.microsoft.com/office/powerpoint/2010/main" val="2873151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s2.mm.bing.net/th?&amp;id=HN.608003559228310184&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8200"/>
            <a:ext cx="2552700" cy="16932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chemeClr val="accent1">
                <a:alpha val="90000"/>
              </a:schemeClr>
            </a:glow>
            <a:softEdge rad="139700"/>
          </a:effectLst>
        </p:spPr>
      </p:pic>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Treatment and Recovery</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r>
              <a:rPr lang="en-US" dirty="0" smtClean="0"/>
              <a:t>Medical oversight potentially necessary</a:t>
            </a:r>
          </a:p>
          <a:p>
            <a:r>
              <a:rPr lang="en-US" dirty="0"/>
              <a:t>Multidisciplinary approach </a:t>
            </a:r>
            <a:r>
              <a:rPr lang="en-US" dirty="0" smtClean="0"/>
              <a:t>should include support team (family / caregivers)</a:t>
            </a:r>
          </a:p>
          <a:p>
            <a:r>
              <a:rPr lang="en-US" dirty="0" smtClean="0"/>
              <a:t>Culturally appropriate, age specific and non-confrontational group treatment that aims to build / rebuild self esteem and support system</a:t>
            </a:r>
          </a:p>
          <a:p>
            <a:r>
              <a:rPr lang="en-US" dirty="0" smtClean="0"/>
              <a:t>Address and mitigate physical and psychosocial challenges</a:t>
            </a:r>
          </a:p>
          <a:p>
            <a:r>
              <a:rPr lang="en-US" dirty="0" smtClean="0"/>
              <a:t>Work on coping and resiliency skills</a:t>
            </a:r>
          </a:p>
          <a:p>
            <a:r>
              <a:rPr lang="en-US" dirty="0" smtClean="0"/>
              <a:t>Build on strengths</a:t>
            </a:r>
            <a:endParaRPr lang="en-US" dirty="0"/>
          </a:p>
        </p:txBody>
      </p:sp>
    </p:spTree>
    <p:extLst>
      <p:ext uri="{BB962C8B-B14F-4D97-AF65-F5344CB8AC3E}">
        <p14:creationId xmlns:p14="http://schemas.microsoft.com/office/powerpoint/2010/main" val="356265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Hope</a:t>
            </a:r>
            <a:endParaRPr lang="en-US" dirty="0">
              <a:solidFill>
                <a:srgbClr val="C00000"/>
              </a:solidFill>
            </a:endParaRPr>
          </a:p>
        </p:txBody>
      </p:sp>
      <p:sp>
        <p:nvSpPr>
          <p:cNvPr id="3" name="Content Placeholder 2"/>
          <p:cNvSpPr>
            <a:spLocks noGrp="1"/>
          </p:cNvSpPr>
          <p:nvPr>
            <p:ph idx="1"/>
          </p:nvPr>
        </p:nvSpPr>
        <p:spPr>
          <a:xfrm>
            <a:off x="533400" y="1447800"/>
            <a:ext cx="8229600" cy="4325112"/>
          </a:xfrm>
        </p:spPr>
        <p:txBody>
          <a:bodyPr>
            <a:noAutofit/>
          </a:bodyPr>
          <a:lstStyle/>
          <a:p>
            <a:pPr marL="0" indent="0">
              <a:buNone/>
            </a:pPr>
            <a:r>
              <a:rPr lang="en-US" sz="3200" dirty="0" smtClean="0"/>
              <a:t>“Hope, the belief that these challenges and conditions can be overcome, is the foundation of recovery. A person’s recovery is built on his or her strengths, talents, coping abilities, resources and inherent values. It is holistic, addresses the whole person and their community and is supported by peers, friends and family members.”              </a:t>
            </a:r>
            <a:r>
              <a:rPr lang="en-US" sz="2000" dirty="0" smtClean="0"/>
              <a:t>(SAMHSA)</a:t>
            </a:r>
            <a:endParaRPr lang="en-US" sz="2000" dirty="0"/>
          </a:p>
        </p:txBody>
      </p:sp>
    </p:spTree>
    <p:extLst>
      <p:ext uri="{BB962C8B-B14F-4D97-AF65-F5344CB8AC3E}">
        <p14:creationId xmlns:p14="http://schemas.microsoft.com/office/powerpoint/2010/main" val="3684983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815919" cy="38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kburton\Pictures\WORK\sr ctr suicide toolk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79505"/>
            <a:ext cx="3609109" cy="467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762000"/>
            <a:ext cx="8229600" cy="5364163"/>
          </a:xfrm>
        </p:spPr>
        <p:txBody>
          <a:bodyPr>
            <a:normAutofit/>
          </a:bodyPr>
          <a:lstStyle/>
          <a:p>
            <a:pPr eaLnBrk="1" hangingPunct="1">
              <a:lnSpc>
                <a:spcPct val="90000"/>
              </a:lnSpc>
            </a:pPr>
            <a:r>
              <a:rPr lang="en-US" dirty="0" smtClean="0"/>
              <a:t>National Council on Aging, Center for Healthy Aging, “Older Americans Behavioral Health Issue Brief Series” </a:t>
            </a:r>
            <a:r>
              <a:rPr lang="en-US" dirty="0" smtClean="0">
                <a:hlinkClick r:id="rId3"/>
              </a:rPr>
              <a:t>www.ncoa.gov</a:t>
            </a:r>
            <a:r>
              <a:rPr lang="en-US" dirty="0" smtClean="0"/>
              <a:t>  </a:t>
            </a:r>
          </a:p>
          <a:p>
            <a:pPr eaLnBrk="1" hangingPunct="1">
              <a:lnSpc>
                <a:spcPct val="90000"/>
              </a:lnSpc>
            </a:pPr>
            <a:r>
              <a:rPr lang="en-US" dirty="0" smtClean="0"/>
              <a:t>US Department of Health and Human Services</a:t>
            </a:r>
          </a:p>
          <a:p>
            <a:pPr lvl="1" eaLnBrk="1" hangingPunct="1">
              <a:lnSpc>
                <a:spcPct val="90000"/>
              </a:lnSpc>
            </a:pPr>
            <a:r>
              <a:rPr lang="en-US" dirty="0" smtClean="0"/>
              <a:t>Centers for Disease Control and Prevention</a:t>
            </a:r>
          </a:p>
          <a:p>
            <a:pPr lvl="1" eaLnBrk="1" hangingPunct="1">
              <a:lnSpc>
                <a:spcPct val="90000"/>
              </a:lnSpc>
            </a:pPr>
            <a:r>
              <a:rPr lang="en-US" dirty="0" smtClean="0"/>
              <a:t>Substance Abuse and Mental Health Services Administration </a:t>
            </a:r>
          </a:p>
          <a:p>
            <a:pPr lvl="2" eaLnBrk="1" hangingPunct="1">
              <a:lnSpc>
                <a:spcPct val="90000"/>
              </a:lnSpc>
            </a:pPr>
            <a:r>
              <a:rPr lang="en-US" dirty="0" smtClean="0"/>
              <a:t>National Survey on Drug Use and Health (2007, 2009)</a:t>
            </a:r>
          </a:p>
          <a:p>
            <a:pPr lvl="2" eaLnBrk="1" hangingPunct="1">
              <a:lnSpc>
                <a:spcPct val="90000"/>
              </a:lnSpc>
            </a:pPr>
            <a:r>
              <a:rPr lang="en-US" dirty="0" smtClean="0"/>
              <a:t>CSAP – Pathways Courses</a:t>
            </a:r>
          </a:p>
          <a:p>
            <a:pPr eaLnBrk="1" hangingPunct="1">
              <a:lnSpc>
                <a:spcPct val="90000"/>
              </a:lnSpc>
            </a:pPr>
            <a:r>
              <a:rPr lang="en-US" dirty="0" smtClean="0"/>
              <a:t>National Coalition on Mental Health and Aging </a:t>
            </a:r>
            <a:r>
              <a:rPr lang="en-US" dirty="0" smtClean="0">
                <a:hlinkClick r:id="rId4"/>
              </a:rPr>
              <a:t>http://www.ncmha.org/resources.php</a:t>
            </a: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250712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1492605"/>
              </p:ext>
            </p:extLst>
          </p:nvPr>
        </p:nvGraphicFramePr>
        <p:xfrm>
          <a:off x="533400" y="457200"/>
          <a:ext cx="7848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528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Age Related Vulnerabilities</a:t>
            </a:r>
            <a:endParaRPr lang="en-US" dirty="0">
              <a:solidFill>
                <a:srgbClr val="C00000"/>
              </a:solidFill>
            </a:endParaRPr>
          </a:p>
        </p:txBody>
      </p:sp>
      <p:sp>
        <p:nvSpPr>
          <p:cNvPr id="3" name="Content Placeholder 2"/>
          <p:cNvSpPr>
            <a:spLocks noGrp="1"/>
          </p:cNvSpPr>
          <p:nvPr>
            <p:ph idx="1"/>
          </p:nvPr>
        </p:nvSpPr>
        <p:spPr>
          <a:xfrm>
            <a:off x="381000" y="1295400"/>
            <a:ext cx="8229600" cy="5181600"/>
          </a:xfrm>
        </p:spPr>
        <p:txBody>
          <a:bodyPr>
            <a:normAutofit/>
          </a:bodyPr>
          <a:lstStyle/>
          <a:p>
            <a:pPr marL="0" indent="0">
              <a:buNone/>
            </a:pPr>
            <a:r>
              <a:rPr lang="en-US" dirty="0" smtClean="0"/>
              <a:t>Common </a:t>
            </a:r>
            <a:r>
              <a:rPr lang="en-US" dirty="0" smtClean="0"/>
              <a:t>experiences in later life raise the risk that someone will develop </a:t>
            </a:r>
            <a:r>
              <a:rPr lang="en-US" dirty="0" smtClean="0"/>
              <a:t>a behavioral health disorder or… worsen existing problems</a:t>
            </a:r>
            <a:endParaRPr lang="en-US" dirty="0" smtClean="0"/>
          </a:p>
          <a:p>
            <a:pPr marL="0" indent="0">
              <a:buNone/>
            </a:pPr>
            <a:endParaRPr lang="en-US" sz="1100" dirty="0" smtClean="0"/>
          </a:p>
          <a:p>
            <a:pPr lvl="1">
              <a:buFont typeface="Wingdings" panose="05000000000000000000" pitchFamily="2" charset="2"/>
              <a:buChar char="Ø"/>
            </a:pPr>
            <a:r>
              <a:rPr lang="en-US" sz="3200" dirty="0" smtClean="0"/>
              <a:t>   Physical</a:t>
            </a:r>
          </a:p>
          <a:p>
            <a:pPr lvl="1">
              <a:buFont typeface="Wingdings" panose="05000000000000000000" pitchFamily="2" charset="2"/>
              <a:buChar char="Ø"/>
            </a:pPr>
            <a:r>
              <a:rPr lang="en-US" sz="3200" dirty="0" smtClean="0"/>
              <a:t>   Functional</a:t>
            </a:r>
          </a:p>
          <a:p>
            <a:pPr lvl="1">
              <a:buFont typeface="Wingdings" panose="05000000000000000000" pitchFamily="2" charset="2"/>
              <a:buChar char="Ø"/>
            </a:pPr>
            <a:r>
              <a:rPr lang="en-US" sz="3200" dirty="0" smtClean="0"/>
              <a:t>   Social</a:t>
            </a:r>
          </a:p>
          <a:p>
            <a:pPr lvl="1">
              <a:buFont typeface="Wingdings" panose="05000000000000000000" pitchFamily="2" charset="2"/>
              <a:buChar char="Ø"/>
            </a:pPr>
            <a:r>
              <a:rPr lang="en-US" sz="3200" dirty="0" smtClean="0"/>
              <a:t>   Mental</a:t>
            </a:r>
          </a:p>
          <a:p>
            <a:pPr lvl="1">
              <a:buFont typeface="Wingdings" panose="05000000000000000000" pitchFamily="2" charset="2"/>
              <a:buChar char="Ø"/>
            </a:pPr>
            <a:r>
              <a:rPr lang="en-US" sz="3200" dirty="0" smtClean="0"/>
              <a:t>   Emotional</a:t>
            </a:r>
            <a:endParaRPr lang="en-US" sz="3200" dirty="0"/>
          </a:p>
        </p:txBody>
      </p:sp>
    </p:spTree>
    <p:extLst>
      <p:ext uri="{BB962C8B-B14F-4D97-AF65-F5344CB8AC3E}">
        <p14:creationId xmlns:p14="http://schemas.microsoft.com/office/powerpoint/2010/main" val="269564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Change Can Become Risks</a:t>
            </a:r>
            <a:endParaRPr lang="en-US" dirty="0">
              <a:solidFill>
                <a:srgbClr val="C00000"/>
              </a:solidFill>
            </a:endParaRPr>
          </a:p>
        </p:txBody>
      </p:sp>
      <p:sp>
        <p:nvSpPr>
          <p:cNvPr id="3" name="Content Placeholder 2"/>
          <p:cNvSpPr>
            <a:spLocks noGrp="1"/>
          </p:cNvSpPr>
          <p:nvPr>
            <p:ph idx="1"/>
          </p:nvPr>
        </p:nvSpPr>
        <p:spPr>
          <a:xfrm>
            <a:off x="457200" y="1371600"/>
            <a:ext cx="8305800" cy="5029200"/>
          </a:xfrm>
          <a:noFill/>
        </p:spPr>
        <p:txBody>
          <a:bodyPr>
            <a:normAutofit/>
          </a:bodyPr>
          <a:lstStyle/>
          <a:p>
            <a:pPr marL="0" indent="0">
              <a:buNone/>
            </a:pPr>
            <a:r>
              <a:rPr lang="en-US" dirty="0" smtClean="0">
                <a:solidFill>
                  <a:srgbClr val="FF0000"/>
                </a:solidFill>
              </a:rPr>
              <a:t>Health</a:t>
            </a:r>
            <a:r>
              <a:rPr lang="en-US" dirty="0" smtClean="0"/>
              <a:t>		</a:t>
            </a:r>
            <a:r>
              <a:rPr lang="en-US" dirty="0" smtClean="0">
                <a:solidFill>
                  <a:srgbClr val="00B050"/>
                </a:solidFill>
              </a:rPr>
              <a:t>Mobility</a:t>
            </a:r>
            <a:r>
              <a:rPr lang="en-US" dirty="0" smtClean="0"/>
              <a:t>            </a:t>
            </a:r>
            <a:r>
              <a:rPr lang="en-US" dirty="0" smtClean="0">
                <a:solidFill>
                  <a:srgbClr val="0070C0"/>
                </a:solidFill>
              </a:rPr>
              <a:t>Residence</a:t>
            </a:r>
            <a:endParaRPr lang="en-US" dirty="0">
              <a:solidFill>
                <a:srgbClr val="0070C0"/>
              </a:solidFill>
            </a:endParaRPr>
          </a:p>
          <a:p>
            <a:pPr marL="0" indent="0">
              <a:buNone/>
            </a:pPr>
            <a:r>
              <a:rPr lang="en-US" dirty="0" smtClean="0"/>
              <a:t>	</a:t>
            </a:r>
            <a:r>
              <a:rPr lang="en-US" dirty="0" smtClean="0">
                <a:solidFill>
                  <a:schemeClr val="accent4">
                    <a:lumMod val="75000"/>
                  </a:schemeClr>
                </a:solidFill>
              </a:rPr>
              <a:t>Loss </a:t>
            </a:r>
            <a:r>
              <a:rPr lang="en-US" dirty="0">
                <a:solidFill>
                  <a:schemeClr val="accent4">
                    <a:lumMod val="75000"/>
                  </a:schemeClr>
                </a:solidFill>
              </a:rPr>
              <a:t>of loved </a:t>
            </a:r>
            <a:r>
              <a:rPr lang="en-US" dirty="0" smtClean="0">
                <a:solidFill>
                  <a:schemeClr val="accent4">
                    <a:lumMod val="75000"/>
                  </a:schemeClr>
                </a:solidFill>
              </a:rPr>
              <a:t>ones</a:t>
            </a:r>
            <a:r>
              <a:rPr lang="en-US" dirty="0">
                <a:solidFill>
                  <a:schemeClr val="accent4">
                    <a:lumMod val="75000"/>
                  </a:schemeClr>
                </a:solidFill>
              </a:rPr>
              <a:t> </a:t>
            </a:r>
            <a:r>
              <a:rPr lang="en-US" dirty="0"/>
              <a:t>	</a:t>
            </a:r>
            <a:r>
              <a:rPr lang="en-US" dirty="0">
                <a:solidFill>
                  <a:srgbClr val="FF0000"/>
                </a:solidFill>
              </a:rPr>
              <a:t>Insurance</a:t>
            </a:r>
            <a:r>
              <a:rPr lang="en-US" dirty="0" smtClean="0">
                <a:solidFill>
                  <a:srgbClr val="FF0000"/>
                </a:solidFill>
              </a:rPr>
              <a:t> concerns</a:t>
            </a:r>
            <a:endParaRPr lang="en-US" dirty="0">
              <a:solidFill>
                <a:srgbClr val="FF0000"/>
              </a:solidFill>
            </a:endParaRPr>
          </a:p>
          <a:p>
            <a:pPr marL="0" indent="0">
              <a:buNone/>
            </a:pPr>
            <a:r>
              <a:rPr lang="en-US" dirty="0" smtClean="0"/>
              <a:t> </a:t>
            </a:r>
            <a:r>
              <a:rPr lang="en-US" dirty="0"/>
              <a:t>Memory</a:t>
            </a:r>
            <a:r>
              <a:rPr lang="en-US" dirty="0" smtClean="0"/>
              <a:t> 		</a:t>
            </a:r>
            <a:r>
              <a:rPr lang="en-US" dirty="0" smtClean="0">
                <a:solidFill>
                  <a:schemeClr val="accent6">
                    <a:lumMod val="50000"/>
                  </a:schemeClr>
                </a:solidFill>
              </a:rPr>
              <a:t>Financial circumstances</a:t>
            </a:r>
          </a:p>
          <a:p>
            <a:pPr marL="0" indent="0">
              <a:buNone/>
            </a:pPr>
            <a:r>
              <a:rPr lang="en-US" dirty="0" smtClean="0">
                <a:solidFill>
                  <a:srgbClr val="00B050"/>
                </a:solidFill>
              </a:rPr>
              <a:t> Changes to self esteem            </a:t>
            </a:r>
            <a:r>
              <a:rPr lang="en-US" dirty="0" smtClean="0">
                <a:solidFill>
                  <a:schemeClr val="accent4">
                    <a:lumMod val="75000"/>
                  </a:schemeClr>
                </a:solidFill>
              </a:rPr>
              <a:t>Family dynamics</a:t>
            </a:r>
          </a:p>
          <a:p>
            <a:pPr marL="0" indent="0">
              <a:buNone/>
            </a:pPr>
            <a:r>
              <a:rPr lang="en-US" dirty="0" smtClean="0"/>
              <a:t>    </a:t>
            </a:r>
            <a:r>
              <a:rPr lang="en-US" dirty="0" smtClean="0">
                <a:solidFill>
                  <a:srgbClr val="0070C0"/>
                </a:solidFill>
              </a:rPr>
              <a:t>Dependence on others          </a:t>
            </a:r>
            <a:r>
              <a:rPr lang="en-US" dirty="0" smtClean="0">
                <a:solidFill>
                  <a:srgbClr val="FF0000"/>
                </a:solidFill>
              </a:rPr>
              <a:t>Social network</a:t>
            </a:r>
            <a:r>
              <a:rPr lang="en-US" dirty="0">
                <a:solidFill>
                  <a:srgbClr val="FF0000"/>
                </a:solidFill>
              </a:rPr>
              <a:t> </a:t>
            </a:r>
            <a:r>
              <a:rPr lang="en-US" dirty="0" smtClean="0">
                <a:solidFill>
                  <a:srgbClr val="FF0000"/>
                </a:solidFill>
              </a:rPr>
              <a:t>  </a:t>
            </a:r>
            <a:r>
              <a:rPr lang="en-US" dirty="0" smtClean="0">
                <a:solidFill>
                  <a:schemeClr val="accent6">
                    <a:lumMod val="50000"/>
                  </a:schemeClr>
                </a:solidFill>
              </a:rPr>
              <a:t>Marital status</a:t>
            </a:r>
            <a:r>
              <a:rPr lang="en-US" dirty="0" smtClean="0"/>
              <a:t>	        </a:t>
            </a:r>
            <a:r>
              <a:rPr lang="en-US" dirty="0" smtClean="0">
                <a:solidFill>
                  <a:srgbClr val="00B050"/>
                </a:solidFill>
              </a:rPr>
              <a:t>Role in community</a:t>
            </a:r>
          </a:p>
          <a:p>
            <a:pPr marL="0" indent="0">
              <a:buNone/>
            </a:pPr>
            <a:r>
              <a:rPr lang="en-US" dirty="0" smtClean="0"/>
              <a:t>              Senses          </a:t>
            </a:r>
            <a:r>
              <a:rPr lang="en-US" dirty="0" smtClean="0">
                <a:solidFill>
                  <a:srgbClr val="0070C0"/>
                </a:solidFill>
              </a:rPr>
              <a:t>Physical appearance </a:t>
            </a:r>
          </a:p>
          <a:p>
            <a:pPr marL="0" indent="0">
              <a:buNone/>
            </a:pPr>
            <a:r>
              <a:rPr lang="en-US" dirty="0" smtClean="0"/>
              <a:t>   </a:t>
            </a:r>
            <a:r>
              <a:rPr lang="en-US" dirty="0" smtClean="0">
                <a:solidFill>
                  <a:srgbClr val="FF0000"/>
                </a:solidFill>
              </a:rPr>
              <a:t>Leisure time     </a:t>
            </a:r>
            <a:r>
              <a:rPr lang="en-US" dirty="0" smtClean="0">
                <a:solidFill>
                  <a:srgbClr val="00B050"/>
                </a:solidFill>
              </a:rPr>
              <a:t>Employment</a:t>
            </a:r>
            <a:r>
              <a:rPr lang="en-US" dirty="0" smtClean="0"/>
              <a:t>       </a:t>
            </a:r>
            <a:r>
              <a:rPr lang="en-US" dirty="0" smtClean="0">
                <a:solidFill>
                  <a:schemeClr val="accent6">
                    <a:lumMod val="50000"/>
                  </a:schemeClr>
                </a:solidFill>
              </a:rPr>
              <a:t>Metabolism</a:t>
            </a:r>
            <a:endParaRPr lang="en-US" dirty="0">
              <a:solidFill>
                <a:schemeClr val="accent6">
                  <a:lumMod val="50000"/>
                </a:schemeClr>
              </a:solidFill>
            </a:endParaRPr>
          </a:p>
        </p:txBody>
      </p:sp>
    </p:spTree>
    <p:extLst>
      <p:ext uri="{BB962C8B-B14F-4D97-AF65-F5344CB8AC3E}">
        <p14:creationId xmlns:p14="http://schemas.microsoft.com/office/powerpoint/2010/main" val="668298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Later Life Risk Factors</a:t>
            </a:r>
            <a:endParaRPr lang="en-US" dirty="0">
              <a:solidFill>
                <a:srgbClr val="C00000"/>
              </a:solidFill>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Illness – diabetes, heart disease, cancer, stroke</a:t>
            </a:r>
          </a:p>
          <a:p>
            <a:r>
              <a:rPr lang="en-US" dirty="0" smtClean="0"/>
              <a:t>Serious disability, Conditions that are painful</a:t>
            </a:r>
          </a:p>
          <a:p>
            <a:r>
              <a:rPr lang="en-US" dirty="0" smtClean="0"/>
              <a:t>Sensory loss</a:t>
            </a:r>
          </a:p>
          <a:p>
            <a:r>
              <a:rPr lang="en-US" dirty="0" smtClean="0"/>
              <a:t>Sleep problems</a:t>
            </a:r>
          </a:p>
          <a:p>
            <a:r>
              <a:rPr lang="en-US" dirty="0" smtClean="0"/>
              <a:t>Cognitive impairment</a:t>
            </a:r>
          </a:p>
          <a:p>
            <a:r>
              <a:rPr lang="en-US" dirty="0" smtClean="0"/>
              <a:t>Polypharmacy</a:t>
            </a:r>
          </a:p>
          <a:p>
            <a:r>
              <a:rPr lang="en-US" dirty="0" smtClean="0"/>
              <a:t>Compounded / significant loss and stress</a:t>
            </a:r>
          </a:p>
          <a:p>
            <a:r>
              <a:rPr lang="en-US" dirty="0" smtClean="0"/>
              <a:t>Fewer resiliency / adaptation / coping skills</a:t>
            </a:r>
          </a:p>
          <a:p>
            <a:endParaRPr lang="en-US" dirty="0"/>
          </a:p>
        </p:txBody>
      </p:sp>
    </p:spTree>
    <p:extLst>
      <p:ext uri="{BB962C8B-B14F-4D97-AF65-F5344CB8AC3E}">
        <p14:creationId xmlns:p14="http://schemas.microsoft.com/office/powerpoint/2010/main" val="2336819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Under Identified and Under Treated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More than 80% with need DO NOT get help:</a:t>
            </a:r>
          </a:p>
          <a:p>
            <a:pPr lvl="1"/>
            <a:r>
              <a:rPr lang="en-US" dirty="0" smtClean="0"/>
              <a:t>Don’t know of elevated risk, don’t know symptoms, don’t know how to get help</a:t>
            </a:r>
          </a:p>
          <a:p>
            <a:pPr lvl="1"/>
            <a:r>
              <a:rPr lang="en-US" dirty="0" smtClean="0"/>
              <a:t>Symptoms mimic chronic health conditions</a:t>
            </a:r>
          </a:p>
          <a:p>
            <a:pPr lvl="1"/>
            <a:r>
              <a:rPr lang="en-US" dirty="0" smtClean="0"/>
              <a:t>Screening and assessment is not routine</a:t>
            </a:r>
          </a:p>
          <a:p>
            <a:pPr lvl="1"/>
            <a:r>
              <a:rPr lang="en-US" dirty="0" smtClean="0"/>
              <a:t>Diagnostic criteria inappropriate</a:t>
            </a:r>
          </a:p>
          <a:p>
            <a:pPr lvl="1"/>
            <a:r>
              <a:rPr lang="en-US" dirty="0" smtClean="0"/>
              <a:t>Physician discomfort , lack of geriatricians</a:t>
            </a:r>
          </a:p>
          <a:p>
            <a:pPr lvl="1"/>
            <a:r>
              <a:rPr lang="en-US" dirty="0" smtClean="0"/>
              <a:t>Fear of myths and lack of support</a:t>
            </a:r>
            <a:endParaRPr lang="en-US" dirty="0"/>
          </a:p>
        </p:txBody>
      </p:sp>
    </p:spTree>
    <p:extLst>
      <p:ext uri="{BB962C8B-B14F-4D97-AF65-F5344CB8AC3E}">
        <p14:creationId xmlns:p14="http://schemas.microsoft.com/office/powerpoint/2010/main" val="2938970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Trauma</a:t>
            </a:r>
            <a:endParaRPr lang="en-US" dirty="0">
              <a:solidFill>
                <a:srgbClr val="C00000"/>
              </a:solidFill>
            </a:endParaRPr>
          </a:p>
        </p:txBody>
      </p:sp>
      <p:sp>
        <p:nvSpPr>
          <p:cNvPr id="3" name="Content Placeholder 2"/>
          <p:cNvSpPr>
            <a:spLocks noGrp="1"/>
          </p:cNvSpPr>
          <p:nvPr>
            <p:ph idx="1"/>
          </p:nvPr>
        </p:nvSpPr>
        <p:spPr>
          <a:xfrm>
            <a:off x="457200" y="1600200"/>
            <a:ext cx="8229600" cy="4325112"/>
          </a:xfrm>
        </p:spPr>
        <p:txBody>
          <a:bodyPr>
            <a:normAutofit fontScale="92500" lnSpcReduction="10000"/>
          </a:bodyPr>
          <a:lstStyle/>
          <a:p>
            <a:r>
              <a:rPr lang="en-US" dirty="0" smtClean="0"/>
              <a:t>Individual trauma results from an event, series of events or set of circumstances that is experienced  by an individual as overwhelming or life-changing and that has  profound effects on the individual’s psychological development or well-being.</a:t>
            </a:r>
          </a:p>
          <a:p>
            <a:endParaRPr lang="en-US" dirty="0" smtClean="0"/>
          </a:p>
          <a:p>
            <a:r>
              <a:rPr lang="en-US" dirty="0" smtClean="0"/>
              <a:t>Community trauma is experienced by a group, can be multi-generational and may be normalized.</a:t>
            </a:r>
          </a:p>
          <a:p>
            <a:pPr marL="109728" indent="0" algn="r">
              <a:buNone/>
            </a:pPr>
            <a:r>
              <a:rPr lang="en-US" sz="1600" dirty="0" smtClean="0"/>
              <a:t>(U.S. Substance Abuse and Mental Health Services Administration)</a:t>
            </a:r>
            <a:endParaRPr lang="en-US" sz="1600" dirty="0"/>
          </a:p>
        </p:txBody>
      </p:sp>
    </p:spTree>
    <p:extLst>
      <p:ext uri="{BB962C8B-B14F-4D97-AF65-F5344CB8AC3E}">
        <p14:creationId xmlns:p14="http://schemas.microsoft.com/office/powerpoint/2010/main" val="294424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969A4927-C011-4DAC-BD02-CD359DEDF4EB}"/>
</file>

<file path=customXml/itemProps2.xml><?xml version="1.0" encoding="utf-8"?>
<ds:datastoreItem xmlns:ds="http://schemas.openxmlformats.org/officeDocument/2006/customXml" ds:itemID="{E562B43B-93B2-4104-9C2C-FCD49111D5AE}"/>
</file>

<file path=customXml/itemProps3.xml><?xml version="1.0" encoding="utf-8"?>
<ds:datastoreItem xmlns:ds="http://schemas.openxmlformats.org/officeDocument/2006/customXml" ds:itemID="{D95CC3C0-92BE-4715-9786-D9E287E3DA51}"/>
</file>

<file path=customXml/itemProps4.xml><?xml version="1.0" encoding="utf-8"?>
<ds:datastoreItem xmlns:ds="http://schemas.openxmlformats.org/officeDocument/2006/customXml" ds:itemID="{81393239-6D94-4DFB-9238-BAE14C373525}"/>
</file>

<file path=docProps/app.xml><?xml version="1.0" encoding="utf-8"?>
<Properties xmlns="http://schemas.openxmlformats.org/officeDocument/2006/extended-properties" xmlns:vt="http://schemas.openxmlformats.org/officeDocument/2006/docPropsVTypes">
  <TotalTime>1689</TotalTime>
  <Words>1284</Words>
  <Application>Microsoft Office PowerPoint</Application>
  <PresentationFormat>On-screen Show (4:3)</PresentationFormat>
  <Paragraphs>180</Paragraphs>
  <Slides>36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 Unicode MS</vt:lpstr>
      <vt:lpstr>Arial</vt:lpstr>
      <vt:lpstr>Calibri</vt:lpstr>
      <vt:lpstr>Wingdings</vt:lpstr>
      <vt:lpstr>Office Theme</vt:lpstr>
      <vt:lpstr>Chart</vt:lpstr>
      <vt:lpstr>Supporting  Older Adults</vt:lpstr>
      <vt:lpstr>PowerPoint Presentation</vt:lpstr>
      <vt:lpstr>Estimated Prevalence of Major Psychiatric Disorders by Age Group</vt:lpstr>
      <vt:lpstr>PowerPoint Presentation</vt:lpstr>
      <vt:lpstr>Age Related Vulnerabilities</vt:lpstr>
      <vt:lpstr>Change Can Become Risks</vt:lpstr>
      <vt:lpstr>Later Life Risk Factors</vt:lpstr>
      <vt:lpstr>Under Identified and Under Treated</vt:lpstr>
      <vt:lpstr>Trauma</vt:lpstr>
      <vt:lpstr>PowerPoint Presentation</vt:lpstr>
      <vt:lpstr>Recovery Dimensions (SAMHSA)</vt:lpstr>
      <vt:lpstr>PowerPoint Presentation</vt:lpstr>
      <vt:lpstr>PowerPoint Presentation</vt:lpstr>
      <vt:lpstr>Impact of Problem on Older Adults</vt:lpstr>
      <vt:lpstr>PowerPoint Presentation</vt:lpstr>
      <vt:lpstr>PowerPoint Presentation</vt:lpstr>
      <vt:lpstr>Levels of Use</vt:lpstr>
      <vt:lpstr>PowerPoint Presentation</vt:lpstr>
      <vt:lpstr>Factors Associated with Risk</vt:lpstr>
      <vt:lpstr>Impact of Problem on Older Adults</vt:lpstr>
      <vt:lpstr>Guidelines for older adults:</vt:lpstr>
      <vt:lpstr>Guidelines for older adults cont.</vt:lpstr>
      <vt:lpstr> Problematic Outcomes</vt:lpstr>
      <vt:lpstr>PowerPoint Presentation</vt:lpstr>
      <vt:lpstr>Early Identification  of a Problem</vt:lpstr>
      <vt:lpstr> Signs &amp; Symptoms</vt:lpstr>
      <vt:lpstr>Signs &amp; Symptoms</vt:lpstr>
      <vt:lpstr>Solutions</vt:lpstr>
      <vt:lpstr>Solutions: Screen and Assess</vt:lpstr>
      <vt:lpstr>Screening</vt:lpstr>
      <vt:lpstr>Screening</vt:lpstr>
      <vt:lpstr>Solution: Sensitive Approach</vt:lpstr>
      <vt:lpstr>Treatment and Recovery</vt:lpstr>
      <vt:lpstr>Hope</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Burton</dc:creator>
  <cp:lastModifiedBy>Kim Burton</cp:lastModifiedBy>
  <cp:revision>18</cp:revision>
  <dcterms:created xsi:type="dcterms:W3CDTF">2017-07-25T02:22:40Z</dcterms:created>
  <dcterms:modified xsi:type="dcterms:W3CDTF">2018-12-03T01:01:10Z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319c8154-a723-4900-95cf-d669557808be</vt:lpwstr>
  </property>
</Properties>
</file>