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4"/>
  </p:notesMasterIdLst>
  <p:sldIdLst>
    <p:sldId id="256" r:id="rId2"/>
    <p:sldId id="330" r:id="rId3"/>
    <p:sldId id="257" r:id="rId4"/>
    <p:sldId id="258" r:id="rId5"/>
    <p:sldId id="259" r:id="rId6"/>
    <p:sldId id="260" r:id="rId7"/>
    <p:sldId id="261" r:id="rId8"/>
    <p:sldId id="326" r:id="rId9"/>
    <p:sldId id="327" r:id="rId10"/>
    <p:sldId id="328" r:id="rId11"/>
    <p:sldId id="329" r:id="rId12"/>
    <p:sldId id="33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154"/>
  </p:normalViewPr>
  <p:slideViewPr>
    <p:cSldViewPr snapToGrid="0" snapToObjects="1">
      <p:cViewPr varScale="1">
        <p:scale>
          <a:sx n="46" d="100"/>
          <a:sy n="46" d="100"/>
        </p:scale>
        <p:origin x="9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292D1-7509-3841-9E44-32E1740824F3}" type="datetimeFigureOut">
              <a:rPr lang="en-US" smtClean="0"/>
              <a:t>6/1/2021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25232-18F3-E04A-A677-E403DCFBEBE0}" type="slidenum">
              <a:rPr lang="en-US" smtClean="0"/>
              <a:t>‹#›</a:t>
            </a:fld>
            <a:endParaRPr lang="en-US"/>
          </a:p>
        </p:txBody>
      </p:sp>
    </p:spTree>
    <p:extLst>
      <p:ext uri="{BB962C8B-B14F-4D97-AF65-F5344CB8AC3E}">
        <p14:creationId xmlns:p14="http://schemas.microsoft.com/office/powerpoint/2010/main" val="270058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be surprising just how much sleep younger children need – this is one of the most common problems I see in the pediatric clinics; parents are not aware of how much sleep their children need and no one in the house is getting enough!</a:t>
            </a:r>
          </a:p>
        </p:txBody>
      </p:sp>
      <p:sp>
        <p:nvSpPr>
          <p:cNvPr id="4" name="Slide Number Placeholder 3"/>
          <p:cNvSpPr>
            <a:spLocks noGrp="1"/>
          </p:cNvSpPr>
          <p:nvPr>
            <p:ph type="sldNum" sz="quarter" idx="5"/>
          </p:nvPr>
        </p:nvSpPr>
        <p:spPr/>
        <p:txBody>
          <a:bodyPr/>
          <a:lstStyle/>
          <a:p>
            <a:fld id="{E7225232-18F3-E04A-A677-E403DCFBEBE0}" type="slidenum">
              <a:rPr lang="en-US" smtClean="0"/>
              <a:t>5</a:t>
            </a:fld>
            <a:endParaRPr lang="en-US"/>
          </a:p>
        </p:txBody>
      </p:sp>
    </p:spTree>
    <p:extLst>
      <p:ext uri="{BB962C8B-B14F-4D97-AF65-F5344CB8AC3E}">
        <p14:creationId xmlns:p14="http://schemas.microsoft.com/office/powerpoint/2010/main" val="191369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Put baby/toddler into bed when drowsy but still awake so that they adapt to falling asleep in bed, not elsewhere </a:t>
            </a:r>
          </a:p>
        </p:txBody>
      </p:sp>
      <p:sp>
        <p:nvSpPr>
          <p:cNvPr id="4" name="Slide Number Placeholder 3"/>
          <p:cNvSpPr>
            <a:spLocks noGrp="1"/>
          </p:cNvSpPr>
          <p:nvPr>
            <p:ph type="sldNum" sz="quarter" idx="5"/>
          </p:nvPr>
        </p:nvSpPr>
        <p:spPr/>
        <p:txBody>
          <a:bodyPr/>
          <a:lstStyle/>
          <a:p>
            <a:fld id="{E7225232-18F3-E04A-A677-E403DCFBEBE0}" type="slidenum">
              <a:rPr lang="en-US" smtClean="0"/>
              <a:t>6</a:t>
            </a:fld>
            <a:endParaRPr lang="en-US"/>
          </a:p>
        </p:txBody>
      </p:sp>
    </p:spTree>
    <p:extLst>
      <p:ext uri="{BB962C8B-B14F-4D97-AF65-F5344CB8AC3E}">
        <p14:creationId xmlns:p14="http://schemas.microsoft.com/office/powerpoint/2010/main" val="402936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t>Even on weekends, aim for consistency (within an hour or 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Exercise, eat well, avoid caffeine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7225232-18F3-E04A-A677-E403DCFBEBE0}" type="slidenum">
              <a:rPr lang="en-US" smtClean="0"/>
              <a:t>7</a:t>
            </a:fld>
            <a:endParaRPr lang="en-US"/>
          </a:p>
        </p:txBody>
      </p:sp>
    </p:spTree>
    <p:extLst>
      <p:ext uri="{BB962C8B-B14F-4D97-AF65-F5344CB8AC3E}">
        <p14:creationId xmlns:p14="http://schemas.microsoft.com/office/powerpoint/2010/main" val="3578868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CE2C5E-701C-704D-8AF1-048B2960C7BF}" type="slidenum">
              <a:rPr lang="en-US" smtClean="0"/>
              <a:t>8</a:t>
            </a:fld>
            <a:endParaRPr lang="en-US"/>
          </a:p>
        </p:txBody>
      </p:sp>
    </p:spTree>
    <p:extLst>
      <p:ext uri="{BB962C8B-B14F-4D97-AF65-F5344CB8AC3E}">
        <p14:creationId xmlns:p14="http://schemas.microsoft.com/office/powerpoint/2010/main" val="410879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By getting a good nights’ sleep, daytime functioning improves which can improve the overall health of the family unit</a:t>
            </a:r>
          </a:p>
        </p:txBody>
      </p:sp>
      <p:sp>
        <p:nvSpPr>
          <p:cNvPr id="4" name="Slide Number Placeholder 3"/>
          <p:cNvSpPr>
            <a:spLocks noGrp="1"/>
          </p:cNvSpPr>
          <p:nvPr>
            <p:ph type="sldNum" sz="quarter" idx="5"/>
          </p:nvPr>
        </p:nvSpPr>
        <p:spPr/>
        <p:txBody>
          <a:bodyPr/>
          <a:lstStyle/>
          <a:p>
            <a:fld id="{E7225232-18F3-E04A-A677-E403DCFBEBE0}" type="slidenum">
              <a:rPr lang="en-US" smtClean="0"/>
              <a:t>9</a:t>
            </a:fld>
            <a:endParaRPr lang="en-US"/>
          </a:p>
        </p:txBody>
      </p:sp>
    </p:spTree>
    <p:extLst>
      <p:ext uri="{BB962C8B-B14F-4D97-AF65-F5344CB8AC3E}">
        <p14:creationId xmlns:p14="http://schemas.microsoft.com/office/powerpoint/2010/main" val="333788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FC54E84-FE06-2C44-992E-89CF2233420D}"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2E5AF-84CE-D54F-88CD-7343827C0597}" type="slidenum">
              <a:rPr lang="en-US" smtClean="0"/>
              <a:t>‹#›</a:t>
            </a:fld>
            <a:endParaRPr lang="en-US"/>
          </a:p>
        </p:txBody>
      </p:sp>
    </p:spTree>
    <p:extLst>
      <p:ext uri="{BB962C8B-B14F-4D97-AF65-F5344CB8AC3E}">
        <p14:creationId xmlns:p14="http://schemas.microsoft.com/office/powerpoint/2010/main" val="76627431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54E84-FE06-2C44-992E-89CF2233420D}"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2E5AF-84CE-D54F-88CD-7343827C0597}" type="slidenum">
              <a:rPr lang="en-US" smtClean="0"/>
              <a:t>‹#›</a:t>
            </a:fld>
            <a:endParaRPr lang="en-US"/>
          </a:p>
        </p:txBody>
      </p:sp>
    </p:spTree>
    <p:extLst>
      <p:ext uri="{BB962C8B-B14F-4D97-AF65-F5344CB8AC3E}">
        <p14:creationId xmlns:p14="http://schemas.microsoft.com/office/powerpoint/2010/main" val="308832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54E84-FE06-2C44-992E-89CF2233420D}"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2E5AF-84CE-D54F-88CD-7343827C0597}" type="slidenum">
              <a:rPr lang="en-US" smtClean="0"/>
              <a:t>‹#›</a:t>
            </a:fld>
            <a:endParaRPr lang="en-US"/>
          </a:p>
        </p:txBody>
      </p:sp>
    </p:spTree>
    <p:extLst>
      <p:ext uri="{BB962C8B-B14F-4D97-AF65-F5344CB8AC3E}">
        <p14:creationId xmlns:p14="http://schemas.microsoft.com/office/powerpoint/2010/main" val="336900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C54E84-FE06-2C44-992E-89CF2233420D}"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2E5AF-84CE-D54F-88CD-7343827C0597}" type="slidenum">
              <a:rPr lang="en-US" smtClean="0"/>
              <a:t>‹#›</a:t>
            </a:fld>
            <a:endParaRPr lang="en-US"/>
          </a:p>
        </p:txBody>
      </p:sp>
    </p:spTree>
    <p:extLst>
      <p:ext uri="{BB962C8B-B14F-4D97-AF65-F5344CB8AC3E}">
        <p14:creationId xmlns:p14="http://schemas.microsoft.com/office/powerpoint/2010/main" val="417126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FC54E84-FE06-2C44-992E-89CF2233420D}"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2E5AF-84CE-D54F-88CD-7343827C0597}" type="slidenum">
              <a:rPr lang="en-US" smtClean="0"/>
              <a:t>‹#›</a:t>
            </a:fld>
            <a:endParaRPr lang="en-US"/>
          </a:p>
        </p:txBody>
      </p:sp>
    </p:spTree>
    <p:extLst>
      <p:ext uri="{BB962C8B-B14F-4D97-AF65-F5344CB8AC3E}">
        <p14:creationId xmlns:p14="http://schemas.microsoft.com/office/powerpoint/2010/main" val="10925914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FC54E84-FE06-2C44-992E-89CF2233420D}" type="datetimeFigureOut">
              <a:rPr lang="en-US" smtClean="0"/>
              <a:t>6/1/2021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62E5AF-84CE-D54F-88CD-7343827C0597}" type="slidenum">
              <a:rPr lang="en-US" smtClean="0"/>
              <a:t>‹#›</a:t>
            </a:fld>
            <a:endParaRPr lang="en-US"/>
          </a:p>
        </p:txBody>
      </p:sp>
    </p:spTree>
    <p:extLst>
      <p:ext uri="{BB962C8B-B14F-4D97-AF65-F5344CB8AC3E}">
        <p14:creationId xmlns:p14="http://schemas.microsoft.com/office/powerpoint/2010/main" val="199491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FC54E84-FE06-2C44-992E-89CF2233420D}"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2E5AF-84CE-D54F-88CD-7343827C059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2537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C54E84-FE06-2C44-992E-89CF2233420D}"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2E5AF-84CE-D54F-88CD-7343827C0597}" type="slidenum">
              <a:rPr lang="en-US" smtClean="0"/>
              <a:t>‹#›</a:t>
            </a:fld>
            <a:endParaRPr lang="en-US"/>
          </a:p>
        </p:txBody>
      </p:sp>
    </p:spTree>
    <p:extLst>
      <p:ext uri="{BB962C8B-B14F-4D97-AF65-F5344CB8AC3E}">
        <p14:creationId xmlns:p14="http://schemas.microsoft.com/office/powerpoint/2010/main" val="268192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54E84-FE06-2C44-992E-89CF2233420D}" type="datetimeFigureOut">
              <a:rPr lang="en-US" smtClean="0"/>
              <a:t>6/1/2021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2E5AF-84CE-D54F-88CD-7343827C0597}" type="slidenum">
              <a:rPr lang="en-US" smtClean="0"/>
              <a:t>‹#›</a:t>
            </a:fld>
            <a:endParaRPr lang="en-US"/>
          </a:p>
        </p:txBody>
      </p:sp>
    </p:spTree>
    <p:extLst>
      <p:ext uri="{BB962C8B-B14F-4D97-AF65-F5344CB8AC3E}">
        <p14:creationId xmlns:p14="http://schemas.microsoft.com/office/powerpoint/2010/main" val="133797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FC54E84-FE06-2C44-992E-89CF2233420D}" type="datetimeFigureOut">
              <a:rPr lang="en-US" smtClean="0"/>
              <a:t>6/1/2021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662E5AF-84CE-D54F-88CD-7343827C0597}" type="slidenum">
              <a:rPr lang="en-US" smtClean="0"/>
              <a:t>‹#›</a:t>
            </a:fld>
            <a:endParaRPr lang="en-US"/>
          </a:p>
        </p:txBody>
      </p:sp>
    </p:spTree>
    <p:extLst>
      <p:ext uri="{BB962C8B-B14F-4D97-AF65-F5344CB8AC3E}">
        <p14:creationId xmlns:p14="http://schemas.microsoft.com/office/powerpoint/2010/main" val="252392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FC54E84-FE06-2C44-992E-89CF2233420D}" type="datetimeFigureOut">
              <a:rPr lang="en-US" smtClean="0"/>
              <a:t>6/1/2021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B662E5AF-84CE-D54F-88CD-7343827C0597}" type="slidenum">
              <a:rPr lang="en-US" smtClean="0"/>
              <a:t>‹#›</a:t>
            </a:fld>
            <a:endParaRPr lang="en-US"/>
          </a:p>
        </p:txBody>
      </p:sp>
    </p:spTree>
    <p:extLst>
      <p:ext uri="{BB962C8B-B14F-4D97-AF65-F5344CB8AC3E}">
        <p14:creationId xmlns:p14="http://schemas.microsoft.com/office/powerpoint/2010/main" val="3150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FC54E84-FE06-2C44-992E-89CF2233420D}" type="datetimeFigureOut">
              <a:rPr lang="en-US" smtClean="0"/>
              <a:t>6/1/2021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662E5AF-84CE-D54F-88CD-7343827C0597}" type="slidenum">
              <a:rPr lang="en-US" smtClean="0"/>
              <a:t>‹#›</a:t>
            </a:fld>
            <a:endParaRPr lang="en-US"/>
          </a:p>
        </p:txBody>
      </p:sp>
    </p:spTree>
    <p:extLst>
      <p:ext uri="{BB962C8B-B14F-4D97-AF65-F5344CB8AC3E}">
        <p14:creationId xmlns:p14="http://schemas.microsoft.com/office/powerpoint/2010/main" val="2967897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herrie.noonan@maryland.gov"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leepfoundation.org/" TargetMode="External"/><Relationship Id="rId2" Type="http://schemas.openxmlformats.org/officeDocument/2006/relationships/hyperlink" Target="http://www.healthychildren.org/" TargetMode="External"/><Relationship Id="rId1" Type="http://schemas.openxmlformats.org/officeDocument/2006/relationships/slideLayout" Target="../slideLayouts/slideLayout2.xml"/><Relationship Id="rId4" Type="http://schemas.openxmlformats.org/officeDocument/2006/relationships/hyperlink" Target="https://bha.health.maryland.gov/Pages/bha-covid-19.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CAD40-169B-0B47-B6C5-4B060F8E17A0}"/>
              </a:ext>
            </a:extLst>
          </p:cNvPr>
          <p:cNvSpPr>
            <a:spLocks noGrp="1"/>
          </p:cNvSpPr>
          <p:nvPr>
            <p:ph type="ctrTitle"/>
          </p:nvPr>
        </p:nvSpPr>
        <p:spPr/>
        <p:txBody>
          <a:bodyPr/>
          <a:lstStyle/>
          <a:p>
            <a:r>
              <a:rPr lang="en-US" dirty="0"/>
              <a:t>Sleep for the Family</a:t>
            </a:r>
          </a:p>
        </p:txBody>
      </p:sp>
      <p:sp>
        <p:nvSpPr>
          <p:cNvPr id="3" name="Subtitle 2">
            <a:extLst>
              <a:ext uri="{FF2B5EF4-FFF2-40B4-BE49-F238E27FC236}">
                <a16:creationId xmlns:a16="http://schemas.microsoft.com/office/drawing/2014/main" xmlns="" id="{97A076B1-9C5E-F048-8561-C8EE2898642D}"/>
              </a:ext>
            </a:extLst>
          </p:cNvPr>
          <p:cNvSpPr>
            <a:spLocks noGrp="1"/>
          </p:cNvSpPr>
          <p:nvPr>
            <p:ph type="subTitle" idx="1"/>
          </p:nvPr>
        </p:nvSpPr>
        <p:spPr/>
        <p:txBody>
          <a:bodyPr>
            <a:normAutofit lnSpcReduction="10000"/>
          </a:bodyPr>
          <a:lstStyle/>
          <a:p>
            <a:r>
              <a:rPr lang="en-US" dirty="0"/>
              <a:t>Danielle R Glick, MD</a:t>
            </a:r>
          </a:p>
          <a:p>
            <a:r>
              <a:rPr lang="en-US" dirty="0"/>
              <a:t>PGY-7, Sleep Medicine</a:t>
            </a:r>
          </a:p>
          <a:p>
            <a:r>
              <a:rPr lang="en-US" dirty="0"/>
              <a:t>University of Maryland School of Medicine</a:t>
            </a:r>
          </a:p>
        </p:txBody>
      </p:sp>
    </p:spTree>
    <p:extLst>
      <p:ext uri="{BB962C8B-B14F-4D97-AF65-F5344CB8AC3E}">
        <p14:creationId xmlns:p14="http://schemas.microsoft.com/office/powerpoint/2010/main" val="371854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B6A1E-2555-7A4D-8B07-325B0B3BEDD8}"/>
              </a:ext>
            </a:extLst>
          </p:cNvPr>
          <p:cNvSpPr>
            <a:spLocks noGrp="1"/>
          </p:cNvSpPr>
          <p:nvPr>
            <p:ph type="title"/>
          </p:nvPr>
        </p:nvSpPr>
        <p:spPr>
          <a:xfrm>
            <a:off x="2231136" y="485010"/>
            <a:ext cx="7729728" cy="1188720"/>
          </a:xfrm>
        </p:spPr>
        <p:txBody>
          <a:bodyPr/>
          <a:lstStyle/>
          <a:p>
            <a:r>
              <a:rPr lang="en-US" dirty="0" err="1"/>
              <a:t>Cme</a:t>
            </a:r>
            <a:r>
              <a:rPr lang="en-US" dirty="0"/>
              <a:t> accreditation and designation</a:t>
            </a:r>
          </a:p>
        </p:txBody>
      </p:sp>
      <p:sp>
        <p:nvSpPr>
          <p:cNvPr id="3" name="Content Placeholder 2">
            <a:extLst>
              <a:ext uri="{FF2B5EF4-FFF2-40B4-BE49-F238E27FC236}">
                <a16:creationId xmlns:a16="http://schemas.microsoft.com/office/drawing/2014/main" xmlns="" id="{7B3FCD54-1A0B-0B42-9502-8E0A7623BE51}"/>
              </a:ext>
            </a:extLst>
          </p:cNvPr>
          <p:cNvSpPr>
            <a:spLocks noGrp="1"/>
          </p:cNvSpPr>
          <p:nvPr>
            <p:ph idx="1"/>
          </p:nvPr>
        </p:nvSpPr>
        <p:spPr>
          <a:xfrm>
            <a:off x="254833" y="2128604"/>
            <a:ext cx="11767278" cy="4497048"/>
          </a:xfrm>
        </p:spPr>
        <p:txBody>
          <a:bodyPr>
            <a:normAutofit/>
          </a:bodyPr>
          <a:lstStyle/>
          <a:p>
            <a:r>
              <a:rPr lang="en-US" dirty="0"/>
              <a:t>This activity has been planned and implemented in accordance with the Essential Areas and policies of the Accreditation Council for Continuing Medical Education (ACCME) through the joint </a:t>
            </a:r>
            <a:r>
              <a:rPr lang="en-US" dirty="0" err="1"/>
              <a:t>providership</a:t>
            </a:r>
            <a:r>
              <a:rPr lang="en-US" dirty="0"/>
              <a:t> of MedChi, The Maryland State Medical Society and the Behavioral Health Administration of the Maryland Department of Health. MedChi is accredited by the ACCME to provide continuing medical education for physicians. CMEs will be available at no cost, as will Participant Certificates, which for other disciplines may qualify for CEUs or other continuing education credit, although these are not approved for CEUs by the Maryland Board of Social Work Examiners. Participants should check with their certifying organizations to see how these would apply.</a:t>
            </a:r>
          </a:p>
          <a:p>
            <a:r>
              <a:rPr lang="en-US" dirty="0"/>
              <a:t>MedChi designates this webinar educational activity for a maximum of 1 AMA PRA Category 1 Credits™. Physicians should claim only the credit commensurate with the extent of their participation in the activity, as should other disciplines who claim credit for Participant Certificates. For CME/Participant Certificate questions please contact Sherrie Noonan at </a:t>
            </a:r>
            <a:r>
              <a:rPr lang="en-US" dirty="0">
                <a:hlinkClick r:id="rId2"/>
              </a:rPr>
              <a:t>sherrie.noonan@maryland.gov</a:t>
            </a:r>
            <a:r>
              <a:rPr lang="en-US" dirty="0"/>
              <a:t>.</a:t>
            </a:r>
          </a:p>
          <a:p>
            <a:endParaRPr lang="en-US" dirty="0"/>
          </a:p>
          <a:p>
            <a:endParaRPr lang="en-US" dirty="0"/>
          </a:p>
          <a:p>
            <a:r>
              <a:rPr lang="en-US" dirty="0"/>
              <a:t>Webinars jointly sponsored by the Behavioral Health Administration and MedChi</a:t>
            </a:r>
          </a:p>
          <a:p>
            <a:endParaRPr lang="en-US" dirty="0"/>
          </a:p>
        </p:txBody>
      </p:sp>
      <p:pic>
        <p:nvPicPr>
          <p:cNvPr id="9" name="image1.png">
            <a:extLst>
              <a:ext uri="{FF2B5EF4-FFF2-40B4-BE49-F238E27FC236}">
                <a16:creationId xmlns:a16="http://schemas.microsoft.com/office/drawing/2014/main" xmlns="" id="{644FCA01-6EAF-8146-A0FE-C65960028A48}"/>
              </a:ext>
            </a:extLst>
          </p:cNvPr>
          <p:cNvPicPr/>
          <p:nvPr/>
        </p:nvPicPr>
        <p:blipFill>
          <a:blip r:embed="rId3"/>
          <a:srcRect/>
          <a:stretch>
            <a:fillRect/>
          </a:stretch>
        </p:blipFill>
        <p:spPr>
          <a:xfrm>
            <a:off x="3719397" y="5169071"/>
            <a:ext cx="1185545" cy="956945"/>
          </a:xfrm>
          <a:prstGeom prst="rect">
            <a:avLst/>
          </a:prstGeom>
          <a:ln/>
        </p:spPr>
      </p:pic>
      <p:pic>
        <p:nvPicPr>
          <p:cNvPr id="10" name="image2.png">
            <a:extLst>
              <a:ext uri="{FF2B5EF4-FFF2-40B4-BE49-F238E27FC236}">
                <a16:creationId xmlns:a16="http://schemas.microsoft.com/office/drawing/2014/main" xmlns="" id="{823BA6DD-DD74-EF4A-8669-CA67C6E50CC0}"/>
              </a:ext>
            </a:extLst>
          </p:cNvPr>
          <p:cNvPicPr/>
          <p:nvPr/>
        </p:nvPicPr>
        <p:blipFill>
          <a:blip r:embed="rId4"/>
          <a:srcRect/>
          <a:stretch>
            <a:fillRect/>
          </a:stretch>
        </p:blipFill>
        <p:spPr>
          <a:xfrm>
            <a:off x="5816184" y="5432913"/>
            <a:ext cx="1219200" cy="429260"/>
          </a:xfrm>
          <a:prstGeom prst="rect">
            <a:avLst/>
          </a:prstGeom>
          <a:ln/>
        </p:spPr>
      </p:pic>
    </p:spTree>
    <p:extLst>
      <p:ext uri="{BB962C8B-B14F-4D97-AF65-F5344CB8AC3E}">
        <p14:creationId xmlns:p14="http://schemas.microsoft.com/office/powerpoint/2010/main" val="80657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FADB7-1531-F34B-917A-88BA470D0B6E}"/>
              </a:ext>
            </a:extLst>
          </p:cNvPr>
          <p:cNvSpPr>
            <a:spLocks noGrp="1"/>
          </p:cNvSpPr>
          <p:nvPr>
            <p:ph type="title"/>
          </p:nvPr>
        </p:nvSpPr>
        <p:spPr/>
        <p:txBody>
          <a:bodyPr/>
          <a:lstStyle/>
          <a:p>
            <a:r>
              <a:rPr lang="en-US" dirty="0" err="1"/>
              <a:t>Cme</a:t>
            </a:r>
            <a:r>
              <a:rPr lang="en-US" dirty="0"/>
              <a:t> disclosures</a:t>
            </a:r>
          </a:p>
        </p:txBody>
      </p:sp>
      <p:sp>
        <p:nvSpPr>
          <p:cNvPr id="3" name="Content Placeholder 2">
            <a:extLst>
              <a:ext uri="{FF2B5EF4-FFF2-40B4-BE49-F238E27FC236}">
                <a16:creationId xmlns:a16="http://schemas.microsoft.com/office/drawing/2014/main" xmlns="" id="{819188BA-3582-5546-9474-905855F2255B}"/>
              </a:ext>
            </a:extLst>
          </p:cNvPr>
          <p:cNvSpPr>
            <a:spLocks noGrp="1"/>
          </p:cNvSpPr>
          <p:nvPr>
            <p:ph idx="1"/>
          </p:nvPr>
        </p:nvSpPr>
        <p:spPr>
          <a:xfrm>
            <a:off x="809469" y="2638044"/>
            <a:ext cx="10702977" cy="3972618"/>
          </a:xfrm>
        </p:spPr>
        <p:txBody>
          <a:bodyPr>
            <a:normAutofit/>
          </a:bodyPr>
          <a:lstStyle/>
          <a:p>
            <a:r>
              <a:rPr lang="en-US" dirty="0"/>
              <a:t>Presenters and Planners: Aliya Jones, MD and Steve Whitefield, MD have reported no relevant financial relationships to disclose. Emerson Wickwire, PhD, Danielle Glick, MD, and Howard Haft, MD have reported no relevant financial relationships to disclose.</a:t>
            </a:r>
          </a:p>
          <a:p>
            <a:r>
              <a:rPr lang="en-US" dirty="0"/>
              <a:t>MedChi CME Reviewers: The reviewers from the MedChi Committee On Scientific Activities (COSA) for this activity have reported no relevant financial relationships to disclose.</a:t>
            </a:r>
          </a:p>
          <a:p>
            <a:endParaRPr lang="en-US" dirty="0"/>
          </a:p>
          <a:p>
            <a:endParaRPr lang="en-US" dirty="0"/>
          </a:p>
          <a:p>
            <a:endParaRPr lang="en-US" dirty="0"/>
          </a:p>
          <a:p>
            <a:r>
              <a:rPr lang="en-US" dirty="0"/>
              <a:t>Webinars jointly sponsored by the Behavioral Health Administration and MedChi</a:t>
            </a:r>
          </a:p>
          <a:p>
            <a:endParaRPr lang="en-US" dirty="0"/>
          </a:p>
        </p:txBody>
      </p:sp>
      <p:pic>
        <p:nvPicPr>
          <p:cNvPr id="4" name="image1.png">
            <a:extLst>
              <a:ext uri="{FF2B5EF4-FFF2-40B4-BE49-F238E27FC236}">
                <a16:creationId xmlns:a16="http://schemas.microsoft.com/office/drawing/2014/main" xmlns="" id="{31D43DE9-84D8-6442-B2ED-967CB5F27293}"/>
              </a:ext>
            </a:extLst>
          </p:cNvPr>
          <p:cNvPicPr/>
          <p:nvPr/>
        </p:nvPicPr>
        <p:blipFill>
          <a:blip r:embed="rId2"/>
          <a:srcRect/>
          <a:stretch>
            <a:fillRect/>
          </a:stretch>
        </p:blipFill>
        <p:spPr>
          <a:xfrm>
            <a:off x="3719397" y="4419560"/>
            <a:ext cx="1185545" cy="956945"/>
          </a:xfrm>
          <a:prstGeom prst="rect">
            <a:avLst/>
          </a:prstGeom>
          <a:ln/>
        </p:spPr>
      </p:pic>
      <p:pic>
        <p:nvPicPr>
          <p:cNvPr id="5" name="image2.png">
            <a:extLst>
              <a:ext uri="{FF2B5EF4-FFF2-40B4-BE49-F238E27FC236}">
                <a16:creationId xmlns:a16="http://schemas.microsoft.com/office/drawing/2014/main" xmlns="" id="{A6391DD9-CE61-8048-B7F5-497E7EA41086}"/>
              </a:ext>
            </a:extLst>
          </p:cNvPr>
          <p:cNvPicPr/>
          <p:nvPr/>
        </p:nvPicPr>
        <p:blipFill>
          <a:blip r:embed="rId3"/>
          <a:srcRect/>
          <a:stretch>
            <a:fillRect/>
          </a:stretch>
        </p:blipFill>
        <p:spPr>
          <a:xfrm>
            <a:off x="5816184" y="4683402"/>
            <a:ext cx="1219200" cy="429260"/>
          </a:xfrm>
          <a:prstGeom prst="rect">
            <a:avLst/>
          </a:prstGeom>
          <a:ln/>
        </p:spPr>
      </p:pic>
    </p:spTree>
    <p:extLst>
      <p:ext uri="{BB962C8B-B14F-4D97-AF65-F5344CB8AC3E}">
        <p14:creationId xmlns:p14="http://schemas.microsoft.com/office/powerpoint/2010/main" val="370916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BDDE7-F90A-944A-9918-F1364C6DC09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xmlns="" id="{55444211-AD1A-954F-BA54-4DDD6E896DDC}"/>
              </a:ext>
            </a:extLst>
          </p:cNvPr>
          <p:cNvSpPr>
            <a:spLocks noGrp="1"/>
          </p:cNvSpPr>
          <p:nvPr>
            <p:ph idx="1"/>
          </p:nvPr>
        </p:nvSpPr>
        <p:spPr/>
        <p:txBody>
          <a:bodyPr/>
          <a:lstStyle/>
          <a:p>
            <a:r>
              <a:rPr lang="en-US" dirty="0">
                <a:hlinkClick r:id="rId2"/>
              </a:rPr>
              <a:t>www.healthychildren.org</a:t>
            </a:r>
            <a:endParaRPr lang="en-US" dirty="0"/>
          </a:p>
          <a:p>
            <a:r>
              <a:rPr lang="en-US" dirty="0">
                <a:hlinkClick r:id="rId3"/>
              </a:rPr>
              <a:t>www.sleepfoundation.org</a:t>
            </a:r>
            <a:endParaRPr lang="en-US" dirty="0"/>
          </a:p>
          <a:p>
            <a:r>
              <a:rPr lang="en-US" dirty="0">
                <a:hlinkClick r:id="rId4"/>
              </a:rPr>
              <a:t>https://bha.health.maryland.gov/Pages/bha-covid-19.aspx</a:t>
            </a:r>
            <a:endParaRPr lang="en-US" dirty="0"/>
          </a:p>
          <a:p>
            <a:endParaRPr lang="en-US" dirty="0"/>
          </a:p>
        </p:txBody>
      </p:sp>
    </p:spTree>
    <p:extLst>
      <p:ext uri="{BB962C8B-B14F-4D97-AF65-F5344CB8AC3E}">
        <p14:creationId xmlns:p14="http://schemas.microsoft.com/office/powerpoint/2010/main" val="134099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195F9-6741-D641-885C-A402B7CE3A5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xmlns="" id="{51573571-6F08-EA42-BAAC-4BAF1D1F791E}"/>
              </a:ext>
            </a:extLst>
          </p:cNvPr>
          <p:cNvSpPr>
            <a:spLocks noGrp="1"/>
          </p:cNvSpPr>
          <p:nvPr>
            <p:ph idx="1"/>
          </p:nvPr>
        </p:nvSpPr>
        <p:spPr/>
        <p:txBody>
          <a:bodyPr>
            <a:normAutofit/>
          </a:bodyPr>
          <a:lstStyle/>
          <a:p>
            <a:r>
              <a:rPr lang="en-US" sz="2400" dirty="0"/>
              <a:t>Describe the effects of sleep on the family as a unit</a:t>
            </a:r>
          </a:p>
          <a:p>
            <a:r>
              <a:rPr lang="en-US" sz="2400" dirty="0"/>
              <a:t>Discuss sleep needs across ages</a:t>
            </a:r>
          </a:p>
          <a:p>
            <a:r>
              <a:rPr lang="en-US" sz="2400" dirty="0"/>
              <a:t>Define healthy sleep habits for the family</a:t>
            </a:r>
          </a:p>
        </p:txBody>
      </p:sp>
    </p:spTree>
    <p:extLst>
      <p:ext uri="{BB962C8B-B14F-4D97-AF65-F5344CB8AC3E}">
        <p14:creationId xmlns:p14="http://schemas.microsoft.com/office/powerpoint/2010/main" val="378903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F6457-B325-C94F-B293-EAF6BA6F71DF}"/>
              </a:ext>
            </a:extLst>
          </p:cNvPr>
          <p:cNvSpPr>
            <a:spLocks noGrp="1"/>
          </p:cNvSpPr>
          <p:nvPr>
            <p:ph type="title"/>
          </p:nvPr>
        </p:nvSpPr>
        <p:spPr>
          <a:xfrm>
            <a:off x="2231136" y="647700"/>
            <a:ext cx="7729728" cy="1188720"/>
          </a:xfrm>
        </p:spPr>
        <p:txBody>
          <a:bodyPr/>
          <a:lstStyle/>
          <a:p>
            <a:r>
              <a:rPr lang="en-US" dirty="0"/>
              <a:t>Good Sleep is a family affair</a:t>
            </a:r>
          </a:p>
        </p:txBody>
      </p:sp>
      <p:sp>
        <p:nvSpPr>
          <p:cNvPr id="4" name="Content Placeholder 3">
            <a:extLst>
              <a:ext uri="{FF2B5EF4-FFF2-40B4-BE49-F238E27FC236}">
                <a16:creationId xmlns:a16="http://schemas.microsoft.com/office/drawing/2014/main" xmlns="" id="{62245535-B57F-6E4B-8766-7A2DC46C5693}"/>
              </a:ext>
            </a:extLst>
          </p:cNvPr>
          <p:cNvSpPr>
            <a:spLocks noGrp="1"/>
          </p:cNvSpPr>
          <p:nvPr>
            <p:ph sz="half" idx="1"/>
          </p:nvPr>
        </p:nvSpPr>
        <p:spPr>
          <a:xfrm>
            <a:off x="560833" y="2241150"/>
            <a:ext cx="5327904" cy="4771644"/>
          </a:xfrm>
        </p:spPr>
        <p:txBody>
          <a:bodyPr>
            <a:normAutofit/>
          </a:bodyPr>
          <a:lstStyle/>
          <a:p>
            <a:r>
              <a:rPr lang="en-US" sz="2400" dirty="0"/>
              <a:t>50% of parents lose 30 minutes of sleep nightly</a:t>
            </a:r>
          </a:p>
          <a:p>
            <a:r>
              <a:rPr lang="en-US" sz="2400" dirty="0"/>
              <a:t>Parental sleep quality suffers from poor sleep in children, resulting in increased:</a:t>
            </a:r>
          </a:p>
          <a:p>
            <a:pPr lvl="1"/>
            <a:r>
              <a:rPr lang="en-US" sz="2000" dirty="0"/>
              <a:t>Daytime sleepiness</a:t>
            </a:r>
          </a:p>
          <a:p>
            <a:pPr lvl="1"/>
            <a:r>
              <a:rPr lang="en-US" sz="2000" dirty="0"/>
              <a:t>Depression</a:t>
            </a:r>
          </a:p>
          <a:p>
            <a:pPr lvl="1"/>
            <a:r>
              <a:rPr lang="en-US" sz="2000" dirty="0"/>
              <a:t>Parenting Stress</a:t>
            </a:r>
          </a:p>
          <a:p>
            <a:r>
              <a:rPr lang="en-US" sz="2400" dirty="0"/>
              <a:t>Family stress can both:</a:t>
            </a:r>
          </a:p>
          <a:p>
            <a:pPr lvl="1"/>
            <a:r>
              <a:rPr lang="en-US" sz="2000" dirty="0"/>
              <a:t>Be caused by poor sleep  </a:t>
            </a:r>
          </a:p>
          <a:p>
            <a:pPr lvl="1"/>
            <a:r>
              <a:rPr lang="en-US" sz="2000" dirty="0"/>
              <a:t>Affect children’s sleep</a:t>
            </a:r>
          </a:p>
        </p:txBody>
      </p:sp>
      <p:pic>
        <p:nvPicPr>
          <p:cNvPr id="1026" name="Picture 2" descr="Families have less time together, teachers warn - BBC News">
            <a:extLst>
              <a:ext uri="{FF2B5EF4-FFF2-40B4-BE49-F238E27FC236}">
                <a16:creationId xmlns:a16="http://schemas.microsoft.com/office/drawing/2014/main" xmlns="" id="{5A07C368-7F70-6D43-96A5-BA88A2C1A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770632"/>
            <a:ext cx="5772699" cy="32471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BE6F8C2D-8E65-4A49-96CF-7C20F3314AD8}"/>
              </a:ext>
            </a:extLst>
          </p:cNvPr>
          <p:cNvSpPr txBox="1"/>
          <p:nvPr/>
        </p:nvSpPr>
        <p:spPr>
          <a:xfrm>
            <a:off x="7662458" y="6134968"/>
            <a:ext cx="4206240" cy="646331"/>
          </a:xfrm>
          <a:prstGeom prst="rect">
            <a:avLst/>
          </a:prstGeom>
          <a:noFill/>
        </p:spPr>
        <p:txBody>
          <a:bodyPr wrap="square" rtlCol="0">
            <a:spAutoFit/>
          </a:bodyPr>
          <a:lstStyle/>
          <a:p>
            <a:pPr algn="r"/>
            <a:r>
              <a:rPr lang="en-US" sz="1200" dirty="0"/>
              <a:t>BBC</a:t>
            </a:r>
          </a:p>
          <a:p>
            <a:pPr algn="r"/>
            <a:r>
              <a:rPr lang="en-US" sz="1200" dirty="0"/>
              <a:t>National Sleep Foundation</a:t>
            </a:r>
          </a:p>
          <a:p>
            <a:pPr algn="r"/>
            <a:r>
              <a:rPr lang="en-US" sz="1200" dirty="0"/>
              <a:t>Meltzer and Montgomery-Downs. </a:t>
            </a:r>
            <a:r>
              <a:rPr lang="en-US" sz="1200" i="1" dirty="0" err="1"/>
              <a:t>Pediatr</a:t>
            </a:r>
            <a:r>
              <a:rPr lang="en-US" sz="1200" i="1" dirty="0"/>
              <a:t> Clin North Am.</a:t>
            </a:r>
            <a:r>
              <a:rPr lang="en-US" sz="1200" dirty="0"/>
              <a:t> 2011.</a:t>
            </a:r>
          </a:p>
        </p:txBody>
      </p:sp>
    </p:spTree>
    <p:extLst>
      <p:ext uri="{BB962C8B-B14F-4D97-AF65-F5344CB8AC3E}">
        <p14:creationId xmlns:p14="http://schemas.microsoft.com/office/powerpoint/2010/main" val="372393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ssolve">
                                      <p:cBhvr>
                                        <p:cTn id="10" dur="500"/>
                                        <p:tgtEl>
                                          <p:spTgt spid="4">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500"/>
                                        <p:tgtEl>
                                          <p:spTgt spid="4">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dissolv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dissolve">
                                      <p:cBhvr>
                                        <p:cTn id="21" dur="500"/>
                                        <p:tgtEl>
                                          <p:spTgt spid="4">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dissolve">
                                      <p:cBhvr>
                                        <p:cTn id="24" dur="500"/>
                                        <p:tgtEl>
                                          <p:spTgt spid="4">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dissolv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30E1E-FF01-F440-A21E-B1AB70A8A2C4}"/>
              </a:ext>
            </a:extLst>
          </p:cNvPr>
          <p:cNvSpPr>
            <a:spLocks noGrp="1"/>
          </p:cNvSpPr>
          <p:nvPr>
            <p:ph type="title"/>
          </p:nvPr>
        </p:nvSpPr>
        <p:spPr>
          <a:xfrm>
            <a:off x="2231136" y="436050"/>
            <a:ext cx="7729728" cy="1188720"/>
          </a:xfrm>
        </p:spPr>
        <p:txBody>
          <a:bodyPr/>
          <a:lstStyle/>
          <a:p>
            <a:r>
              <a:rPr lang="en-US" dirty="0"/>
              <a:t>Sleep development</a:t>
            </a:r>
          </a:p>
        </p:txBody>
      </p:sp>
      <p:pic>
        <p:nvPicPr>
          <p:cNvPr id="4" name="Picture 3" descr="SLDEVEL">
            <a:extLst>
              <a:ext uri="{FF2B5EF4-FFF2-40B4-BE49-F238E27FC236}">
                <a16:creationId xmlns:a16="http://schemas.microsoft.com/office/drawing/2014/main" xmlns="" id="{AD1C46FF-D1B6-2F4D-A86F-E15D184DE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25" y="1848362"/>
            <a:ext cx="8108950" cy="4573588"/>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92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1B181-2A2C-8A4D-9BFC-368F8B93EBAE}"/>
              </a:ext>
            </a:extLst>
          </p:cNvPr>
          <p:cNvSpPr>
            <a:spLocks noGrp="1"/>
          </p:cNvSpPr>
          <p:nvPr>
            <p:ph type="title"/>
          </p:nvPr>
        </p:nvSpPr>
        <p:spPr>
          <a:xfrm>
            <a:off x="2231136" y="664644"/>
            <a:ext cx="7729728" cy="1188720"/>
          </a:xfrm>
        </p:spPr>
        <p:txBody>
          <a:bodyPr/>
          <a:lstStyle/>
          <a:p>
            <a:r>
              <a:rPr lang="en-US" dirty="0"/>
              <a:t>How much sleep do we all need?</a:t>
            </a:r>
          </a:p>
        </p:txBody>
      </p:sp>
      <p:graphicFrame>
        <p:nvGraphicFramePr>
          <p:cNvPr id="4" name="Table 4">
            <a:extLst>
              <a:ext uri="{FF2B5EF4-FFF2-40B4-BE49-F238E27FC236}">
                <a16:creationId xmlns:a16="http://schemas.microsoft.com/office/drawing/2014/main" xmlns="" id="{B950457E-6B7C-D24F-9288-0887D9310D1B}"/>
              </a:ext>
            </a:extLst>
          </p:cNvPr>
          <p:cNvGraphicFramePr>
            <a:graphicFrameLocks noGrp="1"/>
          </p:cNvGraphicFramePr>
          <p:nvPr>
            <p:ph idx="1"/>
            <p:extLst>
              <p:ext uri="{D42A27DB-BD31-4B8C-83A1-F6EECF244321}">
                <p14:modId xmlns:p14="http://schemas.microsoft.com/office/powerpoint/2010/main" val="4088606859"/>
              </p:ext>
            </p:extLst>
          </p:nvPr>
        </p:nvGraphicFramePr>
        <p:xfrm>
          <a:off x="615696" y="2495545"/>
          <a:ext cx="10960608" cy="3708400"/>
        </p:xfrm>
        <a:graphic>
          <a:graphicData uri="http://schemas.openxmlformats.org/drawingml/2006/table">
            <a:tbl>
              <a:tblPr firstRow="1" bandRow="1">
                <a:tableStyleId>{5C22544A-7EE6-4342-B048-85BDC9FD1C3A}</a:tableStyleId>
              </a:tblPr>
              <a:tblGrid>
                <a:gridCol w="2740152">
                  <a:extLst>
                    <a:ext uri="{9D8B030D-6E8A-4147-A177-3AD203B41FA5}">
                      <a16:colId xmlns:a16="http://schemas.microsoft.com/office/drawing/2014/main" xmlns="" val="3255504360"/>
                    </a:ext>
                  </a:extLst>
                </a:gridCol>
                <a:gridCol w="2740152">
                  <a:extLst>
                    <a:ext uri="{9D8B030D-6E8A-4147-A177-3AD203B41FA5}">
                      <a16:colId xmlns:a16="http://schemas.microsoft.com/office/drawing/2014/main" xmlns="" val="1467021780"/>
                    </a:ext>
                  </a:extLst>
                </a:gridCol>
                <a:gridCol w="2740152">
                  <a:extLst>
                    <a:ext uri="{9D8B030D-6E8A-4147-A177-3AD203B41FA5}">
                      <a16:colId xmlns:a16="http://schemas.microsoft.com/office/drawing/2014/main" xmlns="" val="1448871451"/>
                    </a:ext>
                  </a:extLst>
                </a:gridCol>
                <a:gridCol w="2740152">
                  <a:extLst>
                    <a:ext uri="{9D8B030D-6E8A-4147-A177-3AD203B41FA5}">
                      <a16:colId xmlns:a16="http://schemas.microsoft.com/office/drawing/2014/main" xmlns="" val="2371909179"/>
                    </a:ext>
                  </a:extLst>
                </a:gridCol>
              </a:tblGrid>
              <a:tr h="370840">
                <a:tc>
                  <a:txBody>
                    <a:bodyPr/>
                    <a:lstStyle/>
                    <a:p>
                      <a:pPr algn="ctr"/>
                      <a:r>
                        <a:rPr lang="en-US" dirty="0"/>
                        <a:t>Age</a:t>
                      </a:r>
                    </a:p>
                  </a:txBody>
                  <a:tcPr/>
                </a:tc>
                <a:tc>
                  <a:txBody>
                    <a:bodyPr/>
                    <a:lstStyle/>
                    <a:p>
                      <a:pPr algn="ctr"/>
                      <a:r>
                        <a:rPr lang="en-US" dirty="0"/>
                        <a:t>Recommended, h</a:t>
                      </a:r>
                    </a:p>
                  </a:txBody>
                  <a:tcPr/>
                </a:tc>
                <a:tc>
                  <a:txBody>
                    <a:bodyPr/>
                    <a:lstStyle/>
                    <a:p>
                      <a:pPr algn="ctr"/>
                      <a:r>
                        <a:rPr lang="en-US" dirty="0"/>
                        <a:t>May be appropriate, h</a:t>
                      </a:r>
                    </a:p>
                  </a:txBody>
                  <a:tcPr/>
                </a:tc>
                <a:tc>
                  <a:txBody>
                    <a:bodyPr/>
                    <a:lstStyle/>
                    <a:p>
                      <a:pPr algn="ctr"/>
                      <a:r>
                        <a:rPr lang="en-US" dirty="0"/>
                        <a:t>Not recommended, h</a:t>
                      </a:r>
                    </a:p>
                  </a:txBody>
                  <a:tcPr/>
                </a:tc>
                <a:extLst>
                  <a:ext uri="{0D108BD9-81ED-4DB2-BD59-A6C34878D82A}">
                    <a16:rowId xmlns:a16="http://schemas.microsoft.com/office/drawing/2014/main" xmlns="" val="161073469"/>
                  </a:ext>
                </a:extLst>
              </a:tr>
              <a:tr h="370840">
                <a:tc>
                  <a:txBody>
                    <a:bodyPr/>
                    <a:lstStyle/>
                    <a:p>
                      <a:pPr algn="ctr"/>
                      <a:r>
                        <a:rPr lang="en-US" dirty="0"/>
                        <a:t>Newborns – 0-3 months</a:t>
                      </a:r>
                    </a:p>
                  </a:txBody>
                  <a:tcPr/>
                </a:tc>
                <a:tc>
                  <a:txBody>
                    <a:bodyPr/>
                    <a:lstStyle/>
                    <a:p>
                      <a:pPr algn="ctr"/>
                      <a:r>
                        <a:rPr lang="en-US" dirty="0"/>
                        <a:t>14 – 17</a:t>
                      </a:r>
                    </a:p>
                  </a:txBody>
                  <a:tcPr/>
                </a:tc>
                <a:tc>
                  <a:txBody>
                    <a:bodyPr/>
                    <a:lstStyle/>
                    <a:p>
                      <a:pPr algn="ctr"/>
                      <a:r>
                        <a:rPr lang="en-US" dirty="0"/>
                        <a:t>11-13 or 18-19</a:t>
                      </a:r>
                    </a:p>
                  </a:txBody>
                  <a:tcPr/>
                </a:tc>
                <a:tc>
                  <a:txBody>
                    <a:bodyPr/>
                    <a:lstStyle/>
                    <a:p>
                      <a:pPr algn="ctr"/>
                      <a:r>
                        <a:rPr lang="en-US" dirty="0"/>
                        <a:t>&lt; 11 or &gt; 19</a:t>
                      </a:r>
                    </a:p>
                  </a:txBody>
                  <a:tcPr/>
                </a:tc>
                <a:extLst>
                  <a:ext uri="{0D108BD9-81ED-4DB2-BD59-A6C34878D82A}">
                    <a16:rowId xmlns:a16="http://schemas.microsoft.com/office/drawing/2014/main" xmlns="" val="2900790319"/>
                  </a:ext>
                </a:extLst>
              </a:tr>
              <a:tr h="370840">
                <a:tc>
                  <a:txBody>
                    <a:bodyPr/>
                    <a:lstStyle/>
                    <a:p>
                      <a:pPr algn="ctr"/>
                      <a:r>
                        <a:rPr lang="en-US" dirty="0"/>
                        <a:t>Infants – 4-11 months</a:t>
                      </a:r>
                    </a:p>
                  </a:txBody>
                  <a:tcPr/>
                </a:tc>
                <a:tc>
                  <a:txBody>
                    <a:bodyPr/>
                    <a:lstStyle/>
                    <a:p>
                      <a:pPr algn="ctr"/>
                      <a:r>
                        <a:rPr lang="en-US" dirty="0"/>
                        <a:t>12 – 15 </a:t>
                      </a:r>
                    </a:p>
                  </a:txBody>
                  <a:tcPr/>
                </a:tc>
                <a:tc>
                  <a:txBody>
                    <a:bodyPr/>
                    <a:lstStyle/>
                    <a:p>
                      <a:pPr algn="ctr"/>
                      <a:r>
                        <a:rPr lang="en-US" dirty="0"/>
                        <a:t>10-11 or 16-18</a:t>
                      </a:r>
                    </a:p>
                  </a:txBody>
                  <a:tcPr/>
                </a:tc>
                <a:tc>
                  <a:txBody>
                    <a:bodyPr/>
                    <a:lstStyle/>
                    <a:p>
                      <a:pPr algn="ctr"/>
                      <a:r>
                        <a:rPr lang="en-US" dirty="0"/>
                        <a:t>&lt; 10 or &gt; 18</a:t>
                      </a:r>
                    </a:p>
                  </a:txBody>
                  <a:tcPr/>
                </a:tc>
                <a:extLst>
                  <a:ext uri="{0D108BD9-81ED-4DB2-BD59-A6C34878D82A}">
                    <a16:rowId xmlns:a16="http://schemas.microsoft.com/office/drawing/2014/main" xmlns="" val="1588238752"/>
                  </a:ext>
                </a:extLst>
              </a:tr>
              <a:tr h="370840">
                <a:tc>
                  <a:txBody>
                    <a:bodyPr/>
                    <a:lstStyle/>
                    <a:p>
                      <a:pPr algn="ctr"/>
                      <a:r>
                        <a:rPr lang="en-US" dirty="0"/>
                        <a:t>Toddlers – 1-2 years</a:t>
                      </a:r>
                    </a:p>
                  </a:txBody>
                  <a:tcPr/>
                </a:tc>
                <a:tc>
                  <a:txBody>
                    <a:bodyPr/>
                    <a:lstStyle/>
                    <a:p>
                      <a:pPr algn="ctr"/>
                      <a:r>
                        <a:rPr lang="en-US" dirty="0"/>
                        <a:t>11 – 14 </a:t>
                      </a:r>
                    </a:p>
                  </a:txBody>
                  <a:tcPr/>
                </a:tc>
                <a:tc>
                  <a:txBody>
                    <a:bodyPr/>
                    <a:lstStyle/>
                    <a:p>
                      <a:pPr algn="ctr"/>
                      <a:r>
                        <a:rPr lang="en-US" dirty="0"/>
                        <a:t>9-10 or 15-16</a:t>
                      </a:r>
                    </a:p>
                  </a:txBody>
                  <a:tcPr/>
                </a:tc>
                <a:tc>
                  <a:txBody>
                    <a:bodyPr/>
                    <a:lstStyle/>
                    <a:p>
                      <a:pPr algn="ctr"/>
                      <a:r>
                        <a:rPr lang="en-US" dirty="0"/>
                        <a:t>&lt; 9 or &gt; 16</a:t>
                      </a:r>
                    </a:p>
                  </a:txBody>
                  <a:tcPr/>
                </a:tc>
                <a:extLst>
                  <a:ext uri="{0D108BD9-81ED-4DB2-BD59-A6C34878D82A}">
                    <a16:rowId xmlns:a16="http://schemas.microsoft.com/office/drawing/2014/main" xmlns="" val="3108451579"/>
                  </a:ext>
                </a:extLst>
              </a:tr>
              <a:tr h="370840">
                <a:tc>
                  <a:txBody>
                    <a:bodyPr/>
                    <a:lstStyle/>
                    <a:p>
                      <a:pPr algn="ctr"/>
                      <a:r>
                        <a:rPr lang="en-US" dirty="0"/>
                        <a:t>Preschoolers - 3-5 years</a:t>
                      </a:r>
                    </a:p>
                  </a:txBody>
                  <a:tcPr/>
                </a:tc>
                <a:tc>
                  <a:txBody>
                    <a:bodyPr/>
                    <a:lstStyle/>
                    <a:p>
                      <a:pPr algn="ctr"/>
                      <a:r>
                        <a:rPr lang="en-US" dirty="0"/>
                        <a:t>10 – 13 </a:t>
                      </a:r>
                    </a:p>
                  </a:txBody>
                  <a:tcPr/>
                </a:tc>
                <a:tc>
                  <a:txBody>
                    <a:bodyPr/>
                    <a:lstStyle/>
                    <a:p>
                      <a:pPr algn="ctr"/>
                      <a:r>
                        <a:rPr lang="en-US" dirty="0"/>
                        <a:t>8-9 or 14</a:t>
                      </a:r>
                    </a:p>
                  </a:txBody>
                  <a:tcPr/>
                </a:tc>
                <a:tc>
                  <a:txBody>
                    <a:bodyPr/>
                    <a:lstStyle/>
                    <a:p>
                      <a:pPr algn="ctr"/>
                      <a:r>
                        <a:rPr lang="en-US" dirty="0"/>
                        <a:t>&lt; 8 or &gt;14</a:t>
                      </a:r>
                    </a:p>
                  </a:txBody>
                  <a:tcPr/>
                </a:tc>
                <a:extLst>
                  <a:ext uri="{0D108BD9-81ED-4DB2-BD59-A6C34878D82A}">
                    <a16:rowId xmlns:a16="http://schemas.microsoft.com/office/drawing/2014/main" xmlns="" val="228796554"/>
                  </a:ext>
                </a:extLst>
              </a:tr>
              <a:tr h="370840">
                <a:tc>
                  <a:txBody>
                    <a:bodyPr/>
                    <a:lstStyle/>
                    <a:p>
                      <a:pPr algn="ctr"/>
                      <a:r>
                        <a:rPr lang="en-US" dirty="0"/>
                        <a:t>School-aged – 6-13 years</a:t>
                      </a:r>
                    </a:p>
                  </a:txBody>
                  <a:tcPr/>
                </a:tc>
                <a:tc>
                  <a:txBody>
                    <a:bodyPr/>
                    <a:lstStyle/>
                    <a:p>
                      <a:pPr algn="ctr"/>
                      <a:r>
                        <a:rPr lang="en-US" dirty="0"/>
                        <a:t>9 – 11 </a:t>
                      </a:r>
                    </a:p>
                  </a:txBody>
                  <a:tcPr/>
                </a:tc>
                <a:tc>
                  <a:txBody>
                    <a:bodyPr/>
                    <a:lstStyle/>
                    <a:p>
                      <a:pPr algn="ctr"/>
                      <a:r>
                        <a:rPr lang="en-US" dirty="0"/>
                        <a:t>7-8 or 12</a:t>
                      </a:r>
                    </a:p>
                  </a:txBody>
                  <a:tcPr/>
                </a:tc>
                <a:tc>
                  <a:txBody>
                    <a:bodyPr/>
                    <a:lstStyle/>
                    <a:p>
                      <a:pPr algn="ctr"/>
                      <a:r>
                        <a:rPr lang="en-US" dirty="0"/>
                        <a:t>&lt; 7 or &gt; 12</a:t>
                      </a:r>
                    </a:p>
                  </a:txBody>
                  <a:tcPr/>
                </a:tc>
                <a:extLst>
                  <a:ext uri="{0D108BD9-81ED-4DB2-BD59-A6C34878D82A}">
                    <a16:rowId xmlns:a16="http://schemas.microsoft.com/office/drawing/2014/main" xmlns="" val="3788522009"/>
                  </a:ext>
                </a:extLst>
              </a:tr>
              <a:tr h="370840">
                <a:tc>
                  <a:txBody>
                    <a:bodyPr/>
                    <a:lstStyle/>
                    <a:p>
                      <a:pPr algn="ctr"/>
                      <a:r>
                        <a:rPr lang="en-US" dirty="0"/>
                        <a:t>Teenagers – 14-17 years</a:t>
                      </a:r>
                    </a:p>
                  </a:txBody>
                  <a:tcPr/>
                </a:tc>
                <a:tc>
                  <a:txBody>
                    <a:bodyPr/>
                    <a:lstStyle/>
                    <a:p>
                      <a:pPr algn="ctr"/>
                      <a:r>
                        <a:rPr lang="en-US" dirty="0"/>
                        <a:t>8 – 10 </a:t>
                      </a:r>
                    </a:p>
                  </a:txBody>
                  <a:tcPr/>
                </a:tc>
                <a:tc>
                  <a:txBody>
                    <a:bodyPr/>
                    <a:lstStyle/>
                    <a:p>
                      <a:pPr algn="ctr"/>
                      <a:r>
                        <a:rPr lang="en-US" dirty="0"/>
                        <a:t>7 or 11</a:t>
                      </a:r>
                    </a:p>
                  </a:txBody>
                  <a:tcPr/>
                </a:tc>
                <a:tc>
                  <a:txBody>
                    <a:bodyPr/>
                    <a:lstStyle/>
                    <a:p>
                      <a:pPr algn="ctr"/>
                      <a:r>
                        <a:rPr lang="en-US" dirty="0"/>
                        <a:t>&lt; 7 or &gt;11</a:t>
                      </a:r>
                    </a:p>
                  </a:txBody>
                  <a:tcPr/>
                </a:tc>
                <a:extLst>
                  <a:ext uri="{0D108BD9-81ED-4DB2-BD59-A6C34878D82A}">
                    <a16:rowId xmlns:a16="http://schemas.microsoft.com/office/drawing/2014/main" xmlns="" val="754904589"/>
                  </a:ext>
                </a:extLst>
              </a:tr>
              <a:tr h="370840">
                <a:tc>
                  <a:txBody>
                    <a:bodyPr/>
                    <a:lstStyle/>
                    <a:p>
                      <a:pPr algn="ctr"/>
                      <a:r>
                        <a:rPr lang="en-US" dirty="0"/>
                        <a:t>Young adults – 18-25 years</a:t>
                      </a:r>
                    </a:p>
                  </a:txBody>
                  <a:tcPr/>
                </a:tc>
                <a:tc>
                  <a:txBody>
                    <a:bodyPr/>
                    <a:lstStyle/>
                    <a:p>
                      <a:pPr algn="ctr"/>
                      <a:r>
                        <a:rPr lang="en-US" dirty="0"/>
                        <a:t>7 – 9 </a:t>
                      </a:r>
                    </a:p>
                  </a:txBody>
                  <a:tcPr/>
                </a:tc>
                <a:tc>
                  <a:txBody>
                    <a:bodyPr/>
                    <a:lstStyle/>
                    <a:p>
                      <a:pPr algn="ctr"/>
                      <a:r>
                        <a:rPr lang="en-US" dirty="0"/>
                        <a:t>6 or 10-11</a:t>
                      </a:r>
                    </a:p>
                  </a:txBody>
                  <a:tcPr/>
                </a:tc>
                <a:tc>
                  <a:txBody>
                    <a:bodyPr/>
                    <a:lstStyle/>
                    <a:p>
                      <a:pPr algn="ctr"/>
                      <a:r>
                        <a:rPr lang="en-US" dirty="0"/>
                        <a:t>&lt; 6 or &gt; 11</a:t>
                      </a:r>
                    </a:p>
                  </a:txBody>
                  <a:tcPr/>
                </a:tc>
                <a:extLst>
                  <a:ext uri="{0D108BD9-81ED-4DB2-BD59-A6C34878D82A}">
                    <a16:rowId xmlns:a16="http://schemas.microsoft.com/office/drawing/2014/main" xmlns="" val="3896819101"/>
                  </a:ext>
                </a:extLst>
              </a:tr>
              <a:tr h="370840">
                <a:tc>
                  <a:txBody>
                    <a:bodyPr/>
                    <a:lstStyle/>
                    <a:p>
                      <a:pPr algn="ctr"/>
                      <a:r>
                        <a:rPr lang="en-US" dirty="0"/>
                        <a:t>Adults – 26-64 years</a:t>
                      </a:r>
                    </a:p>
                  </a:txBody>
                  <a:tcPr/>
                </a:tc>
                <a:tc>
                  <a:txBody>
                    <a:bodyPr/>
                    <a:lstStyle/>
                    <a:p>
                      <a:pPr algn="ctr"/>
                      <a:r>
                        <a:rPr lang="en-US" dirty="0"/>
                        <a:t>7 – 9 </a:t>
                      </a:r>
                    </a:p>
                  </a:txBody>
                  <a:tcPr/>
                </a:tc>
                <a:tc>
                  <a:txBody>
                    <a:bodyPr/>
                    <a:lstStyle/>
                    <a:p>
                      <a:pPr algn="ctr"/>
                      <a:r>
                        <a:rPr lang="en-US" dirty="0"/>
                        <a:t>6 or 10</a:t>
                      </a:r>
                    </a:p>
                  </a:txBody>
                  <a:tcPr/>
                </a:tc>
                <a:tc>
                  <a:txBody>
                    <a:bodyPr/>
                    <a:lstStyle/>
                    <a:p>
                      <a:pPr algn="ctr"/>
                      <a:r>
                        <a:rPr lang="en-US" dirty="0"/>
                        <a:t>&lt; 6 or &gt; 10</a:t>
                      </a:r>
                    </a:p>
                  </a:txBody>
                  <a:tcPr/>
                </a:tc>
                <a:extLst>
                  <a:ext uri="{0D108BD9-81ED-4DB2-BD59-A6C34878D82A}">
                    <a16:rowId xmlns:a16="http://schemas.microsoft.com/office/drawing/2014/main" xmlns="" val="3069100190"/>
                  </a:ext>
                </a:extLst>
              </a:tr>
              <a:tr h="370840">
                <a:tc>
                  <a:txBody>
                    <a:bodyPr/>
                    <a:lstStyle/>
                    <a:p>
                      <a:pPr algn="ctr"/>
                      <a:r>
                        <a:rPr lang="en-US" dirty="0"/>
                        <a:t>Older adults – 65+ years</a:t>
                      </a:r>
                    </a:p>
                  </a:txBody>
                  <a:tcPr/>
                </a:tc>
                <a:tc>
                  <a:txBody>
                    <a:bodyPr/>
                    <a:lstStyle/>
                    <a:p>
                      <a:pPr algn="ctr"/>
                      <a:r>
                        <a:rPr lang="en-US" dirty="0"/>
                        <a:t>7 – 8 </a:t>
                      </a:r>
                    </a:p>
                  </a:txBody>
                  <a:tcPr/>
                </a:tc>
                <a:tc>
                  <a:txBody>
                    <a:bodyPr/>
                    <a:lstStyle/>
                    <a:p>
                      <a:pPr algn="ctr"/>
                      <a:r>
                        <a:rPr lang="en-US" dirty="0"/>
                        <a:t>5-6 or 9</a:t>
                      </a:r>
                    </a:p>
                  </a:txBody>
                  <a:tcPr/>
                </a:tc>
                <a:tc>
                  <a:txBody>
                    <a:bodyPr/>
                    <a:lstStyle/>
                    <a:p>
                      <a:pPr algn="ctr"/>
                      <a:r>
                        <a:rPr lang="en-US" dirty="0"/>
                        <a:t>&lt; 5 or &gt; 9</a:t>
                      </a:r>
                    </a:p>
                  </a:txBody>
                  <a:tcPr/>
                </a:tc>
                <a:extLst>
                  <a:ext uri="{0D108BD9-81ED-4DB2-BD59-A6C34878D82A}">
                    <a16:rowId xmlns:a16="http://schemas.microsoft.com/office/drawing/2014/main" xmlns="" val="2711683150"/>
                  </a:ext>
                </a:extLst>
              </a:tr>
            </a:tbl>
          </a:graphicData>
        </a:graphic>
      </p:graphicFrame>
      <p:sp>
        <p:nvSpPr>
          <p:cNvPr id="5" name="Title 1">
            <a:extLst>
              <a:ext uri="{FF2B5EF4-FFF2-40B4-BE49-F238E27FC236}">
                <a16:creationId xmlns:a16="http://schemas.microsoft.com/office/drawing/2014/main" xmlns="" id="{7B63DCCE-70D3-2348-856B-3BA8639A38F4}"/>
              </a:ext>
            </a:extLst>
          </p:cNvPr>
          <p:cNvSpPr txBox="1">
            <a:spLocks/>
          </p:cNvSpPr>
          <p:nvPr/>
        </p:nvSpPr>
        <p:spPr bwMode="black">
          <a:xfrm>
            <a:off x="3366342" y="6247454"/>
            <a:ext cx="8825658" cy="586380"/>
          </a:xfrm>
          <a:prstGeom prst="rect">
            <a:avLst/>
          </a:prstGeom>
          <a:noFill/>
          <a:ln w="31750" cap="sq">
            <a:noFill/>
            <a:miter lim="800000"/>
          </a:ln>
        </p:spPr>
        <p:txBody>
          <a:bodyPr vert="horz" lIns="91440" tIns="45720" rIns="91440" bIns="45720" rtlCol="0" anchor="b">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r"/>
            <a:r>
              <a:rPr lang="en-US" sz="1400" dirty="0">
                <a:solidFill>
                  <a:schemeClr val="tx1"/>
                </a:solidFill>
              </a:rPr>
              <a:t>National Sleep Foundation. Sleep Health, 2015;1:40-43.</a:t>
            </a:r>
          </a:p>
        </p:txBody>
      </p:sp>
    </p:spTree>
    <p:extLst>
      <p:ext uri="{BB962C8B-B14F-4D97-AF65-F5344CB8AC3E}">
        <p14:creationId xmlns:p14="http://schemas.microsoft.com/office/powerpoint/2010/main" val="2215813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3DA85D-C52D-2345-9115-AB02E2AF29F4}"/>
              </a:ext>
            </a:extLst>
          </p:cNvPr>
          <p:cNvSpPr>
            <a:spLocks noGrp="1"/>
          </p:cNvSpPr>
          <p:nvPr>
            <p:ph type="title"/>
          </p:nvPr>
        </p:nvSpPr>
        <p:spPr>
          <a:xfrm>
            <a:off x="2231136" y="564638"/>
            <a:ext cx="7729728" cy="1188720"/>
          </a:xfrm>
        </p:spPr>
        <p:txBody>
          <a:bodyPr/>
          <a:lstStyle/>
          <a:p>
            <a:r>
              <a:rPr lang="en-US" dirty="0"/>
              <a:t>Setting a routine: </a:t>
            </a:r>
            <a:br>
              <a:rPr lang="en-US" dirty="0"/>
            </a:br>
            <a:r>
              <a:rPr lang="en-US" dirty="0"/>
              <a:t>young children</a:t>
            </a:r>
          </a:p>
        </p:txBody>
      </p:sp>
      <p:sp>
        <p:nvSpPr>
          <p:cNvPr id="3" name="Content Placeholder 2">
            <a:extLst>
              <a:ext uri="{FF2B5EF4-FFF2-40B4-BE49-F238E27FC236}">
                <a16:creationId xmlns:a16="http://schemas.microsoft.com/office/drawing/2014/main" xmlns="" id="{06D67E73-127D-D94D-951A-3F5951259FFB}"/>
              </a:ext>
            </a:extLst>
          </p:cNvPr>
          <p:cNvSpPr>
            <a:spLocks noGrp="1"/>
          </p:cNvSpPr>
          <p:nvPr>
            <p:ph sz="half" idx="1"/>
          </p:nvPr>
        </p:nvSpPr>
        <p:spPr>
          <a:xfrm>
            <a:off x="919160" y="2584868"/>
            <a:ext cx="5781677" cy="3705606"/>
          </a:xfrm>
        </p:spPr>
        <p:txBody>
          <a:bodyPr>
            <a:noAutofit/>
          </a:bodyPr>
          <a:lstStyle/>
          <a:p>
            <a:r>
              <a:rPr lang="en-US" sz="2400" dirty="0"/>
              <a:t>Regular sleep cycles develop by 6 months</a:t>
            </a:r>
          </a:p>
          <a:p>
            <a:r>
              <a:rPr lang="en-US" sz="2400" b="1" u="sng" dirty="0"/>
              <a:t>Quiet routine, consistent time</a:t>
            </a:r>
          </a:p>
          <a:p>
            <a:r>
              <a:rPr lang="en-US" sz="2400" b="1" dirty="0"/>
              <a:t>Quiet, safe sleep environment</a:t>
            </a:r>
          </a:p>
          <a:p>
            <a:r>
              <a:rPr lang="en-US" sz="2400" dirty="0"/>
              <a:t>Promote falling asleep in bed</a:t>
            </a:r>
          </a:p>
          <a:p>
            <a:r>
              <a:rPr lang="en-US" sz="2400" dirty="0"/>
              <a:t>Avoid responding to crying or calling out</a:t>
            </a:r>
          </a:p>
          <a:p>
            <a:r>
              <a:rPr lang="en-US" sz="2400" dirty="0"/>
              <a:t>Do not sleep or lay down with your child</a:t>
            </a:r>
          </a:p>
        </p:txBody>
      </p:sp>
      <p:pic>
        <p:nvPicPr>
          <p:cNvPr id="1030" name="Picture 6" descr="baby boy sleeping">
            <a:extLst>
              <a:ext uri="{FF2B5EF4-FFF2-40B4-BE49-F238E27FC236}">
                <a16:creationId xmlns:a16="http://schemas.microsoft.com/office/drawing/2014/main" xmlns="" id="{EA3128CA-47ED-1D47-8E57-11578809F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005" y="2757107"/>
            <a:ext cx="4762500" cy="26924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xmlns="" id="{E3B0A08E-C213-2C42-B65B-BCC729FFA710}"/>
              </a:ext>
            </a:extLst>
          </p:cNvPr>
          <p:cNvSpPr txBox="1">
            <a:spLocks/>
          </p:cNvSpPr>
          <p:nvPr/>
        </p:nvSpPr>
        <p:spPr bwMode="black">
          <a:xfrm>
            <a:off x="3366342" y="6247454"/>
            <a:ext cx="8825658" cy="586380"/>
          </a:xfrm>
          <a:prstGeom prst="rect">
            <a:avLst/>
          </a:prstGeom>
          <a:noFill/>
          <a:ln w="31750" cap="sq">
            <a:noFill/>
            <a:miter lim="800000"/>
          </a:ln>
        </p:spPr>
        <p:txBody>
          <a:bodyPr vert="horz" lIns="91440" tIns="45720" rIns="91440" bIns="45720" rtlCol="0" anchor="b">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r"/>
            <a:r>
              <a:rPr lang="en-US" sz="1400" dirty="0" err="1">
                <a:solidFill>
                  <a:schemeClr val="tx1"/>
                </a:solidFill>
              </a:rPr>
              <a:t>Healthychildren.org</a:t>
            </a:r>
            <a:r>
              <a:rPr lang="en-US" sz="1400" dirty="0">
                <a:solidFill>
                  <a:schemeClr val="tx1"/>
                </a:solidFill>
              </a:rPr>
              <a:t>, American academy of pediatrics 2007</a:t>
            </a:r>
          </a:p>
        </p:txBody>
      </p:sp>
    </p:spTree>
    <p:extLst>
      <p:ext uri="{BB962C8B-B14F-4D97-AF65-F5344CB8AC3E}">
        <p14:creationId xmlns:p14="http://schemas.microsoft.com/office/powerpoint/2010/main" val="313419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3DA85D-C52D-2345-9115-AB02E2AF29F4}"/>
              </a:ext>
            </a:extLst>
          </p:cNvPr>
          <p:cNvSpPr>
            <a:spLocks noGrp="1"/>
          </p:cNvSpPr>
          <p:nvPr>
            <p:ph type="title"/>
          </p:nvPr>
        </p:nvSpPr>
        <p:spPr>
          <a:xfrm>
            <a:off x="2231136" y="564638"/>
            <a:ext cx="7729728" cy="1188720"/>
          </a:xfrm>
        </p:spPr>
        <p:txBody>
          <a:bodyPr/>
          <a:lstStyle/>
          <a:p>
            <a:r>
              <a:rPr lang="en-US" dirty="0"/>
              <a:t>Setting a routine: </a:t>
            </a:r>
            <a:br>
              <a:rPr lang="en-US" dirty="0"/>
            </a:br>
            <a:r>
              <a:rPr lang="en-US" dirty="0"/>
              <a:t>School-aged and teenagers</a:t>
            </a:r>
          </a:p>
        </p:txBody>
      </p:sp>
      <p:sp>
        <p:nvSpPr>
          <p:cNvPr id="3" name="Content Placeholder 2">
            <a:extLst>
              <a:ext uri="{FF2B5EF4-FFF2-40B4-BE49-F238E27FC236}">
                <a16:creationId xmlns:a16="http://schemas.microsoft.com/office/drawing/2014/main" xmlns="" id="{06D67E73-127D-D94D-951A-3F5951259FFB}"/>
              </a:ext>
            </a:extLst>
          </p:cNvPr>
          <p:cNvSpPr>
            <a:spLocks noGrp="1"/>
          </p:cNvSpPr>
          <p:nvPr>
            <p:ph sz="half" idx="1"/>
          </p:nvPr>
        </p:nvSpPr>
        <p:spPr>
          <a:xfrm>
            <a:off x="919160" y="1995096"/>
            <a:ext cx="5721351" cy="3705606"/>
          </a:xfrm>
        </p:spPr>
        <p:txBody>
          <a:bodyPr>
            <a:noAutofit/>
          </a:bodyPr>
          <a:lstStyle/>
          <a:p>
            <a:r>
              <a:rPr lang="en-US" sz="2400" dirty="0"/>
              <a:t>Routine remains key:</a:t>
            </a:r>
          </a:p>
          <a:p>
            <a:pPr lvl="1"/>
            <a:r>
              <a:rPr lang="en-US" sz="2200" dirty="0"/>
              <a:t>Clean, neat sleeping area</a:t>
            </a:r>
          </a:p>
          <a:p>
            <a:pPr lvl="1"/>
            <a:r>
              <a:rPr lang="en-US" sz="2200" dirty="0"/>
              <a:t>Quiet bedtime activities</a:t>
            </a:r>
          </a:p>
          <a:p>
            <a:pPr lvl="1"/>
            <a:r>
              <a:rPr lang="en-US" sz="2200" dirty="0"/>
              <a:t>Decreasing parental involvement</a:t>
            </a:r>
          </a:p>
          <a:p>
            <a:r>
              <a:rPr lang="en-US" sz="2400" dirty="0"/>
              <a:t>Maintain bed and rise times</a:t>
            </a:r>
          </a:p>
          <a:p>
            <a:r>
              <a:rPr lang="en-US" sz="2400" dirty="0"/>
              <a:t>Electronics: </a:t>
            </a:r>
          </a:p>
          <a:p>
            <a:pPr lvl="1"/>
            <a:r>
              <a:rPr lang="en-US" sz="2200" dirty="0"/>
              <a:t>Out of bedroom</a:t>
            </a:r>
          </a:p>
          <a:p>
            <a:pPr lvl="1"/>
            <a:r>
              <a:rPr lang="en-US" sz="2200" dirty="0"/>
              <a:t>Minimize nighttime use</a:t>
            </a:r>
          </a:p>
          <a:p>
            <a:r>
              <a:rPr lang="en-US" sz="2400" dirty="0"/>
              <a:t>Daytime routines matter too!</a:t>
            </a:r>
          </a:p>
          <a:p>
            <a:endParaRPr lang="en-US" sz="2400" dirty="0"/>
          </a:p>
          <a:p>
            <a:endParaRPr lang="en-US" sz="2400" dirty="0"/>
          </a:p>
        </p:txBody>
      </p:sp>
      <p:sp>
        <p:nvSpPr>
          <p:cNvPr id="9" name="Title 1">
            <a:extLst>
              <a:ext uri="{FF2B5EF4-FFF2-40B4-BE49-F238E27FC236}">
                <a16:creationId xmlns:a16="http://schemas.microsoft.com/office/drawing/2014/main" xmlns="" id="{E3B0A08E-C213-2C42-B65B-BCC729FFA710}"/>
              </a:ext>
            </a:extLst>
          </p:cNvPr>
          <p:cNvSpPr txBox="1">
            <a:spLocks/>
          </p:cNvSpPr>
          <p:nvPr/>
        </p:nvSpPr>
        <p:spPr bwMode="black">
          <a:xfrm>
            <a:off x="3366342" y="6247454"/>
            <a:ext cx="8825658" cy="586380"/>
          </a:xfrm>
          <a:prstGeom prst="rect">
            <a:avLst/>
          </a:prstGeom>
          <a:noFill/>
          <a:ln w="31750" cap="sq">
            <a:noFill/>
            <a:miter lim="800000"/>
          </a:ln>
        </p:spPr>
        <p:txBody>
          <a:bodyPr vert="horz" lIns="91440" tIns="45720" rIns="91440" bIns="45720" rtlCol="0" anchor="b">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r"/>
            <a:r>
              <a:rPr lang="en-US" sz="1400" dirty="0">
                <a:solidFill>
                  <a:schemeClr val="tx1"/>
                </a:solidFill>
              </a:rPr>
              <a:t>Sleep foundation</a:t>
            </a:r>
          </a:p>
        </p:txBody>
      </p:sp>
      <p:pic>
        <p:nvPicPr>
          <p:cNvPr id="4" name="Picture 3">
            <a:extLst>
              <a:ext uri="{FF2B5EF4-FFF2-40B4-BE49-F238E27FC236}">
                <a16:creationId xmlns:a16="http://schemas.microsoft.com/office/drawing/2014/main" xmlns="" id="{61D2D772-CD4E-444A-B62A-7741BC5BB819}"/>
              </a:ext>
            </a:extLst>
          </p:cNvPr>
          <p:cNvPicPr>
            <a:picLocks noChangeAspect="1"/>
          </p:cNvPicPr>
          <p:nvPr/>
        </p:nvPicPr>
        <p:blipFill>
          <a:blip r:embed="rId3"/>
          <a:stretch>
            <a:fillRect/>
          </a:stretch>
        </p:blipFill>
        <p:spPr>
          <a:xfrm>
            <a:off x="6640512" y="1965325"/>
            <a:ext cx="4940300" cy="4470400"/>
          </a:xfrm>
          <a:prstGeom prst="rect">
            <a:avLst/>
          </a:prstGeom>
        </p:spPr>
      </p:pic>
    </p:spTree>
    <p:extLst>
      <p:ext uri="{BB962C8B-B14F-4D97-AF65-F5344CB8AC3E}">
        <p14:creationId xmlns:p14="http://schemas.microsoft.com/office/powerpoint/2010/main" val="400380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9383E-AEB3-3C4A-8F38-5ADFDD444DDC}"/>
              </a:ext>
            </a:extLst>
          </p:cNvPr>
          <p:cNvSpPr>
            <a:spLocks noGrp="1"/>
          </p:cNvSpPr>
          <p:nvPr>
            <p:ph type="title"/>
          </p:nvPr>
        </p:nvSpPr>
        <p:spPr>
          <a:xfrm>
            <a:off x="805619" y="407176"/>
            <a:ext cx="6072776" cy="1393046"/>
          </a:xfrm>
        </p:spPr>
        <p:txBody>
          <a:bodyPr>
            <a:normAutofit/>
          </a:bodyPr>
          <a:lstStyle/>
          <a:p>
            <a:r>
              <a:rPr lang="en-US" dirty="0">
                <a:solidFill>
                  <a:schemeClr val="tx1"/>
                </a:solidFill>
              </a:rPr>
              <a:t>Consistency improves sleep for the whole family </a:t>
            </a:r>
          </a:p>
        </p:txBody>
      </p:sp>
      <p:sp>
        <p:nvSpPr>
          <p:cNvPr id="3" name="Content Placeholder 2">
            <a:extLst>
              <a:ext uri="{FF2B5EF4-FFF2-40B4-BE49-F238E27FC236}">
                <a16:creationId xmlns:a16="http://schemas.microsoft.com/office/drawing/2014/main" xmlns="" id="{4FBF8798-7380-FE4E-B425-E973229418BF}"/>
              </a:ext>
            </a:extLst>
          </p:cNvPr>
          <p:cNvSpPr>
            <a:spLocks noGrp="1"/>
          </p:cNvSpPr>
          <p:nvPr>
            <p:ph idx="1"/>
          </p:nvPr>
        </p:nvSpPr>
        <p:spPr>
          <a:xfrm>
            <a:off x="805619" y="2193256"/>
            <a:ext cx="6072776" cy="3830136"/>
          </a:xfrm>
        </p:spPr>
        <p:txBody>
          <a:bodyPr anchor="ctr">
            <a:noAutofit/>
          </a:bodyPr>
          <a:lstStyle/>
          <a:p>
            <a:r>
              <a:rPr lang="en-US" sz="2400" dirty="0">
                <a:solidFill>
                  <a:schemeClr val="tx1"/>
                </a:solidFill>
              </a:rPr>
              <a:t>Consistent bed and rise times</a:t>
            </a:r>
          </a:p>
          <a:p>
            <a:r>
              <a:rPr lang="en-US" sz="2400" dirty="0">
                <a:solidFill>
                  <a:schemeClr val="tx1"/>
                </a:solidFill>
              </a:rPr>
              <a:t>Bedtime routines:</a:t>
            </a:r>
          </a:p>
          <a:p>
            <a:pPr lvl="1"/>
            <a:r>
              <a:rPr lang="en-US" sz="2400" dirty="0">
                <a:solidFill>
                  <a:schemeClr val="tx1"/>
                </a:solidFill>
              </a:rPr>
              <a:t>Relaxation techniques</a:t>
            </a:r>
          </a:p>
          <a:p>
            <a:pPr lvl="1"/>
            <a:r>
              <a:rPr lang="en-US" sz="2400" dirty="0">
                <a:solidFill>
                  <a:schemeClr val="tx1"/>
                </a:solidFill>
              </a:rPr>
              <a:t>Stress journal</a:t>
            </a:r>
          </a:p>
          <a:p>
            <a:pPr lvl="1"/>
            <a:r>
              <a:rPr lang="en-US" sz="2400" dirty="0">
                <a:solidFill>
                  <a:schemeClr val="tx1"/>
                </a:solidFill>
              </a:rPr>
              <a:t>Protect sleep time</a:t>
            </a:r>
          </a:p>
          <a:p>
            <a:pPr lvl="1"/>
            <a:r>
              <a:rPr lang="en-US" sz="2400" dirty="0">
                <a:solidFill>
                  <a:schemeClr val="tx1"/>
                </a:solidFill>
              </a:rPr>
              <a:t>Remove screens</a:t>
            </a:r>
          </a:p>
          <a:p>
            <a:r>
              <a:rPr lang="en-US" sz="2400" dirty="0">
                <a:solidFill>
                  <a:schemeClr val="tx1"/>
                </a:solidFill>
              </a:rPr>
              <a:t>Cool, dark, quiet bedroom environment</a:t>
            </a:r>
          </a:p>
          <a:p>
            <a:r>
              <a:rPr lang="en-US" sz="2400" dirty="0">
                <a:solidFill>
                  <a:schemeClr val="tx1"/>
                </a:solidFill>
              </a:rPr>
              <a:t>Avoid heavy meals, alcohol, exercise before bed</a:t>
            </a:r>
          </a:p>
        </p:txBody>
      </p:sp>
      <p:pic>
        <p:nvPicPr>
          <p:cNvPr id="12" name="Picture 4" descr="Sleep hygiene tips - Headspace">
            <a:extLst>
              <a:ext uri="{FF2B5EF4-FFF2-40B4-BE49-F238E27FC236}">
                <a16:creationId xmlns:a16="http://schemas.microsoft.com/office/drawing/2014/main" xmlns="" id="{E269D986-AFB2-5446-8237-DA88743051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8226" y="851384"/>
            <a:ext cx="4125317" cy="517281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xmlns="" id="{FA7B5BF5-F92B-8341-AA4B-C8A18690788A}"/>
              </a:ext>
            </a:extLst>
          </p:cNvPr>
          <p:cNvSpPr txBox="1">
            <a:spLocks/>
          </p:cNvSpPr>
          <p:nvPr/>
        </p:nvSpPr>
        <p:spPr bwMode="black">
          <a:xfrm>
            <a:off x="3366342" y="6247454"/>
            <a:ext cx="8825658" cy="586380"/>
          </a:xfrm>
          <a:prstGeom prst="rect">
            <a:avLst/>
          </a:prstGeom>
          <a:noFill/>
          <a:ln w="31750" cap="sq">
            <a:noFill/>
            <a:miter lim="800000"/>
          </a:ln>
        </p:spPr>
        <p:txBody>
          <a:bodyPr vert="horz" lIns="91440" tIns="45720" rIns="91440" bIns="45720" rtlCol="0" anchor="b">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r"/>
            <a:r>
              <a:rPr lang="en-US" sz="1400" dirty="0">
                <a:solidFill>
                  <a:schemeClr val="tx1"/>
                </a:solidFill>
              </a:rPr>
              <a:t>headspace</a:t>
            </a:r>
          </a:p>
        </p:txBody>
      </p:sp>
    </p:spTree>
    <p:extLst>
      <p:ext uri="{BB962C8B-B14F-4D97-AF65-F5344CB8AC3E}">
        <p14:creationId xmlns:p14="http://schemas.microsoft.com/office/powerpoint/2010/main" val="365142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2F0F04-8C95-5F4F-A9FA-D1FF5B4AAF86}"/>
              </a:ext>
            </a:extLst>
          </p:cNvPr>
          <p:cNvSpPr>
            <a:spLocks noGrp="1"/>
          </p:cNvSpPr>
          <p:nvPr>
            <p:ph type="title"/>
          </p:nvPr>
        </p:nvSpPr>
        <p:spPr>
          <a:xfrm>
            <a:off x="434052" y="464422"/>
            <a:ext cx="3817908" cy="1174991"/>
          </a:xfrm>
        </p:spPr>
        <p:txBody>
          <a:bodyPr>
            <a:normAutofit/>
          </a:bodyPr>
          <a:lstStyle/>
          <a:p>
            <a:r>
              <a:rPr lang="en-US" dirty="0"/>
              <a:t>Sleep supports the family </a:t>
            </a:r>
          </a:p>
        </p:txBody>
      </p:sp>
      <p:sp>
        <p:nvSpPr>
          <p:cNvPr id="3" name="Content Placeholder 2">
            <a:extLst>
              <a:ext uri="{FF2B5EF4-FFF2-40B4-BE49-F238E27FC236}">
                <a16:creationId xmlns:a16="http://schemas.microsoft.com/office/drawing/2014/main" xmlns="" id="{39A3768E-29CF-DE48-BB73-66878C76D0E8}"/>
              </a:ext>
            </a:extLst>
          </p:cNvPr>
          <p:cNvSpPr>
            <a:spLocks noGrp="1"/>
          </p:cNvSpPr>
          <p:nvPr>
            <p:ph idx="1"/>
          </p:nvPr>
        </p:nvSpPr>
        <p:spPr>
          <a:xfrm>
            <a:off x="419062" y="2136879"/>
            <a:ext cx="4220244" cy="3255252"/>
          </a:xfrm>
        </p:spPr>
        <p:txBody>
          <a:bodyPr>
            <a:noAutofit/>
          </a:bodyPr>
          <a:lstStyle/>
          <a:p>
            <a:r>
              <a:rPr lang="en-US" sz="2400" dirty="0"/>
              <a:t>Sleep begets sleep</a:t>
            </a:r>
          </a:p>
          <a:p>
            <a:pPr lvl="1"/>
            <a:r>
              <a:rPr lang="en-US" sz="2400" dirty="0"/>
              <a:t>Poor sleep increases family stress and vice versa</a:t>
            </a:r>
          </a:p>
          <a:p>
            <a:r>
              <a:rPr lang="en-US" sz="2400" dirty="0"/>
              <a:t>Routines at each age/stage creates lifelong healthy sleep</a:t>
            </a:r>
          </a:p>
          <a:p>
            <a:r>
              <a:rPr lang="en-US" sz="2400" dirty="0"/>
              <a:t>Talk to your patients (and your family!) about their sleep</a:t>
            </a:r>
          </a:p>
          <a:p>
            <a:pPr lvl="1"/>
            <a:r>
              <a:rPr lang="en-US" sz="2400" dirty="0"/>
              <a:t>If sleep disruption persists, consider Sleep Medicine</a:t>
            </a:r>
          </a:p>
        </p:txBody>
      </p:sp>
      <p:pic>
        <p:nvPicPr>
          <p:cNvPr id="5122" name="Picture 2" descr="Courtesy of Africa Studio/Shutterstock">
            <a:extLst>
              <a:ext uri="{FF2B5EF4-FFF2-40B4-BE49-F238E27FC236}">
                <a16:creationId xmlns:a16="http://schemas.microsoft.com/office/drawing/2014/main" xmlns="" id="{71E645AE-47D9-B945-B305-AB16ABA45F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27" r="11506" b="-1"/>
          <a:stretch/>
        </p:blipFill>
        <p:spPr bwMode="auto">
          <a:xfrm>
            <a:off x="4654296" y="10"/>
            <a:ext cx="7537704"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61B84522-BDB5-394E-B79A-E696CE681E3A}"/>
              </a:ext>
            </a:extLst>
          </p:cNvPr>
          <p:cNvSpPr txBox="1"/>
          <p:nvPr/>
        </p:nvSpPr>
        <p:spPr>
          <a:xfrm>
            <a:off x="45720" y="6581001"/>
            <a:ext cx="4206240" cy="276999"/>
          </a:xfrm>
          <a:prstGeom prst="rect">
            <a:avLst/>
          </a:prstGeom>
          <a:noFill/>
        </p:spPr>
        <p:txBody>
          <a:bodyPr wrap="square" rtlCol="0">
            <a:spAutoFit/>
          </a:bodyPr>
          <a:lstStyle/>
          <a:p>
            <a:r>
              <a:rPr lang="en-US" sz="1200" dirty="0"/>
              <a:t>Meltzer and Montgomery-Downs. </a:t>
            </a:r>
            <a:r>
              <a:rPr lang="en-US" sz="1200" i="1" dirty="0" err="1"/>
              <a:t>Pediatr</a:t>
            </a:r>
            <a:r>
              <a:rPr lang="en-US" sz="1200" i="1" dirty="0"/>
              <a:t> Clin North Am.</a:t>
            </a:r>
            <a:r>
              <a:rPr lang="en-US" sz="1200" dirty="0"/>
              <a:t> 2011.</a:t>
            </a:r>
          </a:p>
        </p:txBody>
      </p:sp>
    </p:spTree>
    <p:extLst>
      <p:ext uri="{BB962C8B-B14F-4D97-AF65-F5344CB8AC3E}">
        <p14:creationId xmlns:p14="http://schemas.microsoft.com/office/powerpoint/2010/main" val="251089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D0A546D-AD8A-416B-B26D-870874008356}"/>
</file>

<file path=customXml/itemProps2.xml><?xml version="1.0" encoding="utf-8"?>
<ds:datastoreItem xmlns:ds="http://schemas.openxmlformats.org/officeDocument/2006/customXml" ds:itemID="{987BB7CA-5260-4B0D-8745-FE708AE82D57}"/>
</file>

<file path=customXml/itemProps3.xml><?xml version="1.0" encoding="utf-8"?>
<ds:datastoreItem xmlns:ds="http://schemas.openxmlformats.org/officeDocument/2006/customXml" ds:itemID="{75A84184-B50C-4430-B267-558B160EAE71}"/>
</file>

<file path=customXml/itemProps4.xml><?xml version="1.0" encoding="utf-8"?>
<ds:datastoreItem xmlns:ds="http://schemas.openxmlformats.org/officeDocument/2006/customXml" ds:itemID="{987BB7CA-5260-4B0D-8745-FE708AE82D57}"/>
</file>

<file path=docProps/app.xml><?xml version="1.0" encoding="utf-8"?>
<Properties xmlns="http://schemas.openxmlformats.org/officeDocument/2006/extended-properties" xmlns:vt="http://schemas.openxmlformats.org/officeDocument/2006/docPropsVTypes">
  <TotalTime>52</TotalTime>
  <Words>864</Words>
  <Application>Microsoft Office PowerPoint</Application>
  <PresentationFormat>Widescreen</PresentationFormat>
  <Paragraphs>126</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Parcel</vt:lpstr>
      <vt:lpstr>Sleep for the Family</vt:lpstr>
      <vt:lpstr>Learning objectives</vt:lpstr>
      <vt:lpstr>Good Sleep is a family affair</vt:lpstr>
      <vt:lpstr>Sleep development</vt:lpstr>
      <vt:lpstr>How much sleep do we all need?</vt:lpstr>
      <vt:lpstr>Setting a routine:  young children</vt:lpstr>
      <vt:lpstr>Setting a routine:  School-aged and teenagers</vt:lpstr>
      <vt:lpstr>Consistency improves sleep for the whole family </vt:lpstr>
      <vt:lpstr>Sleep supports the family </vt:lpstr>
      <vt:lpstr>Cme accreditation and designation</vt:lpstr>
      <vt:lpstr>Cme disclosures</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for the Family</dc:title>
  <dc:creator>Danielle Glick</dc:creator>
  <cp:lastModifiedBy>BHA</cp:lastModifiedBy>
  <cp:revision>10</cp:revision>
  <dcterms:created xsi:type="dcterms:W3CDTF">2021-05-04T23:56:52Z</dcterms:created>
  <dcterms:modified xsi:type="dcterms:W3CDTF">2021-06-01T19:24:59Z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ies>
</file>