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0"/>
  </p:notesMasterIdLst>
  <p:handoutMasterIdLst>
    <p:handoutMasterId r:id="rId31"/>
  </p:handoutMasterIdLst>
  <p:sldIdLst>
    <p:sldId id="281" r:id="rId3"/>
    <p:sldId id="897" r:id="rId4"/>
    <p:sldId id="261" r:id="rId5"/>
    <p:sldId id="262" r:id="rId6"/>
    <p:sldId id="301" r:id="rId7"/>
    <p:sldId id="876" r:id="rId8"/>
    <p:sldId id="310" r:id="rId9"/>
    <p:sldId id="264" r:id="rId10"/>
    <p:sldId id="263" r:id="rId11"/>
    <p:sldId id="265" r:id="rId12"/>
    <p:sldId id="266" r:id="rId13"/>
    <p:sldId id="267" r:id="rId14"/>
    <p:sldId id="268" r:id="rId15"/>
    <p:sldId id="269" r:id="rId16"/>
    <p:sldId id="270" r:id="rId17"/>
    <p:sldId id="900" r:id="rId18"/>
    <p:sldId id="898" r:id="rId19"/>
    <p:sldId id="308" r:id="rId20"/>
    <p:sldId id="271" r:id="rId21"/>
    <p:sldId id="901" r:id="rId22"/>
    <p:sldId id="899" r:id="rId23"/>
    <p:sldId id="282" r:id="rId24"/>
    <p:sldId id="272" r:id="rId25"/>
    <p:sldId id="309" r:id="rId26"/>
    <p:sldId id="278" r:id="rId27"/>
    <p:sldId id="896" r:id="rId28"/>
    <p:sldId id="279" r:id="rId2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4" autoAdjust="0"/>
    <p:restoredTop sz="96229" autoAdjust="0"/>
  </p:normalViewPr>
  <p:slideViewPr>
    <p:cSldViewPr snapToGrid="0" snapToObjects="1">
      <p:cViewPr varScale="1">
        <p:scale>
          <a:sx n="76" d="100"/>
          <a:sy n="76" d="100"/>
        </p:scale>
        <p:origin x="1416"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32C08-6945-418A-80A8-058D8B29171D}"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DF7D8956-87A4-41BA-9E3A-CDED6ACF07CF}">
      <dgm:prSet phldrT="[Text]" custT="1"/>
      <dgm:spPr/>
      <dgm:t>
        <a:bodyPr/>
        <a:lstStyle/>
        <a:p>
          <a:r>
            <a:rPr lang="en-US" sz="1400" dirty="0">
              <a:solidFill>
                <a:schemeClr val="tx1"/>
              </a:solidFill>
            </a:rPr>
            <a:t>Traditionally educated and trained</a:t>
          </a:r>
        </a:p>
      </dgm:t>
    </dgm:pt>
    <dgm:pt modelId="{0C01BEF8-539F-4E40-8395-450E82C163CC}" type="parTrans" cxnId="{461F4114-EC95-4088-9388-0AB2225D8274}">
      <dgm:prSet/>
      <dgm:spPr/>
      <dgm:t>
        <a:bodyPr/>
        <a:lstStyle/>
        <a:p>
          <a:endParaRPr lang="en-US"/>
        </a:p>
      </dgm:t>
    </dgm:pt>
    <dgm:pt modelId="{B2C727F0-57FF-4C6A-BD3B-147864F83D97}" type="sibTrans" cxnId="{461F4114-EC95-4088-9388-0AB2225D8274}">
      <dgm:prSet/>
      <dgm:spPr/>
      <dgm:t>
        <a:bodyPr/>
        <a:lstStyle/>
        <a:p>
          <a:endParaRPr lang="en-US"/>
        </a:p>
      </dgm:t>
    </dgm:pt>
    <dgm:pt modelId="{992B344C-B2A7-4A31-92CD-BD31133AE2DC}">
      <dgm:prSet phldrT="[Text]" custT="1"/>
      <dgm:spPr/>
      <dgm:t>
        <a:bodyPr/>
        <a:lstStyle/>
        <a:p>
          <a:r>
            <a:rPr lang="en-US" sz="1400" dirty="0">
              <a:solidFill>
                <a:schemeClr val="tx1"/>
              </a:solidFill>
            </a:rPr>
            <a:t>Lived Experience</a:t>
          </a:r>
        </a:p>
      </dgm:t>
    </dgm:pt>
    <dgm:pt modelId="{0659FCD5-5B64-43CB-B09C-41E69188F95E}" type="parTrans" cxnId="{32FDECBA-11D0-43B7-92A2-9DF713261185}">
      <dgm:prSet/>
      <dgm:spPr/>
      <dgm:t>
        <a:bodyPr/>
        <a:lstStyle/>
        <a:p>
          <a:endParaRPr lang="en-US"/>
        </a:p>
      </dgm:t>
    </dgm:pt>
    <dgm:pt modelId="{96B59A9F-E8FA-4B10-AD5A-850CCA35E263}" type="sibTrans" cxnId="{32FDECBA-11D0-43B7-92A2-9DF713261185}">
      <dgm:prSet/>
      <dgm:spPr/>
      <dgm:t>
        <a:bodyPr/>
        <a:lstStyle/>
        <a:p>
          <a:endParaRPr lang="en-US"/>
        </a:p>
      </dgm:t>
    </dgm:pt>
    <dgm:pt modelId="{D974A47F-2925-4733-9109-B1CB1105249F}">
      <dgm:prSet phldrT="[Text]" custT="1"/>
      <dgm:spPr/>
      <dgm:t>
        <a:bodyPr/>
        <a:lstStyle/>
        <a:p>
          <a:r>
            <a:rPr lang="en-US" sz="1400" dirty="0">
              <a:solidFill>
                <a:schemeClr val="tx1"/>
              </a:solidFill>
            </a:rPr>
            <a:t>Status disclosure is a choice</a:t>
          </a:r>
        </a:p>
      </dgm:t>
    </dgm:pt>
    <dgm:pt modelId="{B3788115-1680-4710-8962-99CBFD0BEA43}" type="parTrans" cxnId="{C9D249CE-998F-4D09-B4CB-F59AE982BC98}">
      <dgm:prSet/>
      <dgm:spPr/>
      <dgm:t>
        <a:bodyPr/>
        <a:lstStyle/>
        <a:p>
          <a:endParaRPr lang="en-US"/>
        </a:p>
      </dgm:t>
    </dgm:pt>
    <dgm:pt modelId="{FFE9BC8B-4D42-46D0-BCC6-D3C65309A077}" type="sibTrans" cxnId="{C9D249CE-998F-4D09-B4CB-F59AE982BC98}">
      <dgm:prSet/>
      <dgm:spPr/>
      <dgm:t>
        <a:bodyPr/>
        <a:lstStyle/>
        <a:p>
          <a:endParaRPr lang="en-US"/>
        </a:p>
      </dgm:t>
    </dgm:pt>
    <dgm:pt modelId="{C21E5EB1-6097-42DB-88E5-D52BAD6E1847}">
      <dgm:prSet phldrT="[Text]" custT="1"/>
      <dgm:spPr/>
      <dgm:t>
        <a:bodyPr/>
        <a:lstStyle/>
        <a:p>
          <a:r>
            <a:rPr lang="en-US" sz="1400" dirty="0">
              <a:solidFill>
                <a:schemeClr val="tx1"/>
              </a:solidFill>
            </a:rPr>
            <a:t>Expectations: Disclosure, Boundaries, Therapeutic Relationships</a:t>
          </a:r>
        </a:p>
        <a:p>
          <a:endParaRPr lang="en-US" sz="800" dirty="0"/>
        </a:p>
      </dgm:t>
    </dgm:pt>
    <dgm:pt modelId="{48C8FD60-8E82-490C-AA4B-9797C275B810}" type="parTrans" cxnId="{F66DAD34-6DBA-41FB-8EBF-6F6A605ADAC2}">
      <dgm:prSet/>
      <dgm:spPr/>
      <dgm:t>
        <a:bodyPr/>
        <a:lstStyle/>
        <a:p>
          <a:endParaRPr lang="en-US"/>
        </a:p>
      </dgm:t>
    </dgm:pt>
    <dgm:pt modelId="{E0221E02-25C1-424B-B082-1D157D652984}" type="sibTrans" cxnId="{F66DAD34-6DBA-41FB-8EBF-6F6A605ADAC2}">
      <dgm:prSet/>
      <dgm:spPr/>
      <dgm:t>
        <a:bodyPr/>
        <a:lstStyle/>
        <a:p>
          <a:endParaRPr lang="en-US"/>
        </a:p>
      </dgm:t>
    </dgm:pt>
    <dgm:pt modelId="{CD555A55-42F5-49C1-91F0-59B6C4A07DE3}" type="pres">
      <dgm:prSet presAssocID="{02B32C08-6945-418A-80A8-058D8B29171D}" presName="Name0" presStyleCnt="0">
        <dgm:presLayoutVars>
          <dgm:chMax val="7"/>
          <dgm:resizeHandles val="exact"/>
        </dgm:presLayoutVars>
      </dgm:prSet>
      <dgm:spPr/>
    </dgm:pt>
    <dgm:pt modelId="{075A52B8-1E98-4E62-8B25-E6D29966C806}" type="pres">
      <dgm:prSet presAssocID="{02B32C08-6945-418A-80A8-058D8B29171D}" presName="comp1" presStyleCnt="0"/>
      <dgm:spPr/>
    </dgm:pt>
    <dgm:pt modelId="{D28854BC-1B73-48D6-A7C2-01D788BB7C40}" type="pres">
      <dgm:prSet presAssocID="{02B32C08-6945-418A-80A8-058D8B29171D}" presName="circle1" presStyleLbl="node1" presStyleIdx="0" presStyleCnt="4"/>
      <dgm:spPr/>
    </dgm:pt>
    <dgm:pt modelId="{8467F77A-6C7D-44EF-9744-E0E5FBA1A99C}" type="pres">
      <dgm:prSet presAssocID="{02B32C08-6945-418A-80A8-058D8B29171D}" presName="c1text" presStyleLbl="node1" presStyleIdx="0" presStyleCnt="4">
        <dgm:presLayoutVars>
          <dgm:bulletEnabled val="1"/>
        </dgm:presLayoutVars>
      </dgm:prSet>
      <dgm:spPr/>
    </dgm:pt>
    <dgm:pt modelId="{089BA445-3830-4D5F-9282-AD05D875D9B7}" type="pres">
      <dgm:prSet presAssocID="{02B32C08-6945-418A-80A8-058D8B29171D}" presName="comp2" presStyleCnt="0"/>
      <dgm:spPr/>
    </dgm:pt>
    <dgm:pt modelId="{4CC3ECB2-ACF1-4D6A-9230-2A0124C1112A}" type="pres">
      <dgm:prSet presAssocID="{02B32C08-6945-418A-80A8-058D8B29171D}" presName="circle2" presStyleLbl="node1" presStyleIdx="1" presStyleCnt="4"/>
      <dgm:spPr/>
    </dgm:pt>
    <dgm:pt modelId="{5BA80D1D-6B6F-44D1-A2D9-89D16D00D997}" type="pres">
      <dgm:prSet presAssocID="{02B32C08-6945-418A-80A8-058D8B29171D}" presName="c2text" presStyleLbl="node1" presStyleIdx="1" presStyleCnt="4">
        <dgm:presLayoutVars>
          <dgm:bulletEnabled val="1"/>
        </dgm:presLayoutVars>
      </dgm:prSet>
      <dgm:spPr/>
    </dgm:pt>
    <dgm:pt modelId="{1BA269DB-39F6-4BB3-91D0-6B7DC849832C}" type="pres">
      <dgm:prSet presAssocID="{02B32C08-6945-418A-80A8-058D8B29171D}" presName="comp3" presStyleCnt="0"/>
      <dgm:spPr/>
    </dgm:pt>
    <dgm:pt modelId="{010241C7-01B3-4B54-B0CA-BABB92487684}" type="pres">
      <dgm:prSet presAssocID="{02B32C08-6945-418A-80A8-058D8B29171D}" presName="circle3" presStyleLbl="node1" presStyleIdx="2" presStyleCnt="4"/>
      <dgm:spPr/>
    </dgm:pt>
    <dgm:pt modelId="{CE3E23C1-81A1-450C-869B-BAC56F63BD60}" type="pres">
      <dgm:prSet presAssocID="{02B32C08-6945-418A-80A8-058D8B29171D}" presName="c3text" presStyleLbl="node1" presStyleIdx="2" presStyleCnt="4">
        <dgm:presLayoutVars>
          <dgm:bulletEnabled val="1"/>
        </dgm:presLayoutVars>
      </dgm:prSet>
      <dgm:spPr/>
    </dgm:pt>
    <dgm:pt modelId="{793FA2CB-6811-4A33-9B79-1ABD8B0DDF09}" type="pres">
      <dgm:prSet presAssocID="{02B32C08-6945-418A-80A8-058D8B29171D}" presName="comp4" presStyleCnt="0"/>
      <dgm:spPr/>
    </dgm:pt>
    <dgm:pt modelId="{7EEA32AD-894C-428C-98BF-4BDC01553910}" type="pres">
      <dgm:prSet presAssocID="{02B32C08-6945-418A-80A8-058D8B29171D}" presName="circle4" presStyleLbl="node1" presStyleIdx="3" presStyleCnt="4" custScaleX="112190"/>
      <dgm:spPr/>
    </dgm:pt>
    <dgm:pt modelId="{6A57DFBA-F604-48E7-BF23-82AF3490C9FC}" type="pres">
      <dgm:prSet presAssocID="{02B32C08-6945-418A-80A8-058D8B29171D}" presName="c4text" presStyleLbl="node1" presStyleIdx="3" presStyleCnt="4">
        <dgm:presLayoutVars>
          <dgm:bulletEnabled val="1"/>
        </dgm:presLayoutVars>
      </dgm:prSet>
      <dgm:spPr/>
    </dgm:pt>
  </dgm:ptLst>
  <dgm:cxnLst>
    <dgm:cxn modelId="{461F4114-EC95-4088-9388-0AB2225D8274}" srcId="{02B32C08-6945-418A-80A8-058D8B29171D}" destId="{DF7D8956-87A4-41BA-9E3A-CDED6ACF07CF}" srcOrd="0" destOrd="0" parTransId="{0C01BEF8-539F-4E40-8395-450E82C163CC}" sibTransId="{B2C727F0-57FF-4C6A-BD3B-147864F83D97}"/>
    <dgm:cxn modelId="{F66DAD34-6DBA-41FB-8EBF-6F6A605ADAC2}" srcId="{02B32C08-6945-418A-80A8-058D8B29171D}" destId="{C21E5EB1-6097-42DB-88E5-D52BAD6E1847}" srcOrd="3" destOrd="0" parTransId="{48C8FD60-8E82-490C-AA4B-9797C275B810}" sibTransId="{E0221E02-25C1-424B-B082-1D157D652984}"/>
    <dgm:cxn modelId="{440A993A-FF4A-48E4-B50E-836BA1B8C110}" type="presOf" srcId="{D974A47F-2925-4733-9109-B1CB1105249F}" destId="{CE3E23C1-81A1-450C-869B-BAC56F63BD60}" srcOrd="1" destOrd="0" presId="urn:microsoft.com/office/officeart/2005/8/layout/venn2"/>
    <dgm:cxn modelId="{3BB64461-1537-4EFF-A19C-AB50081E0477}" type="presOf" srcId="{D974A47F-2925-4733-9109-B1CB1105249F}" destId="{010241C7-01B3-4B54-B0CA-BABB92487684}" srcOrd="0" destOrd="0" presId="urn:microsoft.com/office/officeart/2005/8/layout/venn2"/>
    <dgm:cxn modelId="{FBF90C63-4579-4716-B3C2-7C48AF7C3207}" type="presOf" srcId="{C21E5EB1-6097-42DB-88E5-D52BAD6E1847}" destId="{7EEA32AD-894C-428C-98BF-4BDC01553910}" srcOrd="0" destOrd="0" presId="urn:microsoft.com/office/officeart/2005/8/layout/venn2"/>
    <dgm:cxn modelId="{D69B7D47-8A8E-4CCD-9E35-E4AB97324C34}" type="presOf" srcId="{02B32C08-6945-418A-80A8-058D8B29171D}" destId="{CD555A55-42F5-49C1-91F0-59B6C4A07DE3}" srcOrd="0" destOrd="0" presId="urn:microsoft.com/office/officeart/2005/8/layout/venn2"/>
    <dgm:cxn modelId="{40ADACA2-B97C-4E3D-B5EC-0F97D1907375}" type="presOf" srcId="{992B344C-B2A7-4A31-92CD-BD31133AE2DC}" destId="{5BA80D1D-6B6F-44D1-A2D9-89D16D00D997}" srcOrd="1" destOrd="0" presId="urn:microsoft.com/office/officeart/2005/8/layout/venn2"/>
    <dgm:cxn modelId="{52FDE5B0-8C0A-4FE7-85BD-8CDB33E381DD}" type="presOf" srcId="{DF7D8956-87A4-41BA-9E3A-CDED6ACF07CF}" destId="{8467F77A-6C7D-44EF-9744-E0E5FBA1A99C}" srcOrd="1" destOrd="0" presId="urn:microsoft.com/office/officeart/2005/8/layout/venn2"/>
    <dgm:cxn modelId="{DC5104B7-2F74-45BD-9041-F0A958B7FB32}" type="presOf" srcId="{992B344C-B2A7-4A31-92CD-BD31133AE2DC}" destId="{4CC3ECB2-ACF1-4D6A-9230-2A0124C1112A}" srcOrd="0" destOrd="0" presId="urn:microsoft.com/office/officeart/2005/8/layout/venn2"/>
    <dgm:cxn modelId="{32FDECBA-11D0-43B7-92A2-9DF713261185}" srcId="{02B32C08-6945-418A-80A8-058D8B29171D}" destId="{992B344C-B2A7-4A31-92CD-BD31133AE2DC}" srcOrd="1" destOrd="0" parTransId="{0659FCD5-5B64-43CB-B09C-41E69188F95E}" sibTransId="{96B59A9F-E8FA-4B10-AD5A-850CCA35E263}"/>
    <dgm:cxn modelId="{C9D249CE-998F-4D09-B4CB-F59AE982BC98}" srcId="{02B32C08-6945-418A-80A8-058D8B29171D}" destId="{D974A47F-2925-4733-9109-B1CB1105249F}" srcOrd="2" destOrd="0" parTransId="{B3788115-1680-4710-8962-99CBFD0BEA43}" sibTransId="{FFE9BC8B-4D42-46D0-BCC6-D3C65309A077}"/>
    <dgm:cxn modelId="{8A5F60D5-42C6-4FB3-A75A-9FF751575E3D}" type="presOf" srcId="{C21E5EB1-6097-42DB-88E5-D52BAD6E1847}" destId="{6A57DFBA-F604-48E7-BF23-82AF3490C9FC}" srcOrd="1" destOrd="0" presId="urn:microsoft.com/office/officeart/2005/8/layout/venn2"/>
    <dgm:cxn modelId="{726B26E2-74B9-4E7F-86BB-FC7F68DE9878}" type="presOf" srcId="{DF7D8956-87A4-41BA-9E3A-CDED6ACF07CF}" destId="{D28854BC-1B73-48D6-A7C2-01D788BB7C40}" srcOrd="0" destOrd="0" presId="urn:microsoft.com/office/officeart/2005/8/layout/venn2"/>
    <dgm:cxn modelId="{D24BE153-58D9-4D36-8DE2-4F83D0FF6AAD}" type="presParOf" srcId="{CD555A55-42F5-49C1-91F0-59B6C4A07DE3}" destId="{075A52B8-1E98-4E62-8B25-E6D29966C806}" srcOrd="0" destOrd="0" presId="urn:microsoft.com/office/officeart/2005/8/layout/venn2"/>
    <dgm:cxn modelId="{C580CA02-85BF-47B5-8960-09867E18131A}" type="presParOf" srcId="{075A52B8-1E98-4E62-8B25-E6D29966C806}" destId="{D28854BC-1B73-48D6-A7C2-01D788BB7C40}" srcOrd="0" destOrd="0" presId="urn:microsoft.com/office/officeart/2005/8/layout/venn2"/>
    <dgm:cxn modelId="{4C90FF20-5633-4401-A5C4-FB6442E97551}" type="presParOf" srcId="{075A52B8-1E98-4E62-8B25-E6D29966C806}" destId="{8467F77A-6C7D-44EF-9744-E0E5FBA1A99C}" srcOrd="1" destOrd="0" presId="urn:microsoft.com/office/officeart/2005/8/layout/venn2"/>
    <dgm:cxn modelId="{9CF0D0B4-9CFA-4F58-BA8A-539B890114A4}" type="presParOf" srcId="{CD555A55-42F5-49C1-91F0-59B6C4A07DE3}" destId="{089BA445-3830-4D5F-9282-AD05D875D9B7}" srcOrd="1" destOrd="0" presId="urn:microsoft.com/office/officeart/2005/8/layout/venn2"/>
    <dgm:cxn modelId="{FB9D3D5C-CE76-47FF-AC0E-CECBDC517F0D}" type="presParOf" srcId="{089BA445-3830-4D5F-9282-AD05D875D9B7}" destId="{4CC3ECB2-ACF1-4D6A-9230-2A0124C1112A}" srcOrd="0" destOrd="0" presId="urn:microsoft.com/office/officeart/2005/8/layout/venn2"/>
    <dgm:cxn modelId="{EB1E24CC-7D73-414C-86E1-D3C2EAE5DB90}" type="presParOf" srcId="{089BA445-3830-4D5F-9282-AD05D875D9B7}" destId="{5BA80D1D-6B6F-44D1-A2D9-89D16D00D997}" srcOrd="1" destOrd="0" presId="urn:microsoft.com/office/officeart/2005/8/layout/venn2"/>
    <dgm:cxn modelId="{86A68E9C-9ABF-476D-875F-CE6D6BB32070}" type="presParOf" srcId="{CD555A55-42F5-49C1-91F0-59B6C4A07DE3}" destId="{1BA269DB-39F6-4BB3-91D0-6B7DC849832C}" srcOrd="2" destOrd="0" presId="urn:microsoft.com/office/officeart/2005/8/layout/venn2"/>
    <dgm:cxn modelId="{80EAEBD0-2BD9-4400-AB88-8BB81C1C3702}" type="presParOf" srcId="{1BA269DB-39F6-4BB3-91D0-6B7DC849832C}" destId="{010241C7-01B3-4B54-B0CA-BABB92487684}" srcOrd="0" destOrd="0" presId="urn:microsoft.com/office/officeart/2005/8/layout/venn2"/>
    <dgm:cxn modelId="{8373152B-143B-4FF5-BEE1-B4005FD4C307}" type="presParOf" srcId="{1BA269DB-39F6-4BB3-91D0-6B7DC849832C}" destId="{CE3E23C1-81A1-450C-869B-BAC56F63BD60}" srcOrd="1" destOrd="0" presId="urn:microsoft.com/office/officeart/2005/8/layout/venn2"/>
    <dgm:cxn modelId="{98280A70-6778-4B6F-8FEE-31B9F2FD5893}" type="presParOf" srcId="{CD555A55-42F5-49C1-91F0-59B6C4A07DE3}" destId="{793FA2CB-6811-4A33-9B79-1ABD8B0DDF09}" srcOrd="3" destOrd="0" presId="urn:microsoft.com/office/officeart/2005/8/layout/venn2"/>
    <dgm:cxn modelId="{D3195106-3823-4813-A713-C878B7A9A50F}" type="presParOf" srcId="{793FA2CB-6811-4A33-9B79-1ABD8B0DDF09}" destId="{7EEA32AD-894C-428C-98BF-4BDC01553910}" srcOrd="0" destOrd="0" presId="urn:microsoft.com/office/officeart/2005/8/layout/venn2"/>
    <dgm:cxn modelId="{7F102647-CE19-4326-9A30-ACF6D4A342B2}" type="presParOf" srcId="{793FA2CB-6811-4A33-9B79-1ABD8B0DDF09}" destId="{6A57DFBA-F604-48E7-BF23-82AF3490C9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32C08-6945-418A-80A8-058D8B29171D}"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DF7D8956-87A4-41BA-9E3A-CDED6ACF07CF}">
      <dgm:prSet phldrT="[Text]"/>
      <dgm:spPr/>
      <dgm:t>
        <a:bodyPr/>
        <a:lstStyle/>
        <a:p>
          <a:r>
            <a:rPr lang="en-US" dirty="0">
              <a:solidFill>
                <a:schemeClr val="tx1"/>
              </a:solidFill>
            </a:rPr>
            <a:t>Lived Experience</a:t>
          </a:r>
          <a:endParaRPr lang="en-US" dirty="0"/>
        </a:p>
      </dgm:t>
    </dgm:pt>
    <dgm:pt modelId="{0C01BEF8-539F-4E40-8395-450E82C163CC}" type="parTrans" cxnId="{461F4114-EC95-4088-9388-0AB2225D8274}">
      <dgm:prSet/>
      <dgm:spPr/>
      <dgm:t>
        <a:bodyPr/>
        <a:lstStyle/>
        <a:p>
          <a:endParaRPr lang="en-US"/>
        </a:p>
      </dgm:t>
    </dgm:pt>
    <dgm:pt modelId="{B2C727F0-57FF-4C6A-BD3B-147864F83D97}" type="sibTrans" cxnId="{461F4114-EC95-4088-9388-0AB2225D8274}">
      <dgm:prSet/>
      <dgm:spPr/>
      <dgm:t>
        <a:bodyPr/>
        <a:lstStyle/>
        <a:p>
          <a:endParaRPr lang="en-US"/>
        </a:p>
      </dgm:t>
    </dgm:pt>
    <dgm:pt modelId="{992B344C-B2A7-4A31-92CD-BD31133AE2DC}">
      <dgm:prSet phldrT="[Text]" custT="1"/>
      <dgm:spPr/>
      <dgm:t>
        <a:bodyPr/>
        <a:lstStyle/>
        <a:p>
          <a:r>
            <a:rPr lang="en-US" sz="1400" dirty="0">
              <a:solidFill>
                <a:schemeClr val="tx1"/>
              </a:solidFill>
            </a:rPr>
            <a:t>Status disclosure is imperative</a:t>
          </a:r>
          <a:endParaRPr lang="en-US" sz="1400" dirty="0"/>
        </a:p>
      </dgm:t>
    </dgm:pt>
    <dgm:pt modelId="{0659FCD5-5B64-43CB-B09C-41E69188F95E}" type="parTrans" cxnId="{32FDECBA-11D0-43B7-92A2-9DF713261185}">
      <dgm:prSet/>
      <dgm:spPr/>
      <dgm:t>
        <a:bodyPr/>
        <a:lstStyle/>
        <a:p>
          <a:endParaRPr lang="en-US"/>
        </a:p>
      </dgm:t>
    </dgm:pt>
    <dgm:pt modelId="{96B59A9F-E8FA-4B10-AD5A-850CCA35E263}" type="sibTrans" cxnId="{32FDECBA-11D0-43B7-92A2-9DF713261185}">
      <dgm:prSet/>
      <dgm:spPr/>
      <dgm:t>
        <a:bodyPr/>
        <a:lstStyle/>
        <a:p>
          <a:endParaRPr lang="en-US"/>
        </a:p>
      </dgm:t>
    </dgm:pt>
    <dgm:pt modelId="{D974A47F-2925-4733-9109-B1CB1105249F}">
      <dgm:prSet phldrT="[Text]" custT="1"/>
      <dgm:spPr/>
      <dgm:t>
        <a:bodyPr/>
        <a:lstStyle/>
        <a:p>
          <a:r>
            <a:rPr lang="en-US" sz="1400" dirty="0">
              <a:solidFill>
                <a:schemeClr val="tx1"/>
              </a:solidFill>
            </a:rPr>
            <a:t>Training and other requirements</a:t>
          </a:r>
        </a:p>
      </dgm:t>
    </dgm:pt>
    <dgm:pt modelId="{B3788115-1680-4710-8962-99CBFD0BEA43}" type="parTrans" cxnId="{C9D249CE-998F-4D09-B4CB-F59AE982BC98}">
      <dgm:prSet/>
      <dgm:spPr/>
      <dgm:t>
        <a:bodyPr/>
        <a:lstStyle/>
        <a:p>
          <a:endParaRPr lang="en-US"/>
        </a:p>
      </dgm:t>
    </dgm:pt>
    <dgm:pt modelId="{FFE9BC8B-4D42-46D0-BCC6-D3C65309A077}" type="sibTrans" cxnId="{C9D249CE-998F-4D09-B4CB-F59AE982BC98}">
      <dgm:prSet/>
      <dgm:spPr/>
      <dgm:t>
        <a:bodyPr/>
        <a:lstStyle/>
        <a:p>
          <a:endParaRPr lang="en-US"/>
        </a:p>
      </dgm:t>
    </dgm:pt>
    <dgm:pt modelId="{C21E5EB1-6097-42DB-88E5-D52BAD6E1847}">
      <dgm:prSet phldrT="[Text]" custT="1"/>
      <dgm:spPr/>
      <dgm:t>
        <a:bodyPr/>
        <a:lstStyle/>
        <a:p>
          <a:r>
            <a:rPr lang="en-US" sz="1400" dirty="0">
              <a:solidFill>
                <a:schemeClr val="tx1"/>
              </a:solidFill>
            </a:rPr>
            <a:t>Expectations: Mutuality, sharing, reliance on story</a:t>
          </a:r>
          <a:endParaRPr lang="en-US" sz="1400" dirty="0"/>
        </a:p>
      </dgm:t>
    </dgm:pt>
    <dgm:pt modelId="{48C8FD60-8E82-490C-AA4B-9797C275B810}" type="parTrans" cxnId="{F66DAD34-6DBA-41FB-8EBF-6F6A605ADAC2}">
      <dgm:prSet/>
      <dgm:spPr/>
      <dgm:t>
        <a:bodyPr/>
        <a:lstStyle/>
        <a:p>
          <a:endParaRPr lang="en-US"/>
        </a:p>
      </dgm:t>
    </dgm:pt>
    <dgm:pt modelId="{E0221E02-25C1-424B-B082-1D157D652984}" type="sibTrans" cxnId="{F66DAD34-6DBA-41FB-8EBF-6F6A605ADAC2}">
      <dgm:prSet/>
      <dgm:spPr/>
      <dgm:t>
        <a:bodyPr/>
        <a:lstStyle/>
        <a:p>
          <a:endParaRPr lang="en-US"/>
        </a:p>
      </dgm:t>
    </dgm:pt>
    <dgm:pt modelId="{CD555A55-42F5-49C1-91F0-59B6C4A07DE3}" type="pres">
      <dgm:prSet presAssocID="{02B32C08-6945-418A-80A8-058D8B29171D}" presName="Name0" presStyleCnt="0">
        <dgm:presLayoutVars>
          <dgm:chMax val="7"/>
          <dgm:resizeHandles val="exact"/>
        </dgm:presLayoutVars>
      </dgm:prSet>
      <dgm:spPr/>
    </dgm:pt>
    <dgm:pt modelId="{075A52B8-1E98-4E62-8B25-E6D29966C806}" type="pres">
      <dgm:prSet presAssocID="{02B32C08-6945-418A-80A8-058D8B29171D}" presName="comp1" presStyleCnt="0"/>
      <dgm:spPr/>
    </dgm:pt>
    <dgm:pt modelId="{D28854BC-1B73-48D6-A7C2-01D788BB7C40}" type="pres">
      <dgm:prSet presAssocID="{02B32C08-6945-418A-80A8-058D8B29171D}" presName="circle1" presStyleLbl="node1" presStyleIdx="0" presStyleCnt="4"/>
      <dgm:spPr/>
    </dgm:pt>
    <dgm:pt modelId="{8467F77A-6C7D-44EF-9744-E0E5FBA1A99C}" type="pres">
      <dgm:prSet presAssocID="{02B32C08-6945-418A-80A8-058D8B29171D}" presName="c1text" presStyleLbl="node1" presStyleIdx="0" presStyleCnt="4">
        <dgm:presLayoutVars>
          <dgm:bulletEnabled val="1"/>
        </dgm:presLayoutVars>
      </dgm:prSet>
      <dgm:spPr/>
    </dgm:pt>
    <dgm:pt modelId="{089BA445-3830-4D5F-9282-AD05D875D9B7}" type="pres">
      <dgm:prSet presAssocID="{02B32C08-6945-418A-80A8-058D8B29171D}" presName="comp2" presStyleCnt="0"/>
      <dgm:spPr/>
    </dgm:pt>
    <dgm:pt modelId="{4CC3ECB2-ACF1-4D6A-9230-2A0124C1112A}" type="pres">
      <dgm:prSet presAssocID="{02B32C08-6945-418A-80A8-058D8B29171D}" presName="circle2" presStyleLbl="node1" presStyleIdx="1" presStyleCnt="4" custScaleX="104365"/>
      <dgm:spPr/>
    </dgm:pt>
    <dgm:pt modelId="{5BA80D1D-6B6F-44D1-A2D9-89D16D00D997}" type="pres">
      <dgm:prSet presAssocID="{02B32C08-6945-418A-80A8-058D8B29171D}" presName="c2text" presStyleLbl="node1" presStyleIdx="1" presStyleCnt="4">
        <dgm:presLayoutVars>
          <dgm:bulletEnabled val="1"/>
        </dgm:presLayoutVars>
      </dgm:prSet>
      <dgm:spPr/>
    </dgm:pt>
    <dgm:pt modelId="{1BA269DB-39F6-4BB3-91D0-6B7DC849832C}" type="pres">
      <dgm:prSet presAssocID="{02B32C08-6945-418A-80A8-058D8B29171D}" presName="comp3" presStyleCnt="0"/>
      <dgm:spPr/>
    </dgm:pt>
    <dgm:pt modelId="{010241C7-01B3-4B54-B0CA-BABB92487684}" type="pres">
      <dgm:prSet presAssocID="{02B32C08-6945-418A-80A8-058D8B29171D}" presName="circle3" presStyleLbl="node1" presStyleIdx="2" presStyleCnt="4" custScaleX="105439"/>
      <dgm:spPr/>
    </dgm:pt>
    <dgm:pt modelId="{CE3E23C1-81A1-450C-869B-BAC56F63BD60}" type="pres">
      <dgm:prSet presAssocID="{02B32C08-6945-418A-80A8-058D8B29171D}" presName="c3text" presStyleLbl="node1" presStyleIdx="2" presStyleCnt="4">
        <dgm:presLayoutVars>
          <dgm:bulletEnabled val="1"/>
        </dgm:presLayoutVars>
      </dgm:prSet>
      <dgm:spPr/>
    </dgm:pt>
    <dgm:pt modelId="{793FA2CB-6811-4A33-9B79-1ABD8B0DDF09}" type="pres">
      <dgm:prSet presAssocID="{02B32C08-6945-418A-80A8-058D8B29171D}" presName="comp4" presStyleCnt="0"/>
      <dgm:spPr/>
    </dgm:pt>
    <dgm:pt modelId="{7EEA32AD-894C-428C-98BF-4BDC01553910}" type="pres">
      <dgm:prSet presAssocID="{02B32C08-6945-418A-80A8-058D8B29171D}" presName="circle4" presStyleLbl="node1" presStyleIdx="3" presStyleCnt="4" custScaleX="121333"/>
      <dgm:spPr/>
    </dgm:pt>
    <dgm:pt modelId="{6A57DFBA-F604-48E7-BF23-82AF3490C9FC}" type="pres">
      <dgm:prSet presAssocID="{02B32C08-6945-418A-80A8-058D8B29171D}" presName="c4text" presStyleLbl="node1" presStyleIdx="3" presStyleCnt="4">
        <dgm:presLayoutVars>
          <dgm:bulletEnabled val="1"/>
        </dgm:presLayoutVars>
      </dgm:prSet>
      <dgm:spPr/>
    </dgm:pt>
  </dgm:ptLst>
  <dgm:cxnLst>
    <dgm:cxn modelId="{461F4114-EC95-4088-9388-0AB2225D8274}" srcId="{02B32C08-6945-418A-80A8-058D8B29171D}" destId="{DF7D8956-87A4-41BA-9E3A-CDED6ACF07CF}" srcOrd="0" destOrd="0" parTransId="{0C01BEF8-539F-4E40-8395-450E82C163CC}" sibTransId="{B2C727F0-57FF-4C6A-BD3B-147864F83D97}"/>
    <dgm:cxn modelId="{F66DAD34-6DBA-41FB-8EBF-6F6A605ADAC2}" srcId="{02B32C08-6945-418A-80A8-058D8B29171D}" destId="{C21E5EB1-6097-42DB-88E5-D52BAD6E1847}" srcOrd="3" destOrd="0" parTransId="{48C8FD60-8E82-490C-AA4B-9797C275B810}" sibTransId="{E0221E02-25C1-424B-B082-1D157D652984}"/>
    <dgm:cxn modelId="{440A993A-FF4A-48E4-B50E-836BA1B8C110}" type="presOf" srcId="{D974A47F-2925-4733-9109-B1CB1105249F}" destId="{CE3E23C1-81A1-450C-869B-BAC56F63BD60}" srcOrd="1" destOrd="0" presId="urn:microsoft.com/office/officeart/2005/8/layout/venn2"/>
    <dgm:cxn modelId="{3BB64461-1537-4EFF-A19C-AB50081E0477}" type="presOf" srcId="{D974A47F-2925-4733-9109-B1CB1105249F}" destId="{010241C7-01B3-4B54-B0CA-BABB92487684}" srcOrd="0" destOrd="0" presId="urn:microsoft.com/office/officeart/2005/8/layout/venn2"/>
    <dgm:cxn modelId="{FBF90C63-4579-4716-B3C2-7C48AF7C3207}" type="presOf" srcId="{C21E5EB1-6097-42DB-88E5-D52BAD6E1847}" destId="{7EEA32AD-894C-428C-98BF-4BDC01553910}" srcOrd="0" destOrd="0" presId="urn:microsoft.com/office/officeart/2005/8/layout/venn2"/>
    <dgm:cxn modelId="{D69B7D47-8A8E-4CCD-9E35-E4AB97324C34}" type="presOf" srcId="{02B32C08-6945-418A-80A8-058D8B29171D}" destId="{CD555A55-42F5-49C1-91F0-59B6C4A07DE3}" srcOrd="0" destOrd="0" presId="urn:microsoft.com/office/officeart/2005/8/layout/venn2"/>
    <dgm:cxn modelId="{40ADACA2-B97C-4E3D-B5EC-0F97D1907375}" type="presOf" srcId="{992B344C-B2A7-4A31-92CD-BD31133AE2DC}" destId="{5BA80D1D-6B6F-44D1-A2D9-89D16D00D997}" srcOrd="1" destOrd="0" presId="urn:microsoft.com/office/officeart/2005/8/layout/venn2"/>
    <dgm:cxn modelId="{52FDE5B0-8C0A-4FE7-85BD-8CDB33E381DD}" type="presOf" srcId="{DF7D8956-87A4-41BA-9E3A-CDED6ACF07CF}" destId="{8467F77A-6C7D-44EF-9744-E0E5FBA1A99C}" srcOrd="1" destOrd="0" presId="urn:microsoft.com/office/officeart/2005/8/layout/venn2"/>
    <dgm:cxn modelId="{DC5104B7-2F74-45BD-9041-F0A958B7FB32}" type="presOf" srcId="{992B344C-B2A7-4A31-92CD-BD31133AE2DC}" destId="{4CC3ECB2-ACF1-4D6A-9230-2A0124C1112A}" srcOrd="0" destOrd="0" presId="urn:microsoft.com/office/officeart/2005/8/layout/venn2"/>
    <dgm:cxn modelId="{32FDECBA-11D0-43B7-92A2-9DF713261185}" srcId="{02B32C08-6945-418A-80A8-058D8B29171D}" destId="{992B344C-B2A7-4A31-92CD-BD31133AE2DC}" srcOrd="1" destOrd="0" parTransId="{0659FCD5-5B64-43CB-B09C-41E69188F95E}" sibTransId="{96B59A9F-E8FA-4B10-AD5A-850CCA35E263}"/>
    <dgm:cxn modelId="{C9D249CE-998F-4D09-B4CB-F59AE982BC98}" srcId="{02B32C08-6945-418A-80A8-058D8B29171D}" destId="{D974A47F-2925-4733-9109-B1CB1105249F}" srcOrd="2" destOrd="0" parTransId="{B3788115-1680-4710-8962-99CBFD0BEA43}" sibTransId="{FFE9BC8B-4D42-46D0-BCC6-D3C65309A077}"/>
    <dgm:cxn modelId="{8A5F60D5-42C6-4FB3-A75A-9FF751575E3D}" type="presOf" srcId="{C21E5EB1-6097-42DB-88E5-D52BAD6E1847}" destId="{6A57DFBA-F604-48E7-BF23-82AF3490C9FC}" srcOrd="1" destOrd="0" presId="urn:microsoft.com/office/officeart/2005/8/layout/venn2"/>
    <dgm:cxn modelId="{726B26E2-74B9-4E7F-86BB-FC7F68DE9878}" type="presOf" srcId="{DF7D8956-87A4-41BA-9E3A-CDED6ACF07CF}" destId="{D28854BC-1B73-48D6-A7C2-01D788BB7C40}" srcOrd="0" destOrd="0" presId="urn:microsoft.com/office/officeart/2005/8/layout/venn2"/>
    <dgm:cxn modelId="{D24BE153-58D9-4D36-8DE2-4F83D0FF6AAD}" type="presParOf" srcId="{CD555A55-42F5-49C1-91F0-59B6C4A07DE3}" destId="{075A52B8-1E98-4E62-8B25-E6D29966C806}" srcOrd="0" destOrd="0" presId="urn:microsoft.com/office/officeart/2005/8/layout/venn2"/>
    <dgm:cxn modelId="{C580CA02-85BF-47B5-8960-09867E18131A}" type="presParOf" srcId="{075A52B8-1E98-4E62-8B25-E6D29966C806}" destId="{D28854BC-1B73-48D6-A7C2-01D788BB7C40}" srcOrd="0" destOrd="0" presId="urn:microsoft.com/office/officeart/2005/8/layout/venn2"/>
    <dgm:cxn modelId="{4C90FF20-5633-4401-A5C4-FB6442E97551}" type="presParOf" srcId="{075A52B8-1E98-4E62-8B25-E6D29966C806}" destId="{8467F77A-6C7D-44EF-9744-E0E5FBA1A99C}" srcOrd="1" destOrd="0" presId="urn:microsoft.com/office/officeart/2005/8/layout/venn2"/>
    <dgm:cxn modelId="{9CF0D0B4-9CFA-4F58-BA8A-539B890114A4}" type="presParOf" srcId="{CD555A55-42F5-49C1-91F0-59B6C4A07DE3}" destId="{089BA445-3830-4D5F-9282-AD05D875D9B7}" srcOrd="1" destOrd="0" presId="urn:microsoft.com/office/officeart/2005/8/layout/venn2"/>
    <dgm:cxn modelId="{FB9D3D5C-CE76-47FF-AC0E-CECBDC517F0D}" type="presParOf" srcId="{089BA445-3830-4D5F-9282-AD05D875D9B7}" destId="{4CC3ECB2-ACF1-4D6A-9230-2A0124C1112A}" srcOrd="0" destOrd="0" presId="urn:microsoft.com/office/officeart/2005/8/layout/venn2"/>
    <dgm:cxn modelId="{EB1E24CC-7D73-414C-86E1-D3C2EAE5DB90}" type="presParOf" srcId="{089BA445-3830-4D5F-9282-AD05D875D9B7}" destId="{5BA80D1D-6B6F-44D1-A2D9-89D16D00D997}" srcOrd="1" destOrd="0" presId="urn:microsoft.com/office/officeart/2005/8/layout/venn2"/>
    <dgm:cxn modelId="{86A68E9C-9ABF-476D-875F-CE6D6BB32070}" type="presParOf" srcId="{CD555A55-42F5-49C1-91F0-59B6C4A07DE3}" destId="{1BA269DB-39F6-4BB3-91D0-6B7DC849832C}" srcOrd="2" destOrd="0" presId="urn:microsoft.com/office/officeart/2005/8/layout/venn2"/>
    <dgm:cxn modelId="{80EAEBD0-2BD9-4400-AB88-8BB81C1C3702}" type="presParOf" srcId="{1BA269DB-39F6-4BB3-91D0-6B7DC849832C}" destId="{010241C7-01B3-4B54-B0CA-BABB92487684}" srcOrd="0" destOrd="0" presId="urn:microsoft.com/office/officeart/2005/8/layout/venn2"/>
    <dgm:cxn modelId="{8373152B-143B-4FF5-BEE1-B4005FD4C307}" type="presParOf" srcId="{1BA269DB-39F6-4BB3-91D0-6B7DC849832C}" destId="{CE3E23C1-81A1-450C-869B-BAC56F63BD60}" srcOrd="1" destOrd="0" presId="urn:microsoft.com/office/officeart/2005/8/layout/venn2"/>
    <dgm:cxn modelId="{98280A70-6778-4B6F-8FEE-31B9F2FD5893}" type="presParOf" srcId="{CD555A55-42F5-49C1-91F0-59B6C4A07DE3}" destId="{793FA2CB-6811-4A33-9B79-1ABD8B0DDF09}" srcOrd="3" destOrd="0" presId="urn:microsoft.com/office/officeart/2005/8/layout/venn2"/>
    <dgm:cxn modelId="{D3195106-3823-4813-A713-C878B7A9A50F}" type="presParOf" srcId="{793FA2CB-6811-4A33-9B79-1ABD8B0DDF09}" destId="{7EEA32AD-894C-428C-98BF-4BDC01553910}" srcOrd="0" destOrd="0" presId="urn:microsoft.com/office/officeart/2005/8/layout/venn2"/>
    <dgm:cxn modelId="{7F102647-CE19-4326-9A30-ACF6D4A342B2}" type="presParOf" srcId="{793FA2CB-6811-4A33-9B79-1ABD8B0DDF09}" destId="{6A57DFBA-F604-48E7-BF23-82AF3490C9FC}"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854BC-1B73-48D6-A7C2-01D788BB7C40}">
      <dsp:nvSpPr>
        <dsp:cNvPr id="0" name=""/>
        <dsp:cNvSpPr/>
      </dsp:nvSpPr>
      <dsp:spPr>
        <a:xfrm>
          <a:off x="1016000" y="0"/>
          <a:ext cx="4064000" cy="4064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Traditionally educated and trained</a:t>
          </a:r>
        </a:p>
      </dsp:txBody>
      <dsp:txXfrm>
        <a:off x="2479852" y="203199"/>
        <a:ext cx="1136294" cy="609600"/>
      </dsp:txXfrm>
    </dsp:sp>
    <dsp:sp modelId="{4CC3ECB2-ACF1-4D6A-9230-2A0124C1112A}">
      <dsp:nvSpPr>
        <dsp:cNvPr id="0" name=""/>
        <dsp:cNvSpPr/>
      </dsp:nvSpPr>
      <dsp:spPr>
        <a:xfrm>
          <a:off x="1422400" y="812799"/>
          <a:ext cx="3251200" cy="32512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Lived Experience</a:t>
          </a:r>
        </a:p>
      </dsp:txBody>
      <dsp:txXfrm>
        <a:off x="2479852" y="1007871"/>
        <a:ext cx="1136294" cy="585216"/>
      </dsp:txXfrm>
    </dsp:sp>
    <dsp:sp modelId="{010241C7-01B3-4B54-B0CA-BABB92487684}">
      <dsp:nvSpPr>
        <dsp:cNvPr id="0" name=""/>
        <dsp:cNvSpPr/>
      </dsp:nvSpPr>
      <dsp:spPr>
        <a:xfrm>
          <a:off x="1828800" y="1625599"/>
          <a:ext cx="2438400" cy="24384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Status disclosure is a choice</a:t>
          </a:r>
        </a:p>
      </dsp:txBody>
      <dsp:txXfrm>
        <a:off x="2479852" y="1808479"/>
        <a:ext cx="1136294" cy="548640"/>
      </dsp:txXfrm>
    </dsp:sp>
    <dsp:sp modelId="{7EEA32AD-894C-428C-98BF-4BDC01553910}">
      <dsp:nvSpPr>
        <dsp:cNvPr id="0" name=""/>
        <dsp:cNvSpPr/>
      </dsp:nvSpPr>
      <dsp:spPr>
        <a:xfrm>
          <a:off x="2136119" y="2438399"/>
          <a:ext cx="1823760" cy="16256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Expectations: Disclosure, Boundaries, Therapeutic Relationships</a:t>
          </a:r>
        </a:p>
        <a:p>
          <a:pPr marL="0" lvl="0" indent="0" algn="ctr" defTabSz="622300">
            <a:lnSpc>
              <a:spcPct val="90000"/>
            </a:lnSpc>
            <a:spcBef>
              <a:spcPct val="0"/>
            </a:spcBef>
            <a:spcAft>
              <a:spcPct val="35000"/>
            </a:spcAft>
            <a:buNone/>
          </a:pPr>
          <a:endParaRPr lang="en-US" sz="800" kern="1200" dirty="0"/>
        </a:p>
      </dsp:txBody>
      <dsp:txXfrm>
        <a:off x="2403203" y="2844799"/>
        <a:ext cx="1289593"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854BC-1B73-48D6-A7C2-01D788BB7C40}">
      <dsp:nvSpPr>
        <dsp:cNvPr id="0" name=""/>
        <dsp:cNvSpPr/>
      </dsp:nvSpPr>
      <dsp:spPr>
        <a:xfrm>
          <a:off x="1016000" y="0"/>
          <a:ext cx="4064000" cy="40640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Lived Experience</a:t>
          </a:r>
          <a:endParaRPr lang="en-US" sz="1400" kern="1200" dirty="0"/>
        </a:p>
      </dsp:txBody>
      <dsp:txXfrm>
        <a:off x="2479852" y="203199"/>
        <a:ext cx="1136294" cy="609600"/>
      </dsp:txXfrm>
    </dsp:sp>
    <dsp:sp modelId="{4CC3ECB2-ACF1-4D6A-9230-2A0124C1112A}">
      <dsp:nvSpPr>
        <dsp:cNvPr id="0" name=""/>
        <dsp:cNvSpPr/>
      </dsp:nvSpPr>
      <dsp:spPr>
        <a:xfrm>
          <a:off x="1351442" y="812799"/>
          <a:ext cx="3393114" cy="3251200"/>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Status disclosure is imperative</a:t>
          </a:r>
          <a:endParaRPr lang="en-US" sz="1400" kern="1200" dirty="0"/>
        </a:p>
      </dsp:txBody>
      <dsp:txXfrm>
        <a:off x="2455053" y="1007871"/>
        <a:ext cx="1185893" cy="585216"/>
      </dsp:txXfrm>
    </dsp:sp>
    <dsp:sp modelId="{010241C7-01B3-4B54-B0CA-BABB92487684}">
      <dsp:nvSpPr>
        <dsp:cNvPr id="0" name=""/>
        <dsp:cNvSpPr/>
      </dsp:nvSpPr>
      <dsp:spPr>
        <a:xfrm>
          <a:off x="1762487" y="1625599"/>
          <a:ext cx="2571024" cy="2438400"/>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Training and other requirements</a:t>
          </a:r>
        </a:p>
      </dsp:txBody>
      <dsp:txXfrm>
        <a:off x="2448951" y="1808479"/>
        <a:ext cx="1198097" cy="548640"/>
      </dsp:txXfrm>
    </dsp:sp>
    <dsp:sp modelId="{7EEA32AD-894C-428C-98BF-4BDC01553910}">
      <dsp:nvSpPr>
        <dsp:cNvPr id="0" name=""/>
        <dsp:cNvSpPr/>
      </dsp:nvSpPr>
      <dsp:spPr>
        <a:xfrm>
          <a:off x="2061805" y="2438399"/>
          <a:ext cx="1972389" cy="162560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Expectations: Mutuality, sharing, reliance on story</a:t>
          </a:r>
          <a:endParaRPr lang="en-US" sz="1400" kern="1200" dirty="0"/>
        </a:p>
      </dsp:txBody>
      <dsp:txXfrm>
        <a:off x="2350655" y="2844799"/>
        <a:ext cx="1394689" cy="8128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21AC0E2-2CA4-C646-8351-F239D4C08A5E}" type="datetime1">
              <a:rPr lang="en-US" smtClean="0"/>
              <a:t>1/29/2020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FF09D6A-688C-2F44-A299-1A795F8A3CB6}" type="slidenum">
              <a:rPr lang="en-US" smtClean="0"/>
              <a:t>‹#›</a:t>
            </a:fld>
            <a:endParaRPr lang="en-US"/>
          </a:p>
        </p:txBody>
      </p:sp>
    </p:spTree>
    <p:extLst>
      <p:ext uri="{BB962C8B-B14F-4D97-AF65-F5344CB8AC3E}">
        <p14:creationId xmlns:p14="http://schemas.microsoft.com/office/powerpoint/2010/main" val="1297940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FE7C7B1-0407-4E4A-8A90-BAF9881FF38E}" type="datetime1">
              <a:rPr lang="en-US" smtClean="0"/>
              <a:t>1/29/2020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F830512-99F6-D84B-940C-0E7E5449D752}" type="slidenum">
              <a:rPr lang="en-US" smtClean="0"/>
              <a:t>‹#›</a:t>
            </a:fld>
            <a:endParaRPr lang="en-US"/>
          </a:p>
        </p:txBody>
      </p:sp>
    </p:spTree>
    <p:extLst>
      <p:ext uri="{BB962C8B-B14F-4D97-AF65-F5344CB8AC3E}">
        <p14:creationId xmlns:p14="http://schemas.microsoft.com/office/powerpoint/2010/main" val="37417898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7BB46-D5DA-49AC-AE91-75633F3332AE}" type="slidenum">
              <a:rPr lang="en-US" smtClean="0"/>
              <a:t>1</a:t>
            </a:fld>
            <a:endParaRPr lang="en-US"/>
          </a:p>
        </p:txBody>
      </p:sp>
    </p:spTree>
    <p:extLst>
      <p:ext uri="{BB962C8B-B14F-4D97-AF65-F5344CB8AC3E}">
        <p14:creationId xmlns:p14="http://schemas.microsoft.com/office/powerpoint/2010/main" val="287075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r>
              <a:rPr lang="en-US" dirty="0"/>
              <a:t>Examples for last bullets:</a:t>
            </a:r>
          </a:p>
          <a:p>
            <a:pPr marL="178587" indent="-178587">
              <a:buFont typeface="Wingdings" panose="05000000000000000000" pitchFamily="2" charset="2"/>
              <a:buChar char="§"/>
            </a:pPr>
            <a:r>
              <a:rPr lang="en-US" dirty="0"/>
              <a:t>Medication adherence</a:t>
            </a:r>
          </a:p>
          <a:p>
            <a:pPr marL="178587" indent="-178587">
              <a:buFont typeface="Wingdings" panose="05000000000000000000" pitchFamily="2" charset="2"/>
              <a:buChar char="§"/>
            </a:pPr>
            <a:r>
              <a:rPr lang="en-US" dirty="0"/>
              <a:t>Treatment “compliance”</a:t>
            </a:r>
          </a:p>
          <a:p>
            <a:pPr marL="178587" indent="-178587">
              <a:buFont typeface="Wingdings" panose="05000000000000000000" pitchFamily="2" charset="2"/>
              <a:buChar char="§"/>
            </a:pPr>
            <a:r>
              <a:rPr lang="en-US" dirty="0"/>
              <a:t>Driving personal vehicles</a:t>
            </a:r>
          </a:p>
          <a:p>
            <a:pPr marL="178587" indent="-178587">
              <a:buFont typeface="Wingdings" panose="05000000000000000000" pitchFamily="2" charset="2"/>
              <a:buChar char="§"/>
            </a:pPr>
            <a:r>
              <a:rPr lang="en-US" dirty="0"/>
              <a:t>Controversies of emergency room peers</a:t>
            </a:r>
          </a:p>
        </p:txBody>
      </p:sp>
      <p:sp>
        <p:nvSpPr>
          <p:cNvPr id="4" name="Slide Number Placeholder 3"/>
          <p:cNvSpPr>
            <a:spLocks noGrp="1"/>
          </p:cNvSpPr>
          <p:nvPr>
            <p:ph type="sldNum" sz="quarter" idx="10"/>
          </p:nvPr>
        </p:nvSpPr>
        <p:spPr/>
        <p:txBody>
          <a:bodyPr/>
          <a:lstStyle/>
          <a:p>
            <a:fld id="{2007BB46-D5DA-49AC-AE91-75633F3332AE}" type="slidenum">
              <a:rPr lang="en-US" smtClean="0"/>
              <a:t>16</a:t>
            </a:fld>
            <a:endParaRPr lang="en-US"/>
          </a:p>
        </p:txBody>
      </p:sp>
    </p:spTree>
    <p:extLst>
      <p:ext uri="{BB962C8B-B14F-4D97-AF65-F5344CB8AC3E}">
        <p14:creationId xmlns:p14="http://schemas.microsoft.com/office/powerpoint/2010/main" val="367248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r>
              <a:rPr lang="en-US" dirty="0"/>
              <a:t>Examples for last bullets:</a:t>
            </a:r>
          </a:p>
          <a:p>
            <a:pPr marL="178587" indent="-178587">
              <a:buFont typeface="Wingdings" panose="05000000000000000000" pitchFamily="2" charset="2"/>
              <a:buChar char="§"/>
            </a:pPr>
            <a:r>
              <a:rPr lang="en-US" dirty="0"/>
              <a:t>Medication adherence</a:t>
            </a:r>
          </a:p>
          <a:p>
            <a:pPr marL="178587" indent="-178587">
              <a:buFont typeface="Wingdings" panose="05000000000000000000" pitchFamily="2" charset="2"/>
              <a:buChar char="§"/>
            </a:pPr>
            <a:r>
              <a:rPr lang="en-US" dirty="0"/>
              <a:t>Treatment “compliance”</a:t>
            </a:r>
          </a:p>
          <a:p>
            <a:pPr marL="178587" indent="-178587">
              <a:buFont typeface="Wingdings" panose="05000000000000000000" pitchFamily="2" charset="2"/>
              <a:buChar char="§"/>
            </a:pPr>
            <a:r>
              <a:rPr lang="en-US" dirty="0"/>
              <a:t>Driving personal vehicles</a:t>
            </a:r>
          </a:p>
          <a:p>
            <a:pPr marL="178587" indent="-178587">
              <a:buFont typeface="Wingdings" panose="05000000000000000000" pitchFamily="2" charset="2"/>
              <a:buChar char="§"/>
            </a:pPr>
            <a:r>
              <a:rPr lang="en-US" dirty="0"/>
              <a:t>Controversies of emergency room peers</a:t>
            </a:r>
          </a:p>
        </p:txBody>
      </p:sp>
      <p:sp>
        <p:nvSpPr>
          <p:cNvPr id="4" name="Slide Number Placeholder 3"/>
          <p:cNvSpPr>
            <a:spLocks noGrp="1"/>
          </p:cNvSpPr>
          <p:nvPr>
            <p:ph type="sldNum" sz="quarter" idx="10"/>
          </p:nvPr>
        </p:nvSpPr>
        <p:spPr/>
        <p:txBody>
          <a:bodyPr/>
          <a:lstStyle/>
          <a:p>
            <a:fld id="{2007BB46-D5DA-49AC-AE91-75633F3332AE}" type="slidenum">
              <a:rPr lang="en-US" smtClean="0"/>
              <a:t>17</a:t>
            </a:fld>
            <a:endParaRPr lang="en-US"/>
          </a:p>
        </p:txBody>
      </p:sp>
    </p:spTree>
    <p:extLst>
      <p:ext uri="{BB962C8B-B14F-4D97-AF65-F5344CB8AC3E}">
        <p14:creationId xmlns:p14="http://schemas.microsoft.com/office/powerpoint/2010/main" val="71978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305D8C58-839C-4FE4-8C23-BE82935CCB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05CC249F-502B-40A4-914A-51DAF1216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just talked about complementary </a:t>
            </a:r>
            <a:r>
              <a:rPr lang="mr-IN" altLang="en-US">
                <a:ea typeface="Mangal" panose="02040503050203030202" pitchFamily="18" charset="0"/>
              </a:rPr>
              <a:t>–</a:t>
            </a:r>
            <a:r>
              <a:rPr lang="en-US" altLang="en-US"/>
              <a:t> we recognize the shared purpose and values around recovery and resiliency.  But our professional purposes and ways of supporting people are very different, even when professionals in traditional roles have chosen to share pieces of their own lived experience</a:t>
            </a:r>
          </a:p>
        </p:txBody>
      </p:sp>
      <p:sp>
        <p:nvSpPr>
          <p:cNvPr id="32771" name="Slide Number Placeholder 3">
            <a:extLst>
              <a:ext uri="{FF2B5EF4-FFF2-40B4-BE49-F238E27FC236}">
                <a16:creationId xmlns:a16="http://schemas.microsoft.com/office/drawing/2014/main" id="{ED006759-39EA-4BEF-9D08-365914972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4E383F-05AC-492F-92DC-E6AFC073B926}" type="slidenum">
              <a:rPr lang="en-US" altLang="en-US" smtClean="0"/>
              <a:pPr/>
              <a:t>18</a:t>
            </a:fld>
            <a:endParaRPr lang="en-US" altLang="en-US"/>
          </a:p>
        </p:txBody>
      </p:sp>
    </p:spTree>
    <p:extLst>
      <p:ext uri="{BB962C8B-B14F-4D97-AF65-F5344CB8AC3E}">
        <p14:creationId xmlns:p14="http://schemas.microsoft.com/office/powerpoint/2010/main" val="254786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7BB46-D5DA-49AC-AE91-75633F3332AE}" type="slidenum">
              <a:rPr lang="en-US" smtClean="0"/>
              <a:t>2</a:t>
            </a:fld>
            <a:endParaRPr lang="en-US"/>
          </a:p>
        </p:txBody>
      </p:sp>
    </p:spTree>
    <p:extLst>
      <p:ext uri="{BB962C8B-B14F-4D97-AF65-F5344CB8AC3E}">
        <p14:creationId xmlns:p14="http://schemas.microsoft.com/office/powerpoint/2010/main" val="239740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7BB46-D5DA-49AC-AE91-75633F3332AE}" type="slidenum">
              <a:rPr lang="en-US" smtClean="0"/>
              <a:t>3</a:t>
            </a:fld>
            <a:endParaRPr lang="en-US"/>
          </a:p>
        </p:txBody>
      </p:sp>
    </p:spTree>
    <p:extLst>
      <p:ext uri="{BB962C8B-B14F-4D97-AF65-F5344CB8AC3E}">
        <p14:creationId xmlns:p14="http://schemas.microsoft.com/office/powerpoint/2010/main" val="185303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310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100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r>
              <a:rPr lang="en-US" dirty="0"/>
              <a:t>Language of professionalism</a:t>
            </a:r>
          </a:p>
        </p:txBody>
      </p:sp>
      <p:sp>
        <p:nvSpPr>
          <p:cNvPr id="4" name="Slide Number Placeholder 3"/>
          <p:cNvSpPr>
            <a:spLocks noGrp="1"/>
          </p:cNvSpPr>
          <p:nvPr>
            <p:ph type="sldNum" sz="quarter" idx="10"/>
          </p:nvPr>
        </p:nvSpPr>
        <p:spPr/>
        <p:txBody>
          <a:bodyPr/>
          <a:lstStyle/>
          <a:p>
            <a:fld id="{2007BB46-D5DA-49AC-AE91-75633F3332AE}" type="slidenum">
              <a:rPr lang="en-US" smtClean="0"/>
              <a:t>10</a:t>
            </a:fld>
            <a:endParaRPr lang="en-US"/>
          </a:p>
        </p:txBody>
      </p:sp>
    </p:spTree>
    <p:extLst>
      <p:ext uri="{BB962C8B-B14F-4D97-AF65-F5344CB8AC3E}">
        <p14:creationId xmlns:p14="http://schemas.microsoft.com/office/powerpoint/2010/main" val="95738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pPr defTabSz="952462">
              <a:defRPr/>
            </a:pPr>
            <a:r>
              <a:rPr lang="en-US" altLang="en-US" b="1" dirty="0">
                <a:latin typeface="Arial Narrow" panose="020B0606020202030204" pitchFamily="34" charset="0"/>
              </a:rPr>
              <a:t>Recovery Capital </a:t>
            </a:r>
            <a:r>
              <a:rPr lang="en-US" altLang="en-US" dirty="0">
                <a:latin typeface="Arial Narrow" panose="020B0606020202030204" pitchFamily="34" charset="0"/>
              </a:rPr>
              <a:t>is the sum of the strengths and supports – both internal and external – that are available to a person to help them initiate and sustain long-term recovery from addiction. </a:t>
            </a:r>
          </a:p>
          <a:p>
            <a:endParaRPr lang="en-US" dirty="0"/>
          </a:p>
        </p:txBody>
      </p:sp>
      <p:sp>
        <p:nvSpPr>
          <p:cNvPr id="4" name="Slide Number Placeholder 3"/>
          <p:cNvSpPr>
            <a:spLocks noGrp="1"/>
          </p:cNvSpPr>
          <p:nvPr>
            <p:ph type="sldNum" sz="quarter" idx="10"/>
          </p:nvPr>
        </p:nvSpPr>
        <p:spPr/>
        <p:txBody>
          <a:bodyPr/>
          <a:lstStyle/>
          <a:p>
            <a:fld id="{2007BB46-D5DA-49AC-AE91-75633F3332AE}" type="slidenum">
              <a:rPr lang="en-US" smtClean="0"/>
              <a:t>11</a:t>
            </a:fld>
            <a:endParaRPr lang="en-US"/>
          </a:p>
        </p:txBody>
      </p:sp>
    </p:spTree>
    <p:extLst>
      <p:ext uri="{BB962C8B-B14F-4D97-AF65-F5344CB8AC3E}">
        <p14:creationId xmlns:p14="http://schemas.microsoft.com/office/powerpoint/2010/main" val="103337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7BB46-D5DA-49AC-AE91-75633F3332AE}" type="slidenum">
              <a:rPr lang="en-US" smtClean="0"/>
              <a:t>13</a:t>
            </a:fld>
            <a:endParaRPr lang="en-US"/>
          </a:p>
        </p:txBody>
      </p:sp>
    </p:spTree>
    <p:extLst>
      <p:ext uri="{BB962C8B-B14F-4D97-AF65-F5344CB8AC3E}">
        <p14:creationId xmlns:p14="http://schemas.microsoft.com/office/powerpoint/2010/main" val="86690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r>
              <a:rPr lang="en-US" dirty="0"/>
              <a:t>Examples for last bullets:</a:t>
            </a:r>
          </a:p>
          <a:p>
            <a:pPr marL="178587" indent="-178587">
              <a:buFont typeface="Wingdings" panose="05000000000000000000" pitchFamily="2" charset="2"/>
              <a:buChar char="§"/>
            </a:pPr>
            <a:r>
              <a:rPr lang="en-US" dirty="0"/>
              <a:t>Medication adherence</a:t>
            </a:r>
          </a:p>
          <a:p>
            <a:pPr marL="178587" indent="-178587">
              <a:buFont typeface="Wingdings" panose="05000000000000000000" pitchFamily="2" charset="2"/>
              <a:buChar char="§"/>
            </a:pPr>
            <a:r>
              <a:rPr lang="en-US" dirty="0"/>
              <a:t>Treatment “compliance”</a:t>
            </a:r>
          </a:p>
          <a:p>
            <a:pPr marL="178587" indent="-178587">
              <a:buFont typeface="Wingdings" panose="05000000000000000000" pitchFamily="2" charset="2"/>
              <a:buChar char="§"/>
            </a:pPr>
            <a:r>
              <a:rPr lang="en-US" dirty="0"/>
              <a:t>Driving personal vehicles</a:t>
            </a:r>
          </a:p>
          <a:p>
            <a:pPr marL="178587" indent="-178587">
              <a:buFont typeface="Wingdings" panose="05000000000000000000" pitchFamily="2" charset="2"/>
              <a:buChar char="§"/>
            </a:pPr>
            <a:r>
              <a:rPr lang="en-US" dirty="0"/>
              <a:t>Controversies of emergency room peers</a:t>
            </a:r>
          </a:p>
        </p:txBody>
      </p:sp>
      <p:sp>
        <p:nvSpPr>
          <p:cNvPr id="4" name="Slide Number Placeholder 3"/>
          <p:cNvSpPr>
            <a:spLocks noGrp="1"/>
          </p:cNvSpPr>
          <p:nvPr>
            <p:ph type="sldNum" sz="quarter" idx="10"/>
          </p:nvPr>
        </p:nvSpPr>
        <p:spPr/>
        <p:txBody>
          <a:bodyPr/>
          <a:lstStyle/>
          <a:p>
            <a:fld id="{2007BB46-D5DA-49AC-AE91-75633F3332AE}" type="slidenum">
              <a:rPr lang="en-US" smtClean="0"/>
              <a:t>15</a:t>
            </a:fld>
            <a:endParaRPr lang="en-US"/>
          </a:p>
        </p:txBody>
      </p:sp>
    </p:spTree>
    <p:extLst>
      <p:ext uri="{BB962C8B-B14F-4D97-AF65-F5344CB8AC3E}">
        <p14:creationId xmlns:p14="http://schemas.microsoft.com/office/powerpoint/2010/main" val="160811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2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7DE58F-C055-4F55-A0F3-458A31BAA9CE}"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9325F-C1EA-4666-8991-9C652DC73281}" type="slidenum">
              <a:rPr lang="en-US" smtClean="0"/>
              <a:t>‹#›</a:t>
            </a:fld>
            <a:endParaRPr lang="en-US"/>
          </a:p>
        </p:txBody>
      </p:sp>
    </p:spTree>
    <p:extLst>
      <p:ext uri="{BB962C8B-B14F-4D97-AF65-F5344CB8AC3E}">
        <p14:creationId xmlns:p14="http://schemas.microsoft.com/office/powerpoint/2010/main" val="35707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31394D-F9E0-483B-AE7D-BAF8495FA413}"/>
              </a:ext>
            </a:extLst>
          </p:cNvPr>
          <p:cNvSpPr>
            <a:spLocks noGrp="1"/>
          </p:cNvSpPr>
          <p:nvPr>
            <p:ph type="dt" sz="half" idx="10"/>
          </p:nvPr>
        </p:nvSpPr>
        <p:spPr>
          <a:xfrm>
            <a:off x="628650" y="6356350"/>
            <a:ext cx="2057400" cy="365125"/>
          </a:xfrm>
          <a:prstGeom prst="rect">
            <a:avLst/>
          </a:prstGeom>
        </p:spPr>
        <p:txBody>
          <a:bodyPr/>
          <a:lstStyle>
            <a:lvl1pPr>
              <a:defRPr>
                <a:latin typeface="Arial" charset="0"/>
              </a:defRPr>
            </a:lvl1pPr>
          </a:lstStyle>
          <a:p>
            <a:pPr>
              <a:defRPr/>
            </a:pPr>
            <a:fld id="{A1814248-F4DC-4F4F-A50D-9A6A09FB8EC1}" type="datetimeFigureOut">
              <a:rPr lang="en-US"/>
              <a:pPr>
                <a:defRPr/>
              </a:pPr>
              <a:t>1/29/2020</a:t>
            </a:fld>
            <a:endParaRPr lang="en-US"/>
          </a:p>
        </p:txBody>
      </p:sp>
      <p:sp>
        <p:nvSpPr>
          <p:cNvPr id="5" name="Footer Placeholder 4">
            <a:extLst>
              <a:ext uri="{FF2B5EF4-FFF2-40B4-BE49-F238E27FC236}">
                <a16:creationId xmlns:a16="http://schemas.microsoft.com/office/drawing/2014/main" id="{2D648341-DADB-4D30-9EBD-ECE2C23EE7EF}"/>
              </a:ext>
            </a:extLst>
          </p:cNvPr>
          <p:cNvSpPr>
            <a:spLocks noGrp="1"/>
          </p:cNvSpPr>
          <p:nvPr>
            <p:ph type="ftr" sz="quarter" idx="11"/>
          </p:nvPr>
        </p:nvSpPr>
        <p:spPr>
          <a:xfrm>
            <a:off x="3028950" y="6356350"/>
            <a:ext cx="3086100" cy="365125"/>
          </a:xfrm>
          <a:prstGeom prst="rect">
            <a:avLst/>
          </a:prstGeom>
        </p:spPr>
        <p:txBody>
          <a:bodyPr/>
          <a:lstStyle>
            <a:lvl1pPr>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AB4A32C-4398-468E-A71D-1A82E57C74CE}"/>
              </a:ext>
            </a:extLst>
          </p:cNvPr>
          <p:cNvSpPr>
            <a:spLocks noGrp="1"/>
          </p:cNvSpPr>
          <p:nvPr>
            <p:ph type="sldNum" sz="quarter" idx="12"/>
          </p:nvPr>
        </p:nvSpPr>
        <p:spPr/>
        <p:txBody>
          <a:bodyPr/>
          <a:lstStyle>
            <a:lvl1pPr>
              <a:defRPr/>
            </a:lvl1pPr>
          </a:lstStyle>
          <a:p>
            <a:pPr>
              <a:defRPr/>
            </a:pPr>
            <a:fld id="{D57D959D-2203-46AF-932B-1C2CE5414A6F}" type="slidenum">
              <a:rPr lang="en-US"/>
              <a:pPr>
                <a:defRPr/>
              </a:pPr>
              <a:t>‹#›</a:t>
            </a:fld>
            <a:endParaRPr lang="en-US"/>
          </a:p>
        </p:txBody>
      </p:sp>
    </p:spTree>
    <p:extLst>
      <p:ext uri="{BB962C8B-B14F-4D97-AF65-F5344CB8AC3E}">
        <p14:creationId xmlns:p14="http://schemas.microsoft.com/office/powerpoint/2010/main" val="50144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Title and Content">
    <p:spTree>
      <p:nvGrpSpPr>
        <p:cNvPr id="1" name=""/>
        <p:cNvGrpSpPr/>
        <p:nvPr/>
      </p:nvGrpSpPr>
      <p:grpSpPr>
        <a:xfrm>
          <a:off x="0" y="0"/>
          <a:ext cx="0" cy="0"/>
          <a:chOff x="0" y="0"/>
          <a:chExt cx="0" cy="0"/>
        </a:xfrm>
      </p:grpSpPr>
      <p:sp>
        <p:nvSpPr>
          <p:cNvPr id="2" name="Text Placeholder 2"/>
          <p:cNvSpPr>
            <a:spLocks noGrp="1"/>
          </p:cNvSpPr>
          <p:nvPr>
            <p:ph idx="1" hasCustomPrompt="1"/>
          </p:nvPr>
        </p:nvSpPr>
        <p:spPr>
          <a:xfrm>
            <a:off x="457200" y="1600200"/>
            <a:ext cx="8229600" cy="4525963"/>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baseline="0"/>
            </a:lvl4pPr>
            <a:lvl5pPr marL="1828800" indent="0">
              <a:buNone/>
              <a:defRPr/>
            </a:lvl5pPr>
          </a:lstStyle>
          <a:p>
            <a:pPr lvl="0"/>
            <a:r>
              <a:rPr lang="en-US" dirty="0"/>
              <a:t>Heading 1</a:t>
            </a:r>
          </a:p>
          <a:p>
            <a:pPr lvl="1"/>
            <a:r>
              <a:rPr lang="en-US" dirty="0"/>
              <a:t>Heading 2</a:t>
            </a:r>
          </a:p>
          <a:p>
            <a:pPr lvl="2"/>
            <a:r>
              <a:rPr lang="en-US" dirty="0"/>
              <a:t>Heading 3</a:t>
            </a:r>
          </a:p>
          <a:p>
            <a:pPr lvl="3"/>
            <a:r>
              <a:rPr lang="en-US" dirty="0"/>
              <a:t>Content Content Content</a:t>
            </a:r>
          </a:p>
        </p:txBody>
      </p:sp>
      <p:sp>
        <p:nvSpPr>
          <p:cNvPr id="3"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rmAutofit/>
          </a:bodyPr>
          <a:lstStyle/>
          <a:p>
            <a:r>
              <a:rPr lang="en-US" dirty="0"/>
              <a:t>Slide Title</a:t>
            </a:r>
          </a:p>
        </p:txBody>
      </p:sp>
    </p:spTree>
    <p:extLst>
      <p:ext uri="{BB962C8B-B14F-4D97-AF65-F5344CB8AC3E}">
        <p14:creationId xmlns:p14="http://schemas.microsoft.com/office/powerpoint/2010/main" val="409205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72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5150" y="1361408"/>
            <a:ext cx="7893050" cy="664212"/>
          </a:xfrm>
        </p:spPr>
        <p:txBody>
          <a:bodyPr/>
          <a:lstStyle>
            <a:lvl1pPr marL="0" indent="0" algn="ctr">
              <a:buNone/>
              <a:defRPr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p>
        </p:txBody>
      </p:sp>
      <p:sp>
        <p:nvSpPr>
          <p:cNvPr id="7" name="Subtitle 2"/>
          <p:cNvSpPr txBox="1">
            <a:spLocks/>
          </p:cNvSpPr>
          <p:nvPr userDrawn="1"/>
        </p:nvSpPr>
        <p:spPr>
          <a:xfrm>
            <a:off x="565150" y="2453068"/>
            <a:ext cx="7893050" cy="28164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p>
        </p:txBody>
      </p:sp>
      <p:sp>
        <p:nvSpPr>
          <p:cNvPr id="11" name="Text Placeholder 10"/>
          <p:cNvSpPr>
            <a:spLocks noGrp="1"/>
          </p:cNvSpPr>
          <p:nvPr>
            <p:ph type="body" sz="quarter" idx="13"/>
          </p:nvPr>
        </p:nvSpPr>
        <p:spPr>
          <a:xfrm>
            <a:off x="565150" y="2327656"/>
            <a:ext cx="7893050" cy="35270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11876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1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368300" y="1334440"/>
            <a:ext cx="3842039" cy="473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Content Placeholder 2"/>
          <p:cNvSpPr>
            <a:spLocks noGrp="1"/>
          </p:cNvSpPr>
          <p:nvPr>
            <p:ph idx="13"/>
          </p:nvPr>
        </p:nvSpPr>
        <p:spPr>
          <a:xfrm>
            <a:off x="4391448" y="1317680"/>
            <a:ext cx="4447275" cy="4752920"/>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10884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tCon 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65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368299" y="1280164"/>
            <a:ext cx="8470423" cy="47142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344486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tCon Slide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302643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7DE58F-C055-4F55-A0F3-458A31BAA9C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325F-C1EA-4666-8991-9C652DC73281}" type="slidenum">
              <a:rPr lang="en-US" smtClean="0"/>
              <a:t>‹#›</a:t>
            </a:fld>
            <a:endParaRPr lang="en-US"/>
          </a:p>
        </p:txBody>
      </p:sp>
    </p:spTree>
    <p:extLst>
      <p:ext uri="{BB962C8B-B14F-4D97-AF65-F5344CB8AC3E}">
        <p14:creationId xmlns:p14="http://schemas.microsoft.com/office/powerpoint/2010/main" val="112549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DE58F-C055-4F55-A0F3-458A31BAA9C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325F-C1EA-4666-8991-9C652DC73281}" type="slidenum">
              <a:rPr lang="en-US" smtClean="0"/>
              <a:t>‹#›</a:t>
            </a:fld>
            <a:endParaRPr lang="en-US"/>
          </a:p>
        </p:txBody>
      </p:sp>
    </p:spTree>
    <p:extLst>
      <p:ext uri="{BB962C8B-B14F-4D97-AF65-F5344CB8AC3E}">
        <p14:creationId xmlns:p14="http://schemas.microsoft.com/office/powerpoint/2010/main" val="330767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432534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60" r:id="rId4"/>
    <p:sldLayoutId id="2147483672" r:id="rId5"/>
    <p:sldLayoutId id="2147483651" r:id="rId6"/>
    <p:sldLayoutId id="2147483655" r:id="rId7"/>
    <p:sldLayoutId id="2147483675" r:id="rId8"/>
    <p:sldLayoutId id="2147483676" r:id="rId9"/>
    <p:sldLayoutId id="2147483677" r:id="rId10"/>
    <p:sldLayoutId id="2147483678" r:id="rId11"/>
  </p:sldLayoutIdLst>
  <p:hf sldNum="0" hdr="0" ftr="0"/>
  <p:txStyles>
    <p:titleStyle>
      <a:lvl1pPr algn="ctr" defTabSz="457200" rtl="0" eaLnBrk="1" latinLnBrk="0" hangingPunct="1">
        <a:spcBef>
          <a:spcPct val="0"/>
        </a:spcBef>
        <a:buNone/>
        <a:defRPr sz="4800" b="1" i="0" kern="1200" baseline="0">
          <a:solidFill>
            <a:srgbClr val="558ED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1495534943"/>
      </p:ext>
    </p:extLst>
  </p:cSld>
  <p:clrMap bg1="lt1" tx1="dk1" bg2="lt2" tx2="dk2" accent1="accent1" accent2="accent2" accent3="accent3" accent4="accent4" accent5="accent5" accent6="accent6" hlink="hlink" folHlink="folHlink"/>
  <p:sldLayoutIdLst>
    <p:sldLayoutId id="2147483669" r:id="rId1"/>
    <p:sldLayoutId id="2147483673" r:id="rId2"/>
  </p:sldLayoutIdLst>
  <p:hf sldNum="0" hdr="0" ftr="0"/>
  <p:txStyles>
    <p:titleStyle>
      <a:lvl1pPr algn="ctr" defTabSz="457200" rtl="0" eaLnBrk="1" latinLnBrk="0" hangingPunct="1">
        <a:spcBef>
          <a:spcPct val="0"/>
        </a:spcBef>
        <a:buNone/>
        <a:defRPr sz="4800" b="1" i="0" kern="1200">
          <a:solidFill>
            <a:srgbClr val="558ED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9.xml"/><Relationship Id="rId5" Type="http://schemas.microsoft.com/office/2007/relationships/hdphoto" Target="../media/hdphoto5.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46B5-0150-43AB-AC93-D8F29D1BF7A2}"/>
              </a:ext>
            </a:extLst>
          </p:cNvPr>
          <p:cNvSpPr>
            <a:spLocks noGrp="1"/>
          </p:cNvSpPr>
          <p:nvPr>
            <p:ph type="ctrTitle" idx="4294967295"/>
          </p:nvPr>
        </p:nvSpPr>
        <p:spPr>
          <a:xfrm>
            <a:off x="4572000" y="930275"/>
            <a:ext cx="4572000" cy="2032000"/>
          </a:xfrm>
        </p:spPr>
        <p:txBody>
          <a:bodyPr>
            <a:noAutofit/>
          </a:bodyPr>
          <a:lstStyle/>
          <a:p>
            <a:pPr algn="l"/>
            <a:r>
              <a:rPr lang="en-US" sz="3200" dirty="0">
                <a:solidFill>
                  <a:schemeClr val="accent1">
                    <a:lumMod val="75000"/>
                  </a:schemeClr>
                </a:solidFill>
              </a:rPr>
              <a:t>Optimizing </a:t>
            </a:r>
            <a:br>
              <a:rPr lang="en-US" sz="3200" dirty="0">
                <a:solidFill>
                  <a:schemeClr val="accent1">
                    <a:lumMod val="75000"/>
                  </a:schemeClr>
                </a:solidFill>
              </a:rPr>
            </a:br>
            <a:r>
              <a:rPr lang="en-US" sz="3200" dirty="0">
                <a:solidFill>
                  <a:schemeClr val="accent1">
                    <a:lumMod val="75000"/>
                  </a:schemeClr>
                </a:solidFill>
              </a:rPr>
              <a:t>the Value of </a:t>
            </a:r>
            <a:br>
              <a:rPr lang="en-US" sz="3200" dirty="0">
                <a:solidFill>
                  <a:schemeClr val="accent1">
                    <a:lumMod val="75000"/>
                  </a:schemeClr>
                </a:solidFill>
              </a:rPr>
            </a:br>
            <a:r>
              <a:rPr lang="en-US" sz="3200" dirty="0">
                <a:solidFill>
                  <a:schemeClr val="accent1">
                    <a:lumMod val="75000"/>
                  </a:schemeClr>
                </a:solidFill>
              </a:rPr>
              <a:t>Peer Support Workers</a:t>
            </a:r>
            <a:br>
              <a:rPr lang="en-US" sz="3200" dirty="0">
                <a:solidFill>
                  <a:schemeClr val="accent5">
                    <a:lumMod val="75000"/>
                  </a:schemeClr>
                </a:solidFill>
              </a:rPr>
            </a:br>
            <a:endParaRPr lang="en-US" sz="3200" dirty="0">
              <a:solidFill>
                <a:schemeClr val="accent5">
                  <a:lumMod val="75000"/>
                </a:schemeClr>
              </a:solidFill>
            </a:endParaRPr>
          </a:p>
        </p:txBody>
      </p:sp>
      <p:sp>
        <p:nvSpPr>
          <p:cNvPr id="3" name="Subtitle 2">
            <a:extLst>
              <a:ext uri="{FF2B5EF4-FFF2-40B4-BE49-F238E27FC236}">
                <a16:creationId xmlns:a16="http://schemas.microsoft.com/office/drawing/2014/main" id="{D7C79B78-C833-4290-8BBE-38209DD36169}"/>
              </a:ext>
            </a:extLst>
          </p:cNvPr>
          <p:cNvSpPr>
            <a:spLocks noGrp="1"/>
          </p:cNvSpPr>
          <p:nvPr>
            <p:ph type="subTitle" idx="4294967295"/>
          </p:nvPr>
        </p:nvSpPr>
        <p:spPr>
          <a:xfrm>
            <a:off x="4572000" y="3936940"/>
            <a:ext cx="4271962" cy="652462"/>
          </a:xfrm>
        </p:spPr>
        <p:txBody>
          <a:bodyPr>
            <a:noAutofit/>
          </a:bodyPr>
          <a:lstStyle/>
          <a:p>
            <a:pPr algn="l">
              <a:lnSpc>
                <a:spcPct val="100000"/>
              </a:lnSpc>
              <a:spcBef>
                <a:spcPts val="225"/>
              </a:spcBef>
            </a:pPr>
            <a:endParaRPr lang="en-US" sz="1500" dirty="0">
              <a:solidFill>
                <a:schemeClr val="accent5">
                  <a:lumMod val="50000"/>
                </a:schemeClr>
              </a:solidFill>
            </a:endParaRPr>
          </a:p>
          <a:p>
            <a:pPr marL="0" indent="0" algn="l">
              <a:lnSpc>
                <a:spcPct val="100000"/>
              </a:lnSpc>
              <a:spcBef>
                <a:spcPts val="225"/>
              </a:spcBef>
              <a:buNone/>
            </a:pPr>
            <a:r>
              <a:rPr lang="en-US" sz="1500" b="1" dirty="0">
                <a:solidFill>
                  <a:schemeClr val="tx2">
                    <a:lumMod val="60000"/>
                    <a:lumOff val="40000"/>
                  </a:schemeClr>
                </a:solidFill>
              </a:rPr>
              <a:t>6</a:t>
            </a:r>
            <a:r>
              <a:rPr lang="en-US" sz="1500" b="1" baseline="30000" dirty="0">
                <a:solidFill>
                  <a:schemeClr val="tx2">
                    <a:lumMod val="60000"/>
                    <a:lumOff val="40000"/>
                  </a:schemeClr>
                </a:solidFill>
              </a:rPr>
              <a:t>th</a:t>
            </a:r>
            <a:r>
              <a:rPr lang="en-US" sz="1500" b="1" dirty="0">
                <a:solidFill>
                  <a:schemeClr val="tx2">
                    <a:lumMod val="60000"/>
                    <a:lumOff val="40000"/>
                  </a:schemeClr>
                </a:solidFill>
              </a:rPr>
              <a:t> Annual Peer Recovery Specialist Networking and Leadership Conference</a:t>
            </a:r>
          </a:p>
          <a:p>
            <a:pPr marL="0" indent="0" algn="l">
              <a:lnSpc>
                <a:spcPct val="100000"/>
              </a:lnSpc>
              <a:spcBef>
                <a:spcPts val="225"/>
              </a:spcBef>
              <a:buNone/>
            </a:pPr>
            <a:r>
              <a:rPr lang="en-US" sz="1500" dirty="0">
                <a:solidFill>
                  <a:schemeClr val="tx2">
                    <a:lumMod val="60000"/>
                    <a:lumOff val="40000"/>
                  </a:schemeClr>
                </a:solidFill>
              </a:rPr>
              <a:t>Cambridge, Maryland</a:t>
            </a:r>
          </a:p>
          <a:p>
            <a:pPr marL="0" indent="0" algn="l">
              <a:lnSpc>
                <a:spcPct val="100000"/>
              </a:lnSpc>
              <a:spcBef>
                <a:spcPts val="225"/>
              </a:spcBef>
              <a:buNone/>
            </a:pPr>
            <a:r>
              <a:rPr lang="en-US" sz="1500" dirty="0">
                <a:solidFill>
                  <a:schemeClr val="tx2">
                    <a:lumMod val="60000"/>
                    <a:lumOff val="40000"/>
                  </a:schemeClr>
                </a:solidFill>
              </a:rPr>
              <a:t>January 16, 2020</a:t>
            </a:r>
          </a:p>
          <a:p>
            <a:pPr algn="l">
              <a:lnSpc>
                <a:spcPct val="100000"/>
              </a:lnSpc>
              <a:spcBef>
                <a:spcPts val="225"/>
              </a:spcBef>
            </a:pPr>
            <a:endParaRPr lang="en-US" sz="1500" dirty="0">
              <a:solidFill>
                <a:schemeClr val="tx2">
                  <a:lumMod val="60000"/>
                  <a:lumOff val="40000"/>
                </a:schemeClr>
              </a:solidFill>
            </a:endParaRPr>
          </a:p>
          <a:p>
            <a:pPr marL="0" indent="0" algn="l">
              <a:lnSpc>
                <a:spcPct val="100000"/>
              </a:lnSpc>
              <a:spcBef>
                <a:spcPts val="225"/>
              </a:spcBef>
              <a:buNone/>
            </a:pPr>
            <a:r>
              <a:rPr lang="en-US" sz="1500" b="1" dirty="0">
                <a:solidFill>
                  <a:schemeClr val="tx2">
                    <a:lumMod val="60000"/>
                    <a:lumOff val="40000"/>
                  </a:schemeClr>
                </a:solidFill>
              </a:rPr>
              <a:t>Tom Hill 		</a:t>
            </a:r>
          </a:p>
          <a:p>
            <a:pPr marL="0" indent="0" algn="l">
              <a:lnSpc>
                <a:spcPct val="100000"/>
              </a:lnSpc>
              <a:spcBef>
                <a:spcPts val="225"/>
              </a:spcBef>
              <a:buNone/>
            </a:pPr>
            <a:r>
              <a:rPr lang="en-US" sz="1500" dirty="0">
                <a:solidFill>
                  <a:schemeClr val="tx2">
                    <a:lumMod val="60000"/>
                    <a:lumOff val="40000"/>
                  </a:schemeClr>
                </a:solidFill>
              </a:rPr>
              <a:t>tomh@thenationalcouncil.org</a:t>
            </a:r>
          </a:p>
          <a:p>
            <a:pPr marL="0" indent="0" algn="l">
              <a:lnSpc>
                <a:spcPct val="100000"/>
              </a:lnSpc>
              <a:spcBef>
                <a:spcPts val="225"/>
              </a:spcBef>
              <a:buNone/>
            </a:pPr>
            <a:r>
              <a:rPr lang="en-US" sz="1500" dirty="0">
                <a:solidFill>
                  <a:schemeClr val="tx2">
                    <a:lumMod val="60000"/>
                    <a:lumOff val="40000"/>
                  </a:schemeClr>
                </a:solidFill>
              </a:rPr>
              <a:t>National Council for Behavioral Health</a:t>
            </a:r>
          </a:p>
          <a:p>
            <a:pPr algn="l">
              <a:lnSpc>
                <a:spcPct val="100000"/>
              </a:lnSpc>
              <a:spcBef>
                <a:spcPts val="225"/>
              </a:spcBef>
            </a:pPr>
            <a:endParaRPr lang="en-US" sz="1500" dirty="0">
              <a:solidFill>
                <a:schemeClr val="accent5">
                  <a:lumMod val="50000"/>
                </a:schemeClr>
              </a:solidFill>
            </a:endParaRPr>
          </a:p>
          <a:p>
            <a:pPr algn="l">
              <a:lnSpc>
                <a:spcPct val="100000"/>
              </a:lnSpc>
              <a:spcBef>
                <a:spcPts val="225"/>
              </a:spcBef>
            </a:pPr>
            <a:endParaRPr lang="en-US" sz="1500" dirty="0">
              <a:solidFill>
                <a:schemeClr val="accent5">
                  <a:lumMod val="50000"/>
                </a:schemeClr>
              </a:solidFill>
            </a:endParaRPr>
          </a:p>
        </p:txBody>
      </p:sp>
      <p:pic>
        <p:nvPicPr>
          <p:cNvPr id="1026" name="Picture 2" descr="Image result for up the ladder">
            <a:extLst>
              <a:ext uri="{FF2B5EF4-FFF2-40B4-BE49-F238E27FC236}">
                <a16:creationId xmlns:a16="http://schemas.microsoft.com/office/drawing/2014/main" id="{2C47F9E2-CB8D-4EDA-9B8E-16D7B8779F8E}"/>
              </a:ext>
            </a:extLst>
          </p:cNvPr>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9530" t="4742" r="9079" b="4845"/>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4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7D9F-64D7-41FD-83A8-F28CF39F6B9D}"/>
              </a:ext>
            </a:extLst>
          </p:cNvPr>
          <p:cNvSpPr>
            <a:spLocks noGrp="1"/>
          </p:cNvSpPr>
          <p:nvPr>
            <p:ph type="title"/>
          </p:nvPr>
        </p:nvSpPr>
        <p:spPr/>
        <p:txBody>
          <a:bodyPr>
            <a:norm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Peer Support Workers: MH &amp; SUD</a:t>
            </a:r>
          </a:p>
        </p:txBody>
      </p:sp>
      <p:sp>
        <p:nvSpPr>
          <p:cNvPr id="3" name="Content Placeholder 2">
            <a:extLst>
              <a:ext uri="{FF2B5EF4-FFF2-40B4-BE49-F238E27FC236}">
                <a16:creationId xmlns:a16="http://schemas.microsoft.com/office/drawing/2014/main" id="{6FDAB39D-D1D1-42DB-87F0-47121A234C18}"/>
              </a:ext>
            </a:extLst>
          </p:cNvPr>
          <p:cNvSpPr>
            <a:spLocks noGrp="1"/>
          </p:cNvSpPr>
          <p:nvPr>
            <p:ph idx="1"/>
          </p:nvPr>
        </p:nvSpPr>
        <p:spPr>
          <a:xfrm>
            <a:off x="2642832" y="953454"/>
            <a:ext cx="6380328" cy="5379107"/>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Parallel systems of training, certification, funding</a:t>
            </a:r>
          </a:p>
          <a:p>
            <a:pPr lvl="0">
              <a:buFont typeface="Wingdings" panose="05000000000000000000" pitchFamily="2" charset="2"/>
              <a:buChar char="§"/>
            </a:pPr>
            <a:r>
              <a:rPr lang="en-US" sz="2200" dirty="0">
                <a:latin typeface="Arial Narrow" panose="020B0606020202030204" pitchFamily="34" charset="0"/>
              </a:rPr>
              <a:t>Different role titles</a:t>
            </a:r>
          </a:p>
          <a:p>
            <a:pPr lvl="1">
              <a:buFont typeface="Wingdings" panose="05000000000000000000" pitchFamily="2" charset="2"/>
              <a:buChar char="§"/>
            </a:pPr>
            <a:r>
              <a:rPr lang="en-US" sz="2200" dirty="0">
                <a:latin typeface="Arial Narrow" panose="020B0606020202030204" pitchFamily="34" charset="0"/>
              </a:rPr>
              <a:t>SUD: Peer Recovery Coach</a:t>
            </a:r>
          </a:p>
          <a:p>
            <a:pPr lvl="1">
              <a:buFont typeface="Wingdings" panose="05000000000000000000" pitchFamily="2" charset="2"/>
              <a:buChar char="§"/>
            </a:pPr>
            <a:r>
              <a:rPr lang="en-US" sz="2200" dirty="0">
                <a:latin typeface="Arial Narrow" panose="020B0606020202030204" pitchFamily="34" charset="0"/>
              </a:rPr>
              <a:t>MH: Peer Support Specialist</a:t>
            </a:r>
          </a:p>
          <a:p>
            <a:pPr lvl="0">
              <a:buFont typeface="Wingdings" panose="05000000000000000000" pitchFamily="2" charset="2"/>
              <a:buChar char="§"/>
            </a:pPr>
            <a:r>
              <a:rPr lang="en-US" sz="2200" dirty="0">
                <a:latin typeface="Arial Narrow" panose="020B0606020202030204" pitchFamily="34" charset="0"/>
              </a:rPr>
              <a:t>Also, differences in language and, sometimes, focus</a:t>
            </a:r>
          </a:p>
          <a:p>
            <a:pPr lvl="0">
              <a:buFont typeface="Wingdings" panose="05000000000000000000" pitchFamily="2" charset="2"/>
              <a:buChar char="§"/>
            </a:pPr>
            <a:r>
              <a:rPr lang="en-US" sz="2200" dirty="0">
                <a:latin typeface="Arial Narrow" panose="020B0606020202030204" pitchFamily="34" charset="0"/>
              </a:rPr>
              <a:t>Peer Support role is similar across disciplines</a:t>
            </a:r>
          </a:p>
          <a:p>
            <a:pPr lvl="0">
              <a:buFont typeface="Wingdings" panose="05000000000000000000" pitchFamily="2" charset="2"/>
              <a:buChar char="§"/>
            </a:pPr>
            <a:r>
              <a:rPr lang="en-US" sz="2200" dirty="0">
                <a:latin typeface="Arial Narrow" panose="020B0606020202030204" pitchFamily="34" charset="0"/>
              </a:rPr>
              <a:t>Synergy is important, but so is distinction in practice across disciplines</a:t>
            </a:r>
          </a:p>
          <a:p>
            <a:pPr lvl="0">
              <a:buFont typeface="Wingdings" panose="05000000000000000000" pitchFamily="2" charset="2"/>
              <a:buChar char="§"/>
            </a:pPr>
            <a:r>
              <a:rPr lang="en-US" sz="2200" dirty="0">
                <a:latin typeface="Arial Narrow" panose="020B0606020202030204" pitchFamily="34" charset="0"/>
              </a:rPr>
              <a:t>MH and SUD Peer Support Workers often work with individuals with co-occurring issues, but not always explicitly</a:t>
            </a:r>
          </a:p>
          <a:p>
            <a:pPr lvl="0">
              <a:buFont typeface="Wingdings" panose="05000000000000000000" pitchFamily="2" charset="2"/>
              <a:buChar char="§"/>
            </a:pPr>
            <a:r>
              <a:rPr lang="en-US" sz="2200" dirty="0">
                <a:latin typeface="Arial Narrow" panose="020B0606020202030204" pitchFamily="34" charset="0"/>
              </a:rPr>
              <a:t>Trauma is often a common denominator</a:t>
            </a:r>
          </a:p>
          <a:p>
            <a:pPr marL="0" indent="0">
              <a:buNone/>
            </a:pPr>
            <a:endParaRPr lang="en-US" dirty="0"/>
          </a:p>
        </p:txBody>
      </p:sp>
      <p:pic>
        <p:nvPicPr>
          <p:cNvPr id="1026" name="Picture 2" descr="Image result for multidisciplinary">
            <a:extLst>
              <a:ext uri="{FF2B5EF4-FFF2-40B4-BE49-F238E27FC236}">
                <a16:creationId xmlns:a16="http://schemas.microsoft.com/office/drawing/2014/main" id="{1FC29C39-3903-4513-AEB4-73864A841733}"/>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034030" y="1748992"/>
            <a:ext cx="4888315" cy="246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6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727B-D2C7-4F5A-B669-E4B3D87E4F68}"/>
              </a:ext>
            </a:extLst>
          </p:cNvPr>
          <p:cNvSpPr>
            <a:spLocks noGrp="1"/>
          </p:cNvSpPr>
          <p:nvPr>
            <p:ph type="title"/>
          </p:nvPr>
        </p:nvSpPr>
        <p:spPr>
          <a:xfrm>
            <a:off x="457200" y="486703"/>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Philosophical Foundation of </a:t>
            </a:r>
            <a:br>
              <a:rPr lang="en-US" sz="2800" dirty="0">
                <a:solidFill>
                  <a:schemeClr val="accent5">
                    <a:lumMod val="75000"/>
                  </a:schemeClr>
                </a:solidFill>
                <a:latin typeface="Arial" panose="020B0604020202020204" pitchFamily="34" charset="0"/>
                <a:cs typeface="Arial" panose="020B0604020202020204" pitchFamily="34" charset="0"/>
              </a:rPr>
            </a:br>
            <a:r>
              <a:rPr lang="en-US" sz="2800" dirty="0">
                <a:solidFill>
                  <a:srgbClr val="00B0F0"/>
                </a:solidFill>
                <a:latin typeface="Arial" panose="020B0604020202020204" pitchFamily="34" charset="0"/>
                <a:cs typeface="Arial" panose="020B0604020202020204" pitchFamily="34" charset="0"/>
              </a:rPr>
              <a:t>Peer Support Practice</a:t>
            </a:r>
            <a:endParaRPr lang="en-US" sz="2800"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4D7A33-F0C1-433B-B6A1-7BBAEEE2F39F}"/>
              </a:ext>
            </a:extLst>
          </p:cNvPr>
          <p:cNvSpPr>
            <a:spLocks noGrp="1"/>
          </p:cNvSpPr>
          <p:nvPr>
            <p:ph idx="1"/>
          </p:nvPr>
        </p:nvSpPr>
        <p:spPr>
          <a:xfrm>
            <a:off x="457200" y="1299949"/>
            <a:ext cx="5580863" cy="4978021"/>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Recovery-oriented practices, programs, and systems </a:t>
            </a:r>
          </a:p>
          <a:p>
            <a:pPr lvl="0">
              <a:buFont typeface="Wingdings" panose="05000000000000000000" pitchFamily="2" charset="2"/>
              <a:buChar char="§"/>
            </a:pPr>
            <a:r>
              <a:rPr lang="en-US" sz="2200" i="1" dirty="0">
                <a:latin typeface="Arial Narrow" panose="020B0606020202030204" pitchFamily="34" charset="0"/>
              </a:rPr>
              <a:t>The Wounded Healer = </a:t>
            </a:r>
            <a:r>
              <a:rPr lang="en-US" sz="2200" dirty="0">
                <a:latin typeface="Arial Narrow" panose="020B0606020202030204" pitchFamily="34" charset="0"/>
              </a:rPr>
              <a:t>Mutual healing</a:t>
            </a:r>
          </a:p>
          <a:p>
            <a:pPr lvl="0">
              <a:buFont typeface="Wingdings" panose="05000000000000000000" pitchFamily="2" charset="2"/>
              <a:buChar char="§"/>
            </a:pPr>
            <a:r>
              <a:rPr lang="en-US" sz="2200" i="1" dirty="0">
                <a:latin typeface="Arial Narrow" panose="020B0606020202030204" pitchFamily="34" charset="0"/>
              </a:rPr>
              <a:t>Recovery Capital = </a:t>
            </a:r>
            <a:r>
              <a:rPr lang="en-US" sz="2200" dirty="0">
                <a:latin typeface="Arial Narrow" panose="020B0606020202030204" pitchFamily="34" charset="0"/>
              </a:rPr>
              <a:t>build upon strengths</a:t>
            </a:r>
          </a:p>
          <a:p>
            <a:pPr lvl="0">
              <a:buFont typeface="Wingdings" panose="05000000000000000000" pitchFamily="2" charset="2"/>
              <a:buChar char="§"/>
            </a:pPr>
            <a:r>
              <a:rPr lang="en-US" sz="2200" dirty="0">
                <a:latin typeface="Arial Narrow" panose="020B0606020202030204" pitchFamily="34" charset="0"/>
              </a:rPr>
              <a:t>Focus on strengths, resiliency, and wellness</a:t>
            </a:r>
          </a:p>
          <a:p>
            <a:pPr lvl="0">
              <a:buFont typeface="Wingdings" panose="05000000000000000000" pitchFamily="2" charset="2"/>
              <a:buChar char="§"/>
            </a:pPr>
            <a:r>
              <a:rPr lang="en-US" sz="2200" dirty="0">
                <a:latin typeface="Arial Narrow" panose="020B0606020202030204" pitchFamily="34" charset="0"/>
              </a:rPr>
              <a:t>Informed by awareness of life experiences: culture, family history, and trauma</a:t>
            </a:r>
          </a:p>
          <a:p>
            <a:pPr lvl="0">
              <a:buFont typeface="Wingdings" panose="05000000000000000000" pitchFamily="2" charset="2"/>
              <a:buChar char="§"/>
            </a:pPr>
            <a:r>
              <a:rPr lang="en-US" sz="2200" dirty="0">
                <a:latin typeface="Arial Narrow" panose="020B0606020202030204" pitchFamily="34" charset="0"/>
              </a:rPr>
              <a:t>Setting recovery expectations and goals</a:t>
            </a:r>
          </a:p>
          <a:p>
            <a:endParaRPr lang="en-US" dirty="0"/>
          </a:p>
        </p:txBody>
      </p:sp>
      <p:pic>
        <p:nvPicPr>
          <p:cNvPr id="5130" name="Picture 10" descr="Image result for construction foundation">
            <a:extLst>
              <a:ext uri="{FF2B5EF4-FFF2-40B4-BE49-F238E27FC236}">
                <a16:creationId xmlns:a16="http://schemas.microsoft.com/office/drawing/2014/main" id="{44C1F9DE-7B61-4060-8510-CF12BCB2D320}"/>
              </a:ext>
            </a:extLst>
          </p:cNvPr>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15512" r="50000"/>
          <a:stretch/>
        </p:blipFill>
        <p:spPr bwMode="auto">
          <a:xfrm>
            <a:off x="6152606" y="486703"/>
            <a:ext cx="2991394" cy="578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6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D03E-C9CF-4D5A-81A3-814DAAA3A346}"/>
              </a:ext>
            </a:extLst>
          </p:cNvPr>
          <p:cNvSpPr>
            <a:spLocks noGrp="1"/>
          </p:cNvSpPr>
          <p:nvPr>
            <p:ph type="title"/>
          </p:nvPr>
        </p:nvSpPr>
        <p:spPr/>
        <p:txBody>
          <a:bodyPr>
            <a:norm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Peer Support Worker Role: Profile</a:t>
            </a:r>
          </a:p>
        </p:txBody>
      </p:sp>
      <p:sp>
        <p:nvSpPr>
          <p:cNvPr id="3" name="Content Placeholder 2">
            <a:extLst>
              <a:ext uri="{FF2B5EF4-FFF2-40B4-BE49-F238E27FC236}">
                <a16:creationId xmlns:a16="http://schemas.microsoft.com/office/drawing/2014/main" id="{31A82575-345B-4CAB-9450-EF8DECF1B4E3}"/>
              </a:ext>
            </a:extLst>
          </p:cNvPr>
          <p:cNvSpPr>
            <a:spLocks noGrp="1"/>
          </p:cNvSpPr>
          <p:nvPr>
            <p:ph idx="1"/>
          </p:nvPr>
        </p:nvSpPr>
        <p:spPr>
          <a:xfrm>
            <a:off x="4262054" y="892039"/>
            <a:ext cx="4424746" cy="5176858"/>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Lived experience in recovery from mental illness and/or addiction</a:t>
            </a:r>
          </a:p>
          <a:p>
            <a:pPr lvl="0">
              <a:buFont typeface="Wingdings" panose="05000000000000000000" pitchFamily="2" charset="2"/>
              <a:buChar char="§"/>
            </a:pPr>
            <a:r>
              <a:rPr lang="en-US" sz="2200" dirty="0">
                <a:latin typeface="Arial Narrow" panose="020B0606020202030204" pitchFamily="34" charset="0"/>
              </a:rPr>
              <a:t>A mixture of employed and volunteer roles  </a:t>
            </a:r>
          </a:p>
          <a:p>
            <a:pPr lvl="0">
              <a:buFont typeface="Wingdings" panose="05000000000000000000" pitchFamily="2" charset="2"/>
              <a:buChar char="§"/>
            </a:pPr>
            <a:r>
              <a:rPr lang="en-US" sz="2200" dirty="0">
                <a:latin typeface="Arial Narrow" panose="020B0606020202030204" pitchFamily="34" charset="0"/>
              </a:rPr>
              <a:t>Distinct from both clinical and mutual aid roles and practice</a:t>
            </a:r>
          </a:p>
          <a:p>
            <a:pPr lvl="0">
              <a:buFont typeface="Wingdings" panose="05000000000000000000" pitchFamily="2" charset="2"/>
              <a:buChar char="§"/>
            </a:pPr>
            <a:r>
              <a:rPr lang="en-US" sz="2200" dirty="0">
                <a:latin typeface="Arial Narrow" panose="020B0606020202030204" pitchFamily="34" charset="0"/>
              </a:rPr>
              <a:t>Reinforced through training, skills-building, and quality supervision</a:t>
            </a:r>
          </a:p>
          <a:p>
            <a:pPr lvl="0">
              <a:buFont typeface="Wingdings" panose="05000000000000000000" pitchFamily="2" charset="2"/>
              <a:buChar char="§"/>
            </a:pPr>
            <a:r>
              <a:rPr lang="en-US" sz="2200" dirty="0">
                <a:latin typeface="Arial Narrow" panose="020B0606020202030204" pitchFamily="34" charset="0"/>
              </a:rPr>
              <a:t>Guided by ethical framework and decision-making  </a:t>
            </a:r>
          </a:p>
          <a:p>
            <a:pPr lvl="0">
              <a:buFont typeface="Wingdings" panose="05000000000000000000" pitchFamily="2" charset="2"/>
              <a:buChar char="§"/>
            </a:pPr>
            <a:r>
              <a:rPr lang="en-US" sz="2200" dirty="0">
                <a:latin typeface="Arial Narrow" panose="020B0606020202030204" pitchFamily="34" charset="0"/>
              </a:rPr>
              <a:t>Practice of boundaries and self-care</a:t>
            </a:r>
          </a:p>
          <a:p>
            <a:endParaRPr lang="en-US" dirty="0">
              <a:latin typeface="Arial Narrow" panose="020B0606020202030204" pitchFamily="34" charset="0"/>
            </a:endParaRPr>
          </a:p>
        </p:txBody>
      </p:sp>
      <p:pic>
        <p:nvPicPr>
          <p:cNvPr id="6146" name="Picture 2" descr="Related image">
            <a:extLst>
              <a:ext uri="{FF2B5EF4-FFF2-40B4-BE49-F238E27FC236}">
                <a16:creationId xmlns:a16="http://schemas.microsoft.com/office/drawing/2014/main" id="{41B44683-0180-470C-83B2-12E89D5A730E}"/>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 y="892040"/>
            <a:ext cx="3653821" cy="521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2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9B14-58B6-43E4-BE91-84FB5A606812}"/>
              </a:ext>
            </a:extLst>
          </p:cNvPr>
          <p:cNvSpPr>
            <a:spLocks noGrp="1"/>
          </p:cNvSpPr>
          <p:nvPr>
            <p:ph type="title"/>
          </p:nvPr>
        </p:nvSpPr>
        <p:spPr/>
        <p:txBody>
          <a:bodyPr>
            <a:normAutofit/>
          </a:bodyPr>
          <a:lstStyle/>
          <a:p>
            <a:pPr algn="l"/>
            <a:r>
              <a:rPr lang="en-US" sz="2700" dirty="0">
                <a:solidFill>
                  <a:schemeClr val="accent5">
                    <a:lumMod val="75000"/>
                  </a:schemeClr>
                </a:solidFill>
                <a:latin typeface="Arial" panose="020B0604020202020204" pitchFamily="34" charset="0"/>
                <a:cs typeface="Arial" panose="020B0604020202020204" pitchFamily="34" charset="0"/>
              </a:rPr>
              <a:t> Peer Support Worker Skills</a:t>
            </a:r>
          </a:p>
        </p:txBody>
      </p:sp>
      <p:pic>
        <p:nvPicPr>
          <p:cNvPr id="7170" name="Picture 2" descr="Image result for hawk">
            <a:extLst>
              <a:ext uri="{FF2B5EF4-FFF2-40B4-BE49-F238E27FC236}">
                <a16:creationId xmlns:a16="http://schemas.microsoft.com/office/drawing/2014/main" id="{61EA7419-517E-420A-97CE-67988BEA66C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225461">
            <a:off x="5276554" y="-239823"/>
            <a:ext cx="3600938" cy="63869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1D98257-8A49-4A6A-8D37-CF2255045BC0}"/>
              </a:ext>
            </a:extLst>
          </p:cNvPr>
          <p:cNvSpPr>
            <a:spLocks noGrp="1"/>
          </p:cNvSpPr>
          <p:nvPr>
            <p:ph idx="1"/>
          </p:nvPr>
        </p:nvSpPr>
        <p:spPr>
          <a:xfrm>
            <a:off x="628650" y="882747"/>
            <a:ext cx="5690263" cy="5272393"/>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Listening, facilitating, guiding, encouraging</a:t>
            </a:r>
          </a:p>
          <a:p>
            <a:pPr>
              <a:buFont typeface="Wingdings" panose="05000000000000000000" pitchFamily="2" charset="2"/>
              <a:buChar char="§"/>
            </a:pPr>
            <a:r>
              <a:rPr lang="en-US" sz="2200" dirty="0">
                <a:latin typeface="Arial Narrow" panose="020B0606020202030204" pitchFamily="34" charset="0"/>
              </a:rPr>
              <a:t>Leveling power differentials </a:t>
            </a:r>
          </a:p>
          <a:p>
            <a:pPr lvl="0">
              <a:buFont typeface="Wingdings" panose="05000000000000000000" pitchFamily="2" charset="2"/>
              <a:buChar char="§"/>
            </a:pPr>
            <a:r>
              <a:rPr lang="en-US" sz="2200" dirty="0">
                <a:latin typeface="Arial Narrow" panose="020B0606020202030204" pitchFamily="34" charset="0"/>
              </a:rPr>
              <a:t>Helping others to gain hope, explore recovery, and achieve life goals</a:t>
            </a:r>
          </a:p>
          <a:p>
            <a:pPr lvl="0">
              <a:buFont typeface="Wingdings" panose="05000000000000000000" pitchFamily="2" charset="2"/>
              <a:buChar char="§"/>
            </a:pPr>
            <a:r>
              <a:rPr lang="en-US" sz="2200" dirty="0">
                <a:latin typeface="Arial Narrow" panose="020B0606020202030204" pitchFamily="34" charset="0"/>
              </a:rPr>
              <a:t>Reinforcing voice and choice</a:t>
            </a:r>
          </a:p>
          <a:p>
            <a:pPr lvl="0">
              <a:buFont typeface="Wingdings" panose="05000000000000000000" pitchFamily="2" charset="2"/>
              <a:buChar char="§"/>
            </a:pPr>
            <a:r>
              <a:rPr lang="en-US" sz="2200" dirty="0">
                <a:latin typeface="Arial Narrow" panose="020B0606020202030204" pitchFamily="34" charset="0"/>
              </a:rPr>
              <a:t>Building on strengths (</a:t>
            </a:r>
            <a:r>
              <a:rPr lang="en-US" sz="2200" i="1" dirty="0">
                <a:latin typeface="Arial Narrow" panose="020B0606020202030204" pitchFamily="34" charset="0"/>
              </a:rPr>
              <a:t>Recovery Capital</a:t>
            </a:r>
            <a:r>
              <a:rPr lang="en-US" sz="2200" dirty="0">
                <a:latin typeface="Arial Narrow" panose="020B0606020202030204" pitchFamily="34" charset="0"/>
              </a:rPr>
              <a:t>) to develop solid recovery foundation</a:t>
            </a:r>
          </a:p>
          <a:p>
            <a:pPr lvl="0">
              <a:buFont typeface="Wingdings" panose="05000000000000000000" pitchFamily="2" charset="2"/>
              <a:buChar char="§"/>
            </a:pPr>
            <a:r>
              <a:rPr lang="en-US" sz="2200" dirty="0">
                <a:latin typeface="Arial Narrow" panose="020B0606020202030204" pitchFamily="34" charset="0"/>
              </a:rPr>
              <a:t>Development of person-owned recovery plans </a:t>
            </a:r>
          </a:p>
          <a:p>
            <a:pPr lvl="0">
              <a:buFont typeface="Wingdings" panose="05000000000000000000" pitchFamily="2" charset="2"/>
              <a:buChar char="§"/>
            </a:pPr>
            <a:r>
              <a:rPr lang="en-US" sz="2200" dirty="0">
                <a:latin typeface="Arial Narrow" panose="020B0606020202030204" pitchFamily="34" charset="0"/>
              </a:rPr>
              <a:t>Applying trauma-informed and culturally-appropriate strategies</a:t>
            </a:r>
          </a:p>
          <a:p>
            <a:pPr lvl="0">
              <a:buFont typeface="Wingdings" panose="05000000000000000000" pitchFamily="2" charset="2"/>
              <a:buChar char="§"/>
            </a:pPr>
            <a:r>
              <a:rPr lang="en-US" sz="2200" dirty="0">
                <a:latin typeface="Arial Narrow" panose="020B0606020202030204" pitchFamily="34" charset="0"/>
              </a:rPr>
              <a:t>Role-modelling successful recovery</a:t>
            </a:r>
          </a:p>
          <a:p>
            <a:endParaRPr lang="en-US" dirty="0"/>
          </a:p>
        </p:txBody>
      </p:sp>
    </p:spTree>
    <p:extLst>
      <p:ext uri="{BB962C8B-B14F-4D97-AF65-F5344CB8AC3E}">
        <p14:creationId xmlns:p14="http://schemas.microsoft.com/office/powerpoint/2010/main" val="958698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432E-67E2-4194-9AAD-0B9D872D7B89}"/>
              </a:ext>
            </a:extLst>
          </p:cNvPr>
          <p:cNvSpPr>
            <a:spLocks noGrp="1"/>
          </p:cNvSpPr>
          <p:nvPr>
            <p:ph type="title"/>
          </p:nvPr>
        </p:nvSpPr>
        <p:spPr>
          <a:xfrm>
            <a:off x="354842" y="217105"/>
            <a:ext cx="8229600" cy="690416"/>
          </a:xfrm>
        </p:spPr>
        <p:txBody>
          <a:bodyPr>
            <a:norm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What Do Peer Support Workers Do?</a:t>
            </a:r>
          </a:p>
        </p:txBody>
      </p:sp>
      <p:sp>
        <p:nvSpPr>
          <p:cNvPr id="3" name="Content Placeholder 2">
            <a:extLst>
              <a:ext uri="{FF2B5EF4-FFF2-40B4-BE49-F238E27FC236}">
                <a16:creationId xmlns:a16="http://schemas.microsoft.com/office/drawing/2014/main" id="{6BAE67AC-1083-462A-AE42-52097360837B}"/>
              </a:ext>
            </a:extLst>
          </p:cNvPr>
          <p:cNvSpPr>
            <a:spLocks noGrp="1"/>
          </p:cNvSpPr>
          <p:nvPr>
            <p:ph idx="1"/>
          </p:nvPr>
        </p:nvSpPr>
        <p:spPr>
          <a:xfrm>
            <a:off x="3647023" y="1028503"/>
            <a:ext cx="5387795" cy="5467246"/>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Help build recovery capital and facilitate recovery tools</a:t>
            </a:r>
          </a:p>
          <a:p>
            <a:pPr lvl="0">
              <a:buFont typeface="Wingdings" panose="05000000000000000000" pitchFamily="2" charset="2"/>
              <a:buChar char="§"/>
            </a:pPr>
            <a:r>
              <a:rPr lang="en-US" sz="2200" dirty="0">
                <a:latin typeface="Arial Narrow" panose="020B0606020202030204" pitchFamily="34" charset="0"/>
              </a:rPr>
              <a:t>Provide social support and identify and overcome obstacles</a:t>
            </a:r>
          </a:p>
          <a:p>
            <a:pPr lvl="0">
              <a:buFont typeface="Wingdings" panose="05000000000000000000" pitchFamily="2" charset="2"/>
              <a:buChar char="§"/>
            </a:pPr>
            <a:r>
              <a:rPr lang="en-US" sz="2200" dirty="0">
                <a:latin typeface="Arial Narrow" panose="020B0606020202030204" pitchFamily="34" charset="0"/>
              </a:rPr>
              <a:t>Make introductions to recovery community</a:t>
            </a:r>
          </a:p>
          <a:p>
            <a:pPr lvl="0">
              <a:buFont typeface="Wingdings" panose="05000000000000000000" pitchFamily="2" charset="2"/>
              <a:buChar char="§"/>
            </a:pPr>
            <a:r>
              <a:rPr lang="en-US" sz="2200" dirty="0">
                <a:latin typeface="Arial Narrow" panose="020B0606020202030204" pitchFamily="34" charset="0"/>
              </a:rPr>
              <a:t>Connect to services and community resources </a:t>
            </a:r>
          </a:p>
          <a:p>
            <a:pPr lvl="0">
              <a:buFont typeface="Wingdings" panose="05000000000000000000" pitchFamily="2" charset="2"/>
              <a:buChar char="§"/>
            </a:pPr>
            <a:r>
              <a:rPr lang="en-US" sz="2200" dirty="0">
                <a:latin typeface="Arial Narrow" panose="020B0606020202030204" pitchFamily="34" charset="0"/>
              </a:rPr>
              <a:t>Facilitate informed decision-making</a:t>
            </a:r>
          </a:p>
          <a:p>
            <a:pPr lvl="0">
              <a:buFont typeface="Wingdings" panose="05000000000000000000" pitchFamily="2" charset="2"/>
              <a:buChar char="§"/>
            </a:pPr>
            <a:r>
              <a:rPr lang="en-US" sz="2200" dirty="0">
                <a:latin typeface="Arial Narrow" panose="020B0606020202030204" pitchFamily="34" charset="0"/>
              </a:rPr>
              <a:t>Advocate and promote self-advocacy</a:t>
            </a:r>
          </a:p>
          <a:p>
            <a:pPr lvl="0">
              <a:buFont typeface="Wingdings" panose="05000000000000000000" pitchFamily="2" charset="2"/>
              <a:buChar char="§"/>
            </a:pPr>
            <a:r>
              <a:rPr lang="en-US" sz="2200" dirty="0">
                <a:latin typeface="Arial Narrow" panose="020B0606020202030204" pitchFamily="34" charset="0"/>
              </a:rPr>
              <a:t>Help navigate systems</a:t>
            </a:r>
          </a:p>
          <a:p>
            <a:pPr lvl="0">
              <a:buFont typeface="Wingdings" panose="05000000000000000000" pitchFamily="2" charset="2"/>
              <a:buChar char="§"/>
            </a:pPr>
            <a:r>
              <a:rPr lang="en-US" sz="2200" dirty="0">
                <a:latin typeface="Arial Narrow" panose="020B0606020202030204" pitchFamily="34" charset="0"/>
              </a:rPr>
              <a:t>Work as change agent in advancing cultures of recovery</a:t>
            </a:r>
          </a:p>
          <a:p>
            <a:endParaRPr lang="en-US" dirty="0">
              <a:latin typeface="Arial Narrow" panose="020B0606020202030204" pitchFamily="34" charset="0"/>
            </a:endParaRPr>
          </a:p>
        </p:txBody>
      </p:sp>
      <p:pic>
        <p:nvPicPr>
          <p:cNvPr id="8196" name="Picture 4" descr="Image result for change agent">
            <a:extLst>
              <a:ext uri="{FF2B5EF4-FFF2-40B4-BE49-F238E27FC236}">
                <a16:creationId xmlns:a16="http://schemas.microsoft.com/office/drawing/2014/main" id="{F99186C6-4A36-49A2-864C-17D2239A447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4842" y="1029088"/>
            <a:ext cx="3151299" cy="393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0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EABE-8D7F-46EB-9238-DA93F5651B6F}"/>
              </a:ext>
            </a:extLst>
          </p:cNvPr>
          <p:cNvSpPr>
            <a:spLocks noGrp="1"/>
          </p:cNvSpPr>
          <p:nvPr>
            <p:ph type="title"/>
          </p:nvPr>
        </p:nvSpPr>
        <p:spPr>
          <a:xfrm>
            <a:off x="308766" y="484801"/>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Tasks and Activities that Compromise </a:t>
            </a:r>
            <a:br>
              <a:rPr lang="en-US" sz="2800" dirty="0">
                <a:solidFill>
                  <a:schemeClr val="accent5">
                    <a:lumMod val="75000"/>
                  </a:schemeClr>
                </a:solidFill>
                <a:latin typeface="Arial" panose="020B0604020202020204" pitchFamily="34" charset="0"/>
                <a:cs typeface="Arial" panose="020B0604020202020204" pitchFamily="34" charset="0"/>
              </a:rPr>
            </a:br>
            <a:r>
              <a:rPr lang="en-US" sz="2800" dirty="0">
                <a:solidFill>
                  <a:schemeClr val="accent5">
                    <a:lumMod val="75000"/>
                  </a:schemeClr>
                </a:solidFill>
                <a:latin typeface="Arial" panose="020B0604020202020204" pitchFamily="34" charset="0"/>
                <a:cs typeface="Arial" panose="020B0604020202020204" pitchFamily="34" charset="0"/>
              </a:rPr>
              <a:t>the Peer Support Worker Role</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2223D1A6-1130-4DD6-BB90-293B0BDC5707}"/>
              </a:ext>
            </a:extLst>
          </p:cNvPr>
          <p:cNvSpPr>
            <a:spLocks noGrp="1"/>
          </p:cNvSpPr>
          <p:nvPr>
            <p:ph idx="1"/>
          </p:nvPr>
        </p:nvSpPr>
        <p:spPr>
          <a:xfrm>
            <a:off x="441859" y="1479709"/>
            <a:ext cx="5402729" cy="3263504"/>
          </a:xfrm>
        </p:spPr>
        <p:txBody>
          <a:bodyPr>
            <a:noAutofit/>
          </a:bodyPr>
          <a:lstStyle/>
          <a:p>
            <a:pPr lvl="0">
              <a:buFont typeface="Wingdings" panose="05000000000000000000" pitchFamily="2" charset="2"/>
              <a:buChar char="§"/>
            </a:pPr>
            <a:r>
              <a:rPr lang="en-US" sz="2200" dirty="0">
                <a:latin typeface="Arial Narrow" panose="020B0606020202030204" pitchFamily="34" charset="0"/>
              </a:rPr>
              <a:t>Counselling</a:t>
            </a:r>
          </a:p>
          <a:p>
            <a:pPr lvl="0">
              <a:buFont typeface="Wingdings" panose="05000000000000000000" pitchFamily="2" charset="2"/>
              <a:buChar char="§"/>
            </a:pPr>
            <a:r>
              <a:rPr lang="en-US" sz="2200" dirty="0">
                <a:latin typeface="Arial Narrow" panose="020B0606020202030204" pitchFamily="34" charset="0"/>
              </a:rPr>
              <a:t>Giving advice</a:t>
            </a:r>
          </a:p>
          <a:p>
            <a:pPr lvl="0">
              <a:buFont typeface="Wingdings" panose="05000000000000000000" pitchFamily="2" charset="2"/>
              <a:buChar char="§"/>
            </a:pPr>
            <a:r>
              <a:rPr lang="en-US" sz="2200" dirty="0">
                <a:latin typeface="Arial Narrow" panose="020B0606020202030204" pitchFamily="34" charset="0"/>
              </a:rPr>
              <a:t>Doing for someone what they can do for themselves</a:t>
            </a:r>
          </a:p>
          <a:p>
            <a:pPr lvl="0">
              <a:buFont typeface="Wingdings" panose="05000000000000000000" pitchFamily="2" charset="2"/>
              <a:buChar char="§"/>
            </a:pPr>
            <a:r>
              <a:rPr lang="en-US" sz="2200" dirty="0">
                <a:latin typeface="Arial Narrow" panose="020B0606020202030204" pitchFamily="34" charset="0"/>
              </a:rPr>
              <a:t>Breaking trust and confidences</a:t>
            </a:r>
          </a:p>
          <a:p>
            <a:pPr lvl="0">
              <a:buFont typeface="Wingdings" panose="05000000000000000000" pitchFamily="2" charset="2"/>
              <a:buChar char="§"/>
            </a:pPr>
            <a:r>
              <a:rPr lang="en-US" sz="2200" dirty="0">
                <a:latin typeface="Arial Narrow" panose="020B0606020202030204" pitchFamily="34" charset="0"/>
              </a:rPr>
              <a:t>Coercing, forcing, or manipulating</a:t>
            </a:r>
          </a:p>
          <a:p>
            <a:pPr lvl="0">
              <a:buFont typeface="Wingdings" panose="05000000000000000000" pitchFamily="2" charset="2"/>
              <a:buChar char="§"/>
            </a:pPr>
            <a:r>
              <a:rPr lang="en-US" sz="2200" dirty="0">
                <a:latin typeface="Arial Narrow" panose="020B0606020202030204" pitchFamily="34" charset="0"/>
              </a:rPr>
              <a:t>Performing tasks that: </a:t>
            </a:r>
          </a:p>
          <a:p>
            <a:pPr lvl="1">
              <a:buFont typeface="Wingdings" panose="05000000000000000000" pitchFamily="2" charset="2"/>
              <a:buChar char="§"/>
            </a:pPr>
            <a:r>
              <a:rPr lang="en-US" sz="2200" dirty="0">
                <a:latin typeface="Arial Narrow" panose="020B0606020202030204" pitchFamily="34" charset="0"/>
              </a:rPr>
              <a:t>are inappropriate to Peer Support role</a:t>
            </a:r>
          </a:p>
          <a:p>
            <a:pPr lvl="1">
              <a:buFont typeface="Wingdings" panose="05000000000000000000" pitchFamily="2" charset="2"/>
              <a:buChar char="§"/>
            </a:pPr>
            <a:r>
              <a:rPr lang="en-US" sz="2200" dirty="0">
                <a:latin typeface="Arial Narrow" panose="020B0606020202030204" pitchFamily="34" charset="0"/>
              </a:rPr>
              <a:t>undermine the peer-to-peer relationship</a:t>
            </a:r>
          </a:p>
          <a:p>
            <a:pPr lvl="1">
              <a:buFont typeface="Wingdings" panose="05000000000000000000" pitchFamily="2" charset="2"/>
              <a:buChar char="§"/>
            </a:pPr>
            <a:r>
              <a:rPr lang="en-US" sz="2200" dirty="0">
                <a:latin typeface="Arial Narrow" panose="020B0606020202030204" pitchFamily="34" charset="0"/>
              </a:rPr>
              <a:t>jeopardize the Peer Support Worker’s recovery</a:t>
            </a:r>
          </a:p>
          <a:p>
            <a:pPr lvl="1">
              <a:buFont typeface="Wingdings" panose="05000000000000000000" pitchFamily="2" charset="2"/>
              <a:buChar char="§"/>
            </a:pPr>
            <a:endParaRPr lang="en-US" sz="2200" dirty="0">
              <a:latin typeface="Arial Narrow" panose="020B0606020202030204" pitchFamily="34" charset="0"/>
            </a:endParaRPr>
          </a:p>
          <a:p>
            <a:pPr lvl="0"/>
            <a:endParaRPr lang="en-US" dirty="0">
              <a:latin typeface="Arial Narrow" panose="020B0606020202030204" pitchFamily="34" charset="0"/>
            </a:endParaRPr>
          </a:p>
          <a:p>
            <a:endParaRPr lang="en-US" dirty="0">
              <a:latin typeface="Arial Narrow" panose="020B0606020202030204" pitchFamily="34" charset="0"/>
            </a:endParaRPr>
          </a:p>
        </p:txBody>
      </p:sp>
      <p:pic>
        <p:nvPicPr>
          <p:cNvPr id="2050" name="Picture 2" descr="Caution: Hot Surface Do Not Touch Sign">
            <a:extLst>
              <a:ext uri="{FF2B5EF4-FFF2-40B4-BE49-F238E27FC236}">
                <a16:creationId xmlns:a16="http://schemas.microsoft.com/office/drawing/2014/main" id="{E49BADC7-6AB9-453B-B431-210D88E01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77" t="3669" r="8950" b="6768"/>
          <a:stretch/>
        </p:blipFill>
        <p:spPr bwMode="auto">
          <a:xfrm>
            <a:off x="6105692" y="1479709"/>
            <a:ext cx="2596449" cy="374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3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EABE-8D7F-46EB-9238-DA93F5651B6F}"/>
              </a:ext>
            </a:extLst>
          </p:cNvPr>
          <p:cNvSpPr>
            <a:spLocks noGrp="1"/>
          </p:cNvSpPr>
          <p:nvPr>
            <p:ph type="title"/>
          </p:nvPr>
        </p:nvSpPr>
        <p:spPr>
          <a:xfrm>
            <a:off x="308766" y="484801"/>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Placing Peer Support Workers in </a:t>
            </a:r>
            <a:br>
              <a:rPr lang="en-US" sz="2800" dirty="0">
                <a:solidFill>
                  <a:schemeClr val="accent5">
                    <a:lumMod val="75000"/>
                  </a:schemeClr>
                </a:solidFill>
                <a:latin typeface="Arial" panose="020B0604020202020204" pitchFamily="34" charset="0"/>
                <a:cs typeface="Arial" panose="020B0604020202020204" pitchFamily="34" charset="0"/>
              </a:rPr>
            </a:br>
            <a:r>
              <a:rPr lang="en-US" sz="2800" dirty="0">
                <a:solidFill>
                  <a:schemeClr val="accent5">
                    <a:lumMod val="75000"/>
                  </a:schemeClr>
                </a:solidFill>
                <a:latin typeface="Arial" panose="020B0604020202020204" pitchFamily="34" charset="0"/>
                <a:cs typeface="Arial" panose="020B0604020202020204" pitchFamily="34" charset="0"/>
              </a:rPr>
              <a:t>Pre-existing </a:t>
            </a:r>
            <a:r>
              <a:rPr lang="en-US" sz="2800" i="1" dirty="0">
                <a:solidFill>
                  <a:schemeClr val="accent5">
                    <a:lumMod val="75000"/>
                  </a:schemeClr>
                </a:solidFill>
                <a:latin typeface="Arial" panose="020B0604020202020204" pitchFamily="34" charset="0"/>
                <a:cs typeface="Arial" panose="020B0604020202020204" pitchFamily="34" charset="0"/>
              </a:rPr>
              <a:t>(Non-peer) </a:t>
            </a:r>
            <a:r>
              <a:rPr lang="en-US" sz="2800" dirty="0">
                <a:solidFill>
                  <a:schemeClr val="accent5">
                    <a:lumMod val="75000"/>
                  </a:schemeClr>
                </a:solidFill>
                <a:latin typeface="Arial" panose="020B0604020202020204" pitchFamily="34" charset="0"/>
                <a:cs typeface="Arial" panose="020B0604020202020204" pitchFamily="34" charset="0"/>
              </a:rPr>
              <a:t>Roles</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2223D1A6-1130-4DD6-BB90-293B0BDC5707}"/>
              </a:ext>
            </a:extLst>
          </p:cNvPr>
          <p:cNvSpPr>
            <a:spLocks noGrp="1"/>
          </p:cNvSpPr>
          <p:nvPr>
            <p:ph idx="1"/>
          </p:nvPr>
        </p:nvSpPr>
        <p:spPr>
          <a:xfrm>
            <a:off x="4352846" y="1399166"/>
            <a:ext cx="4083801" cy="3263504"/>
          </a:xfrm>
        </p:spPr>
        <p:txBody>
          <a:bodyPr>
            <a:noAutofit/>
          </a:bodyPr>
          <a:lstStyle/>
          <a:p>
            <a:pPr lvl="0">
              <a:buFont typeface="Wingdings" panose="05000000000000000000" pitchFamily="2" charset="2"/>
              <a:buChar char="§"/>
            </a:pPr>
            <a:r>
              <a:rPr lang="en-US" sz="2200" dirty="0">
                <a:latin typeface="Arial Narrow" panose="020B0606020202030204" pitchFamily="34" charset="0"/>
              </a:rPr>
              <a:t>Creates a “bad fit”</a:t>
            </a:r>
          </a:p>
          <a:p>
            <a:pPr lvl="0">
              <a:buFont typeface="Wingdings" panose="05000000000000000000" pitchFamily="2" charset="2"/>
              <a:buChar char="§"/>
            </a:pPr>
            <a:r>
              <a:rPr lang="en-US" sz="2200" dirty="0">
                <a:latin typeface="Arial Narrow" panose="020B0606020202030204" pitchFamily="34" charset="0"/>
              </a:rPr>
              <a:t>Undermines the integrity of peer practice</a:t>
            </a:r>
          </a:p>
          <a:p>
            <a:pPr>
              <a:buFont typeface="Wingdings" panose="05000000000000000000" pitchFamily="2" charset="2"/>
              <a:buChar char="§"/>
            </a:pPr>
            <a:r>
              <a:rPr lang="en-US" sz="2200" dirty="0">
                <a:latin typeface="Arial Narrow" panose="020B0606020202030204" pitchFamily="34" charset="0"/>
              </a:rPr>
              <a:t>Underutilizes the full potential of lived experience in a peer context</a:t>
            </a:r>
          </a:p>
          <a:p>
            <a:pPr>
              <a:buFont typeface="Wingdings" panose="05000000000000000000" pitchFamily="2" charset="2"/>
              <a:buChar char="§"/>
            </a:pPr>
            <a:r>
              <a:rPr lang="en-US" sz="2200" dirty="0">
                <a:latin typeface="Arial Narrow" panose="020B0606020202030204" pitchFamily="34" charset="0"/>
              </a:rPr>
              <a:t>Promotes and reinforces role confusion</a:t>
            </a:r>
          </a:p>
          <a:p>
            <a:pPr>
              <a:buFont typeface="Wingdings" panose="05000000000000000000" pitchFamily="2" charset="2"/>
              <a:buChar char="§"/>
            </a:pPr>
            <a:r>
              <a:rPr lang="en-US" sz="2200" dirty="0">
                <a:latin typeface="Arial Narrow" panose="020B0606020202030204" pitchFamily="34" charset="0"/>
              </a:rPr>
              <a:t>Can set up peer support workers for failure</a:t>
            </a:r>
          </a:p>
          <a:p>
            <a:pPr lvl="0">
              <a:buFont typeface="Wingdings" panose="05000000000000000000" pitchFamily="2" charset="2"/>
              <a:buChar char="§"/>
            </a:pPr>
            <a:r>
              <a:rPr lang="en-US" sz="2200" dirty="0">
                <a:latin typeface="Arial Narrow" panose="020B0606020202030204" pitchFamily="34" charset="0"/>
              </a:rPr>
              <a:t>Creates tension and a sense of threat in the workforce</a:t>
            </a:r>
          </a:p>
          <a:p>
            <a:pPr lvl="0">
              <a:buFont typeface="Wingdings" panose="05000000000000000000" pitchFamily="2" charset="2"/>
              <a:buChar char="§"/>
            </a:pPr>
            <a:endParaRPr lang="en-US" sz="2200" dirty="0">
              <a:latin typeface="Arial Narrow" panose="020B0606020202030204" pitchFamily="34" charset="0"/>
            </a:endParaRPr>
          </a:p>
          <a:p>
            <a:pPr lvl="0">
              <a:buFont typeface="Wingdings" panose="05000000000000000000" pitchFamily="2" charset="2"/>
              <a:buChar char="§"/>
            </a:pPr>
            <a:endParaRPr lang="en-US" sz="2200" dirty="0">
              <a:latin typeface="Arial Narrow" panose="020B0606020202030204" pitchFamily="34" charset="0"/>
            </a:endParaRPr>
          </a:p>
          <a:p>
            <a:pPr lvl="0">
              <a:buFont typeface="Wingdings" panose="05000000000000000000" pitchFamily="2" charset="2"/>
              <a:buChar char="§"/>
            </a:pPr>
            <a:endParaRPr lang="en-US" sz="2200" dirty="0">
              <a:latin typeface="Arial Narrow" panose="020B0606020202030204" pitchFamily="34" charset="0"/>
            </a:endParaRPr>
          </a:p>
          <a:p>
            <a:pPr lvl="0"/>
            <a:endParaRPr lang="en-US" dirty="0">
              <a:latin typeface="Arial Narrow" panose="020B0606020202030204" pitchFamily="34" charset="0"/>
            </a:endParaRPr>
          </a:p>
          <a:p>
            <a:endParaRPr lang="en-US" dirty="0">
              <a:latin typeface="Arial Narrow" panose="020B0606020202030204" pitchFamily="34" charset="0"/>
            </a:endParaRPr>
          </a:p>
        </p:txBody>
      </p:sp>
      <p:pic>
        <p:nvPicPr>
          <p:cNvPr id="1026" name="Picture 2" descr="Image result for square peg round hole">
            <a:extLst>
              <a:ext uri="{FF2B5EF4-FFF2-40B4-BE49-F238E27FC236}">
                <a16:creationId xmlns:a16="http://schemas.microsoft.com/office/drawing/2014/main" id="{468E54A7-E6A8-4DAE-A81B-521854FEC7E9}"/>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37234" y="1452050"/>
            <a:ext cx="3784953" cy="378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5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EABE-8D7F-46EB-9238-DA93F5651B6F}"/>
              </a:ext>
            </a:extLst>
          </p:cNvPr>
          <p:cNvSpPr>
            <a:spLocks noGrp="1"/>
          </p:cNvSpPr>
          <p:nvPr>
            <p:ph type="title"/>
          </p:nvPr>
        </p:nvSpPr>
        <p:spPr>
          <a:xfrm>
            <a:off x="361665" y="424344"/>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Example: Are Peer Support Workers the Same as Case Managers?</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2223D1A6-1130-4DD6-BB90-293B0BDC5707}"/>
              </a:ext>
            </a:extLst>
          </p:cNvPr>
          <p:cNvSpPr>
            <a:spLocks noGrp="1"/>
          </p:cNvSpPr>
          <p:nvPr>
            <p:ph idx="1"/>
          </p:nvPr>
        </p:nvSpPr>
        <p:spPr>
          <a:xfrm>
            <a:off x="436163" y="4006129"/>
            <a:ext cx="8155102" cy="3263504"/>
          </a:xfrm>
        </p:spPr>
        <p:txBody>
          <a:bodyPr>
            <a:noAutofit/>
          </a:bodyPr>
          <a:lstStyle/>
          <a:p>
            <a:pPr lvl="0">
              <a:buFont typeface="Wingdings" panose="05000000000000000000" pitchFamily="2" charset="2"/>
              <a:buChar char="§"/>
            </a:pPr>
            <a:r>
              <a:rPr lang="en-US" sz="2200" dirty="0">
                <a:latin typeface="Arial Narrow" panose="020B0606020202030204" pitchFamily="34" charset="0"/>
              </a:rPr>
              <a:t>It is a common mistake to confuse the two roles</a:t>
            </a:r>
          </a:p>
          <a:p>
            <a:pPr lvl="0">
              <a:buFont typeface="Wingdings" panose="05000000000000000000" pitchFamily="2" charset="2"/>
              <a:buChar char="§"/>
            </a:pPr>
            <a:r>
              <a:rPr lang="en-US" sz="2200" dirty="0">
                <a:latin typeface="Arial Narrow" panose="020B0606020202030204" pitchFamily="34" charset="0"/>
              </a:rPr>
              <a:t>While they may share similar tasks, such as connecting to resources…</a:t>
            </a:r>
          </a:p>
          <a:p>
            <a:pPr lvl="0">
              <a:buFont typeface="Wingdings" panose="05000000000000000000" pitchFamily="2" charset="2"/>
              <a:buChar char="§"/>
            </a:pPr>
            <a:r>
              <a:rPr lang="en-US" sz="2200" dirty="0">
                <a:latin typeface="Arial Narrow" panose="020B0606020202030204" pitchFamily="34" charset="0"/>
              </a:rPr>
              <a:t>…the approach and purpose is different</a:t>
            </a:r>
          </a:p>
          <a:p>
            <a:pPr lvl="0">
              <a:buFont typeface="Wingdings" panose="05000000000000000000" pitchFamily="2" charset="2"/>
              <a:buChar char="§"/>
            </a:pPr>
            <a:r>
              <a:rPr lang="en-US" sz="2200" dirty="0">
                <a:latin typeface="Arial Narrow" panose="020B0606020202030204" pitchFamily="34" charset="0"/>
              </a:rPr>
              <a:t>The intentionality of lived experience drives this difference and creates new opportunities and potential for engagement</a:t>
            </a:r>
          </a:p>
          <a:p>
            <a:pPr lvl="0">
              <a:buFont typeface="Wingdings" panose="05000000000000000000" pitchFamily="2" charset="2"/>
              <a:buChar char="§"/>
            </a:pPr>
            <a:endParaRPr lang="en-US" sz="2200" dirty="0">
              <a:latin typeface="Arial Narrow" panose="020B0606020202030204" pitchFamily="34" charset="0"/>
            </a:endParaRPr>
          </a:p>
          <a:p>
            <a:pPr lvl="0">
              <a:buFont typeface="Wingdings" panose="05000000000000000000" pitchFamily="2" charset="2"/>
              <a:buChar char="§"/>
            </a:pPr>
            <a:endParaRPr lang="en-US" dirty="0">
              <a:latin typeface="Arial Narrow" panose="020B0606020202030204" pitchFamily="34" charset="0"/>
            </a:endParaRPr>
          </a:p>
          <a:p>
            <a:endParaRPr lang="en-US" dirty="0">
              <a:latin typeface="Arial Narrow" panose="020B0606020202030204" pitchFamily="34" charset="0"/>
            </a:endParaRPr>
          </a:p>
        </p:txBody>
      </p:sp>
      <p:pic>
        <p:nvPicPr>
          <p:cNvPr id="4098" name="Picture 2" descr="Image result for case manager">
            <a:extLst>
              <a:ext uri="{FF2B5EF4-FFF2-40B4-BE49-F238E27FC236}">
                <a16:creationId xmlns:a16="http://schemas.microsoft.com/office/drawing/2014/main" id="{287BDA49-E4B9-4C1F-A24A-76415FC3D2EF}"/>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1859" y="1315828"/>
            <a:ext cx="4598677" cy="258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1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7C2D860-1D9F-4ADE-A000-31C3FBF53583}"/>
              </a:ext>
            </a:extLst>
          </p:cNvPr>
          <p:cNvGraphicFramePr/>
          <p:nvPr>
            <p:extLst>
              <p:ext uri="{D42A27DB-BD31-4B8C-83A1-F6EECF244321}">
                <p14:modId xmlns:p14="http://schemas.microsoft.com/office/powerpoint/2010/main" val="449935530"/>
              </p:ext>
            </p:extLst>
          </p:nvPr>
        </p:nvGraphicFramePr>
        <p:xfrm>
          <a:off x="-397565" y="12383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6F7B649-491D-490F-B710-0A5B5D18195A}"/>
              </a:ext>
            </a:extLst>
          </p:cNvPr>
          <p:cNvGraphicFramePr/>
          <p:nvPr>
            <p:extLst>
              <p:ext uri="{D42A27DB-BD31-4B8C-83A1-F6EECF244321}">
                <p14:modId xmlns:p14="http://schemas.microsoft.com/office/powerpoint/2010/main" val="1106886422"/>
              </p:ext>
            </p:extLst>
          </p:nvPr>
        </p:nvGraphicFramePr>
        <p:xfrm>
          <a:off x="3442663" y="116399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Arrow: Down 4">
            <a:extLst>
              <a:ext uri="{FF2B5EF4-FFF2-40B4-BE49-F238E27FC236}">
                <a16:creationId xmlns:a16="http://schemas.microsoft.com/office/drawing/2014/main" id="{E4264784-4DDF-4B89-8C44-4EEB973102BF}"/>
              </a:ext>
            </a:extLst>
          </p:cNvPr>
          <p:cNvSpPr/>
          <p:nvPr/>
        </p:nvSpPr>
        <p:spPr>
          <a:xfrm>
            <a:off x="3805730" y="1042869"/>
            <a:ext cx="1691514" cy="5085878"/>
          </a:xfrm>
          <a:prstGeom prst="down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4CEE46-5EAB-4362-9462-A52453E86550}"/>
              </a:ext>
            </a:extLst>
          </p:cNvPr>
          <p:cNvSpPr/>
          <p:nvPr/>
        </p:nvSpPr>
        <p:spPr>
          <a:xfrm rot="5400000">
            <a:off x="2418638" y="3084904"/>
            <a:ext cx="4465697" cy="400110"/>
          </a:xfrm>
          <a:prstGeom prst="rect">
            <a:avLst/>
          </a:prstGeom>
          <a:noFill/>
        </p:spPr>
        <p:txBody>
          <a:bodyPr wrap="square" lIns="91440" tIns="45720" rIns="91440" bIns="45720">
            <a:spAutoFit/>
          </a:bodyPr>
          <a:lstStyle/>
          <a:p>
            <a:r>
              <a:rPr lang="en-US" sz="2000" b="0" cap="none" spc="0" dirty="0">
                <a:ln w="0"/>
                <a:solidFill>
                  <a:schemeClr val="tx2">
                    <a:lumMod val="50000"/>
                  </a:schemeClr>
                </a:solidFill>
                <a:effectLst>
                  <a:outerShdw blurRad="38100" dist="19050" dir="2700000" algn="tl" rotWithShape="0">
                    <a:schemeClr val="dk1">
                      <a:alpha val="40000"/>
                    </a:schemeClr>
                  </a:outerShdw>
                </a:effectLst>
              </a:rPr>
              <a:t>Shared Values of </a:t>
            </a:r>
            <a:r>
              <a:rPr lang="en-US" sz="2000" dirty="0">
                <a:ln w="0"/>
                <a:solidFill>
                  <a:schemeClr val="tx2">
                    <a:lumMod val="50000"/>
                  </a:schemeClr>
                </a:solidFill>
                <a:effectLst>
                  <a:outerShdw blurRad="38100" dist="19050" dir="2700000" algn="tl" rotWithShape="0">
                    <a:schemeClr val="dk1">
                      <a:alpha val="40000"/>
                    </a:schemeClr>
                  </a:outerShdw>
                </a:effectLst>
              </a:rPr>
              <a:t>Recovery and Resiliency</a:t>
            </a:r>
            <a:endParaRPr lang="en-US" sz="2000" b="0" cap="none" spc="0" dirty="0">
              <a:ln w="0"/>
              <a:solidFill>
                <a:schemeClr val="tx2">
                  <a:lumMod val="50000"/>
                </a:schemeClr>
              </a:solidFill>
              <a:effectLst>
                <a:outerShdw blurRad="38100" dist="19050" dir="2700000" algn="tl" rotWithShape="0">
                  <a:schemeClr val="dk1">
                    <a:alpha val="40000"/>
                  </a:schemeClr>
                </a:outerShdw>
              </a:effectLst>
            </a:endParaRPr>
          </a:p>
        </p:txBody>
      </p:sp>
      <p:sp>
        <p:nvSpPr>
          <p:cNvPr id="8" name="Title 2">
            <a:extLst>
              <a:ext uri="{FF2B5EF4-FFF2-40B4-BE49-F238E27FC236}">
                <a16:creationId xmlns:a16="http://schemas.microsoft.com/office/drawing/2014/main" id="{A659238A-4909-4031-8E9B-F6AA0547CC90}"/>
              </a:ext>
            </a:extLst>
          </p:cNvPr>
          <p:cNvSpPr txBox="1">
            <a:spLocks/>
          </p:cNvSpPr>
          <p:nvPr/>
        </p:nvSpPr>
        <p:spPr>
          <a:xfrm>
            <a:off x="71562" y="215711"/>
            <a:ext cx="9000876"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chemeClr val="accent5">
                    <a:lumMod val="75000"/>
                  </a:schemeClr>
                </a:solidFill>
                <a:latin typeface="Arial" pitchFamily="34" charset="0"/>
                <a:cs typeface="Arial" pitchFamily="34" charset="0"/>
              </a:rPr>
              <a:t>Role Context of Lived Experience</a:t>
            </a:r>
          </a:p>
        </p:txBody>
      </p:sp>
      <p:sp>
        <p:nvSpPr>
          <p:cNvPr id="9" name="TextBox 57">
            <a:extLst>
              <a:ext uri="{FF2B5EF4-FFF2-40B4-BE49-F238E27FC236}">
                <a16:creationId xmlns:a16="http://schemas.microsoft.com/office/drawing/2014/main" id="{4C6CCF9A-A265-4A3C-BA68-A1BD62314A79}"/>
              </a:ext>
            </a:extLst>
          </p:cNvPr>
          <p:cNvSpPr txBox="1">
            <a:spLocks noChangeArrowheads="1"/>
          </p:cNvSpPr>
          <p:nvPr/>
        </p:nvSpPr>
        <p:spPr bwMode="auto">
          <a:xfrm>
            <a:off x="5347155" y="5302301"/>
            <a:ext cx="27701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2100" b="0" dirty="0">
                <a:latin typeface="Calibri" panose="020F0502020204030204" pitchFamily="34" charset="0"/>
                <a:cs typeface="Calibri" panose="020F0502020204030204" pitchFamily="34" charset="0"/>
              </a:rPr>
              <a:t>Peer Support Staff</a:t>
            </a:r>
          </a:p>
        </p:txBody>
      </p:sp>
      <p:sp>
        <p:nvSpPr>
          <p:cNvPr id="10" name="TextBox 57">
            <a:extLst>
              <a:ext uri="{FF2B5EF4-FFF2-40B4-BE49-F238E27FC236}">
                <a16:creationId xmlns:a16="http://schemas.microsoft.com/office/drawing/2014/main" id="{BA64B50E-FA42-41DC-B02D-9962CE424412}"/>
              </a:ext>
            </a:extLst>
          </p:cNvPr>
          <p:cNvSpPr txBox="1">
            <a:spLocks noChangeArrowheads="1"/>
          </p:cNvSpPr>
          <p:nvPr/>
        </p:nvSpPr>
        <p:spPr bwMode="auto">
          <a:xfrm>
            <a:off x="1194448" y="5310059"/>
            <a:ext cx="27701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2100" b="0" dirty="0">
                <a:latin typeface="Calibri" panose="020F0502020204030204" pitchFamily="34" charset="0"/>
                <a:cs typeface="Calibri" panose="020F0502020204030204" pitchFamily="34" charset="0"/>
              </a:rPr>
              <a:t>Non-peer Staff</a:t>
            </a:r>
          </a:p>
        </p:txBody>
      </p:sp>
      <p:sp>
        <p:nvSpPr>
          <p:cNvPr id="11" name="TextBox 10">
            <a:extLst>
              <a:ext uri="{FF2B5EF4-FFF2-40B4-BE49-F238E27FC236}">
                <a16:creationId xmlns:a16="http://schemas.microsoft.com/office/drawing/2014/main" id="{E332C972-E028-42A5-A31A-67DC81562155}"/>
              </a:ext>
            </a:extLst>
          </p:cNvPr>
          <p:cNvSpPr txBox="1"/>
          <p:nvPr/>
        </p:nvSpPr>
        <p:spPr>
          <a:xfrm>
            <a:off x="1050164" y="6038415"/>
            <a:ext cx="7721152" cy="307777"/>
          </a:xfrm>
          <a:prstGeom prst="rect">
            <a:avLst/>
          </a:prstGeom>
          <a:noFill/>
        </p:spPr>
        <p:txBody>
          <a:bodyPr wrap="square" rtlCol="0">
            <a:spAutoFit/>
          </a:bodyPr>
          <a:lstStyle/>
          <a:p>
            <a:pPr algn="r"/>
            <a:r>
              <a:rPr lang="en-US" sz="1400" dirty="0"/>
              <a:t>Adapted after Lyn Legere, 2018</a:t>
            </a:r>
          </a:p>
        </p:txBody>
      </p:sp>
    </p:spTree>
    <p:extLst>
      <p:ext uri="{BB962C8B-B14F-4D97-AF65-F5344CB8AC3E}">
        <p14:creationId xmlns:p14="http://schemas.microsoft.com/office/powerpoint/2010/main" val="17615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E672-FE0B-4704-ADA6-341379B31AD3}"/>
              </a:ext>
            </a:extLst>
          </p:cNvPr>
          <p:cNvSpPr>
            <a:spLocks noGrp="1"/>
          </p:cNvSpPr>
          <p:nvPr>
            <p:ph type="title"/>
          </p:nvPr>
        </p:nvSpPr>
        <p:spPr>
          <a:xfrm>
            <a:off x="385408" y="275766"/>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Questions about Supervision of </a:t>
            </a:r>
            <a:br>
              <a:rPr lang="en-US" sz="2800" dirty="0">
                <a:solidFill>
                  <a:schemeClr val="accent5">
                    <a:lumMod val="75000"/>
                  </a:schemeClr>
                </a:solidFill>
                <a:latin typeface="Arial" panose="020B0604020202020204" pitchFamily="34" charset="0"/>
                <a:cs typeface="Arial" panose="020B0604020202020204" pitchFamily="34" charset="0"/>
              </a:rPr>
            </a:br>
            <a:r>
              <a:rPr lang="en-US" sz="2800" dirty="0">
                <a:solidFill>
                  <a:schemeClr val="accent5">
                    <a:lumMod val="75000"/>
                  </a:schemeClr>
                </a:solidFill>
                <a:latin typeface="Arial" panose="020B0604020202020204" pitchFamily="34" charset="0"/>
                <a:cs typeface="Arial" panose="020B0604020202020204" pitchFamily="34" charset="0"/>
              </a:rPr>
              <a:t>Peer Support Workers</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E68AB1F5-A426-4BBA-B0C0-F02661E44065}"/>
              </a:ext>
            </a:extLst>
          </p:cNvPr>
          <p:cNvSpPr>
            <a:spLocks noGrp="1"/>
          </p:cNvSpPr>
          <p:nvPr>
            <p:ph idx="1"/>
          </p:nvPr>
        </p:nvSpPr>
        <p:spPr>
          <a:xfrm>
            <a:off x="457200" y="1278971"/>
            <a:ext cx="4619897" cy="4958055"/>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Who is qualified to supervise?</a:t>
            </a:r>
          </a:p>
          <a:p>
            <a:pPr lvl="0">
              <a:buFont typeface="Wingdings" panose="05000000000000000000" pitchFamily="2" charset="2"/>
              <a:buChar char="§"/>
            </a:pPr>
            <a:r>
              <a:rPr lang="en-US" sz="2200" dirty="0">
                <a:latin typeface="Arial Narrow" panose="020B0606020202030204" pitchFamily="34" charset="0"/>
              </a:rPr>
              <a:t>What training is available?</a:t>
            </a:r>
          </a:p>
          <a:p>
            <a:pPr lvl="0">
              <a:buFont typeface="Wingdings" panose="05000000000000000000" pitchFamily="2" charset="2"/>
              <a:buChar char="§"/>
            </a:pPr>
            <a:r>
              <a:rPr lang="en-US" sz="2200" dirty="0">
                <a:latin typeface="Arial Narrow" panose="020B0606020202030204" pitchFamily="34" charset="0"/>
              </a:rPr>
              <a:t>What modalities are the most effective?</a:t>
            </a:r>
          </a:p>
          <a:p>
            <a:pPr lvl="0">
              <a:buFont typeface="Wingdings" panose="05000000000000000000" pitchFamily="2" charset="2"/>
              <a:buChar char="§"/>
            </a:pPr>
            <a:r>
              <a:rPr lang="en-US" sz="2200" dirty="0">
                <a:latin typeface="Arial Narrow" panose="020B0606020202030204" pitchFamily="34" charset="0"/>
              </a:rPr>
              <a:t>How often does supervision need to be scheduled?</a:t>
            </a:r>
          </a:p>
          <a:p>
            <a:pPr lvl="0">
              <a:buFont typeface="Wingdings" panose="05000000000000000000" pitchFamily="2" charset="2"/>
              <a:buChar char="§"/>
            </a:pPr>
            <a:r>
              <a:rPr lang="en-US" sz="2200" dirty="0">
                <a:latin typeface="Arial Narrow" panose="020B0606020202030204" pitchFamily="34" charset="0"/>
              </a:rPr>
              <a:t>Does supervision cover admin, support, trouble shooting, and education?</a:t>
            </a:r>
          </a:p>
          <a:p>
            <a:pPr lvl="0">
              <a:buFont typeface="Wingdings" panose="05000000000000000000" pitchFamily="2" charset="2"/>
              <a:buChar char="§"/>
            </a:pPr>
            <a:r>
              <a:rPr lang="en-US" sz="2200" dirty="0">
                <a:latin typeface="Arial Narrow" panose="020B0606020202030204" pitchFamily="34" charset="0"/>
              </a:rPr>
              <a:t>Are experienced peer support workers able to become supervisors?</a:t>
            </a:r>
          </a:p>
          <a:p>
            <a:pPr lvl="0">
              <a:buFont typeface="Wingdings" panose="05000000000000000000" pitchFamily="2" charset="2"/>
              <a:buChar char="§"/>
            </a:pPr>
            <a:endParaRPr lang="en-US" sz="2600" dirty="0">
              <a:latin typeface="Arial Narrow" panose="020B0606020202030204" pitchFamily="34" charset="0"/>
            </a:endParaRPr>
          </a:p>
        </p:txBody>
      </p:sp>
      <p:pic>
        <p:nvPicPr>
          <p:cNvPr id="5122" name="Picture 2" descr="Image result for supervision">
            <a:extLst>
              <a:ext uri="{FF2B5EF4-FFF2-40B4-BE49-F238E27FC236}">
                <a16:creationId xmlns:a16="http://schemas.microsoft.com/office/drawing/2014/main" id="{5EDAE915-9705-4144-A8CB-064D3514EED4}"/>
              </a:ext>
            </a:extLst>
          </p:cNvPr>
          <p:cNvPicPr>
            <a:picLocks noChangeAspect="1" noChangeArrowheads="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r="33067"/>
          <a:stretch/>
        </p:blipFill>
        <p:spPr bwMode="auto">
          <a:xfrm>
            <a:off x="4980217" y="1278971"/>
            <a:ext cx="3634791" cy="349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5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FEA6-94C3-45ED-B238-7F433697EAC2}"/>
              </a:ext>
            </a:extLst>
          </p:cNvPr>
          <p:cNvSpPr>
            <a:spLocks noGrp="1"/>
          </p:cNvSpPr>
          <p:nvPr>
            <p:ph type="title"/>
          </p:nvPr>
        </p:nvSpPr>
        <p:spPr>
          <a:xfrm>
            <a:off x="457200" y="179948"/>
            <a:ext cx="8229600" cy="772302"/>
          </a:xfrm>
        </p:spPr>
        <p:txBody>
          <a:bodyPr>
            <a:normAutofit/>
          </a:bodyPr>
          <a:lstStyle/>
          <a:p>
            <a:pPr algn="r"/>
            <a:r>
              <a:rPr lang="en-US" sz="2800" dirty="0">
                <a:solidFill>
                  <a:schemeClr val="accent5">
                    <a:lumMod val="75000"/>
                  </a:schemeClr>
                </a:solidFill>
                <a:latin typeface="Arial" panose="020B0604020202020204" pitchFamily="34" charset="0"/>
                <a:cs typeface="Arial" panose="020B0604020202020204" pitchFamily="34" charset="0"/>
              </a:rPr>
              <a:t>A Beginning Premise</a:t>
            </a:r>
          </a:p>
        </p:txBody>
      </p:sp>
      <p:sp>
        <p:nvSpPr>
          <p:cNvPr id="3" name="Content Placeholder 2">
            <a:extLst>
              <a:ext uri="{FF2B5EF4-FFF2-40B4-BE49-F238E27FC236}">
                <a16:creationId xmlns:a16="http://schemas.microsoft.com/office/drawing/2014/main" id="{75568EE0-3A75-4724-AB6C-FAC59ABABADB}"/>
              </a:ext>
            </a:extLst>
          </p:cNvPr>
          <p:cNvSpPr>
            <a:spLocks noGrp="1"/>
          </p:cNvSpPr>
          <p:nvPr>
            <p:ph idx="1"/>
          </p:nvPr>
        </p:nvSpPr>
        <p:spPr>
          <a:xfrm>
            <a:off x="260718" y="952250"/>
            <a:ext cx="4666463" cy="3263504"/>
          </a:xfrm>
        </p:spPr>
        <p:txBody>
          <a:bodyPr>
            <a:noAutofit/>
          </a:bodyPr>
          <a:lstStyle/>
          <a:p>
            <a:pPr marL="0" indent="0">
              <a:buNone/>
            </a:pPr>
            <a:r>
              <a:rPr lang="en-US" sz="2200" dirty="0">
                <a:latin typeface="Arial Narrow" panose="020B0606020202030204" pitchFamily="34" charset="0"/>
              </a:rPr>
              <a:t>Imagine that individuals with MH and SUD disorders are capable of:</a:t>
            </a:r>
          </a:p>
          <a:p>
            <a:pPr>
              <a:buFont typeface="Wingdings" panose="05000000000000000000" pitchFamily="2" charset="2"/>
              <a:buChar char="§"/>
            </a:pPr>
            <a:r>
              <a:rPr lang="en-US" sz="2200" dirty="0">
                <a:latin typeface="Arial Narrow" panose="020B0606020202030204" pitchFamily="34" charset="0"/>
              </a:rPr>
              <a:t>Making sound decisions and choices</a:t>
            </a:r>
          </a:p>
          <a:p>
            <a:pPr>
              <a:buFont typeface="Wingdings" panose="05000000000000000000" pitchFamily="2" charset="2"/>
              <a:buChar char="§"/>
            </a:pPr>
            <a:r>
              <a:rPr lang="en-US" sz="2200" dirty="0">
                <a:latin typeface="Arial Narrow" panose="020B0606020202030204" pitchFamily="34" charset="0"/>
              </a:rPr>
              <a:t>Controlling their own lives and destinies</a:t>
            </a:r>
          </a:p>
          <a:p>
            <a:pPr>
              <a:buFont typeface="Wingdings" panose="05000000000000000000" pitchFamily="2" charset="2"/>
              <a:buChar char="§"/>
            </a:pPr>
            <a:r>
              <a:rPr lang="en-US" sz="2200" dirty="0">
                <a:latin typeface="Arial Narrow" panose="020B0606020202030204" pitchFamily="34" charset="0"/>
              </a:rPr>
              <a:t>Defining a personal recovery vision</a:t>
            </a:r>
          </a:p>
          <a:p>
            <a:pPr>
              <a:buFont typeface="Wingdings" panose="05000000000000000000" pitchFamily="2" charset="2"/>
              <a:buChar char="§"/>
            </a:pPr>
            <a:r>
              <a:rPr lang="en-US" sz="2200" dirty="0">
                <a:latin typeface="Arial Narrow" panose="020B0606020202030204" pitchFamily="34" charset="0"/>
              </a:rPr>
              <a:t>Exploring recovery pathways</a:t>
            </a:r>
          </a:p>
          <a:p>
            <a:pPr>
              <a:buFont typeface="Wingdings" panose="05000000000000000000" pitchFamily="2" charset="2"/>
              <a:buChar char="§"/>
            </a:pPr>
            <a:r>
              <a:rPr lang="en-US" sz="2200" dirty="0">
                <a:latin typeface="Arial Narrow" panose="020B0606020202030204" pitchFamily="34" charset="0"/>
              </a:rPr>
              <a:t>Achieving long-term recovery on their own terms</a:t>
            </a:r>
          </a:p>
          <a:p>
            <a:pPr marL="0" indent="0">
              <a:buNone/>
            </a:pPr>
            <a:endParaRPr lang="en-US" dirty="0">
              <a:latin typeface="Arial Narrow" panose="020B0606020202030204" pitchFamily="34" charset="0"/>
            </a:endParaRPr>
          </a:p>
        </p:txBody>
      </p:sp>
      <p:sp>
        <p:nvSpPr>
          <p:cNvPr id="4" name="TextBox 3">
            <a:extLst>
              <a:ext uri="{FF2B5EF4-FFF2-40B4-BE49-F238E27FC236}">
                <a16:creationId xmlns:a16="http://schemas.microsoft.com/office/drawing/2014/main" id="{4D0DAFA7-C431-4813-BB90-4A04658B21B4}"/>
              </a:ext>
            </a:extLst>
          </p:cNvPr>
          <p:cNvSpPr txBox="1"/>
          <p:nvPr/>
        </p:nvSpPr>
        <p:spPr>
          <a:xfrm>
            <a:off x="339227" y="4645655"/>
            <a:ext cx="8465545" cy="1107996"/>
          </a:xfrm>
          <a:prstGeom prst="rect">
            <a:avLst/>
          </a:prstGeom>
          <a:noFill/>
        </p:spPr>
        <p:txBody>
          <a:bodyPr wrap="square" rtlCol="0">
            <a:spAutoFit/>
          </a:bodyPr>
          <a:lstStyle/>
          <a:p>
            <a:pPr algn="r"/>
            <a:r>
              <a:rPr lang="en-US" sz="2200" dirty="0">
                <a:solidFill>
                  <a:schemeClr val="accent1">
                    <a:lumMod val="50000"/>
                  </a:schemeClr>
                </a:solidFill>
                <a:latin typeface="Arial Narrow" panose="020B0606020202030204" pitchFamily="34" charset="0"/>
              </a:rPr>
              <a:t>Everyone here is living proof that these capabilities are possible. </a:t>
            </a:r>
          </a:p>
          <a:p>
            <a:pPr algn="r"/>
            <a:endParaRPr lang="en-US" sz="2200" dirty="0">
              <a:solidFill>
                <a:schemeClr val="accent1">
                  <a:lumMod val="50000"/>
                </a:schemeClr>
              </a:solidFill>
              <a:latin typeface="Arial Narrow" panose="020B0606020202030204" pitchFamily="34" charset="0"/>
            </a:endParaRPr>
          </a:p>
          <a:p>
            <a:pPr algn="r"/>
            <a:r>
              <a:rPr lang="en-US" sz="2200" i="1" dirty="0">
                <a:solidFill>
                  <a:schemeClr val="accent1">
                    <a:lumMod val="50000"/>
                  </a:schemeClr>
                </a:solidFill>
                <a:latin typeface="Arial Narrow" panose="020B0606020202030204" pitchFamily="34" charset="0"/>
              </a:rPr>
              <a:t>This premise flourishes in the </a:t>
            </a:r>
            <a:r>
              <a:rPr lang="en-US" sz="2200" i="1" u="sng" dirty="0">
                <a:solidFill>
                  <a:schemeClr val="accent1">
                    <a:lumMod val="50000"/>
                  </a:schemeClr>
                </a:solidFill>
                <a:latin typeface="Arial Narrow" panose="020B0606020202030204" pitchFamily="34" charset="0"/>
              </a:rPr>
              <a:t>unique relationships</a:t>
            </a:r>
            <a:r>
              <a:rPr lang="en-US" sz="2200" i="1" dirty="0">
                <a:solidFill>
                  <a:schemeClr val="accent1">
                    <a:lumMod val="50000"/>
                  </a:schemeClr>
                </a:solidFill>
                <a:latin typeface="Arial Narrow" panose="020B0606020202030204" pitchFamily="34" charset="0"/>
              </a:rPr>
              <a:t> in Peer Support.</a:t>
            </a:r>
          </a:p>
        </p:txBody>
      </p:sp>
      <p:pic>
        <p:nvPicPr>
          <p:cNvPr id="6" name="Picture 2" descr="Image result for box jumps">
            <a:extLst>
              <a:ext uri="{FF2B5EF4-FFF2-40B4-BE49-F238E27FC236}">
                <a16:creationId xmlns:a16="http://schemas.microsoft.com/office/drawing/2014/main" id="{38994CB5-1AF9-4CA3-BBCA-44238B5F6BC1}"/>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046415" y="950722"/>
            <a:ext cx="3587486" cy="34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2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E672-FE0B-4704-ADA6-341379B31AD3}"/>
              </a:ext>
            </a:extLst>
          </p:cNvPr>
          <p:cNvSpPr>
            <a:spLocks noGrp="1"/>
          </p:cNvSpPr>
          <p:nvPr>
            <p:ph type="title"/>
          </p:nvPr>
        </p:nvSpPr>
        <p:spPr>
          <a:xfrm>
            <a:off x="385408" y="275766"/>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Supervision Competencies</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E68AB1F5-A426-4BBA-B0C0-F02661E44065}"/>
              </a:ext>
            </a:extLst>
          </p:cNvPr>
          <p:cNvSpPr>
            <a:spLocks noGrp="1"/>
          </p:cNvSpPr>
          <p:nvPr>
            <p:ph idx="1"/>
          </p:nvPr>
        </p:nvSpPr>
        <p:spPr>
          <a:xfrm>
            <a:off x="3630247" y="1067955"/>
            <a:ext cx="4619897" cy="4958055"/>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Understand peer roles and practices</a:t>
            </a:r>
          </a:p>
          <a:p>
            <a:pPr lvl="0">
              <a:buFont typeface="Wingdings" panose="05000000000000000000" pitchFamily="2" charset="2"/>
              <a:buChar char="§"/>
            </a:pPr>
            <a:r>
              <a:rPr lang="en-US" sz="2200" dirty="0">
                <a:latin typeface="Arial Narrow" panose="020B0606020202030204" pitchFamily="34" charset="0"/>
              </a:rPr>
              <a:t>Use strength-based approaches</a:t>
            </a:r>
          </a:p>
          <a:p>
            <a:pPr lvl="0">
              <a:buFont typeface="Wingdings" panose="05000000000000000000" pitchFamily="2" charset="2"/>
              <a:buChar char="§"/>
            </a:pPr>
            <a:r>
              <a:rPr lang="en-US" sz="2200" dirty="0">
                <a:latin typeface="Arial Narrow" panose="020B0606020202030204" pitchFamily="34" charset="0"/>
              </a:rPr>
              <a:t>Enhance and develop unique competencies of peer practice</a:t>
            </a:r>
          </a:p>
          <a:p>
            <a:pPr lvl="0">
              <a:buFont typeface="Wingdings" panose="05000000000000000000" pitchFamily="2" charset="2"/>
              <a:buChar char="§"/>
            </a:pPr>
            <a:r>
              <a:rPr lang="en-US" sz="2200" dirty="0">
                <a:latin typeface="Arial Narrow" panose="020B0606020202030204" pitchFamily="34" charset="0"/>
              </a:rPr>
              <a:t>Explore ethical and boundary issues</a:t>
            </a:r>
          </a:p>
          <a:p>
            <a:pPr lvl="0">
              <a:buFont typeface="Wingdings" panose="05000000000000000000" pitchFamily="2" charset="2"/>
              <a:buChar char="§"/>
            </a:pPr>
            <a:r>
              <a:rPr lang="en-US" sz="2200" dirty="0">
                <a:latin typeface="Arial Narrow" panose="020B0606020202030204" pitchFamily="34" charset="0"/>
              </a:rPr>
              <a:t>Foster recovery orientation to the program/organization</a:t>
            </a:r>
          </a:p>
          <a:p>
            <a:pPr lvl="0">
              <a:buFont typeface="Wingdings" panose="05000000000000000000" pitchFamily="2" charset="2"/>
              <a:buChar char="§"/>
            </a:pPr>
            <a:r>
              <a:rPr lang="en-US" sz="2200" dirty="0">
                <a:latin typeface="Arial Narrow" panose="020B0606020202030204" pitchFamily="34" charset="0"/>
              </a:rPr>
              <a:t>Assist with system navigation</a:t>
            </a:r>
          </a:p>
          <a:p>
            <a:pPr lvl="0">
              <a:buFont typeface="Wingdings" panose="05000000000000000000" pitchFamily="2" charset="2"/>
              <a:buChar char="§"/>
            </a:pPr>
            <a:r>
              <a:rPr lang="en-US" sz="2200" dirty="0">
                <a:latin typeface="Arial Narrow" panose="020B0606020202030204" pitchFamily="34" charset="0"/>
              </a:rPr>
              <a:t>Promote self-care</a:t>
            </a:r>
          </a:p>
          <a:p>
            <a:pPr lvl="0">
              <a:buFont typeface="Wingdings" panose="05000000000000000000" pitchFamily="2" charset="2"/>
              <a:buChar char="§"/>
            </a:pPr>
            <a:r>
              <a:rPr lang="en-US" sz="2200" dirty="0">
                <a:latin typeface="Arial Narrow" panose="020B0606020202030204" pitchFamily="34" charset="0"/>
              </a:rPr>
              <a:t>Advocate for peer supports across the organization and in the community</a:t>
            </a:r>
          </a:p>
          <a:p>
            <a:pPr lvl="0">
              <a:buFont typeface="Wingdings" panose="05000000000000000000" pitchFamily="2" charset="2"/>
              <a:buChar char="§"/>
            </a:pPr>
            <a:endParaRPr lang="en-US" sz="2600" dirty="0">
              <a:latin typeface="Arial Narrow" panose="020B0606020202030204" pitchFamily="34" charset="0"/>
            </a:endParaRPr>
          </a:p>
        </p:txBody>
      </p:sp>
      <p:pic>
        <p:nvPicPr>
          <p:cNvPr id="4098" name="Picture 2" descr="Image result for juggling">
            <a:extLst>
              <a:ext uri="{FF2B5EF4-FFF2-40B4-BE49-F238E27FC236}">
                <a16:creationId xmlns:a16="http://schemas.microsoft.com/office/drawing/2014/main" id="{BA17B4FA-6021-4006-89BB-1662594219F2}"/>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4594" y="1067955"/>
            <a:ext cx="2916360" cy="4704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3E9DD9-A274-473D-8AB5-D8F86311FDE4}"/>
              </a:ext>
            </a:extLst>
          </p:cNvPr>
          <p:cNvSpPr txBox="1"/>
          <p:nvPr/>
        </p:nvSpPr>
        <p:spPr>
          <a:xfrm>
            <a:off x="1050164" y="6038415"/>
            <a:ext cx="7721152" cy="307777"/>
          </a:xfrm>
          <a:prstGeom prst="rect">
            <a:avLst/>
          </a:prstGeom>
          <a:noFill/>
        </p:spPr>
        <p:txBody>
          <a:bodyPr wrap="square" rtlCol="0">
            <a:spAutoFit/>
          </a:bodyPr>
          <a:lstStyle/>
          <a:p>
            <a:pPr algn="r"/>
            <a:r>
              <a:rPr lang="en-US" sz="1400" dirty="0"/>
              <a:t>Bureau of Justice Assistance/U.S. Department of Justice, 2019</a:t>
            </a:r>
          </a:p>
        </p:txBody>
      </p:sp>
    </p:spTree>
    <p:extLst>
      <p:ext uri="{BB962C8B-B14F-4D97-AF65-F5344CB8AC3E}">
        <p14:creationId xmlns:p14="http://schemas.microsoft.com/office/powerpoint/2010/main" val="56823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E672-FE0B-4704-ADA6-341379B31AD3}"/>
              </a:ext>
            </a:extLst>
          </p:cNvPr>
          <p:cNvSpPr>
            <a:spLocks noGrp="1"/>
          </p:cNvSpPr>
          <p:nvPr>
            <p:ph type="title"/>
          </p:nvPr>
        </p:nvSpPr>
        <p:spPr>
          <a:xfrm>
            <a:off x="457200" y="537540"/>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Peer Support Workers Help to Achieve </a:t>
            </a:r>
            <a:br>
              <a:rPr lang="en-US" sz="2800" dirty="0">
                <a:solidFill>
                  <a:schemeClr val="accent5">
                    <a:lumMod val="75000"/>
                  </a:schemeClr>
                </a:solidFill>
                <a:latin typeface="Arial" panose="020B0604020202020204" pitchFamily="34" charset="0"/>
                <a:cs typeface="Arial" panose="020B0604020202020204" pitchFamily="34" charset="0"/>
              </a:rPr>
            </a:br>
            <a:r>
              <a:rPr lang="en-US" sz="2800" dirty="0">
                <a:solidFill>
                  <a:schemeClr val="accent5">
                    <a:lumMod val="75000"/>
                  </a:schemeClr>
                </a:solidFill>
                <a:latin typeface="Arial" panose="020B0604020202020204" pitchFamily="34" charset="0"/>
                <a:cs typeface="Arial" panose="020B0604020202020204" pitchFamily="34" charset="0"/>
              </a:rPr>
              <a:t>Positive Outcomes and Cost Savings</a:t>
            </a:r>
            <a:br>
              <a:rPr lang="en-US" sz="2800" dirty="0">
                <a:solidFill>
                  <a:schemeClr val="accent5">
                    <a:lumMod val="75000"/>
                  </a:schemeClr>
                </a:solidFill>
              </a:rPr>
            </a:b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E68AB1F5-A426-4BBA-B0C0-F02661E44065}"/>
              </a:ext>
            </a:extLst>
          </p:cNvPr>
          <p:cNvSpPr>
            <a:spLocks noGrp="1"/>
          </p:cNvSpPr>
          <p:nvPr>
            <p:ph idx="1"/>
          </p:nvPr>
        </p:nvSpPr>
        <p:spPr>
          <a:xfrm>
            <a:off x="457200" y="1278971"/>
            <a:ext cx="4619897" cy="4958055"/>
          </a:xfrm>
        </p:spPr>
        <p:txBody>
          <a:bodyPr>
            <a:normAutofit/>
          </a:bodyPr>
          <a:lstStyle/>
          <a:p>
            <a:pPr lvl="0">
              <a:buFont typeface="Wingdings" panose="05000000000000000000" pitchFamily="2" charset="2"/>
              <a:buChar char="§"/>
            </a:pPr>
            <a:r>
              <a:rPr lang="en-US" sz="2200" dirty="0">
                <a:latin typeface="Arial Narrow" panose="020B0606020202030204" pitchFamily="34" charset="0"/>
              </a:rPr>
              <a:t>Reduced remission rates</a:t>
            </a:r>
          </a:p>
          <a:p>
            <a:pPr lvl="0">
              <a:buFont typeface="Wingdings" panose="05000000000000000000" pitchFamily="2" charset="2"/>
              <a:buChar char="§"/>
            </a:pPr>
            <a:r>
              <a:rPr lang="en-US" sz="2200" dirty="0">
                <a:latin typeface="Arial Narrow" panose="020B0606020202030204" pitchFamily="34" charset="0"/>
              </a:rPr>
              <a:t>Rapid turnaround following remission</a:t>
            </a:r>
          </a:p>
          <a:p>
            <a:pPr lvl="0">
              <a:buFont typeface="Wingdings" panose="05000000000000000000" pitchFamily="2" charset="2"/>
              <a:buChar char="§"/>
            </a:pPr>
            <a:r>
              <a:rPr lang="en-US" sz="2200" dirty="0">
                <a:latin typeface="Arial Narrow" panose="020B0606020202030204" pitchFamily="34" charset="0"/>
              </a:rPr>
              <a:t>Decreased hospitalizations</a:t>
            </a:r>
          </a:p>
          <a:p>
            <a:pPr lvl="0">
              <a:buFont typeface="Wingdings" panose="05000000000000000000" pitchFamily="2" charset="2"/>
              <a:buChar char="§"/>
            </a:pPr>
            <a:r>
              <a:rPr lang="en-US" sz="2200" dirty="0">
                <a:latin typeface="Arial Narrow" panose="020B0606020202030204" pitchFamily="34" charset="0"/>
              </a:rPr>
              <a:t>Reduced length of stay in hospitals</a:t>
            </a:r>
          </a:p>
          <a:p>
            <a:pPr lvl="0">
              <a:buFont typeface="Wingdings" panose="05000000000000000000" pitchFamily="2" charset="2"/>
              <a:buChar char="§"/>
            </a:pPr>
            <a:r>
              <a:rPr lang="en-US" sz="2200" dirty="0">
                <a:latin typeface="Arial Narrow" panose="020B0606020202030204" pitchFamily="34" charset="0"/>
              </a:rPr>
              <a:t>Decreased homelessness</a:t>
            </a:r>
          </a:p>
          <a:p>
            <a:pPr lvl="0">
              <a:buFont typeface="Wingdings" panose="05000000000000000000" pitchFamily="2" charset="2"/>
              <a:buChar char="§"/>
            </a:pPr>
            <a:r>
              <a:rPr lang="en-US" sz="2200" dirty="0">
                <a:latin typeface="Arial Narrow" panose="020B0606020202030204" pitchFamily="34" charset="0"/>
              </a:rPr>
              <a:t>Increased recovery capital</a:t>
            </a:r>
          </a:p>
          <a:p>
            <a:pPr lvl="0">
              <a:buFont typeface="Wingdings" panose="05000000000000000000" pitchFamily="2" charset="2"/>
              <a:buChar char="§"/>
            </a:pPr>
            <a:r>
              <a:rPr lang="en-US" sz="2200" dirty="0">
                <a:latin typeface="Arial Narrow" panose="020B0606020202030204" pitchFamily="34" charset="0"/>
              </a:rPr>
              <a:t>Community and civic engagement</a:t>
            </a:r>
          </a:p>
          <a:p>
            <a:pPr lvl="0">
              <a:buFont typeface="Wingdings" panose="05000000000000000000" pitchFamily="2" charset="2"/>
              <a:buChar char="§"/>
            </a:pPr>
            <a:r>
              <a:rPr lang="en-US" sz="2200" dirty="0">
                <a:latin typeface="Arial Narrow" panose="020B0606020202030204" pitchFamily="34" charset="0"/>
              </a:rPr>
              <a:t>Tapping unrealized potential and recovery milestones</a:t>
            </a:r>
          </a:p>
          <a:p>
            <a:endParaRPr lang="en-US" sz="2600" dirty="0">
              <a:latin typeface="Arial Narrow" panose="020B0606020202030204" pitchFamily="34" charset="0"/>
            </a:endParaRPr>
          </a:p>
        </p:txBody>
      </p:sp>
      <p:pic>
        <p:nvPicPr>
          <p:cNvPr id="10252" name="Picture 12" descr="Image result for save money">
            <a:extLst>
              <a:ext uri="{FF2B5EF4-FFF2-40B4-BE49-F238E27FC236}">
                <a16:creationId xmlns:a16="http://schemas.microsoft.com/office/drawing/2014/main" id="{1675AB49-DDCD-4A4E-81BC-4012F0662D6D}"/>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5150" r="4149" b="7034"/>
          <a:stretch/>
        </p:blipFill>
        <p:spPr bwMode="auto">
          <a:xfrm>
            <a:off x="4975844" y="1388153"/>
            <a:ext cx="3775353" cy="389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9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C616-9AC8-4996-8FD1-D3B925A82ED0}"/>
              </a:ext>
            </a:extLst>
          </p:cNvPr>
          <p:cNvSpPr>
            <a:spLocks noGrp="1"/>
          </p:cNvSpPr>
          <p:nvPr>
            <p:ph type="title"/>
          </p:nvPr>
        </p:nvSpPr>
        <p:spPr>
          <a:xfrm>
            <a:off x="150978" y="162103"/>
            <a:ext cx="8107846" cy="994172"/>
          </a:xfrm>
        </p:spPr>
        <p:txBody>
          <a:bodyPr>
            <a:norm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Supporting Success in the Workforce</a:t>
            </a:r>
            <a:br>
              <a:rPr lang="en-US" sz="2800" dirty="0">
                <a:solidFill>
                  <a:schemeClr val="accent5">
                    <a:lumMod val="75000"/>
                  </a:schemeClr>
                </a:solidFill>
              </a:rPr>
            </a:b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943039FA-3503-4B27-8E21-35D430A43B94}"/>
              </a:ext>
            </a:extLst>
          </p:cNvPr>
          <p:cNvSpPr>
            <a:spLocks noGrp="1"/>
          </p:cNvSpPr>
          <p:nvPr>
            <p:ph idx="1"/>
          </p:nvPr>
        </p:nvSpPr>
        <p:spPr>
          <a:xfrm>
            <a:off x="3061299" y="752503"/>
            <a:ext cx="5818099" cy="5824443"/>
          </a:xfrm>
        </p:spPr>
        <p:txBody>
          <a:bodyPr>
            <a:noAutofit/>
          </a:bodyPr>
          <a:lstStyle/>
          <a:p>
            <a:pPr marL="0" lvl="0" indent="0">
              <a:buNone/>
            </a:pPr>
            <a:r>
              <a:rPr lang="en-US" sz="2200" u="sng" dirty="0">
                <a:latin typeface="Arial Narrow" panose="020B0606020202030204" pitchFamily="34" charset="0"/>
              </a:rPr>
              <a:t>For Peer Support Staff:</a:t>
            </a:r>
          </a:p>
          <a:p>
            <a:pPr lvl="0">
              <a:buFont typeface="Wingdings" panose="05000000000000000000" pitchFamily="2" charset="2"/>
              <a:buChar char="§"/>
            </a:pPr>
            <a:r>
              <a:rPr lang="en-US" sz="2200" dirty="0">
                <a:latin typeface="Arial Narrow" panose="020B0606020202030204" pitchFamily="34" charset="0"/>
              </a:rPr>
              <a:t>The Peer Support Worker’s recovery must always come first</a:t>
            </a:r>
          </a:p>
          <a:p>
            <a:pPr lvl="0">
              <a:buFont typeface="Wingdings" panose="05000000000000000000" pitchFamily="2" charset="2"/>
              <a:buChar char="§"/>
            </a:pPr>
            <a:r>
              <a:rPr lang="en-US" sz="2200" dirty="0">
                <a:latin typeface="Arial Narrow" panose="020B0606020202030204" pitchFamily="34" charset="0"/>
              </a:rPr>
              <a:t>Ensuring a fair and livable wage and appropriate compensation and benefits</a:t>
            </a:r>
          </a:p>
          <a:p>
            <a:pPr lvl="0">
              <a:buFont typeface="Wingdings" panose="05000000000000000000" pitchFamily="2" charset="2"/>
              <a:buChar char="§"/>
            </a:pPr>
            <a:r>
              <a:rPr lang="en-US" sz="2200" dirty="0">
                <a:latin typeface="Arial Narrow" panose="020B0606020202030204" pitchFamily="34" charset="0"/>
              </a:rPr>
              <a:t>Training and ongoing education</a:t>
            </a:r>
          </a:p>
          <a:p>
            <a:pPr lvl="0">
              <a:buFont typeface="Wingdings" panose="05000000000000000000" pitchFamily="2" charset="2"/>
              <a:buChar char="§"/>
            </a:pPr>
            <a:r>
              <a:rPr lang="en-US" sz="2200" dirty="0">
                <a:latin typeface="Arial Narrow" panose="020B0606020202030204" pitchFamily="34" charset="0"/>
              </a:rPr>
              <a:t>Career and leadership ladder</a:t>
            </a:r>
          </a:p>
          <a:p>
            <a:pPr lvl="0">
              <a:buFont typeface="Wingdings" panose="05000000000000000000" pitchFamily="2" charset="2"/>
              <a:buChar char="§"/>
            </a:pPr>
            <a:r>
              <a:rPr lang="en-US" sz="2200" dirty="0">
                <a:latin typeface="Arial Narrow" panose="020B0606020202030204" pitchFamily="34" charset="0"/>
              </a:rPr>
              <a:t>Thorough orientation to diverse and cross-discipline work environments</a:t>
            </a:r>
          </a:p>
          <a:p>
            <a:pPr lvl="0">
              <a:buFont typeface="Wingdings" panose="05000000000000000000" pitchFamily="2" charset="2"/>
              <a:buChar char="§"/>
            </a:pPr>
            <a:r>
              <a:rPr lang="en-US" sz="2200" dirty="0">
                <a:latin typeface="Arial Narrow" panose="020B0606020202030204" pitchFamily="34" charset="0"/>
              </a:rPr>
              <a:t>Setting and managing realistic expectations and goals with peer support staff</a:t>
            </a:r>
          </a:p>
        </p:txBody>
      </p:sp>
      <p:pic>
        <p:nvPicPr>
          <p:cNvPr id="4" name="Picture 3">
            <a:extLst>
              <a:ext uri="{FF2B5EF4-FFF2-40B4-BE49-F238E27FC236}">
                <a16:creationId xmlns:a16="http://schemas.microsoft.com/office/drawing/2014/main" id="{8C58B0BB-3C73-45D3-84D8-B81AE9A7D546}"/>
              </a:ext>
            </a:extLst>
          </p:cNvPr>
          <p:cNvPicPr>
            <a:picLocks noChangeAspect="1"/>
          </p:cNvPicPr>
          <p:nvPr/>
        </p:nvPicPr>
        <p:blipFill rotWithShape="1">
          <a:blip r:embed="rId2">
            <a:duotone>
              <a:prstClr val="black"/>
              <a:schemeClr val="accent5">
                <a:tint val="45000"/>
                <a:satMod val="400000"/>
              </a:schemeClr>
            </a:duotone>
          </a:blip>
          <a:srcRect l="47612" r="27015"/>
          <a:stretch/>
        </p:blipFill>
        <p:spPr>
          <a:xfrm>
            <a:off x="264602" y="752503"/>
            <a:ext cx="2766431" cy="5259843"/>
          </a:xfrm>
          <a:prstGeom prst="rect">
            <a:avLst/>
          </a:prstGeom>
        </p:spPr>
      </p:pic>
    </p:spTree>
    <p:extLst>
      <p:ext uri="{BB962C8B-B14F-4D97-AF65-F5344CB8AC3E}">
        <p14:creationId xmlns:p14="http://schemas.microsoft.com/office/powerpoint/2010/main" val="343356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C616-9AC8-4996-8FD1-D3B925A82ED0}"/>
              </a:ext>
            </a:extLst>
          </p:cNvPr>
          <p:cNvSpPr>
            <a:spLocks noGrp="1"/>
          </p:cNvSpPr>
          <p:nvPr>
            <p:ph type="title"/>
          </p:nvPr>
        </p:nvSpPr>
        <p:spPr>
          <a:xfrm>
            <a:off x="287456" y="312228"/>
            <a:ext cx="8107846" cy="994172"/>
          </a:xfrm>
        </p:spPr>
        <p:txBody>
          <a:bodyPr>
            <a:norm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Supporting Success in the Workforce</a:t>
            </a:r>
            <a:br>
              <a:rPr lang="en-US" sz="2800" dirty="0">
                <a:solidFill>
                  <a:schemeClr val="accent5">
                    <a:lumMod val="75000"/>
                  </a:schemeClr>
                </a:solidFill>
              </a:rPr>
            </a:b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943039FA-3503-4B27-8E21-35D430A43B94}"/>
              </a:ext>
            </a:extLst>
          </p:cNvPr>
          <p:cNvSpPr>
            <a:spLocks noGrp="1"/>
          </p:cNvSpPr>
          <p:nvPr>
            <p:ph idx="1"/>
          </p:nvPr>
        </p:nvSpPr>
        <p:spPr>
          <a:xfrm>
            <a:off x="484284" y="1061028"/>
            <a:ext cx="4649399" cy="5824443"/>
          </a:xfrm>
        </p:spPr>
        <p:txBody>
          <a:bodyPr>
            <a:noAutofit/>
          </a:bodyPr>
          <a:lstStyle/>
          <a:p>
            <a:pPr marL="0" lvl="0" indent="0">
              <a:buNone/>
            </a:pPr>
            <a:r>
              <a:rPr lang="en-US" sz="2200" u="sng" dirty="0">
                <a:latin typeface="Arial Narrow" panose="020B0606020202030204" pitchFamily="34" charset="0"/>
              </a:rPr>
              <a:t>For Non-peer Staff:</a:t>
            </a:r>
          </a:p>
          <a:p>
            <a:pPr lvl="0">
              <a:buFont typeface="Wingdings" panose="05000000000000000000" pitchFamily="2" charset="2"/>
              <a:buChar char="§"/>
            </a:pPr>
            <a:r>
              <a:rPr lang="en-US" sz="2200" dirty="0">
                <a:latin typeface="Arial Narrow" panose="020B0606020202030204" pitchFamily="34" charset="0"/>
              </a:rPr>
              <a:t>Developing an understanding and appropriate use of the peer support role </a:t>
            </a:r>
          </a:p>
          <a:p>
            <a:pPr lvl="0">
              <a:buFont typeface="Wingdings" panose="05000000000000000000" pitchFamily="2" charset="2"/>
              <a:buChar char="§"/>
            </a:pPr>
            <a:r>
              <a:rPr lang="en-US" sz="2200" dirty="0">
                <a:latin typeface="Arial Narrow" panose="020B0606020202030204" pitchFamily="34" charset="0"/>
              </a:rPr>
              <a:t>Setting and managing realistic expectations and goals</a:t>
            </a:r>
          </a:p>
          <a:p>
            <a:pPr lvl="0">
              <a:buFont typeface="Wingdings" panose="05000000000000000000" pitchFamily="2" charset="2"/>
              <a:buChar char="§"/>
            </a:pPr>
            <a:r>
              <a:rPr lang="en-US" sz="2200" dirty="0">
                <a:latin typeface="Arial Narrow" panose="020B0606020202030204" pitchFamily="34" charset="0"/>
              </a:rPr>
              <a:t>Elevating status of Peer Support Workers as valued resources</a:t>
            </a:r>
          </a:p>
          <a:p>
            <a:pPr lvl="0">
              <a:buFont typeface="Wingdings" panose="05000000000000000000" pitchFamily="2" charset="2"/>
              <a:buChar char="§"/>
            </a:pPr>
            <a:r>
              <a:rPr lang="en-US" sz="2200" dirty="0">
                <a:latin typeface="Arial Narrow" panose="020B0606020202030204" pitchFamily="34" charset="0"/>
              </a:rPr>
              <a:t>Providing qualified supervisors to appropriately oversee and support Peer Support Workers</a:t>
            </a:r>
            <a:endParaRPr lang="en-US" sz="2200" dirty="0"/>
          </a:p>
        </p:txBody>
      </p:sp>
      <p:pic>
        <p:nvPicPr>
          <p:cNvPr id="1026" name="Picture 2" descr="workforce planning ">
            <a:extLst>
              <a:ext uri="{FF2B5EF4-FFF2-40B4-BE49-F238E27FC236}">
                <a16:creationId xmlns:a16="http://schemas.microsoft.com/office/drawing/2014/main" id="{6AE3CE2A-DEB4-41EA-B250-A119F65AA970}"/>
              </a:ext>
            </a:extLst>
          </p:cNvPr>
          <p:cNvPicPr>
            <a:picLocks noChangeAspect="1" noChangeArrowheads="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46088" t="13765" r="4170"/>
          <a:stretch/>
        </p:blipFill>
        <p:spPr bwMode="auto">
          <a:xfrm>
            <a:off x="5133683" y="1149530"/>
            <a:ext cx="3526034" cy="34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8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465BF-8531-41B3-9942-9E0166C17D94}"/>
              </a:ext>
            </a:extLst>
          </p:cNvPr>
          <p:cNvSpPr>
            <a:spLocks noGrp="1"/>
          </p:cNvSpPr>
          <p:nvPr>
            <p:ph idx="1"/>
          </p:nvPr>
        </p:nvSpPr>
        <p:spPr>
          <a:xfrm>
            <a:off x="3433216" y="1197302"/>
            <a:ext cx="4593183" cy="3593852"/>
          </a:xfrm>
        </p:spPr>
        <p:txBody>
          <a:bodyPr>
            <a:normAutofit/>
          </a:bodyPr>
          <a:lstStyle/>
          <a:p>
            <a:pPr marL="514350" indent="-514350">
              <a:buFont typeface="+mj-lt"/>
              <a:buAutoNum type="arabicPeriod"/>
            </a:pPr>
            <a:r>
              <a:rPr lang="en-US" sz="2200" dirty="0">
                <a:latin typeface="Arial Narrow" panose="020B0606020202030204" pitchFamily="34" charset="0"/>
              </a:rPr>
              <a:t>Role Confusion</a:t>
            </a:r>
          </a:p>
          <a:p>
            <a:pPr marL="514350" indent="-514350">
              <a:buFont typeface="+mj-lt"/>
              <a:buAutoNum type="arabicPeriod"/>
            </a:pPr>
            <a:r>
              <a:rPr lang="en-US" sz="2200" dirty="0">
                <a:latin typeface="Arial Narrow" panose="020B0606020202030204" pitchFamily="34" charset="0"/>
              </a:rPr>
              <a:t>Being treated as separate from the rest of the workforce</a:t>
            </a:r>
          </a:p>
          <a:p>
            <a:pPr marL="514350" indent="-514350">
              <a:buFont typeface="+mj-lt"/>
              <a:buAutoNum type="arabicPeriod"/>
            </a:pPr>
            <a:r>
              <a:rPr lang="en-US" sz="2200" dirty="0">
                <a:latin typeface="Arial Narrow" panose="020B0606020202030204" pitchFamily="34" charset="0"/>
              </a:rPr>
              <a:t>Not being held to the same standard</a:t>
            </a:r>
          </a:p>
          <a:p>
            <a:pPr marL="514350" indent="-514350">
              <a:buFont typeface="+mj-lt"/>
              <a:buAutoNum type="arabicPeriod"/>
            </a:pPr>
            <a:r>
              <a:rPr lang="en-US" sz="2200" dirty="0">
                <a:latin typeface="Arial Narrow" panose="020B0606020202030204" pitchFamily="34" charset="0"/>
              </a:rPr>
              <a:t>Training for supervision</a:t>
            </a:r>
          </a:p>
          <a:p>
            <a:pPr marL="514350" indent="-514350">
              <a:buFont typeface="+mj-lt"/>
              <a:buAutoNum type="arabicPeriod"/>
            </a:pPr>
            <a:r>
              <a:rPr lang="en-US" sz="2200" dirty="0">
                <a:latin typeface="Arial Narrow" panose="020B0606020202030204" pitchFamily="34" charset="0"/>
              </a:rPr>
              <a:t>Career paths</a:t>
            </a:r>
          </a:p>
          <a:p>
            <a:pPr marL="514350" indent="-514350">
              <a:buFont typeface="+mj-lt"/>
              <a:buAutoNum type="arabicPeriod"/>
            </a:pPr>
            <a:r>
              <a:rPr lang="en-US" sz="2200" dirty="0">
                <a:latin typeface="Arial Narrow" panose="020B0606020202030204" pitchFamily="34" charset="0"/>
              </a:rPr>
              <a:t>Areas of focus</a:t>
            </a:r>
          </a:p>
        </p:txBody>
      </p:sp>
      <p:pic>
        <p:nvPicPr>
          <p:cNvPr id="1026" name="Picture 2" descr="Image result for sue bergeson">
            <a:extLst>
              <a:ext uri="{FF2B5EF4-FFF2-40B4-BE49-F238E27FC236}">
                <a16:creationId xmlns:a16="http://schemas.microsoft.com/office/drawing/2014/main" id="{7FA510CF-4DFA-48C3-B25A-3813F7032C3B}"/>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92141" y="1197302"/>
            <a:ext cx="2936391" cy="293639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40BB889-677E-4EE3-AFA8-093F584CB939}"/>
              </a:ext>
            </a:extLst>
          </p:cNvPr>
          <p:cNvSpPr>
            <a:spLocks noGrp="1"/>
          </p:cNvSpPr>
          <p:nvPr>
            <p:ph type="title"/>
          </p:nvPr>
        </p:nvSpPr>
        <p:spPr>
          <a:xfrm>
            <a:off x="287456" y="312228"/>
            <a:ext cx="8107846" cy="994172"/>
          </a:xfrm>
        </p:spPr>
        <p:txBody>
          <a:bodyPr>
            <a:norm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Six Challenges of Making Peer Services Work</a:t>
            </a:r>
            <a:endParaRPr lang="en-US" sz="2800" dirty="0">
              <a:solidFill>
                <a:schemeClr val="accent5">
                  <a:lumMod val="75000"/>
                </a:schemeClr>
              </a:solidFill>
            </a:endParaRPr>
          </a:p>
        </p:txBody>
      </p:sp>
      <p:sp>
        <p:nvSpPr>
          <p:cNvPr id="4" name="TextBox 3">
            <a:extLst>
              <a:ext uri="{FF2B5EF4-FFF2-40B4-BE49-F238E27FC236}">
                <a16:creationId xmlns:a16="http://schemas.microsoft.com/office/drawing/2014/main" id="{E5252B0C-E7D6-4CB1-82B1-AD7C12019F4C}"/>
              </a:ext>
            </a:extLst>
          </p:cNvPr>
          <p:cNvSpPr txBox="1"/>
          <p:nvPr/>
        </p:nvSpPr>
        <p:spPr>
          <a:xfrm>
            <a:off x="819794" y="4214499"/>
            <a:ext cx="2508738" cy="307777"/>
          </a:xfrm>
          <a:prstGeom prst="rect">
            <a:avLst/>
          </a:prstGeom>
          <a:noFill/>
        </p:spPr>
        <p:txBody>
          <a:bodyPr wrap="square" rtlCol="0">
            <a:spAutoFit/>
          </a:bodyPr>
          <a:lstStyle/>
          <a:p>
            <a:pPr algn="r"/>
            <a:r>
              <a:rPr lang="en-US" sz="1400" dirty="0"/>
              <a:t>Sue Bergeson, 2019</a:t>
            </a:r>
          </a:p>
        </p:txBody>
      </p:sp>
    </p:spTree>
    <p:extLst>
      <p:ext uri="{BB962C8B-B14F-4D97-AF65-F5344CB8AC3E}">
        <p14:creationId xmlns:p14="http://schemas.microsoft.com/office/powerpoint/2010/main" val="2902176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33087-D01D-43FA-97FB-9221116F1F37}"/>
              </a:ext>
            </a:extLst>
          </p:cNvPr>
          <p:cNvSpPr>
            <a:spLocks noGrp="1"/>
          </p:cNvSpPr>
          <p:nvPr>
            <p:ph idx="1"/>
          </p:nvPr>
        </p:nvSpPr>
        <p:spPr>
          <a:xfrm>
            <a:off x="419726" y="2322240"/>
            <a:ext cx="8724274" cy="5149372"/>
          </a:xfrm>
        </p:spPr>
        <p:txBody>
          <a:bodyPr>
            <a:normAutofit/>
          </a:bodyPr>
          <a:lstStyle/>
          <a:p>
            <a:pPr>
              <a:buFont typeface="Wingdings" panose="05000000000000000000" pitchFamily="2" charset="2"/>
              <a:buChar char="§"/>
            </a:pPr>
            <a:r>
              <a:rPr lang="en-US" sz="2200" dirty="0">
                <a:latin typeface="Arial Narrow" panose="020B0606020202030204" pitchFamily="34" charset="0"/>
              </a:rPr>
              <a:t>Peer Support Practice is contingent on elements such as person-centered care, personal choice and decision making, and individuals actualizing their full potential.</a:t>
            </a:r>
          </a:p>
          <a:p>
            <a:pPr>
              <a:buFont typeface="Wingdings" panose="05000000000000000000" pitchFamily="2" charset="2"/>
              <a:buChar char="§"/>
            </a:pPr>
            <a:r>
              <a:rPr lang="en-US" sz="2200" dirty="0">
                <a:latin typeface="Arial Narrow" panose="020B0606020202030204" pitchFamily="34" charset="0"/>
              </a:rPr>
              <a:t>For peer-to-peer support to be effective, the uniqueness of the peer relationship – especially its foundation of mutuality and mutual healing – must be fully understood, supported, and elevated.</a:t>
            </a:r>
          </a:p>
          <a:p>
            <a:pPr>
              <a:buFont typeface="Wingdings" panose="05000000000000000000" pitchFamily="2" charset="2"/>
              <a:buChar char="§"/>
            </a:pPr>
            <a:r>
              <a:rPr lang="en-US" sz="2200" dirty="0">
                <a:latin typeface="Arial Narrow" panose="020B0606020202030204" pitchFamily="34" charset="0"/>
              </a:rPr>
              <a:t>This needs to be reflected and codified in all policies, procedures, written documents on systems, service, and community levels.</a:t>
            </a:r>
          </a:p>
          <a:p>
            <a:pPr>
              <a:buFont typeface="Wingdings" panose="05000000000000000000" pitchFamily="2" charset="2"/>
              <a:buChar char="§"/>
            </a:pPr>
            <a:r>
              <a:rPr lang="en-US" sz="2200" dirty="0">
                <a:latin typeface="Arial Narrow" panose="020B0606020202030204" pitchFamily="34" charset="0"/>
              </a:rPr>
              <a:t>The addition of the Peer Support Worker to the workforce has the potential to transform systems and services to a recovery orientation.</a:t>
            </a:r>
          </a:p>
          <a:p>
            <a:pPr>
              <a:buFont typeface="Wingdings" panose="05000000000000000000" pitchFamily="2" charset="2"/>
              <a:buChar char="§"/>
            </a:pPr>
            <a:endParaRPr lang="en-US" sz="2200" dirty="0">
              <a:latin typeface="Arial Narrow" panose="020B0606020202030204" pitchFamily="34" charset="0"/>
            </a:endParaRPr>
          </a:p>
        </p:txBody>
      </p:sp>
      <p:pic>
        <p:nvPicPr>
          <p:cNvPr id="2052" name="Picture 4" descr="Image result for thoughts">
            <a:extLst>
              <a:ext uri="{FF2B5EF4-FFF2-40B4-BE49-F238E27FC236}">
                <a16:creationId xmlns:a16="http://schemas.microsoft.com/office/drawing/2014/main" id="{7EC75021-3A51-4B0E-BC6B-50E3F2415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26" y="265232"/>
            <a:ext cx="3864682" cy="205700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0AEAF70-6199-40DD-BB0B-5489D7295A2F}"/>
              </a:ext>
            </a:extLst>
          </p:cNvPr>
          <p:cNvSpPr>
            <a:spLocks noGrp="1"/>
          </p:cNvSpPr>
          <p:nvPr>
            <p:ph type="title"/>
          </p:nvPr>
        </p:nvSpPr>
        <p:spPr>
          <a:xfrm>
            <a:off x="3299669" y="265232"/>
            <a:ext cx="4239522" cy="437335"/>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Final Thoughts</a:t>
            </a:r>
            <a:endParaRPr lang="en-US" sz="2800" dirty="0">
              <a:solidFill>
                <a:schemeClr val="accent5">
                  <a:lumMod val="75000"/>
                </a:schemeClr>
              </a:solidFill>
            </a:endParaRPr>
          </a:p>
        </p:txBody>
      </p:sp>
    </p:spTree>
    <p:extLst>
      <p:ext uri="{BB962C8B-B14F-4D97-AF65-F5344CB8AC3E}">
        <p14:creationId xmlns:p14="http://schemas.microsoft.com/office/powerpoint/2010/main" val="26170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0745A-86B3-421E-87D0-CC34E9CFC18C}"/>
              </a:ext>
            </a:extLst>
          </p:cNvPr>
          <p:cNvSpPr txBox="1">
            <a:spLocks/>
          </p:cNvSpPr>
          <p:nvPr/>
        </p:nvSpPr>
        <p:spPr>
          <a:xfrm>
            <a:off x="4376456" y="818418"/>
            <a:ext cx="4634682" cy="5417286"/>
          </a:xfrm>
          <a:prstGeom prst="rect">
            <a:avLst/>
          </a:prstGeom>
        </p:spPr>
        <p:txBody>
          <a:bodyPr/>
          <a:lstStyle>
            <a:lvl1pPr marL="342900" indent="-342900" algn="l" rtl="0" eaLnBrk="1" fontAlgn="base" hangingPunct="1">
              <a:spcBef>
                <a:spcPct val="20000"/>
              </a:spcBef>
              <a:spcAft>
                <a:spcPct val="0"/>
              </a:spcAft>
              <a:buClr>
                <a:srgbClr val="336600"/>
              </a:buClr>
              <a:buSzPct val="80000"/>
              <a:buFont typeface="Wingdings" pitchFamily="2" charset="2"/>
              <a:buChar char="è"/>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36600"/>
              </a:buClr>
              <a:buChar char="•"/>
              <a:defRPr sz="2800">
                <a:solidFill>
                  <a:schemeClr val="tx1"/>
                </a:solidFill>
                <a:latin typeface="+mn-lt"/>
              </a:defRPr>
            </a:lvl2pPr>
            <a:lvl3pPr marL="1143000" indent="-228600" algn="l" rtl="0" eaLnBrk="1" fontAlgn="base" hangingPunct="1">
              <a:spcBef>
                <a:spcPct val="20000"/>
              </a:spcBef>
              <a:spcAft>
                <a:spcPct val="0"/>
              </a:spcAft>
              <a:buClr>
                <a:srgbClr val="336600"/>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336600"/>
              </a:buClr>
              <a:buFont typeface="Calibri"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336600"/>
              </a:buClr>
              <a:buChar char="o"/>
              <a:defRPr sz="2000">
                <a:solidFill>
                  <a:schemeClr val="tx1"/>
                </a:solidFill>
                <a:latin typeface="+mn-lt"/>
              </a:defRPr>
            </a:lvl5pPr>
            <a:lvl6pPr marL="2514600" indent="-228600" algn="l" rtl="0" eaLnBrk="1" fontAlgn="base" hangingPunct="1">
              <a:spcBef>
                <a:spcPct val="20000"/>
              </a:spcBef>
              <a:spcAft>
                <a:spcPct val="0"/>
              </a:spcAft>
              <a:buClr>
                <a:srgbClr val="336600"/>
              </a:buClr>
              <a:buChar char="o"/>
              <a:defRPr sz="2000">
                <a:solidFill>
                  <a:schemeClr val="tx1"/>
                </a:solidFill>
                <a:latin typeface="+mn-lt"/>
              </a:defRPr>
            </a:lvl6pPr>
            <a:lvl7pPr marL="2971800" indent="-228600" algn="l" rtl="0" eaLnBrk="1" fontAlgn="base" hangingPunct="1">
              <a:spcBef>
                <a:spcPct val="20000"/>
              </a:spcBef>
              <a:spcAft>
                <a:spcPct val="0"/>
              </a:spcAft>
              <a:buClr>
                <a:srgbClr val="336600"/>
              </a:buClr>
              <a:buChar char="o"/>
              <a:defRPr sz="2000">
                <a:solidFill>
                  <a:schemeClr val="tx1"/>
                </a:solidFill>
                <a:latin typeface="+mn-lt"/>
              </a:defRPr>
            </a:lvl7pPr>
            <a:lvl8pPr marL="3429000" indent="-228600" algn="l" rtl="0" eaLnBrk="1" fontAlgn="base" hangingPunct="1">
              <a:spcBef>
                <a:spcPct val="20000"/>
              </a:spcBef>
              <a:spcAft>
                <a:spcPct val="0"/>
              </a:spcAft>
              <a:buClr>
                <a:srgbClr val="336600"/>
              </a:buClr>
              <a:buChar char="o"/>
              <a:defRPr sz="2000">
                <a:solidFill>
                  <a:schemeClr val="tx1"/>
                </a:solidFill>
                <a:latin typeface="+mn-lt"/>
              </a:defRPr>
            </a:lvl8pPr>
            <a:lvl9pPr marL="3886200" indent="-228600" algn="l" rtl="0" eaLnBrk="1" fontAlgn="base" hangingPunct="1">
              <a:spcBef>
                <a:spcPct val="20000"/>
              </a:spcBef>
              <a:spcAft>
                <a:spcPct val="0"/>
              </a:spcAft>
              <a:buClr>
                <a:srgbClr val="336600"/>
              </a:buClr>
              <a:buChar char="o"/>
              <a:defRPr sz="2000">
                <a:solidFill>
                  <a:schemeClr val="tx1"/>
                </a:solidFill>
                <a:latin typeface="+mn-lt"/>
              </a:defRPr>
            </a:lvl9pPr>
          </a:lstStyle>
          <a:p>
            <a:pPr marL="0" indent="0">
              <a:spcBef>
                <a:spcPts val="0"/>
              </a:spcBef>
              <a:buClrTx/>
              <a:buFont typeface="Wingdings" pitchFamily="2" charset="2"/>
              <a:buNone/>
              <a:defRPr/>
            </a:pPr>
            <a:r>
              <a:rPr lang="en-US" sz="2200" u="sng" kern="0" dirty="0">
                <a:latin typeface="Arial Narrow" pitchFamily="34" charset="0"/>
              </a:rPr>
              <a:t>That individuals in and seeking recovery:</a:t>
            </a:r>
          </a:p>
          <a:p>
            <a:pPr marL="0" indent="0">
              <a:spcBef>
                <a:spcPts val="0"/>
              </a:spcBef>
              <a:buClrTx/>
              <a:buFont typeface="Wingdings" pitchFamily="2" charset="2"/>
              <a:buNone/>
              <a:defRPr/>
            </a:pPr>
            <a:endParaRPr lang="en-US" sz="2200" kern="0" dirty="0">
              <a:latin typeface="Arial Narrow" pitchFamily="34" charset="0"/>
            </a:endParaRPr>
          </a:p>
          <a:p>
            <a:pPr marL="347663" indent="-347663">
              <a:spcBef>
                <a:spcPts val="0"/>
              </a:spcBef>
              <a:buClrTx/>
              <a:buFont typeface="Wingdings" pitchFamily="2" charset="2"/>
              <a:buChar char="§"/>
              <a:defRPr/>
            </a:pPr>
            <a:r>
              <a:rPr lang="en-US" sz="2200" kern="0" dirty="0">
                <a:latin typeface="Arial Narrow" pitchFamily="34" charset="0"/>
              </a:rPr>
              <a:t>Be active agents of change in our own lives – not passive recipients of services </a:t>
            </a:r>
          </a:p>
          <a:p>
            <a:pPr marL="347663" indent="-347663">
              <a:spcBef>
                <a:spcPts val="0"/>
              </a:spcBef>
              <a:buClrTx/>
              <a:buFont typeface="Wingdings" pitchFamily="2" charset="2"/>
              <a:buChar char="§"/>
              <a:defRPr/>
            </a:pPr>
            <a:r>
              <a:rPr lang="en-US" sz="2200" kern="0" dirty="0">
                <a:latin typeface="Arial Narrow" pitchFamily="34" charset="0"/>
              </a:rPr>
              <a:t>Manage and move beyond symptoms and not be defined by our illness</a:t>
            </a:r>
          </a:p>
          <a:p>
            <a:pPr marL="347663" indent="-347663">
              <a:spcBef>
                <a:spcPts val="0"/>
              </a:spcBef>
              <a:buClrTx/>
              <a:buFont typeface="Wingdings" pitchFamily="2" charset="2"/>
              <a:buChar char="§"/>
              <a:defRPr/>
            </a:pPr>
            <a:r>
              <a:rPr lang="en-US" sz="2200" kern="0" dirty="0">
                <a:latin typeface="Arial Narrow" pitchFamily="34" charset="0"/>
              </a:rPr>
              <a:t>Have valued social roles and relationships</a:t>
            </a:r>
          </a:p>
          <a:p>
            <a:pPr marL="347663" indent="-347663">
              <a:spcBef>
                <a:spcPts val="0"/>
              </a:spcBef>
              <a:buClrTx/>
              <a:buFont typeface="Wingdings" pitchFamily="2" charset="2"/>
              <a:buChar char="§"/>
              <a:defRPr/>
            </a:pPr>
            <a:r>
              <a:rPr lang="en-US" sz="2200" kern="0" dirty="0">
                <a:latin typeface="Arial Narrow" pitchFamily="34" charset="0"/>
              </a:rPr>
              <a:t> Embrace purpose and meaning in our lives and make worthwhile contributions</a:t>
            </a:r>
          </a:p>
          <a:p>
            <a:pPr marL="347663" indent="-347663">
              <a:spcBef>
                <a:spcPts val="0"/>
              </a:spcBef>
              <a:buClrTx/>
              <a:buFont typeface="Wingdings" pitchFamily="2" charset="2"/>
              <a:buChar char="§"/>
              <a:defRPr/>
            </a:pPr>
            <a:r>
              <a:rPr lang="en-US" sz="2200" kern="0" dirty="0">
                <a:latin typeface="Arial Narrow" pitchFamily="34" charset="0"/>
              </a:rPr>
              <a:t> Live self-actualized lives of fulfillment and abundance</a:t>
            </a:r>
          </a:p>
          <a:p>
            <a:pPr marL="347663" indent="-347663">
              <a:spcBef>
                <a:spcPts val="0"/>
              </a:spcBef>
              <a:buClrTx/>
              <a:buFont typeface="Wingdings" pitchFamily="2" charset="2"/>
              <a:buChar char="§"/>
              <a:defRPr/>
            </a:pPr>
            <a:r>
              <a:rPr lang="en-US" sz="2200" kern="0" dirty="0">
                <a:latin typeface="Arial Narrow" pitchFamily="34" charset="0"/>
              </a:rPr>
              <a:t>Become empowered by creating recovery-oriented cultures and environments</a:t>
            </a:r>
          </a:p>
          <a:p>
            <a:pPr>
              <a:defRPr/>
            </a:pPr>
            <a:endParaRPr lang="en-US" sz="2400" kern="0" dirty="0"/>
          </a:p>
          <a:p>
            <a:pPr>
              <a:defRPr/>
            </a:pPr>
            <a:endParaRPr lang="en-US" sz="2400" kern="0" dirty="0"/>
          </a:p>
        </p:txBody>
      </p:sp>
      <p:sp>
        <p:nvSpPr>
          <p:cNvPr id="3" name="Title 2">
            <a:extLst>
              <a:ext uri="{FF2B5EF4-FFF2-40B4-BE49-F238E27FC236}">
                <a16:creationId xmlns:a16="http://schemas.microsoft.com/office/drawing/2014/main" id="{20C0463A-2820-41E3-BC00-DF7891FFB6E0}"/>
              </a:ext>
            </a:extLst>
          </p:cNvPr>
          <p:cNvSpPr txBox="1">
            <a:spLocks/>
          </p:cNvSpPr>
          <p:nvPr/>
        </p:nvSpPr>
        <p:spPr>
          <a:xfrm>
            <a:off x="198155" y="361218"/>
            <a:ext cx="72390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accent5">
                    <a:lumMod val="75000"/>
                  </a:schemeClr>
                </a:solidFill>
                <a:latin typeface="Arial" pitchFamily="34" charset="0"/>
                <a:cs typeface="Arial" pitchFamily="34" charset="0"/>
              </a:rPr>
              <a:t>A Shared Future Vision</a:t>
            </a:r>
          </a:p>
        </p:txBody>
      </p:sp>
      <p:sp>
        <p:nvSpPr>
          <p:cNvPr id="69636" name="TextBox 3">
            <a:extLst>
              <a:ext uri="{FF2B5EF4-FFF2-40B4-BE49-F238E27FC236}">
                <a16:creationId xmlns:a16="http://schemas.microsoft.com/office/drawing/2014/main" id="{13F4A45B-51B5-40D7-B73E-038F2B9B78D0}"/>
              </a:ext>
            </a:extLst>
          </p:cNvPr>
          <p:cNvSpPr txBox="1">
            <a:spLocks noChangeArrowheads="1"/>
          </p:cNvSpPr>
          <p:nvPr/>
        </p:nvSpPr>
        <p:spPr bwMode="auto">
          <a:xfrm>
            <a:off x="1487674" y="4532923"/>
            <a:ext cx="2728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1400" dirty="0">
                <a:latin typeface="Arial Narrow" panose="020B0606020202030204" pitchFamily="34" charset="0"/>
              </a:rPr>
              <a:t>Adapted from </a:t>
            </a:r>
            <a:r>
              <a:rPr lang="en-US" altLang="en-US" sz="1400" dirty="0" err="1">
                <a:latin typeface="Arial Narrow" panose="020B0606020202030204" pitchFamily="34" charset="0"/>
              </a:rPr>
              <a:t>Ijeoma</a:t>
            </a:r>
            <a:r>
              <a:rPr lang="en-US" altLang="en-US" sz="1400" dirty="0">
                <a:latin typeface="Arial Narrow" panose="020B0606020202030204" pitchFamily="34" charset="0"/>
              </a:rPr>
              <a:t> Achara</a:t>
            </a:r>
          </a:p>
        </p:txBody>
      </p:sp>
      <p:pic>
        <p:nvPicPr>
          <p:cNvPr id="69637" name="Picture 4" descr="Related image">
            <a:extLst>
              <a:ext uri="{FF2B5EF4-FFF2-40B4-BE49-F238E27FC236}">
                <a16:creationId xmlns:a16="http://schemas.microsoft.com/office/drawing/2014/main" id="{8958C4E9-F220-4AAA-9DCB-88CADE025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0781"/>
          <a:stretch>
            <a:fillRect/>
          </a:stretch>
        </p:blipFill>
        <p:spPr bwMode="auto">
          <a:xfrm>
            <a:off x="284162" y="881914"/>
            <a:ext cx="3932425" cy="365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4">
            <a:extLst>
              <a:ext uri="{FF2B5EF4-FFF2-40B4-BE49-F238E27FC236}">
                <a16:creationId xmlns:a16="http://schemas.microsoft.com/office/drawing/2014/main" id="{9F3B704B-0392-4853-807F-2F3A5D0DCE39}"/>
              </a:ext>
            </a:extLst>
          </p:cNvPr>
          <p:cNvSpPr txBox="1">
            <a:spLocks noChangeArrowheads="1"/>
          </p:cNvSpPr>
          <p:nvPr/>
        </p:nvSpPr>
        <p:spPr bwMode="auto">
          <a:xfrm>
            <a:off x="1143000" y="5510214"/>
            <a:ext cx="6858000" cy="5078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latin typeface="Calibri" panose="020F0502020204030204" pitchFamily="34" charset="0"/>
            </a:endParaRPr>
          </a:p>
          <a:p>
            <a:pPr>
              <a:spcBef>
                <a:spcPct val="0"/>
              </a:spcBef>
              <a:buFontTx/>
              <a:buNone/>
            </a:pPr>
            <a:endParaRPr lang="en-US" altLang="en-US" sz="1350">
              <a:latin typeface="Calibri" panose="020F0502020204030204" pitchFamily="34" charset="0"/>
            </a:endParaRPr>
          </a:p>
        </p:txBody>
      </p:sp>
      <p:pic>
        <p:nvPicPr>
          <p:cNvPr id="79875" name="Picture 2" descr="http://4.bp.blogspot.com/-lpn6W7YWouE/Taye51PvDMI/AAAAAAAAABU/Dl6WQ3jiPnI/s1600/2004-10-23-dream-bless.jpg">
            <a:extLst>
              <a:ext uri="{FF2B5EF4-FFF2-40B4-BE49-F238E27FC236}">
                <a16:creationId xmlns:a16="http://schemas.microsoft.com/office/drawing/2014/main" id="{261CFB85-807F-414C-9863-B160E8140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7" y="0"/>
            <a:ext cx="9113023" cy="683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F158CB3-837F-418D-9A87-6618F81F8392}"/>
              </a:ext>
            </a:extLst>
          </p:cNvPr>
          <p:cNvSpPr txBox="1">
            <a:spLocks/>
          </p:cNvSpPr>
          <p:nvPr/>
        </p:nvSpPr>
        <p:spPr>
          <a:xfrm>
            <a:off x="30977" y="1375851"/>
            <a:ext cx="5450879" cy="55840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800" dirty="0">
                <a:solidFill>
                  <a:srgbClr val="F9FBB7"/>
                </a:solidFill>
                <a:latin typeface="Arial" pitchFamily="34" charset="0"/>
                <a:cs typeface="Arial" pitchFamily="34" charset="0"/>
              </a:rPr>
              <a:t>A Renewed Vision</a:t>
            </a:r>
          </a:p>
        </p:txBody>
      </p:sp>
      <p:sp>
        <p:nvSpPr>
          <p:cNvPr id="4" name="Content Placeholder 4">
            <a:extLst>
              <a:ext uri="{FF2B5EF4-FFF2-40B4-BE49-F238E27FC236}">
                <a16:creationId xmlns:a16="http://schemas.microsoft.com/office/drawing/2014/main" id="{6F0314AD-C239-4943-9E9B-456C871271B5}"/>
              </a:ext>
            </a:extLst>
          </p:cNvPr>
          <p:cNvSpPr txBox="1">
            <a:spLocks/>
          </p:cNvSpPr>
          <p:nvPr/>
        </p:nvSpPr>
        <p:spPr>
          <a:xfrm>
            <a:off x="331634" y="2064508"/>
            <a:ext cx="4580000" cy="1371599"/>
          </a:xfrm>
          <a:prstGeom prst="rect">
            <a:avLst/>
          </a:prstGeom>
        </p:spPr>
        <p:txBody>
          <a:bodyPr/>
          <a:lstStyle>
            <a:lvl1pPr marL="342900" indent="-342900" algn="l" rtl="0" eaLnBrk="1" fontAlgn="base" hangingPunct="1">
              <a:spcBef>
                <a:spcPct val="20000"/>
              </a:spcBef>
              <a:spcAft>
                <a:spcPct val="0"/>
              </a:spcAft>
              <a:buClr>
                <a:srgbClr val="336600"/>
              </a:buClr>
              <a:buSzPct val="80000"/>
              <a:buFont typeface="Wingdings" pitchFamily="2" charset="2"/>
              <a:buChar char="è"/>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36600"/>
              </a:buClr>
              <a:buChar char="•"/>
              <a:defRPr sz="2800">
                <a:solidFill>
                  <a:schemeClr val="tx1"/>
                </a:solidFill>
                <a:latin typeface="+mn-lt"/>
              </a:defRPr>
            </a:lvl2pPr>
            <a:lvl3pPr marL="1143000" indent="-228600" algn="l" rtl="0" eaLnBrk="1" fontAlgn="base" hangingPunct="1">
              <a:spcBef>
                <a:spcPct val="20000"/>
              </a:spcBef>
              <a:spcAft>
                <a:spcPct val="0"/>
              </a:spcAft>
              <a:buClr>
                <a:srgbClr val="336600"/>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336600"/>
              </a:buClr>
              <a:buFont typeface="Calibri"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336600"/>
              </a:buClr>
              <a:buChar char="o"/>
              <a:defRPr sz="2000">
                <a:solidFill>
                  <a:schemeClr val="tx1"/>
                </a:solidFill>
                <a:latin typeface="+mn-lt"/>
              </a:defRPr>
            </a:lvl5pPr>
            <a:lvl6pPr marL="2514600" indent="-228600" algn="l" rtl="0" eaLnBrk="1" fontAlgn="base" hangingPunct="1">
              <a:spcBef>
                <a:spcPct val="20000"/>
              </a:spcBef>
              <a:spcAft>
                <a:spcPct val="0"/>
              </a:spcAft>
              <a:buClr>
                <a:srgbClr val="336600"/>
              </a:buClr>
              <a:buChar char="o"/>
              <a:defRPr sz="2000">
                <a:solidFill>
                  <a:schemeClr val="tx1"/>
                </a:solidFill>
                <a:latin typeface="+mn-lt"/>
              </a:defRPr>
            </a:lvl6pPr>
            <a:lvl7pPr marL="2971800" indent="-228600" algn="l" rtl="0" eaLnBrk="1" fontAlgn="base" hangingPunct="1">
              <a:spcBef>
                <a:spcPct val="20000"/>
              </a:spcBef>
              <a:spcAft>
                <a:spcPct val="0"/>
              </a:spcAft>
              <a:buClr>
                <a:srgbClr val="336600"/>
              </a:buClr>
              <a:buChar char="o"/>
              <a:defRPr sz="2000">
                <a:solidFill>
                  <a:schemeClr val="tx1"/>
                </a:solidFill>
                <a:latin typeface="+mn-lt"/>
              </a:defRPr>
            </a:lvl7pPr>
            <a:lvl8pPr marL="3429000" indent="-228600" algn="l" rtl="0" eaLnBrk="1" fontAlgn="base" hangingPunct="1">
              <a:spcBef>
                <a:spcPct val="20000"/>
              </a:spcBef>
              <a:spcAft>
                <a:spcPct val="0"/>
              </a:spcAft>
              <a:buClr>
                <a:srgbClr val="336600"/>
              </a:buClr>
              <a:buChar char="o"/>
              <a:defRPr sz="2000">
                <a:solidFill>
                  <a:schemeClr val="tx1"/>
                </a:solidFill>
                <a:latin typeface="+mn-lt"/>
              </a:defRPr>
            </a:lvl8pPr>
            <a:lvl9pPr marL="3886200" indent="-228600" algn="l" rtl="0" eaLnBrk="1" fontAlgn="base" hangingPunct="1">
              <a:spcBef>
                <a:spcPct val="20000"/>
              </a:spcBef>
              <a:spcAft>
                <a:spcPct val="0"/>
              </a:spcAft>
              <a:buClr>
                <a:srgbClr val="336600"/>
              </a:buClr>
              <a:buChar char="o"/>
              <a:defRPr sz="2000">
                <a:solidFill>
                  <a:schemeClr val="tx1"/>
                </a:solidFill>
                <a:latin typeface="+mn-lt"/>
              </a:defRPr>
            </a:lvl9pPr>
          </a:lstStyle>
          <a:p>
            <a:pPr marL="300038" lvl="1" indent="-216694">
              <a:buFont typeface="Wingdings" pitchFamily="2" charset="2"/>
              <a:buChar char="§"/>
              <a:defRPr/>
            </a:pPr>
            <a:r>
              <a:rPr lang="en-US" sz="2600" kern="0" dirty="0">
                <a:solidFill>
                  <a:schemeClr val="accent5">
                    <a:lumMod val="40000"/>
                    <a:lumOff val="60000"/>
                  </a:schemeClr>
                </a:solidFill>
                <a:latin typeface="Arial Narrow" pitchFamily="34" charset="0"/>
              </a:rPr>
              <a:t>Recovery Works</a:t>
            </a:r>
          </a:p>
          <a:p>
            <a:pPr marL="300038" lvl="1" indent="-215504">
              <a:buFont typeface="Wingdings" pitchFamily="2" charset="2"/>
              <a:buChar char="§"/>
              <a:defRPr/>
            </a:pPr>
            <a:r>
              <a:rPr lang="en-US" sz="2600" kern="0" dirty="0">
                <a:solidFill>
                  <a:schemeClr val="accent5">
                    <a:lumMod val="40000"/>
                    <a:lumOff val="60000"/>
                  </a:schemeClr>
                </a:solidFill>
                <a:latin typeface="Arial Narrow" pitchFamily="34" charset="0"/>
              </a:rPr>
              <a:t>Recovery is Possible</a:t>
            </a:r>
          </a:p>
          <a:p>
            <a:pPr marL="300038" lvl="1" indent="-215504">
              <a:buFont typeface="Wingdings" pitchFamily="2" charset="2"/>
              <a:buChar char="§"/>
              <a:defRPr/>
            </a:pPr>
            <a:r>
              <a:rPr lang="en-US" sz="2600" b="1" i="1" kern="0" dirty="0">
                <a:solidFill>
                  <a:srgbClr val="F9FBB7"/>
                </a:solidFill>
                <a:latin typeface="Arial Narrow" pitchFamily="34" charset="0"/>
              </a:rPr>
              <a:t>Recovery is an Expectation!</a:t>
            </a:r>
          </a:p>
        </p:txBody>
      </p:sp>
    </p:spTree>
    <p:extLst>
      <p:ext uri="{BB962C8B-B14F-4D97-AF65-F5344CB8AC3E}">
        <p14:creationId xmlns:p14="http://schemas.microsoft.com/office/powerpoint/2010/main" val="12116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FEA6-94C3-45ED-B238-7F433697EAC2}"/>
              </a:ext>
            </a:extLst>
          </p:cNvPr>
          <p:cNvSpPr>
            <a:spLocks noGrp="1"/>
          </p:cNvSpPr>
          <p:nvPr>
            <p:ph type="title"/>
          </p:nvPr>
        </p:nvSpPr>
        <p:spPr>
          <a:xfrm>
            <a:off x="339227" y="179948"/>
            <a:ext cx="8544055" cy="772302"/>
          </a:xfrm>
        </p:spPr>
        <p:txBody>
          <a:bodyPr>
            <a:normAutofit fontScale="90000"/>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What Do We Mean when We Say, </a:t>
            </a:r>
            <a:r>
              <a:rPr lang="en-US" sz="2800" i="1" dirty="0">
                <a:solidFill>
                  <a:schemeClr val="accent5">
                    <a:lumMod val="75000"/>
                  </a:schemeClr>
                </a:solidFill>
                <a:latin typeface="Arial" panose="020B0604020202020204" pitchFamily="34" charset="0"/>
                <a:cs typeface="Arial" panose="020B0604020202020204" pitchFamily="34" charset="0"/>
              </a:rPr>
              <a:t>Unique Relationship?</a:t>
            </a:r>
          </a:p>
        </p:txBody>
      </p:sp>
      <p:sp>
        <p:nvSpPr>
          <p:cNvPr id="3" name="Content Placeholder 2">
            <a:extLst>
              <a:ext uri="{FF2B5EF4-FFF2-40B4-BE49-F238E27FC236}">
                <a16:creationId xmlns:a16="http://schemas.microsoft.com/office/drawing/2014/main" id="{75568EE0-3A75-4724-AB6C-FAC59ABABADB}"/>
              </a:ext>
            </a:extLst>
          </p:cNvPr>
          <p:cNvSpPr>
            <a:spLocks noGrp="1"/>
          </p:cNvSpPr>
          <p:nvPr>
            <p:ph idx="1"/>
          </p:nvPr>
        </p:nvSpPr>
        <p:spPr>
          <a:xfrm>
            <a:off x="260718" y="952250"/>
            <a:ext cx="4666463" cy="3263504"/>
          </a:xfrm>
        </p:spPr>
        <p:txBody>
          <a:bodyPr>
            <a:noAutofit/>
          </a:bodyPr>
          <a:lstStyle/>
          <a:p>
            <a:pPr>
              <a:buFont typeface="Wingdings" panose="05000000000000000000" pitchFamily="2" charset="2"/>
              <a:buChar char="§"/>
            </a:pPr>
            <a:r>
              <a:rPr lang="en-US" sz="2200" dirty="0">
                <a:latin typeface="Arial Narrow" panose="020B0606020202030204" pitchFamily="34" charset="0"/>
              </a:rPr>
              <a:t>Evidence that recovery is possible</a:t>
            </a:r>
          </a:p>
          <a:p>
            <a:pPr>
              <a:buFont typeface="Wingdings" panose="05000000000000000000" pitchFamily="2" charset="2"/>
              <a:buChar char="§"/>
            </a:pPr>
            <a:r>
              <a:rPr lang="en-US" sz="2200" dirty="0">
                <a:latin typeface="Arial Narrow" panose="020B0606020202030204" pitchFamily="34" charset="0"/>
              </a:rPr>
              <a:t>Learning positive self-talk</a:t>
            </a:r>
          </a:p>
          <a:p>
            <a:pPr>
              <a:buFont typeface="Wingdings" panose="05000000000000000000" pitchFamily="2" charset="2"/>
              <a:buChar char="§"/>
            </a:pPr>
            <a:r>
              <a:rPr lang="en-US" sz="2200" dirty="0">
                <a:latin typeface="Arial Narrow" panose="020B0606020202030204" pitchFamily="34" charset="0"/>
              </a:rPr>
              <a:t>Using mutual aid and wellness tools</a:t>
            </a:r>
          </a:p>
          <a:p>
            <a:pPr>
              <a:buFont typeface="Wingdings" panose="05000000000000000000" pitchFamily="2" charset="2"/>
              <a:buChar char="§"/>
            </a:pPr>
            <a:r>
              <a:rPr lang="en-US" sz="2200" dirty="0">
                <a:latin typeface="Arial Narrow" panose="020B0606020202030204" pitchFamily="34" charset="0"/>
              </a:rPr>
              <a:t>Reframing our past</a:t>
            </a:r>
          </a:p>
          <a:p>
            <a:pPr>
              <a:buFont typeface="Wingdings" panose="05000000000000000000" pitchFamily="2" charset="2"/>
              <a:buChar char="§"/>
            </a:pPr>
            <a:r>
              <a:rPr lang="en-US" sz="2200" dirty="0">
                <a:latin typeface="Arial Narrow" panose="020B0606020202030204" pitchFamily="34" charset="0"/>
              </a:rPr>
              <a:t>Developing a vision for our future</a:t>
            </a:r>
          </a:p>
          <a:p>
            <a:pPr>
              <a:buFont typeface="Wingdings" panose="05000000000000000000" pitchFamily="2" charset="2"/>
              <a:buChar char="§"/>
            </a:pPr>
            <a:r>
              <a:rPr lang="en-US" sz="2200" dirty="0">
                <a:latin typeface="Arial Narrow" panose="020B0606020202030204" pitchFamily="34" charset="0"/>
              </a:rPr>
              <a:t>Develop dreams and goals</a:t>
            </a:r>
          </a:p>
          <a:p>
            <a:pPr>
              <a:buFont typeface="Wingdings" panose="05000000000000000000" pitchFamily="2" charset="2"/>
              <a:buChar char="§"/>
            </a:pPr>
            <a:r>
              <a:rPr lang="en-US" sz="2200" dirty="0">
                <a:latin typeface="Arial Narrow" panose="020B0606020202030204" pitchFamily="34" charset="0"/>
              </a:rPr>
              <a:t>Offer encouragement</a:t>
            </a:r>
          </a:p>
          <a:p>
            <a:pPr>
              <a:buFont typeface="Wingdings" panose="05000000000000000000" pitchFamily="2" charset="2"/>
              <a:buChar char="§"/>
            </a:pPr>
            <a:r>
              <a:rPr lang="en-US" sz="2200" dirty="0">
                <a:latin typeface="Arial Narrow" panose="020B0606020202030204" pitchFamily="34" charset="0"/>
              </a:rPr>
              <a:t>Moving beyond our comfort zone</a:t>
            </a:r>
          </a:p>
          <a:p>
            <a:pPr>
              <a:buFont typeface="Wingdings" panose="05000000000000000000" pitchFamily="2" charset="2"/>
              <a:buChar char="§"/>
            </a:pPr>
            <a:r>
              <a:rPr lang="en-US" sz="2200" dirty="0">
                <a:latin typeface="Arial Narrow" panose="020B0606020202030204" pitchFamily="34" charset="0"/>
              </a:rPr>
              <a:t>Walking alongside others in recovery</a:t>
            </a:r>
          </a:p>
          <a:p>
            <a:pPr>
              <a:buFont typeface="Wingdings" panose="05000000000000000000" pitchFamily="2" charset="2"/>
              <a:buChar char="§"/>
            </a:pPr>
            <a:r>
              <a:rPr lang="en-US" sz="2200" dirty="0">
                <a:latin typeface="Arial Narrow" panose="020B0606020202030204" pitchFamily="34" charset="0"/>
              </a:rPr>
              <a:t>Sharing lived experience to inspire hope</a:t>
            </a:r>
          </a:p>
          <a:p>
            <a:pPr>
              <a:buFont typeface="Wingdings" panose="05000000000000000000" pitchFamily="2" charset="2"/>
              <a:buChar char="§"/>
            </a:pPr>
            <a:r>
              <a:rPr lang="en-US" sz="2200" dirty="0">
                <a:latin typeface="Arial Narrow" panose="020B0606020202030204" pitchFamily="34" charset="0"/>
              </a:rPr>
              <a:t>Mutual healing</a:t>
            </a:r>
          </a:p>
          <a:p>
            <a:pPr marL="0" indent="0">
              <a:buNone/>
            </a:pPr>
            <a:endParaRPr lang="en-US" dirty="0">
              <a:latin typeface="Arial Narrow" panose="020B0606020202030204" pitchFamily="34" charset="0"/>
            </a:endParaRPr>
          </a:p>
        </p:txBody>
      </p:sp>
      <p:pic>
        <p:nvPicPr>
          <p:cNvPr id="2056" name="Picture 8" descr="Image result for kittens and puppies together">
            <a:extLst>
              <a:ext uri="{FF2B5EF4-FFF2-40B4-BE49-F238E27FC236}">
                <a16:creationId xmlns:a16="http://schemas.microsoft.com/office/drawing/2014/main" id="{B7AC87E5-CB10-423B-BC91-60BF630A2A92}"/>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649426" y="1087211"/>
            <a:ext cx="4155347" cy="312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3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03000"/>
            <a:ext cx="6858000" cy="765572"/>
          </a:xfrm>
        </p:spPr>
        <p:txBody>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Mutual Healing: </a:t>
            </a:r>
            <a:r>
              <a:rPr lang="en-US" sz="2800" dirty="0">
                <a:solidFill>
                  <a:srgbClr val="00B0F0"/>
                </a:solidFill>
                <a:latin typeface="Arial" panose="020B0604020202020204" pitchFamily="34" charset="0"/>
                <a:cs typeface="Arial" panose="020B0604020202020204" pitchFamily="34" charset="0"/>
              </a:rPr>
              <a:t>A Spiritual Axiom</a:t>
            </a:r>
          </a:p>
        </p:txBody>
      </p:sp>
      <p:sp>
        <p:nvSpPr>
          <p:cNvPr id="4" name="Rectangle 2"/>
          <p:cNvSpPr>
            <a:spLocks noChangeArrowheads="1"/>
          </p:cNvSpPr>
          <p:nvPr/>
        </p:nvSpPr>
        <p:spPr bwMode="auto">
          <a:xfrm>
            <a:off x="3840480" y="1004799"/>
            <a:ext cx="41457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200" dirty="0">
                <a:latin typeface="Arial Narrow" panose="020B0606020202030204" pitchFamily="34" charset="0"/>
              </a:rPr>
              <a:t>“…we heal ourselves by helping others  heal. This is related directly to the fact that we recover together. It’s through our sense of brokenness and our journey to recovery that we’re fully able to show up and help others who are going through similar experiences. By doing that, by extending ourselves though service, we get healed in the process. It’s a mutual exchange of helping and healing.”</a:t>
            </a:r>
            <a:endParaRPr lang="en-US" altLang="en-US" sz="2200" dirty="0">
              <a:latin typeface="Arial Narrow" panose="020B0606020202030204" pitchFamily="34" charset="0"/>
            </a:endParaRPr>
          </a:p>
        </p:txBody>
      </p:sp>
      <p:sp>
        <p:nvSpPr>
          <p:cNvPr id="6" name="TextBox 5"/>
          <p:cNvSpPr txBox="1"/>
          <p:nvPr/>
        </p:nvSpPr>
        <p:spPr>
          <a:xfrm>
            <a:off x="7269480" y="5465160"/>
            <a:ext cx="1257300" cy="276999"/>
          </a:xfrm>
          <a:prstGeom prst="rect">
            <a:avLst/>
          </a:prstGeom>
          <a:noFill/>
        </p:spPr>
        <p:txBody>
          <a:bodyPr wrap="square" rtlCol="0">
            <a:spAutoFit/>
          </a:bodyPr>
          <a:lstStyle/>
          <a:p>
            <a:pPr algn="r"/>
            <a:r>
              <a:rPr lang="en-US" sz="1200" dirty="0">
                <a:latin typeface="Arial Narrow" panose="020B0606020202030204" pitchFamily="34" charset="0"/>
              </a:rPr>
              <a:t>Tom Hill, 2012</a:t>
            </a:r>
          </a:p>
        </p:txBody>
      </p:sp>
      <p:pic>
        <p:nvPicPr>
          <p:cNvPr id="10" name="Picture 2" descr="http://ts1.mm.bing.net/th?id=H.4622798923629912&amp;pid=1.7">
            <a:extLst>
              <a:ext uri="{FF2B5EF4-FFF2-40B4-BE49-F238E27FC236}">
                <a16:creationId xmlns:a16="http://schemas.microsoft.com/office/drawing/2014/main" id="{C928C279-30CE-44CA-BF89-039FEF9B9CDF}"/>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90467" y="1168572"/>
            <a:ext cx="3136075" cy="21440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opup">
            <a:extLst>
              <a:ext uri="{FF2B5EF4-FFF2-40B4-BE49-F238E27FC236}">
                <a16:creationId xmlns:a16="http://schemas.microsoft.com/office/drawing/2014/main" id="{60B4F07D-A5CB-457A-8D6B-022D21CBF985}"/>
              </a:ext>
            </a:extLst>
          </p:cNvPr>
          <p:cNvPicPr>
            <a:picLocks noChangeAspect="1" noChangeArrowheads="1"/>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90468" y="3312629"/>
            <a:ext cx="3136076" cy="22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98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F4B87C25-CCE2-4C89-8DC2-C6F2B5AF8588}"/>
              </a:ext>
            </a:extLst>
          </p:cNvPr>
          <p:cNvSpPr txBox="1">
            <a:spLocks/>
          </p:cNvSpPr>
          <p:nvPr/>
        </p:nvSpPr>
        <p:spPr>
          <a:xfrm>
            <a:off x="401638" y="1168400"/>
            <a:ext cx="4051300" cy="5638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28600" indent="-228600">
              <a:spcBef>
                <a:spcPts val="300"/>
              </a:spcBef>
              <a:buFont typeface="Wingdings" pitchFamily="2" charset="2"/>
              <a:buChar char="§"/>
              <a:defRPr/>
            </a:pPr>
            <a:r>
              <a:rPr lang="en-US" sz="2200" kern="0" dirty="0">
                <a:latin typeface="Arial Narrow" pitchFamily="34" charset="0"/>
              </a:rPr>
              <a:t> “Can you tell me a bit about your hopes or dreams for the future?”</a:t>
            </a:r>
          </a:p>
          <a:p>
            <a:pPr marL="228600" indent="-228600">
              <a:spcBef>
                <a:spcPts val="300"/>
              </a:spcBef>
              <a:buFont typeface="Wingdings" pitchFamily="2" charset="2"/>
              <a:buChar char="§"/>
              <a:defRPr/>
            </a:pPr>
            <a:r>
              <a:rPr lang="en-US" sz="2200" kern="0" dirty="0">
                <a:latin typeface="Arial Narrow" pitchFamily="34" charset="0"/>
              </a:rPr>
              <a:t> “What are some things in your life that you hope you can do and change in the future?”</a:t>
            </a:r>
          </a:p>
          <a:p>
            <a:pPr marL="228600" indent="-228600">
              <a:spcBef>
                <a:spcPts val="300"/>
              </a:spcBef>
              <a:buFont typeface="Wingdings" pitchFamily="2" charset="2"/>
              <a:buChar char="§"/>
              <a:defRPr/>
            </a:pPr>
            <a:r>
              <a:rPr lang="en-US" sz="2200" kern="0" dirty="0">
                <a:latin typeface="Arial Narrow" pitchFamily="34" charset="0"/>
              </a:rPr>
              <a:t> “What kinds of activities make you feel happy and fulfilled?”</a:t>
            </a:r>
          </a:p>
          <a:p>
            <a:pPr marL="228600" indent="-228600">
              <a:spcBef>
                <a:spcPts val="300"/>
              </a:spcBef>
              <a:buFont typeface="Wingdings" pitchFamily="2" charset="2"/>
              <a:buChar char="§"/>
              <a:defRPr/>
            </a:pPr>
            <a:r>
              <a:rPr lang="en-US" sz="2200" kern="0" dirty="0">
                <a:latin typeface="Arial Narrow" pitchFamily="34" charset="0"/>
              </a:rPr>
              <a:t> “If you went to bed and a miracle happened while you were sleeping, what would be different when you woke up? How would you know things were different?”</a:t>
            </a:r>
          </a:p>
          <a:p>
            <a:pPr>
              <a:buFont typeface="Arial" charset="0"/>
              <a:buNone/>
              <a:defRPr/>
            </a:pPr>
            <a:endParaRPr lang="en-US" sz="2600" kern="0" dirty="0">
              <a:latin typeface="Arial" charset="0"/>
            </a:endParaRPr>
          </a:p>
          <a:p>
            <a:pPr>
              <a:buFont typeface="Arial" charset="0"/>
              <a:buNone/>
              <a:defRPr/>
            </a:pPr>
            <a:r>
              <a:rPr lang="en-US" sz="2600" kern="0" dirty="0">
                <a:latin typeface="Arial" charset="0"/>
              </a:rPr>
              <a:t>     </a:t>
            </a:r>
          </a:p>
        </p:txBody>
      </p:sp>
      <p:sp>
        <p:nvSpPr>
          <p:cNvPr id="3" name="Title 5">
            <a:extLst>
              <a:ext uri="{FF2B5EF4-FFF2-40B4-BE49-F238E27FC236}">
                <a16:creationId xmlns:a16="http://schemas.microsoft.com/office/drawing/2014/main" id="{ED5E23CB-80B0-4C20-A420-735C8F95EE59}"/>
              </a:ext>
            </a:extLst>
          </p:cNvPr>
          <p:cNvSpPr txBox="1">
            <a:spLocks/>
          </p:cNvSpPr>
          <p:nvPr/>
        </p:nvSpPr>
        <p:spPr>
          <a:xfrm>
            <a:off x="328246" y="711200"/>
            <a:ext cx="7543800" cy="457200"/>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800" b="1" dirty="0">
                <a:solidFill>
                  <a:schemeClr val="accent5">
                    <a:lumMod val="75000"/>
                  </a:schemeClr>
                </a:solidFill>
              </a:rPr>
              <a:t>Changing the Initial Questions</a:t>
            </a:r>
          </a:p>
          <a:p>
            <a:pPr>
              <a:defRPr/>
            </a:pPr>
            <a:endParaRPr lang="en-US" sz="2400" dirty="0"/>
          </a:p>
        </p:txBody>
      </p:sp>
      <p:pic>
        <p:nvPicPr>
          <p:cNvPr id="3074" name="Picture 2" descr="Image result for question mark">
            <a:extLst>
              <a:ext uri="{FF2B5EF4-FFF2-40B4-BE49-F238E27FC236}">
                <a16:creationId xmlns:a16="http://schemas.microsoft.com/office/drawing/2014/main" id="{47A07FD6-6565-40DB-A32C-BCBD447819F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488" t="7336" r="9217" b="7215"/>
          <a:stretch/>
        </p:blipFill>
        <p:spPr bwMode="auto">
          <a:xfrm>
            <a:off x="4691064" y="1381369"/>
            <a:ext cx="3944017" cy="409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3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2">
            <a:extLst>
              <a:ext uri="{FF2B5EF4-FFF2-40B4-BE49-F238E27FC236}">
                <a16:creationId xmlns:a16="http://schemas.microsoft.com/office/drawing/2014/main" id="{74DB967A-8FBB-4763-88E0-F60E256A0425}"/>
              </a:ext>
            </a:extLst>
          </p:cNvPr>
          <p:cNvSpPr>
            <a:spLocks noGrp="1"/>
          </p:cNvSpPr>
          <p:nvPr>
            <p:ph type="body" sz="quarter" idx="13"/>
          </p:nvPr>
        </p:nvSpPr>
        <p:spPr>
          <a:xfrm>
            <a:off x="4652962" y="1321192"/>
            <a:ext cx="4251325" cy="4973638"/>
          </a:xfrm>
        </p:spPr>
        <p:txBody>
          <a:bodyPr/>
          <a:lstStyle/>
          <a:p>
            <a:pPr>
              <a:buFont typeface="Wingdings" panose="05000000000000000000" pitchFamily="2" charset="2"/>
              <a:buChar char="§"/>
            </a:pPr>
            <a:r>
              <a:rPr lang="en-US" altLang="en-US" sz="2200" dirty="0">
                <a:latin typeface="Arial Narrow" panose="020B0606020202030204" pitchFamily="34" charset="0"/>
                <a:cs typeface="Arial" panose="020B0604020202020204" pitchFamily="34" charset="0"/>
              </a:rPr>
              <a:t>Forming new relationships and social networks</a:t>
            </a:r>
          </a:p>
          <a:p>
            <a:pPr>
              <a:buFont typeface="Wingdings" panose="05000000000000000000" pitchFamily="2" charset="2"/>
              <a:buChar char="§"/>
            </a:pPr>
            <a:r>
              <a:rPr lang="en-US" altLang="en-US" sz="2200" dirty="0">
                <a:latin typeface="Arial Narrow" panose="020B0606020202030204" pitchFamily="34" charset="0"/>
                <a:cs typeface="Arial" panose="020B0604020202020204" pitchFamily="34" charset="0"/>
              </a:rPr>
              <a:t>Developing goals and aspirations</a:t>
            </a:r>
          </a:p>
          <a:p>
            <a:pPr>
              <a:buFont typeface="Wingdings" panose="05000000000000000000" pitchFamily="2" charset="2"/>
              <a:buChar char="§"/>
            </a:pPr>
            <a:r>
              <a:rPr lang="en-US" altLang="en-US" sz="2200" dirty="0">
                <a:latin typeface="Arial Narrow" panose="020B0606020202030204" pitchFamily="34" charset="0"/>
                <a:cs typeface="Arial" panose="020B0604020202020204" pitchFamily="34" charset="0"/>
              </a:rPr>
              <a:t>Rethinking and reframing personal narratives</a:t>
            </a:r>
          </a:p>
          <a:p>
            <a:pPr>
              <a:buFont typeface="Wingdings" panose="05000000000000000000" pitchFamily="2" charset="2"/>
              <a:buChar char="§"/>
            </a:pPr>
            <a:r>
              <a:rPr lang="en-US" altLang="en-US" sz="2200" dirty="0">
                <a:latin typeface="Arial Narrow" panose="020B0606020202030204" pitchFamily="34" charset="0"/>
                <a:cs typeface="Arial" panose="020B0604020202020204" pitchFamily="34" charset="0"/>
              </a:rPr>
              <a:t>Childhood development and family of origin work</a:t>
            </a:r>
          </a:p>
          <a:p>
            <a:pPr>
              <a:buFont typeface="Wingdings" panose="05000000000000000000" pitchFamily="2" charset="2"/>
              <a:buChar char="§"/>
            </a:pPr>
            <a:r>
              <a:rPr lang="en-US" altLang="en-US" sz="2200" dirty="0">
                <a:latin typeface="Arial Narrow" panose="020B0606020202030204" pitchFamily="34" charset="0"/>
                <a:cs typeface="Arial" panose="020B0604020202020204" pitchFamily="34" charset="0"/>
              </a:rPr>
              <a:t>Developing strong esteem and identities</a:t>
            </a:r>
          </a:p>
          <a:p>
            <a:pPr marL="0" indent="0">
              <a:buNone/>
            </a:pPr>
            <a:endParaRPr lang="en-US" altLang="en-US" sz="2400" dirty="0">
              <a:latin typeface="Arial Narrow" panose="020B0606020202030204" pitchFamily="34" charset="0"/>
              <a:cs typeface="Arial" panose="020B0604020202020204" pitchFamily="34" charset="0"/>
            </a:endParaRPr>
          </a:p>
        </p:txBody>
      </p:sp>
      <p:pic>
        <p:nvPicPr>
          <p:cNvPr id="61443" name="Picture 2" descr="Image result for peeling the onion">
            <a:extLst>
              <a:ext uri="{FF2B5EF4-FFF2-40B4-BE49-F238E27FC236}">
                <a16:creationId xmlns:a16="http://schemas.microsoft.com/office/drawing/2014/main" id="{342CD1A2-E400-47F0-AEBC-681811231458}"/>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33692" y="1321192"/>
            <a:ext cx="4219270" cy="303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1D53DF9F-C8F3-4096-9BFF-66ED18FF5A5D}"/>
              </a:ext>
            </a:extLst>
          </p:cNvPr>
          <p:cNvSpPr txBox="1">
            <a:spLocks/>
          </p:cNvSpPr>
          <p:nvPr/>
        </p:nvSpPr>
        <p:spPr>
          <a:xfrm>
            <a:off x="302419" y="529792"/>
            <a:ext cx="8539162" cy="457200"/>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800" b="1" dirty="0">
                <a:solidFill>
                  <a:schemeClr val="tx2">
                    <a:lumMod val="60000"/>
                    <a:lumOff val="40000"/>
                  </a:schemeClr>
                </a:solidFill>
              </a:rPr>
              <a:t>Peeling the Onion: Going Deeper in Recovery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008330"/>
            <a:ext cx="6781800" cy="1107996"/>
          </a:xfrm>
          <a:prstGeom prst="rect">
            <a:avLst/>
          </a:prstGeom>
          <a:noFill/>
        </p:spPr>
        <p:txBody>
          <a:bodyPr wrap="square" rtlCol="0">
            <a:spAutoFit/>
          </a:bodyPr>
          <a:lstStyle/>
          <a:p>
            <a:r>
              <a:rPr lang="en-US" sz="2200" dirty="0">
                <a:latin typeface="Arial Narrow" panose="020B0606020202030204" pitchFamily="34" charset="0"/>
              </a:rPr>
              <a:t>A process of change through which individuals improve their health and wellness, live a self-directed life, and strive to reach their full potential.</a:t>
            </a:r>
          </a:p>
        </p:txBody>
      </p:sp>
      <p:sp>
        <p:nvSpPr>
          <p:cNvPr id="6" name="Title 1"/>
          <p:cNvSpPr txBox="1">
            <a:spLocks/>
          </p:cNvSpPr>
          <p:nvPr/>
        </p:nvSpPr>
        <p:spPr>
          <a:xfrm>
            <a:off x="251901" y="32239"/>
            <a:ext cx="7543800" cy="762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5">
                    <a:lumMod val="75000"/>
                  </a:schemeClr>
                </a:solidFill>
                <a:latin typeface="Arial" pitchFamily="34" charset="0"/>
                <a:cs typeface="Arial" pitchFamily="34" charset="0"/>
              </a:rPr>
              <a:t>SAMHSA’s Working Definition of Recovery</a:t>
            </a:r>
          </a:p>
        </p:txBody>
      </p:sp>
      <p:sp>
        <p:nvSpPr>
          <p:cNvPr id="7" name="TextBox 6"/>
          <p:cNvSpPr txBox="1"/>
          <p:nvPr/>
        </p:nvSpPr>
        <p:spPr>
          <a:xfrm>
            <a:off x="4923588" y="1891666"/>
            <a:ext cx="3886200" cy="307777"/>
          </a:xfrm>
          <a:prstGeom prst="rect">
            <a:avLst/>
          </a:prstGeom>
          <a:noFill/>
        </p:spPr>
        <p:txBody>
          <a:bodyPr wrap="square" rtlCol="0">
            <a:spAutoFit/>
          </a:bodyPr>
          <a:lstStyle/>
          <a:p>
            <a:pPr algn="r"/>
            <a:r>
              <a:rPr lang="en-US" sz="1400" dirty="0">
                <a:latin typeface="Arial Narrow" pitchFamily="34" charset="0"/>
              </a:rPr>
              <a:t>(SAMHSA, 2011)</a:t>
            </a:r>
          </a:p>
        </p:txBody>
      </p:sp>
      <p:pic>
        <p:nvPicPr>
          <p:cNvPr id="5126" name="Picture 6" descr="SAMHSA's Working Definition of Re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36063"/>
            <a:ext cx="2057400" cy="50648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808BCE-9E21-44A8-9E57-D702DACED6EA}"/>
              </a:ext>
            </a:extLst>
          </p:cNvPr>
          <p:cNvSpPr txBox="1"/>
          <p:nvPr/>
        </p:nvSpPr>
        <p:spPr>
          <a:xfrm>
            <a:off x="2510949" y="2683092"/>
            <a:ext cx="2748742" cy="3754874"/>
          </a:xfrm>
          <a:prstGeom prst="rect">
            <a:avLst/>
          </a:prstGeom>
          <a:noFill/>
        </p:spPr>
        <p:txBody>
          <a:bodyPr wrap="square" rtlCol="0">
            <a:spAutoFit/>
          </a:bodyPr>
          <a:lstStyle/>
          <a:p>
            <a:r>
              <a:rPr lang="en-US" sz="2000" dirty="0">
                <a:solidFill>
                  <a:schemeClr val="accent1">
                    <a:lumMod val="75000"/>
                  </a:schemeClr>
                </a:solidFill>
                <a:latin typeface="Arial Narrow" panose="020B0606020202030204" pitchFamily="34" charset="0"/>
              </a:rPr>
              <a:t>Ten Guiding Principles:</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Hope</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Respect</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Strengths/Responsibility</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Addresses Trauma</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Culture</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Relational</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Peer Support</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Holistic</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Many Pathways</a:t>
            </a:r>
          </a:p>
          <a:p>
            <a:pPr marL="285750" indent="-285750">
              <a:buFont typeface="Wingdings" panose="05000000000000000000" pitchFamily="2" charset="2"/>
              <a:buChar char="§"/>
            </a:pPr>
            <a:r>
              <a:rPr lang="en-US" sz="2000" dirty="0">
                <a:solidFill>
                  <a:schemeClr val="accent1">
                    <a:lumMod val="75000"/>
                  </a:schemeClr>
                </a:solidFill>
                <a:latin typeface="Arial Narrow" panose="020B0606020202030204" pitchFamily="34" charset="0"/>
              </a:rPr>
              <a:t>Person-driven</a:t>
            </a:r>
          </a:p>
          <a:p>
            <a:endParaRPr lang="en-US" dirty="0"/>
          </a:p>
        </p:txBody>
      </p:sp>
    </p:spTree>
    <p:extLst>
      <p:ext uri="{BB962C8B-B14F-4D97-AF65-F5344CB8AC3E}">
        <p14:creationId xmlns:p14="http://schemas.microsoft.com/office/powerpoint/2010/main" val="80859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6117-1980-4AA4-A43A-533C745B74D4}"/>
              </a:ext>
            </a:extLst>
          </p:cNvPr>
          <p:cNvSpPr>
            <a:spLocks noGrp="1"/>
          </p:cNvSpPr>
          <p:nvPr>
            <p:ph type="title"/>
          </p:nvPr>
        </p:nvSpPr>
        <p:spPr>
          <a:xfrm>
            <a:off x="895716" y="162265"/>
            <a:ext cx="7352567" cy="690416"/>
          </a:xfrm>
        </p:spPr>
        <p:txBody>
          <a:bodyPr>
            <a:noAutofit/>
          </a:bodyPr>
          <a:lstStyle/>
          <a:p>
            <a:pPr algn="r"/>
            <a:r>
              <a:rPr lang="en-US" sz="2800" dirty="0">
                <a:solidFill>
                  <a:schemeClr val="accent5">
                    <a:lumMod val="75000"/>
                  </a:schemeClr>
                </a:solidFill>
                <a:latin typeface="Arial" panose="020B0604020202020204" pitchFamily="34" charset="0"/>
                <a:cs typeface="Arial" panose="020B0604020202020204" pitchFamily="34" charset="0"/>
              </a:rPr>
              <a:t>Recovery Principles and Values</a:t>
            </a:r>
          </a:p>
        </p:txBody>
      </p:sp>
      <p:sp>
        <p:nvSpPr>
          <p:cNvPr id="3" name="Content Placeholder 2">
            <a:extLst>
              <a:ext uri="{FF2B5EF4-FFF2-40B4-BE49-F238E27FC236}">
                <a16:creationId xmlns:a16="http://schemas.microsoft.com/office/drawing/2014/main" id="{C831EE6A-CEF3-4487-9E78-F5B7CDF50015}"/>
              </a:ext>
            </a:extLst>
          </p:cNvPr>
          <p:cNvSpPr>
            <a:spLocks noGrp="1"/>
          </p:cNvSpPr>
          <p:nvPr>
            <p:ph idx="1"/>
          </p:nvPr>
        </p:nvSpPr>
        <p:spPr>
          <a:xfrm>
            <a:off x="515243" y="852681"/>
            <a:ext cx="3731805" cy="4525963"/>
          </a:xfrm>
        </p:spPr>
        <p:txBody>
          <a:bodyPr/>
          <a:lstStyle/>
          <a:p>
            <a:pPr lvl="0">
              <a:buFont typeface="Wingdings" panose="05000000000000000000" pitchFamily="2" charset="2"/>
              <a:buChar char="§"/>
            </a:pPr>
            <a:r>
              <a:rPr lang="en-US" sz="2200" dirty="0">
                <a:latin typeface="Arial Narrow" panose="020B0606020202030204" pitchFamily="34" charset="0"/>
              </a:rPr>
              <a:t>Primacy of recovery</a:t>
            </a:r>
          </a:p>
          <a:p>
            <a:pPr lvl="0">
              <a:buFont typeface="Wingdings" panose="05000000000000000000" pitchFamily="2" charset="2"/>
              <a:buChar char="§"/>
            </a:pPr>
            <a:r>
              <a:rPr lang="en-US" sz="2200" dirty="0">
                <a:latin typeface="Arial Narrow" panose="020B0606020202030204" pitchFamily="34" charset="0"/>
              </a:rPr>
              <a:t>Authenticity of lived experience</a:t>
            </a:r>
          </a:p>
          <a:p>
            <a:pPr lvl="0">
              <a:buFont typeface="Wingdings" panose="05000000000000000000" pitchFamily="2" charset="2"/>
              <a:buChar char="§"/>
            </a:pPr>
            <a:r>
              <a:rPr lang="en-US" sz="2200" dirty="0">
                <a:latin typeface="Arial Narrow" panose="020B0606020202030204" pitchFamily="34" charset="0"/>
              </a:rPr>
              <a:t>Diversity and inclusion</a:t>
            </a:r>
          </a:p>
          <a:p>
            <a:pPr lvl="0">
              <a:buFont typeface="Wingdings" panose="05000000000000000000" pitchFamily="2" charset="2"/>
              <a:buChar char="§"/>
            </a:pPr>
            <a:r>
              <a:rPr lang="en-US" sz="2200" dirty="0">
                <a:latin typeface="Arial Narrow" panose="020B0606020202030204" pitchFamily="34" charset="0"/>
              </a:rPr>
              <a:t>Multiple pathways</a:t>
            </a:r>
          </a:p>
          <a:p>
            <a:pPr lvl="0">
              <a:buFont typeface="Wingdings" panose="05000000000000000000" pitchFamily="2" charset="2"/>
              <a:buChar char="§"/>
            </a:pPr>
            <a:r>
              <a:rPr lang="en-US" sz="2200" dirty="0">
                <a:latin typeface="Arial Narrow" panose="020B0606020202030204" pitchFamily="34" charset="0"/>
              </a:rPr>
              <a:t>Leadership development </a:t>
            </a:r>
          </a:p>
          <a:p>
            <a:pPr lvl="0">
              <a:buFont typeface="Wingdings" panose="05000000000000000000" pitchFamily="2" charset="2"/>
              <a:buChar char="§"/>
            </a:pPr>
            <a:r>
              <a:rPr lang="en-US" sz="2200" dirty="0">
                <a:latin typeface="Arial Narrow" panose="020B0606020202030204" pitchFamily="34" charset="0"/>
              </a:rPr>
              <a:t>Participatory process</a:t>
            </a:r>
          </a:p>
          <a:p>
            <a:endParaRPr lang="en-US" dirty="0"/>
          </a:p>
        </p:txBody>
      </p:sp>
      <p:pic>
        <p:nvPicPr>
          <p:cNvPr id="3076" name="Picture 4" descr="выбор">
            <a:extLst>
              <a:ext uri="{FF2B5EF4-FFF2-40B4-BE49-F238E27FC236}">
                <a16:creationId xmlns:a16="http://schemas.microsoft.com/office/drawing/2014/main" id="{325EF5D1-224C-47C1-B71F-08111BC4BDF6}"/>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45695" y="852681"/>
            <a:ext cx="4016838" cy="51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7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58E9-3F7A-46DA-A961-9EE4AECC248E}"/>
              </a:ext>
            </a:extLst>
          </p:cNvPr>
          <p:cNvSpPr>
            <a:spLocks noGrp="1"/>
          </p:cNvSpPr>
          <p:nvPr>
            <p:ph type="title"/>
          </p:nvPr>
        </p:nvSpPr>
        <p:spPr>
          <a:xfrm>
            <a:off x="238836" y="286777"/>
            <a:ext cx="8229600" cy="690416"/>
          </a:xfrm>
        </p:spPr>
        <p:txBody>
          <a:bodyPr>
            <a:noAutofit/>
          </a:bodyPr>
          <a:lstStyle/>
          <a:p>
            <a:pPr algn="l"/>
            <a:r>
              <a:rPr lang="en-US" sz="2800" dirty="0">
                <a:solidFill>
                  <a:schemeClr val="accent5">
                    <a:lumMod val="75000"/>
                  </a:schemeClr>
                </a:solidFill>
                <a:latin typeface="Arial" panose="020B0604020202020204" pitchFamily="34" charset="0"/>
                <a:cs typeface="Arial" panose="020B0604020202020204" pitchFamily="34" charset="0"/>
              </a:rPr>
              <a:t>Definition of Peer Support Worker: </a:t>
            </a:r>
            <a:br>
              <a:rPr lang="en-US" sz="2800" dirty="0">
                <a:solidFill>
                  <a:schemeClr val="accent5">
                    <a:lumMod val="75000"/>
                  </a:schemeClr>
                </a:solidFill>
                <a:latin typeface="Arial" panose="020B0604020202020204" pitchFamily="34" charset="0"/>
                <a:cs typeface="Arial" panose="020B0604020202020204" pitchFamily="34" charset="0"/>
              </a:rPr>
            </a:br>
            <a:r>
              <a:rPr lang="en-US" sz="2800" dirty="0">
                <a:solidFill>
                  <a:schemeClr val="accent5">
                    <a:lumMod val="75000"/>
                  </a:schemeClr>
                </a:solidFill>
                <a:latin typeface="Arial" panose="020B0604020202020204" pitchFamily="34" charset="0"/>
                <a:cs typeface="Arial" panose="020B0604020202020204" pitchFamily="34" charset="0"/>
              </a:rPr>
              <a:t>A Role within a Context</a:t>
            </a:r>
            <a:endParaRPr lang="en-US" sz="2800" dirty="0"/>
          </a:p>
        </p:txBody>
      </p:sp>
      <p:sp>
        <p:nvSpPr>
          <p:cNvPr id="3" name="Content Placeholder 2">
            <a:extLst>
              <a:ext uri="{FF2B5EF4-FFF2-40B4-BE49-F238E27FC236}">
                <a16:creationId xmlns:a16="http://schemas.microsoft.com/office/drawing/2014/main" id="{39941D19-D41C-4FB9-804B-C28194E4B314}"/>
              </a:ext>
            </a:extLst>
          </p:cNvPr>
          <p:cNvSpPr>
            <a:spLocks noGrp="1"/>
          </p:cNvSpPr>
          <p:nvPr>
            <p:ph idx="1"/>
          </p:nvPr>
        </p:nvSpPr>
        <p:spPr>
          <a:xfrm>
            <a:off x="3547312" y="1279868"/>
            <a:ext cx="4921124" cy="4525963"/>
          </a:xfrm>
        </p:spPr>
        <p:txBody>
          <a:bodyPr>
            <a:normAutofit/>
          </a:bodyPr>
          <a:lstStyle/>
          <a:p>
            <a:pPr marL="0" indent="0">
              <a:buNone/>
            </a:pPr>
            <a:r>
              <a:rPr lang="en-US" sz="2200" u="sng" dirty="0">
                <a:latin typeface="Arial Narrow" panose="020B0606020202030204" pitchFamily="34" charset="0"/>
              </a:rPr>
              <a:t>Key components:</a:t>
            </a:r>
          </a:p>
          <a:p>
            <a:pPr lvl="0">
              <a:buFont typeface="Wingdings" panose="05000000000000000000" pitchFamily="2" charset="2"/>
              <a:buChar char="§"/>
            </a:pPr>
            <a:r>
              <a:rPr lang="en-US" sz="2200" dirty="0">
                <a:latin typeface="Arial Narrow" panose="020B0606020202030204" pitchFamily="34" charset="0"/>
              </a:rPr>
              <a:t>Mutuality and reciprocity</a:t>
            </a:r>
          </a:p>
          <a:p>
            <a:pPr lvl="0">
              <a:buFont typeface="Wingdings" panose="05000000000000000000" pitchFamily="2" charset="2"/>
              <a:buChar char="§"/>
            </a:pPr>
            <a:r>
              <a:rPr lang="en-US" sz="2200" dirty="0">
                <a:latin typeface="Arial Narrow" panose="020B0606020202030204" pitchFamily="34" charset="0"/>
              </a:rPr>
              <a:t>Relationship: respect and trust  </a:t>
            </a:r>
          </a:p>
          <a:p>
            <a:pPr lvl="0">
              <a:buFont typeface="Wingdings" panose="05000000000000000000" pitchFamily="2" charset="2"/>
              <a:buChar char="§"/>
            </a:pPr>
            <a:r>
              <a:rPr lang="en-US" sz="2200" dirty="0">
                <a:latin typeface="Arial Narrow" panose="020B0606020202030204" pitchFamily="34" charset="0"/>
              </a:rPr>
              <a:t>Authority and expertise of lived experience </a:t>
            </a:r>
          </a:p>
          <a:p>
            <a:pPr lvl="0">
              <a:buFont typeface="Wingdings" panose="05000000000000000000" pitchFamily="2" charset="2"/>
              <a:buChar char="§"/>
            </a:pPr>
            <a:r>
              <a:rPr lang="en-US" sz="2200" dirty="0">
                <a:latin typeface="Arial Narrow" panose="020B0606020202030204" pitchFamily="34" charset="0"/>
              </a:rPr>
              <a:t>Strength-finder</a:t>
            </a:r>
          </a:p>
          <a:p>
            <a:pPr lvl="0">
              <a:buFont typeface="Wingdings" panose="05000000000000000000" pitchFamily="2" charset="2"/>
              <a:buChar char="§"/>
            </a:pPr>
            <a:r>
              <a:rPr lang="en-US" sz="2200" dirty="0">
                <a:latin typeface="Arial Narrow" panose="020B0606020202030204" pitchFamily="34" charset="0"/>
              </a:rPr>
              <a:t>Appropriate sharing</a:t>
            </a:r>
          </a:p>
          <a:p>
            <a:pPr lvl="0">
              <a:buFont typeface="Wingdings" panose="05000000000000000000" pitchFamily="2" charset="2"/>
              <a:buChar char="§"/>
            </a:pPr>
            <a:r>
              <a:rPr lang="en-US" sz="2200" dirty="0">
                <a:latin typeface="Arial Narrow" panose="020B0606020202030204" pitchFamily="34" charset="0"/>
              </a:rPr>
              <a:t>Agency: never do for others what they can do for themselves</a:t>
            </a:r>
          </a:p>
          <a:p>
            <a:pPr lvl="0">
              <a:buFont typeface="Wingdings" panose="05000000000000000000" pitchFamily="2" charset="2"/>
              <a:buChar char="§"/>
            </a:pPr>
            <a:r>
              <a:rPr lang="en-US" sz="2200" dirty="0">
                <a:latin typeface="Arial Narrow" panose="020B0606020202030204" pitchFamily="34" charset="0"/>
              </a:rPr>
              <a:t>Recovery first: modeling self-care</a:t>
            </a:r>
          </a:p>
          <a:p>
            <a:pPr marL="0" indent="0">
              <a:buNone/>
            </a:pPr>
            <a:endParaRPr lang="en-US" dirty="0"/>
          </a:p>
        </p:txBody>
      </p:sp>
      <p:pic>
        <p:nvPicPr>
          <p:cNvPr id="4" name="Picture 3" descr="http://photos.nationalservice.gov/Servegov/As-Seen-onServegov/i-q8MM6VT/0/S/DC-Community-Health-workers-S.jpg">
            <a:extLst>
              <a:ext uri="{FF2B5EF4-FFF2-40B4-BE49-F238E27FC236}">
                <a16:creationId xmlns:a16="http://schemas.microsoft.com/office/drawing/2014/main" id="{81DDC1E6-26F1-4563-9091-DDBB2F8F7FCE}"/>
              </a:ext>
            </a:extLst>
          </p:cNvPr>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5002" y="1279868"/>
            <a:ext cx="2995760" cy="2149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chmd.org/images/outreach1.jpg">
            <a:extLst>
              <a:ext uri="{FF2B5EF4-FFF2-40B4-BE49-F238E27FC236}">
                <a16:creationId xmlns:a16="http://schemas.microsoft.com/office/drawing/2014/main" id="{7029BEF2-9D4F-4DE1-B489-CF93FF5B7106}"/>
              </a:ext>
            </a:extLst>
          </p:cNvPr>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3172" y="3429000"/>
            <a:ext cx="2997590" cy="214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135803"/>
      </p:ext>
    </p:extLst>
  </p:cSld>
  <p:clrMapOvr>
    <a:masterClrMapping/>
  </p:clrMapOvr>
</p:sld>
</file>

<file path=ppt/theme/theme1.xml><?xml version="1.0" encoding="utf-8"?>
<a:theme xmlns:a="http://schemas.openxmlformats.org/drawingml/2006/main" name="NatCon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w/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1D1170-AE9A-46FC-8D5E-67B1D9040039}"/>
</file>

<file path=customXml/itemProps2.xml><?xml version="1.0" encoding="utf-8"?>
<ds:datastoreItem xmlns:ds="http://schemas.openxmlformats.org/officeDocument/2006/customXml" ds:itemID="{B365D5B3-A7BB-420E-95AF-331605A0215E}"/>
</file>

<file path=customXml/itemProps3.xml><?xml version="1.0" encoding="utf-8"?>
<ds:datastoreItem xmlns:ds="http://schemas.openxmlformats.org/officeDocument/2006/customXml" ds:itemID="{DAD638CA-BBC5-44CE-A129-F0880113DD87}"/>
</file>

<file path=customXml/itemProps4.xml><?xml version="1.0" encoding="utf-8"?>
<ds:datastoreItem xmlns:ds="http://schemas.openxmlformats.org/officeDocument/2006/customXml" ds:itemID="{EFF8B8CC-0E13-45CD-B03D-95FF37EE669C}"/>
</file>

<file path=docProps/app.xml><?xml version="1.0" encoding="utf-8"?>
<Properties xmlns="http://schemas.openxmlformats.org/officeDocument/2006/extended-properties" xmlns:vt="http://schemas.openxmlformats.org/officeDocument/2006/docPropsVTypes">
  <TotalTime>6016</TotalTime>
  <Words>1612</Words>
  <Application>Microsoft Office PowerPoint</Application>
  <PresentationFormat>On-screen Show (4:3)</PresentationFormat>
  <Paragraphs>254</Paragraphs>
  <Slides>27</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 Narrow</vt:lpstr>
      <vt:lpstr>Calibri</vt:lpstr>
      <vt:lpstr>Wingdings</vt:lpstr>
      <vt:lpstr>NatCon Slide Master</vt:lpstr>
      <vt:lpstr>Blank w/title and content</vt:lpstr>
      <vt:lpstr>Optimizing  the Value of  Peer Support Workers </vt:lpstr>
      <vt:lpstr>A Beginning Premise</vt:lpstr>
      <vt:lpstr>What Do We Mean when We Say, Unique Relationship?</vt:lpstr>
      <vt:lpstr>Mutual Healing: A Spiritual Axiom</vt:lpstr>
      <vt:lpstr>PowerPoint Presentation</vt:lpstr>
      <vt:lpstr>PowerPoint Presentation</vt:lpstr>
      <vt:lpstr>PowerPoint Presentation</vt:lpstr>
      <vt:lpstr>Recovery Principles and Values</vt:lpstr>
      <vt:lpstr>Definition of Peer Support Worker:  A Role within a Context</vt:lpstr>
      <vt:lpstr>Peer Support Workers: MH &amp; SUD</vt:lpstr>
      <vt:lpstr>Philosophical Foundation of  Peer Support Practice</vt:lpstr>
      <vt:lpstr>Peer Support Worker Role: Profile</vt:lpstr>
      <vt:lpstr> Peer Support Worker Skills</vt:lpstr>
      <vt:lpstr>What Do Peer Support Workers Do?</vt:lpstr>
      <vt:lpstr>Tasks and Activities that Compromise  the Peer Support Worker Role</vt:lpstr>
      <vt:lpstr>Placing Peer Support Workers in  Pre-existing (Non-peer) Roles</vt:lpstr>
      <vt:lpstr>Example: Are Peer Support Workers the Same as Case Managers?</vt:lpstr>
      <vt:lpstr>PowerPoint Presentation</vt:lpstr>
      <vt:lpstr>Questions about Supervision of  Peer Support Workers</vt:lpstr>
      <vt:lpstr>Supervision Competencies</vt:lpstr>
      <vt:lpstr>Peer Support Workers Help to Achieve  Positive Outcomes and Cost Savings </vt:lpstr>
      <vt:lpstr>Supporting Success in the Workforce </vt:lpstr>
      <vt:lpstr>Supporting Success in the Workforce </vt:lpstr>
      <vt:lpstr>Six Challenges of Making Peer Services Work</vt:lpstr>
      <vt:lpstr>Final Thoughts</vt:lpstr>
      <vt:lpstr>PowerPoint Presentation</vt:lpstr>
      <vt:lpstr>PowerPoint Presentation</vt:lpstr>
    </vt:vector>
  </TitlesOfParts>
  <Company>TNC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A</dc:creator>
  <cp:lastModifiedBy>Oney, Linda</cp:lastModifiedBy>
  <cp:revision>183</cp:revision>
  <cp:lastPrinted>2020-01-14T13:16:51Z</cp:lastPrinted>
  <dcterms:created xsi:type="dcterms:W3CDTF">2014-02-11T20:15:26Z</dcterms:created>
  <dcterms:modified xsi:type="dcterms:W3CDTF">2020-01-29T16:14:39Z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77ad50db-ed47-4497-9e0e-ff4b92fb3c16</vt:lpwstr>
  </property>
</Properties>
</file>