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8.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58" r:id="rId4"/>
    <p:sldId id="261" r:id="rId5"/>
    <p:sldId id="262" r:id="rId6"/>
    <p:sldId id="263" r:id="rId7"/>
    <p:sldId id="264" r:id="rId8"/>
    <p:sldId id="294" r:id="rId9"/>
    <p:sldId id="266" r:id="rId10"/>
    <p:sldId id="267" r:id="rId11"/>
    <p:sldId id="268" r:id="rId12"/>
    <p:sldId id="269" r:id="rId13"/>
    <p:sldId id="270" r:id="rId14"/>
    <p:sldId id="271" r:id="rId15"/>
    <p:sldId id="272" r:id="rId16"/>
    <p:sldId id="273" r:id="rId17"/>
    <p:sldId id="274" r:id="rId18"/>
    <p:sldId id="295" r:id="rId19"/>
    <p:sldId id="275" r:id="rId20"/>
    <p:sldId id="276" r:id="rId21"/>
    <p:sldId id="277" r:id="rId22"/>
    <p:sldId id="278" r:id="rId23"/>
    <p:sldId id="279" r:id="rId24"/>
    <p:sldId id="281" r:id="rId25"/>
    <p:sldId id="283" r:id="rId26"/>
    <p:sldId id="284" r:id="rId27"/>
    <p:sldId id="285" r:id="rId28"/>
    <p:sldId id="288" r:id="rId29"/>
    <p:sldId id="291" r:id="rId30"/>
    <p:sldId id="292" r:id="rId31"/>
    <p:sldId id="293"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80" autoAdjust="0"/>
  </p:normalViewPr>
  <p:slideViewPr>
    <p:cSldViewPr snapToGrid="0">
      <p:cViewPr varScale="1">
        <p:scale>
          <a:sx n="95" d="100"/>
          <a:sy n="95" d="100"/>
        </p:scale>
        <p:origin x="846" y="90"/>
      </p:cViewPr>
      <p:guideLst>
        <p:guide orient="horz" pos="1620"/>
        <p:guide pos="2880"/>
      </p:guideLst>
    </p:cSldViewPr>
  </p:slideViewPr>
  <p:notesTextViewPr>
    <p:cViewPr>
      <p:scale>
        <a:sx n="3" d="2"/>
        <a:sy n="3" d="2"/>
      </p:scale>
      <p:origin x="0" y="0"/>
    </p:cViewPr>
  </p:notesTextViewPr>
  <p:sorterViewPr>
    <p:cViewPr>
      <p:scale>
        <a:sx n="100" d="100"/>
        <a:sy n="100" d="100"/>
      </p:scale>
      <p:origin x="0" y="-4554"/>
    </p:cViewPr>
  </p:sorterViewPr>
  <p:notesViewPr>
    <p:cSldViewPr snapToGrid="0">
      <p:cViewPr>
        <p:scale>
          <a:sx n="100" d="100"/>
          <a:sy n="100" d="100"/>
        </p:scale>
        <p:origin x="2106"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73a0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7d8a30d4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7d8a30d4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FAMILIES CAN BE SEEN AS OVERPROTECTIVE, OR HAVING A PATHOLOGICAL NEED TO KEEP THE RELATIVE DEPENDENT. IT IS CHALLENGING FOR FAMILIES TO BALANCE SUPPORT AND ALLOW THE </a:t>
            </a:r>
            <a:r>
              <a:rPr lang="en-US" dirty="0"/>
              <a:t>individual</a:t>
            </a:r>
            <a:r>
              <a:rPr lang="en" dirty="0"/>
              <a:t> TO TAKE RISKS TO ENHANCE PERSONAL DEVELOPMENT.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DUE TO SOME OF THESE BEHAVIORS, FAMILIES ARE OFTEN LABELED AS ENMESHED, OVERBEARING, AND CONTROLLING.  IT IS IMPORTANT TO KEEP IN MIND THAT THESE BEHAVIORS ARE A RESULT OF THE SITUATION AND NOT THE CAUSE OF THE ILLNESS.  </a:t>
            </a:r>
            <a:r>
              <a:rPr lang="en-US" dirty="0"/>
              <a:t>FAMILIES USUALLY DON’T KNOW WHAT TO DO OR HOW TO DO IT.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FAMILIES WILL OVER-FUNCTION TO PREVENT ANOTHER RISK OF FAILURE.  VALIDATE THAT THE FAMILY IS DOING THE BEST TO KEEP THE RELATIVE SAFE AND TO HELP THEM MOVE FORWARD.  BENSON EXAMPLE  I KNEW IF HE HAD ONE SUCCESS HE COULD BUILD ON IT.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AFTER A WHILE, IT IS LIKE BECOMING NOSE BLIND.  THE SITUATION IS NOT NORMAL,BUT THE FAMILY OFTEN MAKES ADJUSTMENTS TO ACCEPT THE STATUS QUO AS NORMAL.  EXAMPLE WHEN KIDS RETURNED FROM COLLEGE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7d8a30d4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7d8a30d4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Objective burden: missed opportunities, career impact, lost vacation days, self-imposed restrictions, giving up on personal/social life, isolation, financial burden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BILLIE EXAMPLE OF NOT HAVING ENOUGH MONEY TO RETIRE, AFRAID TO GO ON VACATION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SUBJECTIVE BURDEN:  depression, hopelessness, stigma, ongoing grief, familial discourse</a:t>
            </a:r>
            <a:endParaRPr dirty="0"/>
          </a:p>
          <a:p>
            <a:pPr marL="0" lvl="0" indent="0" algn="l" rtl="0">
              <a:spcBef>
                <a:spcPts val="0"/>
              </a:spcBef>
              <a:spcAft>
                <a:spcPts val="0"/>
              </a:spcAft>
              <a:buNone/>
            </a:pPr>
            <a:r>
              <a:rPr lang="en" dirty="0"/>
              <a:t>ESPECIALLY WHEN FAMILY MEMBERS ARE AT DIFFERENT STAGES</a:t>
            </a:r>
            <a:endParaRPr dirty="0"/>
          </a:p>
          <a:p>
            <a:pPr marL="0" lvl="0" indent="0" algn="l" rtl="0">
              <a:spcBef>
                <a:spcPts val="0"/>
              </a:spcBef>
              <a:spcAft>
                <a:spcPts val="0"/>
              </a:spcAft>
              <a:buNone/>
            </a:pPr>
            <a:r>
              <a:rPr lang="en" dirty="0"/>
              <a:t>BILLIE  does not feel she get</a:t>
            </a:r>
            <a:r>
              <a:rPr lang="en-US" dirty="0"/>
              <a:t>s</a:t>
            </a:r>
            <a:r>
              <a:rPr lang="en" dirty="0"/>
              <a:t> any support from her family.  They tell her he is a grown man and can solve his own problems.  </a:t>
            </a:r>
            <a:r>
              <a:rPr lang="en-US" dirty="0"/>
              <a:t>She has been trying to manage her son’s illness for over 10 years and she is now beginning to lose hope that he will ever be able to have a life filled with happiness and success.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7d8a30d4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7d8a30d4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CONFIDENTIALITY IS NOT ALWAYS EXPLAINED TO THE </a:t>
            </a:r>
            <a:r>
              <a:rPr lang="en-US" dirty="0"/>
              <a:t>individual</a:t>
            </a:r>
            <a:r>
              <a:rPr lang="en" dirty="0"/>
              <a:t> IN A POSITIVE WAY.  THE PROVIDER MUST CONVEY THE POSITIVE SIDE OF REACHING OUT TO THE FAMILY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THAT IS WHY IT IS SO IMPORTANT FOR PROVIDERS TO BELIEVE THAT FAMILY SUPPORT IS BENEFICIAL TO THE </a:t>
            </a:r>
            <a:r>
              <a:rPr lang="en-US" dirty="0"/>
              <a:t>individual</a:t>
            </a:r>
            <a:r>
              <a:rPr lang="en" dirty="0"/>
              <a:t>, SO THAT FEELING CAN BE SHARED WITH THE </a:t>
            </a:r>
            <a:r>
              <a:rPr lang="en-US" dirty="0"/>
              <a:t>individual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EXAMPLE OF MY RELEASE FORM; WHAT CAN BE SHARED, HOW MUCH,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EVEN WITHOUT CONSENT, BASIC INFORMATION CAN BE SHARED, SUCH AS GENERAL MENTAL HEALTH INFORMATION, RECOVERY, TREATMENT, THE MENTAL HEALTH SYSTEM, , COMMUNITY RESOURCES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7d8a30d4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7d8a30d4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7d8a30d4e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7d8a30d4e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WHEN FAMILIES UNDERSTAND THE LAWS SURROUNDING CONFIDENTIALITY, THEY WILL HAVE A BETTER UNDERSTANDING OF WHY YOU MAY NOT BE ABLE TO ANSWER ALL OF THEIR QUESTIONS, BUT YOU WILL RETURN THEIR CALLS AND EMAILS.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ONE OF THE MOST FREQUENT CONCERNS EXPRESSED BY FAMILIES IS THAT STAFF DO NOT RETURN PHONE MESSAGES.  AGAIN, IT COULD BE BECAUSE OF NOT FULLY UNDERSTANDING CONFIDENTIALITY, OR IT MORE LIKELY A TIME ISSUE.  IT IS DIFFICULT FOR FAMILIES TO UNDERSTAND HOW ACT TEAM OPERATE.  FROM THE OUTSIDE LOOKING IN, IT MAY APPEAR STAFF ARE JUST HANGING AROUND.  IT IS DIFFICULT FOR FAMILIES TO SEE OUTSIDE OF THE SCOPE OF THEIR RELATIVE.  IT NEVER HELPS TO REMIND FAMILIES THE TEAM IS SERVING 99 OTHER </a:t>
            </a:r>
            <a:r>
              <a:rPr lang="en-US" dirty="0"/>
              <a:t>individual</a:t>
            </a:r>
            <a:r>
              <a:rPr lang="en" dirty="0"/>
              <a:t>S, THEY ONLY CARE ABOUT THEIR OWN RELATIVE.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STAFF CAN SET LIMITS RE PHONE CALLS.  LET FAMILIES KNOW UP FRONT THAT YOU HAVE ONLY 5 MINUTES FOR THE CALL, BUT IF THEY NEED MORE TIME, THEY CAN SCHEDULE A TIME TO DISCUSS THEIR CONCERN.  EMAIL IS ANOTHER WAY TO CUT DOWN ON TIME WITH THE FAMILY.  THEY CAN SEND AN EMAIL THAT YOU CAN EITHER RESPOND TO OR SCHEDULE A PHONE CALL NOW THAT THE PRIMARY ISSUE HAS BEEN IDENTIFIED.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WILL REDUCE FAMILY FRUSTRATION THROUGH UNDERSTANDING.  ENCOURAGE FAMILIES TO ASK THEIR RELATIVE FOR CONSENT WHEN THEY ARE STABLE AND MORE LIKELY TO AGREE</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7d8a30d4e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7d8a30d4e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FAMILIES ALSO NEED SKILLS TO HELP SUPPORT THEIR RELATIVE.   </a:t>
            </a:r>
            <a:r>
              <a:rPr lang="en-US" dirty="0"/>
              <a:t>WHEN FAMILIES HAVE TRUST IN THE TEAM’S WORK AND HAVE BASIC PROBLEM-SOLVING SKILLS, THEN THEY ARE IN A POSITION TO SUPPORT THEIR FAMILY MEMBER.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ARTHUR EXAMPLE</a:t>
            </a:r>
            <a:r>
              <a:rPr lang="en" dirty="0"/>
              <a:t>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7d8a30d4e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7d8a30d4e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LEARNING ABOUT WARNING SIGNS IS AN INVALUABLE STRENGTH  FAMILIES CAN BRING TO THE TEAM.  FAMILIES USUALLY PICK UP ON EARLY WARNING SIGNS OF RELAPSE, BECAUSE THEY KNOW THEIR FAMILY MEMBER SO WELL.  TEACHING THEM TO IDENTIFY THESE SIGNS CAN BE HELPFUL TO THE individual.  STAFF CAN ADDRESS WARNING SIGNS BEFORE THEY BECOME A REEMERGENCE OF SYMPTOMS.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BALL OF HOPE, MUST BE SHARED WITH FAMILIES, TOO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FAMILIES NEED TO HEAR REPEATEDLY, THAT THE ILLNESS WAS NOT CAUSED BY SOMETHING THEY DID OR DIDN’T DO.  THAT ASSURANCE IS NECESSARY, BECAUSE WHEN THE FAMILY FEELS GUILTY, THEY ALSO FEEL LIKE THEY NEED TO TAKE CHARGE AND FIX IT.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ALSO VERY HELPFUL TO TAKE TIME TO EMPATHIZE WITH THE FAMILY.  WATCHING YOUR CHILD, SPOUSE, PARENT, SIBLING  BECOME SYMPTOMATIC IS HORRIFFIC AND SOMETHING MOST FAMILIES CANNOT BEAR.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FAMILIES ALSO NEED TO KNOW ABOUT WHO TO REACH OUT TO IN AN EMERGENCY, OR TO REPORT OBSERVATIONS.  THEY NEED TO UNDERSTAND HOW ACT TEAMS FUNCTION (AS TEAMS)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7d8a30d4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7d8a30d4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Remember, when families are telling their “saga” they are not expecting a solution.  They want to know you really understand what they have experienced.  GIVING FAMILIES THAT OPPORTUNITY TO SHARE THEIR BURDEN HELPS DEVELOP TRUST AND ENGAGEMENT.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IS HELPFUL TO VALIDATE AND NORMALIZE THE FAMILY MEMBERS’ FEELINGS OF FEAR THAT THEIR LOVED ONE MAY FAIL.  LET THEM TALK ABOUT THEIR CONCERNS WITHOUT JUDGEMENT OR PROMISES.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RECOVERY IS NOT ALWAYS AN OPTION FAMILIES CONSIDER.  LET THEM KNOW IT IS POSSIBLE.  ALSO LET THEM KNOW THAT RECOVERY IS DEFINED A LIVING THE MOST PRODUCTIVE LIFE POSSIBLE, NOT GETTING BACK TO THE PERSON THEY WERE PRIOR TO THE ILLNESS.  ACCEPTING THAT THE PERSON HEADED TO MEDICAL SCHOOL MAY BECOME A TRUCK DRIVER IS OFTEN DIFFICULT FOR FAMILIES TO ACCEPT.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5441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7d8a30d4e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47d8a30d4e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Mental illness is viewed by families as a traumatic event.  Each time there is a relapse of illness symptoms, the family re-experiences that trauma.  Waiting for that trauma to occur brings on unrelenting anxiety.  In turn, that anxiety is expressed, putting the </a:t>
            </a:r>
            <a:r>
              <a:rPr lang="en-US" dirty="0"/>
              <a:t>individual</a:t>
            </a:r>
            <a:r>
              <a:rPr lang="en" dirty="0"/>
              <a:t> into a vulnerable position of relapse.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c6f73a0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c6f73a04f_0_5:notes"/>
          <p:cNvSpPr txBox="1">
            <a:spLocks noGrp="1"/>
          </p:cNvSpPr>
          <p:nvPr>
            <p:ph type="body" idx="1"/>
          </p:nvPr>
        </p:nvSpPr>
        <p:spPr>
          <a:xfrm>
            <a:off x="180975" y="4305300"/>
            <a:ext cx="6096000" cy="45053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Roboto"/>
                <a:ea typeface="Roboto"/>
                <a:cs typeface="Roboto"/>
                <a:sym typeface="Roboto"/>
              </a:rPr>
              <a:t>Hired 1989 </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Robert Woods Johnson 3 year ACT project</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This was around the time the Patient Outcomes Research Team or PORT study was being completed.</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Recommendation: </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FOC</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Homeless team</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ROLE:</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Engage families and </a:t>
            </a:r>
            <a:r>
              <a:rPr lang="en-US" sz="1600" dirty="0">
                <a:latin typeface="Roboto"/>
                <a:ea typeface="Roboto"/>
                <a:cs typeface="Roboto"/>
                <a:sym typeface="Roboto"/>
              </a:rPr>
              <a:t>individual</a:t>
            </a:r>
            <a:r>
              <a:rPr lang="en" sz="1600" dirty="0">
                <a:latin typeface="Roboto"/>
                <a:ea typeface="Roboto"/>
                <a:cs typeface="Roboto"/>
                <a:sym typeface="Roboto"/>
              </a:rPr>
              <a:t>s</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Provide education to families</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Liaison between families and staff</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Families and </a:t>
            </a:r>
            <a:r>
              <a:rPr lang="en-US" sz="1600" dirty="0">
                <a:latin typeface="Roboto"/>
                <a:ea typeface="Roboto"/>
                <a:cs typeface="Roboto"/>
                <a:sym typeface="Roboto"/>
              </a:rPr>
              <a:t>individual</a:t>
            </a:r>
            <a:r>
              <a:rPr lang="en" sz="1600" dirty="0">
                <a:latin typeface="Roboto"/>
                <a:ea typeface="Roboto"/>
                <a:cs typeface="Roboto"/>
                <a:sym typeface="Roboto"/>
              </a:rPr>
              <a:t>s, build support network</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The only training was first hand experience</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Married 16 years</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Experienced multiple hospitalizations and ep’s</a:t>
            </a:r>
            <a:endParaRPr sz="1600" dirty="0">
              <a:latin typeface="Roboto"/>
              <a:ea typeface="Roboto"/>
              <a:cs typeface="Roboto"/>
              <a:sym typeface="Roboto"/>
            </a:endParaRPr>
          </a:p>
          <a:p>
            <a:pPr marL="0" lvl="0" indent="0" algn="l" rtl="0">
              <a:spcBef>
                <a:spcPts val="0"/>
              </a:spcBef>
              <a:spcAft>
                <a:spcPts val="0"/>
              </a:spcAft>
              <a:buNone/>
            </a:pPr>
            <a:r>
              <a:rPr lang="en" sz="1600" dirty="0">
                <a:latin typeface="Roboto"/>
                <a:ea typeface="Roboto"/>
                <a:cs typeface="Roboto"/>
                <a:sym typeface="Roboto"/>
              </a:rPr>
              <a:t>I knew my own experience with providers</a:t>
            </a:r>
            <a:endParaRPr sz="1600" dirty="0">
              <a:latin typeface="Roboto"/>
              <a:ea typeface="Roboto"/>
              <a:cs typeface="Roboto"/>
              <a:sym typeface="Roboto"/>
            </a:endParaRPr>
          </a:p>
          <a:p>
            <a:pPr marL="0" lvl="0" indent="0" algn="l" rtl="0">
              <a:spcBef>
                <a:spcPts val="0"/>
              </a:spcBef>
              <a:spcAft>
                <a:spcPts val="0"/>
              </a:spcAft>
              <a:buNone/>
            </a:pPr>
            <a:r>
              <a:rPr lang="en" sz="1800" dirty="0">
                <a:latin typeface="Roboto"/>
                <a:ea typeface="Roboto"/>
                <a:cs typeface="Roboto"/>
                <a:sym typeface="Roboto"/>
              </a:rPr>
              <a:t>I knew stigma felt like</a:t>
            </a:r>
            <a:endParaRPr sz="1800" dirty="0">
              <a:latin typeface="Roboto"/>
              <a:ea typeface="Roboto"/>
              <a:cs typeface="Roboto"/>
              <a:sym typeface="Roboto"/>
            </a:endParaRPr>
          </a:p>
          <a:p>
            <a:pPr marL="0" lvl="0" indent="0" algn="l" rtl="0">
              <a:spcBef>
                <a:spcPts val="0"/>
              </a:spcBef>
              <a:spcAft>
                <a:spcPts val="0"/>
              </a:spcAft>
              <a:buNone/>
            </a:pPr>
            <a:r>
              <a:rPr lang="en" sz="1800" dirty="0">
                <a:latin typeface="Roboto"/>
                <a:ea typeface="Roboto"/>
                <a:cs typeface="Roboto"/>
                <a:sym typeface="Roboto"/>
              </a:rPr>
              <a:t>I was angry, tired, confused, isolated, terrified, and guilty</a:t>
            </a:r>
            <a:endParaRPr sz="1800" dirty="0">
              <a:latin typeface="Roboto"/>
              <a:ea typeface="Roboto"/>
              <a:cs typeface="Roboto"/>
              <a:sym typeface="Roboto"/>
            </a:endParaRPr>
          </a:p>
          <a:p>
            <a:pPr marL="0" lvl="0" indent="0" algn="l" rtl="0">
              <a:spcBef>
                <a:spcPts val="0"/>
              </a:spcBef>
              <a:spcAft>
                <a:spcPts val="0"/>
              </a:spcAft>
              <a:buNone/>
            </a:pPr>
            <a:endParaRPr sz="1800" dirty="0">
              <a:latin typeface="Roboto"/>
              <a:ea typeface="Roboto"/>
              <a:cs typeface="Roboto"/>
              <a:sym typeface="Roboto"/>
            </a:endParaRPr>
          </a:p>
          <a:p>
            <a:pPr marL="0" lvl="0" indent="0" algn="l" rtl="0">
              <a:spcBef>
                <a:spcPts val="0"/>
              </a:spcBef>
              <a:spcAft>
                <a:spcPts val="0"/>
              </a:spcAft>
              <a:buNone/>
            </a:pPr>
            <a:endParaRPr sz="1800" dirty="0">
              <a:latin typeface="Roboto"/>
              <a:ea typeface="Roboto"/>
              <a:cs typeface="Roboto"/>
              <a:sym typeface="Roboto"/>
            </a:endParaRPr>
          </a:p>
          <a:p>
            <a:pPr marL="0" lvl="0" indent="0" algn="l" rtl="0">
              <a:spcBef>
                <a:spcPts val="0"/>
              </a:spcBef>
              <a:spcAft>
                <a:spcPts val="0"/>
              </a:spcAft>
              <a:buNone/>
            </a:pPr>
            <a:endParaRPr sz="1800" dirty="0">
              <a:latin typeface="Roboto"/>
              <a:ea typeface="Roboto"/>
              <a:cs typeface="Roboto"/>
              <a:sym typeface="Roboto"/>
            </a:endParaRPr>
          </a:p>
          <a:p>
            <a:pPr marL="0" lvl="0" indent="0" algn="l" rtl="0">
              <a:spcBef>
                <a:spcPts val="0"/>
              </a:spcBef>
              <a:spcAft>
                <a:spcPts val="0"/>
              </a:spcAft>
              <a:buNone/>
            </a:pPr>
            <a:endParaRPr sz="18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7d8a30d4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47d8a30d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47d8a30d4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47d8a30d4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7d8a30d4e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7d8a30d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7d8a30d4e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7d8a30d4e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IDENTIFY WAYS TO COMMUNICATE WITH FAMILIES THAT ARE EFFECTIVE, BUT NOT OVERWHELMING FOR STAFF.</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AGREE ON PROACTIVE INTERVENTIONS, SUCH AS A BRIEF UPDATE AT THE END OF THE WEEK, OR LESS FREQUENTLY.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SCHEDULE A TIME TO MEET WITH THE FAMILY WITHOUT THE </a:t>
            </a:r>
            <a:r>
              <a:rPr lang="en-US" dirty="0"/>
              <a:t>individual</a:t>
            </a:r>
            <a:r>
              <a:rPr lang="en" dirty="0"/>
              <a:t> TO LET THEM SHARE THEIR STORY SO THEY WON’T FEEL COMPELLED TO BEGIN AT THE BEGINNING OF EACH CONVERSATION.  IF YOU GIVE THEM AN EAR, THEY WILL TRUST YOU UNDERSTAND THEIR EXPERIENCE.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PROVIDE AN INTRODUCTION PACKET THAT EXPLAINS HOW THE TEAM WORKS, WHO IS ON THE TEAM AND ANY OTHER RESOURCES THAT WOULD BE USEFUL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HAVE A LINE OF COMMUNICATION, EVEN WHEN THINGS ARE GOING WELL</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7be17e7d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7be17e7d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EBP FPE study results support that with medication and FPE combined, </a:t>
            </a:r>
            <a:r>
              <a:rPr lang="en-US" dirty="0"/>
              <a:t>individual</a:t>
            </a:r>
            <a:r>
              <a:rPr lang="en" dirty="0"/>
              <a:t>s had fewer hospitalizations than those served by traditional services. The same is true for </a:t>
            </a:r>
            <a:r>
              <a:rPr lang="en-US" dirty="0"/>
              <a:t>individual</a:t>
            </a:r>
            <a:r>
              <a:rPr lang="en" dirty="0"/>
              <a:t>s served by ACT.  When FPE is provided </a:t>
            </a:r>
            <a:r>
              <a:rPr lang="en-US" dirty="0"/>
              <a:t>individual</a:t>
            </a:r>
            <a:r>
              <a:rPr lang="en" dirty="0"/>
              <a:t> outcomes improve.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When families are offered support, crisis intervention techniques, problem-solving and coping skills, along with ongoing management of mental illness they are better equipped to support their family member.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With each episode of illness and hospitalization families become more frustrated, traumatized and hopeless, ultimately moving from a position of support to indifference.</a:t>
            </a:r>
          </a:p>
          <a:p>
            <a:pPr marL="0" lvl="0" indent="0" algn="l" rtl="0">
              <a:spcBef>
                <a:spcPts val="0"/>
              </a:spcBef>
              <a:spcAft>
                <a:spcPts val="0"/>
              </a:spcAft>
              <a:buNone/>
            </a:pPr>
            <a:endParaRPr lang="en" dirty="0"/>
          </a:p>
          <a:p>
            <a:pPr marL="0" lvl="0" indent="0">
              <a:buNone/>
            </a:pPr>
            <a:r>
              <a:rPr lang="en-US" dirty="0"/>
              <a:t>Providing families with empathy, letting them tell you what the experience of having an ill family member has been for them.  Letting them get it off their chest.  In many cases, no one has really listened to them.  They need to tell their story and know you understand before they can hear what you have to say.</a:t>
            </a:r>
          </a:p>
          <a:p>
            <a:pPr marL="0" lvl="0" indent="0">
              <a:buNone/>
            </a:pPr>
            <a:endParaRPr lang="en-US" dirty="0"/>
          </a:p>
          <a:p>
            <a:pPr marL="0" lvl="0" indent="0">
              <a:buNone/>
            </a:pPr>
            <a:r>
              <a:rPr lang="en-US" dirty="0"/>
              <a:t>In NAMI I learned several things: you can’t know what no one has told you; relearning to communicate with someone having mental illness is akin to relearning how to communicate with someone who has lost their hearing...yelling louder isn’t helpful; and </a:t>
            </a:r>
            <a:r>
              <a:rPr lang="en-US" dirty="0" err="1"/>
              <a:t>i</a:t>
            </a:r>
            <a:r>
              <a:rPr lang="en-US" dirty="0"/>
              <a:t> believe in the philosophy of </a:t>
            </a: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7d8a30d4e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47d8a30d4e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buNone/>
            </a:pPr>
            <a:r>
              <a:rPr lang="en-US" dirty="0"/>
              <a:t>Early warning signs</a:t>
            </a:r>
          </a:p>
          <a:p>
            <a:pPr marL="0" lvl="0" indent="0">
              <a:buNone/>
            </a:pPr>
            <a:r>
              <a:rPr lang="en-US" dirty="0"/>
              <a:t>Family understanding of treatment modalities and plans so they can support the treatment efforts</a:t>
            </a:r>
          </a:p>
          <a:p>
            <a:pPr marL="0" lvl="0" indent="0">
              <a:buNone/>
            </a:pPr>
            <a:r>
              <a:rPr lang="en-US" dirty="0"/>
              <a:t>Unrealistic family expectations</a:t>
            </a:r>
          </a:p>
          <a:p>
            <a:pPr marL="0" lvl="0" indent="0">
              <a:buNone/>
            </a:pPr>
            <a:r>
              <a:rPr lang="en-US" dirty="0"/>
              <a:t>CASE MGT</a:t>
            </a:r>
          </a:p>
          <a:p>
            <a:pPr marL="0" lvl="0" indent="0">
              <a:buNone/>
            </a:pPr>
            <a:r>
              <a:rPr lang="en-US" dirty="0"/>
              <a:t>RESOURCES FOR individual</a:t>
            </a:r>
          </a:p>
          <a:p>
            <a:pPr marL="0" lvl="0" indent="0">
              <a:buNone/>
            </a:pPr>
            <a:r>
              <a:rPr lang="en-US" dirty="0"/>
              <a:t>UNDERSTAND MEDICATIONS, PURPOSE AND SE</a:t>
            </a:r>
          </a:p>
          <a:p>
            <a:pPr marL="0" lvl="0" indent="0">
              <a:buNone/>
            </a:pPr>
            <a:endParaRPr lang="en-US" dirty="0"/>
          </a:p>
          <a:p>
            <a:pPr lvl="0" indent="-381000">
              <a:buSzPts val="2400"/>
            </a:pPr>
            <a:r>
              <a:rPr lang="en-US" dirty="0"/>
              <a:t>Emotional support</a:t>
            </a:r>
          </a:p>
          <a:p>
            <a:pPr lvl="0" indent="-381000">
              <a:buSzPts val="2400"/>
            </a:pPr>
            <a:r>
              <a:rPr lang="en-US" dirty="0"/>
              <a:t>Learn problem-solving and coping skills</a:t>
            </a:r>
          </a:p>
          <a:p>
            <a:pPr lvl="0" indent="-381000">
              <a:buSzPts val="2400"/>
            </a:pPr>
            <a:r>
              <a:rPr lang="en-US" dirty="0"/>
              <a:t>Learn effective communication skills</a:t>
            </a:r>
          </a:p>
          <a:p>
            <a:pPr lvl="0" indent="-381000">
              <a:buSzPts val="2400"/>
            </a:pPr>
            <a:r>
              <a:rPr lang="en-US" dirty="0"/>
              <a:t>Learn about stress-vulnerability </a:t>
            </a:r>
          </a:p>
          <a:p>
            <a:pPr lvl="0" indent="-381000">
              <a:buSzPts val="2400"/>
            </a:pPr>
            <a:r>
              <a:rPr lang="en-US" dirty="0"/>
              <a:t>Reduced stress</a:t>
            </a:r>
          </a:p>
          <a:p>
            <a:pPr lvl="0" indent="-381000">
              <a:buSzPts val="2400"/>
            </a:pPr>
            <a:r>
              <a:rPr lang="en-US" dirty="0"/>
              <a:t>Improved mental and physical health</a:t>
            </a:r>
          </a:p>
          <a:p>
            <a:pPr lvl="0" indent="-381000">
              <a:buSzPts val="2400"/>
            </a:pPr>
            <a:r>
              <a:rPr lang="en-US" dirty="0"/>
              <a:t>Improved relationship with family member and staff</a:t>
            </a:r>
          </a:p>
          <a:p>
            <a:pPr marL="0" lvl="0" indent="0">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47be17e7de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47be17e7de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dirty="0">
                <a:solidFill>
                  <a:schemeClr val="lt2"/>
                </a:solidFill>
                <a:latin typeface="Roboto"/>
                <a:ea typeface="Roboto"/>
                <a:cs typeface="Roboto"/>
                <a:sym typeface="Roboto"/>
              </a:rPr>
              <a:t>detConcern that family involvement will be detrimental to the </a:t>
            </a:r>
            <a:r>
              <a:rPr lang="en-US" sz="1400" dirty="0">
                <a:solidFill>
                  <a:schemeClr val="lt2"/>
                </a:solidFill>
                <a:latin typeface="Roboto"/>
                <a:ea typeface="Roboto"/>
                <a:cs typeface="Roboto"/>
                <a:sym typeface="Roboto"/>
              </a:rPr>
              <a:t>individual</a:t>
            </a:r>
            <a:endParaRPr sz="1400" dirty="0">
              <a:solidFill>
                <a:schemeClr val="lt2"/>
              </a:solidFill>
              <a:latin typeface="Roboto"/>
              <a:ea typeface="Roboto"/>
              <a:cs typeface="Roboto"/>
              <a:sym typeface="Roboto"/>
            </a:endParaRPr>
          </a:p>
          <a:p>
            <a:pPr marL="0" lvl="0" indent="0" algn="l" rtl="0">
              <a:spcBef>
                <a:spcPts val="160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7be17e7de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7be17e7de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Staff are not always available when families are, making it difficult to engage.  Families may be working and caring for other family members, dealing with their own health issues, having financial struggles, work burdens. They could be disengaged from providing supports due to burn out and hopelessness, especially with </a:t>
            </a:r>
            <a:r>
              <a:rPr lang="en-US" dirty="0"/>
              <a:t>individual</a:t>
            </a:r>
            <a:r>
              <a:rPr lang="en" dirty="0"/>
              <a:t>s served by ACT.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Sometimes they feel they are only contacted in a crisis, which increases their stress.  Families experience this distress and disruption as trauma.  Families struggle to get the information they need and want due to confidentiality. Confidentiality is complex.  Many families struggle to grasp why information cannot be shared about their loved one.  It can become a double edged sword.  Families may see confidentiality as an excuse for not including them in the team, but there are some families that don’t want to share private information back to the team.  Families may have experienced providers who have been critical, blaming.  They feel excluded and that providers do not take them seriously.  Often times they feel judged or even blamed by providers for their relative’s circumstance. They don’t feel they are taken seriously by providers.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 </a:t>
            </a:r>
            <a:endParaRPr dirty="0"/>
          </a:p>
          <a:p>
            <a:pPr marL="0" lvl="0" indent="0" algn="l" rtl="0">
              <a:spcBef>
                <a:spcPts val="0"/>
              </a:spcBef>
              <a:spcAft>
                <a:spcPts val="0"/>
              </a:spcAft>
              <a:buNone/>
            </a:pPr>
            <a:r>
              <a:rPr lang="en" dirty="0"/>
              <a:t>Families often fear involvement means taking on all of the responsibility for the </a:t>
            </a:r>
            <a:r>
              <a:rPr lang="en-US" dirty="0"/>
              <a:t>individual</a:t>
            </a:r>
            <a:r>
              <a:rPr lang="en" dirty="0"/>
              <a:t>, taking on additional caregiving responsibilities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Objective burden: the burden brought on by the </a:t>
            </a:r>
            <a:r>
              <a:rPr lang="en-US" dirty="0"/>
              <a:t>individual</a:t>
            </a:r>
            <a:r>
              <a:rPr lang="en" dirty="0"/>
              <a:t>’s behaVIOR AND RESPECTIVE CONSEQUENCES ON CAREERS, FINANCIAL HEALTH AND LEISURE.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SUBJECTIVE BURDEN:  is the psychological reactions faced by caregivers as feelings of loss, anxiety and embarrassment.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7be17e7de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47be17e7de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7d8a30d4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47d8a30d4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7d8a30d4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7d8a30d4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ARE ALL SOCIAL CREATURES</a:t>
            </a:r>
            <a:endParaRPr dirty="0"/>
          </a:p>
          <a:p>
            <a:pPr marL="0" lvl="0" indent="0" algn="l" rtl="0">
              <a:spcBef>
                <a:spcPts val="0"/>
              </a:spcBef>
              <a:spcAft>
                <a:spcPts val="0"/>
              </a:spcAft>
              <a:buNone/>
            </a:pPr>
            <a:r>
              <a:rPr lang="en" dirty="0"/>
              <a:t>AT SOME POINT IN TIME, THERE WAS SOME TYPE OF FAMILY CONTACT AND INVOLVEMENT.</a:t>
            </a:r>
            <a:endParaRPr dirty="0"/>
          </a:p>
          <a:p>
            <a:pPr marL="0" lvl="0" indent="0" algn="l" rtl="0">
              <a:spcBef>
                <a:spcPts val="0"/>
              </a:spcBef>
              <a:spcAft>
                <a:spcPts val="0"/>
              </a:spcAft>
              <a:buNone/>
            </a:pPr>
            <a:r>
              <a:rPr lang="en" dirty="0"/>
              <a:t>ONE THING WE KNOW IS THAT WITH EACH ILLNESS RELAPSE IT BECOMES MORE DIFFICULT FOR FAMILIES TO REMAIN CONNECTED, ESPECIALLY IF THEY DO NOT UNDERSTAND WHAT IS HAPPENING WITH THEIR FAMILY MEMBER</a:t>
            </a:r>
            <a:endParaRPr dirty="0"/>
          </a:p>
          <a:p>
            <a:pPr marL="0" lvl="0" indent="0" algn="l" rtl="0">
              <a:spcBef>
                <a:spcPts val="0"/>
              </a:spcBef>
              <a:spcAft>
                <a:spcPts val="0"/>
              </a:spcAft>
              <a:buNone/>
            </a:pPr>
            <a:r>
              <a:rPr lang="en" dirty="0"/>
              <a:t>BRIDGES ARE BURNED, LOSING A VALUABLE RESOURCE AND SUPPORT SYSTEM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ALONG THE WAY INCIDENTS HAVE OCCURRED THAT HAVE CHANGED THE FAMILY DYNAMICS</a:t>
            </a:r>
            <a:endParaRPr dirty="0"/>
          </a:p>
          <a:p>
            <a:pPr marL="0" lvl="0" indent="0" algn="l" rtl="0">
              <a:spcBef>
                <a:spcPts val="0"/>
              </a:spcBef>
              <a:spcAft>
                <a:spcPts val="0"/>
              </a:spcAft>
              <a:buNone/>
            </a:pPr>
            <a:r>
              <a:rPr lang="en" dirty="0"/>
              <a:t>FAMILIES BREAK UP AS A RESULT OF THE BEHAVIORS, MOSTLY DUE TO FAMILY MISUNDERSTANDING ABOUT THE NATURE OF MENTAL ILLNESS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FAMILIES ARE OFTEN AN UNTAPPED RESOURCE FOR THE INDIVIDUAL AS WELL AS THE ACT STAFF</a:t>
            </a:r>
            <a:endParaRPr dirty="0"/>
          </a:p>
          <a:p>
            <a:pPr marL="0" lvl="0" indent="0" algn="l" rtl="0">
              <a:spcBef>
                <a:spcPts val="0"/>
              </a:spcBef>
              <a:spcAft>
                <a:spcPts val="0"/>
              </a:spcAft>
              <a:buNone/>
            </a:pPr>
            <a:r>
              <a:rPr lang="en" dirty="0"/>
              <a:t>	FAMILIES CAN PROVIDE EMOTIONAL SUPPORT</a:t>
            </a:r>
            <a:endParaRPr dirty="0"/>
          </a:p>
          <a:p>
            <a:pPr marL="0" lvl="0" indent="0" algn="l" rtl="0">
              <a:spcBef>
                <a:spcPts val="0"/>
              </a:spcBef>
              <a:spcAft>
                <a:spcPts val="0"/>
              </a:spcAft>
              <a:buNone/>
            </a:pPr>
            <a:r>
              <a:rPr lang="en" dirty="0"/>
              <a:t>	DIRECT SUPPORTS SUCH AS HOUSING, FINANCIAL, MATERIAL</a:t>
            </a:r>
            <a:endParaRPr dirty="0"/>
          </a:p>
          <a:p>
            <a:pPr marL="0" lvl="0" indent="0" algn="l" rtl="0">
              <a:spcBef>
                <a:spcPts val="0"/>
              </a:spcBef>
              <a:spcAft>
                <a:spcPts val="0"/>
              </a:spcAft>
              <a:buNone/>
            </a:pPr>
            <a:r>
              <a:rPr lang="en" dirty="0"/>
              <a:t>	PROVIDE INFORMATION TO STAFF	</a:t>
            </a:r>
            <a:endParaRPr dirty="0"/>
          </a:p>
          <a:p>
            <a:pPr marL="0" lvl="0" indent="0" algn="l" rtl="0">
              <a:spcBef>
                <a:spcPts val="0"/>
              </a:spcBef>
              <a:spcAft>
                <a:spcPts val="0"/>
              </a:spcAft>
              <a:buNone/>
            </a:pPr>
            <a:r>
              <a:rPr lang="en" dirty="0"/>
              <a:t>	HELP WITH ENGAGEMENT</a:t>
            </a:r>
            <a:endParaRPr dirty="0"/>
          </a:p>
          <a:p>
            <a:pPr marL="0" lvl="0" indent="0" algn="l" rtl="0">
              <a:spcBef>
                <a:spcPts val="0"/>
              </a:spcBef>
              <a:spcAft>
                <a:spcPts val="0"/>
              </a:spcAft>
              <a:buNone/>
            </a:pPr>
            <a:r>
              <a:rPr lang="en" dirty="0"/>
              <a:t>	HELP WITH MEDICATION MONITORING</a:t>
            </a:r>
            <a:endParaRPr dirty="0"/>
          </a:p>
          <a:p>
            <a:pPr marL="0" lvl="0" indent="457200" algn="l" rtl="0">
              <a:spcBef>
                <a:spcPts val="0"/>
              </a:spcBef>
              <a:spcAft>
                <a:spcPts val="0"/>
              </a:spcAft>
              <a:buNone/>
            </a:pPr>
            <a:r>
              <a:rPr lang="en" dirty="0"/>
              <a:t>IDENTIFY EARLY WARNING SIGNS </a:t>
            </a:r>
            <a:endParaRPr dirty="0"/>
          </a:p>
          <a:p>
            <a:pPr marL="0" lvl="0" indent="45720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KEY TO ACCESSING THAT RESOURCE IS UNDERSTANDING THE ENORMITY OF STRESS PLACED ON FAMILIES WHEN THEIR LOVED ONE IS ILL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WHEN PROVIDERS ARE UNAWARE OF THAT EFFECT ON FAMILIES IT IS EASY TO MISINTERPRET FAMILY BEHAVIORS AS PATHOLOGICAL, AND CAN SUPPORT OLD BELIEFS THAT FAMILIES CAUSE MENTAL ILLNESS.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WHICH DEFEATS ANY ATTEMPTS TO COLLABORATE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 THE END OF THE DAY, FAMILY IS IN IT FOR THE LONG HAUL.  BUILDING THAT SUPPORT NETWORK WILL HAVE DIVIDENDS WHEN ACT IS NO LONGER WORKING WITH THE PERSON</a:t>
            </a:r>
            <a:endParaRPr dirty="0"/>
          </a:p>
          <a:p>
            <a:pPr marL="0" lvl="0" indent="0" algn="l" rtl="0">
              <a:spcBef>
                <a:spcPts val="0"/>
              </a:spcBef>
              <a:spcAft>
                <a:spcPts val="0"/>
              </a:spcAft>
              <a:buNone/>
            </a:pPr>
            <a:r>
              <a:rPr lang="en" dirty="0"/>
              <a:t>WORKING WITH THE FAMILY TO DEVELOP SKILLS NECESSARY TO TAKE BACK THAT ROLE IS A CRITICAL PIECE OF THE </a:t>
            </a:r>
            <a:r>
              <a:rPr lang="en-US" dirty="0"/>
              <a:t>individual</a:t>
            </a:r>
            <a:r>
              <a:rPr lang="en" dirty="0"/>
              <a:t>’S LONG-TERM RECOVERY</a:t>
            </a:r>
            <a:endParaRPr dirty="0"/>
          </a:p>
          <a:p>
            <a:pPr marL="0" lvl="0" indent="0" algn="l" rtl="0">
              <a:spcBef>
                <a:spcPts val="0"/>
              </a:spcBef>
              <a:spcAft>
                <a:spcPts val="0"/>
              </a:spcAft>
              <a:buNone/>
            </a:pPr>
            <a:r>
              <a:rPr lang="en" dirty="0"/>
              <a:t>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6f73a04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6f73a04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6f73a04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c6f73a04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7d8a30d4e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7d8a30d4e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7d8a30d4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47d8a30d4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Understanding mental illness and its symptoms and behaviors is not easy, especially when there is still so much stigma attached to mental illness and addiction.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is not easy to break long held beliefs about mental illness, even for families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BY THE TIME </a:t>
            </a:r>
            <a:r>
              <a:rPr lang="en-US" dirty="0"/>
              <a:t>individual</a:t>
            </a:r>
            <a:r>
              <a:rPr lang="en" dirty="0"/>
              <a:t>S GET TO ACT SERVICES, THEY HAVE EXPERIENCED MULTIPLE LOSSES</a:t>
            </a:r>
            <a:endParaRPr dirty="0"/>
          </a:p>
          <a:p>
            <a:pPr marL="0" lvl="0" indent="0" algn="l" rtl="0">
              <a:spcBef>
                <a:spcPts val="0"/>
              </a:spcBef>
              <a:spcAft>
                <a:spcPts val="0"/>
              </a:spcAft>
              <a:buNone/>
            </a:pPr>
            <a:r>
              <a:rPr lang="en" dirty="0"/>
              <a:t>	</a:t>
            </a:r>
            <a:endParaRPr dirty="0"/>
          </a:p>
          <a:p>
            <a:pPr marL="0" lvl="0" indent="0" algn="l" rtl="0">
              <a:spcBef>
                <a:spcPts val="0"/>
              </a:spcBef>
              <a:spcAft>
                <a:spcPts val="0"/>
              </a:spcAft>
              <a:buNone/>
            </a:pPr>
            <a:r>
              <a:rPr lang="en" dirty="0"/>
              <a:t>NO ONE IS EVER PREPARED WHEN MENTAL ILLNESS OCCURS, BRINGING SO MANY FAMILY WIDE CHANGES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FAMILIES VIEW MENTAL ILLNESS AS A TRAUMA THAT IS ALWAYS PRESENT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FAMILIES GRIEVE THE LOSS OF THE PERSON THAT THEY KNEW PRIOR TO THE ILLNESS.  THE SADNESS IS ALWAYS THERE.  THERE IS NO CLOSURE.  FRIENDS AND FAMILY DO NOT GATHER AROUND OFFERING SUPPORT AND CASSEROLES.  MOST PEOPLE STILL FEEL UNCOMFORTABLE DISCUSSING MENTAL ILLNESS.  IT HAS BEEN DESCRIBED AS A NEVER ENDING FUNERAL WHEN SOMEONE DISAPPEARS INTO ILLNESS.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ALL OF THE DAILY DEMANDS CONTINUE WHILE COMING TO TERMS WITH MENTAL ILLNESS IS AT TIMES A FULL TIME JOB BY ITSELF.</a:t>
            </a:r>
            <a:endParaRPr dirty="0"/>
          </a:p>
          <a:p>
            <a:pPr marL="0" lvl="0" indent="0" algn="l" rtl="0">
              <a:spcBef>
                <a:spcPts val="0"/>
              </a:spcBef>
              <a:spcAft>
                <a:spcPts val="0"/>
              </a:spcAft>
              <a:buNone/>
            </a:pPr>
            <a:r>
              <a:rPr lang="en" dirty="0"/>
              <a:t>OTHER FAMILY MEMBERS CAN FEEL NEGLECTED BECAUSE ALL ENERGY IS FOCUSED ON THE ILL FAMILY MEMBER.</a:t>
            </a:r>
            <a:endParaRPr dirty="0"/>
          </a:p>
          <a:p>
            <a:pPr marL="0" lvl="0" indent="0" algn="l" rtl="0">
              <a:spcBef>
                <a:spcPts val="0"/>
              </a:spcBef>
              <a:spcAft>
                <a:spcPts val="0"/>
              </a:spcAft>
              <a:buNone/>
            </a:pPr>
            <a:r>
              <a:rPr lang="en" dirty="0"/>
              <a:t>EMERSON EXAMPLE: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47d8a30d4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47d8a30d4e_0_84:notes"/>
          <p:cNvSpPr txBox="1">
            <a:spLocks noGrp="1"/>
          </p:cNvSpPr>
          <p:nvPr>
            <p:ph type="body" idx="1"/>
          </p:nvPr>
        </p:nvSpPr>
        <p:spPr>
          <a:xfrm>
            <a:off x="685800" y="4343400"/>
            <a:ext cx="5486400" cy="4629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Expressed exasperation is Dr. William McFarlane’s person centered explanation of the old term expressed emotion.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know stress does not cause mental illness, but it sure isn’t it’s friend.  </a:t>
            </a:r>
            <a:endParaRPr dirty="0"/>
          </a:p>
          <a:p>
            <a:pPr marL="0" lvl="0" indent="0" algn="l" rtl="0">
              <a:spcBef>
                <a:spcPts val="0"/>
              </a:spcBef>
              <a:spcAft>
                <a:spcPts val="0"/>
              </a:spcAft>
              <a:buNone/>
            </a:pPr>
            <a:r>
              <a:rPr lang="en" dirty="0"/>
              <a:t>USE DEAF ANALOGY</a:t>
            </a:r>
            <a:endParaRPr dirty="0"/>
          </a:p>
          <a:p>
            <a:pPr marL="0" lvl="0" indent="0" algn="l" rtl="0">
              <a:spcBef>
                <a:spcPts val="0"/>
              </a:spcBef>
              <a:spcAft>
                <a:spcPts val="0"/>
              </a:spcAft>
              <a:buNone/>
            </a:pPr>
            <a:r>
              <a:rPr lang="en" dirty="0"/>
              <a:t> </a:t>
            </a:r>
            <a:endParaRPr dirty="0"/>
          </a:p>
          <a:p>
            <a:pPr marL="0" lvl="0" indent="0" algn="l" rtl="0">
              <a:spcBef>
                <a:spcPts val="0"/>
              </a:spcBef>
              <a:spcAft>
                <a:spcPts val="0"/>
              </a:spcAft>
              <a:buNone/>
            </a:pPr>
            <a:r>
              <a:rPr lang="en" dirty="0"/>
              <a:t>THIS IS NOT SOMETHING FAMILIES INTUIT.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FAMILIES STRUGGLE TO RECLAIM THE PERSON THEY KNEW PRIOR TO ILLNESS</a:t>
            </a:r>
            <a:endParaRPr dirty="0"/>
          </a:p>
          <a:p>
            <a:pPr marL="0" lvl="0" indent="0" algn="l" rtl="0">
              <a:spcBef>
                <a:spcPts val="0"/>
              </a:spcBef>
              <a:spcAft>
                <a:spcPts val="0"/>
              </a:spcAft>
              <a:buNone/>
            </a:pPr>
            <a:r>
              <a:rPr lang="en" dirty="0"/>
              <a:t>HEIDI EXAMPLE JUST ARRIVED FROM ISRAEL, IS ADJUSTED-WANTS HIM INDEPENDENT, WORKING, DOING ANYTHING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SHE IS NOT GOING TO STOP, THERE IS TOO MUCH AT STAKE.  SHE WANTS HER COLLEGE GRADUATE SON TO PICK UP THE PIECES AND GET BACK ON TRACK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SHE WILL CONTINUE TO PRESSURE HER SON AND THE  ACT TEAM UNTIL THAT OCCURS.  IS THAT LIKELY AT THIS POINT?</a:t>
            </a:r>
          </a:p>
          <a:p>
            <a:pPr marL="0" lvl="0" indent="0" algn="l" rtl="0">
              <a:spcBef>
                <a:spcPts val="0"/>
              </a:spcBef>
              <a:spcAft>
                <a:spcPts val="0"/>
              </a:spcAft>
              <a:buNone/>
            </a:pPr>
            <a:endParaRPr lang="en" dirty="0"/>
          </a:p>
          <a:p>
            <a:pPr eaLnBrk="1" hangingPunct="1"/>
            <a:r>
              <a:rPr lang="en-US" altLang="en-US" dirty="0"/>
              <a:t>Episodes of mental illness involve two factors</a:t>
            </a:r>
          </a:p>
          <a:p>
            <a:pPr lvl="1" eaLnBrk="1" hangingPunct="1"/>
            <a:r>
              <a:rPr lang="en-US" altLang="en-US" dirty="0"/>
              <a:t>Vulnerability</a:t>
            </a:r>
          </a:p>
          <a:p>
            <a:pPr lvl="1" eaLnBrk="1" hangingPunct="1"/>
            <a:r>
              <a:rPr lang="en-US" altLang="en-US" dirty="0"/>
              <a:t>Stress</a:t>
            </a:r>
          </a:p>
          <a:p>
            <a:pPr eaLnBrk="1" hangingPunct="1"/>
            <a:r>
              <a:rPr lang="en-US" altLang="en-US" dirty="0"/>
              <a:t>Vulnerability increases with repeated episodes of illness and stress</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7d8a30d4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7d8a30d4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CARMEN DOES NOT FEEL PROVIDERS ARE DOING ENOUGH TO HELP ANA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CARMEN SEES TV ADS ASKING HER TO TELL THE PRESCRIBER WHAT HE SHOULD BE PRESCRIBING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SHE GOOGLES EVERYTHING</a:t>
            </a:r>
          </a:p>
          <a:p>
            <a:pPr marL="0" lvl="0" indent="0" algn="l" rtl="0">
              <a:spcBef>
                <a:spcPts val="0"/>
              </a:spcBef>
              <a:spcAft>
                <a:spcPts val="0"/>
              </a:spcAft>
              <a:buNone/>
            </a:pPr>
            <a:endParaRPr lang="en-US" dirty="0"/>
          </a:p>
          <a:p>
            <a:pPr marL="0" indent="0">
              <a:buNone/>
            </a:pPr>
            <a:r>
              <a:rPr lang="en-US" dirty="0"/>
              <a:t>ALL OF HER FOCUS IS ON TAKING CARE OF ANA  IF SHE DOESN’T DO IT WHO WILL?</a:t>
            </a:r>
          </a:p>
          <a:p>
            <a:pPr marL="0" lvl="0" indent="0" algn="l" rtl="0">
              <a:spcBef>
                <a:spcPts val="0"/>
              </a:spcBef>
              <a:spcAft>
                <a:spcPts val="0"/>
              </a:spcAft>
              <a:buNone/>
            </a:pPr>
            <a:endParaRPr lang="en" dirty="0"/>
          </a:p>
          <a:p>
            <a:pPr marL="0" lvl="0" indent="0" algn="l" rtl="0">
              <a:spcBef>
                <a:spcPts val="0"/>
              </a:spcBef>
              <a:spcAft>
                <a:spcPts val="0"/>
              </a:spcAft>
              <a:buNone/>
            </a:pPr>
            <a:r>
              <a:rPr lang="en-US" b="1" dirty="0"/>
              <a:t>HOW WOULD YOUR TEAM REACT TO THIS SITUATION?</a:t>
            </a:r>
          </a:p>
          <a:p>
            <a:pPr marL="0" lvl="0" indent="0" algn="l" rtl="0">
              <a:spcBef>
                <a:spcPts val="0"/>
              </a:spcBef>
              <a:spcAft>
                <a:spcPts val="0"/>
              </a:spcAft>
              <a:buNone/>
            </a:pPr>
            <a:r>
              <a:rPr lang="en-US" b="1" dirty="0"/>
              <a:t>WHAT IS THE FIRST THING THAT COMES TO MIND?</a:t>
            </a:r>
            <a:endParaRPr lang="en" b="1" dirty="0"/>
          </a:p>
          <a:p>
            <a:pPr marL="0" lvl="0" indent="0" algn="l" rtl="0">
              <a:spcBef>
                <a:spcPts val="0"/>
              </a:spcBef>
              <a:spcAft>
                <a:spcPts val="0"/>
              </a:spcAft>
              <a:buNone/>
            </a:pP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 dirty="0"/>
              <a:t>BY THE TIME SOMEONE ARRIVES AT ACT SERVICES, THEY HAVE BEEN FAILED BY OTHER SERVICES.  FAMILIES HAVE OFTEN FACED DIFFICULT SITUATIONS WITH PREVIOUS MENTAL HEALTH SYSTEM EXPERIENCES.  ASKING WHAT THAT EXPERIENCE WAS LIKE CAN GIVE INSIGHT INTO THEIR FEARS AND CURRENT BEHAVIORS.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DID ANYONE RECOGNIZE THEMSELVES IN THIS VIDEO?</a:t>
            </a:r>
          </a:p>
          <a:p>
            <a:r>
              <a:rPr lang="en-US" dirty="0"/>
              <a:t>HOW WAS THIS VIDEO PERTANENT TO THE TOPIC OF FAMILY?</a:t>
            </a:r>
          </a:p>
          <a:p>
            <a:r>
              <a:rPr lang="en-US" dirty="0"/>
              <a:t>DISCUSS HOW BLAME CAN INTERFERE WITH COLLABORATION.</a:t>
            </a:r>
          </a:p>
          <a:p>
            <a:endParaRPr lang="en-US" dirty="0"/>
          </a:p>
        </p:txBody>
      </p:sp>
    </p:spTree>
    <p:extLst>
      <p:ext uri="{BB962C8B-B14F-4D97-AF65-F5344CB8AC3E}">
        <p14:creationId xmlns:p14="http://schemas.microsoft.com/office/powerpoint/2010/main" val="90183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7d8a30d4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7d8a30d4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WILL HAPPEN NEXT </a:t>
            </a:r>
            <a:r>
              <a:rPr lang="en-US" dirty="0"/>
              <a:t>FAMILIES OFTEN REFER TO THIS AS WALKING ON EGG SHELLS</a:t>
            </a:r>
            <a:endParaRPr dirty="0"/>
          </a:p>
          <a:p>
            <a:pPr marL="0" lvl="0" indent="0" algn="l" rtl="0">
              <a:spcBef>
                <a:spcPts val="0"/>
              </a:spcBef>
              <a:spcAft>
                <a:spcPts val="0"/>
              </a:spcAft>
              <a:buNone/>
            </a:pPr>
            <a:r>
              <a:rPr lang="en" dirty="0"/>
              <a:t>CONTINUE RELIVING EACH PREVIOUS EPISODE OF ILLNESS</a:t>
            </a:r>
            <a:endParaRPr dirty="0"/>
          </a:p>
          <a:p>
            <a:pPr marL="0" lvl="0" indent="0" algn="l" rtl="0">
              <a:spcBef>
                <a:spcPts val="0"/>
              </a:spcBef>
              <a:spcAft>
                <a:spcPts val="0"/>
              </a:spcAft>
              <a:buNone/>
            </a:pPr>
            <a:r>
              <a:rPr lang="en" dirty="0"/>
              <a:t>FEAR OF THE UNKNOWN-WHEN WILL IT RESURFACE, HOW WILL I HAVE STRENGTH TO MANAGE, WHAT HARM WILL COME TO MY FAMILY MEMBER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DID OR DIDN’T I DO TO BRING THIS ON</a:t>
            </a:r>
            <a:endParaRPr dirty="0"/>
          </a:p>
          <a:p>
            <a:pPr marL="0" lvl="0" indent="0" algn="l" rtl="0">
              <a:spcBef>
                <a:spcPts val="0"/>
              </a:spcBef>
              <a:spcAft>
                <a:spcPts val="0"/>
              </a:spcAft>
              <a:buNone/>
            </a:pPr>
            <a:r>
              <a:rPr lang="en" dirty="0"/>
              <a:t>WHAT COULD I HAVE DONE DIFFERENTLY</a:t>
            </a:r>
            <a:endParaRPr dirty="0"/>
          </a:p>
          <a:p>
            <a:pPr marL="0" lvl="0" indent="0" algn="l" rtl="0">
              <a:spcBef>
                <a:spcPts val="0"/>
              </a:spcBef>
              <a:spcAft>
                <a:spcPts val="0"/>
              </a:spcAft>
              <a:buNone/>
            </a:pPr>
            <a:r>
              <a:rPr lang="en" dirty="0"/>
              <a:t>WHY DIDN’T I SEE THIS COMING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MERE THOUGHT OF WATCHING MY FAMILY MEMBER GO DOWN THAT RABBIT HOLE ONE MORE TIME.  NOT UNDERSTANDING WHY MY RELATIVE DISPLAY BEHAVIORS THAT DO NOT MAKE SENSE.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TAKING TIME TO LET FAMILIES VENT IS KEY TO LETTING THEM KNOW YOU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FAMILIES NEED TO HAVE THE OPPORTUNITY TO EXPRESS THEIR FEELINGS OF LOSS, FRUSTRATION, ANGER, DESPAIR, HOPELESSNESS AND GUILT.  WHEN LOSS AND GRIEF ARE LEFT UNEXPRESSED, THEY CAN FORM A BARRIER TO A FAMILY FINDING THE ENERGY AND OPENNESS NEEDED TO LEARN NEW WAYS TO COPE.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
            </a:r>
            <a:endParaRPr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676276"/>
            <a:ext cx="8222100" cy="128587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200" dirty="0"/>
              <a:t>W</a:t>
            </a:r>
            <a:r>
              <a:rPr lang="en-US" sz="7200" dirty="0"/>
              <a:t>TF</a:t>
            </a:r>
            <a:r>
              <a:rPr lang="en" sz="7200" dirty="0"/>
              <a:t>?</a:t>
            </a:r>
            <a:endParaRPr sz="7200" dirty="0"/>
          </a:p>
        </p:txBody>
      </p:sp>
      <p:sp>
        <p:nvSpPr>
          <p:cNvPr id="68" name="Google Shape;68;p13"/>
          <p:cNvSpPr txBox="1">
            <a:spLocks noGrp="1"/>
          </p:cNvSpPr>
          <p:nvPr>
            <p:ph type="subTitle" idx="1"/>
          </p:nvPr>
        </p:nvSpPr>
        <p:spPr>
          <a:xfrm>
            <a:off x="390525" y="1962150"/>
            <a:ext cx="8222100" cy="259785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t>“</a:t>
            </a:r>
            <a:r>
              <a:rPr lang="en-US" sz="4400" dirty="0"/>
              <a:t>WHAT, THE FAMILY?</a:t>
            </a:r>
            <a:r>
              <a:rPr lang="en" sz="4400" dirty="0"/>
              <a:t>”</a:t>
            </a:r>
            <a:endParaRPr sz="4400" dirty="0"/>
          </a:p>
          <a:p>
            <a:pPr marL="0" lvl="0" indent="0" algn="l" rtl="0">
              <a:spcBef>
                <a:spcPts val="0"/>
              </a:spcBef>
              <a:spcAft>
                <a:spcPts val="0"/>
              </a:spcAft>
              <a:buNone/>
            </a:pPr>
            <a:endParaRPr lang="en-US" sz="2400" dirty="0"/>
          </a:p>
          <a:p>
            <a:pPr marL="0" lvl="0" indent="0" algn="l" rtl="0">
              <a:spcBef>
                <a:spcPts val="0"/>
              </a:spcBef>
              <a:spcAft>
                <a:spcPts val="0"/>
              </a:spcAft>
              <a:buNone/>
            </a:pPr>
            <a:endParaRPr sz="2400" dirty="0"/>
          </a:p>
          <a:p>
            <a:pPr marL="0" lvl="0" indent="0" algn="ctr" rtl="0">
              <a:spcBef>
                <a:spcPts val="0"/>
              </a:spcBef>
              <a:spcAft>
                <a:spcPts val="0"/>
              </a:spcAft>
              <a:buNone/>
            </a:pPr>
            <a:r>
              <a:rPr lang="en" sz="2400" dirty="0"/>
              <a:t>BETTE STEWART</a:t>
            </a:r>
            <a:endParaRPr sz="2400" dirty="0"/>
          </a:p>
          <a:p>
            <a:pPr marL="0" lvl="0" indent="0" algn="ctr" rtl="0">
              <a:spcBef>
                <a:spcPts val="0"/>
              </a:spcBef>
              <a:spcAft>
                <a:spcPts val="0"/>
              </a:spcAft>
              <a:buNone/>
            </a:pPr>
            <a:r>
              <a:rPr lang="en-US" sz="2400" dirty="0"/>
              <a:t>DECE</a:t>
            </a:r>
            <a:r>
              <a:rPr lang="en" sz="2400" dirty="0"/>
              <a:t>MBER 6, 2018</a:t>
            </a:r>
            <a:endParaRPr sz="2400" dirty="0"/>
          </a:p>
          <a:p>
            <a:pPr marL="0" lvl="0" indent="0" algn="ctr" rtl="0">
              <a:spcBef>
                <a:spcPts val="0"/>
              </a:spcBef>
              <a:spcAft>
                <a:spcPts val="0"/>
              </a:spcAft>
              <a:buNone/>
            </a:pPr>
            <a:r>
              <a:rPr lang="en" sz="2400" dirty="0"/>
              <a:t>BMSTEWART@SOM.UMARYLAND.EDU</a:t>
            </a:r>
            <a:endParaRPr sz="2400" dirty="0"/>
          </a:p>
          <a:p>
            <a:pPr marL="0" lvl="0" indent="0" algn="l" rtl="0">
              <a:spcBef>
                <a:spcPts val="0"/>
              </a:spcBef>
              <a:spcAft>
                <a:spcPts val="0"/>
              </a:spcAft>
              <a:buNone/>
            </a:pP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471900" y="738725"/>
            <a:ext cx="8222100" cy="68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COMMON BEHAVIORAL RESPONSES OF FAMILY MEMBERS</a:t>
            </a:r>
            <a:endParaRPr/>
          </a:p>
        </p:txBody>
      </p:sp>
      <p:sp>
        <p:nvSpPr>
          <p:cNvPr id="141" name="Google Shape;141;p24"/>
          <p:cNvSpPr txBox="1">
            <a:spLocks noGrp="1"/>
          </p:cNvSpPr>
          <p:nvPr>
            <p:ph type="body" idx="1"/>
          </p:nvPr>
        </p:nvSpPr>
        <p:spPr>
          <a:xfrm>
            <a:off x="471900" y="1775725"/>
            <a:ext cx="8222100" cy="267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Adapting and normalizing the situation</a:t>
            </a:r>
            <a:endParaRPr dirty="0"/>
          </a:p>
          <a:p>
            <a:pPr marL="457200" lvl="0" indent="-342900" algn="l" rtl="0">
              <a:spcBef>
                <a:spcPts val="0"/>
              </a:spcBef>
              <a:spcAft>
                <a:spcPts val="0"/>
              </a:spcAft>
              <a:buSzPts val="1800"/>
              <a:buChar char="●"/>
            </a:pPr>
            <a:r>
              <a:rPr lang="en" dirty="0"/>
              <a:t>Coaxing and rational persuasion</a:t>
            </a:r>
            <a:endParaRPr dirty="0"/>
          </a:p>
          <a:p>
            <a:pPr marL="457200" lvl="0" indent="-342900" algn="l" rtl="0">
              <a:spcBef>
                <a:spcPts val="0"/>
              </a:spcBef>
              <a:spcAft>
                <a:spcPts val="0"/>
              </a:spcAft>
              <a:buSzPts val="1800"/>
              <a:buChar char="●"/>
            </a:pPr>
            <a:r>
              <a:rPr lang="en" dirty="0"/>
              <a:t>Making sense out of nonsensical communications</a:t>
            </a:r>
            <a:endParaRPr dirty="0"/>
          </a:p>
          <a:p>
            <a:pPr marL="457200" lvl="0" indent="-342900" algn="l" rtl="0">
              <a:spcBef>
                <a:spcPts val="0"/>
              </a:spcBef>
              <a:spcAft>
                <a:spcPts val="0"/>
              </a:spcAft>
              <a:buSzPts val="1800"/>
              <a:buChar char="●"/>
            </a:pPr>
            <a:r>
              <a:rPr lang="en" dirty="0"/>
              <a:t>Ignoring</a:t>
            </a:r>
            <a:endParaRPr dirty="0"/>
          </a:p>
          <a:p>
            <a:pPr marL="457200" lvl="0" indent="-342900" algn="l" rtl="0">
              <a:spcBef>
                <a:spcPts val="0"/>
              </a:spcBef>
              <a:spcAft>
                <a:spcPts val="0"/>
              </a:spcAft>
              <a:buSzPts val="1800"/>
              <a:buChar char="●"/>
            </a:pPr>
            <a:r>
              <a:rPr lang="en" dirty="0"/>
              <a:t>Taking on extra responsibilities themselves</a:t>
            </a:r>
            <a:endParaRPr dirty="0"/>
          </a:p>
          <a:p>
            <a:pPr marL="457200" lvl="0" indent="-342900" algn="l" rtl="0">
              <a:spcBef>
                <a:spcPts val="0"/>
              </a:spcBef>
              <a:spcAft>
                <a:spcPts val="0"/>
              </a:spcAft>
              <a:buSzPts val="1800"/>
              <a:buChar char="●"/>
            </a:pPr>
            <a:r>
              <a:rPr lang="en" dirty="0"/>
              <a:t>Providing constant supervision</a:t>
            </a:r>
            <a:endParaRPr dirty="0"/>
          </a:p>
          <a:p>
            <a:pPr marL="457200" lvl="0" indent="-342900" algn="l" rtl="0">
              <a:spcBef>
                <a:spcPts val="0"/>
              </a:spcBef>
              <a:spcAft>
                <a:spcPts val="0"/>
              </a:spcAft>
              <a:buSzPts val="1800"/>
              <a:buChar char="●"/>
            </a:pPr>
            <a:r>
              <a:rPr lang="en" dirty="0"/>
              <a:t>Curtailing their own activities to care for the </a:t>
            </a:r>
            <a:r>
              <a:rPr lang="en-US" dirty="0"/>
              <a:t>individual</a:t>
            </a:r>
            <a:endParaRPr dirty="0"/>
          </a:p>
          <a:p>
            <a:pPr marL="457200" lvl="0" indent="-342900" algn="l" rtl="0">
              <a:spcBef>
                <a:spcPts val="0"/>
              </a:spcBef>
              <a:spcAft>
                <a:spcPts val="0"/>
              </a:spcAft>
              <a:buSzPts val="1800"/>
              <a:buChar char="●"/>
            </a:pPr>
            <a:r>
              <a:rPr lang="en" dirty="0"/>
              <a:t>Ignoring the needs of other family members</a:t>
            </a:r>
            <a:endParaRPr dirty="0"/>
          </a:p>
          <a:p>
            <a:pPr marL="457200" lvl="0" indent="0" algn="l" rtl="0">
              <a:spcBef>
                <a:spcPts val="1600"/>
              </a:spcBef>
              <a:spcAft>
                <a:spcPts val="1600"/>
              </a:spcAft>
              <a:buNone/>
            </a:pPr>
            <a:endParaRPr dirty="0"/>
          </a:p>
        </p:txBody>
      </p:sp>
      <p:sp>
        <p:nvSpPr>
          <p:cNvPr id="142" name="Google Shape;142;p24"/>
          <p:cNvSpPr txBox="1"/>
          <p:nvPr/>
        </p:nvSpPr>
        <p:spPr>
          <a:xfrm>
            <a:off x="1357325" y="4827125"/>
            <a:ext cx="58782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24"/>
          <p:cNvSpPr txBox="1"/>
          <p:nvPr/>
        </p:nvSpPr>
        <p:spPr>
          <a:xfrm>
            <a:off x="1387925" y="4857750"/>
            <a:ext cx="58782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24"/>
          <p:cNvSpPr txBox="1"/>
          <p:nvPr/>
        </p:nvSpPr>
        <p:spPr>
          <a:xfrm>
            <a:off x="806225" y="4735225"/>
            <a:ext cx="79293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a:t>
            </a:r>
            <a:r>
              <a:rPr lang="en" sz="1000" b="1"/>
              <a:t>Schizophrenia and the Family: A Practitioner’s Guide to Psychoeducation and Management</a:t>
            </a:r>
            <a:r>
              <a:rPr lang="en" sz="1000"/>
              <a:t>.  Anderson, Rewiss, Hogarty) </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UNDERSTANDING FAMILY BURDEN</a:t>
            </a:r>
            <a:endParaRPr/>
          </a:p>
        </p:txBody>
      </p:sp>
      <p:sp>
        <p:nvSpPr>
          <p:cNvPr id="150" name="Google Shape;150;p25"/>
          <p:cNvSpPr txBox="1">
            <a:spLocks noGrp="1"/>
          </p:cNvSpPr>
          <p:nvPr>
            <p:ph type="body" idx="1"/>
          </p:nvPr>
        </p:nvSpPr>
        <p:spPr>
          <a:xfrm>
            <a:off x="471900" y="1762125"/>
            <a:ext cx="8222100" cy="319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t>Objective Burden</a:t>
            </a:r>
            <a:endParaRPr sz="2400" b="1" dirty="0"/>
          </a:p>
          <a:p>
            <a:pPr marL="457200" lvl="0" indent="-342900" algn="l" rtl="0">
              <a:spcBef>
                <a:spcPts val="1600"/>
              </a:spcBef>
              <a:spcAft>
                <a:spcPts val="0"/>
              </a:spcAft>
              <a:buSzPts val="1800"/>
              <a:buChar char="●"/>
            </a:pPr>
            <a:r>
              <a:rPr lang="en" dirty="0"/>
              <a:t>Family felt burden brought on by the </a:t>
            </a:r>
            <a:r>
              <a:rPr lang="en-US" dirty="0"/>
              <a:t>individual</a:t>
            </a:r>
            <a:r>
              <a:rPr lang="en" dirty="0"/>
              <a:t>’s behavior and respective consequences on careers, financial health and leisure.</a:t>
            </a:r>
            <a:endParaRPr dirty="0"/>
          </a:p>
          <a:p>
            <a:pPr marL="0" lvl="0" indent="0" algn="l" rtl="0">
              <a:spcBef>
                <a:spcPts val="1600"/>
              </a:spcBef>
              <a:spcAft>
                <a:spcPts val="0"/>
              </a:spcAft>
              <a:buNone/>
            </a:pPr>
            <a:r>
              <a:rPr lang="en" sz="2400" b="1" dirty="0"/>
              <a:t>Subjective Burden</a:t>
            </a:r>
            <a:endParaRPr sz="2400" b="1" dirty="0"/>
          </a:p>
          <a:p>
            <a:pPr marL="457200" lvl="0" indent="-342900" algn="l" rtl="0">
              <a:spcBef>
                <a:spcPts val="1600"/>
              </a:spcBef>
              <a:spcAft>
                <a:spcPts val="0"/>
              </a:spcAft>
              <a:buSzPts val="1800"/>
              <a:buChar char="●"/>
            </a:pPr>
            <a:r>
              <a:rPr lang="en" dirty="0"/>
              <a:t>Is the psychological reactions faced by caregivers as feelings of loss, anxiety and embarrassment.</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CONFIDENTIALITY CAN BE A BARRIER</a:t>
            </a:r>
            <a:endParaRPr/>
          </a:p>
        </p:txBody>
      </p:sp>
      <p:sp>
        <p:nvSpPr>
          <p:cNvPr id="156" name="Google Shape;156;p26"/>
          <p:cNvSpPr txBox="1">
            <a:spLocks noGrp="1"/>
          </p:cNvSpPr>
          <p:nvPr>
            <p:ph type="body" idx="1"/>
          </p:nvPr>
        </p:nvSpPr>
        <p:spPr>
          <a:xfrm>
            <a:off x="471900" y="1738325"/>
            <a:ext cx="8222100" cy="3072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Families want and need illness related information</a:t>
            </a:r>
            <a:endParaRPr sz="2400"/>
          </a:p>
          <a:p>
            <a:pPr marL="457200" lvl="0" indent="-381000" algn="l" rtl="0">
              <a:spcBef>
                <a:spcPts val="0"/>
              </a:spcBef>
              <a:spcAft>
                <a:spcPts val="0"/>
              </a:spcAft>
              <a:buSzPts val="2400"/>
              <a:buChar char="●"/>
            </a:pPr>
            <a:r>
              <a:rPr lang="en" sz="2400"/>
              <a:t>Confidentiality works both ways </a:t>
            </a:r>
            <a:endParaRPr sz="2400"/>
          </a:p>
          <a:p>
            <a:pPr marL="457200" lvl="0" indent="-381000" algn="l" rtl="0">
              <a:spcBef>
                <a:spcPts val="0"/>
              </a:spcBef>
              <a:spcAft>
                <a:spcPts val="0"/>
              </a:spcAft>
              <a:buSzPts val="2400"/>
              <a:buChar char="●"/>
            </a:pPr>
            <a:r>
              <a:rPr lang="en" sz="2400"/>
              <a:t>Release of information</a:t>
            </a:r>
            <a:endParaRPr sz="2400"/>
          </a:p>
          <a:p>
            <a:pPr marL="914400" lvl="1" indent="-342900" algn="l" rtl="0">
              <a:spcBef>
                <a:spcPts val="0"/>
              </a:spcBef>
              <a:spcAft>
                <a:spcPts val="0"/>
              </a:spcAft>
              <a:buSzPts val="1800"/>
              <a:buChar char="○"/>
            </a:pPr>
            <a:r>
              <a:rPr lang="en" sz="1800"/>
              <a:t>Initial meeting</a:t>
            </a:r>
            <a:endParaRPr sz="1800"/>
          </a:p>
          <a:p>
            <a:pPr marL="914400" lvl="1" indent="-342900" algn="l" rtl="0">
              <a:spcBef>
                <a:spcPts val="0"/>
              </a:spcBef>
              <a:spcAft>
                <a:spcPts val="0"/>
              </a:spcAft>
              <a:buSzPts val="1800"/>
              <a:buChar char="○"/>
            </a:pPr>
            <a:r>
              <a:rPr lang="en" sz="1800"/>
              <a:t>Provider expectation</a:t>
            </a:r>
            <a:endParaRPr sz="1800"/>
          </a:p>
          <a:p>
            <a:pPr marL="914400" lvl="1" indent="-342900" algn="l" rtl="0">
              <a:spcBef>
                <a:spcPts val="0"/>
              </a:spcBef>
              <a:spcAft>
                <a:spcPts val="0"/>
              </a:spcAft>
              <a:buSzPts val="1800"/>
              <a:buChar char="○"/>
            </a:pPr>
            <a:r>
              <a:rPr lang="en" sz="1800"/>
              <a:t>What can be shared</a:t>
            </a:r>
            <a:endParaRPr sz="1800"/>
          </a:p>
          <a:p>
            <a:pPr marL="914400" lvl="1" indent="-342900" algn="l" rtl="0">
              <a:spcBef>
                <a:spcPts val="0"/>
              </a:spcBef>
              <a:spcAft>
                <a:spcPts val="0"/>
              </a:spcAft>
              <a:buSzPts val="1800"/>
              <a:buChar char="○"/>
            </a:pPr>
            <a:r>
              <a:rPr lang="en" sz="1800"/>
              <a:t>Developing a support system</a:t>
            </a:r>
            <a:endParaRPr sz="1800"/>
          </a:p>
          <a:p>
            <a:pPr marL="914400" lvl="1" indent="-342900" algn="l" rtl="0">
              <a:spcBef>
                <a:spcPts val="0"/>
              </a:spcBef>
              <a:spcAft>
                <a:spcPts val="0"/>
              </a:spcAft>
              <a:buSzPts val="1800"/>
              <a:buChar char="○"/>
            </a:pPr>
            <a:r>
              <a:rPr lang="en" sz="1800"/>
              <a:t>Revisit as needed</a:t>
            </a:r>
            <a:endParaRPr sz="1800"/>
          </a:p>
          <a:p>
            <a:pPr marL="0" lvl="0" indent="0" algn="l" rtl="0">
              <a:spcBef>
                <a:spcPts val="1600"/>
              </a:spcBef>
              <a:spcAft>
                <a:spcPts val="16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CONFIDENTIAL INFORMATION</a:t>
            </a:r>
            <a:endParaRPr/>
          </a:p>
        </p:txBody>
      </p:sp>
      <p:sp>
        <p:nvSpPr>
          <p:cNvPr id="162" name="Google Shape;162;p27"/>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dirty="0"/>
              <a:t>Find out who the </a:t>
            </a:r>
            <a:r>
              <a:rPr lang="en-US" sz="3000" dirty="0"/>
              <a:t>individual</a:t>
            </a:r>
            <a:r>
              <a:rPr lang="en" sz="3000" dirty="0"/>
              <a:t> wants to include in their treatment and recovery plan</a:t>
            </a:r>
            <a:endParaRPr sz="3000" dirty="0"/>
          </a:p>
          <a:p>
            <a:pPr marL="457200" lvl="0" indent="-419100" algn="l" rtl="0">
              <a:spcBef>
                <a:spcPts val="0"/>
              </a:spcBef>
              <a:spcAft>
                <a:spcPts val="0"/>
              </a:spcAft>
              <a:buSzPts val="3000"/>
              <a:buChar char="●"/>
            </a:pPr>
            <a:r>
              <a:rPr lang="en" sz="3000" dirty="0"/>
              <a:t>Discuss pros and cons</a:t>
            </a:r>
            <a:endParaRPr sz="3000" dirty="0"/>
          </a:p>
          <a:p>
            <a:pPr marL="457200" lvl="0" indent="-419100" algn="l" rtl="0">
              <a:spcBef>
                <a:spcPts val="0"/>
              </a:spcBef>
              <a:spcAft>
                <a:spcPts val="0"/>
              </a:spcAft>
              <a:buSzPts val="3000"/>
              <a:buChar char="●"/>
            </a:pPr>
            <a:r>
              <a:rPr lang="en" sz="3000" dirty="0"/>
              <a:t>Readdress regularly</a:t>
            </a:r>
            <a:endParaRPr sz="3000" dirty="0"/>
          </a:p>
          <a:p>
            <a:pPr marL="457200" lvl="0" indent="0" algn="l" rtl="0">
              <a:spcBef>
                <a:spcPts val="1600"/>
              </a:spcBef>
              <a:spcAft>
                <a:spcPts val="0"/>
              </a:spcAft>
              <a:buNone/>
            </a:pPr>
            <a:endParaRPr sz="2400" dirty="0"/>
          </a:p>
          <a:p>
            <a:pPr marL="0" lvl="0" indent="0" algn="l" rtl="0">
              <a:spcBef>
                <a:spcPts val="1600"/>
              </a:spcBef>
              <a:spcAft>
                <a:spcPts val="160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NON-CONFIDENTIAL INFORMATION</a:t>
            </a:r>
            <a:endParaRPr/>
          </a:p>
        </p:txBody>
      </p:sp>
      <p:sp>
        <p:nvSpPr>
          <p:cNvPr id="168" name="Google Shape;168;p28"/>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2800" dirty="0"/>
              <a:t>Educate the family about release of information and the law</a:t>
            </a:r>
            <a:endParaRPr sz="2800" dirty="0"/>
          </a:p>
          <a:p>
            <a:pPr marL="457200" lvl="0" indent="-419100" algn="l" rtl="0">
              <a:spcBef>
                <a:spcPts val="0"/>
              </a:spcBef>
              <a:spcAft>
                <a:spcPts val="0"/>
              </a:spcAft>
              <a:buSzPts val="3000"/>
              <a:buChar char="●"/>
            </a:pPr>
            <a:r>
              <a:rPr lang="en" sz="2800" dirty="0"/>
              <a:t>Provide general mental illness/</a:t>
            </a:r>
            <a:r>
              <a:rPr lang="en-US" sz="2800" dirty="0"/>
              <a:t>substance use</a:t>
            </a:r>
            <a:r>
              <a:rPr lang="en" sz="2800" dirty="0"/>
              <a:t> information</a:t>
            </a:r>
            <a:endParaRPr sz="2800" dirty="0"/>
          </a:p>
          <a:p>
            <a:pPr marL="457200" lvl="0" indent="-419100" algn="l" rtl="0">
              <a:spcBef>
                <a:spcPts val="0"/>
              </a:spcBef>
              <a:spcAft>
                <a:spcPts val="0"/>
              </a:spcAft>
              <a:buSzPts val="3000"/>
              <a:buChar char="●"/>
            </a:pPr>
            <a:r>
              <a:rPr lang="en" sz="2800" dirty="0"/>
              <a:t>Remind families they can give you information</a:t>
            </a:r>
            <a:endParaRPr sz="2800" dirty="0"/>
          </a:p>
          <a:p>
            <a:pPr marL="457200" lvl="0" indent="-419100" algn="l" rtl="0">
              <a:spcBef>
                <a:spcPts val="0"/>
              </a:spcBef>
              <a:spcAft>
                <a:spcPts val="0"/>
              </a:spcAft>
              <a:buSzPts val="3000"/>
              <a:buChar char="●"/>
            </a:pPr>
            <a:r>
              <a:rPr lang="en" sz="2800" dirty="0"/>
              <a:t>Connect families to other resources</a:t>
            </a:r>
            <a:endParaRPr sz="2800" dirty="0"/>
          </a:p>
          <a:p>
            <a:pPr marL="0" lvl="0" indent="0" algn="l" rtl="0">
              <a:spcBef>
                <a:spcPts val="1600"/>
              </a:spcBef>
              <a:spcAft>
                <a:spcPts val="160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FAMILIES NEED</a:t>
            </a:r>
            <a:endParaRPr/>
          </a:p>
        </p:txBody>
      </p:sp>
      <p:sp>
        <p:nvSpPr>
          <p:cNvPr id="174" name="Google Shape;174;p29"/>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dirty="0"/>
              <a:t>Diagnosis</a:t>
            </a:r>
            <a:endParaRPr sz="2400" dirty="0"/>
          </a:p>
          <a:p>
            <a:pPr marL="457200" lvl="0" indent="-381000" algn="l" rtl="0">
              <a:spcBef>
                <a:spcPts val="0"/>
              </a:spcBef>
              <a:spcAft>
                <a:spcPts val="0"/>
              </a:spcAft>
              <a:buSzPts val="2400"/>
              <a:buChar char="●"/>
            </a:pPr>
            <a:r>
              <a:rPr lang="en" sz="2400" dirty="0"/>
              <a:t>Etiology of mental illness/</a:t>
            </a:r>
            <a:r>
              <a:rPr lang="en-US" sz="2400" dirty="0"/>
              <a:t>substance use</a:t>
            </a:r>
            <a:endParaRPr sz="2400" dirty="0"/>
          </a:p>
          <a:p>
            <a:pPr marL="457200" lvl="0" indent="-381000" algn="l" rtl="0">
              <a:spcBef>
                <a:spcPts val="0"/>
              </a:spcBef>
              <a:spcAft>
                <a:spcPts val="0"/>
              </a:spcAft>
              <a:buSzPts val="2400"/>
              <a:buChar char="●"/>
            </a:pPr>
            <a:r>
              <a:rPr lang="en" sz="2400" dirty="0"/>
              <a:t>Treatment modalities</a:t>
            </a:r>
            <a:endParaRPr sz="2400" dirty="0"/>
          </a:p>
          <a:p>
            <a:pPr marL="457200" lvl="0" indent="-381000" algn="l" rtl="0">
              <a:spcBef>
                <a:spcPts val="0"/>
              </a:spcBef>
              <a:spcAft>
                <a:spcPts val="0"/>
              </a:spcAft>
              <a:buSzPts val="2400"/>
              <a:buChar char="●"/>
            </a:pPr>
            <a:r>
              <a:rPr lang="en" sz="2400" dirty="0"/>
              <a:t>Prognosis</a:t>
            </a:r>
            <a:endParaRPr sz="2400" dirty="0"/>
          </a:p>
          <a:p>
            <a:pPr marL="457200" lvl="0" indent="-381000" algn="l" rtl="0">
              <a:spcBef>
                <a:spcPts val="0"/>
              </a:spcBef>
              <a:spcAft>
                <a:spcPts val="0"/>
              </a:spcAft>
              <a:buSzPts val="2400"/>
              <a:buChar char="●"/>
            </a:pPr>
            <a:r>
              <a:rPr lang="en" sz="2400" dirty="0"/>
              <a:t>Reasons for acute decompensation</a:t>
            </a:r>
            <a:endParaRPr sz="2400" dirty="0"/>
          </a:p>
          <a:p>
            <a:pPr marL="457200" lvl="0" indent="-381000" algn="l" rtl="0">
              <a:spcBef>
                <a:spcPts val="0"/>
              </a:spcBef>
              <a:spcAft>
                <a:spcPts val="0"/>
              </a:spcAft>
              <a:buSzPts val="2400"/>
              <a:buChar char="●"/>
            </a:pPr>
            <a:r>
              <a:rPr lang="en" sz="2400" dirty="0"/>
              <a:t>Knowledge of hospital, </a:t>
            </a:r>
            <a:r>
              <a:rPr lang="en-US" sz="2400" dirty="0"/>
              <a:t>rehab and</a:t>
            </a:r>
            <a:r>
              <a:rPr lang="en" sz="2400" dirty="0"/>
              <a:t> mental health/</a:t>
            </a:r>
            <a:r>
              <a:rPr lang="en-US" sz="2400" dirty="0"/>
              <a:t>substance use</a:t>
            </a:r>
            <a:r>
              <a:rPr lang="en" sz="2400" dirty="0"/>
              <a:t> services</a:t>
            </a:r>
            <a:endParaRPr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INFORMATION NEEDS OF FAMILIES</a:t>
            </a:r>
            <a:endParaRPr/>
          </a:p>
          <a:p>
            <a:pPr marL="0" lvl="0" indent="0" algn="l" rtl="0">
              <a:spcBef>
                <a:spcPts val="0"/>
              </a:spcBef>
              <a:spcAft>
                <a:spcPts val="0"/>
              </a:spcAft>
              <a:buNone/>
            </a:pPr>
            <a:endParaRPr/>
          </a:p>
        </p:txBody>
      </p:sp>
      <p:sp>
        <p:nvSpPr>
          <p:cNvPr id="180" name="Google Shape;180;p30"/>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Warning signs and how to prevent relapse</a:t>
            </a:r>
            <a:endParaRPr dirty="0"/>
          </a:p>
          <a:p>
            <a:pPr marL="457200" lvl="0" indent="-342900" algn="l" rtl="0">
              <a:spcBef>
                <a:spcPts val="0"/>
              </a:spcBef>
              <a:spcAft>
                <a:spcPts val="0"/>
              </a:spcAft>
              <a:buSzPts val="1800"/>
              <a:buChar char="●"/>
            </a:pPr>
            <a:r>
              <a:rPr lang="en" dirty="0"/>
              <a:t>Recovery from mental illness </a:t>
            </a:r>
            <a:r>
              <a:rPr lang="en-US" dirty="0"/>
              <a:t>or substance use</a:t>
            </a:r>
            <a:endParaRPr dirty="0"/>
          </a:p>
          <a:p>
            <a:pPr marL="457200" lvl="0" indent="-342900" algn="l" rtl="0">
              <a:spcBef>
                <a:spcPts val="0"/>
              </a:spcBef>
              <a:spcAft>
                <a:spcPts val="0"/>
              </a:spcAft>
              <a:buSzPts val="1800"/>
              <a:buChar char="●"/>
            </a:pPr>
            <a:r>
              <a:rPr lang="en" dirty="0"/>
              <a:t>Meaning and causes of symptoms </a:t>
            </a:r>
            <a:r>
              <a:rPr lang="en-US" dirty="0"/>
              <a:t>and behaviors</a:t>
            </a:r>
            <a:endParaRPr dirty="0"/>
          </a:p>
          <a:p>
            <a:pPr marL="457200" lvl="0" indent="-342900" algn="l" rtl="0">
              <a:spcBef>
                <a:spcPts val="0"/>
              </a:spcBef>
              <a:spcAft>
                <a:spcPts val="0"/>
              </a:spcAft>
              <a:buSzPts val="1800"/>
              <a:buChar char="●"/>
            </a:pPr>
            <a:r>
              <a:rPr lang="en" dirty="0"/>
              <a:t>Availability of resources and supports</a:t>
            </a:r>
            <a:endParaRPr dirty="0"/>
          </a:p>
          <a:p>
            <a:pPr marL="457200" lvl="0" indent="-342900" algn="l" rtl="0">
              <a:spcBef>
                <a:spcPts val="0"/>
              </a:spcBef>
              <a:spcAft>
                <a:spcPts val="0"/>
              </a:spcAft>
              <a:buSzPts val="1800"/>
              <a:buChar char="●"/>
            </a:pPr>
            <a:r>
              <a:rPr lang="en" dirty="0"/>
              <a:t>Sources of personal stress and burden</a:t>
            </a:r>
            <a:endParaRPr dirty="0"/>
          </a:p>
          <a:p>
            <a:pPr marL="457200" lvl="0" indent="-342900" algn="l" rtl="0">
              <a:spcBef>
                <a:spcPts val="0"/>
              </a:spcBef>
              <a:spcAft>
                <a:spcPts val="0"/>
              </a:spcAft>
              <a:buSzPts val="1800"/>
              <a:buChar char="●"/>
            </a:pPr>
            <a:r>
              <a:rPr lang="en" dirty="0"/>
              <a:t>Availability and utility of support groups</a:t>
            </a:r>
            <a:endParaRPr dirty="0"/>
          </a:p>
          <a:p>
            <a:pPr marL="457200" lvl="0" indent="-342900" algn="l" rtl="0">
              <a:spcBef>
                <a:spcPts val="0"/>
              </a:spcBef>
              <a:spcAft>
                <a:spcPts val="0"/>
              </a:spcAft>
              <a:buSzPts val="1800"/>
              <a:buChar char="●"/>
            </a:pPr>
            <a:r>
              <a:rPr lang="en" dirty="0"/>
              <a:t>Legal issues, e.g.-confidentiality, patient rights, involuntary commitment, etc.</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a:t>EMPATHY </a:t>
            </a:r>
            <a:r>
              <a:rPr lang="en" sz="1400" dirty="0"/>
              <a:t>https://www.youtube.com/watch?v=1Evwgu369Jw#action=share</a:t>
            </a:r>
            <a:endParaRPr sz="1400" dirty="0"/>
          </a:p>
        </p:txBody>
      </p:sp>
      <p:sp>
        <p:nvSpPr>
          <p:cNvPr id="186" name="Google Shape;186;p31"/>
          <p:cNvSpPr txBox="1">
            <a:spLocks noGrp="1"/>
          </p:cNvSpPr>
          <p:nvPr>
            <p:ph type="body" idx="1"/>
          </p:nvPr>
        </p:nvSpPr>
        <p:spPr>
          <a:xfrm>
            <a:off x="471900" y="1760425"/>
            <a:ext cx="8222100" cy="256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t>“The intimate comprehension of another person’s thoughts and feelings, without imposing our own judgement or expectations.”</a:t>
            </a:r>
            <a:endParaRPr sz="3600" b="1"/>
          </a:p>
          <a:p>
            <a:pPr marL="0" lvl="0" indent="0" algn="l" rtl="0">
              <a:spcBef>
                <a:spcPts val="1600"/>
              </a:spcBef>
              <a:spcAft>
                <a:spcPts val="1600"/>
              </a:spcAft>
              <a:buNone/>
            </a:pPr>
            <a:endParaRPr sz="3600" b="1"/>
          </a:p>
        </p:txBody>
      </p:sp>
      <p:sp>
        <p:nvSpPr>
          <p:cNvPr id="187" name="Google Shape;187;p31"/>
          <p:cNvSpPr txBox="1"/>
          <p:nvPr/>
        </p:nvSpPr>
        <p:spPr>
          <a:xfrm>
            <a:off x="3702850" y="4881575"/>
            <a:ext cx="6858000" cy="8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31"/>
          <p:cNvSpPr txBox="1"/>
          <p:nvPr/>
        </p:nvSpPr>
        <p:spPr>
          <a:xfrm>
            <a:off x="607225" y="4631525"/>
            <a:ext cx="73224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NAMI Family-to-Family Education Program</a:t>
            </a:r>
            <a:endParaRPr sz="1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rown_Empathy_Short_Sm">
            <a:hlinkClick r:id="" action="ppaction://media"/>
            <a:extLst>
              <a:ext uri="{FF2B5EF4-FFF2-40B4-BE49-F238E27FC236}">
                <a16:creationId xmlns:a16="http://schemas.microsoft.com/office/drawing/2014/main" id="{4887D9D0-854D-4088-B363-0F81F18EDB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869" y="-110532"/>
            <a:ext cx="9224386" cy="4863402"/>
          </a:xfrm>
          <a:prstGeom prst="rect">
            <a:avLst/>
          </a:prstGeom>
        </p:spPr>
      </p:pic>
    </p:spTree>
    <p:extLst>
      <p:ext uri="{BB962C8B-B14F-4D97-AF65-F5344CB8AC3E}">
        <p14:creationId xmlns:p14="http://schemas.microsoft.com/office/powerpoint/2010/main" val="402103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STAGES OF EMOTIONAL RESPONSE</a:t>
            </a:r>
            <a:endParaRPr/>
          </a:p>
        </p:txBody>
      </p:sp>
      <p:sp>
        <p:nvSpPr>
          <p:cNvPr id="194" name="Google Shape;194;p32"/>
          <p:cNvSpPr txBox="1">
            <a:spLocks noGrp="1"/>
          </p:cNvSpPr>
          <p:nvPr>
            <p:ph type="body" idx="1"/>
          </p:nvPr>
        </p:nvSpPr>
        <p:spPr>
          <a:xfrm>
            <a:off x="226075" y="1311200"/>
            <a:ext cx="2808000" cy="356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NORMAL RESPONSE TO TRAUMA</a:t>
            </a:r>
            <a:endParaRPr sz="1400"/>
          </a:p>
          <a:p>
            <a:pPr marL="0" lvl="0" indent="0" algn="l" rtl="0">
              <a:spcBef>
                <a:spcPts val="1600"/>
              </a:spcBef>
              <a:spcAft>
                <a:spcPts val="0"/>
              </a:spcAft>
              <a:buNone/>
            </a:pPr>
            <a:r>
              <a:rPr lang="en" sz="1400"/>
              <a:t>MATCHING STAGE TO NEEDS</a:t>
            </a:r>
            <a:endParaRPr sz="1400"/>
          </a:p>
          <a:p>
            <a:pPr marL="0" lvl="0" indent="0" algn="l" rtl="0">
              <a:spcBef>
                <a:spcPts val="1600"/>
              </a:spcBef>
              <a:spcAft>
                <a:spcPts val="0"/>
              </a:spcAft>
              <a:buNone/>
            </a:pPr>
            <a:r>
              <a:rPr lang="en" sz="1400"/>
              <a:t>FAMILY MEMBERS MOVE IN AND OUT OF STAGES</a:t>
            </a:r>
            <a:endParaRPr sz="1400"/>
          </a:p>
          <a:p>
            <a:pPr marL="0" lvl="0" indent="0" algn="l" rtl="0">
              <a:spcBef>
                <a:spcPts val="1600"/>
              </a:spcBef>
              <a:spcAft>
                <a:spcPts val="0"/>
              </a:spcAft>
              <a:buNone/>
            </a:pPr>
            <a:r>
              <a:rPr lang="en" sz="1400"/>
              <a:t>CONFLICT WITHIN FAMILY OCCURS WHEN FAMILY MEMBERS ARE AT DIFFERENT STAGES AT THE SAME TIME</a:t>
            </a:r>
            <a:endParaRPr sz="14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95" name="Google Shape;195;p32"/>
          <p:cNvPicPr preferRelativeResize="0"/>
          <p:nvPr/>
        </p:nvPicPr>
        <p:blipFill>
          <a:blip r:embed="rId3">
            <a:alphaModFix/>
          </a:blip>
          <a:stretch>
            <a:fillRect/>
          </a:stretch>
        </p:blipFill>
        <p:spPr>
          <a:xfrm>
            <a:off x="3557300" y="489850"/>
            <a:ext cx="5178475" cy="3942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297650" y="1894700"/>
            <a:ext cx="8584500" cy="101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Why the Family</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457200" lvl="0" indent="-431800" algn="l" rtl="0">
              <a:spcBef>
                <a:spcPts val="0"/>
              </a:spcBef>
              <a:spcAft>
                <a:spcPts val="0"/>
              </a:spcAft>
              <a:buSzPts val="3200"/>
              <a:buAutoNum type="romanUcPeriod"/>
            </a:pPr>
            <a:r>
              <a:rPr lang="en"/>
              <a:t>DEALING WITH CATASTROPHIC EVENTS</a:t>
            </a:r>
            <a:endParaRPr/>
          </a:p>
        </p:txBody>
      </p:sp>
      <p:sp>
        <p:nvSpPr>
          <p:cNvPr id="201" name="Google Shape;201;p33"/>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WHAT YOU MAY SEE</a:t>
            </a:r>
            <a:endParaRPr sz="1800" b="1"/>
          </a:p>
          <a:p>
            <a:pPr marL="457200" lvl="0" indent="-342900" algn="l" rtl="0">
              <a:spcBef>
                <a:spcPts val="1600"/>
              </a:spcBef>
              <a:spcAft>
                <a:spcPts val="0"/>
              </a:spcAft>
              <a:buSzPts val="1800"/>
              <a:buChar char="●"/>
            </a:pPr>
            <a:r>
              <a:rPr lang="en" sz="1800"/>
              <a:t>Crisis/Chaos/Shock</a:t>
            </a:r>
            <a:endParaRPr sz="1800"/>
          </a:p>
          <a:p>
            <a:pPr marL="457200" lvl="0" indent="-342900" algn="l" rtl="0">
              <a:spcBef>
                <a:spcPts val="0"/>
              </a:spcBef>
              <a:spcAft>
                <a:spcPts val="0"/>
              </a:spcAft>
              <a:buSzPts val="1800"/>
              <a:buChar char="●"/>
            </a:pPr>
            <a:r>
              <a:rPr lang="en" sz="1800"/>
              <a:t>Denial: “normalizing”</a:t>
            </a:r>
            <a:endParaRPr sz="1800"/>
          </a:p>
          <a:p>
            <a:pPr marL="457200" lvl="0" indent="-342900" algn="l" rtl="0">
              <a:spcBef>
                <a:spcPts val="0"/>
              </a:spcBef>
              <a:spcAft>
                <a:spcPts val="0"/>
              </a:spcAft>
              <a:buSzPts val="1800"/>
              <a:buChar char="●"/>
            </a:pPr>
            <a:r>
              <a:rPr lang="en" sz="1800"/>
              <a:t>Hoping-Against-Hope</a:t>
            </a:r>
            <a:endParaRPr sz="1800"/>
          </a:p>
          <a:p>
            <a:pPr marL="0" lvl="0" indent="0" algn="l" rtl="0">
              <a:spcBef>
                <a:spcPts val="1600"/>
              </a:spcBef>
              <a:spcAft>
                <a:spcPts val="1600"/>
              </a:spcAft>
              <a:buNone/>
            </a:pPr>
            <a:endParaRPr/>
          </a:p>
        </p:txBody>
      </p:sp>
      <p:sp>
        <p:nvSpPr>
          <p:cNvPr id="202" name="Google Shape;202;p33"/>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WHAT FAMILIES NEED</a:t>
            </a:r>
            <a:endParaRPr sz="1800" b="1"/>
          </a:p>
          <a:p>
            <a:pPr marL="457200" lvl="0" indent="-342900" algn="l" rtl="0">
              <a:spcBef>
                <a:spcPts val="1600"/>
              </a:spcBef>
              <a:spcAft>
                <a:spcPts val="0"/>
              </a:spcAft>
              <a:buSzPts val="1800"/>
              <a:buChar char="●"/>
            </a:pPr>
            <a:r>
              <a:rPr lang="en" sz="1800"/>
              <a:t>Support, Comfort, EMPATHY for confusion</a:t>
            </a:r>
            <a:endParaRPr sz="1800"/>
          </a:p>
          <a:p>
            <a:pPr marL="457200" lvl="0" indent="-342900" algn="l" rtl="0">
              <a:spcBef>
                <a:spcPts val="0"/>
              </a:spcBef>
              <a:spcAft>
                <a:spcPts val="0"/>
              </a:spcAft>
              <a:buSzPts val="1800"/>
              <a:buChar char="●"/>
            </a:pPr>
            <a:r>
              <a:rPr lang="en" sz="1800"/>
              <a:t>Help finding additional resources</a:t>
            </a:r>
            <a:endParaRPr sz="1800"/>
          </a:p>
          <a:p>
            <a:pPr marL="457200" lvl="0" indent="-342900" algn="l" rtl="0">
              <a:spcBef>
                <a:spcPts val="0"/>
              </a:spcBef>
              <a:spcAft>
                <a:spcPts val="0"/>
              </a:spcAft>
              <a:buSzPts val="1800"/>
              <a:buChar char="●"/>
            </a:pPr>
            <a:r>
              <a:rPr lang="en" sz="1800"/>
              <a:t>Crisis intervention</a:t>
            </a:r>
            <a:endParaRPr sz="1800"/>
          </a:p>
          <a:p>
            <a:pPr marL="457200" lvl="0" indent="-342900" algn="l" rtl="0">
              <a:spcBef>
                <a:spcPts val="0"/>
              </a:spcBef>
              <a:spcAft>
                <a:spcPts val="0"/>
              </a:spcAft>
              <a:buSzPts val="1800"/>
              <a:buChar char="●"/>
            </a:pPr>
            <a:r>
              <a:rPr lang="en" sz="1800"/>
              <a:t>Prognosis</a:t>
            </a:r>
            <a:endParaRPr sz="1800"/>
          </a:p>
          <a:p>
            <a:pPr marL="457200" lvl="0" indent="-342900" algn="l" rtl="0">
              <a:spcBef>
                <a:spcPts val="0"/>
              </a:spcBef>
              <a:spcAft>
                <a:spcPts val="0"/>
              </a:spcAft>
              <a:buSzPts val="1800"/>
              <a:buChar char="●"/>
            </a:pPr>
            <a:r>
              <a:rPr lang="en" sz="1800"/>
              <a:t>EMPATHY for Pain</a:t>
            </a:r>
            <a:endParaRPr sz="1800"/>
          </a:p>
          <a:p>
            <a:pPr marL="457200" lvl="0" indent="-317500" algn="l" rtl="0">
              <a:spcBef>
                <a:spcPts val="0"/>
              </a:spcBef>
              <a:spcAft>
                <a:spcPts val="0"/>
              </a:spcAft>
              <a:buSzPts val="1400"/>
              <a:buChar char="●"/>
            </a:pPr>
            <a:r>
              <a:rPr lang="en" sz="1800"/>
              <a:t>NAMI</a:t>
            </a:r>
            <a:endParaRPr sz="1800"/>
          </a:p>
          <a:p>
            <a:pPr marL="0" lvl="0" indent="0" algn="l" rtl="0">
              <a:spcBef>
                <a:spcPts val="1600"/>
              </a:spcBef>
              <a:spcAft>
                <a:spcPts val="16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II.  LEARNING TO COPE</a:t>
            </a:r>
            <a:endParaRPr/>
          </a:p>
        </p:txBody>
      </p:sp>
      <p:sp>
        <p:nvSpPr>
          <p:cNvPr id="208" name="Google Shape;208;p34"/>
          <p:cNvSpPr txBox="1">
            <a:spLocks noGrp="1"/>
          </p:cNvSpPr>
          <p:nvPr>
            <p:ph type="body" idx="1"/>
          </p:nvPr>
        </p:nvSpPr>
        <p:spPr>
          <a:xfrm>
            <a:off x="471900" y="1697375"/>
            <a:ext cx="3999900" cy="293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WHAT YOU MAY SEE</a:t>
            </a:r>
            <a:endParaRPr sz="1800" b="1"/>
          </a:p>
          <a:p>
            <a:pPr marL="457200" lvl="0" indent="-342900" algn="l" rtl="0">
              <a:spcBef>
                <a:spcPts val="1600"/>
              </a:spcBef>
              <a:spcAft>
                <a:spcPts val="0"/>
              </a:spcAft>
              <a:buSzPts val="1800"/>
              <a:buChar char="●"/>
            </a:pPr>
            <a:r>
              <a:rPr lang="en" sz="1800"/>
              <a:t>Anger/Guilt/Resentment</a:t>
            </a:r>
            <a:endParaRPr sz="1800"/>
          </a:p>
          <a:p>
            <a:pPr marL="457200" lvl="0" indent="-342900" algn="l" rtl="0">
              <a:spcBef>
                <a:spcPts val="0"/>
              </a:spcBef>
              <a:spcAft>
                <a:spcPts val="0"/>
              </a:spcAft>
              <a:buSzPts val="1800"/>
              <a:buChar char="●"/>
            </a:pPr>
            <a:r>
              <a:rPr lang="en" sz="1800"/>
              <a:t>Recognition</a:t>
            </a:r>
            <a:endParaRPr sz="1800"/>
          </a:p>
          <a:p>
            <a:pPr marL="457200" lvl="0" indent="-342900" algn="l" rtl="0">
              <a:spcBef>
                <a:spcPts val="0"/>
              </a:spcBef>
              <a:spcAft>
                <a:spcPts val="0"/>
              </a:spcAft>
              <a:buSzPts val="1800"/>
              <a:buChar char="●"/>
            </a:pPr>
            <a:r>
              <a:rPr lang="en" sz="1800"/>
              <a:t>Grief</a:t>
            </a:r>
            <a:endParaRPr sz="1800"/>
          </a:p>
        </p:txBody>
      </p:sp>
      <p:sp>
        <p:nvSpPr>
          <p:cNvPr id="209" name="Google Shape;209;p34"/>
          <p:cNvSpPr txBox="1">
            <a:spLocks noGrp="1"/>
          </p:cNvSpPr>
          <p:nvPr>
            <p:ph type="body" idx="2"/>
          </p:nvPr>
        </p:nvSpPr>
        <p:spPr>
          <a:xfrm>
            <a:off x="4694250" y="1697250"/>
            <a:ext cx="3999900" cy="293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WHAT FAMILIES NEED</a:t>
            </a:r>
            <a:endParaRPr sz="1800" b="1"/>
          </a:p>
          <a:p>
            <a:pPr marL="457200" lvl="0" indent="-342900" algn="l" rtl="0">
              <a:spcBef>
                <a:spcPts val="1600"/>
              </a:spcBef>
              <a:spcAft>
                <a:spcPts val="0"/>
              </a:spcAft>
              <a:buSzPts val="1800"/>
              <a:buChar char="●"/>
            </a:pPr>
            <a:r>
              <a:rPr lang="en" sz="1800"/>
              <a:t>Vent Feelings</a:t>
            </a:r>
            <a:endParaRPr sz="1800"/>
          </a:p>
          <a:p>
            <a:pPr marL="457200" lvl="0" indent="-342900" algn="l" rtl="0">
              <a:spcBef>
                <a:spcPts val="0"/>
              </a:spcBef>
              <a:spcAft>
                <a:spcPts val="0"/>
              </a:spcAft>
              <a:buSzPts val="1800"/>
              <a:buChar char="●"/>
            </a:pPr>
            <a:r>
              <a:rPr lang="en" sz="1800"/>
              <a:t>Keep Hope</a:t>
            </a:r>
            <a:endParaRPr sz="1800"/>
          </a:p>
          <a:p>
            <a:pPr marL="457200" lvl="0" indent="-342900" algn="l" rtl="0">
              <a:spcBef>
                <a:spcPts val="0"/>
              </a:spcBef>
              <a:spcAft>
                <a:spcPts val="0"/>
              </a:spcAft>
              <a:buSzPts val="1800"/>
              <a:buChar char="●"/>
            </a:pPr>
            <a:r>
              <a:rPr lang="en" sz="1800"/>
              <a:t>Education</a:t>
            </a:r>
            <a:endParaRPr sz="1800"/>
          </a:p>
          <a:p>
            <a:pPr marL="457200" lvl="0" indent="-342900" algn="l" rtl="0">
              <a:spcBef>
                <a:spcPts val="0"/>
              </a:spcBef>
              <a:spcAft>
                <a:spcPts val="0"/>
              </a:spcAft>
              <a:buSzPts val="1800"/>
              <a:buChar char="●"/>
            </a:pPr>
            <a:r>
              <a:rPr lang="en" sz="1800"/>
              <a:t>Self-Care</a:t>
            </a:r>
            <a:endParaRPr sz="1800"/>
          </a:p>
          <a:p>
            <a:pPr marL="457200" lvl="0" indent="-342900" algn="l" rtl="0">
              <a:spcBef>
                <a:spcPts val="0"/>
              </a:spcBef>
              <a:spcAft>
                <a:spcPts val="0"/>
              </a:spcAft>
              <a:buSzPts val="1800"/>
              <a:buChar char="●"/>
            </a:pPr>
            <a:r>
              <a:rPr lang="en" sz="1800"/>
              <a:t>Networking</a:t>
            </a:r>
            <a:endParaRPr sz="1800"/>
          </a:p>
          <a:p>
            <a:pPr marL="457200" lvl="0" indent="-342900" algn="l" rtl="0">
              <a:spcBef>
                <a:spcPts val="0"/>
              </a:spcBef>
              <a:spcAft>
                <a:spcPts val="0"/>
              </a:spcAft>
              <a:buSzPts val="1800"/>
              <a:buChar char="●"/>
            </a:pPr>
            <a:r>
              <a:rPr lang="en" sz="1800"/>
              <a:t>Skill Training</a:t>
            </a:r>
            <a:endParaRPr sz="1800"/>
          </a:p>
          <a:p>
            <a:pPr marL="457200" lvl="0" indent="-342900" algn="l" rtl="0">
              <a:spcBef>
                <a:spcPts val="0"/>
              </a:spcBef>
              <a:spcAft>
                <a:spcPts val="0"/>
              </a:spcAft>
              <a:buSzPts val="1800"/>
              <a:buChar char="●"/>
            </a:pPr>
            <a:r>
              <a:rPr lang="en" sz="1800"/>
              <a:t>Letting Go</a:t>
            </a:r>
            <a:endParaRPr sz="1800"/>
          </a:p>
          <a:p>
            <a:pPr marL="457200" lvl="0" indent="-342900" algn="l" rtl="0">
              <a:spcBef>
                <a:spcPts val="0"/>
              </a:spcBef>
              <a:spcAft>
                <a:spcPts val="0"/>
              </a:spcAft>
              <a:buSzPts val="1800"/>
              <a:buChar char="●"/>
            </a:pPr>
            <a:r>
              <a:rPr lang="en" sz="1800"/>
              <a:t>System Cooperation</a:t>
            </a:r>
            <a:endParaRPr sz="1800"/>
          </a:p>
          <a:p>
            <a:pPr marL="457200" lvl="0" indent="-342900" algn="l" rtl="0">
              <a:spcBef>
                <a:spcPts val="0"/>
              </a:spcBef>
              <a:spcAft>
                <a:spcPts val="0"/>
              </a:spcAft>
              <a:buSzPts val="1800"/>
              <a:buChar char="●"/>
            </a:pPr>
            <a:r>
              <a:rPr lang="en" sz="1800"/>
              <a:t>NAMI</a:t>
            </a:r>
            <a:endParaRPr sz="1800"/>
          </a:p>
          <a:p>
            <a:pPr marL="0" lvl="0" indent="0" algn="l" rtl="0">
              <a:spcBef>
                <a:spcPts val="1600"/>
              </a:spcBef>
              <a:spcAft>
                <a:spcPts val="16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III.  MOVING INTO ADVOCACY</a:t>
            </a:r>
            <a:endParaRPr/>
          </a:p>
        </p:txBody>
      </p:sp>
      <p:sp>
        <p:nvSpPr>
          <p:cNvPr id="215" name="Google Shape;215;p3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WHAT YOU MAY SEE</a:t>
            </a:r>
            <a:endParaRPr sz="1800" b="1"/>
          </a:p>
          <a:p>
            <a:pPr marL="457200" lvl="0" indent="-342900" algn="l" rtl="0">
              <a:spcBef>
                <a:spcPts val="1600"/>
              </a:spcBef>
              <a:spcAft>
                <a:spcPts val="0"/>
              </a:spcAft>
              <a:buSzPts val="1800"/>
              <a:buChar char="●"/>
            </a:pPr>
            <a:r>
              <a:rPr lang="en" sz="1800"/>
              <a:t>Understanding</a:t>
            </a:r>
            <a:endParaRPr sz="1800"/>
          </a:p>
          <a:p>
            <a:pPr marL="457200" lvl="0" indent="-342900" algn="l" rtl="0">
              <a:spcBef>
                <a:spcPts val="0"/>
              </a:spcBef>
              <a:spcAft>
                <a:spcPts val="0"/>
              </a:spcAft>
              <a:buSzPts val="1800"/>
              <a:buChar char="●"/>
            </a:pPr>
            <a:r>
              <a:rPr lang="en" sz="1800"/>
              <a:t>Acceptance</a:t>
            </a:r>
            <a:endParaRPr sz="1800"/>
          </a:p>
          <a:p>
            <a:pPr marL="457200" lvl="0" indent="-342900" algn="l" rtl="0">
              <a:spcBef>
                <a:spcPts val="0"/>
              </a:spcBef>
              <a:spcAft>
                <a:spcPts val="0"/>
              </a:spcAft>
              <a:buSzPts val="1800"/>
              <a:buChar char="●"/>
            </a:pPr>
            <a:r>
              <a:rPr lang="en" sz="1800"/>
              <a:t>Advocacy/Action</a:t>
            </a:r>
            <a:endParaRPr sz="1800"/>
          </a:p>
        </p:txBody>
      </p:sp>
      <p:sp>
        <p:nvSpPr>
          <p:cNvPr id="216" name="Google Shape;216;p3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WHAT FAMILIES NEED</a:t>
            </a:r>
            <a:endParaRPr sz="1800" b="1"/>
          </a:p>
          <a:p>
            <a:pPr marL="457200" lvl="0" indent="-342900" algn="l" rtl="0">
              <a:spcBef>
                <a:spcPts val="1600"/>
              </a:spcBef>
              <a:spcAft>
                <a:spcPts val="0"/>
              </a:spcAft>
              <a:buSzPts val="1800"/>
              <a:buChar char="●"/>
            </a:pPr>
            <a:r>
              <a:rPr lang="en" sz="1800"/>
              <a:t>Activism</a:t>
            </a:r>
            <a:endParaRPr sz="1800"/>
          </a:p>
          <a:p>
            <a:pPr marL="457200" lvl="0" indent="-342900" algn="l" rtl="0">
              <a:spcBef>
                <a:spcPts val="0"/>
              </a:spcBef>
              <a:spcAft>
                <a:spcPts val="0"/>
              </a:spcAft>
              <a:buSzPts val="1800"/>
              <a:buChar char="●"/>
            </a:pPr>
            <a:r>
              <a:rPr lang="en" sz="1800"/>
              <a:t>Restoring Balance in Life</a:t>
            </a:r>
            <a:endParaRPr sz="1800"/>
          </a:p>
          <a:p>
            <a:pPr marL="457200" lvl="0" indent="-342900" algn="l" rtl="0">
              <a:spcBef>
                <a:spcPts val="0"/>
              </a:spcBef>
              <a:spcAft>
                <a:spcPts val="0"/>
              </a:spcAft>
              <a:buSzPts val="1800"/>
              <a:buChar char="●"/>
            </a:pPr>
            <a:r>
              <a:rPr lang="en" sz="1800"/>
              <a:t>Responsiveness from System</a:t>
            </a:r>
            <a:endParaRPr sz="1800"/>
          </a:p>
          <a:p>
            <a:pPr marL="457200" lvl="0" indent="-342900" algn="l" rtl="0">
              <a:spcBef>
                <a:spcPts val="0"/>
              </a:spcBef>
              <a:spcAft>
                <a:spcPts val="0"/>
              </a:spcAft>
              <a:buSzPts val="1800"/>
              <a:buChar char="●"/>
            </a:pPr>
            <a:r>
              <a:rPr lang="en" sz="1800"/>
              <a:t>NAMI</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ENGAGING THE FAMILY</a:t>
            </a:r>
            <a:endParaRPr/>
          </a:p>
        </p:txBody>
      </p:sp>
      <p:sp>
        <p:nvSpPr>
          <p:cNvPr id="222" name="Google Shape;222;p36"/>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Meeting families where they are in their understanding and acceptance</a:t>
            </a:r>
            <a:endParaRPr sz="2400"/>
          </a:p>
          <a:p>
            <a:pPr marL="457200" lvl="0" indent="-381000" algn="l" rtl="0">
              <a:spcBef>
                <a:spcPts val="0"/>
              </a:spcBef>
              <a:spcAft>
                <a:spcPts val="0"/>
              </a:spcAft>
              <a:buSzPts val="2400"/>
              <a:buChar char="●"/>
            </a:pPr>
            <a:r>
              <a:rPr lang="en" sz="2400"/>
              <a:t>Acknowledging that the family is not at fault</a:t>
            </a:r>
            <a:endParaRPr sz="2400"/>
          </a:p>
          <a:p>
            <a:pPr marL="457200" lvl="0" indent="-381000" algn="l" rtl="0">
              <a:spcBef>
                <a:spcPts val="0"/>
              </a:spcBef>
              <a:spcAft>
                <a:spcPts val="0"/>
              </a:spcAft>
              <a:buSzPts val="2400"/>
              <a:buChar char="●"/>
            </a:pPr>
            <a:r>
              <a:rPr lang="en" sz="2400"/>
              <a:t>Focus on the illness, not the individual</a:t>
            </a:r>
            <a:endParaRPr sz="2400"/>
          </a:p>
          <a:p>
            <a:pPr marL="457200" lvl="0" indent="-381000" algn="l" rtl="0">
              <a:spcBef>
                <a:spcPts val="0"/>
              </a:spcBef>
              <a:spcAft>
                <a:spcPts val="0"/>
              </a:spcAft>
              <a:buSzPts val="2400"/>
              <a:buChar char="●"/>
            </a:pPr>
            <a:r>
              <a:rPr lang="en" sz="2400"/>
              <a:t>Encouraging family members to express their feelings</a:t>
            </a:r>
            <a:endParaRPr sz="2400"/>
          </a:p>
          <a:p>
            <a:pPr marL="457200" lvl="0" indent="-381000" algn="l" rtl="0">
              <a:spcBef>
                <a:spcPts val="0"/>
              </a:spcBef>
              <a:spcAft>
                <a:spcPts val="0"/>
              </a:spcAft>
              <a:buSzPts val="2400"/>
              <a:buChar char="●"/>
            </a:pPr>
            <a:r>
              <a:rPr lang="en" sz="2400"/>
              <a:t>Be aware that feelings of guilt are ever present</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COLLABORATING WITH FAMILIES SUPPORTS </a:t>
            </a:r>
            <a:r>
              <a:rPr lang="en-US" dirty="0"/>
              <a:t>INDIVIDUAL</a:t>
            </a:r>
            <a:r>
              <a:rPr lang="en" dirty="0"/>
              <a:t> RECOVERY</a:t>
            </a:r>
            <a:endParaRPr dirty="0"/>
          </a:p>
        </p:txBody>
      </p:sp>
      <p:sp>
        <p:nvSpPr>
          <p:cNvPr id="235" name="Google Shape;235;p38"/>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dirty="0"/>
              <a:t>Longer treatment involvement</a:t>
            </a:r>
            <a:endParaRPr sz="2400" dirty="0"/>
          </a:p>
          <a:p>
            <a:pPr marL="457200" lvl="0" indent="-381000" algn="l" rtl="0">
              <a:spcBef>
                <a:spcPts val="0"/>
              </a:spcBef>
              <a:spcAft>
                <a:spcPts val="0"/>
              </a:spcAft>
              <a:buSzPts val="2400"/>
              <a:buChar char="●"/>
            </a:pPr>
            <a:r>
              <a:rPr lang="en" sz="2400" dirty="0"/>
              <a:t>Improved medication acceptance</a:t>
            </a:r>
            <a:endParaRPr sz="2400" dirty="0"/>
          </a:p>
          <a:p>
            <a:pPr marL="457200" lvl="0" indent="-381000" algn="l" rtl="0">
              <a:spcBef>
                <a:spcPts val="0"/>
              </a:spcBef>
              <a:spcAft>
                <a:spcPts val="0"/>
              </a:spcAft>
              <a:buSzPts val="2400"/>
              <a:buChar char="●"/>
            </a:pPr>
            <a:r>
              <a:rPr lang="en" sz="2400" dirty="0"/>
              <a:t>Reduction in relapse and hospitalizations</a:t>
            </a:r>
            <a:endParaRPr sz="2400" dirty="0"/>
          </a:p>
          <a:p>
            <a:pPr marL="457200" lvl="0" indent="-381000" algn="l" rtl="0">
              <a:spcBef>
                <a:spcPts val="0"/>
              </a:spcBef>
              <a:spcAft>
                <a:spcPts val="0"/>
              </a:spcAft>
              <a:buSzPts val="2400"/>
              <a:buChar char="●"/>
            </a:pPr>
            <a:r>
              <a:rPr lang="en" sz="2400" dirty="0"/>
              <a:t>Family support impacts </a:t>
            </a:r>
            <a:r>
              <a:rPr lang="en-US" sz="2400" dirty="0"/>
              <a:t>individual</a:t>
            </a:r>
            <a:r>
              <a:rPr lang="en" sz="2400" dirty="0"/>
              <a:t> outcomes</a:t>
            </a:r>
            <a:endParaRPr sz="2400" dirty="0"/>
          </a:p>
          <a:p>
            <a:pPr marL="457200" lvl="0" indent="-381000" algn="l" rtl="0">
              <a:spcBef>
                <a:spcPts val="0"/>
              </a:spcBef>
              <a:spcAft>
                <a:spcPts val="0"/>
              </a:spcAft>
              <a:buSzPts val="2400"/>
              <a:buChar char="●"/>
            </a:pPr>
            <a:r>
              <a:rPr lang="en" sz="2400" dirty="0"/>
              <a:t>Reduce morbidity and mortality</a:t>
            </a:r>
            <a:endParaRPr sz="2400" dirty="0"/>
          </a:p>
          <a:p>
            <a:pPr marL="457200" lvl="0" indent="-381000" algn="l" rtl="0">
              <a:spcBef>
                <a:spcPts val="0"/>
              </a:spcBef>
              <a:spcAft>
                <a:spcPts val="0"/>
              </a:spcAft>
              <a:buSzPts val="2400"/>
              <a:buChar char="●"/>
            </a:pPr>
            <a:r>
              <a:rPr lang="en" sz="2400" dirty="0"/>
              <a:t>Long/multiple hospitalizations reduce family involvement</a:t>
            </a:r>
            <a:endParaRPr sz="2400"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226075" y="357800"/>
            <a:ext cx="2808000" cy="227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FAMILY AND PROVIDER PERCEIVED BARRIERS TO COLLABORATION</a:t>
            </a:r>
            <a:endParaRPr/>
          </a:p>
        </p:txBody>
      </p:sp>
      <p:sp>
        <p:nvSpPr>
          <p:cNvPr id="248" name="Google Shape;248;p40"/>
          <p:cNvSpPr txBox="1">
            <a:spLocks noGrp="1"/>
          </p:cNvSpPr>
          <p:nvPr>
            <p:ph type="body" idx="1"/>
          </p:nvPr>
        </p:nvSpPr>
        <p:spPr>
          <a:xfrm>
            <a:off x="226075" y="2774150"/>
            <a:ext cx="2808000" cy="18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OVERCOMING THOSE HURDLES</a:t>
            </a:r>
            <a:endParaRPr sz="2400"/>
          </a:p>
        </p:txBody>
      </p:sp>
      <p:pic>
        <p:nvPicPr>
          <p:cNvPr id="249" name="Google Shape;249;p40"/>
          <p:cNvPicPr preferRelativeResize="0"/>
          <p:nvPr/>
        </p:nvPicPr>
        <p:blipFill>
          <a:blip r:embed="rId3">
            <a:alphaModFix/>
          </a:blip>
          <a:stretch>
            <a:fillRect/>
          </a:stretch>
        </p:blipFill>
        <p:spPr>
          <a:xfrm>
            <a:off x="3500450" y="450050"/>
            <a:ext cx="5514979" cy="43534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PROVIDER REAL AND PERCEIVED BARRIERS TO COLLABORATION</a:t>
            </a:r>
            <a:endParaRPr/>
          </a:p>
        </p:txBody>
      </p:sp>
      <p:sp>
        <p:nvSpPr>
          <p:cNvPr id="255" name="Google Shape;255;p41"/>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000" dirty="0"/>
              <a:t>Time and work schedule</a:t>
            </a:r>
            <a:endParaRPr sz="2000" dirty="0"/>
          </a:p>
          <a:p>
            <a:pPr marL="457200" lvl="0" indent="-381000" algn="l" rtl="0">
              <a:spcBef>
                <a:spcPts val="0"/>
              </a:spcBef>
              <a:spcAft>
                <a:spcPts val="0"/>
              </a:spcAft>
              <a:buSzPts val="2400"/>
              <a:buChar char="●"/>
            </a:pPr>
            <a:r>
              <a:rPr lang="en" sz="2000" dirty="0"/>
              <a:t>Conflict with </a:t>
            </a:r>
            <a:r>
              <a:rPr lang="en-US" sz="2000" dirty="0"/>
              <a:t>individual</a:t>
            </a:r>
            <a:endParaRPr sz="2000" dirty="0"/>
          </a:p>
          <a:p>
            <a:pPr marL="457200" lvl="0" indent="-381000" algn="l" rtl="0">
              <a:spcBef>
                <a:spcPts val="0"/>
              </a:spcBef>
              <a:spcAft>
                <a:spcPts val="0"/>
              </a:spcAft>
              <a:buSzPts val="2400"/>
              <a:buChar char="●"/>
            </a:pPr>
            <a:r>
              <a:rPr lang="en" sz="2000" dirty="0"/>
              <a:t>Medical model</a:t>
            </a:r>
            <a:endParaRPr sz="2000" dirty="0"/>
          </a:p>
          <a:p>
            <a:pPr marL="457200" lvl="0" indent="-381000" algn="l" rtl="0">
              <a:spcBef>
                <a:spcPts val="0"/>
              </a:spcBef>
              <a:spcAft>
                <a:spcPts val="0"/>
              </a:spcAft>
              <a:buSzPts val="2400"/>
              <a:buChar char="●"/>
            </a:pPr>
            <a:r>
              <a:rPr lang="en" sz="2000" dirty="0"/>
              <a:t>Confidentiality</a:t>
            </a:r>
            <a:endParaRPr sz="2000" dirty="0"/>
          </a:p>
          <a:p>
            <a:pPr marL="457200" lvl="0" indent="-381000" algn="l" rtl="0">
              <a:spcBef>
                <a:spcPts val="0"/>
              </a:spcBef>
              <a:spcAft>
                <a:spcPts val="0"/>
              </a:spcAft>
              <a:buSzPts val="2400"/>
              <a:buChar char="●"/>
            </a:pPr>
            <a:r>
              <a:rPr lang="en" sz="2000" dirty="0"/>
              <a:t>Lack of family contact</a:t>
            </a:r>
            <a:endParaRPr sz="2000" dirty="0"/>
          </a:p>
          <a:p>
            <a:pPr marL="457200" lvl="0" indent="-381000" algn="l" rtl="0">
              <a:spcBef>
                <a:spcPts val="0"/>
              </a:spcBef>
              <a:spcAft>
                <a:spcPts val="0"/>
              </a:spcAft>
              <a:buSzPts val="2400"/>
              <a:buChar char="●"/>
            </a:pPr>
            <a:r>
              <a:rPr lang="en" sz="2000" dirty="0"/>
              <a:t>Lack of family interest</a:t>
            </a:r>
          </a:p>
          <a:p>
            <a:pPr indent="-381000">
              <a:buSzPts val="2400"/>
            </a:pPr>
            <a:r>
              <a:rPr lang="en-US" sz="2000" dirty="0"/>
              <a:t>Previous negative experience with families</a:t>
            </a:r>
          </a:p>
          <a:p>
            <a:pPr marL="457200" lvl="0" indent="-381000" algn="l" rtl="0">
              <a:spcBef>
                <a:spcPts val="0"/>
              </a:spcBef>
              <a:spcAft>
                <a:spcPts val="0"/>
              </a:spcAft>
              <a:buSzPts val="2400"/>
              <a:buChar char="●"/>
            </a:pPr>
            <a:endParaRPr sz="2000" dirty="0"/>
          </a:p>
          <a:p>
            <a:pPr marL="0" lvl="0" indent="0" algn="l" rtl="0">
              <a:spcBef>
                <a:spcPts val="1600"/>
              </a:spcBef>
              <a:spcAft>
                <a:spcPts val="1600"/>
              </a:spcAft>
              <a:buNone/>
            </a:pPr>
            <a:endParaRPr dirty="0"/>
          </a:p>
        </p:txBody>
      </p:sp>
      <p:sp>
        <p:nvSpPr>
          <p:cNvPr id="256" name="Google Shape;256;p41"/>
          <p:cNvSpPr txBox="1">
            <a:spLocks noGrp="1"/>
          </p:cNvSpPr>
          <p:nvPr>
            <p:ph type="body" idx="2"/>
          </p:nvPr>
        </p:nvSpPr>
        <p:spPr>
          <a:xfrm>
            <a:off x="4694100" y="1919075"/>
            <a:ext cx="3999900" cy="271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000" dirty="0"/>
              <a:t>Confusion of who the </a:t>
            </a:r>
            <a:r>
              <a:rPr lang="en-US" sz="2000" dirty="0"/>
              <a:t>individual</a:t>
            </a:r>
            <a:r>
              <a:rPr lang="en" sz="2000" dirty="0"/>
              <a:t> is</a:t>
            </a:r>
            <a:endParaRPr sz="2000" dirty="0"/>
          </a:p>
          <a:p>
            <a:pPr marL="457200" lvl="0" indent="-381000" algn="l" rtl="0">
              <a:spcBef>
                <a:spcPts val="0"/>
              </a:spcBef>
              <a:spcAft>
                <a:spcPts val="0"/>
              </a:spcAft>
              <a:buSzPts val="2400"/>
              <a:buChar char="●"/>
            </a:pPr>
            <a:r>
              <a:rPr lang="en" sz="2000" dirty="0"/>
              <a:t>Need to protect </a:t>
            </a:r>
            <a:r>
              <a:rPr lang="en-US" sz="2000" dirty="0"/>
              <a:t>individual</a:t>
            </a:r>
            <a:endParaRPr sz="2000" dirty="0"/>
          </a:p>
          <a:p>
            <a:pPr marL="457200" lvl="0" indent="-381000" algn="l" rtl="0">
              <a:spcBef>
                <a:spcPts val="0"/>
              </a:spcBef>
              <a:spcAft>
                <a:spcPts val="0"/>
              </a:spcAft>
              <a:buSzPts val="2400"/>
              <a:buChar char="●"/>
            </a:pPr>
            <a:r>
              <a:rPr lang="en" sz="2000" dirty="0"/>
              <a:t>Value of family involvement</a:t>
            </a:r>
            <a:endParaRPr sz="2000" dirty="0"/>
          </a:p>
          <a:p>
            <a:pPr marL="457200" lvl="0" indent="-381000" algn="l" rtl="0">
              <a:spcBef>
                <a:spcPts val="0"/>
              </a:spcBef>
              <a:spcAft>
                <a:spcPts val="0"/>
              </a:spcAft>
              <a:buSzPts val="2400"/>
              <a:buChar char="●"/>
            </a:pPr>
            <a:r>
              <a:rPr lang="en" sz="2000" dirty="0"/>
              <a:t>Misunderstanding of family stressors</a:t>
            </a:r>
          </a:p>
          <a:p>
            <a:pPr lvl="0" indent="-381000">
              <a:buSzPts val="2400"/>
            </a:pPr>
            <a:r>
              <a:rPr lang="en-US" sz="2000" dirty="0"/>
              <a:t>Viewed as optional</a:t>
            </a:r>
          </a:p>
          <a:p>
            <a:pPr marL="457200" lvl="0" indent="-381000" algn="l" rtl="0">
              <a:spcBef>
                <a:spcPts val="0"/>
              </a:spcBef>
              <a:spcAft>
                <a:spcPts val="0"/>
              </a:spcAft>
              <a:buSzPts val="2400"/>
              <a:buChar char="●"/>
            </a:pPr>
            <a:endParaRPr lang="en" sz="2000" dirty="0"/>
          </a:p>
          <a:p>
            <a:pPr marL="457200" lvl="0" indent="-381000" algn="l" rtl="0">
              <a:spcBef>
                <a:spcPts val="0"/>
              </a:spcBef>
              <a:spcAft>
                <a:spcPts val="0"/>
              </a:spcAft>
              <a:buSzPts val="2400"/>
              <a:buChar char="●"/>
            </a:pPr>
            <a:endParaRPr sz="2000" dirty="0"/>
          </a:p>
          <a:p>
            <a:pPr marL="457200" lvl="0" indent="0" algn="l" rtl="0">
              <a:spcBef>
                <a:spcPts val="1600"/>
              </a:spcBef>
              <a:spcAft>
                <a:spcPts val="1600"/>
              </a:spcAft>
              <a:buNone/>
            </a:pPr>
            <a:endParaRPr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FAMILY REAL AND PERCEIVED BARRIERS TO COLLABORATION</a:t>
            </a:r>
            <a:endParaRPr/>
          </a:p>
        </p:txBody>
      </p:sp>
      <p:sp>
        <p:nvSpPr>
          <p:cNvPr id="262" name="Google Shape;262;p42"/>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Time constraints and flexibility</a:t>
            </a:r>
            <a:endParaRPr sz="2400"/>
          </a:p>
          <a:p>
            <a:pPr marL="457200" lvl="0" indent="-381000" algn="l" rtl="0">
              <a:spcBef>
                <a:spcPts val="0"/>
              </a:spcBef>
              <a:spcAft>
                <a:spcPts val="0"/>
              </a:spcAft>
              <a:buSzPts val="2400"/>
              <a:buChar char="●"/>
            </a:pPr>
            <a:r>
              <a:rPr lang="en" sz="2400"/>
              <a:t>Confidentiality </a:t>
            </a:r>
            <a:endParaRPr sz="2400"/>
          </a:p>
          <a:p>
            <a:pPr marL="457200" lvl="0" indent="-381000" algn="l" rtl="0">
              <a:spcBef>
                <a:spcPts val="0"/>
              </a:spcBef>
              <a:spcAft>
                <a:spcPts val="0"/>
              </a:spcAft>
              <a:buSzPts val="2400"/>
              <a:buChar char="●"/>
            </a:pPr>
            <a:r>
              <a:rPr lang="en" sz="2400"/>
              <a:t>Competing demands</a:t>
            </a:r>
            <a:endParaRPr sz="2400"/>
          </a:p>
          <a:p>
            <a:pPr marL="457200" lvl="0" indent="-381000" algn="l" rtl="0">
              <a:spcBef>
                <a:spcPts val="0"/>
              </a:spcBef>
              <a:spcAft>
                <a:spcPts val="0"/>
              </a:spcAft>
              <a:buSzPts val="2400"/>
              <a:buChar char="●"/>
            </a:pPr>
            <a:r>
              <a:rPr lang="en" sz="2400"/>
              <a:t>Burn out and hopelessness</a:t>
            </a:r>
            <a:endParaRPr sz="2400"/>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63" name="Google Shape;263;p42"/>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dirty="0"/>
              <a:t>Feel abused by staff</a:t>
            </a:r>
            <a:endParaRPr sz="2400" dirty="0"/>
          </a:p>
          <a:p>
            <a:pPr marL="457200" lvl="0" indent="-381000" algn="l" rtl="0">
              <a:spcBef>
                <a:spcPts val="0"/>
              </a:spcBef>
              <a:spcAft>
                <a:spcPts val="0"/>
              </a:spcAft>
              <a:buSzPts val="2400"/>
              <a:buChar char="●"/>
            </a:pPr>
            <a:r>
              <a:rPr lang="en" sz="2400" dirty="0"/>
              <a:t>Previous negative experience with mental health/</a:t>
            </a:r>
            <a:r>
              <a:rPr lang="en-US" sz="2400" dirty="0"/>
              <a:t>substance use</a:t>
            </a:r>
            <a:r>
              <a:rPr lang="en" sz="2400" dirty="0"/>
              <a:t> system </a:t>
            </a:r>
            <a:endParaRPr sz="2400" dirty="0"/>
          </a:p>
          <a:p>
            <a:pPr marL="457200" lvl="0" indent="-381000" algn="l" rtl="0">
              <a:spcBef>
                <a:spcPts val="0"/>
              </a:spcBef>
              <a:spcAft>
                <a:spcPts val="0"/>
              </a:spcAft>
              <a:buSzPts val="2400"/>
              <a:buChar char="●"/>
            </a:pPr>
            <a:r>
              <a:rPr lang="en" sz="2400" dirty="0"/>
              <a:t>Objective burden</a:t>
            </a:r>
            <a:endParaRPr sz="2400" dirty="0"/>
          </a:p>
          <a:p>
            <a:pPr marL="457200" lvl="0" indent="-381000" algn="l" rtl="0">
              <a:spcBef>
                <a:spcPts val="0"/>
              </a:spcBef>
              <a:spcAft>
                <a:spcPts val="0"/>
              </a:spcAft>
              <a:buSzPts val="2400"/>
              <a:buChar char="●"/>
            </a:pPr>
            <a:r>
              <a:rPr lang="en" sz="2400" dirty="0"/>
              <a:t>Subjective burden</a:t>
            </a:r>
            <a:endParaRPr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15 Principles in Working with Families</a:t>
            </a:r>
            <a:endParaRPr/>
          </a:p>
        </p:txBody>
      </p:sp>
      <p:sp>
        <p:nvSpPr>
          <p:cNvPr id="284" name="Google Shape;284;p4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Ensure everyone is on same page</a:t>
            </a:r>
            <a:endParaRPr dirty="0"/>
          </a:p>
          <a:p>
            <a:pPr marL="457200" lvl="0" indent="-317500" algn="l" rtl="0">
              <a:spcBef>
                <a:spcPts val="0"/>
              </a:spcBef>
              <a:spcAft>
                <a:spcPts val="0"/>
              </a:spcAft>
              <a:buSzPts val="1400"/>
              <a:buChar char="●"/>
            </a:pPr>
            <a:r>
              <a:rPr lang="en" dirty="0"/>
              <a:t>Pay attention to clinical and social needs of </a:t>
            </a:r>
            <a:r>
              <a:rPr lang="en-US" dirty="0"/>
              <a:t>individual</a:t>
            </a:r>
            <a:endParaRPr dirty="0"/>
          </a:p>
          <a:p>
            <a:pPr marL="457200" lvl="0" indent="-317500" algn="l" rtl="0">
              <a:spcBef>
                <a:spcPts val="0"/>
              </a:spcBef>
              <a:spcAft>
                <a:spcPts val="0"/>
              </a:spcAft>
              <a:buSzPts val="1400"/>
              <a:buChar char="●"/>
            </a:pPr>
            <a:r>
              <a:rPr lang="en" dirty="0"/>
              <a:t>Provide optimum medication management</a:t>
            </a:r>
            <a:endParaRPr dirty="0"/>
          </a:p>
          <a:p>
            <a:pPr marL="457200" lvl="0" indent="-317500" algn="l" rtl="0">
              <a:spcBef>
                <a:spcPts val="0"/>
              </a:spcBef>
              <a:spcAft>
                <a:spcPts val="0"/>
              </a:spcAft>
              <a:buSzPts val="1400"/>
              <a:buChar char="●"/>
            </a:pPr>
            <a:r>
              <a:rPr lang="en" dirty="0"/>
              <a:t>Listen to families’ concerns</a:t>
            </a:r>
            <a:endParaRPr dirty="0"/>
          </a:p>
          <a:p>
            <a:pPr marL="457200" lvl="0" indent="-317500" algn="l" rtl="0">
              <a:spcBef>
                <a:spcPts val="0"/>
              </a:spcBef>
              <a:spcAft>
                <a:spcPts val="0"/>
              </a:spcAft>
              <a:buSzPts val="1400"/>
              <a:buChar char="●"/>
            </a:pPr>
            <a:r>
              <a:rPr lang="en" dirty="0"/>
              <a:t>Explore family members’ expectations</a:t>
            </a:r>
            <a:endParaRPr dirty="0"/>
          </a:p>
          <a:p>
            <a:pPr marL="457200" lvl="0" indent="-317500" algn="l" rtl="0">
              <a:spcBef>
                <a:spcPts val="0"/>
              </a:spcBef>
              <a:spcAft>
                <a:spcPts val="0"/>
              </a:spcAft>
              <a:buSzPts val="1400"/>
              <a:buChar char="●"/>
            </a:pPr>
            <a:r>
              <a:rPr lang="en" dirty="0"/>
              <a:t>Assess strengths and limitations of family’s ability to support </a:t>
            </a:r>
            <a:r>
              <a:rPr lang="en-US" dirty="0"/>
              <a:t>individual</a:t>
            </a:r>
            <a:endParaRPr dirty="0"/>
          </a:p>
          <a:p>
            <a:pPr marL="457200" lvl="0" indent="-317500" algn="l" rtl="0">
              <a:spcBef>
                <a:spcPts val="0"/>
              </a:spcBef>
              <a:spcAft>
                <a:spcPts val="0"/>
              </a:spcAft>
              <a:buSzPts val="1400"/>
              <a:buChar char="●"/>
            </a:pPr>
            <a:r>
              <a:rPr lang="en" dirty="0"/>
              <a:t>Help resolve family conflict by responding sensitively to emotional distress</a:t>
            </a:r>
            <a:endParaRPr dirty="0"/>
          </a:p>
          <a:p>
            <a:pPr marL="457200" lvl="0" indent="-317500" algn="l" rtl="0">
              <a:spcBef>
                <a:spcPts val="0"/>
              </a:spcBef>
              <a:spcAft>
                <a:spcPts val="0"/>
              </a:spcAft>
              <a:buSzPts val="1400"/>
              <a:buChar char="●"/>
            </a:pPr>
            <a:r>
              <a:rPr lang="en" dirty="0"/>
              <a:t>Provide an explicit crisis plan</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285" name="Google Shape;285;p4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Address feelings of loss</a:t>
            </a:r>
            <a:endParaRPr/>
          </a:p>
          <a:p>
            <a:pPr marL="457200" lvl="0" indent="-317500" algn="l" rtl="0">
              <a:spcBef>
                <a:spcPts val="0"/>
              </a:spcBef>
              <a:spcAft>
                <a:spcPts val="0"/>
              </a:spcAft>
              <a:buSzPts val="1400"/>
              <a:buChar char="●"/>
            </a:pPr>
            <a:r>
              <a:rPr lang="en"/>
              <a:t>Provide relevant information at appropriate times</a:t>
            </a:r>
            <a:endParaRPr/>
          </a:p>
          <a:p>
            <a:pPr marL="457200" lvl="0" indent="-317500" algn="l" rtl="0">
              <a:spcBef>
                <a:spcPts val="0"/>
              </a:spcBef>
              <a:spcAft>
                <a:spcPts val="0"/>
              </a:spcAft>
              <a:buSzPts val="1400"/>
              <a:buChar char="●"/>
            </a:pPr>
            <a:r>
              <a:rPr lang="en"/>
              <a:t>Help improve communication among family</a:t>
            </a:r>
            <a:endParaRPr/>
          </a:p>
          <a:p>
            <a:pPr marL="457200" lvl="0" indent="-317500" algn="l" rtl="0">
              <a:spcBef>
                <a:spcPts val="0"/>
              </a:spcBef>
              <a:spcAft>
                <a:spcPts val="0"/>
              </a:spcAft>
              <a:buSzPts val="1400"/>
              <a:buChar char="●"/>
            </a:pPr>
            <a:r>
              <a:rPr lang="en"/>
              <a:t>Provide training in problem-solving techniques</a:t>
            </a:r>
            <a:endParaRPr/>
          </a:p>
          <a:p>
            <a:pPr marL="457200" lvl="0" indent="-317500" algn="l" rtl="0">
              <a:spcBef>
                <a:spcPts val="0"/>
              </a:spcBef>
              <a:spcAft>
                <a:spcPts val="0"/>
              </a:spcAft>
              <a:buSzPts val="1400"/>
              <a:buChar char="●"/>
            </a:pPr>
            <a:r>
              <a:rPr lang="en"/>
              <a:t>Encourage family members to expand their social support network</a:t>
            </a:r>
            <a:endParaRPr/>
          </a:p>
          <a:p>
            <a:pPr marL="457200" lvl="0" indent="-317500" algn="l" rtl="0">
              <a:spcBef>
                <a:spcPts val="0"/>
              </a:spcBef>
              <a:spcAft>
                <a:spcPts val="0"/>
              </a:spcAft>
              <a:buSzPts val="1400"/>
              <a:buChar char="●"/>
            </a:pPr>
            <a:r>
              <a:rPr lang="en"/>
              <a:t>Be flexible meeting family needs</a:t>
            </a:r>
            <a:endParaRPr/>
          </a:p>
          <a:p>
            <a:pPr marL="457200" lvl="0" indent="-317500" algn="l" rtl="0">
              <a:spcBef>
                <a:spcPts val="0"/>
              </a:spcBef>
              <a:spcAft>
                <a:spcPts val="0"/>
              </a:spcAft>
              <a:buSzPts val="1400"/>
              <a:buChar char="●"/>
            </a:pPr>
            <a:r>
              <a:rPr lang="en"/>
              <a:t>Provide family with resources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RECOVERY IS NOT ACCOMPLISHED ALONE</a:t>
            </a:r>
            <a:endParaRPr/>
          </a:p>
        </p:txBody>
      </p:sp>
      <p:sp>
        <p:nvSpPr>
          <p:cNvPr id="303" name="Google Shape;303;p48"/>
          <p:cNvSpPr txBox="1">
            <a:spLocks noGrp="1"/>
          </p:cNvSpPr>
          <p:nvPr>
            <p:ph type="body" idx="1"/>
          </p:nvPr>
        </p:nvSpPr>
        <p:spPr>
          <a:xfrm>
            <a:off x="471900" y="1775725"/>
            <a:ext cx="8222100" cy="2832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400"/>
              <a:t>The journey involves support and partnership</a:t>
            </a:r>
            <a:endParaRPr sz="2400"/>
          </a:p>
          <a:p>
            <a:pPr marL="457200" lvl="0" indent="-342900" algn="l" rtl="0">
              <a:spcBef>
                <a:spcPts val="0"/>
              </a:spcBef>
              <a:spcAft>
                <a:spcPts val="0"/>
              </a:spcAft>
              <a:buSzPts val="1800"/>
              <a:buChar char="●"/>
            </a:pPr>
            <a:r>
              <a:rPr lang="en" sz="2400"/>
              <a:t>“The language of recovery is the language of hope and high expectation.  Many people who have recovered from severe mental illness report that their success was facilitated by people who believed in them when they, themselves, felt hopeless.”</a:t>
            </a:r>
            <a:r>
              <a:rPr lang="en"/>
              <a:t> </a:t>
            </a:r>
            <a:r>
              <a:rPr lang="en" sz="1000"/>
              <a:t>(p11)</a:t>
            </a:r>
            <a:endParaRPr sz="1000"/>
          </a:p>
        </p:txBody>
      </p:sp>
      <p:sp>
        <p:nvSpPr>
          <p:cNvPr id="304" name="Google Shape;304;p48"/>
          <p:cNvSpPr txBox="1"/>
          <p:nvPr/>
        </p:nvSpPr>
        <p:spPr>
          <a:xfrm>
            <a:off x="826625" y="4531175"/>
            <a:ext cx="8154000" cy="8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Community Mental Health Journal, 36, (2) 209-216</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WHY INVOLVE FAMILIES</a:t>
            </a:r>
            <a:endParaRPr/>
          </a:p>
        </p:txBody>
      </p:sp>
      <p:sp>
        <p:nvSpPr>
          <p:cNvPr id="79" name="Google Shape;79;p15"/>
          <p:cNvSpPr txBox="1">
            <a:spLocks noGrp="1"/>
          </p:cNvSpPr>
          <p:nvPr>
            <p:ph type="body" idx="1"/>
          </p:nvPr>
        </p:nvSpPr>
        <p:spPr>
          <a:xfrm>
            <a:off x="471900" y="1919075"/>
            <a:ext cx="8222100" cy="2899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dirty="0"/>
              <a:t>Mental Illness/</a:t>
            </a:r>
            <a:r>
              <a:rPr lang="en-US" sz="2400" dirty="0"/>
              <a:t>substance use</a:t>
            </a:r>
            <a:r>
              <a:rPr lang="en" sz="2400" dirty="0"/>
              <a:t> involves </a:t>
            </a:r>
            <a:r>
              <a:rPr lang="en-US" sz="2400" dirty="0"/>
              <a:t>the entire family</a:t>
            </a:r>
            <a:endParaRPr sz="2400" dirty="0"/>
          </a:p>
          <a:p>
            <a:pPr marL="457200" lvl="0" indent="-381000" algn="l" rtl="0">
              <a:spcBef>
                <a:spcPts val="0"/>
              </a:spcBef>
              <a:spcAft>
                <a:spcPts val="0"/>
              </a:spcAft>
              <a:buSzPts val="2400"/>
              <a:buChar char="●"/>
            </a:pPr>
            <a:r>
              <a:rPr lang="en" sz="2400" dirty="0"/>
              <a:t>Between 20% and 60% of </a:t>
            </a:r>
            <a:r>
              <a:rPr lang="en-US" sz="2400" dirty="0"/>
              <a:t>individual</a:t>
            </a:r>
            <a:r>
              <a:rPr lang="en" sz="2400" dirty="0"/>
              <a:t>s live with family</a:t>
            </a:r>
            <a:endParaRPr sz="2400" dirty="0"/>
          </a:p>
          <a:p>
            <a:pPr marL="457200" lvl="0" indent="-381000" algn="l" rtl="0">
              <a:spcBef>
                <a:spcPts val="0"/>
              </a:spcBef>
              <a:spcAft>
                <a:spcPts val="0"/>
              </a:spcAft>
              <a:buSzPts val="2400"/>
              <a:buChar char="●"/>
            </a:pPr>
            <a:r>
              <a:rPr lang="en" sz="2400" dirty="0"/>
              <a:t>An additional 60% have regular family contact</a:t>
            </a:r>
            <a:endParaRPr sz="2400" dirty="0"/>
          </a:p>
          <a:p>
            <a:pPr marL="457200" lvl="0" indent="-381000" algn="l" rtl="0">
              <a:spcBef>
                <a:spcPts val="0"/>
              </a:spcBef>
              <a:spcAft>
                <a:spcPts val="0"/>
              </a:spcAft>
              <a:buSzPts val="2400"/>
              <a:buChar char="●"/>
            </a:pPr>
            <a:r>
              <a:rPr lang="en" sz="2400" dirty="0"/>
              <a:t>Without support, families are less able to help</a:t>
            </a:r>
            <a:endParaRPr sz="2400" dirty="0"/>
          </a:p>
          <a:p>
            <a:pPr marL="457200" lvl="0" indent="-381000" algn="l" rtl="0">
              <a:spcBef>
                <a:spcPts val="0"/>
              </a:spcBef>
              <a:spcAft>
                <a:spcPts val="0"/>
              </a:spcAft>
              <a:buSzPts val="2400"/>
              <a:buChar char="●"/>
            </a:pPr>
            <a:r>
              <a:rPr lang="en" sz="2400" dirty="0"/>
              <a:t>Relapse and hospitalizations may decrease</a:t>
            </a:r>
            <a:endParaRPr sz="2400" dirty="0"/>
          </a:p>
          <a:p>
            <a:pPr marL="457200" lvl="0" indent="-381000" algn="l" rtl="0">
              <a:spcBef>
                <a:spcPts val="0"/>
              </a:spcBef>
              <a:spcAft>
                <a:spcPts val="0"/>
              </a:spcAft>
              <a:buSzPts val="2400"/>
              <a:buChar char="●"/>
            </a:pPr>
            <a:r>
              <a:rPr lang="en" sz="2400" dirty="0"/>
              <a:t>Families are in it for the long-haul</a:t>
            </a:r>
            <a:endParaRPr sz="2400" dirty="0"/>
          </a:p>
          <a:p>
            <a:pPr marL="457200" lvl="0" indent="0" algn="l" rtl="0">
              <a:spcBef>
                <a:spcPts val="1600"/>
              </a:spcBef>
              <a:spcAft>
                <a:spcPts val="1600"/>
              </a:spcAft>
              <a:buNone/>
            </a:pPr>
            <a:endParaRPr dirty="0"/>
          </a:p>
        </p:txBody>
      </p:sp>
      <p:sp>
        <p:nvSpPr>
          <p:cNvPr id="80" name="Google Shape;80;p15"/>
          <p:cNvSpPr txBox="1"/>
          <p:nvPr/>
        </p:nvSpPr>
        <p:spPr>
          <a:xfrm>
            <a:off x="653150" y="4714875"/>
            <a:ext cx="7695000" cy="2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The Role of the Family in Psychiatric Rehabilitation, L. Spanoil, A Zipple, D Marsh, L finley)</a:t>
            </a:r>
            <a:endParaRPr sz="1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FAMILY PLAYS A VITAL ROLE IN </a:t>
            </a:r>
            <a:r>
              <a:rPr lang="en-US" sz="4800" dirty="0"/>
              <a:t>INDIVIDUAL </a:t>
            </a:r>
            <a:r>
              <a:rPr lang="en" sz="4800" dirty="0"/>
              <a:t>RECOVERY.</a:t>
            </a:r>
            <a:endParaRPr sz="4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0"/>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Thanks!</a:t>
            </a:r>
            <a:endParaRPr sz="3000"/>
          </a:p>
        </p:txBody>
      </p:sp>
      <p:sp>
        <p:nvSpPr>
          <p:cNvPr id="315" name="Google Shape;315;p50"/>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400"/>
              <a:t>BETTE STEWART</a:t>
            </a:r>
            <a:endParaRPr sz="1400"/>
          </a:p>
          <a:p>
            <a:pPr marL="0" lvl="0" indent="0" algn="ctr" rtl="0">
              <a:lnSpc>
                <a:spcPct val="100000"/>
              </a:lnSpc>
              <a:spcBef>
                <a:spcPts val="0"/>
              </a:spcBef>
              <a:spcAft>
                <a:spcPts val="0"/>
              </a:spcAft>
              <a:buNone/>
            </a:pPr>
            <a:endParaRPr sz="1400"/>
          </a:p>
          <a:p>
            <a:pPr marL="0" lvl="0" indent="0" algn="ctr" rtl="0">
              <a:lnSpc>
                <a:spcPct val="100000"/>
              </a:lnSpc>
              <a:spcBef>
                <a:spcPts val="0"/>
              </a:spcBef>
              <a:spcAft>
                <a:spcPts val="0"/>
              </a:spcAft>
              <a:buNone/>
            </a:pPr>
            <a:r>
              <a:rPr lang="en" sz="1400"/>
              <a:t>1501 S EDGEWOOD ST, STE L</a:t>
            </a:r>
            <a:endParaRPr sz="1400"/>
          </a:p>
          <a:p>
            <a:pPr marL="0" lvl="0" indent="0" algn="ctr" rtl="0">
              <a:lnSpc>
                <a:spcPct val="100000"/>
              </a:lnSpc>
              <a:spcBef>
                <a:spcPts val="0"/>
              </a:spcBef>
              <a:spcAft>
                <a:spcPts val="0"/>
              </a:spcAft>
              <a:buNone/>
            </a:pPr>
            <a:endParaRPr sz="1400"/>
          </a:p>
          <a:p>
            <a:pPr marL="0" lvl="0" indent="0" algn="ctr" rtl="0">
              <a:lnSpc>
                <a:spcPct val="100000"/>
              </a:lnSpc>
              <a:spcBef>
                <a:spcPts val="0"/>
              </a:spcBef>
              <a:spcAft>
                <a:spcPts val="0"/>
              </a:spcAft>
              <a:buNone/>
            </a:pPr>
            <a:r>
              <a:rPr lang="en" sz="1400"/>
              <a:t> HALETHORPE, MD 21227</a:t>
            </a:r>
            <a:endParaRPr sz="1400"/>
          </a:p>
          <a:p>
            <a:pPr marL="0" lvl="0" indent="0" algn="ctr" rtl="0">
              <a:lnSpc>
                <a:spcPct val="100000"/>
              </a:lnSpc>
              <a:spcBef>
                <a:spcPts val="0"/>
              </a:spcBef>
              <a:spcAft>
                <a:spcPts val="0"/>
              </a:spcAft>
              <a:buNone/>
            </a:pPr>
            <a:endParaRPr sz="1400"/>
          </a:p>
          <a:p>
            <a:pPr marL="0" lvl="0" indent="0" algn="ctr" rtl="0">
              <a:lnSpc>
                <a:spcPct val="100000"/>
              </a:lnSpc>
              <a:spcBef>
                <a:spcPts val="0"/>
              </a:spcBef>
              <a:spcAft>
                <a:spcPts val="0"/>
              </a:spcAft>
              <a:buNone/>
            </a:pPr>
            <a:r>
              <a:rPr lang="en" sz="1400"/>
              <a:t>410-646-5181</a:t>
            </a:r>
            <a:endParaRPr sz="1400"/>
          </a:p>
          <a:p>
            <a:pPr marL="0" lvl="0" indent="0" algn="ctr" rtl="0">
              <a:lnSpc>
                <a:spcPct val="100000"/>
              </a:lnSpc>
              <a:spcBef>
                <a:spcPts val="0"/>
              </a:spcBef>
              <a:spcAft>
                <a:spcPts val="0"/>
              </a:spcAft>
              <a:buNone/>
            </a:pPr>
            <a:endParaRPr sz="1400"/>
          </a:p>
          <a:p>
            <a:pPr marL="0" lvl="0" indent="0" algn="ctr" rtl="0">
              <a:lnSpc>
                <a:spcPct val="100000"/>
              </a:lnSpc>
              <a:spcBef>
                <a:spcPts val="0"/>
              </a:spcBef>
              <a:spcAft>
                <a:spcPts val="0"/>
              </a:spcAft>
              <a:buNone/>
            </a:pPr>
            <a:r>
              <a:rPr lang="en" sz="1400"/>
              <a:t>bmstewart@som.umaryland.edu</a:t>
            </a:r>
            <a:endParaRPr sz="1400"/>
          </a:p>
        </p:txBody>
      </p:sp>
      <p:pic>
        <p:nvPicPr>
          <p:cNvPr id="316" name="Google Shape;316;p50"/>
          <p:cNvPicPr preferRelativeResize="0"/>
          <p:nvPr/>
        </p:nvPicPr>
        <p:blipFill>
          <a:blip r:embed="rId3">
            <a:alphaModFix/>
          </a:blip>
          <a:stretch>
            <a:fillRect/>
          </a:stretch>
        </p:blipFill>
        <p:spPr>
          <a:xfrm>
            <a:off x="3307900" y="0"/>
            <a:ext cx="583609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471900" y="85725"/>
            <a:ext cx="8222100" cy="11906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FAMILIES AND </a:t>
            </a:r>
            <a:r>
              <a:rPr lang="en-US" dirty="0"/>
              <a:t>INDIVIDUALS</a:t>
            </a:r>
            <a:r>
              <a:rPr lang="en" dirty="0"/>
              <a:t> SHARE </a:t>
            </a:r>
            <a:r>
              <a:rPr lang="en-US" dirty="0"/>
              <a:t>THE SAME </a:t>
            </a:r>
            <a:r>
              <a:rPr lang="en" dirty="0"/>
              <a:t>LOSSES</a:t>
            </a:r>
            <a:endParaRPr dirty="0"/>
          </a:p>
        </p:txBody>
      </p:sp>
      <p:sp>
        <p:nvSpPr>
          <p:cNvPr id="100" name="Google Shape;100;p18"/>
          <p:cNvSpPr txBox="1">
            <a:spLocks noGrp="1"/>
          </p:cNvSpPr>
          <p:nvPr>
            <p:ph type="body" idx="1"/>
          </p:nvPr>
        </p:nvSpPr>
        <p:spPr>
          <a:xfrm>
            <a:off x="471900" y="1554300"/>
            <a:ext cx="3999900" cy="30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individual</a:t>
            </a:r>
            <a:endParaRPr dirty="0"/>
          </a:p>
          <a:p>
            <a:pPr marL="457200" lvl="0" indent="-317500" algn="l" rtl="0">
              <a:spcBef>
                <a:spcPts val="1600"/>
              </a:spcBef>
              <a:spcAft>
                <a:spcPts val="0"/>
              </a:spcAft>
              <a:buClr>
                <a:srgbClr val="000000"/>
              </a:buClr>
              <a:buSzPts val="1400"/>
              <a:buChar char="●"/>
            </a:pPr>
            <a:r>
              <a:rPr lang="en" dirty="0">
                <a:solidFill>
                  <a:srgbClr val="000000"/>
                </a:solidFill>
              </a:rPr>
              <a:t>JOBS AND CAREER OPPORTUNITIES</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EDUCATION</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FRIENDS </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FAMILY SUPPORT</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RELATIONSHIPS</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INDEPENDENCE</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HOUSING </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FINANCIAL STABILITY</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HOPE</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CONFIDENCE</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EXPECTATIONS</a:t>
            </a:r>
            <a:endParaRPr dirty="0">
              <a:solidFill>
                <a:srgbClr val="000000"/>
              </a:solidFill>
            </a:endParaRPr>
          </a:p>
          <a:p>
            <a:pPr marL="457200" lvl="0" indent="-317500" algn="l" rtl="0">
              <a:spcBef>
                <a:spcPts val="0"/>
              </a:spcBef>
              <a:spcAft>
                <a:spcPts val="0"/>
              </a:spcAft>
              <a:buClr>
                <a:srgbClr val="000000"/>
              </a:buClr>
              <a:buSzPts val="1400"/>
              <a:buChar char="●"/>
            </a:pPr>
            <a:r>
              <a:rPr lang="en" dirty="0">
                <a:solidFill>
                  <a:srgbClr val="000000"/>
                </a:solidFill>
              </a:rPr>
              <a:t>PREDICTABLE FUTURE</a:t>
            </a:r>
            <a:endParaRPr dirty="0">
              <a:solidFill>
                <a:srgbClr val="000000"/>
              </a:solidFill>
            </a:endParaRPr>
          </a:p>
          <a:p>
            <a:pPr marL="0" lvl="0" indent="0" algn="l" rtl="0">
              <a:lnSpc>
                <a:spcPct val="100000"/>
              </a:lnSpc>
              <a:spcBef>
                <a:spcPts val="1600"/>
              </a:spcBef>
              <a:spcAft>
                <a:spcPts val="0"/>
              </a:spcAft>
              <a:buNone/>
            </a:pPr>
            <a:r>
              <a:rPr lang="en" sz="1100" dirty="0">
                <a:solidFill>
                  <a:srgbClr val="000000"/>
                </a:solidFill>
                <a:latin typeface="Arial"/>
                <a:ea typeface="Arial"/>
                <a:cs typeface="Arial"/>
                <a:sym typeface="Arial"/>
              </a:rPr>
              <a:t>		</a:t>
            </a:r>
            <a:endParaRPr dirty="0"/>
          </a:p>
          <a:p>
            <a:pPr marL="0" lvl="0" indent="0" algn="l" rtl="0">
              <a:spcBef>
                <a:spcPts val="0"/>
              </a:spcBef>
              <a:spcAft>
                <a:spcPts val="1600"/>
              </a:spcAft>
              <a:buNone/>
            </a:pPr>
            <a:endParaRPr dirty="0"/>
          </a:p>
        </p:txBody>
      </p:sp>
      <p:sp>
        <p:nvSpPr>
          <p:cNvPr id="101" name="Google Shape;101;p18"/>
          <p:cNvSpPr txBox="1">
            <a:spLocks noGrp="1"/>
          </p:cNvSpPr>
          <p:nvPr>
            <p:ph type="body" idx="2"/>
          </p:nvPr>
        </p:nvSpPr>
        <p:spPr>
          <a:xfrm>
            <a:off x="4694250" y="1554275"/>
            <a:ext cx="3999900" cy="30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FAMILY</a:t>
            </a:r>
            <a:endParaRPr/>
          </a:p>
          <a:p>
            <a:pPr marL="457200" lvl="0" indent="-317500" algn="l" rtl="0">
              <a:spcBef>
                <a:spcPts val="1600"/>
              </a:spcBef>
              <a:spcAft>
                <a:spcPts val="0"/>
              </a:spcAft>
              <a:buClr>
                <a:srgbClr val="000000"/>
              </a:buClr>
              <a:buSzPts val="1400"/>
              <a:buChar char="●"/>
            </a:pPr>
            <a:r>
              <a:rPr lang="en">
                <a:solidFill>
                  <a:srgbClr val="000000"/>
                </a:solidFill>
              </a:rPr>
              <a:t>JOBS AND CAREER OPPORTUNITIES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EDUCATION</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FRIENDS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FAMILY SUPPORT</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RELATIONSHIPS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INDEPENDENCE</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HOUSING</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FINANCIAL STABILITY</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HOPE</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CONFIDENCE</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EXPECTATIONS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PREDICTABLE FUTURE</a:t>
            </a:r>
            <a:endParaRPr>
              <a:solidFill>
                <a:srgbClr val="000000"/>
              </a:solidFill>
            </a:endParaRPr>
          </a:p>
          <a:p>
            <a:pPr marL="457200" lvl="0" indent="0" algn="l" rtl="0">
              <a:spcBef>
                <a:spcPts val="1600"/>
              </a:spcBef>
              <a:spcAft>
                <a:spcPts val="0"/>
              </a:spcAft>
              <a:buNone/>
            </a:pPr>
            <a:endParaRPr>
              <a:solidFill>
                <a:srgbClr val="000000"/>
              </a:solidFill>
            </a:endParaRPr>
          </a:p>
          <a:p>
            <a:pPr marL="0" lvl="0" indent="0" algn="l" rtl="0">
              <a:lnSpc>
                <a:spcPct val="100000"/>
              </a:lnSpc>
              <a:spcBef>
                <a:spcPts val="1600"/>
              </a:spcBef>
              <a:spcAft>
                <a:spcPts val="0"/>
              </a:spcAft>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UNDERSTANDING THE FAMILY</a:t>
            </a:r>
            <a:endParaRPr/>
          </a:p>
        </p:txBody>
      </p:sp>
      <p:sp>
        <p:nvSpPr>
          <p:cNvPr id="107" name="Google Shape;107;p19"/>
          <p:cNvSpPr txBox="1">
            <a:spLocks noGrp="1"/>
          </p:cNvSpPr>
          <p:nvPr>
            <p:ph type="body" idx="1"/>
          </p:nvPr>
        </p:nvSpPr>
        <p:spPr>
          <a:xfrm>
            <a:off x="460950" y="1745125"/>
            <a:ext cx="8222100" cy="2833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dirty="0"/>
              <a:t>Expecting family members to respond in the most helpful manner to the symptoms of mental illness </a:t>
            </a:r>
            <a:r>
              <a:rPr lang="en-US" sz="2400" dirty="0"/>
              <a:t>and or </a:t>
            </a:r>
            <a:r>
              <a:rPr lang="en" sz="2400" dirty="0"/>
              <a:t> </a:t>
            </a:r>
            <a:r>
              <a:rPr lang="en-US" sz="2400" dirty="0"/>
              <a:t>substance use </a:t>
            </a:r>
            <a:r>
              <a:rPr lang="en" sz="2400" dirty="0"/>
              <a:t>is unrealistic.</a:t>
            </a:r>
            <a:endParaRPr sz="2400" dirty="0"/>
          </a:p>
          <a:p>
            <a:pPr marL="457200" lvl="0" indent="-381000" algn="l" rtl="0">
              <a:spcBef>
                <a:spcPts val="0"/>
              </a:spcBef>
              <a:spcAft>
                <a:spcPts val="0"/>
              </a:spcAft>
              <a:buSzPts val="2400"/>
              <a:buChar char="●"/>
            </a:pPr>
            <a:r>
              <a:rPr lang="en" sz="2400" dirty="0"/>
              <a:t>Drastic change</a:t>
            </a:r>
            <a:endParaRPr sz="2400" dirty="0"/>
          </a:p>
          <a:p>
            <a:pPr marL="457200" lvl="0" indent="-381000" algn="l" rtl="0">
              <a:spcBef>
                <a:spcPts val="0"/>
              </a:spcBef>
              <a:spcAft>
                <a:spcPts val="0"/>
              </a:spcAft>
              <a:buSzPts val="2400"/>
              <a:buChar char="●"/>
            </a:pPr>
            <a:r>
              <a:rPr lang="en" sz="2400" dirty="0"/>
              <a:t>Tragedy/Trauma</a:t>
            </a:r>
            <a:endParaRPr sz="2400" dirty="0"/>
          </a:p>
          <a:p>
            <a:pPr marL="457200" lvl="0" indent="-381000" algn="l" rtl="0">
              <a:spcBef>
                <a:spcPts val="0"/>
              </a:spcBef>
              <a:spcAft>
                <a:spcPts val="0"/>
              </a:spcAft>
              <a:buSzPts val="2400"/>
              <a:buChar char="●"/>
            </a:pPr>
            <a:r>
              <a:rPr lang="en" sz="2400" dirty="0"/>
              <a:t>Competing demands</a:t>
            </a:r>
            <a:endParaRPr sz="2400"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08" name="Google Shape;108;p19"/>
          <p:cNvSpPr txBox="1"/>
          <p:nvPr/>
        </p:nvSpPr>
        <p:spPr>
          <a:xfrm>
            <a:off x="471900" y="4377850"/>
            <a:ext cx="8539500" cy="7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(Multifamily Family Groups in the Treatment of Severe Psychiatric Disorders.</a:t>
            </a:r>
            <a:r>
              <a:rPr lang="en" sz="1000"/>
              <a:t> W McFarlane. </a:t>
            </a:r>
            <a:r>
              <a:rPr lang="en" sz="1000" b="1"/>
              <a:t>Schizophrenia and the Family: A Practitioner’s Guide to Psychoeducation and Management</a:t>
            </a:r>
            <a:r>
              <a:rPr lang="en" sz="1000"/>
              <a:t>. C Anderson, D Reiss, G Hogarty.</a:t>
            </a:r>
            <a:endParaRPr sz="1000"/>
          </a:p>
          <a:p>
            <a:pPr marL="0" lvl="0" indent="0" algn="l" rtl="0">
              <a:spcBef>
                <a:spcPts val="0"/>
              </a:spcBef>
              <a:spcAft>
                <a:spcPts val="0"/>
              </a:spcAft>
              <a:buNone/>
            </a:pPr>
            <a:r>
              <a:rPr lang="en" sz="1000" b="1"/>
              <a:t>Family Education in Mental Illness. </a:t>
            </a:r>
            <a:r>
              <a:rPr lang="en" sz="1000"/>
              <a:t>A Hatfield. </a:t>
            </a:r>
            <a:endParaRPr sz="1000"/>
          </a:p>
          <a:p>
            <a:pPr marL="0" lvl="0" indent="0" algn="l" rtl="0">
              <a:spcBef>
                <a:spcPts val="0"/>
              </a:spcBef>
              <a:spcAft>
                <a:spcPts val="0"/>
              </a:spcAft>
              <a:buNone/>
            </a:pPr>
            <a:r>
              <a:rPr lang="en" sz="1000" b="1"/>
              <a:t>Working with Families of the Mentally Ill. </a:t>
            </a:r>
            <a:r>
              <a:rPr lang="en" sz="1000"/>
              <a:t>K Bernheim, A Lehman.)</a:t>
            </a:r>
            <a:endParaRPr sz="1000"/>
          </a:p>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265500" y="500075"/>
            <a:ext cx="4045200" cy="264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IMPORTANCE OF STRESS REDUCTION</a:t>
            </a:r>
            <a:endParaRPr/>
          </a:p>
        </p:txBody>
      </p:sp>
      <p:sp>
        <p:nvSpPr>
          <p:cNvPr id="114" name="Google Shape;114;p2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115" name="Google Shape;115;p20"/>
          <p:cNvPicPr preferRelativeResize="0"/>
          <p:nvPr/>
        </p:nvPicPr>
        <p:blipFill>
          <a:blip r:embed="rId3">
            <a:alphaModFix/>
          </a:blip>
          <a:stretch>
            <a:fillRect/>
          </a:stretch>
        </p:blipFill>
        <p:spPr>
          <a:xfrm>
            <a:off x="4540475" y="174950"/>
            <a:ext cx="4635050" cy="4781950"/>
          </a:xfrm>
          <a:prstGeom prst="rect">
            <a:avLst/>
          </a:prstGeom>
          <a:noFill/>
          <a:ln>
            <a:noFill/>
          </a:ln>
        </p:spPr>
      </p:pic>
      <p:sp>
        <p:nvSpPr>
          <p:cNvPr id="116" name="Google Shape;116;p20"/>
          <p:cNvSpPr txBox="1">
            <a:spLocks noGrp="1"/>
          </p:cNvSpPr>
          <p:nvPr>
            <p:ph type="subTitle" idx="1"/>
          </p:nvPr>
        </p:nvSpPr>
        <p:spPr>
          <a:xfrm>
            <a:off x="265500" y="3254051"/>
            <a:ext cx="4045200" cy="125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“EXPRESSED EXASPERATION”</a:t>
            </a:r>
            <a:endParaRPr sz="3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RECOGNIZING FAMILY DISTRESS</a:t>
            </a:r>
            <a:endParaRPr/>
          </a:p>
        </p:txBody>
      </p:sp>
      <p:sp>
        <p:nvSpPr>
          <p:cNvPr id="122" name="Google Shape;122;p21"/>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dirty="0"/>
              <a:t>Families may show narrowed, fixed spans of attention with a sense of urgency that, “something must be done.”</a:t>
            </a:r>
            <a:endParaRPr dirty="0"/>
          </a:p>
          <a:p>
            <a:pPr marL="457200" lvl="0" indent="-381000" algn="l" rtl="0">
              <a:spcBef>
                <a:spcPts val="0"/>
              </a:spcBef>
              <a:spcAft>
                <a:spcPts val="0"/>
              </a:spcAft>
              <a:buSzPts val="2400"/>
              <a:buChar char="●"/>
            </a:pPr>
            <a:r>
              <a:rPr lang="en" dirty="0"/>
              <a:t>Families report feeling alienated and alone, with friends and relatives having little importance.</a:t>
            </a:r>
            <a:endParaRPr dirty="0"/>
          </a:p>
          <a:p>
            <a:pPr marL="457200" lvl="0" indent="-381000" algn="l" rtl="0">
              <a:spcBef>
                <a:spcPts val="0"/>
              </a:spcBef>
              <a:spcAft>
                <a:spcPts val="0"/>
              </a:spcAft>
              <a:buSzPts val="2400"/>
              <a:buChar char="●"/>
            </a:pPr>
            <a:r>
              <a:rPr lang="en" dirty="0"/>
              <a:t>There may be profound sense of loss of identity.</a:t>
            </a:r>
            <a:endParaRPr dirty="0"/>
          </a:p>
          <a:p>
            <a:pPr marL="457200" lvl="0" indent="-381000" algn="l" rtl="0">
              <a:spcBef>
                <a:spcPts val="0"/>
              </a:spcBef>
              <a:spcAft>
                <a:spcPts val="0"/>
              </a:spcAft>
              <a:buSzPts val="2400"/>
              <a:buChar char="●"/>
            </a:pPr>
            <a:r>
              <a:rPr lang="en" dirty="0"/>
              <a:t>There may be a reduced capacity to make decisions.</a:t>
            </a:r>
            <a:endParaRPr dirty="0"/>
          </a:p>
        </p:txBody>
      </p:sp>
      <p:sp>
        <p:nvSpPr>
          <p:cNvPr id="123" name="Google Shape;123;p21"/>
          <p:cNvSpPr txBox="1"/>
          <p:nvPr/>
        </p:nvSpPr>
        <p:spPr>
          <a:xfrm>
            <a:off x="471900" y="4417225"/>
            <a:ext cx="8393100" cy="6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t>(Multifamily Family Groups in the Treatment of Severe Psychiatric Disorders.</a:t>
            </a:r>
            <a:r>
              <a:rPr lang="en" sz="1000"/>
              <a:t> W McFarlane. </a:t>
            </a:r>
            <a:r>
              <a:rPr lang="en" sz="1000" b="1"/>
              <a:t>Schizophrenia and the Family: A Practitioner’s Guide to Psychoeducation and Management</a:t>
            </a:r>
            <a:r>
              <a:rPr lang="en" sz="1000"/>
              <a:t>. C Anderson, D Reiss, G Hogarty.</a:t>
            </a:r>
            <a:endParaRPr sz="1000"/>
          </a:p>
          <a:p>
            <a:pPr marL="0" lvl="0" indent="0" algn="l" rtl="0">
              <a:spcBef>
                <a:spcPts val="0"/>
              </a:spcBef>
              <a:spcAft>
                <a:spcPts val="0"/>
              </a:spcAft>
              <a:buNone/>
            </a:pPr>
            <a:r>
              <a:rPr lang="en" sz="1000" b="1"/>
              <a:t>Family Education in Mental Illness. </a:t>
            </a:r>
            <a:r>
              <a:rPr lang="en" sz="1000"/>
              <a:t>A Hatfield. </a:t>
            </a:r>
            <a:endParaRPr sz="1000"/>
          </a:p>
          <a:p>
            <a:pPr marL="0" lvl="0" indent="0" algn="l" rtl="0">
              <a:spcBef>
                <a:spcPts val="0"/>
              </a:spcBef>
              <a:spcAft>
                <a:spcPts val="0"/>
              </a:spcAft>
              <a:buNone/>
            </a:pPr>
            <a:r>
              <a:rPr lang="en" sz="1000" b="1"/>
              <a:t>Working with Families of the Mentally Ill. </a:t>
            </a:r>
            <a:r>
              <a:rPr lang="en" sz="1000"/>
              <a:t>K Berheim, A Lehman.)</a:t>
            </a:r>
            <a:endParaRPr sz="1000"/>
          </a:p>
          <a:p>
            <a:pPr marL="0" lvl="0" indent="0" algn="l" rtl="0">
              <a:spcBef>
                <a:spcPts val="0"/>
              </a:spcBef>
              <a:spcAft>
                <a:spcPts val="0"/>
              </a:spcAft>
              <a:buNone/>
            </a:pP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rené Brown on Blame (1)">
            <a:hlinkClick r:id="" action="ppaction://media"/>
            <a:extLst>
              <a:ext uri="{FF2B5EF4-FFF2-40B4-BE49-F238E27FC236}">
                <a16:creationId xmlns:a16="http://schemas.microsoft.com/office/drawing/2014/main" id="{8904EE5B-2CC7-457E-8117-1E3D6D7F13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057775"/>
          </a:xfrm>
          <a:prstGeom prst="rect">
            <a:avLst/>
          </a:prstGeom>
        </p:spPr>
      </p:pic>
    </p:spTree>
    <p:extLst>
      <p:ext uri="{BB962C8B-B14F-4D97-AF65-F5344CB8AC3E}">
        <p14:creationId xmlns:p14="http://schemas.microsoft.com/office/powerpoint/2010/main" val="78191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6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COMMON EMOTIONAL RESPONSES OF FAMILY MEMBERS</a:t>
            </a:r>
            <a:endParaRPr/>
          </a:p>
        </p:txBody>
      </p:sp>
      <p:sp>
        <p:nvSpPr>
          <p:cNvPr id="135" name="Google Shape;135;p23"/>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2000" dirty="0"/>
              <a:t>ANXIETY AND FEAR</a:t>
            </a:r>
            <a:endParaRPr sz="2000" dirty="0"/>
          </a:p>
          <a:p>
            <a:pPr marL="457200" lvl="0" indent="-419100" algn="l" rtl="0">
              <a:spcBef>
                <a:spcPts val="0"/>
              </a:spcBef>
              <a:spcAft>
                <a:spcPts val="0"/>
              </a:spcAft>
              <a:buSzPts val="3000"/>
              <a:buChar char="●"/>
            </a:pPr>
            <a:r>
              <a:rPr lang="en" sz="2000" dirty="0"/>
              <a:t>GUILT</a:t>
            </a:r>
            <a:endParaRPr sz="2000" dirty="0"/>
          </a:p>
          <a:p>
            <a:pPr marL="457200" lvl="0" indent="-419100" algn="l" rtl="0">
              <a:spcBef>
                <a:spcPts val="0"/>
              </a:spcBef>
              <a:spcAft>
                <a:spcPts val="0"/>
              </a:spcAft>
              <a:buSzPts val="3000"/>
              <a:buChar char="●"/>
            </a:pPr>
            <a:r>
              <a:rPr lang="en" sz="2000" dirty="0"/>
              <a:t>STIGMA AND EMBARRASSMENT</a:t>
            </a:r>
            <a:endParaRPr sz="2000" dirty="0"/>
          </a:p>
          <a:p>
            <a:pPr marL="457200" lvl="0" indent="-419100" algn="l" rtl="0">
              <a:spcBef>
                <a:spcPts val="0"/>
              </a:spcBef>
              <a:spcAft>
                <a:spcPts val="0"/>
              </a:spcAft>
              <a:buSzPts val="3000"/>
              <a:buChar char="●"/>
            </a:pPr>
            <a:r>
              <a:rPr lang="en" sz="2000" dirty="0"/>
              <a:t>FRUSTRATION</a:t>
            </a:r>
            <a:endParaRPr sz="2000" dirty="0"/>
          </a:p>
          <a:p>
            <a:pPr marL="457200" lvl="0" indent="-419100" algn="l" rtl="0">
              <a:spcBef>
                <a:spcPts val="0"/>
              </a:spcBef>
              <a:spcAft>
                <a:spcPts val="0"/>
              </a:spcAft>
              <a:buSzPts val="3000"/>
              <a:buChar char="●"/>
            </a:pPr>
            <a:r>
              <a:rPr lang="en" sz="2000" dirty="0"/>
              <a:t>ANGER</a:t>
            </a:r>
          </a:p>
          <a:p>
            <a:pPr marL="457200" lvl="0" indent="-419100" algn="l" rtl="0">
              <a:spcBef>
                <a:spcPts val="0"/>
              </a:spcBef>
              <a:spcAft>
                <a:spcPts val="0"/>
              </a:spcAft>
              <a:buSzPts val="3000"/>
              <a:buChar char="●"/>
            </a:pPr>
            <a:r>
              <a:rPr lang="en" sz="2000" dirty="0"/>
              <a:t>PROTECTIVE</a:t>
            </a:r>
            <a:endParaRPr sz="2000" dirty="0"/>
          </a:p>
          <a:p>
            <a:pPr marL="457200" lvl="0" indent="-419100" algn="l" rtl="0">
              <a:spcBef>
                <a:spcPts val="0"/>
              </a:spcBef>
              <a:spcAft>
                <a:spcPts val="0"/>
              </a:spcAft>
              <a:buSzPts val="3000"/>
              <a:buChar char="●"/>
            </a:pPr>
            <a:r>
              <a:rPr lang="en" sz="2000" dirty="0"/>
              <a:t>SADNESS AND MOURNING</a:t>
            </a:r>
            <a:endParaRPr sz="2000" dirty="0"/>
          </a:p>
        </p:txBody>
      </p:sp>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A243C363007F4F827DB51D02034FC2" ma:contentTypeVersion="22" ma:contentTypeDescription="Create a new document." ma:contentTypeScope="" ma:versionID="6f4aa861c22db5f2b4eb9d2bf3007668">
  <xsd:schema xmlns:xsd="http://www.w3.org/2001/XMLSchema" xmlns:xs="http://www.w3.org/2001/XMLSchema" xmlns:p="http://schemas.microsoft.com/office/2006/metadata/properties" targetNamespace="http://schemas.microsoft.com/office/2006/metadata/properties" ma:root="true" ma:fieldsID="883d4e8e4bb62dc9630bd01492c2b58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428697-F2A6-4DEC-9682-6B29A5087B36}"/>
</file>

<file path=customXml/itemProps2.xml><?xml version="1.0" encoding="utf-8"?>
<ds:datastoreItem xmlns:ds="http://schemas.openxmlformats.org/officeDocument/2006/customXml" ds:itemID="{D97EBC39-3D6E-4885-A037-2CD319577274}"/>
</file>

<file path=customXml/itemProps3.xml><?xml version="1.0" encoding="utf-8"?>
<ds:datastoreItem xmlns:ds="http://schemas.openxmlformats.org/officeDocument/2006/customXml" ds:itemID="{CDA7F833-1FED-4983-9951-606E7EEBE1ED}"/>
</file>

<file path=customXml/itemProps4.xml><?xml version="1.0" encoding="utf-8"?>
<ds:datastoreItem xmlns:ds="http://schemas.openxmlformats.org/officeDocument/2006/customXml" ds:itemID="{8906F7C0-DE5D-48ED-99EC-8C03357F9862}"/>
</file>

<file path=docProps/app.xml><?xml version="1.0" encoding="utf-8"?>
<Properties xmlns="http://schemas.openxmlformats.org/officeDocument/2006/extended-properties" xmlns:vt="http://schemas.openxmlformats.org/officeDocument/2006/docPropsVTypes">
  <TotalTime>261</TotalTime>
  <Words>3676</Words>
  <Application>Microsoft Office PowerPoint</Application>
  <PresentationFormat>On-screen Show (16:9)</PresentationFormat>
  <Paragraphs>446</Paragraphs>
  <Slides>31</Slides>
  <Notes>31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Roboto</vt:lpstr>
      <vt:lpstr>Material</vt:lpstr>
      <vt:lpstr>WTF?</vt:lpstr>
      <vt:lpstr>Why the Family</vt:lpstr>
      <vt:lpstr>WHY INVOLVE FAMILIES</vt:lpstr>
      <vt:lpstr>FAMILIES AND INDIVIDUALS SHARE THE SAME LOSSES</vt:lpstr>
      <vt:lpstr>UNDERSTANDING THE FAMILY</vt:lpstr>
      <vt:lpstr>THE IMPORTANCE OF STRESS REDUCTION</vt:lpstr>
      <vt:lpstr>RECOGNIZING FAMILY DISTRESS</vt:lpstr>
      <vt:lpstr>PowerPoint Presentation</vt:lpstr>
      <vt:lpstr>COMMON EMOTIONAL RESPONSES OF FAMILY MEMBERS</vt:lpstr>
      <vt:lpstr>COMMON BEHAVIORAL RESPONSES OF FAMILY MEMBERS</vt:lpstr>
      <vt:lpstr>UNDERSTANDING FAMILY BURDEN</vt:lpstr>
      <vt:lpstr>CONFIDENTIALITY CAN BE A BARRIER</vt:lpstr>
      <vt:lpstr>CONFIDENTIAL INFORMATION</vt:lpstr>
      <vt:lpstr>NON-CONFIDENTIAL INFORMATION</vt:lpstr>
      <vt:lpstr>WHAT FAMILIES NEED</vt:lpstr>
      <vt:lpstr>INFORMATION NEEDS OF FAMILIES </vt:lpstr>
      <vt:lpstr>EMPATHY https://www.youtube.com/watch?v=1Evwgu369Jw#action=share</vt:lpstr>
      <vt:lpstr>PowerPoint Presentation</vt:lpstr>
      <vt:lpstr>STAGES OF EMOTIONAL RESPONSE</vt:lpstr>
      <vt:lpstr>DEALING WITH CATASTROPHIC EVENTS</vt:lpstr>
      <vt:lpstr>II.  LEARNING TO COPE</vt:lpstr>
      <vt:lpstr>III.  MOVING INTO ADVOCACY</vt:lpstr>
      <vt:lpstr>ENGAGING THE FAMILY</vt:lpstr>
      <vt:lpstr>COLLABORATING WITH FAMILIES SUPPORTS INDIVIDUAL RECOVERY</vt:lpstr>
      <vt:lpstr> FAMILY AND PROVIDER PERCEIVED BARRIERS TO COLLABORATION</vt:lpstr>
      <vt:lpstr>PROVIDER REAL AND PERCEIVED BARRIERS TO COLLABORATION</vt:lpstr>
      <vt:lpstr>FAMILY REAL AND PERCEIVED BARRIERS TO COLLABORATION</vt:lpstr>
      <vt:lpstr>15 Principles in Working with Families</vt:lpstr>
      <vt:lpstr>RECOVERY IS NOT ACCOMPLISHED ALONE</vt:lpstr>
      <vt:lpstr>FAMILY PLAYS A VITAL ROLE IN INDIVIDUAL RECOVERY.</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WHO’S MY CLIENT?</dc:title>
  <dc:creator>Stewart, Bette</dc:creator>
  <cp:lastModifiedBy>Stewart, Bette</cp:lastModifiedBy>
  <cp:revision>20</cp:revision>
  <dcterms:modified xsi:type="dcterms:W3CDTF">2018-12-03T22:12:43Z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0x0101006FA243C363007F4F827DB51D02034FC2</vt:lpwstr>
  </property>
  <property fmtid="{D5CDD505-2E9C-101B-9397-08002B2CF9AE}" pid="3" name="_dlc_DocIdItemGuid">
    <vt:lpwstr>979e3477-cb35-4caa-be92-1df716d6394e</vt:lpwstr>
  </property>
</Properties>
</file>