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5"/>
    <p:sldMasterId id="2147483648" r:id="rId6"/>
    <p:sldMasterId id="2147483678" r:id="rId7"/>
  </p:sldMasterIdLst>
  <p:notesMasterIdLst>
    <p:notesMasterId r:id="rId26"/>
  </p:notesMasterIdLst>
  <p:handoutMasterIdLst>
    <p:handoutMasterId r:id="rId27"/>
  </p:handoutMasterIdLst>
  <p:sldIdLst>
    <p:sldId id="349" r:id="rId8"/>
    <p:sldId id="353" r:id="rId9"/>
    <p:sldId id="345" r:id="rId10"/>
    <p:sldId id="354" r:id="rId11"/>
    <p:sldId id="355" r:id="rId12"/>
    <p:sldId id="364" r:id="rId13"/>
    <p:sldId id="365" r:id="rId14"/>
    <p:sldId id="369" r:id="rId15"/>
    <p:sldId id="368" r:id="rId16"/>
    <p:sldId id="367" r:id="rId17"/>
    <p:sldId id="373" r:id="rId18"/>
    <p:sldId id="371" r:id="rId19"/>
    <p:sldId id="376" r:id="rId20"/>
    <p:sldId id="357" r:id="rId21"/>
    <p:sldId id="361" r:id="rId22"/>
    <p:sldId id="362" r:id="rId23"/>
    <p:sldId id="374" r:id="rId24"/>
    <p:sldId id="363" r:id="rId2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B2B"/>
    <a:srgbClr val="475379"/>
    <a:srgbClr val="F9F3DD"/>
    <a:srgbClr val="7726BA"/>
    <a:srgbClr val="52738D"/>
    <a:srgbClr val="C6AB5C"/>
    <a:srgbClr val="616F57"/>
    <a:srgbClr val="33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3430" autoAdjust="0"/>
  </p:normalViewPr>
  <p:slideViewPr>
    <p:cSldViewPr>
      <p:cViewPr>
        <p:scale>
          <a:sx n="50" d="100"/>
          <a:sy n="50" d="100"/>
        </p:scale>
        <p:origin x="-3384" y="-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30" Type="http://schemas.openxmlformats.org/officeDocument/2006/relationships/theme" Target="theme/theme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85770-DF6A-4F39-A923-AE288DBA553F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29F66-49DC-4DA1-B409-926A238823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09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B837-AA71-4970-94CE-9B23F95640DC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B8D11-1ACD-4BF3-B2F2-CEBC4BC9AD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9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40C42B8-3138-4082-970C-AB4F64B8D7FE}" type="slidenum">
              <a:rPr lang="en-US" smtClean="0"/>
              <a:pPr defTabSz="930275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B8D11-1ACD-4BF3-B2F2-CEBC4BC9AD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B8D11-1ACD-4BF3-B2F2-CEBC4BC9AD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3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B8D11-1ACD-4BF3-B2F2-CEBC4BC9ADA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90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Templat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36776" y="2174875"/>
            <a:ext cx="7315200" cy="1470025"/>
          </a:xfrm>
        </p:spPr>
        <p:txBody>
          <a:bodyPr/>
          <a:lstStyle>
            <a:lvl1pPr algn="l">
              <a:defRPr sz="4000">
                <a:solidFill>
                  <a:srgbClr val="33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04402" y="4151376"/>
            <a:ext cx="6400800" cy="1371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263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24600"/>
            <a:ext cx="914400" cy="228600"/>
          </a:xfr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8073F-D135-45A0-914D-E5D82AE258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6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5808"/>
            <a:ext cx="8229600" cy="777240"/>
          </a:xfrm>
        </p:spPr>
        <p:txBody>
          <a:bodyPr/>
          <a:lstStyle>
            <a:lvl1pPr>
              <a:defRPr>
                <a:solidFill>
                  <a:srgbClr val="33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A035-C219-492D-9208-DAAEFAA53D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4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DE5E0A5-1DC4-42C6-9ED7-8C03E7210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5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0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Template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435225"/>
            <a:ext cx="67818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191000"/>
            <a:ext cx="60960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01813" y="635635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7076-8FED-4B0E-9F6F-5E7E621771BE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4813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7013" y="635635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FC536-9BD4-41E5-9653-5B32E961C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4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1BD012-390E-48D3-842D-97B5C0A25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6" descr="PPT Templa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 Template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008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j-lt"/>
              </a:defRPr>
            </a:lvl1pPr>
          </a:lstStyle>
          <a:p>
            <a:pPr>
              <a:defRPr/>
            </a:pPr>
            <a:fld id="{34E434F0-71D8-4FE8-8F45-052631D39E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2" r:id="rId2"/>
    <p:sldLayoutId id="2147483673" r:id="rId3"/>
    <p:sldLayoutId id="2147483674" r:id="rId4"/>
    <p:sldLayoutId id="21474836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00"/>
        </a:buClr>
        <a:buSzPct val="80000"/>
        <a:buChar char="•"/>
        <a:defRPr sz="32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SzPct val="80000"/>
        <a:buChar char="•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SzPct val="80000"/>
        <a:buChar char="•"/>
        <a:defRPr sz="2400" b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SzPct val="80000"/>
        <a:buChar char="•"/>
        <a:defRPr sz="2000" b="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SzPct val="80000"/>
        <a:buChar char="•"/>
        <a:defRPr sz="2000" b="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850384-C7DF-47F3-B7D8-507CAF3484C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9" name="Picture 6" descr="PPT Templa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26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6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77875"/>
          </a:xfrm>
        </p:spPr>
        <p:txBody>
          <a:bodyPr/>
          <a:lstStyle/>
          <a:p>
            <a:pPr algn="r"/>
            <a:r>
              <a:rPr lang="en-US" dirty="0" smtClean="0"/>
              <a:t>States:</a:t>
            </a:r>
            <a:br>
              <a:rPr lang="en-US" dirty="0" smtClean="0"/>
            </a:br>
            <a:r>
              <a:rPr lang="en-US" dirty="0" smtClean="0"/>
              <a:t>Data as a Tool for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458200" cy="4373563"/>
          </a:xfrm>
        </p:spPr>
        <p:txBody>
          <a:bodyPr/>
          <a:lstStyle/>
          <a:p>
            <a:pPr lvl="0"/>
            <a:r>
              <a:rPr lang="en-US" sz="2400" dirty="0" smtClean="0"/>
              <a:t>Information </a:t>
            </a:r>
            <a:r>
              <a:rPr lang="en-US" sz="2400" dirty="0"/>
              <a:t>on </a:t>
            </a:r>
            <a:r>
              <a:rPr lang="en-US" sz="2400" b="1" dirty="0"/>
              <a:t>certified professionals </a:t>
            </a:r>
            <a:r>
              <a:rPr lang="en-US" sz="2400" dirty="0"/>
              <a:t>across the state including their location and provider type, including Medicaid ID numbers by </a:t>
            </a:r>
            <a:r>
              <a:rPr lang="en-US" sz="2400" dirty="0" smtClean="0"/>
              <a:t>professional</a:t>
            </a:r>
          </a:p>
          <a:p>
            <a:pPr lvl="0"/>
            <a:r>
              <a:rPr lang="en-US" sz="2400" dirty="0" smtClean="0"/>
              <a:t>Licensing Boards</a:t>
            </a:r>
            <a:endParaRPr lang="en-US" sz="2400" dirty="0"/>
          </a:p>
          <a:p>
            <a:pPr lvl="0"/>
            <a:r>
              <a:rPr lang="en-US" sz="2400" dirty="0" smtClean="0"/>
              <a:t>Department of Labor Data at state levels</a:t>
            </a:r>
          </a:p>
          <a:p>
            <a:pPr lvl="0"/>
            <a:r>
              <a:rPr lang="en-US" sz="2400" dirty="0" smtClean="0"/>
              <a:t>Social </a:t>
            </a:r>
            <a:r>
              <a:rPr lang="en-US" sz="2400" dirty="0"/>
              <a:t>Science </a:t>
            </a:r>
            <a:r>
              <a:rPr lang="en-US" sz="2400" b="1" dirty="0"/>
              <a:t>Research</a:t>
            </a:r>
            <a:r>
              <a:rPr lang="en-US" sz="2400" dirty="0"/>
              <a:t> Center data </a:t>
            </a:r>
          </a:p>
          <a:p>
            <a:pPr lvl="0"/>
            <a:r>
              <a:rPr lang="en-US" sz="2400" b="1" dirty="0" smtClean="0"/>
              <a:t>Clinician </a:t>
            </a:r>
            <a:r>
              <a:rPr lang="en-US" sz="2400" b="1" dirty="0"/>
              <a:t>Roster </a:t>
            </a:r>
            <a:r>
              <a:rPr lang="en-US" sz="2400" dirty="0"/>
              <a:t>Information System (CRIS), a web-based system designed to track the credentials of clinical staff </a:t>
            </a:r>
            <a:endParaRPr lang="en-US" sz="2400" dirty="0" smtClean="0"/>
          </a:p>
          <a:p>
            <a:pPr lvl="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7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States:</a:t>
            </a:r>
            <a:br>
              <a:rPr lang="en-US" dirty="0" smtClean="0"/>
            </a:br>
            <a:r>
              <a:rPr lang="en-US" dirty="0" smtClean="0"/>
              <a:t>Workforce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60216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Provider Availability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Most states do not have enough </a:t>
            </a:r>
            <a:r>
              <a:rPr lang="en-US" sz="2400" i="0" dirty="0"/>
              <a:t>providers to meet the needs of the </a:t>
            </a:r>
            <a:r>
              <a:rPr lang="en-US" sz="2400" b="1" i="0" dirty="0"/>
              <a:t>expanded eligible population</a:t>
            </a:r>
            <a:r>
              <a:rPr lang="en-US" sz="2400" i="0" dirty="0"/>
              <a:t>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>
                <a:ea typeface="+mn-ea"/>
                <a:cs typeface="+mn-cs"/>
              </a:rPr>
              <a:t>Problem is particularly acute in </a:t>
            </a:r>
            <a:r>
              <a:rPr lang="en-US" sz="2400" b="1" i="0" dirty="0">
                <a:ea typeface="+mn-ea"/>
                <a:cs typeface="+mn-cs"/>
              </a:rPr>
              <a:t>rural or remote areas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>
                <a:ea typeface="+mn-ea"/>
                <a:cs typeface="+mn-cs"/>
              </a:rPr>
              <a:t>Providers are being lost to better (higher paying) opportunities, particularly with the </a:t>
            </a:r>
            <a:r>
              <a:rPr lang="en-US" sz="2400" b="1" i="0" dirty="0">
                <a:ea typeface="+mn-ea"/>
                <a:cs typeface="+mn-cs"/>
              </a:rPr>
              <a:t>Veterans </a:t>
            </a:r>
            <a:r>
              <a:rPr lang="en-US" sz="2400" b="1" i="0" dirty="0" smtClean="0">
                <a:ea typeface="+mn-ea"/>
                <a:cs typeface="+mn-cs"/>
              </a:rPr>
              <a:t>Administration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>
                <a:ea typeface="+mn-ea"/>
                <a:cs typeface="+mn-cs"/>
              </a:rPr>
              <a:t>There is a significant gap between the numbers of peers ready and credentialed to work, and the jobs available to them.  Need to increase acceptance of peers in the workplace.</a:t>
            </a:r>
            <a:endParaRPr lang="en-US" sz="2400" i="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1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States:</a:t>
            </a:r>
            <a:br>
              <a:rPr lang="en-US" dirty="0"/>
            </a:br>
            <a:r>
              <a:rPr lang="en-US" dirty="0"/>
              <a:t>Workforce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373563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Lack of Academia </a:t>
            </a:r>
            <a:endParaRPr lang="en-US" sz="2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Universities serve </a:t>
            </a:r>
            <a:r>
              <a:rPr lang="en-US" sz="2400" i="0" dirty="0"/>
              <a:t>as an “anchor” for the </a:t>
            </a:r>
            <a:r>
              <a:rPr lang="en-US" sz="2400" i="0" dirty="0" smtClean="0"/>
              <a:t>community – lack </a:t>
            </a:r>
            <a:r>
              <a:rPr lang="en-US" sz="2400" i="0" dirty="0" smtClean="0"/>
              <a:t>is </a:t>
            </a:r>
            <a:r>
              <a:rPr lang="en-US" sz="2400" i="0" dirty="0"/>
              <a:t>a barrier for recruitment and retention.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Continuing Education </a:t>
            </a:r>
            <a:endParaRPr lang="en-US" sz="2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/>
              <a:t>Need to train on emerging best </a:t>
            </a:r>
            <a:r>
              <a:rPr lang="en-US" sz="2400" i="0" dirty="0" smtClean="0"/>
              <a:t>practices and leadership.</a:t>
            </a:r>
            <a:endParaRPr lang="en-US" sz="2400" i="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Technology </a:t>
            </a: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/>
              <a:t>Need a technology-savvy workforce, particularly where the population is rural as this is where most of the unmet needs are.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1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States: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Workforce Best </a:t>
            </a:r>
            <a:r>
              <a:rPr lang="en-US" dirty="0"/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Peers in the Workforce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States recognize </a:t>
            </a:r>
            <a:r>
              <a:rPr lang="en-US" sz="2400" i="0" dirty="0"/>
              <a:t>the importance of peers and </a:t>
            </a:r>
            <a:r>
              <a:rPr lang="en-US" sz="2400" i="0" dirty="0" smtClean="0"/>
              <a:t>are </a:t>
            </a:r>
            <a:r>
              <a:rPr lang="en-US" sz="2400" i="0" dirty="0"/>
              <a:t>using them in </a:t>
            </a:r>
            <a:r>
              <a:rPr lang="en-US" sz="2400" b="1" i="0" dirty="0"/>
              <a:t>as many domains as possible</a:t>
            </a:r>
            <a:r>
              <a:rPr lang="en-US" sz="2400" i="0" dirty="0"/>
              <a:t>; correctional, primary care, </a:t>
            </a:r>
            <a:r>
              <a:rPr lang="en-US" sz="2400" i="0" dirty="0" smtClean="0"/>
              <a:t>vocational, </a:t>
            </a:r>
            <a:r>
              <a:rPr lang="en-US" sz="2400" i="0" dirty="0"/>
              <a:t>pre-release, crisis, and housing.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/>
              <a:t>Peers are used as navigators and bridges for consumers making transitions</a:t>
            </a:r>
            <a:r>
              <a:rPr lang="en-US" sz="2400" i="0" dirty="0" smtClean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Training and certification is increasing in most states for peer specialties.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States:</a:t>
            </a:r>
            <a:br>
              <a:rPr lang="en-US" dirty="0"/>
            </a:br>
            <a:r>
              <a:rPr lang="en-US" dirty="0"/>
              <a:t>Workforce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4449763"/>
          </a:xfrm>
        </p:spPr>
        <p:txBody>
          <a:bodyPr/>
          <a:lstStyle/>
          <a:p>
            <a:pPr marL="457200" lvl="1" indent="0">
              <a:spcBef>
                <a:spcPts val="1200"/>
              </a:spcBef>
              <a:buNone/>
            </a:pPr>
            <a:r>
              <a:rPr lang="en-US" i="0" dirty="0">
                <a:solidFill>
                  <a:schemeClr val="tx2"/>
                </a:solidFill>
              </a:rPr>
              <a:t>Tele-health </a:t>
            </a:r>
            <a:r>
              <a:rPr lang="en-US" i="0" dirty="0" smtClean="0">
                <a:solidFill>
                  <a:schemeClr val="tx2"/>
                </a:solidFill>
              </a:rPr>
              <a:t>Investments </a:t>
            </a:r>
            <a:r>
              <a:rPr lang="en-US" i="0" dirty="0">
                <a:solidFill>
                  <a:schemeClr val="tx2"/>
                </a:solidFill>
              </a:rPr>
              <a:t>for </a:t>
            </a:r>
            <a:r>
              <a:rPr lang="en-US" i="0" dirty="0" smtClean="0">
                <a:solidFill>
                  <a:schemeClr val="tx2"/>
                </a:solidFill>
              </a:rPr>
              <a:t>Provider access Outside </a:t>
            </a:r>
            <a:r>
              <a:rPr lang="en-US" i="0" dirty="0">
                <a:solidFill>
                  <a:schemeClr val="tx2"/>
                </a:solidFill>
              </a:rPr>
              <a:t>of </a:t>
            </a:r>
            <a:r>
              <a:rPr lang="en-US" i="0" dirty="0" smtClean="0">
                <a:solidFill>
                  <a:schemeClr val="tx2"/>
                </a:solidFill>
              </a:rPr>
              <a:t>State Borders.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en-US" i="0" dirty="0" smtClean="0">
                <a:solidFill>
                  <a:schemeClr val="tx2"/>
                </a:solidFill>
              </a:rPr>
              <a:t>mproved </a:t>
            </a:r>
            <a:r>
              <a:rPr lang="en-US" i="0" dirty="0">
                <a:solidFill>
                  <a:schemeClr val="tx2"/>
                </a:solidFill>
              </a:rPr>
              <a:t>access to specialty services</a:t>
            </a:r>
          </a:p>
          <a:p>
            <a:pPr lvl="2">
              <a:spcBef>
                <a:spcPts val="1200"/>
              </a:spcBef>
            </a:pPr>
            <a:r>
              <a:rPr lang="en-US" i="0" dirty="0" smtClean="0">
                <a:solidFill>
                  <a:schemeClr val="tx2"/>
                </a:solidFill>
              </a:rPr>
              <a:t>Traditional face-to-face visits using video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</a:rPr>
              <a:t>M</a:t>
            </a:r>
            <a:r>
              <a:rPr lang="en-US" i="0" dirty="0" smtClean="0">
                <a:solidFill>
                  <a:schemeClr val="tx2"/>
                </a:solidFill>
              </a:rPr>
              <a:t>obile applications using smartphones and providing education, interventions, GPS alerts, on-demand advice</a:t>
            </a:r>
          </a:p>
          <a:p>
            <a:pPr lvl="2">
              <a:spcBef>
                <a:spcPts val="1200"/>
              </a:spcBef>
            </a:pPr>
            <a:r>
              <a:rPr lang="en-US" sz="2400" i="0" dirty="0" smtClean="0">
                <a:solidFill>
                  <a:schemeClr val="tx2"/>
                </a:solidFill>
              </a:rPr>
              <a:t>States </a:t>
            </a:r>
            <a:r>
              <a:rPr lang="en-US" sz="2400" i="0" dirty="0">
                <a:solidFill>
                  <a:schemeClr val="tx2"/>
                </a:solidFill>
              </a:rPr>
              <a:t>identified particular effectiveness with </a:t>
            </a:r>
            <a:r>
              <a:rPr lang="en-US" sz="2400" i="0" dirty="0" smtClean="0">
                <a:solidFill>
                  <a:schemeClr val="tx2"/>
                </a:solidFill>
              </a:rPr>
              <a:t>youth, including: </a:t>
            </a:r>
            <a:r>
              <a:rPr lang="en-US" i="0" dirty="0" smtClean="0">
                <a:solidFill>
                  <a:schemeClr val="tx2"/>
                </a:solidFill>
              </a:rPr>
              <a:t>outreach, services on-demand, texting supports.</a:t>
            </a:r>
          </a:p>
          <a:p>
            <a:pPr lvl="1">
              <a:spcBef>
                <a:spcPts val="1200"/>
              </a:spcBef>
            </a:pPr>
            <a:endParaRPr lang="en-US" i="0" dirty="0" smtClean="0">
              <a:solidFill>
                <a:schemeClr val="tx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9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States:</a:t>
            </a:r>
            <a:br>
              <a:rPr lang="en-US" dirty="0"/>
            </a:br>
            <a:r>
              <a:rPr lang="en-US" dirty="0"/>
              <a:t>Workforce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449763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0" dirty="0" smtClean="0">
                <a:solidFill>
                  <a:schemeClr val="tx2"/>
                </a:solidFill>
              </a:rPr>
              <a:t>CEUs/Training Distance Learning:</a:t>
            </a:r>
            <a:endParaRPr lang="en-US" i="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>
                <a:solidFill>
                  <a:schemeClr val="tx2"/>
                </a:solidFill>
              </a:rPr>
              <a:t>Range from self-directed courses and curricula to interactive Webinars to mental/substance use disorder specific </a:t>
            </a:r>
            <a:r>
              <a:rPr lang="en-US" sz="2400" b="1" i="0" dirty="0" smtClean="0">
                <a:solidFill>
                  <a:schemeClr val="tx2"/>
                </a:solidFill>
              </a:rPr>
              <a:t>ECHO</a:t>
            </a:r>
            <a:r>
              <a:rPr lang="en-US" sz="2400" i="0" dirty="0" smtClean="0">
                <a:solidFill>
                  <a:schemeClr val="tx2"/>
                </a:solidFill>
              </a:rPr>
              <a:t> sites</a:t>
            </a:r>
            <a:r>
              <a:rPr lang="en-US" sz="2400" i="0" dirty="0">
                <a:solidFill>
                  <a:schemeClr val="tx2"/>
                </a:solidFill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>
                <a:solidFill>
                  <a:schemeClr val="tx2"/>
                </a:solidFill>
              </a:rPr>
              <a:t>Offered by a range of TA providers, professional organizations, community colleges and universities.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>
                <a:solidFill>
                  <a:schemeClr val="tx2"/>
                </a:solidFill>
              </a:rPr>
              <a:t>Most </a:t>
            </a:r>
            <a:r>
              <a:rPr lang="en-US" sz="2400" i="0" dirty="0" smtClean="0">
                <a:solidFill>
                  <a:schemeClr val="tx2"/>
                </a:solidFill>
              </a:rPr>
              <a:t>providers are familiar with </a:t>
            </a:r>
            <a:r>
              <a:rPr lang="en-US" sz="2400" i="0" dirty="0">
                <a:solidFill>
                  <a:schemeClr val="tx2"/>
                </a:solidFill>
              </a:rPr>
              <a:t>and </a:t>
            </a:r>
            <a:r>
              <a:rPr lang="en-US" sz="2400" i="0" dirty="0" smtClean="0">
                <a:solidFill>
                  <a:schemeClr val="tx2"/>
                </a:solidFill>
              </a:rPr>
              <a:t>accept </a:t>
            </a:r>
            <a:r>
              <a:rPr lang="en-US" sz="2400" i="0" dirty="0">
                <a:solidFill>
                  <a:schemeClr val="tx2"/>
                </a:solidFill>
              </a:rPr>
              <a:t>use of technology.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4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States:</a:t>
            </a:r>
            <a:br>
              <a:rPr lang="en-US" dirty="0" smtClean="0"/>
            </a:br>
            <a:r>
              <a:rPr lang="en-US" dirty="0" smtClean="0"/>
              <a:t>Identified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9530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States – Working on Strategies to </a:t>
            </a:r>
            <a:r>
              <a:rPr lang="en-US" sz="2800" dirty="0"/>
              <a:t>A</a:t>
            </a:r>
            <a:r>
              <a:rPr lang="en-US" sz="2800" dirty="0" smtClean="0"/>
              <a:t>ddress:</a:t>
            </a:r>
          </a:p>
          <a:p>
            <a:pPr lvl="1">
              <a:spcBef>
                <a:spcPts val="1800"/>
              </a:spcBef>
            </a:pPr>
            <a:r>
              <a:rPr lang="en-US" sz="2400" i="0" dirty="0"/>
              <a:t>Reimbursement</a:t>
            </a:r>
          </a:p>
          <a:p>
            <a:pPr lvl="1">
              <a:spcBef>
                <a:spcPts val="1800"/>
              </a:spcBef>
            </a:pPr>
            <a:r>
              <a:rPr lang="en-US" sz="2400" i="0" dirty="0"/>
              <a:t>Cross-state licensure/certification</a:t>
            </a:r>
          </a:p>
          <a:p>
            <a:pPr lvl="1">
              <a:spcBef>
                <a:spcPts val="1800"/>
              </a:spcBef>
            </a:pPr>
            <a:r>
              <a:rPr lang="en-US" sz="2400" i="0" dirty="0"/>
              <a:t>Improved outcomes through mentoring</a:t>
            </a:r>
          </a:p>
          <a:p>
            <a:pPr lvl="1">
              <a:spcBef>
                <a:spcPts val="1800"/>
              </a:spcBef>
            </a:pPr>
            <a:r>
              <a:rPr lang="en-US" sz="2400" i="0" dirty="0"/>
              <a:t>Partnerships with </a:t>
            </a:r>
            <a:r>
              <a:rPr lang="en-US" sz="2400" i="0" dirty="0" smtClean="0"/>
              <a:t>universities, private providers, professional organization, and others</a:t>
            </a:r>
          </a:p>
          <a:p>
            <a:pPr lvl="1">
              <a:spcBef>
                <a:spcPts val="1800"/>
              </a:spcBef>
            </a:pPr>
            <a:r>
              <a:rPr lang="en-US" sz="2400" i="0" dirty="0" smtClean="0"/>
              <a:t>Sharing training resources between states for improved outcomes.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3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Engaging </a:t>
            </a:r>
            <a:r>
              <a:rPr lang="en-US" dirty="0" smtClean="0"/>
              <a:t>Key Influencers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52600"/>
            <a:ext cx="8096250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Successful </a:t>
            </a:r>
            <a:r>
              <a:rPr lang="en-US" sz="2800" dirty="0" smtClean="0"/>
              <a:t>Collaboration started with:</a:t>
            </a:r>
            <a:endParaRPr lang="en-US" sz="2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Pre service organizations (i.e. HOSA)</a:t>
            </a:r>
            <a:endParaRPr lang="en-US" sz="2400" i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Recovery High Schools/Colleges</a:t>
            </a:r>
            <a:endParaRPr lang="en-US" sz="2400" i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COPE/AAAMC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Professional Organizations </a:t>
            </a:r>
            <a:endParaRPr lang="en-US" sz="2400" i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Inclusion of BH in NHSC, Nurse Corps, loan repayment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Philanthropic Organizations</a:t>
            </a:r>
            <a:endParaRPr lang="en-US" sz="2400" i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Private </a:t>
            </a:r>
            <a:r>
              <a:rPr lang="en-US" sz="2400" i="0" dirty="0"/>
              <a:t>sector service </a:t>
            </a:r>
            <a:r>
              <a:rPr lang="en-US" sz="2400" i="0" dirty="0" smtClean="0"/>
              <a:t>delivery, </a:t>
            </a:r>
            <a:r>
              <a:rPr lang="en-US" sz="2400" i="0" dirty="0" smtClean="0"/>
              <a:t>insurers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7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SAMHSA </a:t>
            </a:r>
            <a:r>
              <a:rPr lang="en-US" sz="2800" dirty="0"/>
              <a:t>looks forward to </a:t>
            </a:r>
            <a:r>
              <a:rPr lang="en-US" sz="2800" dirty="0" smtClean="0"/>
              <a:t>continued dialogue </a:t>
            </a:r>
          </a:p>
          <a:p>
            <a:pPr marL="0" indent="0" algn="ctr">
              <a:buNone/>
            </a:pPr>
            <a:r>
              <a:rPr lang="en-US" sz="2800" dirty="0" smtClean="0"/>
              <a:t>to </a:t>
            </a:r>
            <a:r>
              <a:rPr lang="en-US" sz="2800" dirty="0"/>
              <a:t>facilitate sharing </a:t>
            </a:r>
            <a:r>
              <a:rPr lang="en-US" sz="2800" dirty="0" smtClean="0"/>
              <a:t>strategies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Invitations out now </a:t>
            </a:r>
            <a:r>
              <a:rPr lang="en-US" sz="2800" dirty="0" smtClean="0"/>
              <a:t>to invite participation in your </a:t>
            </a:r>
          </a:p>
          <a:p>
            <a:pPr marL="0" indent="0" algn="ctr">
              <a:buNone/>
            </a:pPr>
            <a:r>
              <a:rPr lang="en-US" sz="3600" b="1" dirty="0" smtClean="0"/>
              <a:t>Regional Workforce </a:t>
            </a:r>
          </a:p>
          <a:p>
            <a:pPr marL="0" indent="0" algn="ctr">
              <a:buNone/>
            </a:pPr>
            <a:r>
              <a:rPr lang="en-US" sz="3600" b="1" dirty="0" smtClean="0"/>
              <a:t>Learning Community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4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7848600" cy="3124200"/>
          </a:xfrm>
        </p:spPr>
        <p:txBody>
          <a:bodyPr/>
          <a:lstStyle/>
          <a:p>
            <a:pPr algn="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latin typeface="+mn-lt"/>
                <a:cs typeface="Traditional Arabic" panose="02020603050405020304" pitchFamily="18" charset="-78"/>
              </a:rPr>
              <a:t>Behavioral Health Workforce Planning</a:t>
            </a:r>
            <a:br>
              <a:rPr lang="en-US" sz="3200" b="1" dirty="0" smtClean="0">
                <a:latin typeface="+mn-lt"/>
                <a:cs typeface="Traditional Arabic" panose="02020603050405020304" pitchFamily="18" charset="-78"/>
              </a:rPr>
            </a:br>
            <a:r>
              <a:rPr lang="en-US" sz="3200" b="1" dirty="0" smtClean="0">
                <a:latin typeface="+mn-lt"/>
                <a:cs typeface="Traditional Arabic" panose="02020603050405020304" pitchFamily="18" charset="-78"/>
              </a:rPr>
              <a:t>Activities Across the States</a:t>
            </a:r>
            <a:br>
              <a:rPr lang="en-US" sz="3200" b="1" dirty="0" smtClean="0">
                <a:latin typeface="+mn-lt"/>
                <a:cs typeface="Traditional Arabic" panose="02020603050405020304" pitchFamily="18" charset="-78"/>
              </a:rPr>
            </a:br>
            <a:r>
              <a:rPr lang="en-US" sz="3200" b="1" dirty="0" smtClean="0">
                <a:latin typeface="+mn-lt"/>
                <a:cs typeface="Traditional Arabic" panose="02020603050405020304" pitchFamily="18" charset="-78"/>
              </a:rPr>
              <a:t/>
            </a:r>
            <a:br>
              <a:rPr lang="en-US" sz="3200" b="1" dirty="0" smtClean="0">
                <a:latin typeface="+mn-lt"/>
                <a:cs typeface="Traditional Arabic" panose="02020603050405020304" pitchFamily="18" charset="-78"/>
              </a:rPr>
            </a:br>
            <a:r>
              <a:rPr lang="en-US" sz="2800" b="1" dirty="0" smtClean="0">
                <a:solidFill>
                  <a:schemeClr val="tx1"/>
                </a:solidFill>
                <a:latin typeface="+mn-lt"/>
                <a:cs typeface="Traditional Arabic" panose="02020603050405020304" pitchFamily="18" charset="-78"/>
              </a:rPr>
              <a:t>Anne M. Herron, Director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Traditional Arabic" panose="02020603050405020304" pitchFamily="18" charset="-78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+mn-lt"/>
                <a:cs typeface="Traditional Arabic" panose="02020603050405020304" pitchFamily="18" charset="-78"/>
              </a:rPr>
            </a:br>
            <a:r>
              <a:rPr lang="en-US" sz="2800" b="1" dirty="0" smtClean="0">
                <a:solidFill>
                  <a:schemeClr val="tx1"/>
                </a:solidFill>
                <a:latin typeface="+mn-lt"/>
                <a:cs typeface="Traditional Arabic" panose="02020603050405020304" pitchFamily="18" charset="-78"/>
              </a:rPr>
              <a:t>Division of Regional and National Policy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Aparajita"/>
                <a:cs typeface="Traditional Arabic" panose="02020603050405020304" pitchFamily="18" charset="-78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+mn-lt"/>
                <a:ea typeface="Aparajita"/>
                <a:cs typeface="Traditional Arabic" panose="02020603050405020304" pitchFamily="18" charset="-78"/>
              </a:rPr>
            </a:br>
            <a:r>
              <a:rPr lang="en-US" sz="2800" b="1" dirty="0" smtClean="0">
                <a:solidFill>
                  <a:schemeClr val="tx1"/>
                </a:solidFill>
                <a:latin typeface="+mn-lt"/>
                <a:ea typeface="Aparajita"/>
                <a:cs typeface="Traditional Arabic" panose="02020603050405020304" pitchFamily="18" charset="-78"/>
              </a:rPr>
              <a:t>Workforce Strategic Initiative</a:t>
            </a:r>
            <a:endParaRPr lang="en-US" sz="2800" dirty="0" smtClean="0">
              <a:solidFill>
                <a:schemeClr val="tx1"/>
              </a:solidFill>
              <a:latin typeface="+mn-lt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27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777875"/>
          </a:xfrm>
        </p:spPr>
        <p:txBody>
          <a:bodyPr/>
          <a:lstStyle/>
          <a:p>
            <a:pPr algn="r"/>
            <a:r>
              <a:rPr lang="en-US" sz="3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SAMHSA Strategic Initiative #6:  Workforce Development</a:t>
            </a:r>
            <a:endParaRPr lang="en-US" sz="3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1828800"/>
            <a:ext cx="2667000" cy="12487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4724400"/>
            <a:ext cx="2667000" cy="1274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3276600"/>
            <a:ext cx="2667000" cy="12738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350" y="1675998"/>
            <a:ext cx="6248400" cy="51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GOALS:</a:t>
            </a:r>
            <a:endParaRPr lang="en-US" sz="24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Develop and disseminate workforce </a:t>
            </a:r>
            <a:r>
              <a:rPr 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training and education </a:t>
            </a:r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tools and core competencies to address behavioral health issues. 	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Develop and support deployment of </a:t>
            </a:r>
            <a:r>
              <a:rPr 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peer</a:t>
            </a:r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providers</a:t>
            </a:r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in all public health and health care delivery settings. 	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Develop consistent </a:t>
            </a:r>
            <a:r>
              <a:rPr 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methods to identify and track behavioral health workforce needs. 	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Influence and support </a:t>
            </a:r>
            <a:r>
              <a:rPr lang="en-US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funding</a:t>
            </a:r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for the behavioral health workforce. </a:t>
            </a:r>
          </a:p>
        </p:txBody>
      </p:sp>
    </p:spTree>
    <p:extLst>
      <p:ext uri="{BB962C8B-B14F-4D97-AF65-F5344CB8AC3E}">
        <p14:creationId xmlns:p14="http://schemas.microsoft.com/office/powerpoint/2010/main" val="177731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States:</a:t>
            </a:r>
            <a:br>
              <a:rPr lang="en-US" dirty="0" smtClean="0"/>
            </a:br>
            <a:r>
              <a:rPr lang="en-US" dirty="0" smtClean="0"/>
              <a:t>Workforce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373563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kern="1200" dirty="0" smtClean="0">
                <a:ea typeface="Tahoma" panose="020B0604030504040204" pitchFamily="34" charset="0"/>
                <a:cs typeface="Tahoma" panose="020B0604030504040204" pitchFamily="34" charset="0"/>
              </a:rPr>
              <a:t>Regional Administrator - State Discussions</a:t>
            </a:r>
          </a:p>
          <a:p>
            <a:pPr>
              <a:spcBef>
                <a:spcPts val="1800"/>
              </a:spcBef>
            </a:pPr>
            <a:r>
              <a:rPr lang="en-US" sz="2400" kern="1200" dirty="0" smtClean="0"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sz="2400" kern="1200" dirty="0">
                <a:ea typeface="Tahoma" panose="020B0604030504040204" pitchFamily="34" charset="0"/>
                <a:cs typeface="Tahoma" panose="020B0604030504040204" pitchFamily="34" charset="0"/>
              </a:rPr>
              <a:t>March and May, 2015 – SAMHSA Regional Administrators held structured discussions with states to gather information about their behavioral health workforce planning efforts.</a:t>
            </a:r>
          </a:p>
          <a:p>
            <a:pPr>
              <a:spcBef>
                <a:spcPts val="1800"/>
              </a:spcBef>
            </a:pPr>
            <a:r>
              <a:rPr lang="en-US" sz="2400" kern="1200" dirty="0">
                <a:ea typeface="Tahoma" panose="020B0604030504040204" pitchFamily="34" charset="0"/>
                <a:cs typeface="Tahoma" panose="020B0604030504040204" pitchFamily="34" charset="0"/>
              </a:rPr>
              <a:t>State authorities identified participants in leadership roles – state officials/staff, health department staff, government advisory councils, provider representatives, educators, and others.</a:t>
            </a:r>
          </a:p>
          <a:p>
            <a:pPr>
              <a:spcBef>
                <a:spcPts val="1800"/>
              </a:spcBef>
            </a:pPr>
            <a:r>
              <a:rPr lang="en-US" sz="2400" kern="1200" dirty="0">
                <a:ea typeface="Tahoma" panose="020B0604030504040204" pitchFamily="34" charset="0"/>
                <a:cs typeface="Tahoma" panose="020B0604030504040204" pitchFamily="34" charset="0"/>
              </a:rPr>
              <a:t>Data was collected from each state regarding workforce plans and future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5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States:</a:t>
            </a:r>
            <a:br>
              <a:rPr lang="en-US" dirty="0"/>
            </a:br>
            <a:r>
              <a:rPr lang="en-US" dirty="0"/>
              <a:t>Workforce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4373563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kern="1200" dirty="0">
                <a:ea typeface="Tahoma" panose="020B0604030504040204" pitchFamily="34" charset="0"/>
                <a:cs typeface="Tahoma" panose="020B0604030504040204" pitchFamily="34" charset="0"/>
              </a:rPr>
              <a:t>Regional Administrator - State Discussions</a:t>
            </a:r>
          </a:p>
          <a:p>
            <a:pPr lvl="1">
              <a:spcBef>
                <a:spcPts val="1800"/>
              </a:spcBef>
            </a:pPr>
            <a:r>
              <a:rPr lang="en-US" sz="2400" i="0" kern="1200" dirty="0" smtClean="0"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i="0" kern="1200" dirty="0">
                <a:ea typeface="Tahoma" panose="020B0604030504040204" pitchFamily="34" charset="0"/>
                <a:cs typeface="Tahoma" panose="020B0604030504040204" pitchFamily="34" charset="0"/>
              </a:rPr>
              <a:t>goal </a:t>
            </a:r>
            <a:r>
              <a:rPr lang="en-US" sz="2400" i="0" kern="1200" dirty="0" smtClean="0">
                <a:ea typeface="Tahoma" panose="020B0604030504040204" pitchFamily="34" charset="0"/>
                <a:cs typeface="Tahoma" panose="020B0604030504040204" pitchFamily="34" charset="0"/>
              </a:rPr>
              <a:t>was </a:t>
            </a:r>
            <a:r>
              <a:rPr lang="en-US" sz="2400" i="0" kern="1200" dirty="0">
                <a:ea typeface="Tahoma" panose="020B0604030504040204" pitchFamily="34" charset="0"/>
                <a:cs typeface="Tahoma" panose="020B0604030504040204" pitchFamily="34" charset="0"/>
              </a:rPr>
              <a:t>to identify trends and similar issues, such as; </a:t>
            </a:r>
            <a:r>
              <a:rPr lang="en-US" sz="2400" i="0" kern="1200" dirty="0" smtClean="0">
                <a:ea typeface="Tahoma" panose="020B0604030504040204" pitchFamily="34" charset="0"/>
                <a:cs typeface="Tahoma" panose="020B0604030504040204" pitchFamily="34" charset="0"/>
              </a:rPr>
              <a:t>areas </a:t>
            </a:r>
            <a:r>
              <a:rPr lang="en-US" sz="2400" i="0" kern="1200" dirty="0"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400" b="1" i="0" kern="1200" dirty="0"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lang="en-US" sz="2400" i="0" kern="1200" dirty="0">
                <a:ea typeface="Tahoma" panose="020B0604030504040204" pitchFamily="34" charset="0"/>
                <a:cs typeface="Tahoma" panose="020B0604030504040204" pitchFamily="34" charset="0"/>
              </a:rPr>
              <a:t>, effective </a:t>
            </a:r>
            <a:r>
              <a:rPr lang="en-US" sz="2400" b="1" i="0" kern="1200" dirty="0">
                <a:ea typeface="Tahoma" panose="020B0604030504040204" pitchFamily="34" charset="0"/>
                <a:cs typeface="Tahoma" panose="020B0604030504040204" pitchFamily="34" charset="0"/>
              </a:rPr>
              <a:t>initiatives</a:t>
            </a:r>
            <a:r>
              <a:rPr lang="en-US" sz="2400" i="0" kern="1200" dirty="0"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en-US" sz="2400" b="1" i="0" kern="1200" dirty="0">
                <a:ea typeface="Tahoma" panose="020B0604030504040204" pitchFamily="34" charset="0"/>
                <a:cs typeface="Tahoma" panose="020B0604030504040204" pitchFamily="34" charset="0"/>
              </a:rPr>
              <a:t>strategies</a:t>
            </a:r>
            <a:r>
              <a:rPr lang="en-US" sz="2400" i="0" kern="1200" dirty="0">
                <a:ea typeface="Tahoma" panose="020B0604030504040204" pitchFamily="34" charset="0"/>
                <a:cs typeface="Tahoma" panose="020B0604030504040204" pitchFamily="34" charset="0"/>
              </a:rPr>
              <a:t> that can be shared state to state, and region to region.</a:t>
            </a:r>
          </a:p>
          <a:p>
            <a:pPr lvl="1">
              <a:spcBef>
                <a:spcPts val="1800"/>
              </a:spcBef>
            </a:pPr>
            <a:r>
              <a:rPr lang="en-US" sz="2400" i="0" kern="1200" dirty="0">
                <a:ea typeface="Tahoma" panose="020B0604030504040204" pitchFamily="34" charset="0"/>
                <a:cs typeface="Tahoma" panose="020B0604030504040204" pitchFamily="34" charset="0"/>
              </a:rPr>
              <a:t>Each Regional Administrator </a:t>
            </a:r>
            <a:r>
              <a:rPr lang="en-US" sz="2400" i="0" kern="1200" dirty="0" smtClean="0">
                <a:ea typeface="Tahoma" panose="020B0604030504040204" pitchFamily="34" charset="0"/>
                <a:cs typeface="Tahoma" panose="020B0604030504040204" pitchFamily="34" charset="0"/>
              </a:rPr>
              <a:t>is establishing </a:t>
            </a:r>
            <a:r>
              <a:rPr lang="en-US" sz="2400" i="0" kern="1200" dirty="0"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b="1" i="0" kern="1200" dirty="0">
                <a:ea typeface="Tahoma" panose="020B0604030504040204" pitchFamily="34" charset="0"/>
                <a:cs typeface="Tahoma" panose="020B0604030504040204" pitchFamily="34" charset="0"/>
              </a:rPr>
              <a:t>learning community </a:t>
            </a:r>
            <a:r>
              <a:rPr lang="en-US" sz="2400" i="0" kern="1200" dirty="0">
                <a:ea typeface="Tahoma" panose="020B0604030504040204" pitchFamily="34" charset="0"/>
                <a:cs typeface="Tahoma" panose="020B0604030504040204" pitchFamily="34" charset="0"/>
              </a:rPr>
              <a:t>in the region, with an agenda set by the states and informed by the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77875"/>
          </a:xfrm>
        </p:spPr>
        <p:txBody>
          <a:bodyPr/>
          <a:lstStyle/>
          <a:p>
            <a:pPr algn="r"/>
            <a:r>
              <a:rPr lang="en-US" dirty="0"/>
              <a:t>States:</a:t>
            </a:r>
            <a:br>
              <a:rPr lang="en-US" dirty="0"/>
            </a:br>
            <a:r>
              <a:rPr lang="en-US" dirty="0"/>
              <a:t>Workforce </a:t>
            </a:r>
            <a:r>
              <a:rPr lang="en-US" dirty="0" smtClean="0"/>
              <a:t>Discussion Findings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3735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Behavioral Health Workforce Defined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i="0" dirty="0" smtClean="0"/>
              <a:t>The workforce </a:t>
            </a:r>
            <a:r>
              <a:rPr lang="en-US" sz="2400" i="0" dirty="0"/>
              <a:t>definition has broadened to include </a:t>
            </a:r>
            <a:r>
              <a:rPr lang="en-US" sz="2400" b="1" i="0" dirty="0"/>
              <a:t>delivery of services across the full recovery model </a:t>
            </a:r>
            <a:r>
              <a:rPr lang="en-US" sz="2400" i="0" dirty="0"/>
              <a:t>and is inclusive of peer and prevention services that cross all age groups children to senior population.  </a:t>
            </a:r>
            <a:endParaRPr lang="en-US" sz="2400" i="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i="0" dirty="0" smtClean="0"/>
              <a:t>In </a:t>
            </a:r>
            <a:r>
              <a:rPr lang="en-US" sz="2400" i="0" dirty="0"/>
              <a:t>many states, anyone who interacts with a recovering person to provide services is considered part of the continuum, and primary care providers are an integral player in the field.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8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77875"/>
          </a:xfrm>
        </p:spPr>
        <p:txBody>
          <a:bodyPr/>
          <a:lstStyle/>
          <a:p>
            <a:pPr algn="r"/>
            <a:r>
              <a:rPr lang="en-US" dirty="0"/>
              <a:t>States:</a:t>
            </a:r>
            <a:br>
              <a:rPr lang="en-US" dirty="0"/>
            </a:br>
            <a:r>
              <a:rPr lang="en-US" dirty="0"/>
              <a:t>Workforce Discussion Findings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37356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0" dirty="0"/>
              <a:t>Behavioral </a:t>
            </a:r>
            <a:r>
              <a:rPr lang="en-US" sz="2800" i="0" dirty="0" smtClean="0"/>
              <a:t>Health </a:t>
            </a:r>
            <a:r>
              <a:rPr lang="en-US" sz="2800" dirty="0"/>
              <a:t>W</a:t>
            </a:r>
            <a:r>
              <a:rPr lang="en-US" sz="2800" i="0" dirty="0" smtClean="0"/>
              <a:t>orkforce Issues </a:t>
            </a:r>
            <a:r>
              <a:rPr lang="en-US" sz="2800" i="0" dirty="0" smtClean="0"/>
              <a:t>-</a:t>
            </a:r>
            <a:r>
              <a:rPr lang="en-US" sz="2800" dirty="0" smtClean="0"/>
              <a:t>L</a:t>
            </a:r>
            <a:r>
              <a:rPr lang="en-US" sz="2800" i="0" dirty="0" smtClean="0"/>
              <a:t>eadership </a:t>
            </a:r>
            <a:r>
              <a:rPr lang="en-US" sz="2800" i="0" dirty="0"/>
              <a:t>in </a:t>
            </a:r>
            <a:r>
              <a:rPr lang="en-US" sz="2800" i="0" dirty="0" smtClean="0"/>
              <a:t>the </a:t>
            </a:r>
            <a:r>
              <a:rPr lang="en-US" sz="2800" dirty="0"/>
              <a:t>S</a:t>
            </a:r>
            <a:r>
              <a:rPr lang="en-US" sz="2800" i="0" dirty="0" smtClean="0"/>
              <a:t>tates in:</a:t>
            </a:r>
            <a:endParaRPr lang="en-US" sz="2800" i="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State Departments </a:t>
            </a:r>
            <a:r>
              <a:rPr lang="en-US" sz="2400" i="0" dirty="0"/>
              <a:t>of Health Care Services </a:t>
            </a:r>
            <a:endParaRPr lang="en-US" sz="2400" i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State Departments </a:t>
            </a:r>
            <a:r>
              <a:rPr lang="en-US" sz="2400" i="0" dirty="0"/>
              <a:t>of Administrative Services </a:t>
            </a:r>
            <a:endParaRPr lang="en-US" sz="2400" i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State Departments </a:t>
            </a:r>
            <a:r>
              <a:rPr lang="en-US" sz="2400" i="0" dirty="0"/>
              <a:t>of </a:t>
            </a:r>
            <a:r>
              <a:rPr lang="en-US" sz="2400" i="0" dirty="0" smtClean="0"/>
              <a:t>Health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Governor’s Office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Departments </a:t>
            </a:r>
            <a:r>
              <a:rPr lang="en-US" sz="2400" i="0" dirty="0"/>
              <a:t>of Economic Development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Departments of Employment &amp; Higher Education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Multi-partnered Behavioral Health Workgroups</a:t>
            </a:r>
            <a:endParaRPr lang="en-US" sz="2400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1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States:</a:t>
            </a:r>
            <a:br>
              <a:rPr lang="en-US" dirty="0"/>
            </a:br>
            <a:r>
              <a:rPr lang="en-US" dirty="0"/>
              <a:t>Workforce Discussion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 B</a:t>
            </a:r>
            <a:r>
              <a:rPr lang="en-US" sz="2800" dirty="0" smtClean="0"/>
              <a:t>ehavioral Health </a:t>
            </a:r>
            <a:r>
              <a:rPr lang="en-US" sz="2800" dirty="0"/>
              <a:t>W</a:t>
            </a:r>
            <a:r>
              <a:rPr lang="en-US" sz="2800" dirty="0" smtClean="0"/>
              <a:t>orkforce </a:t>
            </a:r>
            <a:r>
              <a:rPr lang="en-US" sz="2800" dirty="0"/>
              <a:t>P</a:t>
            </a:r>
            <a:r>
              <a:rPr lang="en-US" sz="2800" dirty="0" smtClean="0"/>
              <a:t>lan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States indicate the need for a workforce plan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Of </a:t>
            </a:r>
            <a:r>
              <a:rPr lang="en-US" sz="2400" dirty="0"/>
              <a:t>the states who responded, 20% have a workforce plan in place, while 80% do not.  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There </a:t>
            </a:r>
            <a:r>
              <a:rPr lang="en-US" sz="2400" dirty="0"/>
              <a:t>is no consistent approach to this planning effort, but most states recognize the importance of planning. 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In several states, this has been </a:t>
            </a:r>
            <a:r>
              <a:rPr lang="en-US" sz="2400" dirty="0" smtClean="0"/>
              <a:t>crafted as a Behavioral Health Pipeline Plan, to show path from trainee to provider.</a:t>
            </a:r>
            <a:endParaRPr lang="en-US" sz="2400" dirty="0"/>
          </a:p>
          <a:p>
            <a:endParaRPr lang="en-US" sz="2800" kern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3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States:</a:t>
            </a:r>
            <a:br>
              <a:rPr lang="en-US" dirty="0"/>
            </a:br>
            <a:r>
              <a:rPr lang="en-US" dirty="0"/>
              <a:t>Workforce Discussion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37356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Using Data to Support Planning: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There </a:t>
            </a:r>
            <a:r>
              <a:rPr lang="en-US" sz="2400" i="0" dirty="0"/>
              <a:t>is a need to have improved behavioral health workforce data so that states can engage in meaningful planning efforts to develop a workforce that is sufficient for their needs.  </a:t>
            </a:r>
            <a:endParaRPr lang="en-US" sz="2400" i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States </a:t>
            </a:r>
            <a:r>
              <a:rPr lang="en-US" sz="2400" i="0" dirty="0"/>
              <a:t>have are widely variant in the data they have and use for planning.  </a:t>
            </a:r>
            <a:endParaRPr lang="en-US" sz="2400" i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i="0" dirty="0" smtClean="0"/>
              <a:t>License </a:t>
            </a:r>
            <a:r>
              <a:rPr lang="en-US" sz="2400" i="0" dirty="0"/>
              <a:t>and credentialing data </a:t>
            </a:r>
            <a:r>
              <a:rPr lang="en-US" sz="2400" i="0" dirty="0" smtClean="0"/>
              <a:t>are good sources </a:t>
            </a:r>
            <a:r>
              <a:rPr lang="en-US" sz="2400" i="0" dirty="0"/>
              <a:t>for tracking providers, but </a:t>
            </a:r>
            <a:r>
              <a:rPr lang="en-US" sz="2400" i="0" dirty="0" smtClean="0"/>
              <a:t>do </a:t>
            </a:r>
            <a:r>
              <a:rPr lang="en-US" sz="2400" i="0" dirty="0"/>
              <a:t>not tell the real story of who is currently providing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53D46-FED4-49F3-971C-F60A23308C4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46990"/>
      </p:ext>
    </p:extLst>
  </p:cSld>
  <p:clrMapOvr>
    <a:masterClrMapping/>
  </p:clrMapOvr>
</p:sld>
</file>

<file path=ppt/theme/theme1.xml><?xml version="1.0" encoding="utf-8"?>
<a:theme xmlns:a="http://schemas.openxmlformats.org/drawingml/2006/main" name="SAMHSA_PPT_Template_508 (2)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rometer Slide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5C02C9A-C853-470C-8F49-8DA4DA715563}"/>
</file>

<file path=customXml/itemProps2.xml><?xml version="1.0" encoding="utf-8"?>
<ds:datastoreItem xmlns:ds="http://schemas.openxmlformats.org/officeDocument/2006/customXml" ds:itemID="{233364DF-F563-472D-BBBE-3786725D0B32}"/>
</file>

<file path=customXml/itemProps3.xml><?xml version="1.0" encoding="utf-8"?>
<ds:datastoreItem xmlns:ds="http://schemas.openxmlformats.org/officeDocument/2006/customXml" ds:itemID="{B251DE3C-538E-4EF2-8176-AEA8FB198E70}"/>
</file>

<file path=customXml/itemProps4.xml><?xml version="1.0" encoding="utf-8"?>
<ds:datastoreItem xmlns:ds="http://schemas.openxmlformats.org/officeDocument/2006/customXml" ds:itemID="{DF622A46-CB58-4845-9050-47B8DFD14556}"/>
</file>

<file path=docProps/app.xml><?xml version="1.0" encoding="utf-8"?>
<Properties xmlns="http://schemas.openxmlformats.org/officeDocument/2006/extended-properties" xmlns:vt="http://schemas.openxmlformats.org/officeDocument/2006/docPropsVTypes">
  <Template>SAMHSA_PPT_Template_508 (2)</Template>
  <TotalTime>9112</TotalTime>
  <Words>927</Words>
  <Application>Microsoft Office PowerPoint</Application>
  <PresentationFormat>On-screen Show (4:3)</PresentationFormat>
  <Paragraphs>117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SAMHSA_PPT_Template_508 (2)</vt:lpstr>
      <vt:lpstr>Default Design</vt:lpstr>
      <vt:lpstr>Barometer Slides</vt:lpstr>
      <vt:lpstr>PowerPoint Presentation</vt:lpstr>
      <vt:lpstr>Behavioral Health Workforce Planning Activities Across the States  Anne M. Herron, Director Division of Regional and National Policy Workforce Strategic Initiative</vt:lpstr>
      <vt:lpstr>SAMHSA Strategic Initiative #6:  Workforce Development</vt:lpstr>
      <vt:lpstr>States: Workforce Discussion</vt:lpstr>
      <vt:lpstr>States: Workforce Discussion</vt:lpstr>
      <vt:lpstr>States: Workforce Discussion Findings</vt:lpstr>
      <vt:lpstr>States: Workforce Discussion Findings</vt:lpstr>
      <vt:lpstr>States: Workforce Discussion Findings</vt:lpstr>
      <vt:lpstr>States: Workforce Discussion Findings</vt:lpstr>
      <vt:lpstr>States: Data as a Tool for Planning</vt:lpstr>
      <vt:lpstr>States: Workforce Challenges</vt:lpstr>
      <vt:lpstr>States: Workforce Challenges</vt:lpstr>
      <vt:lpstr>States: Workforce Best Practices</vt:lpstr>
      <vt:lpstr>States: Workforce Best Practices</vt:lpstr>
      <vt:lpstr>States: Workforce Best Practices</vt:lpstr>
      <vt:lpstr>States: Identified Opportunities</vt:lpstr>
      <vt:lpstr>Engaging Key Influencers</vt:lpstr>
      <vt:lpstr>Moving Forward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Martin;ccampos@jbsinternational.com</dc:creator>
  <cp:lastModifiedBy>Windows User</cp:lastModifiedBy>
  <cp:revision>285</cp:revision>
  <cp:lastPrinted>2015-07-23T14:54:24Z</cp:lastPrinted>
  <dcterms:created xsi:type="dcterms:W3CDTF">2013-01-08T18:14:26Z</dcterms:created>
  <dcterms:modified xsi:type="dcterms:W3CDTF">2015-07-23T19:18:38Z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NewReviewCycle">
    <vt:lpwstr/>
  </property>
  <property fmtid="{D5CDD505-2E9C-101B-9397-08002B2CF9AE}" pid="4" name="_dlc_DocIdItemGuid">
    <vt:lpwstr>ce20cef6-afaf-48e7-994f-a11e3cc8fc81</vt:lpwstr>
  </property>
</Properties>
</file>