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s/slide5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0.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6.xml" ContentType="application/vnd.openxmlformats-officedocument.presentationml.slide+xml"/>
  <Override PartName="/ppt/slides/slide12.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13.xml" ContentType="application/vnd.openxmlformats-officedocument.presentationml.slide+xml"/>
  <Override PartName="/ppt/slides/slide21.xml" ContentType="application/vnd.openxmlformats-officedocument.presentationml.slide+xml"/>
  <Override PartName="/ppt/slides/slide19.xml" ContentType="application/vnd.openxmlformats-officedocument.presentationml.slide+xml"/>
  <Override PartName="/ppt/slides/slide15.xml" ContentType="application/vnd.openxmlformats-officedocument.presentationml.slide+xml"/>
  <Override PartName="/ppt/slides/slide20.xml" ContentType="application/vnd.openxmlformats-officedocument.presentationml.slide+xml"/>
  <Override PartName="/ppt/slides/slide16.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8.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56.xml" ContentType="application/vnd.openxmlformats-officedocument.presentationml.notesSlide+xml"/>
  <Override PartName="/ppt/notesSlides/notesSlide55.xml" ContentType="application/vnd.openxmlformats-officedocument.presentationml.notesSlide+xml"/>
  <Override PartName="/ppt/notesSlides/notesSlide54.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3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5.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slideLayouts/slideLayout12.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29.xml" ContentType="application/vnd.openxmlformats-officedocument.presentationml.notesSlide+xml"/>
  <Override PartName="/ppt/notesSlides/notesSlide34.xml" ContentType="application/vnd.openxmlformats-officedocument.presentationml.notesSlide+xml"/>
  <Override PartName="/ppt/notesSlides/notesSlide33.xml" ContentType="application/vnd.openxmlformats-officedocument.presentationml.notesSlide+xml"/>
  <Override PartName="/ppt/notesSlides/notesSlide32.xml" ContentType="application/vnd.openxmlformats-officedocument.presentationml.notesSlide+xml"/>
  <Override PartName="/ppt/notesSlides/notesSlide31.xml" ContentType="application/vnd.openxmlformats-officedocument.presentationml.notesSlide+xml"/>
  <Override PartName="/ppt/notesSlides/notesSlide30.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ppt/metadata" ContentType="application/binary"/>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5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Lst>
  <p:sldSz cx="12192000" cy="6858000"/>
  <p:notesSz cx="6858000" cy="9144000"/>
  <p:embeddedFontLst>
    <p:embeddedFont>
      <p:font typeface="Calibri" panose="020F0502020204030204" pitchFamily="34" charset="0"/>
      <p:regular r:id="rId59"/>
      <p:bold r:id="rId60"/>
      <p:italic r:id="rId61"/>
      <p:boldItalic r:id="rId62"/>
    </p:embeddedFont>
    <p:embeddedFont>
      <p:font typeface="Montserrat" panose="020B0604020202020204" charset="0"/>
      <p:regular r:id="rId63"/>
      <p:bold r:id="rId64"/>
      <p:italic r:id="rId65"/>
      <p:boldItalic r:id="rId6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7" roundtripDataSignature="AMtx7mgsEb9nF0rxtE+fqTxw4P/MogAVo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4" d="100"/>
          <a:sy n="84" d="100"/>
        </p:scale>
        <p:origin x="629"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5.fntdata"/><Relationship Id="rId6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66" Type="http://schemas.openxmlformats.org/officeDocument/2006/relationships/font" Target="fonts/font8.fntdata"/><Relationship Id="rId74" Type="http://schemas.openxmlformats.org/officeDocument/2006/relationships/customXml" Target="../customXml/item3.xml"/><Relationship Id="rId5" Type="http://schemas.openxmlformats.org/officeDocument/2006/relationships/slide" Target="slides/slide4.xml"/><Relationship Id="rId61" Type="http://schemas.openxmlformats.org/officeDocument/2006/relationships/font" Target="fonts/font3.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6.fntdata"/><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customXml" Target="../customXml/item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fntdata"/><Relationship Id="rId67" Type="http://customschemas.google.com/relationships/presentationmetadata" Target="meta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4.fntdata"/><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2.fntdata"/><Relationship Id="rId65" Type="http://schemas.openxmlformats.org/officeDocument/2006/relationships/font" Target="fonts/font7.fntdata"/><Relationship Id="rId73"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6605480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107515a311f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DONNA -- open webinar and introduce the panelist</a:t>
            </a:r>
            <a:endParaRPr/>
          </a:p>
          <a:p>
            <a:pPr marL="0" lvl="0" indent="0" algn="l" rtl="0">
              <a:lnSpc>
                <a:spcPct val="100000"/>
              </a:lnSpc>
              <a:spcBef>
                <a:spcPts val="0"/>
              </a:spcBef>
              <a:spcAft>
                <a:spcPts val="0"/>
              </a:spcAft>
              <a:buSzPts val="1400"/>
              <a:buNone/>
            </a:pPr>
            <a:r>
              <a:rPr lang="en-US"/>
              <a:t> Panel include:</a:t>
            </a:r>
            <a:endParaRPr/>
          </a:p>
          <a:p>
            <a:pPr marL="0" lvl="0" indent="0" algn="l" rtl="0">
              <a:lnSpc>
                <a:spcPct val="100000"/>
              </a:lnSpc>
              <a:spcBef>
                <a:spcPts val="0"/>
              </a:spcBef>
              <a:spcAft>
                <a:spcPts val="0"/>
              </a:spcAft>
              <a:buSzPts val="1400"/>
              <a:buNone/>
            </a:pPr>
            <a:endParaRPr/>
          </a:p>
          <a:p>
            <a:pPr marL="457200" lvl="0" indent="-317500" algn="l" rtl="0">
              <a:lnSpc>
                <a:spcPct val="100000"/>
              </a:lnSpc>
              <a:spcBef>
                <a:spcPts val="0"/>
              </a:spcBef>
              <a:spcAft>
                <a:spcPts val="0"/>
              </a:spcAft>
              <a:buSzPts val="1400"/>
              <a:buChar char="●"/>
            </a:pPr>
            <a:r>
              <a:rPr lang="en-US"/>
              <a:t>Rachel While, Eastern Shore Regional Office Deputy Director</a:t>
            </a:r>
            <a:endParaRPr/>
          </a:p>
          <a:p>
            <a:pPr marL="457200" lvl="0" indent="-317500" algn="l" rtl="0">
              <a:lnSpc>
                <a:spcPct val="100000"/>
              </a:lnSpc>
              <a:spcBef>
                <a:spcPts val="0"/>
              </a:spcBef>
              <a:spcAft>
                <a:spcPts val="0"/>
              </a:spcAft>
              <a:buSzPts val="1400"/>
              <a:buChar char="●"/>
            </a:pPr>
            <a:r>
              <a:rPr lang="en-US"/>
              <a:t>Linda Yale, Western Maryland Regional Office Deputy Director</a:t>
            </a:r>
            <a:endParaRPr/>
          </a:p>
          <a:p>
            <a:pPr marL="457200" lvl="0" indent="-317500" algn="l" rtl="0">
              <a:lnSpc>
                <a:spcPct val="100000"/>
              </a:lnSpc>
              <a:spcBef>
                <a:spcPts val="0"/>
              </a:spcBef>
              <a:spcAft>
                <a:spcPts val="0"/>
              </a:spcAft>
              <a:buSzPts val="1400"/>
              <a:buChar char="●"/>
            </a:pPr>
            <a:r>
              <a:rPr lang="en-US"/>
              <a:t>Karen Lee, SEEC Executive Director</a:t>
            </a:r>
            <a:endParaRPr/>
          </a:p>
          <a:p>
            <a:pPr marL="457200" lvl="0" indent="-317500" algn="l" rtl="0">
              <a:lnSpc>
                <a:spcPct val="100000"/>
              </a:lnSpc>
              <a:spcBef>
                <a:spcPts val="0"/>
              </a:spcBef>
              <a:spcAft>
                <a:spcPts val="0"/>
              </a:spcAft>
              <a:buSzPts val="1400"/>
              <a:buChar char="●"/>
            </a:pPr>
            <a:r>
              <a:rPr lang="en-US"/>
              <a:t>Jennifer Mettrick, Penn-Mar Chief Strategy Officer</a:t>
            </a:r>
            <a:endParaRPr/>
          </a:p>
          <a:p>
            <a:pPr marL="457200" lvl="0" indent="-317500" algn="l" rtl="0">
              <a:lnSpc>
                <a:spcPct val="100000"/>
              </a:lnSpc>
              <a:spcBef>
                <a:spcPts val="0"/>
              </a:spcBef>
              <a:spcAft>
                <a:spcPts val="0"/>
              </a:spcAft>
              <a:buSzPts val="1400"/>
              <a:buChar char="●"/>
            </a:pPr>
            <a:r>
              <a:rPr lang="en-US"/>
              <a:t>Allan Sheahen, Abilities Network Chief Programs Officer</a:t>
            </a:r>
            <a:endParaRPr/>
          </a:p>
          <a:p>
            <a:pPr marL="457200" lvl="0" indent="-317500" algn="l" rtl="0">
              <a:lnSpc>
                <a:spcPct val="100000"/>
              </a:lnSpc>
              <a:spcBef>
                <a:spcPts val="0"/>
              </a:spcBef>
              <a:spcAft>
                <a:spcPts val="0"/>
              </a:spcAft>
              <a:buSzPts val="1400"/>
              <a:buChar char="●"/>
            </a:pPr>
            <a:r>
              <a:rPr lang="en-US"/>
              <a:t>Jane Raddar, MMARS, Inc. Senior Coordinator of Community Services</a:t>
            </a:r>
            <a:endParaRPr/>
          </a:p>
          <a:p>
            <a:pPr marL="457200" lvl="0" indent="-317500" algn="l" rtl="0">
              <a:lnSpc>
                <a:spcPct val="100000"/>
              </a:lnSpc>
              <a:spcBef>
                <a:spcPts val="0"/>
              </a:spcBef>
              <a:spcAft>
                <a:spcPts val="0"/>
              </a:spcAft>
              <a:buSzPts val="1400"/>
              <a:buChar char="●"/>
            </a:pPr>
            <a:r>
              <a:rPr lang="en-US"/>
              <a:t>Rhonda Workman, Director of Federal Programs and Integrity </a:t>
            </a:r>
            <a:endParaRPr/>
          </a:p>
          <a:p>
            <a:pPr marL="457200" lvl="0" indent="-317500" algn="l" rtl="0">
              <a:lnSpc>
                <a:spcPct val="100000"/>
              </a:lnSpc>
              <a:spcBef>
                <a:spcPts val="0"/>
              </a:spcBef>
              <a:spcAft>
                <a:spcPts val="0"/>
              </a:spcAft>
              <a:buSzPts val="1400"/>
              <a:buChar char="●"/>
            </a:pPr>
            <a:r>
              <a:rPr lang="en-US"/>
              <a:t>Patricia Sastoque, Director of DDA Services</a:t>
            </a:r>
            <a:endParaRPr/>
          </a:p>
          <a:p>
            <a:pPr marL="0" lvl="0" indent="0" algn="l" rtl="0">
              <a:lnSpc>
                <a:spcPct val="100000"/>
              </a:lnSpc>
              <a:spcBef>
                <a:spcPts val="0"/>
              </a:spcBef>
              <a:spcAft>
                <a:spcPts val="0"/>
              </a:spcAft>
              <a:buSzPts val="1400"/>
              <a:buNone/>
            </a:pPr>
            <a:endParaRPr/>
          </a:p>
          <a:p>
            <a:pPr marL="914400" lvl="0" indent="0" algn="l" rtl="0">
              <a:lnSpc>
                <a:spcPct val="90000"/>
              </a:lnSpc>
              <a:spcBef>
                <a:spcPts val="1000"/>
              </a:spcBef>
              <a:spcAft>
                <a:spcPts val="0"/>
              </a:spcAft>
              <a:buClr>
                <a:schemeClr val="dk1"/>
              </a:buClr>
              <a:buSzPts val="2800"/>
              <a:buFont typeface="Arial"/>
              <a:buNone/>
            </a:pPr>
            <a:endParaRPr sz="2800"/>
          </a:p>
          <a:p>
            <a:pPr marL="0" lvl="0" indent="0" algn="l" rtl="0">
              <a:lnSpc>
                <a:spcPct val="100000"/>
              </a:lnSpc>
              <a:spcBef>
                <a:spcPts val="0"/>
              </a:spcBef>
              <a:spcAft>
                <a:spcPts val="0"/>
              </a:spcAft>
              <a:buSzPts val="1400"/>
              <a:buNone/>
            </a:pPr>
            <a:endParaRPr/>
          </a:p>
        </p:txBody>
      </p:sp>
      <p:sp>
        <p:nvSpPr>
          <p:cNvPr id="84" name="Google Shape;84;g107515a311f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278894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117423569c9_1_2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g117423569c9_1_23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a:t>Karen </a:t>
            </a:r>
            <a:endParaRPr sz="1400"/>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r>
              <a:rPr lang="en-US" sz="1400"/>
              <a:t>SEEC's graphic Service Guide- This is a format we share with the people we support, families, CCS’s and others who need to know which service we are licensed to do and they can choose. We also make sure people know we can do virtual or in person for many of these services. </a:t>
            </a:r>
            <a:endParaRPr sz="1400"/>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r>
              <a:rPr lang="en-US" sz="1400"/>
              <a:t>**You can also reference last week’s ppt and the importance of:</a:t>
            </a:r>
            <a:endParaRPr sz="1400"/>
          </a:p>
          <a:p>
            <a:pPr marL="457200" lvl="0" indent="-317500" algn="l" rtl="0">
              <a:lnSpc>
                <a:spcPct val="100000"/>
              </a:lnSpc>
              <a:spcBef>
                <a:spcPts val="0"/>
              </a:spcBef>
              <a:spcAft>
                <a:spcPts val="0"/>
              </a:spcAft>
              <a:buClr>
                <a:schemeClr val="dk1"/>
              </a:buClr>
              <a:buSzPts val="1400"/>
              <a:buChar char="●"/>
            </a:pPr>
            <a:r>
              <a:rPr lang="en-US" sz="1400"/>
              <a:t>Preplanning and team meetings</a:t>
            </a:r>
            <a:endParaRPr sz="1400"/>
          </a:p>
          <a:p>
            <a:pPr marL="457200" lvl="0" indent="-317500" algn="l" rtl="0">
              <a:lnSpc>
                <a:spcPct val="100000"/>
              </a:lnSpc>
              <a:spcBef>
                <a:spcPts val="0"/>
              </a:spcBef>
              <a:spcAft>
                <a:spcPts val="0"/>
              </a:spcAft>
              <a:buClr>
                <a:schemeClr val="dk1"/>
              </a:buClr>
              <a:buSzPts val="1400"/>
              <a:buChar char="●"/>
            </a:pPr>
            <a:r>
              <a:rPr lang="en-US" sz="1400"/>
              <a:t>Infrastructure</a:t>
            </a:r>
            <a:endParaRPr sz="1400"/>
          </a:p>
          <a:p>
            <a:pPr marL="457200" lvl="0" indent="-317500" algn="l" rtl="0">
              <a:lnSpc>
                <a:spcPct val="100000"/>
              </a:lnSpc>
              <a:spcBef>
                <a:spcPts val="0"/>
              </a:spcBef>
              <a:spcAft>
                <a:spcPts val="0"/>
              </a:spcAft>
              <a:buClr>
                <a:schemeClr val="dk1"/>
              </a:buClr>
              <a:buSzPts val="1400"/>
              <a:buChar char="●"/>
            </a:pPr>
            <a:r>
              <a:rPr lang="en-US" sz="1400"/>
              <a:t>Finance and Program Teams</a:t>
            </a:r>
            <a:endParaRPr sz="1400"/>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r>
              <a:rPr lang="en-US" sz="1400"/>
              <a:t>When Karen finish talking Patricia will ask Jennifer and go to Slide 11</a:t>
            </a:r>
            <a:endParaRPr sz="1400"/>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Clr>
                <a:schemeClr val="dk1"/>
              </a:buClr>
              <a:buSzPts val="1100"/>
              <a:buFont typeface="Arial"/>
              <a:buNone/>
            </a:pPr>
            <a:r>
              <a:rPr lang="en-US" sz="1400"/>
              <a:t>Jennifer - can you share the details about the tools and strategies your agency uses?</a:t>
            </a:r>
            <a:endParaRPr sz="1400"/>
          </a:p>
          <a:p>
            <a:pPr marL="0" lvl="0" indent="0" algn="l" rtl="0">
              <a:lnSpc>
                <a:spcPct val="100000"/>
              </a:lnSpc>
              <a:spcBef>
                <a:spcPts val="0"/>
              </a:spcBef>
              <a:spcAft>
                <a:spcPts val="0"/>
              </a:spcAft>
              <a:buSzPts val="1400"/>
              <a:buNone/>
            </a:pPr>
            <a:endParaRPr sz="1400"/>
          </a:p>
          <a:p>
            <a:pPr marL="0" lvl="0" indent="0" algn="l" rtl="0">
              <a:spcBef>
                <a:spcPts val="0"/>
              </a:spcBef>
              <a:spcAft>
                <a:spcPts val="0"/>
              </a:spcAft>
              <a:buClr>
                <a:schemeClr val="dk1"/>
              </a:buClr>
              <a:buSzPts val="1400"/>
              <a:buFont typeface="Arial"/>
              <a:buNone/>
            </a:pPr>
            <a:r>
              <a:rPr lang="en-US" sz="1400"/>
              <a:t>Next slide</a:t>
            </a:r>
            <a:endParaRPr sz="1400"/>
          </a:p>
          <a:p>
            <a:pPr marL="0" lvl="0" indent="0" algn="l" rtl="0">
              <a:lnSpc>
                <a:spcPct val="100000"/>
              </a:lnSpc>
              <a:spcBef>
                <a:spcPts val="0"/>
              </a:spcBef>
              <a:spcAft>
                <a:spcPts val="0"/>
              </a:spcAft>
              <a:buSzPts val="1400"/>
              <a:buNone/>
            </a:pPr>
            <a:endParaRPr sz="1400"/>
          </a:p>
        </p:txBody>
      </p:sp>
      <p:sp>
        <p:nvSpPr>
          <p:cNvPr id="179" name="Google Shape;179;g117423569c9_1_23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10</a:t>
            </a:fld>
            <a:endParaRPr/>
          </a:p>
        </p:txBody>
      </p:sp>
    </p:spTree>
    <p:extLst>
      <p:ext uri="{BB962C8B-B14F-4D97-AF65-F5344CB8AC3E}">
        <p14:creationId xmlns:p14="http://schemas.microsoft.com/office/powerpoint/2010/main" val="21189751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117423569c9_1_2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g117423569c9_1_24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en-US" sz="1400"/>
              <a:t>Jennifer-</a:t>
            </a:r>
            <a:endParaRPr sz="1400"/>
          </a:p>
          <a:p>
            <a:pPr marL="0" lvl="0" indent="0" algn="l" rtl="0">
              <a:lnSpc>
                <a:spcPct val="115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r>
              <a:rPr lang="en-US" sz="1400"/>
              <a:t> At Penn-Mar we are starting to incorporate the Charting the Life Course tools as part of our PCP preparation process with each person we support. The Integrated Star tool is particularly helpful in understanding a person’s strengths, relationships, existing services, community activities and places they frequent and the technology they utilize. This also helps to discuss any gaps or challenges, that support services can address.  This in combination with their life trajectory helps the person think about new services that can be added to the PCP to help them reach short and long term goals/outcomes.  Specific example - A person who was able to have a more comprehensive set of supports that used to only receive personal supports (now receives, Supported Living, CDS, etc..)</a:t>
            </a:r>
            <a:endParaRPr sz="1400"/>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r>
              <a:rPr lang="en-US" sz="1400"/>
              <a:t>One component of the Integrated star is Technology.</a:t>
            </a:r>
            <a:endParaRPr sz="1400"/>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r>
              <a:rPr lang="en-US" sz="1400"/>
              <a:t>Currently Penn-Mar is creating a process where Assistive Technology needs are more prominently addressed in everyone’s person centered planning process. This is a process under development as we have seen the value of AT becoming a part of the service array we offer. </a:t>
            </a:r>
            <a:endParaRPr sz="1400"/>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Clr>
                <a:schemeClr val="dk1"/>
              </a:buClr>
              <a:buSzPts val="1400"/>
              <a:buFont typeface="Arial"/>
              <a:buNone/>
            </a:pPr>
            <a:r>
              <a:rPr lang="en-US" sz="1400"/>
              <a:t>Penn-Mar has created a new Assistive Technology position to assist people to assess their needs, connect with AT that makes sense for them and ensure their PCP includes AT and ATS as needed. The AT position will be certified and be able to support the person and their support staff in ensuring their AT goals are met.</a:t>
            </a:r>
            <a:endParaRPr sz="1400"/>
          </a:p>
          <a:p>
            <a:pPr marL="0" lvl="0" indent="0" algn="l" rtl="0">
              <a:lnSpc>
                <a:spcPct val="100000"/>
              </a:lnSpc>
              <a:spcBef>
                <a:spcPts val="0"/>
              </a:spcBef>
              <a:spcAft>
                <a:spcPts val="0"/>
              </a:spcAft>
              <a:buSzPts val="1400"/>
              <a:buNone/>
            </a:pPr>
            <a:endParaRPr sz="1400"/>
          </a:p>
          <a:p>
            <a:pPr marL="0" lvl="0" indent="0" algn="l" rtl="0">
              <a:spcBef>
                <a:spcPts val="0"/>
              </a:spcBef>
              <a:spcAft>
                <a:spcPts val="0"/>
              </a:spcAft>
              <a:buClr>
                <a:schemeClr val="dk1"/>
              </a:buClr>
              <a:buSzPts val="1400"/>
              <a:buFont typeface="Arial"/>
              <a:buNone/>
            </a:pPr>
            <a:r>
              <a:rPr lang="en-US" sz="1400"/>
              <a:t>Next slide</a:t>
            </a:r>
            <a:endParaRPr sz="1400"/>
          </a:p>
          <a:p>
            <a:pPr marL="0" lvl="0" indent="0" algn="l" rtl="0">
              <a:lnSpc>
                <a:spcPct val="100000"/>
              </a:lnSpc>
              <a:spcBef>
                <a:spcPts val="0"/>
              </a:spcBef>
              <a:spcAft>
                <a:spcPts val="0"/>
              </a:spcAft>
              <a:buSzPts val="1400"/>
              <a:buNone/>
            </a:pPr>
            <a:endParaRPr/>
          </a:p>
        </p:txBody>
      </p:sp>
      <p:sp>
        <p:nvSpPr>
          <p:cNvPr id="186" name="Google Shape;186;g117423569c9_1_24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11</a:t>
            </a:fld>
            <a:endParaRPr/>
          </a:p>
        </p:txBody>
      </p:sp>
    </p:spTree>
    <p:extLst>
      <p:ext uri="{BB962C8B-B14F-4D97-AF65-F5344CB8AC3E}">
        <p14:creationId xmlns:p14="http://schemas.microsoft.com/office/powerpoint/2010/main" val="19903181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1174ecb7bba_0_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g1174ecb7bba_0_6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a:t>Linda</a:t>
            </a:r>
            <a:endParaRPr sz="1400"/>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r>
              <a:rPr lang="en-US" sz="1400"/>
              <a:t>My name is Linda Yale. I am the Western Maryland Regional Office Deputy Director</a:t>
            </a:r>
            <a:endParaRPr sz="1400"/>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r>
              <a:rPr lang="en-US" sz="1400"/>
              <a:t>As you are aware, Personal Supports services provide habilitative services to assist participants who live in their own or family homes with acquiring, building, or maintaining the skills necessary to maximize their personal independence. </a:t>
            </a:r>
            <a:endParaRPr sz="1400"/>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r>
              <a:rPr lang="en-US" sz="1400"/>
              <a:t>These services include</a:t>
            </a:r>
            <a:endParaRPr sz="1400"/>
          </a:p>
          <a:p>
            <a:pPr marL="457200" lvl="0" indent="-317500" algn="l" rtl="0">
              <a:lnSpc>
                <a:spcPct val="100000"/>
              </a:lnSpc>
              <a:spcBef>
                <a:spcPts val="0"/>
              </a:spcBef>
              <a:spcAft>
                <a:spcPts val="0"/>
              </a:spcAft>
              <a:buSzPts val="1400"/>
              <a:buChar char="●"/>
            </a:pPr>
            <a:r>
              <a:rPr lang="en-US" sz="1400"/>
              <a:t>In home skills development</a:t>
            </a:r>
            <a:endParaRPr sz="1400"/>
          </a:p>
          <a:p>
            <a:pPr marL="457200" lvl="0" indent="-317500" algn="l" rtl="0">
              <a:lnSpc>
                <a:spcPct val="100000"/>
              </a:lnSpc>
              <a:spcBef>
                <a:spcPts val="0"/>
              </a:spcBef>
              <a:spcAft>
                <a:spcPts val="0"/>
              </a:spcAft>
              <a:buSzPts val="1400"/>
              <a:buChar char="●"/>
            </a:pPr>
            <a:r>
              <a:rPr lang="en-US" sz="1400"/>
              <a:t>Community integration and engagement skills development</a:t>
            </a:r>
            <a:endParaRPr sz="1400"/>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r>
              <a:rPr lang="en-US" sz="1400"/>
              <a:t>Personal Supports are available:</a:t>
            </a:r>
            <a:endParaRPr sz="1400"/>
          </a:p>
          <a:p>
            <a:pPr marL="457200" lvl="0" indent="-317500" algn="l" rtl="0">
              <a:lnSpc>
                <a:spcPct val="100000"/>
              </a:lnSpc>
              <a:spcBef>
                <a:spcPts val="0"/>
              </a:spcBef>
              <a:spcAft>
                <a:spcPts val="0"/>
              </a:spcAft>
              <a:buSzPts val="1400"/>
              <a:buChar char="●"/>
            </a:pPr>
            <a:r>
              <a:rPr lang="en-US" sz="1400"/>
              <a:t>Before and after school;</a:t>
            </a:r>
            <a:endParaRPr sz="1400"/>
          </a:p>
          <a:p>
            <a:pPr marL="457200" lvl="0" indent="-317500" algn="l" rtl="0">
              <a:lnSpc>
                <a:spcPct val="100000"/>
              </a:lnSpc>
              <a:spcBef>
                <a:spcPts val="0"/>
              </a:spcBef>
              <a:spcAft>
                <a:spcPts val="0"/>
              </a:spcAft>
              <a:buSzPts val="1400"/>
              <a:buChar char="●"/>
            </a:pPr>
            <a:r>
              <a:rPr lang="en-US" sz="1400"/>
              <a:t>Any time when school is not in session;</a:t>
            </a:r>
            <a:endParaRPr sz="1400"/>
          </a:p>
          <a:p>
            <a:pPr marL="457200" lvl="0" indent="-317500" algn="l" rtl="0">
              <a:lnSpc>
                <a:spcPct val="100000"/>
              </a:lnSpc>
              <a:spcBef>
                <a:spcPts val="0"/>
              </a:spcBef>
              <a:spcAft>
                <a:spcPts val="0"/>
              </a:spcAft>
              <a:buSzPts val="1400"/>
              <a:buChar char="●"/>
            </a:pPr>
            <a:r>
              <a:rPr lang="en-US" sz="1400"/>
              <a:t>During the day when meaningful day services are not provided; and</a:t>
            </a:r>
            <a:endParaRPr sz="1400"/>
          </a:p>
          <a:p>
            <a:pPr marL="457200" lvl="0" indent="-317500" algn="l" rtl="0">
              <a:lnSpc>
                <a:spcPct val="100000"/>
              </a:lnSpc>
              <a:spcBef>
                <a:spcPts val="0"/>
              </a:spcBef>
              <a:spcAft>
                <a:spcPts val="0"/>
              </a:spcAft>
              <a:buSzPts val="1400"/>
              <a:buChar char="●"/>
            </a:pPr>
            <a:r>
              <a:rPr lang="en-US" sz="1400"/>
              <a:t>On nights and weekends</a:t>
            </a:r>
            <a:endParaRPr sz="1400"/>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r>
              <a:rPr lang="en-US" sz="1400"/>
              <a:t>Next slide</a:t>
            </a:r>
            <a:endParaRPr sz="1400"/>
          </a:p>
          <a:p>
            <a:pPr marL="0" lvl="0" indent="0" algn="l" rtl="0">
              <a:lnSpc>
                <a:spcPct val="115000"/>
              </a:lnSpc>
              <a:spcBef>
                <a:spcPts val="0"/>
              </a:spcBef>
              <a:spcAft>
                <a:spcPts val="0"/>
              </a:spcAft>
              <a:buSzPts val="1400"/>
              <a:buNone/>
            </a:pPr>
            <a:endParaRPr sz="1400"/>
          </a:p>
          <a:p>
            <a:pPr marL="0" lvl="0" indent="0" algn="l" rtl="0">
              <a:lnSpc>
                <a:spcPct val="115000"/>
              </a:lnSpc>
              <a:spcBef>
                <a:spcPts val="0"/>
              </a:spcBef>
              <a:spcAft>
                <a:spcPts val="0"/>
              </a:spcAft>
              <a:buSzPts val="1400"/>
              <a:buNone/>
            </a:pPr>
            <a:endParaRPr sz="1400"/>
          </a:p>
          <a:p>
            <a:pPr marL="0" lvl="0" indent="0" algn="l" rtl="0">
              <a:lnSpc>
                <a:spcPct val="115000"/>
              </a:lnSpc>
              <a:spcBef>
                <a:spcPts val="0"/>
              </a:spcBef>
              <a:spcAft>
                <a:spcPts val="0"/>
              </a:spcAft>
              <a:buSzPts val="1400"/>
              <a:buNone/>
            </a:pPr>
            <a:endParaRPr sz="1400"/>
          </a:p>
          <a:p>
            <a:pPr marL="0" lvl="0" indent="0" algn="l" rtl="0">
              <a:lnSpc>
                <a:spcPct val="115000"/>
              </a:lnSpc>
              <a:spcBef>
                <a:spcPts val="0"/>
              </a:spcBef>
              <a:spcAft>
                <a:spcPts val="0"/>
              </a:spcAft>
              <a:buSzPts val="1400"/>
              <a:buNone/>
            </a:pPr>
            <a:endParaRPr sz="1400"/>
          </a:p>
        </p:txBody>
      </p:sp>
      <p:sp>
        <p:nvSpPr>
          <p:cNvPr id="193" name="Google Shape;193;g1174ecb7bba_0_6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12</a:t>
            </a:fld>
            <a:endParaRPr/>
          </a:p>
        </p:txBody>
      </p:sp>
    </p:spTree>
    <p:extLst>
      <p:ext uri="{BB962C8B-B14F-4D97-AF65-F5344CB8AC3E}">
        <p14:creationId xmlns:p14="http://schemas.microsoft.com/office/powerpoint/2010/main" val="31692534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1174ecb7bba_0_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g1174ecb7bba_0_7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a:t>Linda</a:t>
            </a:r>
            <a:endParaRPr sz="1400"/>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r>
              <a:rPr lang="en-US" sz="1400"/>
              <a:t>The DDA has also shared as part of the last waiver amendments that:</a:t>
            </a:r>
            <a:endParaRPr sz="1400"/>
          </a:p>
          <a:p>
            <a:pPr marL="457200" lvl="0" indent="-317500" algn="l" rtl="0">
              <a:lnSpc>
                <a:spcPct val="100000"/>
              </a:lnSpc>
              <a:spcBef>
                <a:spcPts val="0"/>
              </a:spcBef>
              <a:spcAft>
                <a:spcPts val="0"/>
              </a:spcAft>
              <a:buSzPts val="1400"/>
              <a:buChar char="●"/>
            </a:pPr>
            <a:r>
              <a:rPr lang="en-US" sz="1400"/>
              <a:t>Personal Supports include both </a:t>
            </a:r>
            <a:r>
              <a:rPr lang="en-US" sz="1400" i="1" u="sng"/>
              <a:t>in person</a:t>
            </a:r>
            <a:r>
              <a:rPr lang="en-US" sz="1400"/>
              <a:t> and </a:t>
            </a:r>
            <a:r>
              <a:rPr lang="en-US" sz="1400" u="sng"/>
              <a:t>virtual support delivery models</a:t>
            </a:r>
            <a:endParaRPr sz="1400" u="sng"/>
          </a:p>
          <a:p>
            <a:pPr marL="457200" lvl="0" indent="-317500" algn="l" rtl="0">
              <a:lnSpc>
                <a:spcPct val="100000"/>
              </a:lnSpc>
              <a:spcBef>
                <a:spcPts val="0"/>
              </a:spcBef>
              <a:spcAft>
                <a:spcPts val="0"/>
              </a:spcAft>
              <a:buSzPts val="1400"/>
              <a:buChar char="●"/>
            </a:pPr>
            <a:r>
              <a:rPr lang="en-US" sz="1400"/>
              <a:t>Direct Support Professional services may be provided in an </a:t>
            </a:r>
            <a:r>
              <a:rPr lang="en-US" sz="1400" i="1" u="sng"/>
              <a:t>acute care hospital</a:t>
            </a:r>
            <a:r>
              <a:rPr lang="en-US" sz="1400"/>
              <a:t> for the purposes of supporting the participant’s personal, behavioral and communication supports not otherwise provided in that setting. Services may not be duplicative of hospital or short-term institutional services</a:t>
            </a:r>
            <a:endParaRPr sz="1400"/>
          </a:p>
          <a:p>
            <a:pPr marL="457200" lvl="0" indent="-317500" algn="l" rtl="0">
              <a:lnSpc>
                <a:spcPct val="100000"/>
              </a:lnSpc>
              <a:spcBef>
                <a:spcPts val="0"/>
              </a:spcBef>
              <a:spcAft>
                <a:spcPts val="0"/>
              </a:spcAft>
              <a:buSzPts val="1400"/>
              <a:buChar char="●"/>
            </a:pPr>
            <a:r>
              <a:rPr lang="en-US" sz="1400" i="1" u="sng"/>
              <a:t>Services provided during an acute care hospital stay or virtual must be documented in the provider’s Service Implementation Plan </a:t>
            </a:r>
            <a:endParaRPr sz="1400" i="1" u="sng"/>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Clr>
                <a:schemeClr val="dk1"/>
              </a:buClr>
              <a:buSzPts val="1400"/>
              <a:buFont typeface="Arial"/>
              <a:buNone/>
            </a:pPr>
            <a:endParaRPr sz="1400"/>
          </a:p>
          <a:p>
            <a:pPr marL="0" lvl="0" indent="0" algn="l" rtl="0">
              <a:lnSpc>
                <a:spcPct val="100000"/>
              </a:lnSpc>
              <a:spcBef>
                <a:spcPts val="0"/>
              </a:spcBef>
              <a:spcAft>
                <a:spcPts val="0"/>
              </a:spcAft>
              <a:buSzPts val="1400"/>
              <a:buNone/>
            </a:pPr>
            <a:r>
              <a:rPr lang="en-US" sz="1400"/>
              <a:t>Next slide</a:t>
            </a:r>
            <a:endParaRPr sz="1400"/>
          </a:p>
        </p:txBody>
      </p:sp>
      <p:sp>
        <p:nvSpPr>
          <p:cNvPr id="201" name="Google Shape;201;g1174ecb7bba_0_7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13</a:t>
            </a:fld>
            <a:endParaRPr/>
          </a:p>
        </p:txBody>
      </p:sp>
    </p:spTree>
    <p:extLst>
      <p:ext uri="{BB962C8B-B14F-4D97-AF65-F5344CB8AC3E}">
        <p14:creationId xmlns:p14="http://schemas.microsoft.com/office/powerpoint/2010/main" val="40124609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11696ace43e_2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g11696ace43e_2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en-US" sz="1400"/>
              <a:t>Linda</a:t>
            </a:r>
            <a:endParaRPr sz="1400"/>
          </a:p>
          <a:p>
            <a:pPr marL="0" lvl="0" indent="0" algn="l" rtl="0">
              <a:lnSpc>
                <a:spcPct val="115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r>
              <a:rPr lang="en-US" sz="1400"/>
              <a:t>Today the Department</a:t>
            </a:r>
            <a:r>
              <a:rPr lang="en-US" sz="1400">
                <a:highlight>
                  <a:schemeClr val="lt1"/>
                </a:highlight>
              </a:rPr>
              <a:t>  issued a Perso</a:t>
            </a:r>
            <a:r>
              <a:rPr lang="en-US" sz="1400"/>
              <a:t>nal Supports - Overnight Support Policy Memo.</a:t>
            </a:r>
            <a:endParaRPr sz="1400"/>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r>
              <a:rPr lang="en-US" sz="1400"/>
              <a:t>It noted:</a:t>
            </a:r>
            <a:endParaRPr sz="1400"/>
          </a:p>
          <a:p>
            <a:pPr marL="457200" lvl="0" indent="-317500" algn="l" rtl="0">
              <a:lnSpc>
                <a:spcPct val="100000"/>
              </a:lnSpc>
              <a:spcBef>
                <a:spcPts val="0"/>
              </a:spcBef>
              <a:spcAft>
                <a:spcPts val="0"/>
              </a:spcAft>
              <a:buSzPts val="1400"/>
              <a:buChar char="●"/>
            </a:pPr>
            <a:r>
              <a:rPr lang="en-US" sz="1400"/>
              <a:t>Effective March 1, 2022, the provision of overnight supports will be a component of personal supports in all three DDA Waivers to:</a:t>
            </a:r>
            <a:endParaRPr sz="1400"/>
          </a:p>
          <a:p>
            <a:pPr marL="914400" lvl="1" indent="-317500" algn="l" rtl="0">
              <a:lnSpc>
                <a:spcPct val="100000"/>
              </a:lnSpc>
              <a:spcBef>
                <a:spcPts val="0"/>
              </a:spcBef>
              <a:spcAft>
                <a:spcPts val="0"/>
              </a:spcAft>
              <a:buSzPts val="1400"/>
              <a:buChar char="○"/>
            </a:pPr>
            <a:r>
              <a:rPr lang="en-US" sz="1400"/>
              <a:t>Promote participant personal independence;</a:t>
            </a:r>
            <a:endParaRPr sz="1400"/>
          </a:p>
          <a:p>
            <a:pPr marL="914400" lvl="1" indent="-317500" algn="l" rtl="0">
              <a:lnSpc>
                <a:spcPct val="100000"/>
              </a:lnSpc>
              <a:spcBef>
                <a:spcPts val="0"/>
              </a:spcBef>
              <a:spcAft>
                <a:spcPts val="0"/>
              </a:spcAft>
              <a:buSzPts val="1400"/>
              <a:buChar char="○"/>
            </a:pPr>
            <a:r>
              <a:rPr lang="en-US" sz="1400"/>
              <a:t>Enhance access to person-specific safeguards and skills that are foundational to ensuring a person’s health and safety; and</a:t>
            </a:r>
            <a:endParaRPr sz="1400"/>
          </a:p>
          <a:p>
            <a:pPr marL="914400" lvl="1" indent="-317500" algn="l" rtl="0">
              <a:lnSpc>
                <a:spcPct val="100000"/>
              </a:lnSpc>
              <a:spcBef>
                <a:spcPts val="0"/>
              </a:spcBef>
              <a:spcAft>
                <a:spcPts val="0"/>
              </a:spcAft>
              <a:buSzPts val="1400"/>
              <a:buChar char="○"/>
            </a:pPr>
            <a:r>
              <a:rPr lang="en-US" sz="1400"/>
              <a:t>Further promote the vital role that families serve in supporting their loved ones</a:t>
            </a:r>
            <a:endParaRPr sz="1400"/>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r>
              <a:rPr lang="en-US" sz="1400"/>
              <a:t>Waiver participants’ assessed needs must </a:t>
            </a:r>
            <a:r>
              <a:rPr lang="en-US" sz="1400" i="1" u="sng"/>
              <a:t>demonstrate there is a behavioral or medical risk </a:t>
            </a:r>
            <a:r>
              <a:rPr lang="en-US" sz="1400"/>
              <a:t>that requires overnight supports, and this information must be documented in the participant’s current person-centered plan and approved Nursing Care Plan and/or Behavior Plan.</a:t>
            </a:r>
            <a:endParaRPr sz="1400"/>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r>
              <a:rPr lang="en-US" sz="1400"/>
              <a:t>The personal supports services policy reflected in PolicyStat has been updated to reflect this decision.</a:t>
            </a:r>
            <a:endParaRPr sz="1400"/>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r>
              <a:rPr lang="en-US" sz="1400"/>
              <a:t>The DDA will also update other guidance as applicable. </a:t>
            </a:r>
            <a:endParaRPr sz="1400"/>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r>
              <a:rPr lang="en-US" sz="1400"/>
              <a:t>Next slide</a:t>
            </a:r>
            <a:endParaRPr sz="1400"/>
          </a:p>
          <a:p>
            <a:pPr marL="0" lvl="0" indent="0" algn="l" rtl="0">
              <a:lnSpc>
                <a:spcPct val="115000"/>
              </a:lnSpc>
              <a:spcBef>
                <a:spcPts val="0"/>
              </a:spcBef>
              <a:spcAft>
                <a:spcPts val="0"/>
              </a:spcAft>
              <a:buClr>
                <a:schemeClr val="dk1"/>
              </a:buClr>
              <a:buSzPts val="1400"/>
              <a:buFont typeface="Arial"/>
              <a:buNone/>
            </a:pPr>
            <a:endParaRPr sz="1400"/>
          </a:p>
        </p:txBody>
      </p:sp>
      <p:sp>
        <p:nvSpPr>
          <p:cNvPr id="209" name="Google Shape;209;g11696ace43e_2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14</a:t>
            </a:fld>
            <a:endParaRPr/>
          </a:p>
        </p:txBody>
      </p:sp>
    </p:spTree>
    <p:extLst>
      <p:ext uri="{BB962C8B-B14F-4D97-AF65-F5344CB8AC3E}">
        <p14:creationId xmlns:p14="http://schemas.microsoft.com/office/powerpoint/2010/main" val="34373639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1166f3eead1_1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g1166f3eead1_1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1400"/>
              <a:t>Linda</a:t>
            </a:r>
            <a:endParaRPr sz="1400"/>
          </a:p>
          <a:p>
            <a:pPr marL="0" lvl="0" indent="0" algn="l" rtl="0">
              <a:lnSpc>
                <a:spcPct val="100000"/>
              </a:lnSpc>
              <a:spcBef>
                <a:spcPts val="0"/>
              </a:spcBef>
              <a:spcAft>
                <a:spcPts val="0"/>
              </a:spcAft>
              <a:buNone/>
            </a:pPr>
            <a:endParaRPr sz="1400"/>
          </a:p>
          <a:p>
            <a:pPr marL="0" lvl="0" indent="0" algn="l" rtl="0">
              <a:lnSpc>
                <a:spcPct val="100000"/>
              </a:lnSpc>
              <a:spcBef>
                <a:spcPts val="0"/>
              </a:spcBef>
              <a:spcAft>
                <a:spcPts val="0"/>
              </a:spcAft>
              <a:buNone/>
            </a:pPr>
            <a:r>
              <a:rPr lang="en-US" sz="1400"/>
              <a:t>To support assessed needs and service flexibility:</a:t>
            </a:r>
            <a:endParaRPr sz="1400"/>
          </a:p>
          <a:p>
            <a:pPr marL="457200" lvl="0" indent="-317500" algn="l" rtl="0">
              <a:lnSpc>
                <a:spcPct val="100000"/>
              </a:lnSpc>
              <a:spcBef>
                <a:spcPts val="0"/>
              </a:spcBef>
              <a:spcAft>
                <a:spcPts val="0"/>
              </a:spcAft>
              <a:buSzPts val="1400"/>
              <a:buChar char="●"/>
            </a:pPr>
            <a:r>
              <a:rPr lang="en-US" sz="1400"/>
              <a:t>Teams can consider daily and weekly needs and schedules</a:t>
            </a:r>
            <a:endParaRPr sz="1400"/>
          </a:p>
          <a:p>
            <a:pPr marL="457200" lvl="0" indent="-317500" algn="l" rtl="0">
              <a:lnSpc>
                <a:spcPct val="100000"/>
              </a:lnSpc>
              <a:spcBef>
                <a:spcPts val="0"/>
              </a:spcBef>
              <a:spcAft>
                <a:spcPts val="0"/>
              </a:spcAft>
              <a:buSzPts val="1400"/>
              <a:buChar char="●"/>
            </a:pPr>
            <a:r>
              <a:rPr lang="en-US" sz="1400"/>
              <a:t>Some people may need additional supports during school breaks and summer months</a:t>
            </a:r>
            <a:endParaRPr sz="1400"/>
          </a:p>
          <a:p>
            <a:pPr marL="457200" lvl="0" indent="-317500" algn="l" rtl="0">
              <a:lnSpc>
                <a:spcPct val="100000"/>
              </a:lnSpc>
              <a:spcBef>
                <a:spcPts val="0"/>
              </a:spcBef>
              <a:spcAft>
                <a:spcPts val="0"/>
              </a:spcAft>
              <a:buSzPts val="1400"/>
              <a:buChar char="●"/>
            </a:pPr>
            <a:r>
              <a:rPr lang="en-US" sz="1400"/>
              <a:t>The detailed service authorization tool, along with other supporting documents,  is used to help document the types, amount, and duration of services a person needs to be supported to achieve their goals and stay healthy and safe</a:t>
            </a:r>
            <a:endParaRPr sz="1400"/>
          </a:p>
          <a:p>
            <a:pPr marL="0" lvl="0" indent="0" algn="l" rtl="0">
              <a:lnSpc>
                <a:spcPct val="100000"/>
              </a:lnSpc>
              <a:spcBef>
                <a:spcPts val="0"/>
              </a:spcBef>
              <a:spcAft>
                <a:spcPts val="0"/>
              </a:spcAft>
              <a:buNone/>
            </a:pPr>
            <a:endParaRPr sz="1400"/>
          </a:p>
          <a:p>
            <a:pPr marL="0" lvl="0" indent="0" algn="l" rtl="0">
              <a:lnSpc>
                <a:spcPct val="100000"/>
              </a:lnSpc>
              <a:spcBef>
                <a:spcPts val="0"/>
              </a:spcBef>
              <a:spcAft>
                <a:spcPts val="0"/>
              </a:spcAft>
              <a:buNone/>
            </a:pPr>
            <a:r>
              <a:rPr lang="en-US" sz="1400"/>
              <a:t>CCS can enter units into the PCP as daily units, weekly units, and for specific days.  Some CCS have shared their view of the PCP to help clarify the service noted.</a:t>
            </a:r>
            <a:endParaRPr sz="1400"/>
          </a:p>
          <a:p>
            <a:pPr marL="0" lvl="0" indent="0" algn="l" rtl="0">
              <a:lnSpc>
                <a:spcPct val="100000"/>
              </a:lnSpc>
              <a:spcBef>
                <a:spcPts val="0"/>
              </a:spcBef>
              <a:spcAft>
                <a:spcPts val="0"/>
              </a:spcAft>
              <a:buNone/>
            </a:pPr>
            <a:endParaRPr sz="1400"/>
          </a:p>
          <a:p>
            <a:pPr marL="0" lvl="0" indent="0" algn="l" rtl="0">
              <a:lnSpc>
                <a:spcPct val="100000"/>
              </a:lnSpc>
              <a:spcBef>
                <a:spcPts val="0"/>
              </a:spcBef>
              <a:spcAft>
                <a:spcPts val="0"/>
              </a:spcAft>
              <a:buNone/>
            </a:pPr>
            <a:r>
              <a:rPr lang="en-US" sz="1400" b="1"/>
              <a:t>It is important to note that regardless of how the units are noted in the CCS planning screen such as daily or specific days of the week, </a:t>
            </a:r>
            <a:r>
              <a:rPr lang="en-US" sz="1400" b="1" i="1" u="sng"/>
              <a:t>authorized services units can be access at any time during the month.</a:t>
            </a:r>
            <a:endParaRPr sz="1400" b="1" i="1" u="sng"/>
          </a:p>
          <a:p>
            <a:pPr marL="0" lvl="0" indent="0" algn="l" rtl="0">
              <a:lnSpc>
                <a:spcPct val="100000"/>
              </a:lnSpc>
              <a:spcBef>
                <a:spcPts val="0"/>
              </a:spcBef>
              <a:spcAft>
                <a:spcPts val="0"/>
              </a:spcAft>
              <a:buNone/>
            </a:pPr>
            <a:endParaRPr sz="1400"/>
          </a:p>
          <a:p>
            <a:pPr marL="0" lvl="0" indent="0" algn="l" rtl="0">
              <a:lnSpc>
                <a:spcPct val="100000"/>
              </a:lnSpc>
              <a:spcBef>
                <a:spcPts val="0"/>
              </a:spcBef>
              <a:spcAft>
                <a:spcPts val="0"/>
              </a:spcAft>
              <a:buNone/>
            </a:pPr>
            <a:r>
              <a:rPr lang="en-US" sz="1400"/>
              <a:t>The </a:t>
            </a:r>
            <a:r>
              <a:rPr lang="en-US" sz="1400" i="1" u="sng"/>
              <a:t>annual PCP process </a:t>
            </a:r>
            <a:r>
              <a:rPr lang="en-US" sz="1400"/>
              <a:t>should be used to reassess service needs </a:t>
            </a:r>
            <a:r>
              <a:rPr lang="en-US" sz="1400" i="1" u="sng"/>
              <a:t>unless there is a health and safety assessed needs.</a:t>
            </a:r>
            <a:endParaRPr sz="1400" i="1" u="sng"/>
          </a:p>
          <a:p>
            <a:pPr marL="0" lvl="0" indent="0" algn="l" rtl="0">
              <a:lnSpc>
                <a:spcPct val="100000"/>
              </a:lnSpc>
              <a:spcBef>
                <a:spcPts val="0"/>
              </a:spcBef>
              <a:spcAft>
                <a:spcPts val="0"/>
              </a:spcAft>
              <a:buNone/>
            </a:pPr>
            <a:endParaRPr sz="1400" i="1" u="sng"/>
          </a:p>
          <a:p>
            <a:pPr marL="0" lvl="0" indent="0" algn="l" rtl="0">
              <a:lnSpc>
                <a:spcPct val="100000"/>
              </a:lnSpc>
              <a:spcBef>
                <a:spcPts val="0"/>
              </a:spcBef>
              <a:spcAft>
                <a:spcPts val="0"/>
              </a:spcAft>
              <a:buNone/>
            </a:pPr>
            <a:r>
              <a:rPr lang="en-US" sz="1400"/>
              <a:t>Next slide</a:t>
            </a:r>
            <a:endParaRPr sz="1400"/>
          </a:p>
          <a:p>
            <a:pPr marL="0" lvl="0" indent="0" algn="l" rtl="0">
              <a:lnSpc>
                <a:spcPct val="100000"/>
              </a:lnSpc>
              <a:spcBef>
                <a:spcPts val="0"/>
              </a:spcBef>
              <a:spcAft>
                <a:spcPts val="0"/>
              </a:spcAft>
              <a:buClr>
                <a:schemeClr val="dk1"/>
              </a:buClr>
              <a:buSzPts val="1400"/>
              <a:buFont typeface="Arial"/>
              <a:buNone/>
            </a:pPr>
            <a:endParaRPr sz="1400"/>
          </a:p>
        </p:txBody>
      </p:sp>
      <p:sp>
        <p:nvSpPr>
          <p:cNvPr id="217" name="Google Shape;217;g1166f3eead1_1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15</a:t>
            </a:fld>
            <a:endParaRPr/>
          </a:p>
        </p:txBody>
      </p:sp>
    </p:spTree>
    <p:extLst>
      <p:ext uri="{BB962C8B-B14F-4D97-AF65-F5344CB8AC3E}">
        <p14:creationId xmlns:p14="http://schemas.microsoft.com/office/powerpoint/2010/main" val="17795691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1174ecb7bba_0_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1174ecb7bba_0_7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endParaRPr sz="1400"/>
          </a:p>
          <a:p>
            <a:pPr marL="0" lvl="0" indent="0" algn="l" rtl="0">
              <a:lnSpc>
                <a:spcPct val="115000"/>
              </a:lnSpc>
              <a:spcBef>
                <a:spcPts val="0"/>
              </a:spcBef>
              <a:spcAft>
                <a:spcPts val="0"/>
              </a:spcAft>
              <a:buSzPts val="1400"/>
              <a:buNone/>
            </a:pPr>
            <a:r>
              <a:rPr lang="en-US" sz="1400"/>
              <a:t>Linda (read slide)</a:t>
            </a:r>
            <a:endParaRPr sz="1400"/>
          </a:p>
        </p:txBody>
      </p:sp>
      <p:sp>
        <p:nvSpPr>
          <p:cNvPr id="225" name="Google Shape;225;g1174ecb7bba_0_7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16</a:t>
            </a:fld>
            <a:endParaRPr/>
          </a:p>
        </p:txBody>
      </p:sp>
    </p:spTree>
    <p:extLst>
      <p:ext uri="{BB962C8B-B14F-4D97-AF65-F5344CB8AC3E}">
        <p14:creationId xmlns:p14="http://schemas.microsoft.com/office/powerpoint/2010/main" val="14256301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1174ecb7bba_0_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g1174ecb7bba_0_8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400"/>
              <a:t>Patricia</a:t>
            </a:r>
            <a:endParaRPr sz="1400"/>
          </a:p>
          <a:p>
            <a:pPr marL="0" lvl="0" indent="0" algn="l" rtl="0">
              <a:lnSpc>
                <a:spcPct val="115000"/>
              </a:lnSpc>
              <a:spcBef>
                <a:spcPts val="0"/>
              </a:spcBef>
              <a:spcAft>
                <a:spcPts val="0"/>
              </a:spcAft>
              <a:buClr>
                <a:schemeClr val="dk1"/>
              </a:buClr>
              <a:buSzPts val="1100"/>
              <a:buFont typeface="Arial"/>
              <a:buNone/>
            </a:pPr>
            <a:endParaRPr sz="700"/>
          </a:p>
          <a:p>
            <a:pPr marL="0" lvl="0" indent="0" algn="l" rtl="0">
              <a:lnSpc>
                <a:spcPct val="100000"/>
              </a:lnSpc>
              <a:spcBef>
                <a:spcPts val="0"/>
              </a:spcBef>
              <a:spcAft>
                <a:spcPts val="0"/>
              </a:spcAft>
              <a:buClr>
                <a:schemeClr val="dk1"/>
              </a:buClr>
              <a:buSzPts val="1100"/>
              <a:buFont typeface="Arial"/>
              <a:buNone/>
            </a:pPr>
            <a:r>
              <a:rPr lang="en-US" sz="1400"/>
              <a:t>Jane</a:t>
            </a:r>
            <a:endParaRPr sz="1400"/>
          </a:p>
          <a:p>
            <a:pPr marL="0" lvl="0" indent="0" algn="l" rtl="0">
              <a:lnSpc>
                <a:spcPct val="100000"/>
              </a:lnSpc>
              <a:spcBef>
                <a:spcPts val="0"/>
              </a:spcBef>
              <a:spcAft>
                <a:spcPts val="0"/>
              </a:spcAft>
              <a:buClr>
                <a:schemeClr val="dk1"/>
              </a:buClr>
              <a:buSzPts val="1100"/>
              <a:buFont typeface="Arial"/>
              <a:buNone/>
            </a:pPr>
            <a:r>
              <a:rPr lang="en-US" sz="1400"/>
              <a:t>Can you shared how you went about supporting the person and their team in discussing personal support needs and entering proposed services in the DSA?</a:t>
            </a:r>
            <a:endParaRPr sz="1400"/>
          </a:p>
          <a:p>
            <a:pPr marL="0" lvl="0" indent="0" algn="l" rtl="0">
              <a:lnSpc>
                <a:spcPct val="100000"/>
              </a:lnSpc>
              <a:spcBef>
                <a:spcPts val="0"/>
              </a:spcBef>
              <a:spcAft>
                <a:spcPts val="0"/>
              </a:spcAft>
              <a:buClr>
                <a:schemeClr val="dk1"/>
              </a:buClr>
              <a:buSzPts val="1100"/>
              <a:buFont typeface="Arial"/>
              <a:buNone/>
            </a:pPr>
            <a:endParaRPr sz="1400"/>
          </a:p>
          <a:p>
            <a:pPr marL="0" lvl="0" indent="0" algn="l" rtl="0">
              <a:lnSpc>
                <a:spcPct val="100000"/>
              </a:lnSpc>
              <a:spcBef>
                <a:spcPts val="0"/>
              </a:spcBef>
              <a:spcAft>
                <a:spcPts val="0"/>
              </a:spcAft>
              <a:buClr>
                <a:schemeClr val="dk1"/>
              </a:buClr>
              <a:buSzPts val="1100"/>
              <a:buFont typeface="Arial"/>
              <a:buNone/>
            </a:pPr>
            <a:r>
              <a:rPr lang="en-US" sz="1400"/>
              <a:t>Allan  - Can you share how you have projected needs for personal supports and also considered evening and weekends to meet the needs of the person? and can you give us some examples?</a:t>
            </a:r>
            <a:endParaRPr sz="1400"/>
          </a:p>
          <a:p>
            <a:pPr marL="457200" lvl="0" indent="0" algn="l" rtl="0">
              <a:lnSpc>
                <a:spcPct val="100000"/>
              </a:lnSpc>
              <a:spcBef>
                <a:spcPts val="0"/>
              </a:spcBef>
              <a:spcAft>
                <a:spcPts val="0"/>
              </a:spcAft>
              <a:buClr>
                <a:schemeClr val="dk1"/>
              </a:buClr>
              <a:buSzPts val="1100"/>
              <a:buFont typeface="Arial"/>
              <a:buNone/>
            </a:pPr>
            <a:endParaRPr sz="1400"/>
          </a:p>
          <a:p>
            <a:pPr marL="457200" lvl="0" indent="-317500" algn="l" rtl="0">
              <a:lnSpc>
                <a:spcPct val="100000"/>
              </a:lnSpc>
              <a:spcBef>
                <a:spcPts val="0"/>
              </a:spcBef>
              <a:spcAft>
                <a:spcPts val="0"/>
              </a:spcAft>
              <a:buSzPts val="1400"/>
              <a:buChar char="●"/>
            </a:pPr>
            <a:r>
              <a:rPr lang="en-US" sz="1400"/>
              <a:t>Services provided in increments. Could provide at beginning of day to support people prep for the day/work (in-person and virtual); provide different during the day and PS in evening for meal prep, etc… </a:t>
            </a:r>
            <a:endParaRPr sz="1400"/>
          </a:p>
          <a:p>
            <a:pPr marL="457200" lvl="0" indent="-317500" algn="l" rtl="0">
              <a:lnSpc>
                <a:spcPct val="100000"/>
              </a:lnSpc>
              <a:spcBef>
                <a:spcPts val="0"/>
              </a:spcBef>
              <a:spcAft>
                <a:spcPts val="0"/>
              </a:spcAft>
              <a:buSzPts val="1400"/>
              <a:buChar char="●"/>
            </a:pPr>
            <a:r>
              <a:rPr lang="en-US" sz="1400"/>
              <a:t>Prep (PS (prep for day virtual))-&gt;pickup and drive to work, support at work-&gt;PS (take to bank, meal prep, etc…)</a:t>
            </a:r>
            <a:endParaRPr sz="1400"/>
          </a:p>
          <a:p>
            <a:pPr marL="0" lvl="0" indent="0" algn="l" rtl="0">
              <a:lnSpc>
                <a:spcPct val="100000"/>
              </a:lnSpc>
              <a:spcBef>
                <a:spcPts val="0"/>
              </a:spcBef>
              <a:spcAft>
                <a:spcPts val="0"/>
              </a:spcAft>
              <a:buClr>
                <a:schemeClr val="dk1"/>
              </a:buClr>
              <a:buSzPts val="1100"/>
              <a:buFont typeface="Arial"/>
              <a:buNone/>
            </a:pPr>
            <a:endParaRPr sz="1400"/>
          </a:p>
          <a:p>
            <a:pPr marL="0" lvl="0" indent="0" algn="l" rtl="0">
              <a:lnSpc>
                <a:spcPct val="100000"/>
              </a:lnSpc>
              <a:spcBef>
                <a:spcPts val="0"/>
              </a:spcBef>
              <a:spcAft>
                <a:spcPts val="0"/>
              </a:spcAft>
              <a:buClr>
                <a:schemeClr val="dk1"/>
              </a:buClr>
              <a:buSzPts val="1100"/>
              <a:buFont typeface="Arial"/>
              <a:buNone/>
            </a:pPr>
            <a:r>
              <a:rPr lang="en-US" sz="1400"/>
              <a:t>Karen- can you talk about how you are supporting people and determining whether the service needed is personal supports versus Supported Living?</a:t>
            </a:r>
            <a:endParaRPr sz="1400"/>
          </a:p>
          <a:p>
            <a:pPr marL="0" lvl="0" indent="0" algn="l" rtl="0">
              <a:lnSpc>
                <a:spcPct val="100000"/>
              </a:lnSpc>
              <a:spcBef>
                <a:spcPts val="0"/>
              </a:spcBef>
              <a:spcAft>
                <a:spcPts val="0"/>
              </a:spcAft>
              <a:buClr>
                <a:schemeClr val="dk1"/>
              </a:buClr>
              <a:buSzPts val="1100"/>
              <a:buFont typeface="Arial"/>
              <a:buNone/>
            </a:pPr>
            <a:endParaRPr sz="1400"/>
          </a:p>
          <a:p>
            <a:pPr marL="0" lvl="0" indent="0" algn="l" rtl="0">
              <a:lnSpc>
                <a:spcPct val="100000"/>
              </a:lnSpc>
              <a:spcBef>
                <a:spcPts val="0"/>
              </a:spcBef>
              <a:spcAft>
                <a:spcPts val="0"/>
              </a:spcAft>
              <a:buClr>
                <a:schemeClr val="dk1"/>
              </a:buClr>
              <a:buSzPts val="1100"/>
              <a:buFont typeface="Arial"/>
              <a:buNone/>
            </a:pPr>
            <a:r>
              <a:rPr lang="en-US" sz="1400"/>
              <a:t>And Jennifer what about Personal Supports vs CDS?</a:t>
            </a:r>
            <a:endParaRPr sz="1400"/>
          </a:p>
          <a:p>
            <a:pPr marL="0" lvl="0" indent="0" algn="l" rtl="0">
              <a:lnSpc>
                <a:spcPct val="100000"/>
              </a:lnSpc>
              <a:spcBef>
                <a:spcPts val="0"/>
              </a:spcBef>
              <a:spcAft>
                <a:spcPts val="0"/>
              </a:spcAft>
              <a:buClr>
                <a:schemeClr val="dk1"/>
              </a:buClr>
              <a:buSzPts val="1100"/>
              <a:buFont typeface="Arial"/>
              <a:buNone/>
            </a:pPr>
            <a:endParaRPr sz="1400"/>
          </a:p>
          <a:p>
            <a:pPr marL="0" lvl="0" indent="0" algn="l" rtl="0">
              <a:lnSpc>
                <a:spcPct val="100000"/>
              </a:lnSpc>
              <a:spcBef>
                <a:spcPts val="0"/>
              </a:spcBef>
              <a:spcAft>
                <a:spcPts val="0"/>
              </a:spcAft>
              <a:buClr>
                <a:schemeClr val="dk1"/>
              </a:buClr>
              <a:buSzPts val="1100"/>
              <a:buFont typeface="Arial"/>
              <a:buNone/>
            </a:pPr>
            <a:r>
              <a:rPr lang="en-US" sz="1400"/>
              <a:t>Jennifer - When people would like to be supported to connect in their communities with their friends but need assistance doing so, we typically offer them the choice of utilizing community development services as that service can be provided during weekdays, evenings and weekends vs personal supports. We utilize personal supports when someone does not choose to utilize meaningful day services or when the primary focus of their supports is building skills towards independence within their homes.</a:t>
            </a:r>
            <a:endParaRPr sz="1400"/>
          </a:p>
          <a:p>
            <a:pPr marL="0" lvl="0" indent="0" algn="l" rtl="0">
              <a:lnSpc>
                <a:spcPct val="115000"/>
              </a:lnSpc>
              <a:spcBef>
                <a:spcPts val="0"/>
              </a:spcBef>
              <a:spcAft>
                <a:spcPts val="0"/>
              </a:spcAft>
              <a:buClr>
                <a:schemeClr val="dk1"/>
              </a:buClr>
              <a:buSzPts val="1100"/>
              <a:buFont typeface="Arial"/>
              <a:buNone/>
            </a:pPr>
            <a:endParaRPr sz="1400"/>
          </a:p>
          <a:p>
            <a:pPr marL="0" lvl="0" indent="0" algn="l" rtl="0">
              <a:lnSpc>
                <a:spcPct val="115000"/>
              </a:lnSpc>
              <a:spcBef>
                <a:spcPts val="0"/>
              </a:spcBef>
              <a:spcAft>
                <a:spcPts val="0"/>
              </a:spcAft>
              <a:buClr>
                <a:schemeClr val="dk1"/>
              </a:buClr>
              <a:buSzPts val="1100"/>
              <a:buFont typeface="Arial"/>
              <a:buNone/>
            </a:pPr>
            <a:endParaRPr sz="1400"/>
          </a:p>
          <a:p>
            <a:pPr marL="0" lvl="0" indent="0" algn="l" rtl="0">
              <a:lnSpc>
                <a:spcPct val="115000"/>
              </a:lnSpc>
              <a:spcBef>
                <a:spcPts val="0"/>
              </a:spcBef>
              <a:spcAft>
                <a:spcPts val="0"/>
              </a:spcAft>
              <a:buClr>
                <a:schemeClr val="dk1"/>
              </a:buClr>
              <a:buSzPts val="1100"/>
              <a:buFont typeface="Arial"/>
              <a:buNone/>
            </a:pPr>
            <a:endParaRPr sz="1400"/>
          </a:p>
          <a:p>
            <a:pPr marL="0" lvl="0" indent="0" algn="l" rtl="0">
              <a:lnSpc>
                <a:spcPct val="115000"/>
              </a:lnSpc>
              <a:spcBef>
                <a:spcPts val="0"/>
              </a:spcBef>
              <a:spcAft>
                <a:spcPts val="0"/>
              </a:spcAft>
              <a:buClr>
                <a:schemeClr val="dk1"/>
              </a:buClr>
              <a:buSzPts val="1100"/>
              <a:buFont typeface="Arial"/>
              <a:buNone/>
            </a:pPr>
            <a:endParaRPr sz="1400"/>
          </a:p>
          <a:p>
            <a:pPr marL="0" lvl="0" indent="0" algn="l" rtl="0">
              <a:lnSpc>
                <a:spcPct val="115000"/>
              </a:lnSpc>
              <a:spcBef>
                <a:spcPts val="0"/>
              </a:spcBef>
              <a:spcAft>
                <a:spcPts val="0"/>
              </a:spcAft>
              <a:buClr>
                <a:schemeClr val="dk1"/>
              </a:buClr>
              <a:buSzPts val="1100"/>
              <a:buFont typeface="Arial"/>
              <a:buNone/>
            </a:pPr>
            <a:endParaRPr sz="1400"/>
          </a:p>
        </p:txBody>
      </p:sp>
      <p:sp>
        <p:nvSpPr>
          <p:cNvPr id="233" name="Google Shape;233;g1174ecb7bba_0_8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17</a:t>
            </a:fld>
            <a:endParaRPr/>
          </a:p>
        </p:txBody>
      </p:sp>
    </p:spTree>
    <p:extLst>
      <p:ext uri="{BB962C8B-B14F-4D97-AF65-F5344CB8AC3E}">
        <p14:creationId xmlns:p14="http://schemas.microsoft.com/office/powerpoint/2010/main" val="9692674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11696ace43e_1_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g11696ace43e_1_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400"/>
              <a:t>Jane  </a:t>
            </a:r>
            <a:endParaRPr sz="1400"/>
          </a:p>
          <a:p>
            <a:pPr marL="0" lvl="0" indent="0" algn="l" rtl="0">
              <a:lnSpc>
                <a:spcPct val="100000"/>
              </a:lnSpc>
              <a:spcBef>
                <a:spcPts val="0"/>
              </a:spcBef>
              <a:spcAft>
                <a:spcPts val="0"/>
              </a:spcAft>
              <a:buClr>
                <a:schemeClr val="dk1"/>
              </a:buClr>
              <a:buSzPts val="1100"/>
              <a:buFont typeface="Arial"/>
              <a:buNone/>
            </a:pPr>
            <a:endParaRPr sz="1400"/>
          </a:p>
          <a:p>
            <a:pPr marL="0" lvl="0" indent="0" algn="l" rtl="0">
              <a:lnSpc>
                <a:spcPct val="100000"/>
              </a:lnSpc>
              <a:spcBef>
                <a:spcPts val="0"/>
              </a:spcBef>
              <a:spcAft>
                <a:spcPts val="0"/>
              </a:spcAft>
              <a:buClr>
                <a:schemeClr val="dk1"/>
              </a:buClr>
              <a:buSzPts val="1100"/>
              <a:buFont typeface="Arial"/>
              <a:buNone/>
            </a:pPr>
            <a:r>
              <a:rPr lang="en-US" sz="1400"/>
              <a:t>This is a view of the CCS view of the detail service authorization section.  As Linda shared, CCS can enter in the request services units proposed by the provider in the DSAT in different ways.  </a:t>
            </a:r>
            <a:endParaRPr sz="1400"/>
          </a:p>
          <a:p>
            <a:pPr marL="0" lvl="0" indent="0" algn="l" rtl="0">
              <a:lnSpc>
                <a:spcPct val="100000"/>
              </a:lnSpc>
              <a:spcBef>
                <a:spcPts val="0"/>
              </a:spcBef>
              <a:spcAft>
                <a:spcPts val="0"/>
              </a:spcAft>
              <a:buClr>
                <a:schemeClr val="dk1"/>
              </a:buClr>
              <a:buSzPts val="1100"/>
              <a:buFont typeface="Arial"/>
              <a:buNone/>
            </a:pPr>
            <a:endParaRPr sz="1400"/>
          </a:p>
          <a:p>
            <a:pPr marL="0" lvl="0" indent="0" algn="l" rtl="0">
              <a:lnSpc>
                <a:spcPct val="100000"/>
              </a:lnSpc>
              <a:spcBef>
                <a:spcPts val="0"/>
              </a:spcBef>
              <a:spcAft>
                <a:spcPts val="0"/>
              </a:spcAft>
              <a:buClr>
                <a:schemeClr val="dk1"/>
              </a:buClr>
              <a:buSzPts val="1100"/>
              <a:buFont typeface="Arial"/>
              <a:buNone/>
            </a:pPr>
            <a:r>
              <a:rPr lang="en-US" sz="1400"/>
              <a:t>To address questions about the proposed units, CCS have shared their screens with providers to support communication and coordination.</a:t>
            </a:r>
            <a:endParaRPr sz="1400"/>
          </a:p>
          <a:p>
            <a:pPr marL="0" lvl="0" indent="0" algn="l" rtl="0">
              <a:lnSpc>
                <a:spcPct val="100000"/>
              </a:lnSpc>
              <a:spcBef>
                <a:spcPts val="0"/>
              </a:spcBef>
              <a:spcAft>
                <a:spcPts val="0"/>
              </a:spcAft>
              <a:buClr>
                <a:schemeClr val="dk1"/>
              </a:buClr>
              <a:buSzPts val="1100"/>
              <a:buFont typeface="Arial"/>
              <a:buNone/>
            </a:pPr>
            <a:endParaRPr sz="1400"/>
          </a:p>
          <a:p>
            <a:pPr marL="0" lvl="0" indent="0" algn="l" rtl="0">
              <a:lnSpc>
                <a:spcPct val="100000"/>
              </a:lnSpc>
              <a:spcBef>
                <a:spcPts val="0"/>
              </a:spcBef>
              <a:spcAft>
                <a:spcPts val="0"/>
              </a:spcAft>
              <a:buClr>
                <a:schemeClr val="dk1"/>
              </a:buClr>
              <a:buSzPts val="1100"/>
              <a:buFont typeface="Arial"/>
              <a:buNone/>
            </a:pPr>
            <a:r>
              <a:rPr lang="en-US" sz="1400"/>
              <a:t>After Jane finishes then</a:t>
            </a:r>
            <a:endParaRPr sz="1400"/>
          </a:p>
          <a:p>
            <a:pPr marL="0" lvl="0" indent="0" algn="l" rtl="0">
              <a:lnSpc>
                <a:spcPct val="100000"/>
              </a:lnSpc>
              <a:spcBef>
                <a:spcPts val="0"/>
              </a:spcBef>
              <a:spcAft>
                <a:spcPts val="0"/>
              </a:spcAft>
              <a:buClr>
                <a:schemeClr val="dk1"/>
              </a:buClr>
              <a:buSzPts val="1100"/>
              <a:buFont typeface="Arial"/>
              <a:buNone/>
            </a:pPr>
            <a:endParaRPr sz="1400"/>
          </a:p>
          <a:p>
            <a:pPr marL="0" lvl="0" indent="0" algn="l" rtl="0">
              <a:lnSpc>
                <a:spcPct val="100000"/>
              </a:lnSpc>
              <a:spcBef>
                <a:spcPts val="0"/>
              </a:spcBef>
              <a:spcAft>
                <a:spcPts val="0"/>
              </a:spcAft>
              <a:buClr>
                <a:schemeClr val="dk1"/>
              </a:buClr>
              <a:buSzPts val="1100"/>
              <a:buFont typeface="Arial"/>
              <a:buNone/>
            </a:pPr>
            <a:r>
              <a:rPr lang="en-US" sz="1400"/>
              <a:t>Patricia </a:t>
            </a:r>
            <a:endParaRPr sz="1400"/>
          </a:p>
          <a:p>
            <a:pPr marL="0" lvl="0" indent="0" algn="l" rtl="0">
              <a:lnSpc>
                <a:spcPct val="100000"/>
              </a:lnSpc>
              <a:spcBef>
                <a:spcPts val="0"/>
              </a:spcBef>
              <a:spcAft>
                <a:spcPts val="0"/>
              </a:spcAft>
              <a:buClr>
                <a:schemeClr val="dk1"/>
              </a:buClr>
              <a:buSzPts val="1100"/>
              <a:buFont typeface="Arial"/>
              <a:buNone/>
            </a:pPr>
            <a:r>
              <a:rPr lang="en-US" sz="1400"/>
              <a:t> </a:t>
            </a:r>
            <a:endParaRPr sz="1400"/>
          </a:p>
          <a:p>
            <a:pPr marL="0" lvl="0" indent="0" algn="l" rtl="0">
              <a:lnSpc>
                <a:spcPct val="100000"/>
              </a:lnSpc>
              <a:spcBef>
                <a:spcPts val="0"/>
              </a:spcBef>
              <a:spcAft>
                <a:spcPts val="0"/>
              </a:spcAft>
              <a:buClr>
                <a:schemeClr val="dk1"/>
              </a:buClr>
              <a:buSzPts val="1100"/>
              <a:buFont typeface="Arial"/>
              <a:buNone/>
            </a:pPr>
            <a:r>
              <a:rPr lang="en-US" sz="1400"/>
              <a:t>Allan/Jennifer - Can you share how you have projected needs for personal supports and also considered evening and weekends to meet the needs of the person? and can you give us some examples?</a:t>
            </a:r>
            <a:endParaRPr sz="1400"/>
          </a:p>
          <a:p>
            <a:pPr marL="0" lvl="0" indent="0" algn="l" rtl="0">
              <a:lnSpc>
                <a:spcPct val="100000"/>
              </a:lnSpc>
              <a:spcBef>
                <a:spcPts val="0"/>
              </a:spcBef>
              <a:spcAft>
                <a:spcPts val="0"/>
              </a:spcAft>
              <a:buClr>
                <a:schemeClr val="dk1"/>
              </a:buClr>
              <a:buSzPts val="1100"/>
              <a:buFont typeface="Arial"/>
              <a:buNone/>
            </a:pPr>
            <a:endParaRPr sz="1400"/>
          </a:p>
          <a:p>
            <a:pPr marL="0" lvl="0" indent="0" algn="l" rtl="0">
              <a:lnSpc>
                <a:spcPct val="100000"/>
              </a:lnSpc>
              <a:spcBef>
                <a:spcPts val="0"/>
              </a:spcBef>
              <a:spcAft>
                <a:spcPts val="0"/>
              </a:spcAft>
              <a:buClr>
                <a:schemeClr val="dk1"/>
              </a:buClr>
              <a:buSzPts val="1100"/>
              <a:buFont typeface="Arial"/>
              <a:buNone/>
            </a:pPr>
            <a:r>
              <a:rPr lang="en-US" sz="1400"/>
              <a:t>Karen- can you talk about how you are supporting people and determining whether the service needed is personal supports versus CDS or Supported Living?</a:t>
            </a:r>
            <a:endParaRPr sz="1400"/>
          </a:p>
          <a:p>
            <a:pPr marL="0" lvl="0" indent="0" algn="l" rtl="0">
              <a:lnSpc>
                <a:spcPct val="100000"/>
              </a:lnSpc>
              <a:spcBef>
                <a:spcPts val="0"/>
              </a:spcBef>
              <a:spcAft>
                <a:spcPts val="0"/>
              </a:spcAft>
              <a:buClr>
                <a:schemeClr val="dk1"/>
              </a:buClr>
              <a:buSzPts val="1100"/>
              <a:buFont typeface="Arial"/>
              <a:buNone/>
            </a:pPr>
            <a:endParaRPr sz="1400"/>
          </a:p>
          <a:p>
            <a:pPr marL="0" lvl="0" indent="0" algn="l" rtl="0">
              <a:lnSpc>
                <a:spcPct val="100000"/>
              </a:lnSpc>
              <a:spcBef>
                <a:spcPts val="0"/>
              </a:spcBef>
              <a:spcAft>
                <a:spcPts val="0"/>
              </a:spcAft>
              <a:buClr>
                <a:schemeClr val="dk1"/>
              </a:buClr>
              <a:buSzPts val="1100"/>
              <a:buFont typeface="Arial"/>
              <a:buNone/>
            </a:pPr>
            <a:r>
              <a:rPr lang="en-US" sz="1400"/>
              <a:t>Next slide</a:t>
            </a:r>
            <a:endParaRPr sz="1400"/>
          </a:p>
          <a:p>
            <a:pPr marL="0" lvl="0" indent="0" algn="l" rtl="0">
              <a:lnSpc>
                <a:spcPct val="115000"/>
              </a:lnSpc>
              <a:spcBef>
                <a:spcPts val="0"/>
              </a:spcBef>
              <a:spcAft>
                <a:spcPts val="0"/>
              </a:spcAft>
              <a:buClr>
                <a:schemeClr val="dk1"/>
              </a:buClr>
              <a:buSzPts val="1100"/>
              <a:buFont typeface="Arial"/>
              <a:buNone/>
            </a:pPr>
            <a:endParaRPr sz="1400"/>
          </a:p>
        </p:txBody>
      </p:sp>
      <p:sp>
        <p:nvSpPr>
          <p:cNvPr id="241" name="Google Shape;241;g11696ace43e_1_2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18</a:t>
            </a:fld>
            <a:endParaRPr/>
          </a:p>
        </p:txBody>
      </p:sp>
    </p:spTree>
    <p:extLst>
      <p:ext uri="{BB962C8B-B14F-4D97-AF65-F5344CB8AC3E}">
        <p14:creationId xmlns:p14="http://schemas.microsoft.com/office/powerpoint/2010/main" val="6733906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11696ace43e_2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g11696ace43e_2_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400"/>
              <a:t>Karen</a:t>
            </a:r>
            <a:endParaRPr sz="1400"/>
          </a:p>
        </p:txBody>
      </p:sp>
      <p:sp>
        <p:nvSpPr>
          <p:cNvPr id="249" name="Google Shape;249;g11696ace43e_2_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19</a:t>
            </a:fld>
            <a:endParaRPr/>
          </a:p>
        </p:txBody>
      </p:sp>
    </p:spTree>
    <p:extLst>
      <p:ext uri="{BB962C8B-B14F-4D97-AF65-F5344CB8AC3E}">
        <p14:creationId xmlns:p14="http://schemas.microsoft.com/office/powerpoint/2010/main" val="1217365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107515a311f_0_17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sz="1400"/>
              <a:t>Rhonda</a:t>
            </a:r>
            <a:endParaRPr sz="1400"/>
          </a:p>
          <a:p>
            <a:pPr marL="0" marR="0" lvl="0" indent="0" algn="l" rtl="0">
              <a:lnSpc>
                <a:spcPct val="100000"/>
              </a:lnSpc>
              <a:spcBef>
                <a:spcPts val="0"/>
              </a:spcBef>
              <a:spcAft>
                <a:spcPts val="0"/>
              </a:spcAft>
              <a:buSzPts val="1400"/>
              <a:buNone/>
            </a:pPr>
            <a:endParaRPr sz="1400"/>
          </a:p>
          <a:p>
            <a:pPr marL="0" lvl="0" indent="0" algn="l" rtl="0">
              <a:spcBef>
                <a:spcPts val="0"/>
              </a:spcBef>
              <a:spcAft>
                <a:spcPts val="0"/>
              </a:spcAft>
              <a:buClr>
                <a:schemeClr val="dk1"/>
              </a:buClr>
              <a:buSzPts val="1100"/>
              <a:buFont typeface="Arial"/>
              <a:buNone/>
            </a:pPr>
            <a:r>
              <a:rPr lang="en-US" sz="1400"/>
              <a:t>Thank you for joining us today.  My name is Rhonda Workman and I am the DDA Director of Federal Programs and Integrity.</a:t>
            </a:r>
            <a:endParaRPr sz="1400"/>
          </a:p>
          <a:p>
            <a:pPr marL="0" marR="0" lvl="0" indent="0" algn="l" rtl="0">
              <a:lnSpc>
                <a:spcPct val="100000"/>
              </a:lnSpc>
              <a:spcBef>
                <a:spcPts val="0"/>
              </a:spcBef>
              <a:spcAft>
                <a:spcPts val="0"/>
              </a:spcAft>
              <a:buSzPts val="1400"/>
              <a:buNone/>
            </a:pPr>
            <a:endParaRPr sz="1400"/>
          </a:p>
          <a:p>
            <a:pPr marL="0" marR="0" lvl="0" indent="0" algn="l" rtl="0">
              <a:lnSpc>
                <a:spcPct val="100000"/>
              </a:lnSpc>
              <a:spcBef>
                <a:spcPts val="0"/>
              </a:spcBef>
              <a:spcAft>
                <a:spcPts val="0"/>
              </a:spcAft>
              <a:buSzPts val="1400"/>
              <a:buNone/>
            </a:pPr>
            <a:r>
              <a:rPr lang="en-US" sz="1400"/>
              <a:t>This is the second DDA training related to person centered planning service considerations and flexibilities.</a:t>
            </a:r>
            <a:endParaRPr sz="1400"/>
          </a:p>
          <a:p>
            <a:pPr marL="0" marR="0" lvl="0" indent="0" algn="l" rtl="0">
              <a:lnSpc>
                <a:spcPct val="100000"/>
              </a:lnSpc>
              <a:spcBef>
                <a:spcPts val="0"/>
              </a:spcBef>
              <a:spcAft>
                <a:spcPts val="0"/>
              </a:spcAft>
              <a:buSzPts val="1400"/>
              <a:buNone/>
            </a:pPr>
            <a:endParaRPr sz="1400"/>
          </a:p>
          <a:p>
            <a:pPr marL="0" marR="0" lvl="0" indent="0" algn="l" rtl="0">
              <a:lnSpc>
                <a:spcPct val="100000"/>
              </a:lnSpc>
              <a:spcBef>
                <a:spcPts val="0"/>
              </a:spcBef>
              <a:spcAft>
                <a:spcPts val="0"/>
              </a:spcAft>
              <a:buSzPts val="1400"/>
              <a:buNone/>
            </a:pPr>
            <a:r>
              <a:rPr lang="en-US" sz="1400"/>
              <a:t>The DDA conducted a webinar on February 24th related to Meaningful Day service considerations and flexibilities that is posted on our website.  We have also included the links on the resource slides at the end of this presentation.</a:t>
            </a:r>
            <a:endParaRPr sz="1400"/>
          </a:p>
          <a:p>
            <a:pPr marL="0" marR="0" lvl="0" indent="0" algn="l" rtl="0">
              <a:lnSpc>
                <a:spcPct val="100000"/>
              </a:lnSpc>
              <a:spcBef>
                <a:spcPts val="0"/>
              </a:spcBef>
              <a:spcAft>
                <a:spcPts val="0"/>
              </a:spcAft>
              <a:buSzPts val="1400"/>
              <a:buNone/>
            </a:pPr>
            <a:endParaRPr sz="1400"/>
          </a:p>
          <a:p>
            <a:pPr marL="0" marR="0" lvl="0" indent="0" algn="l" rtl="0">
              <a:lnSpc>
                <a:spcPct val="100000"/>
              </a:lnSpc>
              <a:spcBef>
                <a:spcPts val="0"/>
              </a:spcBef>
              <a:spcAft>
                <a:spcPts val="0"/>
              </a:spcAft>
              <a:buSzPts val="1400"/>
              <a:buNone/>
            </a:pPr>
            <a:r>
              <a:rPr lang="en-US" sz="1400"/>
              <a:t>Today’s training/discussion will focus on support services and residential supports flexibilities within the LTSSMaryland system for service delivery and billing once transitioned.  </a:t>
            </a:r>
            <a:endParaRPr sz="1400"/>
          </a:p>
          <a:p>
            <a:pPr marL="0" marR="0" lvl="0" indent="0" algn="l" rtl="0">
              <a:lnSpc>
                <a:spcPct val="100000"/>
              </a:lnSpc>
              <a:spcBef>
                <a:spcPts val="0"/>
              </a:spcBef>
              <a:spcAft>
                <a:spcPts val="0"/>
              </a:spcAft>
              <a:buSzPts val="1400"/>
              <a:buNone/>
            </a:pPr>
            <a:endParaRPr sz="1400"/>
          </a:p>
          <a:p>
            <a:pPr marL="0" marR="0" lvl="0" indent="0" algn="l" rtl="0">
              <a:lnSpc>
                <a:spcPct val="100000"/>
              </a:lnSpc>
              <a:spcBef>
                <a:spcPts val="0"/>
              </a:spcBef>
              <a:spcAft>
                <a:spcPts val="0"/>
              </a:spcAft>
              <a:buSzPts val="1400"/>
              <a:buNone/>
            </a:pPr>
            <a:r>
              <a:rPr lang="en-US" sz="1400"/>
              <a:t>Every person’s plan should reflect all assessed services and supports in their current person centered plan even if the provider transition to LTSS fee for service billing will not occur until the future.</a:t>
            </a:r>
            <a:endParaRPr sz="1400"/>
          </a:p>
          <a:p>
            <a:pPr marL="0" marR="0" lvl="0" indent="0" algn="l" rtl="0">
              <a:lnSpc>
                <a:spcPct val="100000"/>
              </a:lnSpc>
              <a:spcBef>
                <a:spcPts val="0"/>
              </a:spcBef>
              <a:spcAft>
                <a:spcPts val="0"/>
              </a:spcAft>
              <a:buSzPts val="1400"/>
              <a:buNone/>
            </a:pPr>
            <a:endParaRPr sz="1400"/>
          </a:p>
          <a:p>
            <a:pPr marL="0" marR="0" lvl="0" indent="0" algn="l" rtl="0">
              <a:lnSpc>
                <a:spcPct val="100000"/>
              </a:lnSpc>
              <a:spcBef>
                <a:spcPts val="0"/>
              </a:spcBef>
              <a:spcAft>
                <a:spcPts val="0"/>
              </a:spcAft>
              <a:buSzPts val="1400"/>
              <a:buNone/>
            </a:pPr>
            <a:r>
              <a:rPr lang="en-US" sz="1400"/>
              <a:t>We will also touch on State Funded services and guidance related to self-direction.</a:t>
            </a:r>
            <a:endParaRPr sz="1400"/>
          </a:p>
          <a:p>
            <a:pPr marL="0" marR="0" lvl="0" indent="0" algn="l" rtl="0">
              <a:lnSpc>
                <a:spcPct val="100000"/>
              </a:lnSpc>
              <a:spcBef>
                <a:spcPts val="0"/>
              </a:spcBef>
              <a:spcAft>
                <a:spcPts val="0"/>
              </a:spcAft>
              <a:buSzPts val="1400"/>
              <a:buNone/>
            </a:pPr>
            <a:endParaRPr sz="1400"/>
          </a:p>
          <a:p>
            <a:pPr marL="0" marR="0" lvl="0" indent="0" algn="l" rtl="0">
              <a:lnSpc>
                <a:spcPct val="100000"/>
              </a:lnSpc>
              <a:spcBef>
                <a:spcPts val="0"/>
              </a:spcBef>
              <a:spcAft>
                <a:spcPts val="0"/>
              </a:spcAft>
              <a:buSzPts val="1400"/>
              <a:buNone/>
            </a:pPr>
            <a:r>
              <a:rPr lang="en-US" sz="1400"/>
              <a:t>We are excited about having another opportunity to share and discussion how to operationalize the various flexible services and strategies available to CCSs and providers to create individualized person-centered plans. </a:t>
            </a:r>
            <a:endParaRPr sz="1400"/>
          </a:p>
          <a:p>
            <a:pPr marL="0" marR="0" lvl="0" indent="0" algn="l" rtl="0">
              <a:lnSpc>
                <a:spcPct val="100000"/>
              </a:lnSpc>
              <a:spcBef>
                <a:spcPts val="0"/>
              </a:spcBef>
              <a:spcAft>
                <a:spcPts val="0"/>
              </a:spcAft>
              <a:buSzPts val="1400"/>
              <a:buNone/>
            </a:pPr>
            <a:endParaRPr sz="1400"/>
          </a:p>
          <a:p>
            <a:pPr marL="0" marR="0" lvl="0" indent="0" algn="l" rtl="0">
              <a:lnSpc>
                <a:spcPct val="100000"/>
              </a:lnSpc>
              <a:spcBef>
                <a:spcPts val="0"/>
              </a:spcBef>
              <a:spcAft>
                <a:spcPts val="0"/>
              </a:spcAft>
              <a:buSzPts val="1400"/>
              <a:buNone/>
            </a:pPr>
            <a:r>
              <a:rPr lang="en-US" sz="1400"/>
              <a:t>Our purpose is to:</a:t>
            </a:r>
            <a:endParaRPr sz="1400"/>
          </a:p>
          <a:p>
            <a:pPr marL="0" marR="0" lvl="0" indent="0" algn="l" rtl="0">
              <a:lnSpc>
                <a:spcPct val="100000"/>
              </a:lnSpc>
              <a:spcBef>
                <a:spcPts val="0"/>
              </a:spcBef>
              <a:spcAft>
                <a:spcPts val="0"/>
              </a:spcAft>
              <a:buSzPts val="1400"/>
              <a:buNone/>
            </a:pPr>
            <a:endParaRPr sz="1400"/>
          </a:p>
          <a:p>
            <a:pPr marL="457200" marR="0" lvl="0" indent="-317500" algn="l" rtl="0">
              <a:lnSpc>
                <a:spcPct val="100000"/>
              </a:lnSpc>
              <a:spcBef>
                <a:spcPts val="0"/>
              </a:spcBef>
              <a:spcAft>
                <a:spcPts val="0"/>
              </a:spcAft>
              <a:buSzPts val="1400"/>
              <a:buChar char="●"/>
            </a:pPr>
            <a:r>
              <a:rPr lang="en-US" sz="1400"/>
              <a:t>Ensure comprehensive and flexible person-centered plans </a:t>
            </a:r>
            <a:endParaRPr sz="1400"/>
          </a:p>
          <a:p>
            <a:pPr marL="457200" marR="0" lvl="0" indent="-317500" algn="l" rtl="0">
              <a:lnSpc>
                <a:spcPct val="100000"/>
              </a:lnSpc>
              <a:spcBef>
                <a:spcPts val="0"/>
              </a:spcBef>
              <a:spcAft>
                <a:spcPts val="0"/>
              </a:spcAft>
              <a:buSzPts val="1400"/>
              <a:buChar char="●"/>
            </a:pPr>
            <a:r>
              <a:rPr lang="en-US" sz="1400"/>
              <a:t>Provider business model and infrastructure strategies</a:t>
            </a:r>
            <a:endParaRPr sz="1400"/>
          </a:p>
          <a:p>
            <a:pPr marL="457200" marR="0" lvl="0" indent="-317500" algn="l" rtl="0">
              <a:lnSpc>
                <a:spcPct val="100000"/>
              </a:lnSpc>
              <a:spcBef>
                <a:spcPts val="0"/>
              </a:spcBef>
              <a:spcAft>
                <a:spcPts val="0"/>
              </a:spcAft>
              <a:buSzPts val="1400"/>
              <a:buChar char="●"/>
            </a:pPr>
            <a:r>
              <a:rPr lang="en-US" sz="1400"/>
              <a:t>Support provider transition to fee-for-service billing</a:t>
            </a:r>
            <a:endParaRPr sz="1400"/>
          </a:p>
          <a:p>
            <a:pPr marL="457200" marR="0" lvl="0" indent="-317500" algn="l" rtl="0">
              <a:lnSpc>
                <a:spcPct val="100000"/>
              </a:lnSpc>
              <a:spcBef>
                <a:spcPts val="0"/>
              </a:spcBef>
              <a:spcAft>
                <a:spcPts val="0"/>
              </a:spcAft>
              <a:buSzPts val="1400"/>
              <a:buChar char="●"/>
            </a:pPr>
            <a:r>
              <a:rPr lang="en-US" sz="1400"/>
              <a:t>Review processes and share service reminders</a:t>
            </a:r>
            <a:endParaRPr sz="1400"/>
          </a:p>
          <a:p>
            <a:pPr marL="457200" marR="0" lvl="0" indent="-317500" algn="l" rtl="0">
              <a:lnSpc>
                <a:spcPct val="100000"/>
              </a:lnSpc>
              <a:spcBef>
                <a:spcPts val="0"/>
              </a:spcBef>
              <a:spcAft>
                <a:spcPts val="0"/>
              </a:spcAft>
              <a:buSzPts val="1400"/>
              <a:buChar char="●"/>
            </a:pPr>
            <a:r>
              <a:rPr lang="en-US" sz="1400"/>
              <a:t>Share strategies and lessons learned from some Early Adopters and a Coordinators of Community Services</a:t>
            </a:r>
            <a:endParaRPr sz="1400"/>
          </a:p>
          <a:p>
            <a:pPr marL="0" marR="0" lvl="0" indent="0" algn="l" rtl="0">
              <a:lnSpc>
                <a:spcPct val="100000"/>
              </a:lnSpc>
              <a:spcBef>
                <a:spcPts val="0"/>
              </a:spcBef>
              <a:spcAft>
                <a:spcPts val="0"/>
              </a:spcAft>
              <a:buSzPts val="1400"/>
              <a:buNone/>
            </a:pPr>
            <a:endParaRPr sz="1400"/>
          </a:p>
          <a:p>
            <a:pPr marL="0" marR="0" lvl="0" indent="0" algn="l" rtl="0">
              <a:lnSpc>
                <a:spcPct val="100000"/>
              </a:lnSpc>
              <a:spcBef>
                <a:spcPts val="0"/>
              </a:spcBef>
              <a:spcAft>
                <a:spcPts val="0"/>
              </a:spcAft>
              <a:buSzPts val="1400"/>
              <a:buNone/>
            </a:pPr>
            <a:r>
              <a:rPr lang="en-US" sz="1400"/>
              <a:t>We appreciate you taking the time to join us today and value your time.</a:t>
            </a:r>
            <a:endParaRPr sz="1400"/>
          </a:p>
          <a:p>
            <a:pPr marL="0" marR="0" lvl="0" indent="0" algn="l" rtl="0">
              <a:lnSpc>
                <a:spcPct val="100000"/>
              </a:lnSpc>
              <a:spcBef>
                <a:spcPts val="0"/>
              </a:spcBef>
              <a:spcAft>
                <a:spcPts val="0"/>
              </a:spcAft>
              <a:buSzPts val="1400"/>
              <a:buNone/>
            </a:pPr>
            <a:endParaRPr sz="1400"/>
          </a:p>
          <a:p>
            <a:pPr marL="0" marR="0" lvl="0" indent="0" algn="l" rtl="0">
              <a:lnSpc>
                <a:spcPct val="100000"/>
              </a:lnSpc>
              <a:spcBef>
                <a:spcPts val="0"/>
              </a:spcBef>
              <a:spcAft>
                <a:spcPts val="0"/>
              </a:spcAft>
              <a:buSzPts val="1400"/>
              <a:buNone/>
            </a:pPr>
            <a:r>
              <a:rPr lang="en-US" sz="1400"/>
              <a:t>We know everyone is busy and we again hope that you will be able to close emails and move from distractions so you can </a:t>
            </a:r>
            <a:r>
              <a:rPr lang="en-US" sz="1400" b="1" u="sng"/>
              <a:t>actively listen</a:t>
            </a:r>
            <a:r>
              <a:rPr lang="en-US" sz="1400"/>
              <a:t> and share questions in the question box.  Questions from last weeks webinar and todays will be reviewed for inclusion in the DDA’s frequently asked questions that is posted on the website.</a:t>
            </a:r>
            <a:endParaRPr sz="1400"/>
          </a:p>
          <a:p>
            <a:pPr marL="0" marR="0" lvl="0" indent="0" algn="l" rtl="0">
              <a:lnSpc>
                <a:spcPct val="100000"/>
              </a:lnSpc>
              <a:spcBef>
                <a:spcPts val="0"/>
              </a:spcBef>
              <a:spcAft>
                <a:spcPts val="0"/>
              </a:spcAft>
              <a:buSzPts val="1400"/>
              <a:buNone/>
            </a:pPr>
            <a:endParaRPr sz="1400"/>
          </a:p>
          <a:p>
            <a:pPr marL="0" marR="0" lvl="0" indent="0" algn="l" rtl="0">
              <a:lnSpc>
                <a:spcPct val="100000"/>
              </a:lnSpc>
              <a:spcBef>
                <a:spcPts val="0"/>
              </a:spcBef>
              <a:spcAft>
                <a:spcPts val="0"/>
              </a:spcAft>
              <a:buSzPts val="1400"/>
              <a:buNone/>
            </a:pPr>
            <a:r>
              <a:rPr lang="en-US" sz="1400"/>
              <a:t>Next slide</a:t>
            </a:r>
            <a:endParaRPr sz="1400"/>
          </a:p>
          <a:p>
            <a:pPr marL="0" marR="0" lvl="0" indent="0" algn="l" rtl="0">
              <a:lnSpc>
                <a:spcPct val="100000"/>
              </a:lnSpc>
              <a:spcBef>
                <a:spcPts val="0"/>
              </a:spcBef>
              <a:spcAft>
                <a:spcPts val="0"/>
              </a:spcAft>
              <a:buSzPts val="1400"/>
              <a:buNone/>
            </a:pPr>
            <a:endParaRPr sz="1400"/>
          </a:p>
          <a:p>
            <a:pPr marL="0" marR="0" lvl="0" indent="0" algn="l" rtl="0">
              <a:lnSpc>
                <a:spcPct val="100000"/>
              </a:lnSpc>
              <a:spcBef>
                <a:spcPts val="0"/>
              </a:spcBef>
              <a:spcAft>
                <a:spcPts val="0"/>
              </a:spcAft>
              <a:buSzPts val="1400"/>
              <a:buNone/>
            </a:pPr>
            <a:endParaRPr sz="1400"/>
          </a:p>
          <a:p>
            <a:pPr marL="0" marR="0" lvl="0" indent="0" algn="l" rtl="0">
              <a:lnSpc>
                <a:spcPct val="100000"/>
              </a:lnSpc>
              <a:spcBef>
                <a:spcPts val="0"/>
              </a:spcBef>
              <a:spcAft>
                <a:spcPts val="0"/>
              </a:spcAft>
              <a:buSzPts val="1400"/>
              <a:buNone/>
            </a:pPr>
            <a:endParaRPr sz="1400"/>
          </a:p>
        </p:txBody>
      </p:sp>
      <p:sp>
        <p:nvSpPr>
          <p:cNvPr id="91" name="Google Shape;91;g107515a311f_0_1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814280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11507750be8_0_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g11507750be8_0_5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400"/>
              <a:t>Rachel</a:t>
            </a:r>
            <a:endParaRPr sz="1400"/>
          </a:p>
          <a:p>
            <a:pPr marL="0" lvl="0" indent="0" algn="l" rtl="0">
              <a:lnSpc>
                <a:spcPct val="100000"/>
              </a:lnSpc>
              <a:spcBef>
                <a:spcPts val="0"/>
              </a:spcBef>
              <a:spcAft>
                <a:spcPts val="0"/>
              </a:spcAft>
              <a:buClr>
                <a:schemeClr val="dk1"/>
              </a:buClr>
              <a:buSzPts val="1100"/>
              <a:buFont typeface="Arial"/>
              <a:buNone/>
            </a:pPr>
            <a:endParaRPr sz="1400"/>
          </a:p>
          <a:p>
            <a:pPr marL="0" lvl="0" indent="0" algn="l" rtl="0">
              <a:lnSpc>
                <a:spcPct val="100000"/>
              </a:lnSpc>
              <a:spcBef>
                <a:spcPts val="0"/>
              </a:spcBef>
              <a:spcAft>
                <a:spcPts val="0"/>
              </a:spcAft>
              <a:buClr>
                <a:schemeClr val="dk1"/>
              </a:buClr>
              <a:buSzPts val="1100"/>
              <a:buFont typeface="Arial"/>
              <a:buNone/>
            </a:pPr>
            <a:r>
              <a:rPr lang="en-US" sz="1400"/>
              <a:t>Now let's talk about behavioral supports</a:t>
            </a:r>
            <a:endParaRPr sz="1400"/>
          </a:p>
          <a:p>
            <a:pPr marL="0" lvl="0" indent="0" algn="l" rtl="0">
              <a:lnSpc>
                <a:spcPct val="100000"/>
              </a:lnSpc>
              <a:spcBef>
                <a:spcPts val="0"/>
              </a:spcBef>
              <a:spcAft>
                <a:spcPts val="0"/>
              </a:spcAft>
              <a:buClr>
                <a:schemeClr val="dk1"/>
              </a:buClr>
              <a:buSzPts val="1100"/>
              <a:buFont typeface="Arial"/>
              <a:buNone/>
            </a:pPr>
            <a:endParaRPr sz="1400"/>
          </a:p>
          <a:p>
            <a:pPr marL="0" lvl="0" indent="0" algn="l" rtl="0">
              <a:lnSpc>
                <a:spcPct val="100000"/>
              </a:lnSpc>
              <a:spcBef>
                <a:spcPts val="500"/>
              </a:spcBef>
              <a:spcAft>
                <a:spcPts val="0"/>
              </a:spcAft>
              <a:buSzPts val="1400"/>
              <a:buNone/>
            </a:pPr>
            <a:r>
              <a:rPr lang="en-US" sz="1400">
                <a:solidFill>
                  <a:srgbClr val="333333"/>
                </a:solidFill>
                <a:highlight>
                  <a:srgbClr val="FFFFFF"/>
                </a:highlight>
              </a:rPr>
              <a:t>Behavioral strategies are based on a multi-tiered approach:  </a:t>
            </a:r>
            <a:endParaRPr sz="1400">
              <a:solidFill>
                <a:srgbClr val="333333"/>
              </a:solidFill>
              <a:highlight>
                <a:srgbClr val="FFFFFF"/>
              </a:highlight>
            </a:endParaRPr>
          </a:p>
          <a:p>
            <a:pPr marL="457200" lvl="0" indent="-317500" algn="l" rtl="0">
              <a:lnSpc>
                <a:spcPct val="100000"/>
              </a:lnSpc>
              <a:spcBef>
                <a:spcPts val="1600"/>
              </a:spcBef>
              <a:spcAft>
                <a:spcPts val="0"/>
              </a:spcAft>
              <a:buClr>
                <a:srgbClr val="333333"/>
              </a:buClr>
              <a:buSzPts val="1400"/>
              <a:buFont typeface="Calibri"/>
              <a:buAutoNum type="alphaUcPeriod"/>
            </a:pPr>
            <a:r>
              <a:rPr lang="en-US" sz="1400">
                <a:solidFill>
                  <a:srgbClr val="333333"/>
                </a:solidFill>
                <a:highlight>
                  <a:srgbClr val="FFFFFF"/>
                </a:highlight>
              </a:rPr>
              <a:t>Tier 1 includes providing positive interactions, choice making, and predictable and proactive settings or environments. </a:t>
            </a:r>
            <a:endParaRPr sz="1400">
              <a:solidFill>
                <a:srgbClr val="333333"/>
              </a:solidFill>
              <a:highlight>
                <a:srgbClr val="FFFFFF"/>
              </a:highlight>
            </a:endParaRPr>
          </a:p>
          <a:p>
            <a:pPr marL="457200" lvl="0" indent="-317500" algn="l" rtl="0">
              <a:lnSpc>
                <a:spcPct val="100000"/>
              </a:lnSpc>
              <a:spcBef>
                <a:spcPts val="0"/>
              </a:spcBef>
              <a:spcAft>
                <a:spcPts val="0"/>
              </a:spcAft>
              <a:buClr>
                <a:srgbClr val="333333"/>
              </a:buClr>
              <a:buSzPts val="1400"/>
              <a:buFont typeface="Calibri"/>
              <a:buAutoNum type="alphaUcPeriod"/>
            </a:pPr>
            <a:r>
              <a:rPr lang="en-US" sz="1400">
                <a:solidFill>
                  <a:srgbClr val="333333"/>
                </a:solidFill>
                <a:highlight>
                  <a:srgbClr val="FFFFFF"/>
                </a:highlight>
              </a:rPr>
              <a:t>Tier 2 focuses on: (i) social, communication, emotional, and physiological intervention or therapies; (ii) mobile crisis teams; and (iii) behavioral respite based on trauma-informed care. </a:t>
            </a:r>
            <a:endParaRPr sz="1400">
              <a:solidFill>
                <a:srgbClr val="333333"/>
              </a:solidFill>
              <a:highlight>
                <a:srgbClr val="FFFFFF"/>
              </a:highlight>
            </a:endParaRPr>
          </a:p>
          <a:p>
            <a:pPr marL="457200" lvl="0" indent="-317500" algn="l" rtl="0">
              <a:lnSpc>
                <a:spcPct val="100000"/>
              </a:lnSpc>
              <a:spcBef>
                <a:spcPts val="0"/>
              </a:spcBef>
              <a:spcAft>
                <a:spcPts val="0"/>
              </a:spcAft>
              <a:buClr>
                <a:srgbClr val="333333"/>
              </a:buClr>
              <a:buSzPts val="1400"/>
              <a:buAutoNum type="alphaUcPeriod"/>
            </a:pPr>
            <a:r>
              <a:rPr lang="en-US" sz="1400">
                <a:solidFill>
                  <a:srgbClr val="333333"/>
                </a:solidFill>
                <a:highlight>
                  <a:srgbClr val="FFFFFF"/>
                </a:highlight>
              </a:rPr>
              <a:t>Tier 3 is the use of restrictive techniques based on a </a:t>
            </a:r>
            <a:r>
              <a:rPr lang="en-US" sz="1400" b="1" i="1" u="sng">
                <a:solidFill>
                  <a:srgbClr val="333333"/>
                </a:solidFill>
                <a:highlight>
                  <a:srgbClr val="FFFFFF"/>
                </a:highlight>
              </a:rPr>
              <a:t>functional behavioral assessment </a:t>
            </a:r>
            <a:r>
              <a:rPr lang="en-US" sz="1400">
                <a:solidFill>
                  <a:srgbClr val="333333"/>
                </a:solidFill>
                <a:highlight>
                  <a:srgbClr val="FFFFFF"/>
                </a:highlight>
              </a:rPr>
              <a:t>and </a:t>
            </a:r>
            <a:r>
              <a:rPr lang="en-US" sz="1400" b="1" i="1" u="sng">
                <a:solidFill>
                  <a:srgbClr val="333333"/>
                </a:solidFill>
                <a:highlight>
                  <a:srgbClr val="FFFFFF"/>
                </a:highlight>
              </a:rPr>
              <a:t>approved strategies developed in the Behavior Plan</a:t>
            </a:r>
            <a:r>
              <a:rPr lang="en-US" sz="1400">
                <a:solidFill>
                  <a:srgbClr val="333333"/>
                </a:solidFill>
                <a:highlight>
                  <a:srgbClr val="FFFFFF"/>
                </a:highlight>
              </a:rPr>
              <a:t>. </a:t>
            </a:r>
            <a:endParaRPr sz="1400">
              <a:solidFill>
                <a:srgbClr val="333333"/>
              </a:solidFill>
              <a:highlight>
                <a:srgbClr val="FFFFFF"/>
              </a:highlight>
            </a:endParaRPr>
          </a:p>
          <a:p>
            <a:pPr marL="0" lvl="0" indent="0" algn="l" rtl="0">
              <a:lnSpc>
                <a:spcPct val="100000"/>
              </a:lnSpc>
              <a:spcBef>
                <a:spcPts val="1600"/>
              </a:spcBef>
              <a:spcAft>
                <a:spcPts val="0"/>
              </a:spcAft>
              <a:buSzPts val="1400"/>
              <a:buNone/>
            </a:pPr>
            <a:r>
              <a:rPr lang="en-US" sz="1400">
                <a:solidFill>
                  <a:srgbClr val="333333"/>
                </a:solidFill>
                <a:highlight>
                  <a:srgbClr val="FFFFFF"/>
                </a:highlight>
              </a:rPr>
              <a:t>“Brief Support Implementation Services” are  </a:t>
            </a:r>
            <a:r>
              <a:rPr lang="en-US" sz="1400" b="1" i="1" u="sng">
                <a:solidFill>
                  <a:srgbClr val="333333"/>
                </a:solidFill>
                <a:highlight>
                  <a:srgbClr val="FFFFFF"/>
                </a:highlight>
              </a:rPr>
              <a:t>time-limited</a:t>
            </a:r>
            <a:r>
              <a:rPr lang="en-US" sz="1400">
                <a:solidFill>
                  <a:srgbClr val="333333"/>
                </a:solidFill>
                <a:highlight>
                  <a:srgbClr val="FFFFFF"/>
                </a:highlight>
              </a:rPr>
              <a:t> provision of </a:t>
            </a:r>
            <a:r>
              <a:rPr lang="en-US" sz="1400" b="1" i="1" u="sng">
                <a:solidFill>
                  <a:srgbClr val="333333"/>
                </a:solidFill>
                <a:highlight>
                  <a:srgbClr val="FFFFFF"/>
                </a:highlight>
              </a:rPr>
              <a:t>direct assistance, modeling, and training to individuals supporting the participant</a:t>
            </a:r>
            <a:r>
              <a:rPr lang="en-US" sz="1400">
                <a:solidFill>
                  <a:srgbClr val="333333"/>
                </a:solidFill>
                <a:highlight>
                  <a:srgbClr val="FFFFFF"/>
                </a:highlight>
              </a:rPr>
              <a:t> (e.g., families, direct support professionals, and paid and unpaid caregivers) so they can implement the participant’s Behavior Plan independently.</a:t>
            </a:r>
            <a:endParaRPr sz="1400">
              <a:solidFill>
                <a:srgbClr val="333333"/>
              </a:solidFill>
              <a:highlight>
                <a:srgbClr val="FFFFFF"/>
              </a:highlight>
            </a:endParaRPr>
          </a:p>
          <a:p>
            <a:pPr marL="0" lvl="0" indent="0" algn="l" rtl="0">
              <a:lnSpc>
                <a:spcPct val="100000"/>
              </a:lnSpc>
              <a:spcBef>
                <a:spcPts val="1600"/>
              </a:spcBef>
              <a:spcAft>
                <a:spcPts val="0"/>
              </a:spcAft>
              <a:buSzPts val="1400"/>
              <a:buNone/>
            </a:pPr>
            <a:r>
              <a:rPr lang="en-US" sz="1400">
                <a:solidFill>
                  <a:srgbClr val="333333"/>
                </a:solidFill>
                <a:highlight>
                  <a:srgbClr val="FFFFFF"/>
                </a:highlight>
              </a:rPr>
              <a:t>BSS-Behavioral Assessment (BA) and BSS-Behavioral Plan (BPS) milestone services can be checked for each month to support the flexibility in service delivery and the provider’s ability to bill in the actual month that the service was provided</a:t>
            </a:r>
            <a:endParaRPr sz="1400">
              <a:solidFill>
                <a:srgbClr val="333333"/>
              </a:solidFill>
              <a:highlight>
                <a:srgbClr val="FFFFFF"/>
              </a:highlight>
            </a:endParaRPr>
          </a:p>
          <a:p>
            <a:pPr marL="0" lvl="0" indent="0" algn="l" rtl="0">
              <a:lnSpc>
                <a:spcPct val="100000"/>
              </a:lnSpc>
              <a:spcBef>
                <a:spcPts val="1600"/>
              </a:spcBef>
              <a:spcAft>
                <a:spcPts val="0"/>
              </a:spcAft>
              <a:buSzPts val="1400"/>
              <a:buNone/>
            </a:pPr>
            <a:r>
              <a:rPr lang="en-US" sz="1400">
                <a:solidFill>
                  <a:srgbClr val="333333"/>
                </a:solidFill>
                <a:highlight>
                  <a:srgbClr val="FFFFFF"/>
                </a:highlight>
              </a:rPr>
              <a:t>BSS-Brief Support Implementation and BSS- Behavioral Consultation services 15-minute units can be projected across the entire plan year to support the participant’s needs and service flexibility</a:t>
            </a:r>
            <a:endParaRPr sz="1400">
              <a:solidFill>
                <a:srgbClr val="333333"/>
              </a:solidFill>
              <a:highlight>
                <a:srgbClr val="FFFFFF"/>
              </a:highlight>
            </a:endParaRPr>
          </a:p>
          <a:p>
            <a:pPr marL="0" lvl="0" indent="0" algn="l" rtl="0">
              <a:lnSpc>
                <a:spcPct val="100000"/>
              </a:lnSpc>
              <a:spcBef>
                <a:spcPts val="1600"/>
              </a:spcBef>
              <a:spcAft>
                <a:spcPts val="0"/>
              </a:spcAft>
              <a:buClr>
                <a:schemeClr val="dk1"/>
              </a:buClr>
              <a:buSzPts val="1100"/>
              <a:buFont typeface="Arial"/>
              <a:buNone/>
            </a:pPr>
            <a:r>
              <a:rPr lang="en-US" sz="1400"/>
              <a:t>Next slide</a:t>
            </a:r>
            <a:endParaRPr sz="1400"/>
          </a:p>
        </p:txBody>
      </p:sp>
      <p:sp>
        <p:nvSpPr>
          <p:cNvPr id="259" name="Google Shape;259;g11507750be8_0_5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20</a:t>
            </a:fld>
            <a:endParaRPr/>
          </a:p>
        </p:txBody>
      </p:sp>
    </p:spTree>
    <p:extLst>
      <p:ext uri="{BB962C8B-B14F-4D97-AF65-F5344CB8AC3E}">
        <p14:creationId xmlns:p14="http://schemas.microsoft.com/office/powerpoint/2010/main" val="8378623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112c2fdb5b7_0_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g112c2fdb5b7_0_5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400"/>
              <a:t>Rachel</a:t>
            </a:r>
            <a:endParaRPr sz="1400"/>
          </a:p>
          <a:p>
            <a:pPr marL="0" lvl="0" indent="0" algn="l" rtl="0">
              <a:lnSpc>
                <a:spcPct val="100000"/>
              </a:lnSpc>
              <a:spcBef>
                <a:spcPts val="0"/>
              </a:spcBef>
              <a:spcAft>
                <a:spcPts val="0"/>
              </a:spcAft>
              <a:buClr>
                <a:schemeClr val="dk1"/>
              </a:buClr>
              <a:buSzPts val="1100"/>
              <a:buFont typeface="Arial"/>
              <a:buNone/>
            </a:pPr>
            <a:endParaRPr sz="1400"/>
          </a:p>
          <a:p>
            <a:pPr marL="457200" lvl="0" indent="-317500" algn="l" rtl="0">
              <a:lnSpc>
                <a:spcPct val="100000"/>
              </a:lnSpc>
              <a:spcBef>
                <a:spcPts val="0"/>
              </a:spcBef>
              <a:spcAft>
                <a:spcPts val="0"/>
              </a:spcAft>
              <a:buSzPts val="1400"/>
              <a:buChar char="●"/>
            </a:pPr>
            <a:r>
              <a:rPr lang="en-US" sz="1400"/>
              <a:t>It is important to consider potential monthly consultation units needed in addition to scheduled reviews, in the case of an emergency or off cycle review</a:t>
            </a:r>
            <a:endParaRPr sz="1400"/>
          </a:p>
          <a:p>
            <a:pPr marL="457200" lvl="0" indent="-317500" algn="l" rtl="0">
              <a:lnSpc>
                <a:spcPct val="100000"/>
              </a:lnSpc>
              <a:spcBef>
                <a:spcPts val="0"/>
              </a:spcBef>
              <a:spcAft>
                <a:spcPts val="0"/>
              </a:spcAft>
              <a:buSzPts val="1400"/>
              <a:buChar char="●"/>
            </a:pPr>
            <a:r>
              <a:rPr lang="en-US" sz="1400"/>
              <a:t>Remember more units are used when annual plan is updated</a:t>
            </a:r>
            <a:endParaRPr sz="1400"/>
          </a:p>
          <a:p>
            <a:pPr marL="457200" lvl="0" indent="-317500" algn="l" rtl="0">
              <a:lnSpc>
                <a:spcPct val="100000"/>
              </a:lnSpc>
              <a:spcBef>
                <a:spcPts val="0"/>
              </a:spcBef>
              <a:spcAft>
                <a:spcPts val="0"/>
              </a:spcAft>
              <a:buSzPts val="1400"/>
              <a:buChar char="●"/>
            </a:pPr>
            <a:r>
              <a:rPr lang="en-US" sz="1400"/>
              <a:t>Some individuals have holiday triggers and may require more consultation</a:t>
            </a:r>
            <a:endParaRPr sz="1400"/>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r>
              <a:rPr lang="en-US" sz="1400"/>
              <a:t>This is an example of a DSA with each  month marked for behavioral assessment and behavioral plan to support service delivery flexibility and projected behavioral consultation and BSIS per month.</a:t>
            </a:r>
            <a:endParaRPr sz="1400"/>
          </a:p>
          <a:p>
            <a:pPr marL="0" lvl="0" indent="0" algn="l" rtl="0">
              <a:lnSpc>
                <a:spcPct val="100000"/>
              </a:lnSpc>
              <a:spcBef>
                <a:spcPts val="0"/>
              </a:spcBef>
              <a:spcAft>
                <a:spcPts val="0"/>
              </a:spcAft>
              <a:buClr>
                <a:schemeClr val="dk1"/>
              </a:buClr>
              <a:buSzPts val="1100"/>
              <a:buFont typeface="Arial"/>
              <a:buNone/>
            </a:pPr>
            <a:endParaRPr sz="1400"/>
          </a:p>
          <a:p>
            <a:pPr marL="0" lvl="0" indent="0" algn="l" rtl="0">
              <a:lnSpc>
                <a:spcPct val="100000"/>
              </a:lnSpc>
              <a:spcBef>
                <a:spcPts val="0"/>
              </a:spcBef>
              <a:spcAft>
                <a:spcPts val="0"/>
              </a:spcAft>
              <a:buClr>
                <a:schemeClr val="dk1"/>
              </a:buClr>
              <a:buSzPts val="1100"/>
              <a:buFont typeface="Arial"/>
              <a:buNone/>
            </a:pPr>
            <a:r>
              <a:rPr lang="en-US" sz="1400"/>
              <a:t>Next slide</a:t>
            </a:r>
            <a:endParaRPr sz="1400"/>
          </a:p>
        </p:txBody>
      </p:sp>
      <p:sp>
        <p:nvSpPr>
          <p:cNvPr id="268" name="Google Shape;268;g112c2fdb5b7_0_5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21</a:t>
            </a:fld>
            <a:endParaRPr/>
          </a:p>
        </p:txBody>
      </p:sp>
    </p:spTree>
    <p:extLst>
      <p:ext uri="{BB962C8B-B14F-4D97-AF65-F5344CB8AC3E}">
        <p14:creationId xmlns:p14="http://schemas.microsoft.com/office/powerpoint/2010/main" val="40211195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113dc7f9a8c_1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7" name="Google Shape;277;g113dc7f9a8c_1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400"/>
              <a:t>Rachel- read slide</a:t>
            </a:r>
            <a:endParaRPr sz="1400"/>
          </a:p>
          <a:p>
            <a:pPr marL="0" lvl="0" indent="0" algn="l" rtl="0">
              <a:lnSpc>
                <a:spcPct val="115000"/>
              </a:lnSpc>
              <a:spcBef>
                <a:spcPts val="0"/>
              </a:spcBef>
              <a:spcAft>
                <a:spcPts val="0"/>
              </a:spcAft>
              <a:buClr>
                <a:schemeClr val="dk1"/>
              </a:buClr>
              <a:buSzPts val="1100"/>
              <a:buFont typeface="Arial"/>
              <a:buNone/>
            </a:pPr>
            <a:endParaRPr sz="1400"/>
          </a:p>
          <a:p>
            <a:pPr marL="0" lvl="0" indent="0" algn="l" rtl="0">
              <a:lnSpc>
                <a:spcPct val="115000"/>
              </a:lnSpc>
              <a:spcBef>
                <a:spcPts val="0"/>
              </a:spcBef>
              <a:spcAft>
                <a:spcPts val="0"/>
              </a:spcAft>
              <a:buClr>
                <a:schemeClr val="dk1"/>
              </a:buClr>
              <a:buSzPts val="1100"/>
              <a:buFont typeface="Arial"/>
              <a:buNone/>
            </a:pPr>
            <a:r>
              <a:rPr lang="en-US" sz="1400"/>
              <a:t>Next slide</a:t>
            </a:r>
            <a:endParaRPr sz="1400"/>
          </a:p>
        </p:txBody>
      </p:sp>
      <p:sp>
        <p:nvSpPr>
          <p:cNvPr id="278" name="Google Shape;278;g113dc7f9a8c_1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22</a:t>
            </a:fld>
            <a:endParaRPr/>
          </a:p>
        </p:txBody>
      </p:sp>
    </p:spTree>
    <p:extLst>
      <p:ext uri="{BB962C8B-B14F-4D97-AF65-F5344CB8AC3E}">
        <p14:creationId xmlns:p14="http://schemas.microsoft.com/office/powerpoint/2010/main" val="15394837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1139312b4bb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Google Shape;285;g1139312b4bb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400"/>
              <a:t>Jane</a:t>
            </a:r>
            <a:endParaRPr sz="1400"/>
          </a:p>
          <a:p>
            <a:pPr marL="0" lvl="0" indent="0" algn="l" rtl="0">
              <a:lnSpc>
                <a:spcPct val="115000"/>
              </a:lnSpc>
              <a:spcBef>
                <a:spcPts val="0"/>
              </a:spcBef>
              <a:spcAft>
                <a:spcPts val="0"/>
              </a:spcAft>
              <a:buClr>
                <a:schemeClr val="dk1"/>
              </a:buClr>
              <a:buSzPts val="1100"/>
              <a:buFont typeface="Arial"/>
              <a:buNone/>
            </a:pPr>
            <a:r>
              <a:rPr lang="en-US" sz="1400"/>
              <a:t>Can you shared how you went about supporting the person and their team in discussing behavioral support needs? </a:t>
            </a:r>
            <a:endParaRPr sz="1400"/>
          </a:p>
          <a:p>
            <a:pPr marL="457200" lvl="0" indent="-317500" algn="l" rtl="0">
              <a:lnSpc>
                <a:spcPct val="115000"/>
              </a:lnSpc>
              <a:spcBef>
                <a:spcPts val="0"/>
              </a:spcBef>
              <a:spcAft>
                <a:spcPts val="0"/>
              </a:spcAft>
              <a:buClr>
                <a:schemeClr val="dk1"/>
              </a:buClr>
              <a:buSzPts val="1400"/>
              <a:buChar char="●"/>
            </a:pPr>
            <a:r>
              <a:rPr lang="en-US" sz="1400"/>
              <a:t>Jane - Yes, it’s important to understand the person’s risks, behaviors, restrictions and the type of incidents they have had to have a really good team discussion and see if a behavior plan and supports are needed or if they have a plan is it working.  It’s also very important to explore what the person is communicating with their behavior and if there’s an underlying or unmet need we have not explored that behavior supports services can assist and improve the quality of life of the person.</a:t>
            </a:r>
            <a:endParaRPr sz="1400"/>
          </a:p>
          <a:p>
            <a:pPr marL="0" lvl="0" indent="0" algn="l" rtl="0">
              <a:lnSpc>
                <a:spcPct val="115000"/>
              </a:lnSpc>
              <a:spcBef>
                <a:spcPts val="0"/>
              </a:spcBef>
              <a:spcAft>
                <a:spcPts val="0"/>
              </a:spcAft>
              <a:buClr>
                <a:schemeClr val="dk1"/>
              </a:buClr>
              <a:buSzPts val="1100"/>
              <a:buFont typeface="Arial"/>
              <a:buNone/>
            </a:pPr>
            <a:endParaRPr sz="1400"/>
          </a:p>
          <a:p>
            <a:pPr marL="0" lvl="0" indent="0" algn="l" rtl="0">
              <a:lnSpc>
                <a:spcPct val="115000"/>
              </a:lnSpc>
              <a:spcBef>
                <a:spcPts val="0"/>
              </a:spcBef>
              <a:spcAft>
                <a:spcPts val="0"/>
              </a:spcAft>
              <a:buClr>
                <a:schemeClr val="dk1"/>
              </a:buClr>
              <a:buSzPts val="1100"/>
              <a:buFont typeface="Arial"/>
              <a:buNone/>
            </a:pPr>
            <a:r>
              <a:rPr lang="en-US" sz="1400"/>
              <a:t>Jennifer - can you share how your agencies support people with who may be exhibiting challenging behaviors?</a:t>
            </a:r>
            <a:endParaRPr sz="1400"/>
          </a:p>
          <a:p>
            <a:pPr marL="0" lvl="0" indent="0" algn="l" rtl="0">
              <a:lnSpc>
                <a:spcPct val="115000"/>
              </a:lnSpc>
              <a:spcBef>
                <a:spcPts val="0"/>
              </a:spcBef>
              <a:spcAft>
                <a:spcPts val="0"/>
              </a:spcAft>
              <a:buClr>
                <a:schemeClr val="dk1"/>
              </a:buClr>
              <a:buSzPts val="1100"/>
              <a:buFont typeface="Arial"/>
              <a:buNone/>
            </a:pPr>
            <a:endParaRPr sz="1400"/>
          </a:p>
          <a:p>
            <a:pPr marL="0" lvl="0" indent="0" algn="l" rtl="0">
              <a:lnSpc>
                <a:spcPct val="115000"/>
              </a:lnSpc>
              <a:spcBef>
                <a:spcPts val="0"/>
              </a:spcBef>
              <a:spcAft>
                <a:spcPts val="0"/>
              </a:spcAft>
              <a:buClr>
                <a:schemeClr val="dk1"/>
              </a:buClr>
              <a:buSzPts val="1100"/>
              <a:buFont typeface="Arial"/>
              <a:buNone/>
            </a:pPr>
            <a:r>
              <a:rPr lang="en-US" sz="1400">
                <a:highlight>
                  <a:srgbClr val="FFFFFF"/>
                </a:highlight>
              </a:rPr>
              <a:t> Penn-Mar  uses some BSS but also uses other resources/supports to address behaviors</a:t>
            </a:r>
            <a:endParaRPr sz="1400">
              <a:highlight>
                <a:srgbClr val="FFFFFF"/>
              </a:highlight>
            </a:endParaRPr>
          </a:p>
          <a:p>
            <a:pPr marL="457200" lvl="0" indent="0" algn="l" rtl="0">
              <a:lnSpc>
                <a:spcPct val="115000"/>
              </a:lnSpc>
              <a:spcBef>
                <a:spcPts val="0"/>
              </a:spcBef>
              <a:spcAft>
                <a:spcPts val="0"/>
              </a:spcAft>
              <a:buClr>
                <a:schemeClr val="dk1"/>
              </a:buClr>
              <a:buSzPts val="1100"/>
              <a:buFont typeface="Arial"/>
              <a:buNone/>
            </a:pPr>
            <a:r>
              <a:rPr lang="en-US" sz="1400">
                <a:highlight>
                  <a:srgbClr val="FFFFFF"/>
                </a:highlight>
              </a:rPr>
              <a:t>Penn-Mar first considers: </a:t>
            </a:r>
            <a:endParaRPr sz="1400">
              <a:highlight>
                <a:srgbClr val="FFFFFF"/>
              </a:highlight>
            </a:endParaRPr>
          </a:p>
          <a:p>
            <a:pPr marL="914400" lvl="0" indent="-317500" algn="l" rtl="0">
              <a:lnSpc>
                <a:spcPct val="115000"/>
              </a:lnSpc>
              <a:spcBef>
                <a:spcPts val="0"/>
              </a:spcBef>
              <a:spcAft>
                <a:spcPts val="0"/>
              </a:spcAft>
              <a:buClr>
                <a:schemeClr val="dk1"/>
              </a:buClr>
              <a:buSzPts val="1400"/>
              <a:buChar char="●"/>
            </a:pPr>
            <a:r>
              <a:rPr lang="en-US" sz="1400">
                <a:highlight>
                  <a:srgbClr val="FFFFFF"/>
                </a:highlight>
              </a:rPr>
              <a:t>What are the they trying to achieve</a:t>
            </a:r>
            <a:endParaRPr sz="1400">
              <a:highlight>
                <a:srgbClr val="FFFFFF"/>
              </a:highlight>
            </a:endParaRPr>
          </a:p>
          <a:p>
            <a:pPr marL="914400" lvl="0" indent="-317500" algn="l" rtl="0">
              <a:lnSpc>
                <a:spcPct val="115000"/>
              </a:lnSpc>
              <a:spcBef>
                <a:spcPts val="0"/>
              </a:spcBef>
              <a:spcAft>
                <a:spcPts val="0"/>
              </a:spcAft>
              <a:buClr>
                <a:schemeClr val="dk1"/>
              </a:buClr>
              <a:buSzPts val="1400"/>
              <a:buChar char="●"/>
            </a:pPr>
            <a:r>
              <a:rPr lang="en-US" sz="1400">
                <a:highlight>
                  <a:srgbClr val="FFFFFF"/>
                </a:highlight>
              </a:rPr>
              <a:t>What is the beh communicating to us</a:t>
            </a:r>
            <a:endParaRPr sz="1400">
              <a:highlight>
                <a:srgbClr val="FFFFFF"/>
              </a:highlight>
            </a:endParaRPr>
          </a:p>
          <a:p>
            <a:pPr marL="914400" lvl="0" indent="-317500" algn="l" rtl="0">
              <a:lnSpc>
                <a:spcPct val="115000"/>
              </a:lnSpc>
              <a:spcBef>
                <a:spcPts val="0"/>
              </a:spcBef>
              <a:spcAft>
                <a:spcPts val="0"/>
              </a:spcAft>
              <a:buClr>
                <a:schemeClr val="dk1"/>
              </a:buClr>
              <a:buSzPts val="1400"/>
              <a:buChar char="●"/>
            </a:pPr>
            <a:r>
              <a:rPr lang="en-US" sz="1400">
                <a:highlight>
                  <a:srgbClr val="FFFFFF"/>
                </a:highlight>
              </a:rPr>
              <a:t>What are the unmet needs.</a:t>
            </a:r>
            <a:endParaRPr sz="1400">
              <a:highlight>
                <a:srgbClr val="FFFFFF"/>
              </a:highlight>
            </a:endParaRPr>
          </a:p>
          <a:p>
            <a:pPr marL="914400" lvl="0" indent="-317500" algn="l" rtl="0">
              <a:lnSpc>
                <a:spcPct val="115000"/>
              </a:lnSpc>
              <a:spcBef>
                <a:spcPts val="0"/>
              </a:spcBef>
              <a:spcAft>
                <a:spcPts val="0"/>
              </a:spcAft>
              <a:buClr>
                <a:schemeClr val="dk1"/>
              </a:buClr>
              <a:buSzPts val="1400"/>
              <a:buChar char="●"/>
            </a:pPr>
            <a:r>
              <a:rPr lang="en-US" sz="1400">
                <a:highlight>
                  <a:srgbClr val="FFFFFF"/>
                </a:highlight>
              </a:rPr>
              <a:t>Other supports and resources could be put in place to address the unmet needs instead of restrictive measures</a:t>
            </a:r>
            <a:endParaRPr sz="1400">
              <a:highlight>
                <a:srgbClr val="FFFFFF"/>
              </a:highlight>
            </a:endParaRPr>
          </a:p>
          <a:p>
            <a:pPr marL="914400" lvl="0" indent="-317500" algn="l" rtl="0">
              <a:lnSpc>
                <a:spcPct val="115000"/>
              </a:lnSpc>
              <a:spcBef>
                <a:spcPts val="0"/>
              </a:spcBef>
              <a:spcAft>
                <a:spcPts val="0"/>
              </a:spcAft>
              <a:buClr>
                <a:schemeClr val="dk1"/>
              </a:buClr>
              <a:buSzPts val="1400"/>
              <a:buChar char="●"/>
            </a:pPr>
            <a:r>
              <a:rPr lang="en-US" sz="1400">
                <a:highlight>
                  <a:srgbClr val="FFFFFF"/>
                </a:highlight>
              </a:rPr>
              <a:t>Use Mandt training strategies </a:t>
            </a:r>
            <a:endParaRPr sz="1400">
              <a:highlight>
                <a:srgbClr val="FFFFFF"/>
              </a:highlight>
            </a:endParaRPr>
          </a:p>
          <a:p>
            <a:pPr marL="914400" lvl="0" indent="-317500" algn="l" rtl="0">
              <a:lnSpc>
                <a:spcPct val="115000"/>
              </a:lnSpc>
              <a:spcBef>
                <a:spcPts val="0"/>
              </a:spcBef>
              <a:spcAft>
                <a:spcPts val="0"/>
              </a:spcAft>
              <a:buClr>
                <a:schemeClr val="dk1"/>
              </a:buClr>
              <a:buSzPts val="1400"/>
              <a:buChar char="●"/>
            </a:pPr>
            <a:r>
              <a:rPr lang="en-US" sz="1400">
                <a:highlight>
                  <a:srgbClr val="FFFFFF"/>
                </a:highlight>
              </a:rPr>
              <a:t>Ways to communicate with people</a:t>
            </a:r>
            <a:endParaRPr sz="1400">
              <a:highlight>
                <a:srgbClr val="FFFFFF"/>
              </a:highlight>
            </a:endParaRPr>
          </a:p>
          <a:p>
            <a:pPr marL="914400" lvl="0" indent="-317500" algn="l" rtl="0">
              <a:lnSpc>
                <a:spcPct val="115000"/>
              </a:lnSpc>
              <a:spcBef>
                <a:spcPts val="0"/>
              </a:spcBef>
              <a:spcAft>
                <a:spcPts val="0"/>
              </a:spcAft>
              <a:buClr>
                <a:schemeClr val="dk1"/>
              </a:buClr>
              <a:buSzPts val="1400"/>
              <a:buChar char="●"/>
            </a:pPr>
            <a:r>
              <a:rPr lang="en-US" sz="1400">
                <a:highlight>
                  <a:srgbClr val="FFFFFF"/>
                </a:highlight>
              </a:rPr>
              <a:t>Mandt as the foundation</a:t>
            </a:r>
            <a:endParaRPr sz="1400"/>
          </a:p>
          <a:p>
            <a:pPr marL="0" lvl="0" indent="0" algn="l" rtl="0">
              <a:lnSpc>
                <a:spcPct val="115000"/>
              </a:lnSpc>
              <a:spcBef>
                <a:spcPts val="0"/>
              </a:spcBef>
              <a:spcAft>
                <a:spcPts val="0"/>
              </a:spcAft>
              <a:buClr>
                <a:schemeClr val="dk1"/>
              </a:buClr>
              <a:buSzPts val="1100"/>
              <a:buFont typeface="Arial"/>
              <a:buNone/>
            </a:pPr>
            <a:endParaRPr/>
          </a:p>
          <a:p>
            <a:pPr marL="0" lvl="0" indent="0" algn="l" rtl="0">
              <a:lnSpc>
                <a:spcPct val="115000"/>
              </a:lnSpc>
              <a:spcBef>
                <a:spcPts val="0"/>
              </a:spcBef>
              <a:spcAft>
                <a:spcPts val="0"/>
              </a:spcAft>
              <a:buClr>
                <a:schemeClr val="dk1"/>
              </a:buClr>
              <a:buSzPts val="1100"/>
              <a:buFont typeface="Arial"/>
              <a:buNone/>
            </a:pPr>
            <a:r>
              <a:rPr lang="en-US" sz="1400"/>
              <a:t>Karen - please share SEEC’s considerations and strategies</a:t>
            </a:r>
            <a:endParaRPr sz="1400"/>
          </a:p>
          <a:p>
            <a:pPr marL="0" lvl="0" indent="0" algn="l" rtl="0">
              <a:lnSpc>
                <a:spcPct val="115000"/>
              </a:lnSpc>
              <a:spcBef>
                <a:spcPts val="0"/>
              </a:spcBef>
              <a:spcAft>
                <a:spcPts val="0"/>
              </a:spcAft>
              <a:buClr>
                <a:schemeClr val="dk1"/>
              </a:buClr>
              <a:buSzPts val="1100"/>
              <a:buFont typeface="Arial"/>
              <a:buNone/>
            </a:pPr>
            <a:endParaRPr sz="1400"/>
          </a:p>
          <a:p>
            <a:pPr marL="0" lvl="0" indent="0" algn="l" rtl="0">
              <a:lnSpc>
                <a:spcPct val="115000"/>
              </a:lnSpc>
              <a:spcBef>
                <a:spcPts val="0"/>
              </a:spcBef>
              <a:spcAft>
                <a:spcPts val="0"/>
              </a:spcAft>
              <a:buClr>
                <a:schemeClr val="dk1"/>
              </a:buClr>
              <a:buSzPts val="1100"/>
              <a:buFont typeface="Arial"/>
              <a:buNone/>
            </a:pPr>
            <a:r>
              <a:rPr lang="en-US" sz="1400"/>
              <a:t>Next slide</a:t>
            </a:r>
            <a:endParaRPr sz="1400"/>
          </a:p>
          <a:p>
            <a:pPr marL="0" lvl="0" indent="0" algn="l" rtl="0">
              <a:lnSpc>
                <a:spcPct val="115000"/>
              </a:lnSpc>
              <a:spcBef>
                <a:spcPts val="0"/>
              </a:spcBef>
              <a:spcAft>
                <a:spcPts val="0"/>
              </a:spcAft>
              <a:buClr>
                <a:schemeClr val="dk1"/>
              </a:buClr>
              <a:buSzPts val="1100"/>
              <a:buFont typeface="Arial"/>
              <a:buNone/>
            </a:pPr>
            <a:endParaRPr sz="1400"/>
          </a:p>
        </p:txBody>
      </p:sp>
      <p:sp>
        <p:nvSpPr>
          <p:cNvPr id="286" name="Google Shape;286;g1139312b4bb_0_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23</a:t>
            </a:fld>
            <a:endParaRPr/>
          </a:p>
        </p:txBody>
      </p:sp>
    </p:spTree>
    <p:extLst>
      <p:ext uri="{BB962C8B-B14F-4D97-AF65-F5344CB8AC3E}">
        <p14:creationId xmlns:p14="http://schemas.microsoft.com/office/powerpoint/2010/main" val="632148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11696ace43e_1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g11696ace43e_1_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endParaRPr sz="1400"/>
          </a:p>
          <a:p>
            <a:pPr marL="0" lvl="0" indent="0" algn="l" rtl="0">
              <a:lnSpc>
                <a:spcPct val="115000"/>
              </a:lnSpc>
              <a:spcBef>
                <a:spcPts val="0"/>
              </a:spcBef>
              <a:spcAft>
                <a:spcPts val="0"/>
              </a:spcAft>
              <a:buClr>
                <a:schemeClr val="dk1"/>
              </a:buClr>
              <a:buSzPts val="1100"/>
              <a:buFont typeface="Arial"/>
              <a:buNone/>
            </a:pPr>
            <a:r>
              <a:rPr lang="en-US" sz="1400"/>
              <a:t>Karen </a:t>
            </a:r>
            <a:endParaRPr sz="1400"/>
          </a:p>
          <a:p>
            <a:pPr marL="0" lvl="0" indent="0" algn="l" rtl="0">
              <a:lnSpc>
                <a:spcPct val="115000"/>
              </a:lnSpc>
              <a:spcBef>
                <a:spcPts val="0"/>
              </a:spcBef>
              <a:spcAft>
                <a:spcPts val="0"/>
              </a:spcAft>
              <a:buClr>
                <a:schemeClr val="dk1"/>
              </a:buClr>
              <a:buSzPts val="1100"/>
              <a:buFont typeface="Arial"/>
              <a:buNone/>
            </a:pPr>
            <a:r>
              <a:rPr lang="en-US" sz="1400"/>
              <a:t>Can you share how you have projected needs for Brief Support Implementation Services to train caregivers or staff and behavioral consultations?  and give examples?</a:t>
            </a:r>
            <a:endParaRPr sz="1400"/>
          </a:p>
          <a:p>
            <a:pPr marL="0" lvl="0" indent="0" algn="l" rtl="0">
              <a:lnSpc>
                <a:spcPct val="115000"/>
              </a:lnSpc>
              <a:spcBef>
                <a:spcPts val="0"/>
              </a:spcBef>
              <a:spcAft>
                <a:spcPts val="0"/>
              </a:spcAft>
              <a:buClr>
                <a:schemeClr val="dk1"/>
              </a:buClr>
              <a:buSzPts val="1100"/>
              <a:buFont typeface="Arial"/>
              <a:buNone/>
            </a:pPr>
            <a:endParaRPr sz="1400"/>
          </a:p>
          <a:p>
            <a:pPr marL="0" lvl="0" indent="0" algn="l" rtl="0">
              <a:lnSpc>
                <a:spcPct val="115000"/>
              </a:lnSpc>
              <a:spcBef>
                <a:spcPts val="0"/>
              </a:spcBef>
              <a:spcAft>
                <a:spcPts val="0"/>
              </a:spcAft>
              <a:buClr>
                <a:schemeClr val="dk1"/>
              </a:buClr>
              <a:buSzPts val="1100"/>
              <a:buFont typeface="Arial"/>
              <a:buNone/>
            </a:pPr>
            <a:r>
              <a:rPr lang="en-US" sz="1400"/>
              <a:t>Next slide</a:t>
            </a:r>
            <a:endParaRPr sz="1400"/>
          </a:p>
          <a:p>
            <a:pPr marL="0" lvl="0" indent="0" algn="l" rtl="0">
              <a:lnSpc>
                <a:spcPct val="115000"/>
              </a:lnSpc>
              <a:spcBef>
                <a:spcPts val="0"/>
              </a:spcBef>
              <a:spcAft>
                <a:spcPts val="0"/>
              </a:spcAft>
              <a:buClr>
                <a:schemeClr val="dk1"/>
              </a:buClr>
              <a:buSzPts val="1100"/>
              <a:buFont typeface="Arial"/>
              <a:buNone/>
            </a:pPr>
            <a:endParaRPr sz="1400"/>
          </a:p>
          <a:p>
            <a:pPr marL="0" lvl="0" indent="0" algn="l" rtl="0">
              <a:lnSpc>
                <a:spcPct val="115000"/>
              </a:lnSpc>
              <a:spcBef>
                <a:spcPts val="0"/>
              </a:spcBef>
              <a:spcAft>
                <a:spcPts val="0"/>
              </a:spcAft>
              <a:buClr>
                <a:schemeClr val="dk1"/>
              </a:buClr>
              <a:buSzPts val="1100"/>
              <a:buFont typeface="Arial"/>
              <a:buNone/>
            </a:pPr>
            <a:endParaRPr sz="1400"/>
          </a:p>
          <a:p>
            <a:pPr marL="0" lvl="0" indent="0" algn="l" rtl="0">
              <a:lnSpc>
                <a:spcPct val="115000"/>
              </a:lnSpc>
              <a:spcBef>
                <a:spcPts val="0"/>
              </a:spcBef>
              <a:spcAft>
                <a:spcPts val="0"/>
              </a:spcAft>
              <a:buClr>
                <a:schemeClr val="dk1"/>
              </a:buClr>
              <a:buSzPts val="1100"/>
              <a:buFont typeface="Arial"/>
              <a:buNone/>
            </a:pPr>
            <a:endParaRPr sz="1400"/>
          </a:p>
        </p:txBody>
      </p:sp>
      <p:sp>
        <p:nvSpPr>
          <p:cNvPr id="295" name="Google Shape;295;g11696ace43e_1_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24</a:t>
            </a:fld>
            <a:endParaRPr/>
          </a:p>
        </p:txBody>
      </p:sp>
    </p:spTree>
    <p:extLst>
      <p:ext uri="{BB962C8B-B14F-4D97-AF65-F5344CB8AC3E}">
        <p14:creationId xmlns:p14="http://schemas.microsoft.com/office/powerpoint/2010/main" val="3326289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117cec62ff4_2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117cec62ff4_2_2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400"/>
              <a:buFont typeface="Arial"/>
              <a:buNone/>
            </a:pPr>
            <a:r>
              <a:rPr lang="en-US" sz="1400"/>
              <a:t>Linda</a:t>
            </a:r>
            <a:endParaRPr/>
          </a:p>
          <a:p>
            <a:pPr marL="0" lvl="0" indent="0" algn="l" rtl="0">
              <a:spcBef>
                <a:spcPts val="0"/>
              </a:spcBef>
              <a:spcAft>
                <a:spcPts val="0"/>
              </a:spcAft>
              <a:buNone/>
            </a:pPr>
            <a:endParaRPr sz="1400"/>
          </a:p>
          <a:p>
            <a:pPr marL="0" lvl="0" indent="0" algn="l" rtl="0">
              <a:spcBef>
                <a:spcPts val="0"/>
              </a:spcBef>
              <a:spcAft>
                <a:spcPts val="0"/>
              </a:spcAft>
              <a:buNone/>
            </a:pPr>
            <a:r>
              <a:rPr lang="en-US" sz="1400"/>
              <a:t>As part of our Waiver assurances DDA must look at the health and welfare of individuals and meet their assessed need.   DDA uses the Health Risk Screening Tool to meet this assurance</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en-US" sz="1400"/>
              <a:t>This tool does a great job of identifying training needs, risk and mitigations efforts that should be noted in the PCP</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en-US" sz="1400"/>
              <a:t>Next slide</a:t>
            </a:r>
            <a:endParaRPr sz="1400"/>
          </a:p>
        </p:txBody>
      </p:sp>
      <p:sp>
        <p:nvSpPr>
          <p:cNvPr id="304" name="Google Shape;304;g117cec62ff4_2_2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25</a:t>
            </a:fld>
            <a:endParaRPr/>
          </a:p>
        </p:txBody>
      </p:sp>
    </p:spTree>
    <p:extLst>
      <p:ext uri="{BB962C8B-B14F-4D97-AF65-F5344CB8AC3E}">
        <p14:creationId xmlns:p14="http://schemas.microsoft.com/office/powerpoint/2010/main" val="10633846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1174ecb7bba_0_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2" name="Google Shape;312;g1174ecb7bba_0_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a:t>Linda</a:t>
            </a:r>
            <a:endParaRPr sz="1400"/>
          </a:p>
          <a:p>
            <a:pPr marL="0" lvl="0" indent="0" algn="l" rtl="0">
              <a:lnSpc>
                <a:spcPct val="100000"/>
              </a:lnSpc>
              <a:spcBef>
                <a:spcPts val="0"/>
              </a:spcBef>
              <a:spcAft>
                <a:spcPts val="0"/>
              </a:spcAft>
              <a:buSzPts val="1400"/>
              <a:buNone/>
            </a:pPr>
            <a:r>
              <a:rPr lang="en-US" sz="1400"/>
              <a:t>The HRST can help the team determine the level of nursing supports that may be needed and allows for a registered nurse to meet health needs</a:t>
            </a:r>
            <a:endParaRPr sz="1400"/>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r>
              <a:rPr lang="en-US" sz="1400"/>
              <a:t>Next slide</a:t>
            </a:r>
            <a:endParaRPr sz="1400"/>
          </a:p>
        </p:txBody>
      </p:sp>
      <p:sp>
        <p:nvSpPr>
          <p:cNvPr id="313" name="Google Shape;313;g1174ecb7bba_0_3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26</a:t>
            </a:fld>
            <a:endParaRPr/>
          </a:p>
        </p:txBody>
      </p:sp>
    </p:spTree>
    <p:extLst>
      <p:ext uri="{BB962C8B-B14F-4D97-AF65-F5344CB8AC3E}">
        <p14:creationId xmlns:p14="http://schemas.microsoft.com/office/powerpoint/2010/main" val="38321102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1174ecb7bba_0_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0" name="Google Shape;320;g1174ecb7bba_0_4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en-US" sz="1400"/>
              <a:t>Linda</a:t>
            </a:r>
            <a:endParaRPr sz="1400"/>
          </a:p>
          <a:p>
            <a:pPr marL="0" lvl="0" indent="0" algn="l" rtl="0">
              <a:lnSpc>
                <a:spcPct val="115000"/>
              </a:lnSpc>
              <a:spcBef>
                <a:spcPts val="0"/>
              </a:spcBef>
              <a:spcAft>
                <a:spcPts val="0"/>
              </a:spcAft>
              <a:buSzPts val="1400"/>
              <a:buNone/>
            </a:pPr>
            <a:r>
              <a:rPr lang="en-US" sz="1400"/>
              <a:t>read slide</a:t>
            </a:r>
            <a:endParaRPr sz="1400"/>
          </a:p>
          <a:p>
            <a:pPr marL="0" lvl="0" indent="0" algn="l" rtl="0">
              <a:lnSpc>
                <a:spcPct val="115000"/>
              </a:lnSpc>
              <a:spcBef>
                <a:spcPts val="0"/>
              </a:spcBef>
              <a:spcAft>
                <a:spcPts val="0"/>
              </a:spcAft>
              <a:buSzPts val="1400"/>
              <a:buNone/>
            </a:pPr>
            <a:endParaRPr sz="1400"/>
          </a:p>
          <a:p>
            <a:pPr marL="0" lvl="0" indent="0" algn="l" rtl="0">
              <a:lnSpc>
                <a:spcPct val="115000"/>
              </a:lnSpc>
              <a:spcBef>
                <a:spcPts val="0"/>
              </a:spcBef>
              <a:spcAft>
                <a:spcPts val="0"/>
              </a:spcAft>
              <a:buSzPts val="1400"/>
              <a:buNone/>
            </a:pPr>
            <a:r>
              <a:rPr lang="en-US" sz="1400"/>
              <a:t>Next slide</a:t>
            </a:r>
            <a:endParaRPr sz="1400"/>
          </a:p>
        </p:txBody>
      </p:sp>
      <p:sp>
        <p:nvSpPr>
          <p:cNvPr id="321" name="Google Shape;321;g1174ecb7bba_0_4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27</a:t>
            </a:fld>
            <a:endParaRPr/>
          </a:p>
        </p:txBody>
      </p:sp>
    </p:spTree>
    <p:extLst>
      <p:ext uri="{BB962C8B-B14F-4D97-AF65-F5344CB8AC3E}">
        <p14:creationId xmlns:p14="http://schemas.microsoft.com/office/powerpoint/2010/main" val="16459015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117cec62ff4_2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117cec62ff4_2_1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400"/>
              <a:t>Linda</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en-US" sz="1400"/>
              <a:t>read slide</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en-US" sz="1400"/>
              <a:t>Next slide</a:t>
            </a:r>
            <a:endParaRPr sz="1400"/>
          </a:p>
        </p:txBody>
      </p:sp>
      <p:sp>
        <p:nvSpPr>
          <p:cNvPr id="330" name="Google Shape;330;g117cec62ff4_2_1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28</a:t>
            </a:fld>
            <a:endParaRPr/>
          </a:p>
        </p:txBody>
      </p:sp>
    </p:spTree>
    <p:extLst>
      <p:ext uri="{BB962C8B-B14F-4D97-AF65-F5344CB8AC3E}">
        <p14:creationId xmlns:p14="http://schemas.microsoft.com/office/powerpoint/2010/main" val="18469045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117cec62ff4_2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117cec62ff4_2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400"/>
              <a:t>Linda</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en-US" sz="1400"/>
              <a:t>Read slide</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en-US" sz="1400"/>
              <a:t>Next slide</a:t>
            </a:r>
            <a:endParaRPr sz="1400"/>
          </a:p>
        </p:txBody>
      </p:sp>
      <p:sp>
        <p:nvSpPr>
          <p:cNvPr id="340" name="Google Shape;340;g117cec62ff4_2_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29</a:t>
            </a:fld>
            <a:endParaRPr/>
          </a:p>
        </p:txBody>
      </p:sp>
    </p:spTree>
    <p:extLst>
      <p:ext uri="{BB962C8B-B14F-4D97-AF65-F5344CB8AC3E}">
        <p14:creationId xmlns:p14="http://schemas.microsoft.com/office/powerpoint/2010/main" val="3601294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07515a311f_0_4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400"/>
              <a:t>Rhonda </a:t>
            </a:r>
            <a:endParaRPr sz="1400"/>
          </a:p>
          <a:p>
            <a:pPr marL="0" lvl="0" indent="0" algn="l" rtl="0">
              <a:lnSpc>
                <a:spcPct val="100000"/>
              </a:lnSpc>
              <a:spcBef>
                <a:spcPts val="0"/>
              </a:spcBef>
              <a:spcAft>
                <a:spcPts val="0"/>
              </a:spcAft>
              <a:buClr>
                <a:schemeClr val="dk1"/>
              </a:buClr>
              <a:buSzPts val="1100"/>
              <a:buFont typeface="Arial"/>
              <a:buNone/>
            </a:pPr>
            <a:endParaRPr sz="1400"/>
          </a:p>
          <a:p>
            <a:pPr marL="0" lvl="0" indent="0" algn="l" rtl="0">
              <a:lnSpc>
                <a:spcPct val="100000"/>
              </a:lnSpc>
              <a:spcBef>
                <a:spcPts val="0"/>
              </a:spcBef>
              <a:spcAft>
                <a:spcPts val="0"/>
              </a:spcAft>
              <a:buClr>
                <a:schemeClr val="dk1"/>
              </a:buClr>
              <a:buSzPts val="1100"/>
              <a:buFont typeface="Arial"/>
              <a:buNone/>
            </a:pPr>
            <a:r>
              <a:rPr lang="en-US" sz="1400"/>
              <a:t>Our agenda for today’s discussion will include the following: </a:t>
            </a:r>
            <a:endParaRPr sz="1400"/>
          </a:p>
          <a:p>
            <a:pPr marL="0" lvl="0" indent="0" algn="l" rtl="0">
              <a:lnSpc>
                <a:spcPct val="100000"/>
              </a:lnSpc>
              <a:spcBef>
                <a:spcPts val="0"/>
              </a:spcBef>
              <a:spcAft>
                <a:spcPts val="0"/>
              </a:spcAft>
              <a:buClr>
                <a:schemeClr val="dk1"/>
              </a:buClr>
              <a:buSzPts val="1100"/>
              <a:buFont typeface="Arial"/>
              <a:buNone/>
            </a:pPr>
            <a:endParaRPr sz="1400"/>
          </a:p>
          <a:p>
            <a:pPr marL="457200" lvl="0" indent="-317500" algn="l" rtl="0">
              <a:lnSpc>
                <a:spcPct val="100000"/>
              </a:lnSpc>
              <a:spcBef>
                <a:spcPts val="0"/>
              </a:spcBef>
              <a:spcAft>
                <a:spcPts val="0"/>
              </a:spcAft>
              <a:buSzPts val="1400"/>
              <a:buChar char="●"/>
            </a:pPr>
            <a:r>
              <a:rPr lang="en-US" sz="1400"/>
              <a:t>We will briefly touch on some of the Trajectory information we shared last week</a:t>
            </a:r>
            <a:endParaRPr sz="1400"/>
          </a:p>
          <a:p>
            <a:pPr marL="457200" lvl="0" indent="-317500" algn="l" rtl="0">
              <a:lnSpc>
                <a:spcPct val="100000"/>
              </a:lnSpc>
              <a:spcBef>
                <a:spcPts val="0"/>
              </a:spcBef>
              <a:spcAft>
                <a:spcPts val="0"/>
              </a:spcAft>
              <a:buSzPts val="1400"/>
              <a:buChar char="●"/>
            </a:pPr>
            <a:r>
              <a:rPr lang="en-US" sz="1400"/>
              <a:t>We will share  Service Considerations and Flexibility</a:t>
            </a:r>
            <a:endParaRPr sz="1400"/>
          </a:p>
          <a:p>
            <a:pPr marL="914400" lvl="1" indent="-317500" algn="l" rtl="0">
              <a:lnSpc>
                <a:spcPct val="100000"/>
              </a:lnSpc>
              <a:spcBef>
                <a:spcPts val="0"/>
              </a:spcBef>
              <a:spcAft>
                <a:spcPts val="0"/>
              </a:spcAft>
              <a:buSzPts val="1400"/>
              <a:buChar char="○"/>
            </a:pPr>
            <a:r>
              <a:rPr lang="en-US" sz="1400"/>
              <a:t>Support Services </a:t>
            </a:r>
            <a:endParaRPr sz="1400"/>
          </a:p>
          <a:p>
            <a:pPr marL="914400" lvl="1" indent="-317500" algn="l" rtl="0">
              <a:lnSpc>
                <a:spcPct val="100000"/>
              </a:lnSpc>
              <a:spcBef>
                <a:spcPts val="0"/>
              </a:spcBef>
              <a:spcAft>
                <a:spcPts val="0"/>
              </a:spcAft>
              <a:buSzPts val="1400"/>
              <a:buChar char="○"/>
            </a:pPr>
            <a:r>
              <a:rPr lang="en-US" sz="1400"/>
              <a:t>Residential Supports</a:t>
            </a:r>
            <a:endParaRPr sz="1400"/>
          </a:p>
          <a:p>
            <a:pPr marL="914400" lvl="1" indent="-317500" algn="l" rtl="0">
              <a:lnSpc>
                <a:spcPct val="100000"/>
              </a:lnSpc>
              <a:spcBef>
                <a:spcPts val="0"/>
              </a:spcBef>
              <a:spcAft>
                <a:spcPts val="0"/>
              </a:spcAft>
              <a:buSzPts val="1400"/>
              <a:buChar char="○"/>
            </a:pPr>
            <a:r>
              <a:rPr lang="en-US" sz="1400"/>
              <a:t>State Funding</a:t>
            </a:r>
            <a:endParaRPr sz="1400"/>
          </a:p>
          <a:p>
            <a:pPr marL="914400" lvl="1" indent="-317500" algn="l" rtl="0">
              <a:lnSpc>
                <a:spcPct val="100000"/>
              </a:lnSpc>
              <a:spcBef>
                <a:spcPts val="0"/>
              </a:spcBef>
              <a:spcAft>
                <a:spcPts val="0"/>
              </a:spcAft>
              <a:buSzPts val="1400"/>
              <a:buChar char="○"/>
            </a:pPr>
            <a:r>
              <a:rPr lang="en-US" sz="1400"/>
              <a:t>Self-Direction</a:t>
            </a:r>
            <a:endParaRPr sz="1400"/>
          </a:p>
          <a:p>
            <a:pPr marL="457200" lvl="0" indent="-317500" algn="l" rtl="0">
              <a:spcBef>
                <a:spcPts val="0"/>
              </a:spcBef>
              <a:spcAft>
                <a:spcPts val="0"/>
              </a:spcAft>
              <a:buSzPts val="1400"/>
              <a:buChar char="●"/>
            </a:pPr>
            <a:r>
              <a:rPr lang="en-US" sz="1400"/>
              <a:t>Jane will share some Coordinator of Community Services Advice</a:t>
            </a:r>
            <a:endParaRPr sz="1400"/>
          </a:p>
          <a:p>
            <a:pPr marL="457200" lvl="0" indent="-317500" algn="l" rtl="0">
              <a:lnSpc>
                <a:spcPct val="100000"/>
              </a:lnSpc>
              <a:spcBef>
                <a:spcPts val="0"/>
              </a:spcBef>
              <a:spcAft>
                <a:spcPts val="0"/>
              </a:spcAft>
              <a:buSzPts val="1400"/>
              <a:buChar char="●"/>
            </a:pPr>
            <a:r>
              <a:rPr lang="en-US" sz="1400"/>
              <a:t>Karen, Jennifer and Allan will  share some provider Advice</a:t>
            </a:r>
            <a:endParaRPr sz="1400"/>
          </a:p>
          <a:p>
            <a:pPr marL="457200" lvl="0" indent="-317500" algn="l" rtl="0">
              <a:lnSpc>
                <a:spcPct val="100000"/>
              </a:lnSpc>
              <a:spcBef>
                <a:spcPts val="0"/>
              </a:spcBef>
              <a:spcAft>
                <a:spcPts val="0"/>
              </a:spcAft>
              <a:buSzPts val="1400"/>
              <a:buChar char="●"/>
            </a:pPr>
            <a:r>
              <a:rPr lang="en-US" sz="1400"/>
              <a:t>We will conclude with answering Questions</a:t>
            </a:r>
            <a:endParaRPr sz="1400"/>
          </a:p>
          <a:p>
            <a:pPr marL="0" lvl="0" indent="0" algn="l" rtl="0">
              <a:lnSpc>
                <a:spcPct val="100000"/>
              </a:lnSpc>
              <a:spcBef>
                <a:spcPts val="0"/>
              </a:spcBef>
              <a:spcAft>
                <a:spcPts val="0"/>
              </a:spcAft>
              <a:buClr>
                <a:schemeClr val="dk1"/>
              </a:buClr>
              <a:buSzPts val="1100"/>
              <a:buFont typeface="Arial"/>
              <a:buNone/>
            </a:pPr>
            <a:endParaRPr sz="1400"/>
          </a:p>
          <a:p>
            <a:pPr marL="0" lvl="0" indent="0" algn="l" rtl="0">
              <a:spcBef>
                <a:spcPts val="0"/>
              </a:spcBef>
              <a:spcAft>
                <a:spcPts val="0"/>
              </a:spcAft>
              <a:buClr>
                <a:schemeClr val="dk1"/>
              </a:buClr>
              <a:buSzPts val="1400"/>
              <a:buFont typeface="Arial"/>
              <a:buNone/>
            </a:pPr>
            <a:r>
              <a:rPr lang="en-US" sz="1400"/>
              <a:t>Next slide</a:t>
            </a:r>
            <a:endParaRPr sz="1400"/>
          </a:p>
          <a:p>
            <a:pPr marL="0" lvl="0" indent="0" algn="l" rtl="0">
              <a:lnSpc>
                <a:spcPct val="100000"/>
              </a:lnSpc>
              <a:spcBef>
                <a:spcPts val="0"/>
              </a:spcBef>
              <a:spcAft>
                <a:spcPts val="0"/>
              </a:spcAft>
              <a:buClr>
                <a:schemeClr val="dk1"/>
              </a:buClr>
              <a:buSzPts val="1100"/>
              <a:buFont typeface="Arial"/>
              <a:buNone/>
            </a:pPr>
            <a:endParaRPr sz="1400"/>
          </a:p>
        </p:txBody>
      </p:sp>
      <p:sp>
        <p:nvSpPr>
          <p:cNvPr id="98" name="Google Shape;98;g107515a311f_0_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079691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1174ecb7bba_0_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9" name="Google Shape;349;g1174ecb7bba_0_4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endParaRPr sz="1400"/>
          </a:p>
          <a:p>
            <a:pPr marL="0" lvl="0" indent="0" algn="l" rtl="0">
              <a:lnSpc>
                <a:spcPct val="115000"/>
              </a:lnSpc>
              <a:spcBef>
                <a:spcPts val="0"/>
              </a:spcBef>
              <a:spcAft>
                <a:spcPts val="0"/>
              </a:spcAft>
              <a:buSzPts val="1400"/>
              <a:buNone/>
            </a:pPr>
            <a:r>
              <a:rPr lang="en-US" sz="1400"/>
              <a:t>Linda</a:t>
            </a:r>
            <a:endParaRPr sz="1400"/>
          </a:p>
          <a:p>
            <a:pPr marL="0" lvl="0" indent="0" algn="l" rtl="0">
              <a:lnSpc>
                <a:spcPct val="115000"/>
              </a:lnSpc>
              <a:spcBef>
                <a:spcPts val="0"/>
              </a:spcBef>
              <a:spcAft>
                <a:spcPts val="0"/>
              </a:spcAft>
              <a:buSzPts val="1400"/>
              <a:buNone/>
            </a:pPr>
            <a:endParaRPr sz="1400"/>
          </a:p>
          <a:p>
            <a:pPr marL="0" lvl="0" indent="0" algn="l" rtl="0">
              <a:lnSpc>
                <a:spcPct val="115000"/>
              </a:lnSpc>
              <a:spcBef>
                <a:spcPts val="0"/>
              </a:spcBef>
              <a:spcAft>
                <a:spcPts val="0"/>
              </a:spcAft>
              <a:buSzPts val="1400"/>
              <a:buNone/>
            </a:pPr>
            <a:r>
              <a:rPr lang="en-US" sz="1400"/>
              <a:t>read slide</a:t>
            </a:r>
            <a:endParaRPr sz="1400"/>
          </a:p>
          <a:p>
            <a:pPr marL="0" lvl="0" indent="0" algn="l" rtl="0">
              <a:lnSpc>
                <a:spcPct val="115000"/>
              </a:lnSpc>
              <a:spcBef>
                <a:spcPts val="0"/>
              </a:spcBef>
              <a:spcAft>
                <a:spcPts val="0"/>
              </a:spcAft>
              <a:buSzPts val="1400"/>
              <a:buNone/>
            </a:pPr>
            <a:endParaRPr sz="1400"/>
          </a:p>
          <a:p>
            <a:pPr marL="0" lvl="0" indent="0" algn="l" rtl="0">
              <a:lnSpc>
                <a:spcPct val="115000"/>
              </a:lnSpc>
              <a:spcBef>
                <a:spcPts val="0"/>
              </a:spcBef>
              <a:spcAft>
                <a:spcPts val="0"/>
              </a:spcAft>
              <a:buSzPts val="1400"/>
              <a:buNone/>
            </a:pPr>
            <a:r>
              <a:rPr lang="en-US" sz="1400"/>
              <a:t>Next slide</a:t>
            </a:r>
            <a:endParaRPr sz="1400"/>
          </a:p>
        </p:txBody>
      </p:sp>
      <p:sp>
        <p:nvSpPr>
          <p:cNvPr id="350" name="Google Shape;350;g1174ecb7bba_0_4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30</a:t>
            </a:fld>
            <a:endParaRPr/>
          </a:p>
        </p:txBody>
      </p:sp>
    </p:spTree>
    <p:extLst>
      <p:ext uri="{BB962C8B-B14F-4D97-AF65-F5344CB8AC3E}">
        <p14:creationId xmlns:p14="http://schemas.microsoft.com/office/powerpoint/2010/main" val="6499367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1174ecb7bba_0_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7" name="Google Shape;357;g1174ecb7bba_0_5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400"/>
              <a:t>Jane</a:t>
            </a:r>
            <a:endParaRPr sz="1400"/>
          </a:p>
          <a:p>
            <a:pPr marL="0" lvl="0" indent="0" algn="l" rtl="0">
              <a:lnSpc>
                <a:spcPct val="115000"/>
              </a:lnSpc>
              <a:spcBef>
                <a:spcPts val="0"/>
              </a:spcBef>
              <a:spcAft>
                <a:spcPts val="0"/>
              </a:spcAft>
              <a:buClr>
                <a:schemeClr val="dk1"/>
              </a:buClr>
              <a:buSzPts val="1100"/>
              <a:buFont typeface="Arial"/>
              <a:buNone/>
            </a:pPr>
            <a:r>
              <a:rPr lang="en-US" sz="1400"/>
              <a:t>Can you shared how you went about supporting the person and their team in discussing nursing support needs?</a:t>
            </a:r>
            <a:endParaRPr sz="1400"/>
          </a:p>
          <a:p>
            <a:pPr marL="0" lvl="0" indent="0" algn="l" rtl="0">
              <a:lnSpc>
                <a:spcPct val="115000"/>
              </a:lnSpc>
              <a:spcBef>
                <a:spcPts val="0"/>
              </a:spcBef>
              <a:spcAft>
                <a:spcPts val="0"/>
              </a:spcAft>
              <a:buClr>
                <a:schemeClr val="dk1"/>
              </a:buClr>
              <a:buSzPts val="1100"/>
              <a:buFont typeface="Arial"/>
              <a:buNone/>
            </a:pPr>
            <a:endParaRPr sz="1400"/>
          </a:p>
          <a:p>
            <a:pPr marL="0" lvl="0" indent="0" algn="l" rtl="0">
              <a:lnSpc>
                <a:spcPct val="115000"/>
              </a:lnSpc>
              <a:spcBef>
                <a:spcPts val="0"/>
              </a:spcBef>
              <a:spcAft>
                <a:spcPts val="0"/>
              </a:spcAft>
              <a:buClr>
                <a:schemeClr val="dk1"/>
              </a:buClr>
              <a:buSzPts val="1100"/>
              <a:buFont typeface="Arial"/>
              <a:buNone/>
            </a:pPr>
            <a:r>
              <a:rPr lang="en-US" sz="1400"/>
              <a:t>Just a reminder that just because a person needs nursing delegation does not mean the team needs to request 1:1 services unless they are specific health care needs.</a:t>
            </a:r>
            <a:endParaRPr sz="1400"/>
          </a:p>
          <a:p>
            <a:pPr marL="0" lvl="0" indent="0" algn="l" rtl="0">
              <a:lnSpc>
                <a:spcPct val="115000"/>
              </a:lnSpc>
              <a:spcBef>
                <a:spcPts val="0"/>
              </a:spcBef>
              <a:spcAft>
                <a:spcPts val="0"/>
              </a:spcAft>
              <a:buClr>
                <a:schemeClr val="dk1"/>
              </a:buClr>
              <a:buSzPts val="1100"/>
              <a:buFont typeface="Arial"/>
              <a:buNone/>
            </a:pPr>
            <a:endParaRPr sz="1400"/>
          </a:p>
          <a:p>
            <a:pPr marL="0" lvl="0" indent="0" algn="l" rtl="0">
              <a:lnSpc>
                <a:spcPct val="115000"/>
              </a:lnSpc>
              <a:spcBef>
                <a:spcPts val="0"/>
              </a:spcBef>
              <a:spcAft>
                <a:spcPts val="0"/>
              </a:spcAft>
              <a:buClr>
                <a:schemeClr val="dk1"/>
              </a:buClr>
              <a:buSzPts val="1100"/>
              <a:buFont typeface="Arial"/>
              <a:buNone/>
            </a:pPr>
            <a:r>
              <a:rPr lang="en-US" sz="1400"/>
              <a:t>Karen or Jennifer</a:t>
            </a:r>
            <a:endParaRPr sz="1400"/>
          </a:p>
          <a:p>
            <a:pPr marL="0" lvl="0" indent="0" algn="l" rtl="0">
              <a:lnSpc>
                <a:spcPct val="115000"/>
              </a:lnSpc>
              <a:spcBef>
                <a:spcPts val="0"/>
              </a:spcBef>
              <a:spcAft>
                <a:spcPts val="0"/>
              </a:spcAft>
              <a:buClr>
                <a:schemeClr val="dk1"/>
              </a:buClr>
              <a:buSzPts val="1100"/>
              <a:buFont typeface="Arial"/>
              <a:buNone/>
            </a:pPr>
            <a:endParaRPr sz="1400"/>
          </a:p>
          <a:p>
            <a:pPr marL="0" lvl="0" indent="0" algn="l" rtl="0">
              <a:lnSpc>
                <a:spcPct val="115000"/>
              </a:lnSpc>
              <a:spcBef>
                <a:spcPts val="0"/>
              </a:spcBef>
              <a:spcAft>
                <a:spcPts val="0"/>
              </a:spcAft>
              <a:buClr>
                <a:schemeClr val="dk1"/>
              </a:buClr>
              <a:buSzPts val="1100"/>
              <a:buFont typeface="Arial"/>
              <a:buNone/>
            </a:pPr>
            <a:r>
              <a:rPr lang="en-US" sz="1400"/>
              <a:t>Can you share how you have projected needs for nursing supports to meet the needs of the person? and can you give us some examples?</a:t>
            </a:r>
            <a:endParaRPr sz="1400"/>
          </a:p>
          <a:p>
            <a:pPr marL="0" lvl="0" indent="0" algn="l" rtl="0">
              <a:lnSpc>
                <a:spcPct val="115000"/>
              </a:lnSpc>
              <a:spcBef>
                <a:spcPts val="0"/>
              </a:spcBef>
              <a:spcAft>
                <a:spcPts val="0"/>
              </a:spcAft>
              <a:buClr>
                <a:schemeClr val="dk1"/>
              </a:buClr>
              <a:buSzPts val="1100"/>
              <a:buFont typeface="Arial"/>
              <a:buNone/>
            </a:pPr>
            <a:endParaRPr sz="1400"/>
          </a:p>
          <a:p>
            <a:pPr marL="0" lvl="0" indent="0" algn="l" rtl="0">
              <a:lnSpc>
                <a:spcPct val="115000"/>
              </a:lnSpc>
              <a:spcBef>
                <a:spcPts val="0"/>
              </a:spcBef>
              <a:spcAft>
                <a:spcPts val="0"/>
              </a:spcAft>
              <a:buClr>
                <a:schemeClr val="dk1"/>
              </a:buClr>
              <a:buSzPts val="1100"/>
              <a:buFont typeface="Arial"/>
              <a:buNone/>
            </a:pPr>
            <a:r>
              <a:rPr lang="en-US" sz="1400"/>
              <a:t>Jen - Particularly for those we support through personal supports who require support with delegatable  tasks we work closely with our Nursing agency Dimensional Health care to determine the number of units needed to be able to do case management oversight, training ,etc.</a:t>
            </a:r>
            <a:endParaRPr sz="1400"/>
          </a:p>
          <a:p>
            <a:pPr marL="0" lvl="0" indent="0" algn="l" rtl="0">
              <a:lnSpc>
                <a:spcPct val="115000"/>
              </a:lnSpc>
              <a:spcBef>
                <a:spcPts val="0"/>
              </a:spcBef>
              <a:spcAft>
                <a:spcPts val="0"/>
              </a:spcAft>
              <a:buClr>
                <a:schemeClr val="dk1"/>
              </a:buClr>
              <a:buSzPts val="1100"/>
              <a:buFont typeface="Arial"/>
              <a:buNone/>
            </a:pPr>
            <a:endParaRPr sz="1400"/>
          </a:p>
          <a:p>
            <a:pPr marL="0" lvl="0" indent="0" algn="l" rtl="0">
              <a:lnSpc>
                <a:spcPct val="115000"/>
              </a:lnSpc>
              <a:spcBef>
                <a:spcPts val="0"/>
              </a:spcBef>
              <a:spcAft>
                <a:spcPts val="0"/>
              </a:spcAft>
              <a:buClr>
                <a:schemeClr val="dk1"/>
              </a:buClr>
              <a:buSzPts val="1100"/>
              <a:buFont typeface="Arial"/>
              <a:buNone/>
            </a:pPr>
            <a:r>
              <a:rPr lang="en-US" sz="1400"/>
              <a:t>Karen- Infrastructure discussion and has forced us to have our nursed as part of the planning team.  </a:t>
            </a:r>
            <a:endParaRPr sz="1400"/>
          </a:p>
          <a:p>
            <a:pPr marL="0" lvl="0" indent="0" algn="l" rtl="0">
              <a:lnSpc>
                <a:spcPct val="115000"/>
              </a:lnSpc>
              <a:spcBef>
                <a:spcPts val="0"/>
              </a:spcBef>
              <a:spcAft>
                <a:spcPts val="0"/>
              </a:spcAft>
              <a:buClr>
                <a:schemeClr val="dk1"/>
              </a:buClr>
              <a:buSzPts val="1100"/>
              <a:buFont typeface="Arial"/>
              <a:buNone/>
            </a:pPr>
            <a:endParaRPr sz="1400"/>
          </a:p>
          <a:p>
            <a:pPr marL="0" lvl="0" indent="0" algn="l" rtl="0">
              <a:lnSpc>
                <a:spcPct val="115000"/>
              </a:lnSpc>
              <a:spcBef>
                <a:spcPts val="0"/>
              </a:spcBef>
              <a:spcAft>
                <a:spcPts val="0"/>
              </a:spcAft>
              <a:buClr>
                <a:schemeClr val="dk1"/>
              </a:buClr>
              <a:buSzPts val="1100"/>
              <a:buFont typeface="Arial"/>
              <a:buNone/>
            </a:pPr>
            <a:r>
              <a:rPr lang="en-US" sz="1400"/>
              <a:t>Next Slide</a:t>
            </a:r>
            <a:endParaRPr sz="1400"/>
          </a:p>
        </p:txBody>
      </p:sp>
      <p:sp>
        <p:nvSpPr>
          <p:cNvPr id="358" name="Google Shape;358;g1174ecb7bba_0_5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31</a:t>
            </a:fld>
            <a:endParaRPr/>
          </a:p>
        </p:txBody>
      </p:sp>
    </p:spTree>
    <p:extLst>
      <p:ext uri="{BB962C8B-B14F-4D97-AF65-F5344CB8AC3E}">
        <p14:creationId xmlns:p14="http://schemas.microsoft.com/office/powerpoint/2010/main" val="30579946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1174ecb7bba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5" name="Google Shape;365;g1174ecb7bba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400"/>
              <a:t>Rachel </a:t>
            </a:r>
            <a:endParaRPr sz="1400"/>
          </a:p>
          <a:p>
            <a:pPr marL="0" lvl="0" indent="0" algn="l" rtl="0">
              <a:lnSpc>
                <a:spcPct val="100000"/>
              </a:lnSpc>
              <a:spcBef>
                <a:spcPts val="0"/>
              </a:spcBef>
              <a:spcAft>
                <a:spcPts val="0"/>
              </a:spcAft>
              <a:buClr>
                <a:schemeClr val="dk1"/>
              </a:buClr>
              <a:buSzPts val="1100"/>
              <a:buFont typeface="Arial"/>
              <a:buNone/>
            </a:pPr>
            <a:endParaRPr sz="1400"/>
          </a:p>
          <a:p>
            <a:pPr marL="0" lvl="0" indent="0" algn="l" rtl="0">
              <a:lnSpc>
                <a:spcPct val="100000"/>
              </a:lnSpc>
              <a:spcBef>
                <a:spcPts val="0"/>
              </a:spcBef>
              <a:spcAft>
                <a:spcPts val="0"/>
              </a:spcAft>
              <a:buClr>
                <a:schemeClr val="dk1"/>
              </a:buClr>
              <a:buSzPts val="1100"/>
              <a:buFont typeface="Arial"/>
              <a:buNone/>
            </a:pPr>
            <a:r>
              <a:rPr lang="en-US" sz="1400"/>
              <a:t>Respite is short-term care intended to provide both the family or the primary caregiver and the participant with a break from their daily routines. Respite relieves families or the primary caregivers from their daily caregiving responsibilities.</a:t>
            </a:r>
            <a:endParaRPr sz="1400"/>
          </a:p>
          <a:p>
            <a:pPr marL="0" lvl="0" indent="0" algn="l" rtl="0">
              <a:lnSpc>
                <a:spcPct val="100000"/>
              </a:lnSpc>
              <a:spcBef>
                <a:spcPts val="0"/>
              </a:spcBef>
              <a:spcAft>
                <a:spcPts val="0"/>
              </a:spcAft>
              <a:buClr>
                <a:schemeClr val="dk1"/>
              </a:buClr>
              <a:buSzPts val="1100"/>
              <a:buFont typeface="Arial"/>
              <a:buNone/>
            </a:pPr>
            <a:endParaRPr sz="1400"/>
          </a:p>
          <a:p>
            <a:pPr marL="0" lvl="0" indent="0" algn="l" rtl="0">
              <a:lnSpc>
                <a:spcPct val="100000"/>
              </a:lnSpc>
              <a:spcBef>
                <a:spcPts val="0"/>
              </a:spcBef>
              <a:spcAft>
                <a:spcPts val="0"/>
              </a:spcAft>
              <a:buClr>
                <a:schemeClr val="dk1"/>
              </a:buClr>
              <a:buSzPts val="1100"/>
              <a:buFont typeface="Arial"/>
              <a:buNone/>
            </a:pPr>
            <a:r>
              <a:rPr lang="en-US" sz="1400"/>
              <a:t>Respite includes:</a:t>
            </a:r>
            <a:endParaRPr sz="1400"/>
          </a:p>
          <a:p>
            <a:pPr marL="457200" lvl="0" indent="-317500" algn="l" rtl="0">
              <a:lnSpc>
                <a:spcPct val="100000"/>
              </a:lnSpc>
              <a:spcBef>
                <a:spcPts val="0"/>
              </a:spcBef>
              <a:spcAft>
                <a:spcPts val="0"/>
              </a:spcAft>
              <a:buSzPts val="1400"/>
              <a:buChar char="●"/>
            </a:pPr>
            <a:r>
              <a:rPr lang="en-US" sz="1400"/>
              <a:t> services in a DDA licensed residential site noted as daily units</a:t>
            </a:r>
            <a:endParaRPr sz="1400"/>
          </a:p>
          <a:p>
            <a:pPr marL="457200" lvl="0" indent="-317500" algn="l" rtl="0">
              <a:lnSpc>
                <a:spcPct val="100000"/>
              </a:lnSpc>
              <a:spcBef>
                <a:spcPts val="0"/>
              </a:spcBef>
              <a:spcAft>
                <a:spcPts val="0"/>
              </a:spcAft>
              <a:buSzPts val="1400"/>
              <a:buChar char="●"/>
            </a:pPr>
            <a:r>
              <a:rPr lang="en-US" sz="1400"/>
              <a:t>services based on 15 minutes units (titled Respite Hourly in LTSS DSA), and</a:t>
            </a:r>
            <a:endParaRPr sz="1400"/>
          </a:p>
          <a:p>
            <a:pPr marL="457200" lvl="0" indent="-317500" algn="l" rtl="0">
              <a:lnSpc>
                <a:spcPct val="100000"/>
              </a:lnSpc>
              <a:spcBef>
                <a:spcPts val="0"/>
              </a:spcBef>
              <a:spcAft>
                <a:spcPts val="0"/>
              </a:spcAft>
              <a:buSzPts val="1400"/>
              <a:buChar char="●"/>
            </a:pPr>
            <a:r>
              <a:rPr lang="en-US" sz="1400"/>
              <a:t>camp</a:t>
            </a:r>
            <a:endParaRPr sz="1400"/>
          </a:p>
          <a:p>
            <a:pPr marL="0" lvl="0" indent="0" algn="l" rtl="0">
              <a:lnSpc>
                <a:spcPct val="115000"/>
              </a:lnSpc>
              <a:spcBef>
                <a:spcPts val="0"/>
              </a:spcBef>
              <a:spcAft>
                <a:spcPts val="0"/>
              </a:spcAft>
              <a:buSzPts val="1400"/>
              <a:buNone/>
            </a:pPr>
            <a:endParaRPr sz="1400"/>
          </a:p>
          <a:p>
            <a:pPr marL="0" lvl="0" indent="0" algn="l" rtl="0">
              <a:lnSpc>
                <a:spcPct val="115000"/>
              </a:lnSpc>
              <a:spcBef>
                <a:spcPts val="0"/>
              </a:spcBef>
              <a:spcAft>
                <a:spcPts val="0"/>
              </a:spcAft>
              <a:buSzPts val="1400"/>
              <a:buNone/>
            </a:pPr>
            <a:endParaRPr sz="1400"/>
          </a:p>
        </p:txBody>
      </p:sp>
      <p:sp>
        <p:nvSpPr>
          <p:cNvPr id="366" name="Google Shape;366;g1174ecb7bba_0_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32</a:t>
            </a:fld>
            <a:endParaRPr/>
          </a:p>
        </p:txBody>
      </p:sp>
    </p:spTree>
    <p:extLst>
      <p:ext uri="{BB962C8B-B14F-4D97-AF65-F5344CB8AC3E}">
        <p14:creationId xmlns:p14="http://schemas.microsoft.com/office/powerpoint/2010/main" val="9903089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11507750be8_2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4" name="Google Shape;374;g11507750be8_2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a:t>Rachel</a:t>
            </a:r>
            <a:endParaRPr sz="1400"/>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r>
              <a:rPr lang="en-US" sz="1400"/>
              <a:t>This is an example of a DSA illustrating that a person can utilize different types of respite services.</a:t>
            </a:r>
            <a:endParaRPr sz="1400"/>
          </a:p>
          <a:p>
            <a:pPr marL="0" lvl="0" indent="0" algn="l" rtl="0">
              <a:lnSpc>
                <a:spcPct val="100000"/>
              </a:lnSpc>
              <a:spcBef>
                <a:spcPts val="0"/>
              </a:spcBef>
              <a:spcAft>
                <a:spcPts val="0"/>
              </a:spcAft>
              <a:buSzPts val="1400"/>
              <a:buNone/>
            </a:pPr>
            <a:r>
              <a:rPr lang="en-US" sz="1400"/>
              <a:t>To support access and flexibility for respite, under the traditional model, for a participant’s respite daily and hourly services combined can be requested and authorized by the DDA, above the 720 hours limit within each PCP.</a:t>
            </a:r>
            <a:endParaRPr sz="1400"/>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r>
              <a:rPr lang="en-US" sz="1400"/>
              <a:t>Similar to the meaningful day service flexibility, participants cannot receive and providers will not be paid for more than the limit for respite daily and hourly services combined  services.  </a:t>
            </a:r>
            <a:endParaRPr sz="1400"/>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r>
              <a:rPr lang="en-US" sz="1400"/>
              <a:t>Next slide</a:t>
            </a:r>
            <a:endParaRPr sz="1400"/>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endParaRPr/>
          </a:p>
        </p:txBody>
      </p:sp>
      <p:sp>
        <p:nvSpPr>
          <p:cNvPr id="375" name="Google Shape;375;g11507750be8_2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33</a:t>
            </a:fld>
            <a:endParaRPr/>
          </a:p>
        </p:txBody>
      </p:sp>
    </p:spTree>
    <p:extLst>
      <p:ext uri="{BB962C8B-B14F-4D97-AF65-F5344CB8AC3E}">
        <p14:creationId xmlns:p14="http://schemas.microsoft.com/office/powerpoint/2010/main" val="42205538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11507750be8_0_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5" name="Google Shape;385;g11507750be8_0_6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400"/>
              <a:t>Rachel- read slide</a:t>
            </a:r>
            <a:endParaRPr sz="1400"/>
          </a:p>
          <a:p>
            <a:pPr marL="0" lvl="0" indent="0" algn="l" rtl="0">
              <a:lnSpc>
                <a:spcPct val="115000"/>
              </a:lnSpc>
              <a:spcBef>
                <a:spcPts val="0"/>
              </a:spcBef>
              <a:spcAft>
                <a:spcPts val="0"/>
              </a:spcAft>
              <a:buClr>
                <a:schemeClr val="dk1"/>
              </a:buClr>
              <a:buSzPts val="1100"/>
              <a:buFont typeface="Arial"/>
              <a:buNone/>
            </a:pPr>
            <a:endParaRPr sz="1400"/>
          </a:p>
          <a:p>
            <a:pPr marL="0" lvl="0" indent="0" algn="l" rtl="0">
              <a:lnSpc>
                <a:spcPct val="115000"/>
              </a:lnSpc>
              <a:spcBef>
                <a:spcPts val="0"/>
              </a:spcBef>
              <a:spcAft>
                <a:spcPts val="0"/>
              </a:spcAft>
              <a:buClr>
                <a:schemeClr val="dk1"/>
              </a:buClr>
              <a:buSzPts val="1100"/>
              <a:buFont typeface="Arial"/>
              <a:buNone/>
            </a:pPr>
            <a:endParaRPr sz="1400"/>
          </a:p>
          <a:p>
            <a:pPr marL="0" lvl="0" indent="0" algn="l" rtl="0">
              <a:lnSpc>
                <a:spcPct val="115000"/>
              </a:lnSpc>
              <a:spcBef>
                <a:spcPts val="0"/>
              </a:spcBef>
              <a:spcAft>
                <a:spcPts val="0"/>
              </a:spcAft>
              <a:buClr>
                <a:schemeClr val="dk1"/>
              </a:buClr>
              <a:buSzPts val="1100"/>
              <a:buFont typeface="Arial"/>
              <a:buNone/>
            </a:pPr>
            <a:r>
              <a:rPr lang="en-US" sz="1400"/>
              <a:t>Next slide</a:t>
            </a:r>
            <a:endParaRPr sz="1400"/>
          </a:p>
        </p:txBody>
      </p:sp>
      <p:sp>
        <p:nvSpPr>
          <p:cNvPr id="386" name="Google Shape;386;g11507750be8_0_6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34</a:t>
            </a:fld>
            <a:endParaRPr/>
          </a:p>
        </p:txBody>
      </p:sp>
    </p:spTree>
    <p:extLst>
      <p:ext uri="{BB962C8B-B14F-4D97-AF65-F5344CB8AC3E}">
        <p14:creationId xmlns:p14="http://schemas.microsoft.com/office/powerpoint/2010/main" val="7959555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112c2fdb5b7_0_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4" name="Google Shape;394;g112c2fdb5b7_0_6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400"/>
              <a:t>Linda</a:t>
            </a:r>
            <a:endParaRPr sz="1400"/>
          </a:p>
          <a:p>
            <a:pPr marL="0" lvl="0" indent="0" algn="l" rtl="0">
              <a:lnSpc>
                <a:spcPct val="100000"/>
              </a:lnSpc>
              <a:spcBef>
                <a:spcPts val="0"/>
              </a:spcBef>
              <a:spcAft>
                <a:spcPts val="0"/>
              </a:spcAft>
              <a:buClr>
                <a:schemeClr val="dk1"/>
              </a:buClr>
              <a:buSzPts val="1100"/>
              <a:buFont typeface="Arial"/>
              <a:buNone/>
            </a:pPr>
            <a:endParaRPr sz="1400"/>
          </a:p>
          <a:p>
            <a:pPr marL="0" lvl="0" indent="0" algn="l" rtl="0">
              <a:lnSpc>
                <a:spcPct val="100000"/>
              </a:lnSpc>
              <a:spcBef>
                <a:spcPts val="0"/>
              </a:spcBef>
              <a:spcAft>
                <a:spcPts val="0"/>
              </a:spcAft>
              <a:buClr>
                <a:schemeClr val="dk1"/>
              </a:buClr>
              <a:buSzPts val="1100"/>
              <a:buFont typeface="Arial"/>
              <a:buNone/>
            </a:pPr>
            <a:r>
              <a:rPr lang="en-US" sz="1400"/>
              <a:t>This slide gives you an overview of the Residential Services such as:</a:t>
            </a:r>
            <a:endParaRPr sz="1400"/>
          </a:p>
          <a:p>
            <a:pPr marL="457200" lvl="0" indent="-317500" algn="l" rtl="0">
              <a:lnSpc>
                <a:spcPct val="100000"/>
              </a:lnSpc>
              <a:spcBef>
                <a:spcPts val="0"/>
              </a:spcBef>
              <a:spcAft>
                <a:spcPts val="0"/>
              </a:spcAft>
              <a:buSzPts val="1400"/>
              <a:buChar char="●"/>
            </a:pPr>
            <a:r>
              <a:rPr lang="en-US" sz="1400"/>
              <a:t>Community Living- Group Home and Community Living - Enhanced Supports that are provided in a provider owned and/or operated site</a:t>
            </a:r>
            <a:endParaRPr sz="1400"/>
          </a:p>
          <a:p>
            <a:pPr marL="457200" lvl="0" indent="-317500" algn="l" rtl="0">
              <a:lnSpc>
                <a:spcPct val="100000"/>
              </a:lnSpc>
              <a:spcBef>
                <a:spcPts val="0"/>
              </a:spcBef>
              <a:spcAft>
                <a:spcPts val="0"/>
              </a:spcAft>
              <a:buSzPts val="1400"/>
              <a:buChar char="●"/>
            </a:pPr>
            <a:r>
              <a:rPr lang="en-US" sz="1400"/>
              <a:t>Shared Living is based on an adult foster care model and the use of host home supports</a:t>
            </a:r>
            <a:endParaRPr sz="1400"/>
          </a:p>
          <a:p>
            <a:pPr marL="457200" lvl="0" indent="-317500" algn="l" rtl="0">
              <a:lnSpc>
                <a:spcPct val="100000"/>
              </a:lnSpc>
              <a:spcBef>
                <a:spcPts val="0"/>
              </a:spcBef>
              <a:spcAft>
                <a:spcPts val="0"/>
              </a:spcAft>
              <a:buSzPts val="1400"/>
              <a:buChar char="●"/>
            </a:pPr>
            <a:r>
              <a:rPr lang="en-US" sz="1400"/>
              <a:t>Supported Living is provided in the person’s own home and people in self direction have budget authority for this service</a:t>
            </a:r>
            <a:endParaRPr sz="1400"/>
          </a:p>
          <a:p>
            <a:pPr marL="0" lvl="0" indent="0" algn="l" rtl="0">
              <a:lnSpc>
                <a:spcPct val="100000"/>
              </a:lnSpc>
              <a:spcBef>
                <a:spcPts val="0"/>
              </a:spcBef>
              <a:spcAft>
                <a:spcPts val="0"/>
              </a:spcAft>
              <a:buClr>
                <a:schemeClr val="dk1"/>
              </a:buClr>
              <a:buSzPts val="1100"/>
              <a:buFont typeface="Arial"/>
              <a:buNone/>
            </a:pPr>
            <a:endParaRPr sz="1400"/>
          </a:p>
          <a:p>
            <a:pPr marL="0" lvl="0" indent="0" algn="l" rtl="0">
              <a:lnSpc>
                <a:spcPct val="100000"/>
              </a:lnSpc>
              <a:spcBef>
                <a:spcPts val="0"/>
              </a:spcBef>
              <a:spcAft>
                <a:spcPts val="0"/>
              </a:spcAft>
              <a:buClr>
                <a:schemeClr val="dk1"/>
              </a:buClr>
              <a:buSzPts val="1100"/>
              <a:buFont typeface="Arial"/>
              <a:buNone/>
            </a:pPr>
            <a:r>
              <a:rPr lang="en-US" sz="1400"/>
              <a:t>Please note that these services are not available in the FSW &amp; CSW</a:t>
            </a:r>
            <a:endParaRPr sz="1400"/>
          </a:p>
          <a:p>
            <a:pPr marL="0" lvl="0" indent="0" algn="l" rtl="0">
              <a:lnSpc>
                <a:spcPct val="100000"/>
              </a:lnSpc>
              <a:spcBef>
                <a:spcPts val="0"/>
              </a:spcBef>
              <a:spcAft>
                <a:spcPts val="0"/>
              </a:spcAft>
              <a:buClr>
                <a:schemeClr val="dk1"/>
              </a:buClr>
              <a:buSzPts val="1100"/>
              <a:buFont typeface="Arial"/>
              <a:buNone/>
            </a:pPr>
            <a:endParaRPr sz="1400"/>
          </a:p>
          <a:p>
            <a:pPr marL="0" lvl="0" indent="0" algn="l" rtl="0">
              <a:lnSpc>
                <a:spcPct val="100000"/>
              </a:lnSpc>
              <a:spcBef>
                <a:spcPts val="0"/>
              </a:spcBef>
              <a:spcAft>
                <a:spcPts val="0"/>
              </a:spcAft>
              <a:buClr>
                <a:schemeClr val="dk1"/>
              </a:buClr>
              <a:buSzPts val="1100"/>
              <a:buFont typeface="Arial"/>
              <a:buNone/>
            </a:pPr>
            <a:r>
              <a:rPr lang="en-US" sz="1400"/>
              <a:t>Next slide</a:t>
            </a:r>
            <a:endParaRPr sz="1400"/>
          </a:p>
        </p:txBody>
      </p:sp>
      <p:sp>
        <p:nvSpPr>
          <p:cNvPr id="395" name="Google Shape;395;g112c2fdb5b7_0_6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35</a:t>
            </a:fld>
            <a:endParaRPr/>
          </a:p>
        </p:txBody>
      </p:sp>
    </p:spTree>
    <p:extLst>
      <p:ext uri="{BB962C8B-B14F-4D97-AF65-F5344CB8AC3E}">
        <p14:creationId xmlns:p14="http://schemas.microsoft.com/office/powerpoint/2010/main" val="41836032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118372a3c0b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3" name="Google Shape;403;g118372a3c0b_0_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400"/>
              <a:t>Linda</a:t>
            </a:r>
            <a:endParaRPr sz="1400"/>
          </a:p>
          <a:p>
            <a:pPr marL="0" lvl="0" indent="0" algn="l" rtl="0">
              <a:lnSpc>
                <a:spcPct val="100000"/>
              </a:lnSpc>
              <a:spcBef>
                <a:spcPts val="0"/>
              </a:spcBef>
              <a:spcAft>
                <a:spcPts val="0"/>
              </a:spcAft>
              <a:buClr>
                <a:schemeClr val="dk1"/>
              </a:buClr>
              <a:buSzPts val="1100"/>
              <a:buFont typeface="Arial"/>
              <a:buNone/>
            </a:pPr>
            <a:endParaRPr sz="1400"/>
          </a:p>
          <a:p>
            <a:pPr marL="0" lvl="0" indent="0" algn="l" rtl="0">
              <a:lnSpc>
                <a:spcPct val="100000"/>
              </a:lnSpc>
              <a:spcBef>
                <a:spcPts val="0"/>
              </a:spcBef>
              <a:spcAft>
                <a:spcPts val="0"/>
              </a:spcAft>
              <a:buClr>
                <a:schemeClr val="dk1"/>
              </a:buClr>
              <a:buSzPts val="1100"/>
              <a:buFont typeface="Arial"/>
              <a:buNone/>
            </a:pPr>
            <a:r>
              <a:rPr lang="en-US" sz="1400"/>
              <a:t>The transition from PCIS to LTSS </a:t>
            </a:r>
            <a:r>
              <a:rPr lang="en-US" sz="1400" b="1" i="1" u="sng"/>
              <a:t>provides more flexible shared hours and more individualized supports.</a:t>
            </a:r>
            <a:endParaRPr sz="1400" b="1" i="1" u="sng"/>
          </a:p>
          <a:p>
            <a:pPr marL="457200" lvl="0" indent="-317500" algn="l" rtl="0">
              <a:lnSpc>
                <a:spcPct val="100000"/>
              </a:lnSpc>
              <a:spcBef>
                <a:spcPts val="0"/>
              </a:spcBef>
              <a:spcAft>
                <a:spcPts val="0"/>
              </a:spcAft>
              <a:buSzPts val="1400"/>
              <a:buChar char="●"/>
            </a:pPr>
            <a:r>
              <a:rPr lang="en-US" sz="1400"/>
              <a:t>Instead of PCIS2, matrix and add on supports, residential services (with the exception of Shared Living) include </a:t>
            </a:r>
            <a:r>
              <a:rPr lang="en-US" sz="1400" b="1"/>
              <a:t>flexible shared hours</a:t>
            </a:r>
            <a:r>
              <a:rPr lang="en-US" sz="1400"/>
              <a:t> in addition to dedicated supports </a:t>
            </a:r>
            <a:endParaRPr sz="1400"/>
          </a:p>
          <a:p>
            <a:pPr marL="457200" lvl="0" indent="-317500" algn="l" rtl="0">
              <a:lnSpc>
                <a:spcPct val="100000"/>
              </a:lnSpc>
              <a:spcBef>
                <a:spcPts val="0"/>
              </a:spcBef>
              <a:spcAft>
                <a:spcPts val="0"/>
              </a:spcAft>
              <a:buSzPts val="1400"/>
              <a:buChar char="●"/>
            </a:pPr>
            <a:r>
              <a:rPr lang="en-US" sz="1400"/>
              <a:t>Agencies are utilizing these flexibilities in many different ways to demonstrate the flexibility for the person and the agency staff and business model </a:t>
            </a:r>
            <a:endParaRPr sz="1400"/>
          </a:p>
          <a:p>
            <a:pPr marL="457200" lvl="0" indent="-317500" algn="l" rtl="0">
              <a:lnSpc>
                <a:spcPct val="100000"/>
              </a:lnSpc>
              <a:spcBef>
                <a:spcPts val="0"/>
              </a:spcBef>
              <a:spcAft>
                <a:spcPts val="0"/>
              </a:spcAft>
              <a:buSzPts val="1400"/>
              <a:buChar char="●"/>
            </a:pPr>
            <a:r>
              <a:rPr lang="en-US" sz="1400"/>
              <a:t>Teams should focus on individualized needs and schedule vs provider staffing model or backing into the legacy matrix process</a:t>
            </a:r>
            <a:endParaRPr sz="1400"/>
          </a:p>
          <a:p>
            <a:pPr marL="0" lvl="0" indent="0" algn="l" rtl="0">
              <a:lnSpc>
                <a:spcPct val="100000"/>
              </a:lnSpc>
              <a:spcBef>
                <a:spcPts val="0"/>
              </a:spcBef>
              <a:spcAft>
                <a:spcPts val="0"/>
              </a:spcAft>
              <a:buClr>
                <a:schemeClr val="dk1"/>
              </a:buClr>
              <a:buSzPts val="1100"/>
              <a:buFont typeface="Arial"/>
              <a:buNone/>
            </a:pPr>
            <a:endParaRPr sz="1400"/>
          </a:p>
          <a:p>
            <a:pPr marL="0" lvl="0" indent="0" algn="l" rtl="0">
              <a:lnSpc>
                <a:spcPct val="100000"/>
              </a:lnSpc>
              <a:spcBef>
                <a:spcPts val="0"/>
              </a:spcBef>
              <a:spcAft>
                <a:spcPts val="0"/>
              </a:spcAft>
              <a:buClr>
                <a:schemeClr val="dk1"/>
              </a:buClr>
              <a:buSzPts val="1100"/>
              <a:buFont typeface="Arial"/>
              <a:buNone/>
            </a:pPr>
            <a:endParaRPr sz="1400"/>
          </a:p>
          <a:p>
            <a:pPr marL="0" lvl="0" indent="0" algn="l" rtl="0">
              <a:lnSpc>
                <a:spcPct val="100000"/>
              </a:lnSpc>
              <a:spcBef>
                <a:spcPts val="0"/>
              </a:spcBef>
              <a:spcAft>
                <a:spcPts val="0"/>
              </a:spcAft>
              <a:buClr>
                <a:schemeClr val="dk1"/>
              </a:buClr>
              <a:buSzPts val="1100"/>
              <a:buFont typeface="Arial"/>
              <a:buNone/>
            </a:pPr>
            <a:r>
              <a:rPr lang="en-US" sz="1400"/>
              <a:t>Next slide</a:t>
            </a:r>
            <a:endParaRPr sz="1400"/>
          </a:p>
        </p:txBody>
      </p:sp>
      <p:sp>
        <p:nvSpPr>
          <p:cNvPr id="404" name="Google Shape;404;g118372a3c0b_0_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36</a:t>
            </a:fld>
            <a:endParaRPr/>
          </a:p>
        </p:txBody>
      </p:sp>
    </p:spTree>
    <p:extLst>
      <p:ext uri="{BB962C8B-B14F-4D97-AF65-F5344CB8AC3E}">
        <p14:creationId xmlns:p14="http://schemas.microsoft.com/office/powerpoint/2010/main" val="17599530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1166f3eead1_1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2" name="Google Shape;412;g1166f3eead1_1_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400"/>
              <a:t>Linda</a:t>
            </a:r>
            <a:endParaRPr sz="1400"/>
          </a:p>
          <a:p>
            <a:pPr marL="0" lvl="0" indent="0" algn="l" rtl="0">
              <a:lnSpc>
                <a:spcPct val="115000"/>
              </a:lnSpc>
              <a:spcBef>
                <a:spcPts val="0"/>
              </a:spcBef>
              <a:spcAft>
                <a:spcPts val="0"/>
              </a:spcAft>
              <a:buClr>
                <a:schemeClr val="dk1"/>
              </a:buClr>
              <a:buSzPts val="1100"/>
              <a:buFont typeface="Arial"/>
              <a:buNone/>
            </a:pPr>
            <a:endParaRPr sz="1400"/>
          </a:p>
          <a:p>
            <a:pPr marL="0" lvl="0" indent="0" algn="l" rtl="0">
              <a:lnSpc>
                <a:spcPct val="100000"/>
              </a:lnSpc>
              <a:spcBef>
                <a:spcPts val="0"/>
              </a:spcBef>
              <a:spcAft>
                <a:spcPts val="0"/>
              </a:spcAft>
              <a:buClr>
                <a:schemeClr val="dk1"/>
              </a:buClr>
              <a:buSzPts val="1100"/>
              <a:buFont typeface="Arial"/>
              <a:buNone/>
            </a:pPr>
            <a:r>
              <a:rPr lang="en-US" sz="1400"/>
              <a:t>Current guidance reflects:</a:t>
            </a:r>
            <a:endParaRPr sz="1400"/>
          </a:p>
          <a:p>
            <a:pPr marL="457200" lvl="0" indent="-317500" algn="l" rtl="0">
              <a:lnSpc>
                <a:spcPct val="100000"/>
              </a:lnSpc>
              <a:spcBef>
                <a:spcPts val="0"/>
              </a:spcBef>
              <a:spcAft>
                <a:spcPts val="0"/>
              </a:spcAft>
              <a:buSzPts val="1400"/>
              <a:buChar char="●"/>
            </a:pPr>
            <a:r>
              <a:rPr lang="en-US" sz="1400"/>
              <a:t>Shared flexible base hours based on the size of the home such as:</a:t>
            </a:r>
            <a:endParaRPr sz="1400"/>
          </a:p>
          <a:p>
            <a:pPr marL="914400" lvl="1" indent="-317500" algn="l" rtl="0">
              <a:lnSpc>
                <a:spcPct val="100000"/>
              </a:lnSpc>
              <a:spcBef>
                <a:spcPts val="0"/>
              </a:spcBef>
              <a:spcAft>
                <a:spcPts val="0"/>
              </a:spcAft>
              <a:buSzPts val="1400"/>
              <a:buChar char="○"/>
            </a:pPr>
            <a:r>
              <a:rPr lang="en-US" sz="1400"/>
              <a:t>1-3 person home = 128,  4 - 5 person home = 196, 6 - 8 person home =272</a:t>
            </a:r>
            <a:endParaRPr sz="1400"/>
          </a:p>
          <a:p>
            <a:pPr marL="457200" lvl="0" indent="-317500" algn="l" rtl="0">
              <a:lnSpc>
                <a:spcPct val="100000"/>
              </a:lnSpc>
              <a:spcBef>
                <a:spcPts val="0"/>
              </a:spcBef>
              <a:spcAft>
                <a:spcPts val="0"/>
              </a:spcAft>
              <a:buSzPts val="1400"/>
              <a:buChar char="●"/>
            </a:pPr>
            <a:r>
              <a:rPr lang="en-US" sz="1400"/>
              <a:t>It assumes a 40 hour meaningful day week and</a:t>
            </a:r>
            <a:endParaRPr sz="1400"/>
          </a:p>
          <a:p>
            <a:pPr marL="457200" lvl="0" indent="-317500" algn="l" rtl="0">
              <a:lnSpc>
                <a:spcPct val="100000"/>
              </a:lnSpc>
              <a:spcBef>
                <a:spcPts val="0"/>
              </a:spcBef>
              <a:spcAft>
                <a:spcPts val="0"/>
              </a:spcAft>
              <a:buSzPts val="1400"/>
              <a:buChar char="●"/>
            </a:pPr>
            <a:r>
              <a:rPr lang="en-US" sz="1400"/>
              <a:t>Assumes 56 hours of shared overnight supports</a:t>
            </a:r>
            <a:endParaRPr sz="1400"/>
          </a:p>
          <a:p>
            <a:pPr marL="0" lvl="0" indent="0" algn="l" rtl="0">
              <a:lnSpc>
                <a:spcPct val="100000"/>
              </a:lnSpc>
              <a:spcBef>
                <a:spcPts val="0"/>
              </a:spcBef>
              <a:spcAft>
                <a:spcPts val="0"/>
              </a:spcAft>
              <a:buClr>
                <a:schemeClr val="dk1"/>
              </a:buClr>
              <a:buSzPts val="1100"/>
              <a:buFont typeface="Arial"/>
              <a:buNone/>
            </a:pPr>
            <a:endParaRPr sz="1400"/>
          </a:p>
          <a:p>
            <a:pPr marL="0" lvl="0" indent="0" algn="l" rtl="0">
              <a:lnSpc>
                <a:spcPct val="100000"/>
              </a:lnSpc>
              <a:spcBef>
                <a:spcPts val="0"/>
              </a:spcBef>
              <a:spcAft>
                <a:spcPts val="0"/>
              </a:spcAft>
              <a:buClr>
                <a:schemeClr val="dk1"/>
              </a:buClr>
              <a:buSzPts val="1100"/>
              <a:buFont typeface="Arial"/>
              <a:buNone/>
            </a:pPr>
            <a:r>
              <a:rPr lang="en-US" sz="1400"/>
              <a:t>The DDA is making adjustment to flexible shared base hours to include:</a:t>
            </a:r>
            <a:endParaRPr sz="1400"/>
          </a:p>
          <a:p>
            <a:pPr marL="457200" lvl="0" indent="-317500" algn="l" rtl="0">
              <a:lnSpc>
                <a:spcPct val="100000"/>
              </a:lnSpc>
              <a:spcBef>
                <a:spcPts val="0"/>
              </a:spcBef>
              <a:spcAft>
                <a:spcPts val="0"/>
              </a:spcAft>
              <a:buSzPts val="1400"/>
              <a:buChar char="●"/>
            </a:pPr>
            <a:r>
              <a:rPr lang="en-US" sz="1400"/>
              <a:t>1 person home = 138 hours </a:t>
            </a:r>
            <a:endParaRPr sz="1400"/>
          </a:p>
          <a:p>
            <a:pPr marL="457200" lvl="0" indent="-317500" algn="l" rtl="0">
              <a:lnSpc>
                <a:spcPct val="100000"/>
              </a:lnSpc>
              <a:spcBef>
                <a:spcPts val="0"/>
              </a:spcBef>
              <a:spcAft>
                <a:spcPts val="0"/>
              </a:spcAft>
              <a:buSzPts val="1400"/>
              <a:buChar char="●"/>
            </a:pPr>
            <a:r>
              <a:rPr lang="en-US" sz="1400"/>
              <a:t>Increased flexible base hours as the home size increases by one person</a:t>
            </a:r>
            <a:endParaRPr sz="1400"/>
          </a:p>
          <a:p>
            <a:pPr marL="457200" lvl="0" indent="-317500" algn="l" rtl="0">
              <a:lnSpc>
                <a:spcPct val="100000"/>
              </a:lnSpc>
              <a:spcBef>
                <a:spcPts val="0"/>
              </a:spcBef>
              <a:spcAft>
                <a:spcPts val="0"/>
              </a:spcAft>
              <a:buSzPts val="1400"/>
              <a:buChar char="●"/>
            </a:pPr>
            <a:r>
              <a:rPr lang="en-US" sz="1400"/>
              <a:t>Assumption of  a 30 hour meaningful day week</a:t>
            </a:r>
            <a:endParaRPr sz="1400"/>
          </a:p>
          <a:p>
            <a:pPr marL="457200" lvl="0" indent="-317500" algn="l" rtl="0">
              <a:lnSpc>
                <a:spcPct val="100000"/>
              </a:lnSpc>
              <a:spcBef>
                <a:spcPts val="0"/>
              </a:spcBef>
              <a:spcAft>
                <a:spcPts val="0"/>
              </a:spcAft>
              <a:buSzPts val="1400"/>
              <a:buChar char="●"/>
            </a:pPr>
            <a:r>
              <a:rPr lang="en-US" sz="1400"/>
              <a:t>Adjustment are being made to:</a:t>
            </a:r>
            <a:endParaRPr sz="1400"/>
          </a:p>
          <a:p>
            <a:pPr marL="914400" lvl="1" indent="-317500" algn="l" rtl="0">
              <a:lnSpc>
                <a:spcPct val="100000"/>
              </a:lnSpc>
              <a:spcBef>
                <a:spcPts val="0"/>
              </a:spcBef>
              <a:spcAft>
                <a:spcPts val="0"/>
              </a:spcAft>
              <a:buSzPts val="1400"/>
              <a:buChar char="○"/>
            </a:pPr>
            <a:r>
              <a:rPr lang="en-US" sz="1400"/>
              <a:t>Further supports individuals schedules and community integration,</a:t>
            </a:r>
            <a:endParaRPr sz="1400"/>
          </a:p>
          <a:p>
            <a:pPr marL="914400" lvl="1" indent="-317500" algn="l" rtl="0">
              <a:lnSpc>
                <a:spcPct val="100000"/>
              </a:lnSpc>
              <a:spcBef>
                <a:spcPts val="0"/>
              </a:spcBef>
              <a:spcAft>
                <a:spcPts val="0"/>
              </a:spcAft>
              <a:buSzPts val="1400"/>
              <a:buChar char="○"/>
            </a:pPr>
            <a:r>
              <a:rPr lang="en-US" sz="1400"/>
              <a:t>Decreased need to request dedicated supports, and</a:t>
            </a:r>
            <a:endParaRPr sz="1400"/>
          </a:p>
          <a:p>
            <a:pPr marL="914400" lvl="1" indent="-317500" algn="l" rtl="0">
              <a:lnSpc>
                <a:spcPct val="100000"/>
              </a:lnSpc>
              <a:spcBef>
                <a:spcPts val="0"/>
              </a:spcBef>
              <a:spcAft>
                <a:spcPts val="0"/>
              </a:spcAft>
              <a:buSzPts val="1400"/>
              <a:buChar char="○"/>
            </a:pPr>
            <a:r>
              <a:rPr lang="en-US" sz="1400"/>
              <a:t>Incorporate feedback from stakeholders and preliminary FIAT review</a:t>
            </a:r>
            <a:endParaRPr sz="1400"/>
          </a:p>
          <a:p>
            <a:pPr marL="0" lvl="0" indent="0" algn="l" rtl="0">
              <a:lnSpc>
                <a:spcPct val="100000"/>
              </a:lnSpc>
              <a:spcBef>
                <a:spcPts val="0"/>
              </a:spcBef>
              <a:spcAft>
                <a:spcPts val="0"/>
              </a:spcAft>
              <a:buNone/>
            </a:pPr>
            <a:endParaRPr sz="1400"/>
          </a:p>
          <a:p>
            <a:pPr marL="0" lvl="0" indent="0" algn="l" rtl="0">
              <a:lnSpc>
                <a:spcPct val="100000"/>
              </a:lnSpc>
              <a:spcBef>
                <a:spcPts val="0"/>
              </a:spcBef>
              <a:spcAft>
                <a:spcPts val="0"/>
              </a:spcAft>
              <a:buNone/>
            </a:pPr>
            <a:r>
              <a:rPr lang="en-US" sz="1400"/>
              <a:t>PCP revision related to dedicated supports </a:t>
            </a:r>
            <a:r>
              <a:rPr lang="en-US" sz="1400" b="1"/>
              <a:t>will not be required</a:t>
            </a:r>
            <a:r>
              <a:rPr lang="en-US" sz="1400"/>
              <a:t> and can be adjusted during the annual planning process or next assessed need for a Revised PCP.  </a:t>
            </a:r>
            <a:endParaRPr sz="1400"/>
          </a:p>
          <a:p>
            <a:pPr marL="0" lvl="0" indent="0" algn="l" rtl="0">
              <a:lnSpc>
                <a:spcPct val="100000"/>
              </a:lnSpc>
              <a:spcBef>
                <a:spcPts val="0"/>
              </a:spcBef>
              <a:spcAft>
                <a:spcPts val="0"/>
              </a:spcAft>
              <a:buNone/>
            </a:pPr>
            <a:r>
              <a:rPr lang="en-US" sz="1400"/>
              <a:t>Providers would only bill based on actual services delivered</a:t>
            </a:r>
            <a:endParaRPr sz="1400"/>
          </a:p>
          <a:p>
            <a:pPr marL="0" lvl="0" indent="0" algn="l" rtl="0">
              <a:lnSpc>
                <a:spcPct val="100000"/>
              </a:lnSpc>
              <a:spcBef>
                <a:spcPts val="0"/>
              </a:spcBef>
              <a:spcAft>
                <a:spcPts val="0"/>
              </a:spcAft>
              <a:buNone/>
            </a:pPr>
            <a:endParaRPr sz="1400"/>
          </a:p>
          <a:p>
            <a:pPr marL="0" lvl="0" indent="0" algn="l" rtl="0">
              <a:lnSpc>
                <a:spcPct val="100000"/>
              </a:lnSpc>
              <a:spcBef>
                <a:spcPts val="0"/>
              </a:spcBef>
              <a:spcAft>
                <a:spcPts val="0"/>
              </a:spcAft>
              <a:buNone/>
            </a:pPr>
            <a:r>
              <a:rPr lang="en-US" sz="1400"/>
              <a:t>Next slide</a:t>
            </a:r>
            <a:endParaRPr sz="1400"/>
          </a:p>
          <a:p>
            <a:pPr marL="0" lvl="0" indent="0" algn="l" rtl="0">
              <a:lnSpc>
                <a:spcPct val="100000"/>
              </a:lnSpc>
              <a:spcBef>
                <a:spcPts val="0"/>
              </a:spcBef>
              <a:spcAft>
                <a:spcPts val="0"/>
              </a:spcAft>
              <a:buClr>
                <a:schemeClr val="dk1"/>
              </a:buClr>
              <a:buSzPts val="1100"/>
              <a:buFont typeface="Arial"/>
              <a:buNone/>
            </a:pPr>
            <a:endParaRPr sz="1400"/>
          </a:p>
          <a:p>
            <a:pPr marL="0" lvl="0" indent="0" algn="l" rtl="0">
              <a:lnSpc>
                <a:spcPct val="115000"/>
              </a:lnSpc>
              <a:spcBef>
                <a:spcPts val="0"/>
              </a:spcBef>
              <a:spcAft>
                <a:spcPts val="0"/>
              </a:spcAft>
              <a:buClr>
                <a:schemeClr val="dk1"/>
              </a:buClr>
              <a:buSzPts val="1100"/>
              <a:buFont typeface="Arial"/>
              <a:buNone/>
            </a:pPr>
            <a:endParaRPr sz="1400"/>
          </a:p>
          <a:p>
            <a:pPr marL="0" lvl="0" indent="0" algn="l" rtl="0">
              <a:lnSpc>
                <a:spcPct val="115000"/>
              </a:lnSpc>
              <a:spcBef>
                <a:spcPts val="0"/>
              </a:spcBef>
              <a:spcAft>
                <a:spcPts val="0"/>
              </a:spcAft>
              <a:buClr>
                <a:schemeClr val="dk1"/>
              </a:buClr>
              <a:buSzPts val="1100"/>
              <a:buFont typeface="Arial"/>
              <a:buNone/>
            </a:pPr>
            <a:endParaRPr sz="1400"/>
          </a:p>
        </p:txBody>
      </p:sp>
      <p:sp>
        <p:nvSpPr>
          <p:cNvPr id="413" name="Google Shape;413;g1166f3eead1_1_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37</a:t>
            </a:fld>
            <a:endParaRPr/>
          </a:p>
        </p:txBody>
      </p:sp>
    </p:spTree>
    <p:extLst>
      <p:ext uri="{BB962C8B-B14F-4D97-AF65-F5344CB8AC3E}">
        <p14:creationId xmlns:p14="http://schemas.microsoft.com/office/powerpoint/2010/main" val="30267064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1166f3eead1_1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0" name="Google Shape;420;g1166f3eead1_1_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400"/>
              <a:t>Linda</a:t>
            </a:r>
            <a:endParaRPr sz="1400"/>
          </a:p>
          <a:p>
            <a:pPr marL="0" lvl="0" indent="0" algn="l" rtl="0">
              <a:lnSpc>
                <a:spcPct val="100000"/>
              </a:lnSpc>
              <a:spcBef>
                <a:spcPts val="0"/>
              </a:spcBef>
              <a:spcAft>
                <a:spcPts val="0"/>
              </a:spcAft>
              <a:buClr>
                <a:schemeClr val="dk1"/>
              </a:buClr>
              <a:buSzPts val="1100"/>
              <a:buFont typeface="Arial"/>
              <a:buNone/>
            </a:pPr>
            <a:endParaRPr sz="1400"/>
          </a:p>
          <a:p>
            <a:pPr marL="0" lvl="0" indent="0" algn="l" rtl="0">
              <a:lnSpc>
                <a:spcPct val="100000"/>
              </a:lnSpc>
              <a:spcBef>
                <a:spcPts val="0"/>
              </a:spcBef>
              <a:spcAft>
                <a:spcPts val="0"/>
              </a:spcAft>
              <a:buClr>
                <a:schemeClr val="dk1"/>
              </a:buClr>
              <a:buSzPts val="1100"/>
              <a:buFont typeface="Arial"/>
              <a:buNone/>
            </a:pPr>
            <a:r>
              <a:rPr lang="en-US" sz="1400"/>
              <a:t>If the participant’s needs cannot be met through residential services flexible base services hours or overnight supervision (as applicable based on the provider’s business model), then a request for dedicated staff hours may be requested</a:t>
            </a:r>
            <a:endParaRPr sz="1400"/>
          </a:p>
          <a:p>
            <a:pPr marL="0" lvl="0" indent="0" algn="l" rtl="0">
              <a:lnSpc>
                <a:spcPct val="100000"/>
              </a:lnSpc>
              <a:spcBef>
                <a:spcPts val="0"/>
              </a:spcBef>
              <a:spcAft>
                <a:spcPts val="0"/>
              </a:spcAft>
              <a:buClr>
                <a:schemeClr val="dk1"/>
              </a:buClr>
              <a:buSzPts val="1100"/>
              <a:buFont typeface="Arial"/>
              <a:buNone/>
            </a:pPr>
            <a:endParaRPr sz="1400"/>
          </a:p>
          <a:p>
            <a:pPr marL="0" lvl="0" indent="0" algn="l" rtl="0">
              <a:lnSpc>
                <a:spcPct val="100000"/>
              </a:lnSpc>
              <a:spcBef>
                <a:spcPts val="0"/>
              </a:spcBef>
              <a:spcAft>
                <a:spcPts val="0"/>
              </a:spcAft>
              <a:buNone/>
            </a:pPr>
            <a:r>
              <a:rPr lang="en-US" sz="1400"/>
              <a:t>The person-centered planning process should include a discussion of:</a:t>
            </a:r>
            <a:endParaRPr sz="1400"/>
          </a:p>
          <a:p>
            <a:pPr marL="0" lvl="0" indent="0" algn="l" rtl="0">
              <a:lnSpc>
                <a:spcPct val="100000"/>
              </a:lnSpc>
              <a:spcBef>
                <a:spcPts val="0"/>
              </a:spcBef>
              <a:spcAft>
                <a:spcPts val="0"/>
              </a:spcAft>
              <a:buNone/>
            </a:pPr>
            <a:r>
              <a:rPr lang="en-US" sz="1400"/>
              <a:t>a) The participant’s support needs including any dedicated hours needed to maintain health and safety, if applicable;</a:t>
            </a:r>
            <a:endParaRPr sz="1400"/>
          </a:p>
          <a:p>
            <a:pPr marL="0" lvl="0" indent="0" algn="l" rtl="0">
              <a:lnSpc>
                <a:spcPct val="100000"/>
              </a:lnSpc>
              <a:spcBef>
                <a:spcPts val="0"/>
              </a:spcBef>
              <a:spcAft>
                <a:spcPts val="0"/>
              </a:spcAft>
              <a:buNone/>
            </a:pPr>
            <a:r>
              <a:rPr lang="en-US" sz="1400"/>
              <a:t>b) Existing dedicated support hours;</a:t>
            </a:r>
            <a:endParaRPr sz="1400"/>
          </a:p>
          <a:p>
            <a:pPr marL="0" lvl="0" indent="0" algn="l" rtl="0">
              <a:lnSpc>
                <a:spcPct val="100000"/>
              </a:lnSpc>
              <a:spcBef>
                <a:spcPts val="0"/>
              </a:spcBef>
              <a:spcAft>
                <a:spcPts val="0"/>
              </a:spcAft>
              <a:buNone/>
            </a:pPr>
            <a:r>
              <a:rPr lang="en-US" sz="1400"/>
              <a:t>c) Number of shared hours available in the home; and</a:t>
            </a:r>
            <a:endParaRPr sz="1400"/>
          </a:p>
          <a:p>
            <a:pPr marL="0" lvl="0" indent="0" algn="l" rtl="0">
              <a:lnSpc>
                <a:spcPct val="100000"/>
              </a:lnSpc>
              <a:spcBef>
                <a:spcPts val="0"/>
              </a:spcBef>
              <a:spcAft>
                <a:spcPts val="0"/>
              </a:spcAft>
              <a:buNone/>
            </a:pPr>
            <a:r>
              <a:rPr lang="en-US" sz="1400"/>
              <a:t>d) Availability of overnight supervision.</a:t>
            </a:r>
            <a:endParaRPr sz="1400"/>
          </a:p>
          <a:p>
            <a:pPr marL="0" lvl="0" indent="0" algn="l" rtl="0">
              <a:lnSpc>
                <a:spcPct val="100000"/>
              </a:lnSpc>
              <a:spcBef>
                <a:spcPts val="0"/>
              </a:spcBef>
              <a:spcAft>
                <a:spcPts val="0"/>
              </a:spcAft>
              <a:buNone/>
            </a:pPr>
            <a:endParaRPr sz="1400"/>
          </a:p>
          <a:p>
            <a:pPr marL="0" lvl="0" indent="0" algn="l" rtl="0">
              <a:lnSpc>
                <a:spcPct val="100000"/>
              </a:lnSpc>
              <a:spcBef>
                <a:spcPts val="0"/>
              </a:spcBef>
              <a:spcAft>
                <a:spcPts val="0"/>
              </a:spcAft>
              <a:buNone/>
            </a:pPr>
            <a:r>
              <a:rPr lang="en-US" sz="1400"/>
              <a:t>The Provider’s assessed need for dedicated hours will be based on:</a:t>
            </a:r>
            <a:endParaRPr sz="1400"/>
          </a:p>
          <a:p>
            <a:pPr marL="0" lvl="0" indent="0" algn="l" rtl="0">
              <a:lnSpc>
                <a:spcPct val="100000"/>
              </a:lnSpc>
              <a:spcBef>
                <a:spcPts val="0"/>
              </a:spcBef>
              <a:spcAft>
                <a:spcPts val="0"/>
              </a:spcAft>
              <a:buNone/>
            </a:pPr>
            <a:r>
              <a:rPr lang="en-US" sz="1400"/>
              <a:t>a) Participant’s assessed need (i.e., medical, behavioral, community);</a:t>
            </a:r>
            <a:endParaRPr sz="1400"/>
          </a:p>
          <a:p>
            <a:pPr marL="0" lvl="0" indent="0" algn="l" rtl="0">
              <a:lnSpc>
                <a:spcPct val="100000"/>
              </a:lnSpc>
              <a:spcBef>
                <a:spcPts val="0"/>
              </a:spcBef>
              <a:spcAft>
                <a:spcPts val="0"/>
              </a:spcAft>
              <a:buNone/>
            </a:pPr>
            <a:r>
              <a:rPr lang="en-US" sz="1400"/>
              <a:t>b) Number of people in the home supported by shared hours;</a:t>
            </a:r>
            <a:endParaRPr sz="1400"/>
          </a:p>
          <a:p>
            <a:pPr marL="0" lvl="0" indent="0" algn="l" rtl="0">
              <a:lnSpc>
                <a:spcPct val="100000"/>
              </a:lnSpc>
              <a:spcBef>
                <a:spcPts val="0"/>
              </a:spcBef>
              <a:spcAft>
                <a:spcPts val="0"/>
              </a:spcAft>
              <a:buNone/>
            </a:pPr>
            <a:r>
              <a:rPr lang="en-US" sz="1400"/>
              <a:t>c) Provider’s business model (i.e., overnight supervision staff vs no overnight supervision staff) and</a:t>
            </a:r>
            <a:endParaRPr sz="1400"/>
          </a:p>
          <a:p>
            <a:pPr marL="0" lvl="0" indent="0" algn="l" rtl="0">
              <a:lnSpc>
                <a:spcPct val="100000"/>
              </a:lnSpc>
              <a:spcBef>
                <a:spcPts val="0"/>
              </a:spcBef>
              <a:spcAft>
                <a:spcPts val="0"/>
              </a:spcAft>
              <a:buNone/>
            </a:pPr>
            <a:r>
              <a:rPr lang="en-US" sz="1400"/>
              <a:t>d) Provider staffing model (e.g., use overnight supervision staff vs hiring dedicated staff)</a:t>
            </a:r>
            <a:endParaRPr sz="1400"/>
          </a:p>
          <a:p>
            <a:pPr marL="0" lvl="0" indent="0" algn="l" rtl="0">
              <a:lnSpc>
                <a:spcPct val="100000"/>
              </a:lnSpc>
              <a:spcBef>
                <a:spcPts val="0"/>
              </a:spcBef>
              <a:spcAft>
                <a:spcPts val="0"/>
              </a:spcAft>
              <a:buNone/>
            </a:pPr>
            <a:endParaRPr sz="1400"/>
          </a:p>
          <a:p>
            <a:pPr marL="0" lvl="0" indent="0" algn="l" rtl="0">
              <a:lnSpc>
                <a:spcPct val="100000"/>
              </a:lnSpc>
              <a:spcBef>
                <a:spcPts val="0"/>
              </a:spcBef>
              <a:spcAft>
                <a:spcPts val="0"/>
              </a:spcAft>
              <a:buNone/>
            </a:pPr>
            <a:r>
              <a:rPr lang="en-US" sz="1400"/>
              <a:t>Based on these considerations, a request for dedicated supports for any additional hours that the participant will need can be made</a:t>
            </a:r>
            <a:endParaRPr sz="1400"/>
          </a:p>
          <a:p>
            <a:pPr marL="0" lvl="0" indent="0" algn="l" rtl="0">
              <a:lnSpc>
                <a:spcPct val="100000"/>
              </a:lnSpc>
              <a:spcBef>
                <a:spcPts val="0"/>
              </a:spcBef>
              <a:spcAft>
                <a:spcPts val="0"/>
              </a:spcAft>
              <a:buNone/>
            </a:pPr>
            <a:endParaRPr sz="1400"/>
          </a:p>
          <a:p>
            <a:pPr marL="0" lvl="0" indent="0" algn="l" rtl="0">
              <a:lnSpc>
                <a:spcPct val="100000"/>
              </a:lnSpc>
              <a:spcBef>
                <a:spcPts val="0"/>
              </a:spcBef>
              <a:spcAft>
                <a:spcPts val="0"/>
              </a:spcAft>
              <a:buClr>
                <a:schemeClr val="dk1"/>
              </a:buClr>
              <a:buSzPts val="1100"/>
              <a:buFont typeface="Arial"/>
              <a:buNone/>
            </a:pPr>
            <a:r>
              <a:rPr lang="en-US" sz="1400"/>
              <a:t>People with higher intense needs reflected in a Behavior Plan and/or Nursing Care Plan that indicate the assessed need for 1:1 and 2:1 dedicated supports to support health and safety can be noted in addition to above the base residential services</a:t>
            </a:r>
            <a:endParaRPr sz="1400"/>
          </a:p>
          <a:p>
            <a:pPr marL="0" lvl="0" indent="0" algn="l" rtl="0">
              <a:lnSpc>
                <a:spcPct val="100000"/>
              </a:lnSpc>
              <a:spcBef>
                <a:spcPts val="0"/>
              </a:spcBef>
              <a:spcAft>
                <a:spcPts val="0"/>
              </a:spcAft>
              <a:buClr>
                <a:schemeClr val="dk1"/>
              </a:buClr>
              <a:buSzPts val="1100"/>
              <a:buFont typeface="Arial"/>
              <a:buNone/>
            </a:pPr>
            <a:endParaRPr sz="1400"/>
          </a:p>
          <a:p>
            <a:pPr marL="0" lvl="0" indent="0" algn="l" rtl="0">
              <a:lnSpc>
                <a:spcPct val="100000"/>
              </a:lnSpc>
              <a:spcBef>
                <a:spcPts val="0"/>
              </a:spcBef>
              <a:spcAft>
                <a:spcPts val="0"/>
              </a:spcAft>
              <a:buClr>
                <a:schemeClr val="dk1"/>
              </a:buClr>
              <a:buSzPts val="1100"/>
              <a:buFont typeface="Arial"/>
              <a:buNone/>
            </a:pPr>
            <a:r>
              <a:rPr lang="en-US" sz="1400"/>
              <a:t>DDA’s Residential Services: Use of Dedicated Supports During Meaningful Day Hours policy are primarily intended to provide 1:1 staff-to-participant supervision for a participant, there are circumstances in which housemates may share staff. </a:t>
            </a:r>
            <a:endParaRPr sz="1400"/>
          </a:p>
          <a:p>
            <a:pPr marL="457200" lvl="0" indent="-317500" algn="l" rtl="0">
              <a:lnSpc>
                <a:spcPct val="100000"/>
              </a:lnSpc>
              <a:spcBef>
                <a:spcPts val="0"/>
              </a:spcBef>
              <a:spcAft>
                <a:spcPts val="0"/>
              </a:spcAft>
              <a:buSzPts val="1400"/>
              <a:buChar char="●"/>
            </a:pPr>
            <a:r>
              <a:rPr lang="en-US" sz="1400"/>
              <a:t>For example, two housemates who are retired participants may share support if this would meet both participants’ assessed needs and is reflected in their respective person-centered plans. In this instance, Residential Dedicated Supports could be authorized for one or both participants, but the DDA provider would only bill against one of those authorizations, per unit.</a:t>
            </a:r>
            <a:endParaRPr sz="1400"/>
          </a:p>
          <a:p>
            <a:pPr marL="457200" lvl="0" indent="-317500" algn="l" rtl="0">
              <a:lnSpc>
                <a:spcPct val="100000"/>
              </a:lnSpc>
              <a:spcBef>
                <a:spcPts val="0"/>
              </a:spcBef>
              <a:spcAft>
                <a:spcPts val="0"/>
              </a:spcAft>
              <a:buSzPts val="1400"/>
              <a:buChar char="●"/>
            </a:pPr>
            <a:r>
              <a:rPr lang="en-US" sz="1400"/>
              <a:t>Please refer the policy noted on this slide for additional information, options, and requirements</a:t>
            </a:r>
            <a:endParaRPr sz="1400"/>
          </a:p>
          <a:p>
            <a:pPr marL="0" lvl="0" indent="0" algn="l" rtl="0">
              <a:lnSpc>
                <a:spcPct val="100000"/>
              </a:lnSpc>
              <a:spcBef>
                <a:spcPts val="0"/>
              </a:spcBef>
              <a:spcAft>
                <a:spcPts val="0"/>
              </a:spcAft>
              <a:buClr>
                <a:schemeClr val="dk1"/>
              </a:buClr>
              <a:buSzPts val="1100"/>
              <a:buFont typeface="Arial"/>
              <a:buNone/>
            </a:pPr>
            <a:endParaRPr sz="1400"/>
          </a:p>
          <a:p>
            <a:pPr marL="0" lvl="0" indent="0" algn="l" rtl="0">
              <a:lnSpc>
                <a:spcPct val="100000"/>
              </a:lnSpc>
              <a:spcBef>
                <a:spcPts val="0"/>
              </a:spcBef>
              <a:spcAft>
                <a:spcPts val="0"/>
              </a:spcAft>
              <a:buClr>
                <a:schemeClr val="dk1"/>
              </a:buClr>
              <a:buSzPts val="1100"/>
              <a:buFont typeface="Arial"/>
              <a:buNone/>
            </a:pPr>
            <a:r>
              <a:rPr lang="en-US" sz="1400"/>
              <a:t>Finally, as noted in the DDA’s Guideline for Service Authorization and Provider Billing Documentation, additional dedicated hours can be requested to support community integration for individualized schedules.  </a:t>
            </a:r>
            <a:endParaRPr sz="1400"/>
          </a:p>
          <a:p>
            <a:pPr marL="0" lvl="0" indent="0" algn="l" rtl="0">
              <a:lnSpc>
                <a:spcPct val="100000"/>
              </a:lnSpc>
              <a:spcBef>
                <a:spcPts val="0"/>
              </a:spcBef>
              <a:spcAft>
                <a:spcPts val="0"/>
              </a:spcAft>
              <a:buClr>
                <a:schemeClr val="dk1"/>
              </a:buClr>
              <a:buSzPts val="1100"/>
              <a:buFont typeface="Arial"/>
              <a:buNone/>
            </a:pPr>
            <a:endParaRPr sz="1400"/>
          </a:p>
          <a:p>
            <a:pPr marL="0" lvl="0" indent="0" algn="l" rtl="0">
              <a:lnSpc>
                <a:spcPct val="100000"/>
              </a:lnSpc>
              <a:spcBef>
                <a:spcPts val="0"/>
              </a:spcBef>
              <a:spcAft>
                <a:spcPts val="0"/>
              </a:spcAft>
              <a:buClr>
                <a:schemeClr val="dk1"/>
              </a:buClr>
              <a:buSzPts val="1100"/>
              <a:buFont typeface="Arial"/>
              <a:buNone/>
            </a:pPr>
            <a:r>
              <a:rPr lang="en-US" sz="1400"/>
              <a:t>As you can see there are several flexible options.  It is important to consider the person’s needs including ADL assistance, behavioral plan/NCR as applicable, and accessing their community for social activities, recreational, and individualize activities.</a:t>
            </a:r>
            <a:endParaRPr sz="1400"/>
          </a:p>
          <a:p>
            <a:pPr marL="0" lvl="0" indent="0" algn="l" rtl="0">
              <a:lnSpc>
                <a:spcPct val="100000"/>
              </a:lnSpc>
              <a:spcBef>
                <a:spcPts val="0"/>
              </a:spcBef>
              <a:spcAft>
                <a:spcPts val="0"/>
              </a:spcAft>
              <a:buClr>
                <a:schemeClr val="dk1"/>
              </a:buClr>
              <a:buSzPts val="1100"/>
              <a:buFont typeface="Arial"/>
              <a:buNone/>
            </a:pPr>
            <a:endParaRPr sz="1400"/>
          </a:p>
          <a:p>
            <a:pPr marL="0" lvl="0" indent="0" algn="l" rtl="0">
              <a:lnSpc>
                <a:spcPct val="100000"/>
              </a:lnSpc>
              <a:spcBef>
                <a:spcPts val="0"/>
              </a:spcBef>
              <a:spcAft>
                <a:spcPts val="0"/>
              </a:spcAft>
              <a:buClr>
                <a:schemeClr val="dk1"/>
              </a:buClr>
              <a:buSzPts val="1100"/>
              <a:buFont typeface="Arial"/>
              <a:buNone/>
            </a:pPr>
            <a:r>
              <a:rPr lang="en-US" sz="1400"/>
              <a:t>Next slide</a:t>
            </a:r>
            <a:endParaRPr sz="1400"/>
          </a:p>
          <a:p>
            <a:pPr marL="0" lvl="0" indent="0" algn="l" rtl="0">
              <a:lnSpc>
                <a:spcPct val="100000"/>
              </a:lnSpc>
              <a:spcBef>
                <a:spcPts val="0"/>
              </a:spcBef>
              <a:spcAft>
                <a:spcPts val="0"/>
              </a:spcAft>
              <a:buClr>
                <a:schemeClr val="dk1"/>
              </a:buClr>
              <a:buSzPts val="1100"/>
              <a:buFont typeface="Arial"/>
              <a:buNone/>
            </a:pPr>
            <a:endParaRPr sz="1400"/>
          </a:p>
          <a:p>
            <a:pPr marL="0" lvl="0" indent="0" algn="l" rtl="0">
              <a:lnSpc>
                <a:spcPct val="100000"/>
              </a:lnSpc>
              <a:spcBef>
                <a:spcPts val="0"/>
              </a:spcBef>
              <a:spcAft>
                <a:spcPts val="0"/>
              </a:spcAft>
              <a:buClr>
                <a:schemeClr val="dk1"/>
              </a:buClr>
              <a:buSzPts val="1100"/>
              <a:buFont typeface="Arial"/>
              <a:buNone/>
            </a:pPr>
            <a:endParaRPr sz="1400"/>
          </a:p>
        </p:txBody>
      </p:sp>
      <p:sp>
        <p:nvSpPr>
          <p:cNvPr id="421" name="Google Shape;421;g1166f3eead1_1_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38</a:t>
            </a:fld>
            <a:endParaRPr/>
          </a:p>
        </p:txBody>
      </p:sp>
    </p:spTree>
    <p:extLst>
      <p:ext uri="{BB962C8B-B14F-4D97-AF65-F5344CB8AC3E}">
        <p14:creationId xmlns:p14="http://schemas.microsoft.com/office/powerpoint/2010/main" val="10308490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11507750be8_0_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8" name="Google Shape;428;g11507750be8_0_7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400"/>
              <a:t>Linda</a:t>
            </a:r>
            <a:endParaRPr sz="1400"/>
          </a:p>
          <a:p>
            <a:pPr marL="0" lvl="0" indent="0" algn="l" rtl="0">
              <a:lnSpc>
                <a:spcPct val="115000"/>
              </a:lnSpc>
              <a:spcBef>
                <a:spcPts val="0"/>
              </a:spcBef>
              <a:spcAft>
                <a:spcPts val="0"/>
              </a:spcAft>
              <a:buClr>
                <a:schemeClr val="dk1"/>
              </a:buClr>
              <a:buSzPts val="1100"/>
              <a:buFont typeface="Arial"/>
              <a:buNone/>
            </a:pPr>
            <a:endParaRPr sz="1400"/>
          </a:p>
          <a:p>
            <a:pPr marL="0" lvl="0" indent="0" algn="l" rtl="0">
              <a:lnSpc>
                <a:spcPct val="100000"/>
              </a:lnSpc>
              <a:spcBef>
                <a:spcPts val="0"/>
              </a:spcBef>
              <a:spcAft>
                <a:spcPts val="0"/>
              </a:spcAft>
              <a:buClr>
                <a:schemeClr val="dk1"/>
              </a:buClr>
              <a:buSzPts val="1100"/>
              <a:buFont typeface="Arial"/>
              <a:buNone/>
            </a:pPr>
            <a:r>
              <a:rPr lang="en-US" sz="1400"/>
              <a:t>If an individual has a bowling club that they go to once a week and it takes about 4 hours to support this community activity and base shared hour are not available the team should consider this individual have these direct support hours in his PCP.</a:t>
            </a:r>
            <a:endParaRPr sz="1400"/>
          </a:p>
          <a:p>
            <a:pPr marL="0" lvl="0" indent="0" algn="l" rtl="0">
              <a:lnSpc>
                <a:spcPct val="100000"/>
              </a:lnSpc>
              <a:spcBef>
                <a:spcPts val="0"/>
              </a:spcBef>
              <a:spcAft>
                <a:spcPts val="0"/>
              </a:spcAft>
              <a:buClr>
                <a:schemeClr val="dk1"/>
              </a:buClr>
              <a:buSzPts val="1100"/>
              <a:buFont typeface="Arial"/>
              <a:buNone/>
            </a:pPr>
            <a:endParaRPr sz="1400"/>
          </a:p>
          <a:p>
            <a:pPr marL="0" lvl="0" indent="0" algn="l" rtl="0">
              <a:lnSpc>
                <a:spcPct val="100000"/>
              </a:lnSpc>
              <a:spcBef>
                <a:spcPts val="0"/>
              </a:spcBef>
              <a:spcAft>
                <a:spcPts val="0"/>
              </a:spcAft>
              <a:buClr>
                <a:schemeClr val="dk1"/>
              </a:buClr>
              <a:buSzPts val="1100"/>
              <a:buFont typeface="Arial"/>
              <a:buNone/>
            </a:pPr>
            <a:r>
              <a:rPr lang="en-US" sz="1400"/>
              <a:t>If an individual needs direct supports during their ADLs and this takes approximately 2 hours a day 7 days a week and base shared hour are not available the team should consider 14 direct support hours in the PCP.</a:t>
            </a:r>
            <a:endParaRPr sz="1400"/>
          </a:p>
          <a:p>
            <a:pPr marL="0" lvl="0" indent="0" algn="l" rtl="0">
              <a:lnSpc>
                <a:spcPct val="100000"/>
              </a:lnSpc>
              <a:spcBef>
                <a:spcPts val="0"/>
              </a:spcBef>
              <a:spcAft>
                <a:spcPts val="0"/>
              </a:spcAft>
              <a:buClr>
                <a:schemeClr val="dk1"/>
              </a:buClr>
              <a:buSzPts val="1100"/>
              <a:buFont typeface="Arial"/>
              <a:buNone/>
            </a:pPr>
            <a:endParaRPr sz="1400"/>
          </a:p>
          <a:p>
            <a:pPr marL="0" lvl="0" indent="0" algn="l" rtl="0">
              <a:lnSpc>
                <a:spcPct val="100000"/>
              </a:lnSpc>
              <a:spcBef>
                <a:spcPts val="0"/>
              </a:spcBef>
              <a:spcAft>
                <a:spcPts val="0"/>
              </a:spcAft>
              <a:buClr>
                <a:schemeClr val="dk1"/>
              </a:buClr>
              <a:buSzPts val="1100"/>
              <a:buFont typeface="Arial"/>
              <a:buNone/>
            </a:pPr>
            <a:r>
              <a:rPr lang="en-US" sz="1400"/>
              <a:t>If an individual can not go to day program during the 100 degree weather or the icy weather in the winter  and base shared hour are not available the team should consider 30 hours of direct support in the plan so the provider can bill for the service provided on the day it is provided.  </a:t>
            </a:r>
            <a:endParaRPr sz="1400"/>
          </a:p>
          <a:p>
            <a:pPr marL="0" lvl="0" indent="0" algn="l" rtl="0">
              <a:lnSpc>
                <a:spcPct val="100000"/>
              </a:lnSpc>
              <a:spcBef>
                <a:spcPts val="0"/>
              </a:spcBef>
              <a:spcAft>
                <a:spcPts val="0"/>
              </a:spcAft>
              <a:buClr>
                <a:schemeClr val="dk1"/>
              </a:buClr>
              <a:buSzPts val="1100"/>
              <a:buFont typeface="Arial"/>
              <a:buNone/>
            </a:pPr>
            <a:endParaRPr sz="1400"/>
          </a:p>
          <a:p>
            <a:pPr marL="0" lvl="0" indent="0" algn="l" rtl="0">
              <a:lnSpc>
                <a:spcPct val="100000"/>
              </a:lnSpc>
              <a:spcBef>
                <a:spcPts val="0"/>
              </a:spcBef>
              <a:spcAft>
                <a:spcPts val="0"/>
              </a:spcAft>
              <a:buClr>
                <a:schemeClr val="dk1"/>
              </a:buClr>
              <a:buSzPts val="1100"/>
              <a:buFont typeface="Arial"/>
              <a:buNone/>
            </a:pPr>
            <a:r>
              <a:rPr lang="en-US" sz="1400"/>
              <a:t>Individual has a really hard time during May every year due to a past trauma in their life so the team should consider 1:1 direct support during the month of May so that the individual can get their needs met.</a:t>
            </a:r>
            <a:endParaRPr sz="1400"/>
          </a:p>
          <a:p>
            <a:pPr marL="0" lvl="0" indent="0" algn="l" rtl="0">
              <a:lnSpc>
                <a:spcPct val="100000"/>
              </a:lnSpc>
              <a:spcBef>
                <a:spcPts val="0"/>
              </a:spcBef>
              <a:spcAft>
                <a:spcPts val="0"/>
              </a:spcAft>
              <a:buClr>
                <a:schemeClr val="dk1"/>
              </a:buClr>
              <a:buSzPts val="1100"/>
              <a:buFont typeface="Arial"/>
              <a:buNone/>
            </a:pPr>
            <a:endParaRPr sz="1400"/>
          </a:p>
          <a:p>
            <a:pPr marL="0" lvl="0" indent="0" algn="l" rtl="0">
              <a:lnSpc>
                <a:spcPct val="100000"/>
              </a:lnSpc>
              <a:spcBef>
                <a:spcPts val="0"/>
              </a:spcBef>
              <a:spcAft>
                <a:spcPts val="0"/>
              </a:spcAft>
              <a:buClr>
                <a:schemeClr val="dk1"/>
              </a:buClr>
              <a:buSzPts val="1100"/>
              <a:buFont typeface="Arial"/>
              <a:buNone/>
            </a:pPr>
            <a:r>
              <a:rPr lang="en-US" sz="1400"/>
              <a:t>If the room mate is also home during these times we would see these shared support hours noted in the SIP and the outcome section of the PCP as shared hours.</a:t>
            </a:r>
            <a:endParaRPr sz="1400"/>
          </a:p>
          <a:p>
            <a:pPr marL="0" lvl="0" indent="0" algn="l" rtl="0">
              <a:lnSpc>
                <a:spcPct val="100000"/>
              </a:lnSpc>
              <a:spcBef>
                <a:spcPts val="0"/>
              </a:spcBef>
              <a:spcAft>
                <a:spcPts val="0"/>
              </a:spcAft>
              <a:buClr>
                <a:schemeClr val="dk1"/>
              </a:buClr>
              <a:buSzPts val="1100"/>
              <a:buFont typeface="Arial"/>
              <a:buNone/>
            </a:pPr>
            <a:endParaRPr sz="1400"/>
          </a:p>
          <a:p>
            <a:pPr marL="0" lvl="0" indent="0" algn="l" rtl="0">
              <a:lnSpc>
                <a:spcPct val="100000"/>
              </a:lnSpc>
              <a:spcBef>
                <a:spcPts val="0"/>
              </a:spcBef>
              <a:spcAft>
                <a:spcPts val="0"/>
              </a:spcAft>
              <a:buClr>
                <a:schemeClr val="dk1"/>
              </a:buClr>
              <a:buSzPts val="1100"/>
              <a:buFont typeface="Arial"/>
              <a:buNone/>
            </a:pPr>
            <a:r>
              <a:rPr lang="en-US" sz="1400"/>
              <a:t>Next slide</a:t>
            </a:r>
            <a:endParaRPr sz="1400"/>
          </a:p>
        </p:txBody>
      </p:sp>
      <p:sp>
        <p:nvSpPr>
          <p:cNvPr id="429" name="Google Shape;429;g11507750be8_0_7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39</a:t>
            </a:fld>
            <a:endParaRPr/>
          </a:p>
        </p:txBody>
      </p:sp>
    </p:spTree>
    <p:extLst>
      <p:ext uri="{BB962C8B-B14F-4D97-AF65-F5344CB8AC3E}">
        <p14:creationId xmlns:p14="http://schemas.microsoft.com/office/powerpoint/2010/main" val="1734847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112c2fdb5b7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sz="1400"/>
              <a:t>Rachel</a:t>
            </a:r>
            <a:endParaRPr sz="1400"/>
          </a:p>
          <a:p>
            <a:pPr marL="0" marR="0" lvl="0" indent="0" algn="l" rtl="0">
              <a:lnSpc>
                <a:spcPct val="100000"/>
              </a:lnSpc>
              <a:spcBef>
                <a:spcPts val="0"/>
              </a:spcBef>
              <a:spcAft>
                <a:spcPts val="0"/>
              </a:spcAft>
              <a:buSzPts val="1400"/>
              <a:buNone/>
            </a:pPr>
            <a:endParaRPr sz="1400"/>
          </a:p>
          <a:p>
            <a:pPr marL="0" lvl="0" indent="0" algn="l" rtl="0">
              <a:spcBef>
                <a:spcPts val="0"/>
              </a:spcBef>
              <a:spcAft>
                <a:spcPts val="0"/>
              </a:spcAft>
              <a:buClr>
                <a:schemeClr val="dk1"/>
              </a:buClr>
              <a:buSzPts val="1100"/>
              <a:buFont typeface="Arial"/>
              <a:buNone/>
            </a:pPr>
            <a:r>
              <a:rPr lang="en-US" sz="1400"/>
              <a:t>My name is Rachel White and I am the DDA Eastern Shore Regional Office Deputy Director.</a:t>
            </a:r>
            <a:endParaRPr sz="1400"/>
          </a:p>
          <a:p>
            <a:pPr marL="0" marR="0" lvl="0" indent="0" algn="l" rtl="0">
              <a:lnSpc>
                <a:spcPct val="100000"/>
              </a:lnSpc>
              <a:spcBef>
                <a:spcPts val="0"/>
              </a:spcBef>
              <a:spcAft>
                <a:spcPts val="0"/>
              </a:spcAft>
              <a:buSzPts val="1400"/>
              <a:buNone/>
            </a:pPr>
            <a:endParaRPr sz="1400"/>
          </a:p>
          <a:p>
            <a:pPr marL="0" marR="0" lvl="0" indent="0" algn="l" rtl="0">
              <a:lnSpc>
                <a:spcPct val="100000"/>
              </a:lnSpc>
              <a:spcBef>
                <a:spcPts val="0"/>
              </a:spcBef>
              <a:spcAft>
                <a:spcPts val="0"/>
              </a:spcAft>
              <a:buSzPts val="1400"/>
              <a:buNone/>
            </a:pPr>
            <a:r>
              <a:rPr lang="en-US" sz="1400"/>
              <a:t>As shared during our February 24th webinar, People are the center of planning a vision for their personally-defined good life. This is done through Person-Centered Planning.</a:t>
            </a:r>
            <a:endParaRPr sz="1400"/>
          </a:p>
          <a:p>
            <a:pPr marL="0" marR="0" lvl="0" indent="0" algn="l" rtl="0">
              <a:lnSpc>
                <a:spcPct val="100000"/>
              </a:lnSpc>
              <a:spcBef>
                <a:spcPts val="0"/>
              </a:spcBef>
              <a:spcAft>
                <a:spcPts val="0"/>
              </a:spcAft>
              <a:buSzPts val="1400"/>
              <a:buNone/>
            </a:pPr>
            <a:endParaRPr sz="1400"/>
          </a:p>
          <a:p>
            <a:pPr marL="0" marR="0" lvl="0" indent="0" algn="l" rtl="0">
              <a:lnSpc>
                <a:spcPct val="100000"/>
              </a:lnSpc>
              <a:spcBef>
                <a:spcPts val="0"/>
              </a:spcBef>
              <a:spcAft>
                <a:spcPts val="0"/>
              </a:spcAft>
              <a:buSzPts val="1400"/>
              <a:buNone/>
            </a:pPr>
            <a:r>
              <a:rPr lang="en-US" sz="1400"/>
              <a:t>As per our community of practice, </a:t>
            </a:r>
            <a:r>
              <a:rPr lang="en-US" sz="1400" i="1" u="sng"/>
              <a:t>before considering services,</a:t>
            </a:r>
            <a:r>
              <a:rPr lang="en-US" sz="1400"/>
              <a:t> it is important for Coordinators of Community Services and Providers, </a:t>
            </a:r>
            <a:r>
              <a:rPr lang="en-US" sz="1400" i="1" u="sng"/>
              <a:t>working in partnerships</a:t>
            </a:r>
            <a:r>
              <a:rPr lang="en-US" sz="1400"/>
              <a:t> with the person and their team members, </a:t>
            </a:r>
            <a:r>
              <a:rPr lang="en-US" sz="1400" i="1" u="sng"/>
              <a:t>to engage in preplanning and team meetings</a:t>
            </a:r>
            <a:r>
              <a:rPr lang="en-US" sz="1400"/>
              <a:t> to </a:t>
            </a:r>
            <a:r>
              <a:rPr lang="en-US" sz="1400" i="1" u="sng"/>
              <a:t>share updates, progress toward outcomes, current or new needs, challenges, and risk</a:t>
            </a:r>
            <a:r>
              <a:rPr lang="en-US" sz="1400"/>
              <a:t>.</a:t>
            </a:r>
            <a:endParaRPr sz="1400"/>
          </a:p>
          <a:p>
            <a:pPr marL="0" marR="0" lvl="0" indent="0" algn="l" rtl="0">
              <a:lnSpc>
                <a:spcPct val="100000"/>
              </a:lnSpc>
              <a:spcBef>
                <a:spcPts val="0"/>
              </a:spcBef>
              <a:spcAft>
                <a:spcPts val="0"/>
              </a:spcAft>
              <a:buSzPts val="1400"/>
              <a:buNone/>
            </a:pPr>
            <a:endParaRPr sz="1400"/>
          </a:p>
          <a:p>
            <a:pPr marL="0" marR="0" lvl="0" indent="0" algn="l" rtl="0">
              <a:lnSpc>
                <a:spcPct val="100000"/>
              </a:lnSpc>
              <a:spcBef>
                <a:spcPts val="0"/>
              </a:spcBef>
              <a:spcAft>
                <a:spcPts val="0"/>
              </a:spcAft>
              <a:buSzPts val="1400"/>
              <a:buNone/>
            </a:pPr>
            <a:r>
              <a:rPr lang="en-US" sz="1400"/>
              <a:t>As noted in our PCP Development and Authorization Guidance and webinars, there are several person-centered planning tools and strategies that may be used in helping each participant to consider their personal strengths, assets, gifts, and wishes across the Life Domains and over the lifespan.</a:t>
            </a:r>
            <a:endParaRPr sz="1400"/>
          </a:p>
          <a:p>
            <a:pPr marL="0" marR="0" lvl="0" indent="0" algn="l" rtl="0">
              <a:lnSpc>
                <a:spcPct val="100000"/>
              </a:lnSpc>
              <a:spcBef>
                <a:spcPts val="0"/>
              </a:spcBef>
              <a:spcAft>
                <a:spcPts val="0"/>
              </a:spcAft>
              <a:buSzPts val="1400"/>
              <a:buNone/>
            </a:pPr>
            <a:endParaRPr sz="1400"/>
          </a:p>
          <a:p>
            <a:pPr marL="0" marR="0" lvl="0" indent="0" algn="l" rtl="0">
              <a:lnSpc>
                <a:spcPct val="100000"/>
              </a:lnSpc>
              <a:spcBef>
                <a:spcPts val="0"/>
              </a:spcBef>
              <a:spcAft>
                <a:spcPts val="0"/>
              </a:spcAft>
              <a:buSzPts val="1400"/>
              <a:buNone/>
            </a:pPr>
            <a:r>
              <a:rPr lang="en-US" sz="1400"/>
              <a:t>Person-centered planning is a continual process of listening and learning (e.g., exploration and discovery) to create a meaningful and relevant plan that may be adjusted according to life circumstances. </a:t>
            </a:r>
            <a:endParaRPr sz="1400"/>
          </a:p>
          <a:p>
            <a:pPr marL="0" marR="0" lvl="0" indent="0" algn="l" rtl="0">
              <a:lnSpc>
                <a:spcPct val="100000"/>
              </a:lnSpc>
              <a:spcBef>
                <a:spcPts val="0"/>
              </a:spcBef>
              <a:spcAft>
                <a:spcPts val="0"/>
              </a:spcAft>
              <a:buSzPts val="1400"/>
              <a:buNone/>
            </a:pPr>
            <a:r>
              <a:rPr lang="en-US" sz="1400"/>
              <a:t>This includes discovery actions such as discussing focus areas as identified by the participant and included in the PCP as well as outcomes the participant wants to accomplish initially and throughout the PCP year.</a:t>
            </a:r>
            <a:endParaRPr sz="1400"/>
          </a:p>
          <a:p>
            <a:pPr marL="0" marR="0" lvl="0" indent="0" algn="l" rtl="0">
              <a:lnSpc>
                <a:spcPct val="100000"/>
              </a:lnSpc>
              <a:spcBef>
                <a:spcPts val="0"/>
              </a:spcBef>
              <a:spcAft>
                <a:spcPts val="0"/>
              </a:spcAft>
              <a:buSzPts val="1400"/>
              <a:buNone/>
            </a:pPr>
            <a:endParaRPr sz="1400"/>
          </a:p>
          <a:p>
            <a:pPr marL="0" marR="0" lvl="0" indent="0" algn="l" rtl="0">
              <a:lnSpc>
                <a:spcPct val="100000"/>
              </a:lnSpc>
              <a:spcBef>
                <a:spcPts val="0"/>
              </a:spcBef>
              <a:spcAft>
                <a:spcPts val="0"/>
              </a:spcAft>
              <a:buSzPts val="1400"/>
              <a:buNone/>
            </a:pPr>
            <a:r>
              <a:rPr lang="en-US" sz="1400"/>
              <a:t>After the participant’s vision has been identified, the PCP team should utilize the HRST and other tools/discussions to assess support need(s), including any that have changed or have not been met and identify health care needs, risks, and mitigation strategies. </a:t>
            </a:r>
            <a:endParaRPr sz="1400"/>
          </a:p>
          <a:p>
            <a:pPr marL="0" marR="0" lvl="0" indent="0" algn="l" rtl="0">
              <a:lnSpc>
                <a:spcPct val="100000"/>
              </a:lnSpc>
              <a:spcBef>
                <a:spcPts val="0"/>
              </a:spcBef>
              <a:spcAft>
                <a:spcPts val="0"/>
              </a:spcAft>
              <a:buSzPts val="1400"/>
              <a:buNone/>
            </a:pPr>
            <a:endParaRPr sz="1400"/>
          </a:p>
          <a:p>
            <a:pPr marL="0" lvl="0" indent="0" algn="l" rtl="0">
              <a:spcBef>
                <a:spcPts val="0"/>
              </a:spcBef>
              <a:spcAft>
                <a:spcPts val="0"/>
              </a:spcAft>
              <a:buClr>
                <a:schemeClr val="dk1"/>
              </a:buClr>
              <a:buSzPts val="1400"/>
              <a:buFont typeface="Arial"/>
              <a:buNone/>
            </a:pPr>
            <a:r>
              <a:rPr lang="en-US" sz="1400"/>
              <a:t>Next slide</a:t>
            </a:r>
            <a:endParaRPr sz="1400"/>
          </a:p>
          <a:p>
            <a:pPr marL="0" marR="0" lvl="0" indent="0" algn="l" rtl="0">
              <a:lnSpc>
                <a:spcPct val="100000"/>
              </a:lnSpc>
              <a:spcBef>
                <a:spcPts val="0"/>
              </a:spcBef>
              <a:spcAft>
                <a:spcPts val="0"/>
              </a:spcAft>
              <a:buSzPts val="1400"/>
              <a:buNone/>
            </a:pPr>
            <a:endParaRPr sz="1400"/>
          </a:p>
          <a:p>
            <a:pPr marL="0" marR="0" lvl="0" indent="0" algn="l" rtl="0">
              <a:lnSpc>
                <a:spcPct val="100000"/>
              </a:lnSpc>
              <a:spcBef>
                <a:spcPts val="0"/>
              </a:spcBef>
              <a:spcAft>
                <a:spcPts val="0"/>
              </a:spcAft>
              <a:buSzPts val="1400"/>
              <a:buNone/>
            </a:pPr>
            <a:endParaRPr sz="1400"/>
          </a:p>
          <a:p>
            <a:pPr marL="0" marR="0" lvl="0" indent="0" algn="l" rtl="0">
              <a:lnSpc>
                <a:spcPct val="100000"/>
              </a:lnSpc>
              <a:spcBef>
                <a:spcPts val="0"/>
              </a:spcBef>
              <a:spcAft>
                <a:spcPts val="0"/>
              </a:spcAft>
              <a:buSzPts val="1400"/>
              <a:buNone/>
            </a:pPr>
            <a:endParaRPr sz="1400"/>
          </a:p>
        </p:txBody>
      </p:sp>
      <p:sp>
        <p:nvSpPr>
          <p:cNvPr id="105" name="Google Shape;105;g112c2fdb5b7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112117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11696ace43e_2_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6" name="Google Shape;436;g11696ace43e_2_3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400"/>
              <a:t>Linda</a:t>
            </a:r>
            <a:endParaRPr sz="1400"/>
          </a:p>
          <a:p>
            <a:pPr marL="0" lvl="0" indent="0" algn="l" rtl="0">
              <a:lnSpc>
                <a:spcPct val="115000"/>
              </a:lnSpc>
              <a:spcBef>
                <a:spcPts val="0"/>
              </a:spcBef>
              <a:spcAft>
                <a:spcPts val="0"/>
              </a:spcAft>
              <a:buClr>
                <a:schemeClr val="dk1"/>
              </a:buClr>
              <a:buSzPts val="1100"/>
              <a:buFont typeface="Arial"/>
              <a:buNone/>
            </a:pPr>
            <a:endParaRPr sz="1400"/>
          </a:p>
          <a:p>
            <a:pPr marL="0" lvl="0" indent="0" algn="l" rtl="0">
              <a:lnSpc>
                <a:spcPct val="115000"/>
              </a:lnSpc>
              <a:spcBef>
                <a:spcPts val="0"/>
              </a:spcBef>
              <a:spcAft>
                <a:spcPts val="0"/>
              </a:spcAft>
              <a:buClr>
                <a:schemeClr val="dk1"/>
              </a:buClr>
              <a:buSzPts val="1100"/>
              <a:buFont typeface="Arial"/>
              <a:buNone/>
            </a:pPr>
            <a:r>
              <a:rPr lang="en-US" sz="1400"/>
              <a:t>read slide</a:t>
            </a:r>
            <a:endParaRPr sz="1400"/>
          </a:p>
          <a:p>
            <a:pPr marL="0" lvl="0" indent="0" algn="l" rtl="0">
              <a:lnSpc>
                <a:spcPct val="115000"/>
              </a:lnSpc>
              <a:spcBef>
                <a:spcPts val="0"/>
              </a:spcBef>
              <a:spcAft>
                <a:spcPts val="0"/>
              </a:spcAft>
              <a:buClr>
                <a:schemeClr val="dk1"/>
              </a:buClr>
              <a:buSzPts val="1100"/>
              <a:buFont typeface="Arial"/>
              <a:buNone/>
            </a:pPr>
            <a:endParaRPr sz="1400"/>
          </a:p>
          <a:p>
            <a:pPr marL="0" lvl="0" indent="0" algn="l" rtl="0">
              <a:lnSpc>
                <a:spcPct val="115000"/>
              </a:lnSpc>
              <a:spcBef>
                <a:spcPts val="0"/>
              </a:spcBef>
              <a:spcAft>
                <a:spcPts val="0"/>
              </a:spcAft>
              <a:buClr>
                <a:schemeClr val="dk1"/>
              </a:buClr>
              <a:buSzPts val="1100"/>
              <a:buFont typeface="Arial"/>
              <a:buNone/>
            </a:pPr>
            <a:r>
              <a:rPr lang="en-US" sz="1400"/>
              <a:t>Next slide</a:t>
            </a:r>
            <a:endParaRPr sz="1400"/>
          </a:p>
          <a:p>
            <a:pPr marL="0" lvl="0" indent="0" algn="l" rtl="0">
              <a:lnSpc>
                <a:spcPct val="115000"/>
              </a:lnSpc>
              <a:spcBef>
                <a:spcPts val="0"/>
              </a:spcBef>
              <a:spcAft>
                <a:spcPts val="0"/>
              </a:spcAft>
              <a:buClr>
                <a:schemeClr val="dk1"/>
              </a:buClr>
              <a:buSzPts val="1100"/>
              <a:buFont typeface="Arial"/>
              <a:buNone/>
            </a:pPr>
            <a:endParaRPr sz="1400"/>
          </a:p>
        </p:txBody>
      </p:sp>
      <p:sp>
        <p:nvSpPr>
          <p:cNvPr id="437" name="Google Shape;437;g11696ace43e_2_3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40</a:t>
            </a:fld>
            <a:endParaRPr/>
          </a:p>
        </p:txBody>
      </p:sp>
    </p:spTree>
    <p:extLst>
      <p:ext uri="{BB962C8B-B14F-4D97-AF65-F5344CB8AC3E}">
        <p14:creationId xmlns:p14="http://schemas.microsoft.com/office/powerpoint/2010/main" val="41164622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g1139312b4bb_0_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4" name="Google Shape;444;g1139312b4bb_0_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400"/>
              <a:t>Patricia</a:t>
            </a:r>
            <a:endParaRPr sz="1400"/>
          </a:p>
          <a:p>
            <a:pPr marL="0" lvl="0" indent="0" algn="l" rtl="0">
              <a:lnSpc>
                <a:spcPct val="100000"/>
              </a:lnSpc>
              <a:spcBef>
                <a:spcPts val="0"/>
              </a:spcBef>
              <a:spcAft>
                <a:spcPts val="0"/>
              </a:spcAft>
              <a:buClr>
                <a:schemeClr val="dk1"/>
              </a:buClr>
              <a:buSzPts val="1100"/>
              <a:buFont typeface="Arial"/>
              <a:buNone/>
            </a:pPr>
            <a:r>
              <a:rPr lang="en-US" sz="1400"/>
              <a:t>So we just talk about residential services and dedicated supports</a:t>
            </a:r>
            <a:endParaRPr sz="1400"/>
          </a:p>
          <a:p>
            <a:pPr marL="0" lvl="0" indent="0" algn="l" rtl="0">
              <a:lnSpc>
                <a:spcPct val="100000"/>
              </a:lnSpc>
              <a:spcBef>
                <a:spcPts val="0"/>
              </a:spcBef>
              <a:spcAft>
                <a:spcPts val="0"/>
              </a:spcAft>
              <a:buClr>
                <a:schemeClr val="dk1"/>
              </a:buClr>
              <a:buSzPts val="1100"/>
              <a:buFont typeface="Arial"/>
              <a:buNone/>
            </a:pPr>
            <a:endParaRPr sz="1400"/>
          </a:p>
          <a:p>
            <a:pPr marL="0" lvl="0" indent="0" algn="l" rtl="0">
              <a:lnSpc>
                <a:spcPct val="100000"/>
              </a:lnSpc>
              <a:spcBef>
                <a:spcPts val="0"/>
              </a:spcBef>
              <a:spcAft>
                <a:spcPts val="0"/>
              </a:spcAft>
              <a:buClr>
                <a:schemeClr val="dk1"/>
              </a:buClr>
              <a:buSzPts val="1100"/>
              <a:buFont typeface="Arial"/>
              <a:buNone/>
            </a:pPr>
            <a:r>
              <a:rPr lang="en-US" sz="1400" b="1"/>
              <a:t>Jane</a:t>
            </a:r>
            <a:r>
              <a:rPr lang="en-US" sz="1400"/>
              <a:t> can you talk about how you facilitate the discussion of residential supports and dedicated hours with the person and their team?</a:t>
            </a:r>
            <a:endParaRPr sz="1400"/>
          </a:p>
          <a:p>
            <a:pPr marL="0" lvl="0" indent="0" algn="l" rtl="0">
              <a:lnSpc>
                <a:spcPct val="100000"/>
              </a:lnSpc>
              <a:spcBef>
                <a:spcPts val="0"/>
              </a:spcBef>
              <a:spcAft>
                <a:spcPts val="0"/>
              </a:spcAft>
              <a:buClr>
                <a:schemeClr val="dk1"/>
              </a:buClr>
              <a:buSzPts val="1100"/>
              <a:buFont typeface="Arial"/>
              <a:buNone/>
            </a:pPr>
            <a:endParaRPr sz="1400"/>
          </a:p>
          <a:p>
            <a:pPr marL="0" lvl="0" indent="0" algn="l" rtl="0">
              <a:lnSpc>
                <a:spcPct val="100000"/>
              </a:lnSpc>
              <a:spcBef>
                <a:spcPts val="0"/>
              </a:spcBef>
              <a:spcAft>
                <a:spcPts val="0"/>
              </a:spcAft>
              <a:buClr>
                <a:schemeClr val="dk1"/>
              </a:buClr>
              <a:buSzPts val="1100"/>
              <a:buFont typeface="Arial"/>
              <a:buNone/>
            </a:pPr>
            <a:r>
              <a:rPr lang="en-US" sz="1400" b="1"/>
              <a:t>Karen and Jennifer</a:t>
            </a:r>
            <a:r>
              <a:rPr lang="en-US" sz="1400"/>
              <a:t>- Can you share some lessons learned and advice on how you went about identifying dedicated supports?</a:t>
            </a:r>
            <a:endParaRPr sz="1400"/>
          </a:p>
          <a:p>
            <a:pPr marL="0" lvl="0" indent="0" algn="l" rtl="0">
              <a:lnSpc>
                <a:spcPct val="100000"/>
              </a:lnSpc>
              <a:spcBef>
                <a:spcPts val="0"/>
              </a:spcBef>
              <a:spcAft>
                <a:spcPts val="0"/>
              </a:spcAft>
              <a:buClr>
                <a:schemeClr val="dk1"/>
              </a:buClr>
              <a:buSzPts val="1100"/>
              <a:buFont typeface="Arial"/>
              <a:buNone/>
            </a:pPr>
            <a:endParaRPr sz="1400"/>
          </a:p>
          <a:p>
            <a:pPr marL="0" lvl="0" indent="0" algn="l" rtl="0">
              <a:lnSpc>
                <a:spcPct val="100000"/>
              </a:lnSpc>
              <a:spcBef>
                <a:spcPts val="0"/>
              </a:spcBef>
              <a:spcAft>
                <a:spcPts val="0"/>
              </a:spcAft>
              <a:buClr>
                <a:schemeClr val="dk1"/>
              </a:buClr>
              <a:buSzPts val="1100"/>
              <a:buFont typeface="Arial"/>
              <a:buNone/>
            </a:pPr>
            <a:r>
              <a:rPr lang="en-US" sz="1400"/>
              <a:t>Next slide</a:t>
            </a:r>
            <a:endParaRPr sz="1400"/>
          </a:p>
        </p:txBody>
      </p:sp>
      <p:sp>
        <p:nvSpPr>
          <p:cNvPr id="445" name="Google Shape;445;g1139312b4bb_0_2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41</a:t>
            </a:fld>
            <a:endParaRPr/>
          </a:p>
        </p:txBody>
      </p:sp>
    </p:spTree>
    <p:extLst>
      <p:ext uri="{BB962C8B-B14F-4D97-AF65-F5344CB8AC3E}">
        <p14:creationId xmlns:p14="http://schemas.microsoft.com/office/powerpoint/2010/main" val="305870724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11696ace43e_1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2" name="Google Shape;452;g11696ace43e_1_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400"/>
              <a:t>Karen</a:t>
            </a:r>
            <a:endParaRPr sz="1400"/>
          </a:p>
          <a:p>
            <a:pPr marL="0" lvl="0" indent="0" algn="l" rtl="0">
              <a:lnSpc>
                <a:spcPct val="115000"/>
              </a:lnSpc>
              <a:spcBef>
                <a:spcPts val="0"/>
              </a:spcBef>
              <a:spcAft>
                <a:spcPts val="0"/>
              </a:spcAft>
              <a:buClr>
                <a:schemeClr val="dk1"/>
              </a:buClr>
              <a:buSzPts val="1100"/>
              <a:buFont typeface="Arial"/>
              <a:buNone/>
            </a:pPr>
            <a:endParaRPr sz="1400"/>
          </a:p>
          <a:p>
            <a:pPr marL="0" lvl="0" indent="0" algn="l" rtl="0">
              <a:lnSpc>
                <a:spcPct val="115000"/>
              </a:lnSpc>
              <a:spcBef>
                <a:spcPts val="0"/>
              </a:spcBef>
              <a:spcAft>
                <a:spcPts val="0"/>
              </a:spcAft>
              <a:buClr>
                <a:schemeClr val="dk1"/>
              </a:buClr>
              <a:buSzPts val="1100"/>
              <a:buFont typeface="Arial"/>
              <a:buNone/>
            </a:pPr>
            <a:r>
              <a:rPr lang="en-US" sz="1400"/>
              <a:t>Next slide</a:t>
            </a:r>
            <a:endParaRPr sz="1400"/>
          </a:p>
        </p:txBody>
      </p:sp>
      <p:sp>
        <p:nvSpPr>
          <p:cNvPr id="453" name="Google Shape;453;g11696ace43e_1_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42</a:t>
            </a:fld>
            <a:endParaRPr/>
          </a:p>
        </p:txBody>
      </p:sp>
    </p:spTree>
    <p:extLst>
      <p:ext uri="{BB962C8B-B14F-4D97-AF65-F5344CB8AC3E}">
        <p14:creationId xmlns:p14="http://schemas.microsoft.com/office/powerpoint/2010/main" val="71265236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118372a3c0b_0_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1" name="Google Shape;461;g118372a3c0b_0_5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400"/>
              <a:t>Jennifer</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en-US" sz="1400"/>
              <a:t>Next slide</a:t>
            </a:r>
            <a:endParaRPr sz="1400"/>
          </a:p>
        </p:txBody>
      </p:sp>
      <p:sp>
        <p:nvSpPr>
          <p:cNvPr id="462" name="Google Shape;462;g118372a3c0b_0_5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43</a:t>
            </a:fld>
            <a:endParaRPr/>
          </a:p>
        </p:txBody>
      </p:sp>
    </p:spTree>
    <p:extLst>
      <p:ext uri="{BB962C8B-B14F-4D97-AF65-F5344CB8AC3E}">
        <p14:creationId xmlns:p14="http://schemas.microsoft.com/office/powerpoint/2010/main" val="280058976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113dc7f9a8c_1_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0" name="Google Shape;470;g113dc7f9a8c_1_6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SzPts val="1400"/>
              <a:buNone/>
            </a:pPr>
            <a:r>
              <a:rPr lang="en-US" sz="1400"/>
              <a:t>Linda- </a:t>
            </a:r>
            <a:endParaRPr sz="1400"/>
          </a:p>
          <a:p>
            <a:pPr marL="0" lvl="0" indent="0" algn="l" rtl="0">
              <a:lnSpc>
                <a:spcPct val="150000"/>
              </a:lnSpc>
              <a:spcBef>
                <a:spcPts val="0"/>
              </a:spcBef>
              <a:spcAft>
                <a:spcPts val="0"/>
              </a:spcAft>
              <a:buSzPts val="1400"/>
              <a:buNone/>
            </a:pPr>
            <a:endParaRPr sz="1400"/>
          </a:p>
          <a:p>
            <a:pPr marL="457200" lvl="0" indent="-317500" algn="l" rtl="0">
              <a:lnSpc>
                <a:spcPct val="150000"/>
              </a:lnSpc>
              <a:spcBef>
                <a:spcPts val="0"/>
              </a:spcBef>
              <a:spcAft>
                <a:spcPts val="0"/>
              </a:spcAft>
              <a:buSzPts val="1400"/>
              <a:buChar char="●"/>
            </a:pPr>
            <a:r>
              <a:rPr lang="en-US" sz="1400"/>
              <a:t>In the past, some participants received State-funded services through programs such as Family and Individual Support Services (F/ISS), in which one or more services are “bundled” and provided to the participant by a provider</a:t>
            </a:r>
            <a:endParaRPr sz="1400"/>
          </a:p>
          <a:p>
            <a:pPr marL="457200" lvl="0" indent="-317500" algn="l" rtl="0">
              <a:lnSpc>
                <a:spcPct val="150000"/>
              </a:lnSpc>
              <a:spcBef>
                <a:spcPts val="0"/>
              </a:spcBef>
              <a:spcAft>
                <a:spcPts val="0"/>
              </a:spcAft>
              <a:buSzPts val="1400"/>
              <a:buChar char="●"/>
            </a:pPr>
            <a:r>
              <a:rPr lang="en-US" sz="1400"/>
              <a:t>The bundled services may include services that align directly with waiver services as well as those that do not</a:t>
            </a:r>
            <a:endParaRPr sz="1400"/>
          </a:p>
          <a:p>
            <a:pPr marL="457200" lvl="0" indent="-317500" algn="l" rtl="0">
              <a:lnSpc>
                <a:spcPct val="150000"/>
              </a:lnSpc>
              <a:spcBef>
                <a:spcPts val="0"/>
              </a:spcBef>
              <a:spcAft>
                <a:spcPts val="0"/>
              </a:spcAft>
              <a:buSzPts val="1400"/>
              <a:buChar char="●"/>
            </a:pPr>
            <a:r>
              <a:rPr lang="en-US" sz="1400"/>
              <a:t> </a:t>
            </a:r>
            <a:r>
              <a:rPr lang="en-US" sz="1400" b="1" i="1"/>
              <a:t>Services that align directly with waiver services shall be unbundled during the next Revised or Annual PCP process (whichever occurs first)</a:t>
            </a:r>
            <a:endParaRPr sz="1400" b="1" i="1"/>
          </a:p>
          <a:p>
            <a:pPr marL="457200" lvl="0" indent="-317500" algn="l" rtl="0">
              <a:lnSpc>
                <a:spcPct val="150000"/>
              </a:lnSpc>
              <a:spcBef>
                <a:spcPts val="0"/>
              </a:spcBef>
              <a:spcAft>
                <a:spcPts val="0"/>
              </a:spcAft>
              <a:buSzPts val="1400"/>
              <a:buChar char="●"/>
            </a:pPr>
            <a:r>
              <a:rPr lang="en-US" sz="1400"/>
              <a:t>Services that directly align with a waiver service should be indicated in the DSA with the Service Title that corresponds to the matching waiver service</a:t>
            </a:r>
            <a:endParaRPr sz="1400"/>
          </a:p>
          <a:p>
            <a:pPr marL="0" lvl="0" indent="0" algn="l" rtl="0">
              <a:lnSpc>
                <a:spcPct val="150000"/>
              </a:lnSpc>
              <a:spcBef>
                <a:spcPts val="0"/>
              </a:spcBef>
              <a:spcAft>
                <a:spcPts val="0"/>
              </a:spcAft>
              <a:buNone/>
            </a:pPr>
            <a:endParaRPr sz="1400"/>
          </a:p>
          <a:p>
            <a:pPr marL="0" lvl="0" indent="0" algn="l" rtl="0">
              <a:lnSpc>
                <a:spcPct val="150000"/>
              </a:lnSpc>
              <a:spcBef>
                <a:spcPts val="0"/>
              </a:spcBef>
              <a:spcAft>
                <a:spcPts val="0"/>
              </a:spcAft>
              <a:buNone/>
            </a:pPr>
            <a:r>
              <a:rPr lang="en-US" sz="1400"/>
              <a:t>Next slide</a:t>
            </a:r>
            <a:endParaRPr sz="1400"/>
          </a:p>
          <a:p>
            <a:pPr marL="0" lvl="0" indent="0" algn="l" rtl="0">
              <a:lnSpc>
                <a:spcPct val="15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endParaRPr/>
          </a:p>
        </p:txBody>
      </p:sp>
      <p:sp>
        <p:nvSpPr>
          <p:cNvPr id="471" name="Google Shape;471;g113dc7f9a8c_1_6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44</a:t>
            </a:fld>
            <a:endParaRPr/>
          </a:p>
        </p:txBody>
      </p:sp>
    </p:spTree>
    <p:extLst>
      <p:ext uri="{BB962C8B-B14F-4D97-AF65-F5344CB8AC3E}">
        <p14:creationId xmlns:p14="http://schemas.microsoft.com/office/powerpoint/2010/main" val="321381669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11507750be8_2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8" name="Google Shape;478;g11507750be8_2_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a:t>Linda</a:t>
            </a:r>
            <a:endParaRPr sz="1400"/>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r>
              <a:rPr lang="en-US" sz="1400"/>
              <a:t>Let's talk about State Funding.  </a:t>
            </a:r>
            <a:endParaRPr sz="1400"/>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r>
              <a:rPr lang="en-US" sz="1400"/>
              <a:t>Participants that are </a:t>
            </a:r>
            <a:r>
              <a:rPr lang="en-US" sz="1400" i="1" u="sng"/>
              <a:t>support only </a:t>
            </a:r>
            <a:r>
              <a:rPr lang="en-US" sz="1400"/>
              <a:t>eligible </a:t>
            </a:r>
            <a:r>
              <a:rPr lang="en-US" sz="1400" i="1" u="sng"/>
              <a:t>or loose CPW eligibility</a:t>
            </a:r>
            <a:r>
              <a:rPr lang="en-US" sz="1400"/>
              <a:t> are noted as being in the </a:t>
            </a:r>
            <a:r>
              <a:rPr lang="en-US" sz="1400" b="1">
                <a:solidFill>
                  <a:srgbClr val="0000FF"/>
                </a:solidFill>
              </a:rPr>
              <a:t>DDA’s State Funded Program</a:t>
            </a:r>
            <a:r>
              <a:rPr lang="en-US" sz="1400" b="1"/>
              <a:t>.</a:t>
            </a:r>
            <a:r>
              <a:rPr lang="en-US" sz="1400"/>
              <a:t>  For these individuals, services that directly align with a waiver service should be indicated in the</a:t>
            </a:r>
            <a:endParaRPr sz="1400"/>
          </a:p>
          <a:p>
            <a:pPr marL="0" lvl="0" indent="0" algn="l" rtl="0">
              <a:lnSpc>
                <a:spcPct val="100000"/>
              </a:lnSpc>
              <a:spcBef>
                <a:spcPts val="0"/>
              </a:spcBef>
              <a:spcAft>
                <a:spcPts val="0"/>
              </a:spcAft>
              <a:buSzPts val="1400"/>
              <a:buNone/>
            </a:pPr>
            <a:r>
              <a:rPr lang="en-US" sz="1400"/>
              <a:t>DSA with the Service Title that corresponds to the matching waiver service.  </a:t>
            </a:r>
            <a:r>
              <a:rPr lang="en-US" sz="1400" b="1"/>
              <a:t>If an individual has fallen out of the waiver they need to reapply ASAP</a:t>
            </a:r>
            <a:endParaRPr sz="1400" b="1"/>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r>
              <a:rPr lang="en-US" sz="1400" b="1"/>
              <a:t>Some waiver participants are authorized </a:t>
            </a:r>
            <a:r>
              <a:rPr lang="en-US" sz="1400" b="1">
                <a:solidFill>
                  <a:srgbClr val="9900FF"/>
                </a:solidFill>
              </a:rPr>
              <a:t>State Only Funding</a:t>
            </a:r>
            <a:r>
              <a:rPr lang="en-US" sz="1400" b="1"/>
              <a:t> for a specific service or item</a:t>
            </a:r>
            <a:r>
              <a:rPr lang="en-US" sz="1400"/>
              <a:t>. These are services paid that are not in our DDA waivers but have been previously authorized by the DDA.  </a:t>
            </a:r>
            <a:endParaRPr sz="1400" b="1"/>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r>
              <a:rPr lang="en-US" sz="1400"/>
              <a:t>If a person was authorized DDA State Funded services, the specific services shall be noted in the DSA </a:t>
            </a:r>
            <a:endParaRPr sz="1400"/>
          </a:p>
          <a:p>
            <a:pPr marL="457200" lvl="0" indent="-317500" algn="l" rtl="0">
              <a:lnSpc>
                <a:spcPct val="100000"/>
              </a:lnSpc>
              <a:spcBef>
                <a:spcPts val="0"/>
              </a:spcBef>
              <a:spcAft>
                <a:spcPts val="0"/>
              </a:spcAft>
              <a:buSzPts val="1400"/>
              <a:buChar char="●"/>
            </a:pPr>
            <a:r>
              <a:rPr lang="en-US" sz="1400"/>
              <a:t>Camp - Non-Respite (State Only Funded) is used when the camp is not on the approved list or an out-of -state camp due to unique circumstances and authorized by the DDA.</a:t>
            </a:r>
            <a:endParaRPr sz="1400"/>
          </a:p>
          <a:p>
            <a:pPr marL="457200" lvl="0" indent="-317500" algn="l" rtl="0">
              <a:lnSpc>
                <a:spcPct val="100000"/>
              </a:lnSpc>
              <a:spcBef>
                <a:spcPts val="0"/>
              </a:spcBef>
              <a:spcAft>
                <a:spcPts val="0"/>
              </a:spcAft>
              <a:buSzPts val="1400"/>
              <a:buChar char="●"/>
            </a:pPr>
            <a:r>
              <a:rPr lang="en-US" sz="1400"/>
              <a:t>Nursing - Skilled Nursing Services (State Only Funded) - is only available to participants that were previously authorized by the DDA. </a:t>
            </a:r>
            <a:endParaRPr sz="1400"/>
          </a:p>
          <a:p>
            <a:pPr marL="457200" lvl="0" indent="-317500" algn="l" rtl="0">
              <a:lnSpc>
                <a:spcPct val="100000"/>
              </a:lnSpc>
              <a:spcBef>
                <a:spcPts val="0"/>
              </a:spcBef>
              <a:spcAft>
                <a:spcPts val="0"/>
              </a:spcAft>
              <a:buSzPts val="1400"/>
              <a:buChar char="●"/>
            </a:pPr>
            <a:r>
              <a:rPr lang="en-US" sz="1400"/>
              <a:t>Rent - Individual Support (State Only Funded) -is used when State-funded rent support were authorized by the DDA.</a:t>
            </a:r>
            <a:endParaRPr sz="1400"/>
          </a:p>
          <a:p>
            <a:pPr marL="457200" lvl="0" indent="-317500" algn="l" rtl="0">
              <a:lnSpc>
                <a:spcPct val="100000"/>
              </a:lnSpc>
              <a:spcBef>
                <a:spcPts val="0"/>
              </a:spcBef>
              <a:spcAft>
                <a:spcPts val="0"/>
              </a:spcAft>
              <a:buSzPts val="1400"/>
              <a:buChar char="●"/>
            </a:pPr>
            <a:r>
              <a:rPr lang="en-US" sz="1400"/>
              <a:t>Other (State Only Funded) - is used for all other items DDA authorized State funded services. </a:t>
            </a:r>
            <a:endParaRPr sz="1400"/>
          </a:p>
          <a:p>
            <a:pPr marL="0" lvl="0" indent="0" algn="l" rtl="0">
              <a:lnSpc>
                <a:spcPct val="100000"/>
              </a:lnSpc>
              <a:spcBef>
                <a:spcPts val="0"/>
              </a:spcBef>
              <a:spcAft>
                <a:spcPts val="0"/>
              </a:spcAft>
              <a:buNone/>
            </a:pPr>
            <a:endParaRPr sz="1400"/>
          </a:p>
          <a:p>
            <a:pPr marL="0" lvl="0" indent="0" algn="l" rtl="0">
              <a:lnSpc>
                <a:spcPct val="100000"/>
              </a:lnSpc>
              <a:spcBef>
                <a:spcPts val="0"/>
              </a:spcBef>
              <a:spcAft>
                <a:spcPts val="0"/>
              </a:spcAft>
              <a:buNone/>
            </a:pPr>
            <a:r>
              <a:rPr lang="en-US" sz="1400"/>
              <a:t>Next slide</a:t>
            </a:r>
            <a:endParaRPr sz="1400"/>
          </a:p>
        </p:txBody>
      </p:sp>
      <p:sp>
        <p:nvSpPr>
          <p:cNvPr id="479" name="Google Shape;479;g11507750be8_2_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45</a:t>
            </a:fld>
            <a:endParaRPr/>
          </a:p>
        </p:txBody>
      </p:sp>
    </p:spTree>
    <p:extLst>
      <p:ext uri="{BB962C8B-B14F-4D97-AF65-F5344CB8AC3E}">
        <p14:creationId xmlns:p14="http://schemas.microsoft.com/office/powerpoint/2010/main" val="55470786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g11696ace43e_2_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6" name="Google Shape;486;g11696ace43e_2_4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en-US" sz="1400"/>
              <a:t>Linda</a:t>
            </a:r>
            <a:endParaRPr sz="1400"/>
          </a:p>
          <a:p>
            <a:pPr marL="0" lvl="0" indent="0" algn="l" rtl="0">
              <a:lnSpc>
                <a:spcPct val="115000"/>
              </a:lnSpc>
              <a:spcBef>
                <a:spcPts val="0"/>
              </a:spcBef>
              <a:spcAft>
                <a:spcPts val="0"/>
              </a:spcAft>
              <a:buSzPts val="1400"/>
              <a:buNone/>
            </a:pPr>
            <a:r>
              <a:rPr lang="en-US" sz="1400"/>
              <a:t>read slide</a:t>
            </a:r>
            <a:endParaRPr sz="1400"/>
          </a:p>
          <a:p>
            <a:pPr marL="0" lvl="0" indent="0" algn="l" rtl="0">
              <a:lnSpc>
                <a:spcPct val="115000"/>
              </a:lnSpc>
              <a:spcBef>
                <a:spcPts val="0"/>
              </a:spcBef>
              <a:spcAft>
                <a:spcPts val="0"/>
              </a:spcAft>
              <a:buSzPts val="1400"/>
              <a:buNone/>
            </a:pPr>
            <a:endParaRPr sz="1400"/>
          </a:p>
          <a:p>
            <a:pPr marL="0" lvl="0" indent="0" algn="l" rtl="0">
              <a:lnSpc>
                <a:spcPct val="115000"/>
              </a:lnSpc>
              <a:spcBef>
                <a:spcPts val="0"/>
              </a:spcBef>
              <a:spcAft>
                <a:spcPts val="0"/>
              </a:spcAft>
              <a:buSzPts val="1400"/>
              <a:buNone/>
            </a:pPr>
            <a:r>
              <a:rPr lang="en-US" sz="1400"/>
              <a:t>Next slide</a:t>
            </a:r>
            <a:endParaRPr sz="1400"/>
          </a:p>
        </p:txBody>
      </p:sp>
      <p:sp>
        <p:nvSpPr>
          <p:cNvPr id="487" name="Google Shape;487;g11696ace43e_2_4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46</a:t>
            </a:fld>
            <a:endParaRPr/>
          </a:p>
        </p:txBody>
      </p:sp>
    </p:spTree>
    <p:extLst>
      <p:ext uri="{BB962C8B-B14F-4D97-AF65-F5344CB8AC3E}">
        <p14:creationId xmlns:p14="http://schemas.microsoft.com/office/powerpoint/2010/main" val="133973338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g11582fa117f_0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4" name="Google Shape;494;g11582fa117f_0_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a:t>Linda- </a:t>
            </a:r>
            <a:endParaRPr sz="1400"/>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r>
              <a:rPr lang="en-US" sz="1400"/>
              <a:t>This is an example of a </a:t>
            </a:r>
            <a:r>
              <a:rPr lang="en-US" sz="1400" b="1" i="1" u="sng">
                <a:solidFill>
                  <a:srgbClr val="0000FF"/>
                </a:solidFill>
              </a:rPr>
              <a:t>DDA State Funded Program</a:t>
            </a:r>
            <a:r>
              <a:rPr lang="en-US" sz="1400" b="1" i="1"/>
              <a:t> </a:t>
            </a:r>
            <a:r>
              <a:rPr lang="en-US" sz="1400"/>
              <a:t>DSA for a person who is not in a DDA Waiver program </a:t>
            </a:r>
            <a:endParaRPr sz="1400"/>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r>
              <a:rPr lang="en-US" sz="1400"/>
              <a:t>People who are SO  eligible including some people classified under Forensic </a:t>
            </a:r>
            <a:endParaRPr sz="1400"/>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r>
              <a:rPr lang="en-US" sz="1400"/>
              <a:t>SO eligible individuals are not able to put in the “flexibilities”</a:t>
            </a:r>
            <a:endParaRPr sz="1400"/>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r>
              <a:rPr lang="en-US" sz="1400"/>
              <a:t>The DSA service options will look the same as a person in a waiver program</a:t>
            </a:r>
            <a:endParaRPr sz="1400"/>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r>
              <a:rPr lang="en-US" sz="1400"/>
              <a:t>Therefore the CCS will select the Service Title that corresponds to the matching waiver service.  This example is showing Personal Supports, Respite, and Employment Services</a:t>
            </a:r>
            <a:endParaRPr sz="1400"/>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r>
              <a:rPr lang="en-US" sz="1400"/>
              <a:t>Next slide</a:t>
            </a:r>
            <a:endParaRPr sz="1400"/>
          </a:p>
        </p:txBody>
      </p:sp>
      <p:sp>
        <p:nvSpPr>
          <p:cNvPr id="495" name="Google Shape;495;g11582fa117f_0_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47</a:t>
            </a:fld>
            <a:endParaRPr/>
          </a:p>
        </p:txBody>
      </p:sp>
    </p:spTree>
    <p:extLst>
      <p:ext uri="{BB962C8B-B14F-4D97-AF65-F5344CB8AC3E}">
        <p14:creationId xmlns:p14="http://schemas.microsoft.com/office/powerpoint/2010/main" val="10875235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g113dc7f9a8c_1_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7" name="Google Shape;507;g113dc7f9a8c_1_4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a:t>Linda- </a:t>
            </a:r>
            <a:endParaRPr sz="1400"/>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r>
              <a:rPr lang="en-US" sz="1400"/>
              <a:t>This is an example of a DSA that includes a</a:t>
            </a:r>
            <a:r>
              <a:rPr lang="en-US" sz="1400">
                <a:solidFill>
                  <a:srgbClr val="9900FF"/>
                </a:solidFill>
              </a:rPr>
              <a:t> </a:t>
            </a:r>
            <a:r>
              <a:rPr lang="en-US" sz="1400" b="1" i="1" u="sng">
                <a:solidFill>
                  <a:srgbClr val="9900FF"/>
                </a:solidFill>
              </a:rPr>
              <a:t>State Only Funded</a:t>
            </a:r>
            <a:r>
              <a:rPr lang="en-US" sz="1400"/>
              <a:t> service in the DSA </a:t>
            </a:r>
            <a:endParaRPr sz="1400"/>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r>
              <a:rPr lang="en-US" sz="1400"/>
              <a:t>The DSA service options will specifically note (</a:t>
            </a:r>
            <a:r>
              <a:rPr lang="en-US" sz="1400" b="1" i="1" u="sng">
                <a:solidFill>
                  <a:srgbClr val="9900FF"/>
                </a:solidFill>
              </a:rPr>
              <a:t>State Only Funded)</a:t>
            </a:r>
            <a:r>
              <a:rPr lang="en-US" sz="1400">
                <a:solidFill>
                  <a:srgbClr val="9900FF"/>
                </a:solidFill>
              </a:rPr>
              <a:t> </a:t>
            </a:r>
            <a:r>
              <a:rPr lang="en-US" sz="1400"/>
              <a:t>in the service title</a:t>
            </a:r>
            <a:endParaRPr sz="1400"/>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r>
              <a:rPr lang="en-US" sz="1400"/>
              <a:t>State Only Funded services are only available to participants that were previously authorized by the DDA.  </a:t>
            </a:r>
            <a:endParaRPr sz="1400"/>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r>
              <a:rPr lang="en-US" sz="1400"/>
              <a:t> The service must be included in the Outcome Summary and include a short summary of the service</a:t>
            </a:r>
            <a:endParaRPr sz="1400"/>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r>
              <a:rPr lang="en-US" sz="1400"/>
              <a:t>Next slide</a:t>
            </a:r>
            <a:endParaRPr sz="1400"/>
          </a:p>
          <a:p>
            <a:pPr marL="0" lvl="0" indent="0" algn="l" rtl="0">
              <a:lnSpc>
                <a:spcPct val="100000"/>
              </a:lnSpc>
              <a:spcBef>
                <a:spcPts val="0"/>
              </a:spcBef>
              <a:spcAft>
                <a:spcPts val="0"/>
              </a:spcAft>
              <a:buSzPts val="1400"/>
              <a:buNone/>
            </a:pPr>
            <a:endParaRPr sz="1400"/>
          </a:p>
        </p:txBody>
      </p:sp>
      <p:sp>
        <p:nvSpPr>
          <p:cNvPr id="508" name="Google Shape;508;g113dc7f9a8c_1_4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48</a:t>
            </a:fld>
            <a:endParaRPr/>
          </a:p>
        </p:txBody>
      </p:sp>
    </p:spTree>
    <p:extLst>
      <p:ext uri="{BB962C8B-B14F-4D97-AF65-F5344CB8AC3E}">
        <p14:creationId xmlns:p14="http://schemas.microsoft.com/office/powerpoint/2010/main" val="344804342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g116a1cf2c81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8" name="Google Shape;518;g116a1cf2c81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a:t>Linda- </a:t>
            </a:r>
            <a:endParaRPr sz="1400"/>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r>
              <a:rPr lang="en-US" sz="1400"/>
              <a:t>Read slide</a:t>
            </a:r>
            <a:endParaRPr sz="1400"/>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r>
              <a:rPr lang="en-US" sz="1400"/>
              <a:t>Next slide</a:t>
            </a:r>
            <a:endParaRPr sz="1400"/>
          </a:p>
          <a:p>
            <a:pPr marL="0" lvl="0" indent="0" algn="l" rtl="0">
              <a:lnSpc>
                <a:spcPct val="100000"/>
              </a:lnSpc>
              <a:spcBef>
                <a:spcPts val="0"/>
              </a:spcBef>
              <a:spcAft>
                <a:spcPts val="0"/>
              </a:spcAft>
              <a:buSzPts val="1400"/>
              <a:buNone/>
            </a:pPr>
            <a:endParaRPr sz="1400"/>
          </a:p>
        </p:txBody>
      </p:sp>
      <p:sp>
        <p:nvSpPr>
          <p:cNvPr id="519" name="Google Shape;519;g116a1cf2c81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49</a:t>
            </a:fld>
            <a:endParaRPr/>
          </a:p>
        </p:txBody>
      </p:sp>
    </p:spTree>
    <p:extLst>
      <p:ext uri="{BB962C8B-B14F-4D97-AF65-F5344CB8AC3E}">
        <p14:creationId xmlns:p14="http://schemas.microsoft.com/office/powerpoint/2010/main" val="31968627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1166f3eead1_1_6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sz="1400"/>
              <a:t>Rachel</a:t>
            </a:r>
            <a:endParaRPr sz="1400"/>
          </a:p>
          <a:p>
            <a:pPr marL="0" marR="0" lvl="0" indent="0" algn="l" rtl="0">
              <a:lnSpc>
                <a:spcPct val="100000"/>
              </a:lnSpc>
              <a:spcBef>
                <a:spcPts val="0"/>
              </a:spcBef>
              <a:spcAft>
                <a:spcPts val="0"/>
              </a:spcAft>
              <a:buSzPts val="1400"/>
              <a:buNone/>
            </a:pPr>
            <a:endParaRPr sz="1400"/>
          </a:p>
          <a:p>
            <a:pPr marL="0" marR="0" lvl="0" indent="0" algn="l" rtl="0">
              <a:lnSpc>
                <a:spcPct val="100000"/>
              </a:lnSpc>
              <a:spcBef>
                <a:spcPts val="0"/>
              </a:spcBef>
              <a:spcAft>
                <a:spcPts val="0"/>
              </a:spcAft>
              <a:buSzPts val="1400"/>
              <a:buNone/>
            </a:pPr>
            <a:r>
              <a:rPr lang="en-US" sz="1400"/>
              <a:t>All people need supports to lead good lives. Using a </a:t>
            </a:r>
            <a:r>
              <a:rPr lang="en-US" sz="1400" b="1"/>
              <a:t>combination  of different kinds of supports</a:t>
            </a:r>
            <a:r>
              <a:rPr lang="en-US" sz="1400"/>
              <a:t> helps to map out a </a:t>
            </a:r>
            <a:r>
              <a:rPr lang="en-US" sz="1400" b="1"/>
              <a:t>trajectory</a:t>
            </a:r>
            <a:r>
              <a:rPr lang="en-US" sz="1400"/>
              <a:t> towards an inclusive, quality community life. Utilizing the </a:t>
            </a:r>
            <a:r>
              <a:rPr lang="en-US" sz="1400" b="1"/>
              <a:t>Integrated Support Star</a:t>
            </a:r>
            <a:r>
              <a:rPr lang="en-US" sz="1400"/>
              <a:t> in planning helps people and their families to think about how to work in partnerships- in order to support a person’s vision for their good life. Considering Technology, Personal Strengths, Relationships, Community Resources and Eligibility Specific Services lead to a different way of thinking and planning. These types of conversations  encourage </a:t>
            </a:r>
            <a:r>
              <a:rPr lang="en-US" sz="1400" b="1"/>
              <a:t>higher expectations</a:t>
            </a:r>
            <a:r>
              <a:rPr lang="en-US" sz="1400"/>
              <a:t> and integrate lots of different kinds of supports- not just eligibility specific supports like the DDA operated Medicaid Waiver programs.</a:t>
            </a:r>
            <a:endParaRPr sz="1400"/>
          </a:p>
          <a:p>
            <a:pPr marL="0" marR="0" lvl="0" indent="0" algn="l" rtl="0">
              <a:lnSpc>
                <a:spcPct val="100000"/>
              </a:lnSpc>
              <a:spcBef>
                <a:spcPts val="0"/>
              </a:spcBef>
              <a:spcAft>
                <a:spcPts val="0"/>
              </a:spcAft>
              <a:buSzPts val="1400"/>
              <a:buNone/>
            </a:pPr>
            <a:endParaRPr sz="1400"/>
          </a:p>
          <a:p>
            <a:pPr marL="0" marR="0" lvl="0" indent="0" algn="l" rtl="0">
              <a:lnSpc>
                <a:spcPct val="100000"/>
              </a:lnSpc>
              <a:spcBef>
                <a:spcPts val="0"/>
              </a:spcBef>
              <a:spcAft>
                <a:spcPts val="0"/>
              </a:spcAft>
              <a:buSzPts val="1400"/>
              <a:buNone/>
            </a:pPr>
            <a:r>
              <a:rPr lang="en-US" sz="1400"/>
              <a:t>After exploration of generic, natural, community, local, and other resources, the PCP team should determine if any remaining unmet support needed can only be met with a Waiver or Medicaid service.</a:t>
            </a:r>
            <a:endParaRPr sz="1400"/>
          </a:p>
          <a:p>
            <a:pPr marL="0" marR="0" lvl="0" indent="0" algn="l" rtl="0">
              <a:lnSpc>
                <a:spcPct val="100000"/>
              </a:lnSpc>
              <a:spcBef>
                <a:spcPts val="0"/>
              </a:spcBef>
              <a:spcAft>
                <a:spcPts val="0"/>
              </a:spcAft>
              <a:buSzPts val="1400"/>
              <a:buNone/>
            </a:pPr>
            <a:endParaRPr sz="1400"/>
          </a:p>
          <a:p>
            <a:pPr marL="0" lvl="0" indent="0" algn="l" rtl="0">
              <a:spcBef>
                <a:spcPts val="0"/>
              </a:spcBef>
              <a:spcAft>
                <a:spcPts val="0"/>
              </a:spcAft>
              <a:buClr>
                <a:schemeClr val="dk1"/>
              </a:buClr>
              <a:buSzPts val="1400"/>
              <a:buFont typeface="Arial"/>
              <a:buNone/>
            </a:pPr>
            <a:r>
              <a:rPr lang="en-US" sz="1400"/>
              <a:t>This slide has an example of the behavioral supports Integrated Support Star</a:t>
            </a:r>
            <a:endParaRPr sz="1400"/>
          </a:p>
          <a:p>
            <a:pPr marL="0" marR="0" lvl="0" indent="0" algn="l" rtl="0">
              <a:lnSpc>
                <a:spcPct val="100000"/>
              </a:lnSpc>
              <a:spcBef>
                <a:spcPts val="0"/>
              </a:spcBef>
              <a:spcAft>
                <a:spcPts val="0"/>
              </a:spcAft>
              <a:buSzPts val="1400"/>
              <a:buNone/>
            </a:pPr>
            <a:endParaRPr sz="1400"/>
          </a:p>
          <a:p>
            <a:pPr marL="0" marR="0" lvl="0" indent="0" algn="l" rtl="0">
              <a:lnSpc>
                <a:spcPct val="100000"/>
              </a:lnSpc>
              <a:spcBef>
                <a:spcPts val="0"/>
              </a:spcBef>
              <a:spcAft>
                <a:spcPts val="0"/>
              </a:spcAft>
              <a:buSzPts val="1400"/>
              <a:buNone/>
            </a:pPr>
            <a:endParaRPr sz="1400"/>
          </a:p>
          <a:p>
            <a:pPr marL="0" marR="0" lvl="0" indent="0" algn="l" rtl="0">
              <a:lnSpc>
                <a:spcPct val="100000"/>
              </a:lnSpc>
              <a:spcBef>
                <a:spcPts val="0"/>
              </a:spcBef>
              <a:spcAft>
                <a:spcPts val="0"/>
              </a:spcAft>
              <a:buSzPts val="1400"/>
              <a:buNone/>
            </a:pPr>
            <a:r>
              <a:rPr lang="en-US" sz="1400"/>
              <a:t>Next slide</a:t>
            </a:r>
            <a:endParaRPr sz="1400"/>
          </a:p>
          <a:p>
            <a:pPr marL="0" marR="0" lvl="0" indent="0" algn="l" rtl="0">
              <a:lnSpc>
                <a:spcPct val="100000"/>
              </a:lnSpc>
              <a:spcBef>
                <a:spcPts val="0"/>
              </a:spcBef>
              <a:spcAft>
                <a:spcPts val="0"/>
              </a:spcAft>
              <a:buSzPts val="1400"/>
              <a:buNone/>
            </a:pPr>
            <a:endParaRPr sz="1400"/>
          </a:p>
        </p:txBody>
      </p:sp>
      <p:sp>
        <p:nvSpPr>
          <p:cNvPr id="117" name="Google Shape;117;g1166f3eead1_1_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4677467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g1166f3eead1_1_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6" name="Google Shape;526;g1166f3eead1_1_2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sz="1400"/>
              <a:t>Linda</a:t>
            </a:r>
            <a:endParaRPr sz="1400"/>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r>
              <a:rPr lang="en-US" sz="1400"/>
              <a:t>Self-directed </a:t>
            </a:r>
            <a:r>
              <a:rPr lang="en-US" sz="1400" i="1" u="sng"/>
              <a:t>budget allocations are based on service and units listed in the PCP detailed service authorization (DSA)</a:t>
            </a:r>
            <a:r>
              <a:rPr lang="en-US" sz="1400"/>
              <a:t> using the same fully load rates that provider’s receive</a:t>
            </a:r>
            <a:endParaRPr sz="1400"/>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r>
              <a:rPr lang="en-US" sz="1400"/>
              <a:t>People self-directing service have employer and budget authorities over their staff and self-directed budget funding</a:t>
            </a:r>
            <a:endParaRPr sz="1400"/>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r>
              <a:rPr lang="en-US" sz="1400"/>
              <a:t>This means once authorized, they have the </a:t>
            </a:r>
            <a:r>
              <a:rPr lang="en-US" sz="1400" i="1" u="sng"/>
              <a:t>flexibility to schedule services at anytime during the year and authorize payment regardless of the month noted in the PCP D</a:t>
            </a:r>
            <a:r>
              <a:rPr lang="en-US" sz="1400"/>
              <a:t>SA</a:t>
            </a:r>
            <a:endParaRPr sz="1400"/>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r>
              <a:rPr lang="en-US" sz="1400"/>
              <a:t>To </a:t>
            </a:r>
            <a:r>
              <a:rPr lang="en-US" sz="1400" i="1" u="sng"/>
              <a:t>prevent over authorization of funding</a:t>
            </a:r>
            <a:r>
              <a:rPr lang="en-US" sz="1400"/>
              <a:t>, it is important to </a:t>
            </a:r>
            <a:r>
              <a:rPr lang="en-US" sz="1400" i="1" u="sng"/>
              <a:t>reflect the actual assessed need for units and not exceed service limit</a:t>
            </a:r>
            <a:r>
              <a:rPr lang="en-US" sz="1400"/>
              <a:t>s</a:t>
            </a:r>
            <a:endParaRPr sz="1400"/>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r>
              <a:rPr lang="en-US" sz="1400"/>
              <a:t>Next slide</a:t>
            </a:r>
            <a:endParaRPr sz="1400"/>
          </a:p>
          <a:p>
            <a:pPr marL="0" lvl="0" indent="0" algn="l" rtl="0">
              <a:lnSpc>
                <a:spcPct val="100000"/>
              </a:lnSpc>
              <a:spcBef>
                <a:spcPts val="0"/>
              </a:spcBef>
              <a:spcAft>
                <a:spcPts val="0"/>
              </a:spcAft>
              <a:buSzPts val="1400"/>
              <a:buNone/>
            </a:pPr>
            <a:endParaRPr sz="1400"/>
          </a:p>
        </p:txBody>
      </p:sp>
      <p:sp>
        <p:nvSpPr>
          <p:cNvPr id="527" name="Google Shape;527;g1166f3eead1_1_2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50</a:t>
            </a:fld>
            <a:endParaRPr/>
          </a:p>
        </p:txBody>
      </p:sp>
    </p:spTree>
    <p:extLst>
      <p:ext uri="{BB962C8B-B14F-4D97-AF65-F5344CB8AC3E}">
        <p14:creationId xmlns:p14="http://schemas.microsoft.com/office/powerpoint/2010/main" val="276170882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g1166f3eead1_1_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5" name="Google Shape;535;g1166f3eead1_1_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sz="1400"/>
              <a:t>Linda</a:t>
            </a:r>
            <a:endParaRPr sz="1400"/>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r>
              <a:rPr lang="en-US" sz="1400"/>
              <a:t>To prevent over authorization of funding for people SDS:</a:t>
            </a:r>
            <a:endParaRPr sz="1400"/>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r>
              <a:rPr lang="en-US" sz="1400"/>
              <a:t>Meaningful Day Services</a:t>
            </a:r>
            <a:endParaRPr sz="1400"/>
          </a:p>
          <a:p>
            <a:pPr marL="457200" lvl="0" indent="-317500" algn="l" rtl="0">
              <a:lnSpc>
                <a:spcPct val="100000"/>
              </a:lnSpc>
              <a:spcBef>
                <a:spcPts val="0"/>
              </a:spcBef>
              <a:spcAft>
                <a:spcPts val="0"/>
              </a:spcAft>
              <a:buSzPts val="1400"/>
              <a:buChar char="●"/>
            </a:pPr>
            <a:r>
              <a:rPr lang="en-US" sz="1400" b="1" i="1"/>
              <a:t>Combined</a:t>
            </a:r>
            <a:r>
              <a:rPr lang="en-US" sz="1400"/>
              <a:t> meaningful day service (including Employment Services, Community Development Services, and Day Habilitation Services) </a:t>
            </a:r>
            <a:r>
              <a:rPr lang="en-US" sz="1400" b="1" i="1" u="sng"/>
              <a:t>total should not exceed 40 hours</a:t>
            </a:r>
            <a:endParaRPr sz="1400" b="1" i="1" u="sng"/>
          </a:p>
          <a:p>
            <a:pPr marL="457200" lvl="0" indent="0" algn="l" rtl="0">
              <a:lnSpc>
                <a:spcPct val="100000"/>
              </a:lnSpc>
              <a:spcBef>
                <a:spcPts val="0"/>
              </a:spcBef>
              <a:spcAft>
                <a:spcPts val="0"/>
              </a:spcAft>
              <a:buNone/>
            </a:pPr>
            <a:endParaRPr sz="1400" b="1" i="1" u="sng"/>
          </a:p>
          <a:p>
            <a:pPr marL="0" lvl="0" indent="0" algn="l" rtl="0">
              <a:lnSpc>
                <a:spcPct val="100000"/>
              </a:lnSpc>
              <a:spcBef>
                <a:spcPts val="0"/>
              </a:spcBef>
              <a:spcAft>
                <a:spcPts val="0"/>
              </a:spcAft>
              <a:buSzPts val="1400"/>
              <a:buNone/>
            </a:pPr>
            <a:r>
              <a:rPr lang="en-US" sz="1400"/>
              <a:t>Behavioral Support Services</a:t>
            </a:r>
            <a:endParaRPr sz="1400"/>
          </a:p>
          <a:p>
            <a:pPr marL="457200" lvl="0" indent="-317500" algn="l" rtl="0">
              <a:lnSpc>
                <a:spcPct val="100000"/>
              </a:lnSpc>
              <a:spcBef>
                <a:spcPts val="0"/>
              </a:spcBef>
              <a:spcAft>
                <a:spcPts val="0"/>
              </a:spcAft>
              <a:buSzPts val="1400"/>
              <a:buChar char="●"/>
            </a:pPr>
            <a:r>
              <a:rPr lang="en-US" sz="1400"/>
              <a:t>BSS-Brief Support Implementation Services (BSIS) and BSS- Behavioral Consultation (BC) services 15-minute units </a:t>
            </a:r>
            <a:r>
              <a:rPr lang="en-US" sz="1400" b="1" i="1" u="sng"/>
              <a:t>projected actual annual need should be noted</a:t>
            </a:r>
            <a:endParaRPr sz="1400" b="1" i="1" u="sng"/>
          </a:p>
          <a:p>
            <a:pPr marL="457200" lvl="0" indent="0" algn="l" rtl="0">
              <a:lnSpc>
                <a:spcPct val="100000"/>
              </a:lnSpc>
              <a:spcBef>
                <a:spcPts val="0"/>
              </a:spcBef>
              <a:spcAft>
                <a:spcPts val="0"/>
              </a:spcAft>
              <a:buNone/>
            </a:pPr>
            <a:endParaRPr sz="1400" b="1" i="1" u="sng"/>
          </a:p>
          <a:p>
            <a:pPr marL="0" lvl="0" indent="0" algn="l" rtl="0">
              <a:lnSpc>
                <a:spcPct val="100000"/>
              </a:lnSpc>
              <a:spcBef>
                <a:spcPts val="0"/>
              </a:spcBef>
              <a:spcAft>
                <a:spcPts val="0"/>
              </a:spcAft>
              <a:buSzPts val="1400"/>
              <a:buNone/>
            </a:pPr>
            <a:r>
              <a:rPr lang="en-US" sz="1400"/>
              <a:t>Respite</a:t>
            </a:r>
            <a:endParaRPr sz="1400"/>
          </a:p>
          <a:p>
            <a:pPr marL="457200" lvl="0" indent="-317500" algn="l" rtl="0">
              <a:lnSpc>
                <a:spcPct val="100000"/>
              </a:lnSpc>
              <a:spcBef>
                <a:spcPts val="0"/>
              </a:spcBef>
              <a:spcAft>
                <a:spcPts val="0"/>
              </a:spcAft>
              <a:buSzPts val="1400"/>
              <a:buChar char="●"/>
            </a:pPr>
            <a:r>
              <a:rPr lang="en-US" sz="1400" i="1" u="sng"/>
              <a:t>Hourly (15 minute units) and daily total hours combined can not exceed the 720 hours limit</a:t>
            </a:r>
            <a:endParaRPr sz="1400" i="1" u="sng"/>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r>
              <a:rPr lang="en-US" sz="1400"/>
              <a:t>Next slide</a:t>
            </a:r>
            <a:endParaRPr sz="1400"/>
          </a:p>
        </p:txBody>
      </p:sp>
      <p:sp>
        <p:nvSpPr>
          <p:cNvPr id="536" name="Google Shape;536;g1166f3eead1_1_3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51</a:t>
            </a:fld>
            <a:endParaRPr/>
          </a:p>
        </p:txBody>
      </p:sp>
    </p:spTree>
    <p:extLst>
      <p:ext uri="{BB962C8B-B14F-4D97-AF65-F5344CB8AC3E}">
        <p14:creationId xmlns:p14="http://schemas.microsoft.com/office/powerpoint/2010/main" val="309095742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g1166f3eead1_1_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4" name="Google Shape;544;g1166f3eead1_1_4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sz="1400"/>
              <a:t>Linda</a:t>
            </a:r>
            <a:endParaRPr sz="1400"/>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r>
              <a:rPr lang="en-US" sz="1400"/>
              <a:t>Read slide</a:t>
            </a:r>
            <a:endParaRPr sz="1400"/>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r>
              <a:rPr lang="en-US" sz="1400"/>
              <a:t>Next slide</a:t>
            </a:r>
            <a:endParaRPr sz="1400"/>
          </a:p>
        </p:txBody>
      </p:sp>
      <p:sp>
        <p:nvSpPr>
          <p:cNvPr id="545" name="Google Shape;545;g1166f3eead1_1_4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52</a:t>
            </a:fld>
            <a:endParaRPr/>
          </a:p>
        </p:txBody>
      </p:sp>
    </p:spTree>
    <p:extLst>
      <p:ext uri="{BB962C8B-B14F-4D97-AF65-F5344CB8AC3E}">
        <p14:creationId xmlns:p14="http://schemas.microsoft.com/office/powerpoint/2010/main" val="418511879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g11696ace43e_1_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3" name="Google Shape;553;g11696ace43e_1_3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400"/>
              <a:t>Linda</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en-US" sz="1400"/>
              <a:t>This is an example of a SDS plan scope section that contains staff schedules, pay rates, benefits amounts, staff hours per week, taxes, and back-up vendor information</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en-US" sz="1400"/>
              <a:t>Next slide</a:t>
            </a:r>
            <a:endParaRPr sz="1400"/>
          </a:p>
        </p:txBody>
      </p:sp>
      <p:sp>
        <p:nvSpPr>
          <p:cNvPr id="554" name="Google Shape;554;g11696ace43e_1_3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53</a:t>
            </a:fld>
            <a:endParaRPr/>
          </a:p>
        </p:txBody>
      </p:sp>
    </p:spTree>
    <p:extLst>
      <p:ext uri="{BB962C8B-B14F-4D97-AF65-F5344CB8AC3E}">
        <p14:creationId xmlns:p14="http://schemas.microsoft.com/office/powerpoint/2010/main" val="106723225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g113dc7f9a8c_1_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1" name="Google Shape;561;g113dc7f9a8c_1_7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a:t>Rachel</a:t>
            </a:r>
            <a:endParaRPr sz="1400"/>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r>
              <a:rPr lang="en-US" sz="1400"/>
              <a:t>These are links to last weeks webinar where we shared person centered planning service considerations and flexibilities related to meaningful day services and community integration.</a:t>
            </a:r>
            <a:endParaRPr sz="1400"/>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r>
              <a:rPr lang="en-US" sz="1400"/>
              <a:t>Next slide</a:t>
            </a:r>
            <a:endParaRPr sz="1400"/>
          </a:p>
        </p:txBody>
      </p:sp>
      <p:sp>
        <p:nvSpPr>
          <p:cNvPr id="562" name="Google Shape;562;g113dc7f9a8c_1_7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54</a:t>
            </a:fld>
            <a:endParaRPr/>
          </a:p>
        </p:txBody>
      </p:sp>
    </p:spTree>
    <p:extLst>
      <p:ext uri="{BB962C8B-B14F-4D97-AF65-F5344CB8AC3E}">
        <p14:creationId xmlns:p14="http://schemas.microsoft.com/office/powerpoint/2010/main" val="381327107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1166f3eead1_1_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9" name="Google Shape;569;g1166f3eead1_1_4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400"/>
              <a:t>Rachel</a:t>
            </a:r>
            <a:endParaRPr sz="1400"/>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r>
              <a:rPr lang="en-US" sz="1400"/>
              <a:t>The DDA person centered planning web page  includes a variety of resources and tools to assist teams with developing a robust PCP.</a:t>
            </a:r>
            <a:endParaRPr sz="1400"/>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r>
              <a:rPr lang="en-US" sz="1400"/>
              <a:t>The PCP checklists includes the some of the necessary information to support both Federal and State requirements, demonstrate assessed need for requested DDA</a:t>
            </a:r>
            <a:endParaRPr sz="1400"/>
          </a:p>
          <a:p>
            <a:pPr marL="0" lvl="0" indent="0" algn="l" rtl="0">
              <a:lnSpc>
                <a:spcPct val="100000"/>
              </a:lnSpc>
              <a:spcBef>
                <a:spcPts val="0"/>
              </a:spcBef>
              <a:spcAft>
                <a:spcPts val="0"/>
              </a:spcAft>
              <a:buSzPts val="1400"/>
              <a:buNone/>
            </a:pPr>
            <a:r>
              <a:rPr lang="en-US" sz="1400"/>
              <a:t>service(s), and support the participant’s health and safety needs in order to be processed efficiently.  </a:t>
            </a:r>
            <a:endParaRPr sz="1400"/>
          </a:p>
          <a:p>
            <a:pPr marL="0" lvl="0" indent="0" algn="l" rtl="0">
              <a:lnSpc>
                <a:spcPct val="100000"/>
              </a:lnSpc>
              <a:spcBef>
                <a:spcPts val="0"/>
              </a:spcBef>
              <a:spcAft>
                <a:spcPts val="0"/>
              </a:spcAft>
              <a:buSzPts val="1400"/>
              <a:buNone/>
            </a:pPr>
            <a:r>
              <a:rPr lang="en-US" sz="1400"/>
              <a:t> </a:t>
            </a:r>
            <a:endParaRPr sz="1400"/>
          </a:p>
          <a:p>
            <a:pPr marL="0" lvl="0" indent="0" algn="l" rtl="0">
              <a:lnSpc>
                <a:spcPct val="100000"/>
              </a:lnSpc>
              <a:spcBef>
                <a:spcPts val="0"/>
              </a:spcBef>
              <a:spcAft>
                <a:spcPts val="0"/>
              </a:spcAft>
              <a:buSzPts val="1400"/>
              <a:buNone/>
            </a:pPr>
            <a:r>
              <a:rPr lang="en-US" sz="1400"/>
              <a:t>The “PCP Review Checklist” tool is not an exhaustive list, but is required to be used in conjunction with existing DDA Service Authorization and Provider Billing Documentation guidance</a:t>
            </a:r>
            <a:endParaRPr sz="1400"/>
          </a:p>
          <a:p>
            <a:pPr marL="0" lvl="0" indent="0" algn="l" rtl="0">
              <a:lnSpc>
                <a:spcPct val="100000"/>
              </a:lnSpc>
              <a:spcBef>
                <a:spcPts val="0"/>
              </a:spcBef>
              <a:spcAft>
                <a:spcPts val="0"/>
              </a:spcAft>
              <a:buSzPts val="1400"/>
              <a:buNone/>
            </a:pPr>
            <a:r>
              <a:rPr lang="en-US" sz="1400"/>
              <a:t>for the DDA programs, policies, procedure and guidance to ensure consistent and efficient processing of PCPs.</a:t>
            </a:r>
            <a:endParaRPr sz="1400"/>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r>
              <a:rPr lang="en-US" sz="1400"/>
              <a:t>If a CCS agency is using their own checklist it must include all of the DDA required elements</a:t>
            </a:r>
            <a:endParaRPr sz="1400"/>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r>
              <a:rPr lang="en-US" sz="1400"/>
              <a:t>Please also review DDA service and topic specific policies in PolicyStat including requirements associated with the SIP.</a:t>
            </a:r>
            <a:endParaRPr sz="1400"/>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r>
              <a:rPr lang="en-US" sz="1400"/>
              <a:t>If an agency has created or using a software vendors version of the SIP, it needs to mirror the DDA form</a:t>
            </a:r>
            <a:endParaRPr sz="1400"/>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r>
              <a:rPr lang="en-US" sz="1400"/>
              <a:t>Next slide</a:t>
            </a:r>
            <a:endParaRPr sz="1400"/>
          </a:p>
          <a:p>
            <a:pPr marL="0" lvl="0" indent="0" algn="l" rtl="0">
              <a:lnSpc>
                <a:spcPct val="100000"/>
              </a:lnSpc>
              <a:spcBef>
                <a:spcPts val="0"/>
              </a:spcBef>
              <a:spcAft>
                <a:spcPts val="0"/>
              </a:spcAft>
              <a:buSzPts val="1400"/>
              <a:buNone/>
            </a:pPr>
            <a:endParaRPr sz="1400"/>
          </a:p>
        </p:txBody>
      </p:sp>
      <p:sp>
        <p:nvSpPr>
          <p:cNvPr id="570" name="Google Shape;570;g1166f3eead1_1_4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55</a:t>
            </a:fld>
            <a:endParaRPr/>
          </a:p>
        </p:txBody>
      </p:sp>
    </p:spTree>
    <p:extLst>
      <p:ext uri="{BB962C8B-B14F-4D97-AF65-F5344CB8AC3E}">
        <p14:creationId xmlns:p14="http://schemas.microsoft.com/office/powerpoint/2010/main" val="331735272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g110eb06a885_7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7" name="Google Shape;577;g110eb06a885_7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8" name="Google Shape;578;g110eb06a885_7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56</a:t>
            </a:fld>
            <a:endParaRPr/>
          </a:p>
        </p:txBody>
      </p:sp>
    </p:spTree>
    <p:extLst>
      <p:ext uri="{BB962C8B-B14F-4D97-AF65-F5344CB8AC3E}">
        <p14:creationId xmlns:p14="http://schemas.microsoft.com/office/powerpoint/2010/main" val="10640169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118372a3c0b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sz="1400"/>
              <a:t>Rachel</a:t>
            </a:r>
            <a:endParaRPr sz="1400"/>
          </a:p>
          <a:p>
            <a:pPr marL="0" marR="0" lvl="0" indent="0" algn="l" rtl="0">
              <a:lnSpc>
                <a:spcPct val="100000"/>
              </a:lnSpc>
              <a:spcBef>
                <a:spcPts val="0"/>
              </a:spcBef>
              <a:spcAft>
                <a:spcPts val="0"/>
              </a:spcAft>
              <a:buSzPts val="1400"/>
              <a:buNone/>
            </a:pPr>
            <a:endParaRPr sz="1400"/>
          </a:p>
          <a:p>
            <a:pPr marL="0" marR="0" lvl="0" indent="0" algn="l" rtl="0">
              <a:lnSpc>
                <a:spcPct val="100000"/>
              </a:lnSpc>
              <a:spcBef>
                <a:spcPts val="0"/>
              </a:spcBef>
              <a:spcAft>
                <a:spcPts val="0"/>
              </a:spcAft>
              <a:buSzPts val="1400"/>
              <a:buNone/>
            </a:pPr>
            <a:r>
              <a:rPr lang="en-US" sz="1400"/>
              <a:t>This is an example of the personal supports Integrated Support Star</a:t>
            </a:r>
            <a:endParaRPr sz="1400"/>
          </a:p>
          <a:p>
            <a:pPr marL="0" marR="0" lvl="0" indent="0" algn="l" rtl="0">
              <a:lnSpc>
                <a:spcPct val="100000"/>
              </a:lnSpc>
              <a:spcBef>
                <a:spcPts val="0"/>
              </a:spcBef>
              <a:spcAft>
                <a:spcPts val="0"/>
              </a:spcAft>
              <a:buSzPts val="1400"/>
              <a:buNone/>
            </a:pPr>
            <a:endParaRPr sz="1400"/>
          </a:p>
          <a:p>
            <a:pPr marL="0" marR="0" lvl="0" indent="0" algn="l" rtl="0">
              <a:lnSpc>
                <a:spcPct val="100000"/>
              </a:lnSpc>
              <a:spcBef>
                <a:spcPts val="0"/>
              </a:spcBef>
              <a:spcAft>
                <a:spcPts val="0"/>
              </a:spcAft>
              <a:buSzPts val="1400"/>
              <a:buNone/>
            </a:pPr>
            <a:r>
              <a:rPr lang="en-US" sz="1400"/>
              <a:t>Next slide</a:t>
            </a:r>
            <a:endParaRPr sz="1400"/>
          </a:p>
          <a:p>
            <a:pPr marL="0" marR="0" lvl="0" indent="0" algn="l" rtl="0">
              <a:lnSpc>
                <a:spcPct val="100000"/>
              </a:lnSpc>
              <a:spcBef>
                <a:spcPts val="0"/>
              </a:spcBef>
              <a:spcAft>
                <a:spcPts val="0"/>
              </a:spcAft>
              <a:buSzPts val="1400"/>
              <a:buNone/>
            </a:pPr>
            <a:endParaRPr sz="1400"/>
          </a:p>
        </p:txBody>
      </p:sp>
      <p:sp>
        <p:nvSpPr>
          <p:cNvPr id="130" name="Google Shape;130;g118372a3c0b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848740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1174ecb7bba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g1174ecb7bba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400"/>
              <a:t>Rachel</a:t>
            </a:r>
            <a:endParaRPr sz="1400"/>
          </a:p>
          <a:p>
            <a:pPr marL="0" lvl="0" indent="0" algn="l" rtl="0">
              <a:lnSpc>
                <a:spcPct val="100000"/>
              </a:lnSpc>
              <a:spcBef>
                <a:spcPts val="0"/>
              </a:spcBef>
              <a:spcAft>
                <a:spcPts val="0"/>
              </a:spcAft>
              <a:buClr>
                <a:schemeClr val="dk1"/>
              </a:buClr>
              <a:buSzPts val="1100"/>
              <a:buFont typeface="Arial"/>
              <a:buNone/>
            </a:pPr>
            <a:endParaRPr sz="1400"/>
          </a:p>
          <a:p>
            <a:pPr marL="0" lvl="0" indent="0" algn="l" rtl="0">
              <a:lnSpc>
                <a:spcPct val="100000"/>
              </a:lnSpc>
              <a:spcBef>
                <a:spcPts val="0"/>
              </a:spcBef>
              <a:spcAft>
                <a:spcPts val="0"/>
              </a:spcAft>
              <a:buClr>
                <a:schemeClr val="dk1"/>
              </a:buClr>
              <a:buSzPts val="1100"/>
              <a:buFont typeface="Arial"/>
              <a:buNone/>
            </a:pPr>
            <a:r>
              <a:rPr lang="en-US" sz="1400"/>
              <a:t>The DDA operated Medicaid Waiver programs includes various flexible services to support full active participation and membership of one’s community.</a:t>
            </a:r>
            <a:endParaRPr sz="1400"/>
          </a:p>
          <a:p>
            <a:pPr marL="0" lvl="0" indent="0" algn="l" rtl="0">
              <a:lnSpc>
                <a:spcPct val="100000"/>
              </a:lnSpc>
              <a:spcBef>
                <a:spcPts val="0"/>
              </a:spcBef>
              <a:spcAft>
                <a:spcPts val="0"/>
              </a:spcAft>
              <a:buClr>
                <a:schemeClr val="dk1"/>
              </a:buClr>
              <a:buSzPts val="1100"/>
              <a:buFont typeface="Arial"/>
              <a:buNone/>
            </a:pPr>
            <a:endParaRPr sz="1400"/>
          </a:p>
          <a:p>
            <a:pPr marL="0" lvl="0" indent="0" algn="l" rtl="0">
              <a:lnSpc>
                <a:spcPct val="100000"/>
              </a:lnSpc>
              <a:spcBef>
                <a:spcPts val="0"/>
              </a:spcBef>
              <a:spcAft>
                <a:spcPts val="0"/>
              </a:spcAft>
              <a:buClr>
                <a:schemeClr val="dk1"/>
              </a:buClr>
              <a:buSzPts val="1100"/>
              <a:buFont typeface="Arial"/>
              <a:buNone/>
            </a:pPr>
            <a:r>
              <a:rPr lang="en-US" sz="1400"/>
              <a:t>This slide show the various variety of support services to support independent living and community engagement.</a:t>
            </a:r>
            <a:endParaRPr sz="1400"/>
          </a:p>
          <a:p>
            <a:pPr marL="0" lvl="0" indent="0" algn="l" rtl="0">
              <a:lnSpc>
                <a:spcPct val="100000"/>
              </a:lnSpc>
              <a:spcBef>
                <a:spcPts val="0"/>
              </a:spcBef>
              <a:spcAft>
                <a:spcPts val="0"/>
              </a:spcAft>
              <a:buClr>
                <a:schemeClr val="dk1"/>
              </a:buClr>
              <a:buSzPts val="1100"/>
              <a:buFont typeface="Arial"/>
              <a:buNone/>
            </a:pPr>
            <a:endParaRPr sz="1400"/>
          </a:p>
          <a:p>
            <a:pPr marL="0" lvl="0" indent="0" algn="l" rtl="0">
              <a:lnSpc>
                <a:spcPct val="100000"/>
              </a:lnSpc>
              <a:spcBef>
                <a:spcPts val="0"/>
              </a:spcBef>
              <a:spcAft>
                <a:spcPts val="0"/>
              </a:spcAft>
              <a:buClr>
                <a:schemeClr val="dk1"/>
              </a:buClr>
              <a:buSzPts val="1100"/>
              <a:buFont typeface="Arial"/>
              <a:buNone/>
            </a:pPr>
            <a:r>
              <a:rPr lang="en-US" sz="1400"/>
              <a:t>Next slide</a:t>
            </a:r>
            <a:endParaRPr sz="1400"/>
          </a:p>
          <a:p>
            <a:pPr marL="0" lvl="0" indent="0" algn="l" rtl="0">
              <a:lnSpc>
                <a:spcPct val="115000"/>
              </a:lnSpc>
              <a:spcBef>
                <a:spcPts val="0"/>
              </a:spcBef>
              <a:spcAft>
                <a:spcPts val="0"/>
              </a:spcAft>
              <a:buClr>
                <a:schemeClr val="dk1"/>
              </a:buClr>
              <a:buSzPts val="1100"/>
              <a:buFont typeface="Arial"/>
              <a:buNone/>
            </a:pPr>
            <a:endParaRPr sz="1400"/>
          </a:p>
          <a:p>
            <a:pPr marL="0" lvl="0" indent="0" algn="l" rtl="0">
              <a:lnSpc>
                <a:spcPct val="115000"/>
              </a:lnSpc>
              <a:spcBef>
                <a:spcPts val="0"/>
              </a:spcBef>
              <a:spcAft>
                <a:spcPts val="0"/>
              </a:spcAft>
              <a:buClr>
                <a:schemeClr val="dk1"/>
              </a:buClr>
              <a:buSzPts val="1100"/>
              <a:buFont typeface="Arial"/>
              <a:buNone/>
            </a:pPr>
            <a:endParaRPr sz="1400"/>
          </a:p>
          <a:p>
            <a:pPr marL="0" lvl="0" indent="0" algn="l" rtl="0">
              <a:lnSpc>
                <a:spcPct val="115000"/>
              </a:lnSpc>
              <a:spcBef>
                <a:spcPts val="0"/>
              </a:spcBef>
              <a:spcAft>
                <a:spcPts val="0"/>
              </a:spcAft>
              <a:buClr>
                <a:schemeClr val="dk1"/>
              </a:buClr>
              <a:buSzPts val="1100"/>
              <a:buFont typeface="Arial"/>
              <a:buNone/>
            </a:pPr>
            <a:endParaRPr sz="1400"/>
          </a:p>
          <a:p>
            <a:pPr marL="0" lvl="0" indent="0" algn="l" rtl="0">
              <a:lnSpc>
                <a:spcPct val="115000"/>
              </a:lnSpc>
              <a:spcBef>
                <a:spcPts val="0"/>
              </a:spcBef>
              <a:spcAft>
                <a:spcPts val="0"/>
              </a:spcAft>
              <a:buClr>
                <a:schemeClr val="dk1"/>
              </a:buClr>
              <a:buSzPts val="1100"/>
              <a:buFont typeface="Arial"/>
              <a:buNone/>
            </a:pPr>
            <a:endParaRPr sz="1400"/>
          </a:p>
          <a:p>
            <a:pPr marL="0" lvl="0" indent="0" algn="l" rtl="0">
              <a:lnSpc>
                <a:spcPct val="115000"/>
              </a:lnSpc>
              <a:spcBef>
                <a:spcPts val="0"/>
              </a:spcBef>
              <a:spcAft>
                <a:spcPts val="0"/>
              </a:spcAft>
              <a:buClr>
                <a:schemeClr val="dk1"/>
              </a:buClr>
              <a:buSzPts val="1100"/>
              <a:buFont typeface="Arial"/>
              <a:buNone/>
            </a:pPr>
            <a:endParaRPr sz="1400"/>
          </a:p>
          <a:p>
            <a:pPr marL="0" lvl="0" indent="0" algn="l" rtl="0">
              <a:lnSpc>
                <a:spcPct val="115000"/>
              </a:lnSpc>
              <a:spcBef>
                <a:spcPts val="0"/>
              </a:spcBef>
              <a:spcAft>
                <a:spcPts val="0"/>
              </a:spcAft>
              <a:buClr>
                <a:schemeClr val="dk1"/>
              </a:buClr>
              <a:buSzPts val="1100"/>
              <a:buFont typeface="Arial"/>
              <a:buNone/>
            </a:pPr>
            <a:endParaRPr sz="1400"/>
          </a:p>
          <a:p>
            <a:pPr marL="0" lvl="0" indent="0" algn="l" rtl="0">
              <a:lnSpc>
                <a:spcPct val="115000"/>
              </a:lnSpc>
              <a:spcBef>
                <a:spcPts val="0"/>
              </a:spcBef>
              <a:spcAft>
                <a:spcPts val="0"/>
              </a:spcAft>
              <a:buClr>
                <a:schemeClr val="dk1"/>
              </a:buClr>
              <a:buSzPts val="1100"/>
              <a:buFont typeface="Arial"/>
              <a:buNone/>
            </a:pPr>
            <a:endParaRPr sz="1400"/>
          </a:p>
          <a:p>
            <a:pPr marL="0" lvl="0" indent="0" algn="l" rtl="0">
              <a:lnSpc>
                <a:spcPct val="115000"/>
              </a:lnSpc>
              <a:spcBef>
                <a:spcPts val="0"/>
              </a:spcBef>
              <a:spcAft>
                <a:spcPts val="0"/>
              </a:spcAft>
              <a:buClr>
                <a:schemeClr val="dk1"/>
              </a:buClr>
              <a:buSzPts val="1100"/>
              <a:buFont typeface="Arial"/>
              <a:buNone/>
            </a:pPr>
            <a:endParaRPr sz="1400"/>
          </a:p>
          <a:p>
            <a:pPr marL="0" lvl="0" indent="0" algn="l" rtl="0">
              <a:lnSpc>
                <a:spcPct val="115000"/>
              </a:lnSpc>
              <a:spcBef>
                <a:spcPts val="0"/>
              </a:spcBef>
              <a:spcAft>
                <a:spcPts val="0"/>
              </a:spcAft>
              <a:buClr>
                <a:schemeClr val="dk1"/>
              </a:buClr>
              <a:buSzPts val="1100"/>
              <a:buFont typeface="Arial"/>
              <a:buNone/>
            </a:pPr>
            <a:endParaRPr sz="1400"/>
          </a:p>
        </p:txBody>
      </p:sp>
      <p:sp>
        <p:nvSpPr>
          <p:cNvPr id="144" name="Google Shape;144;g1174ecb7bba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7</a:t>
            </a:fld>
            <a:endParaRPr/>
          </a:p>
        </p:txBody>
      </p:sp>
    </p:spTree>
    <p:extLst>
      <p:ext uri="{BB962C8B-B14F-4D97-AF65-F5344CB8AC3E}">
        <p14:creationId xmlns:p14="http://schemas.microsoft.com/office/powerpoint/2010/main" val="5560148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115b2bb962e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g115b2bb962e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sz="1400"/>
              <a:t>Rachel</a:t>
            </a:r>
            <a:endParaRPr sz="1400"/>
          </a:p>
          <a:p>
            <a:pPr marL="0" lvl="0" indent="0" algn="l" rtl="0">
              <a:lnSpc>
                <a:spcPct val="100000"/>
              </a:lnSpc>
              <a:spcBef>
                <a:spcPts val="0"/>
              </a:spcBef>
              <a:spcAft>
                <a:spcPts val="0"/>
              </a:spcAft>
              <a:buClr>
                <a:schemeClr val="dk1"/>
              </a:buClr>
              <a:buSzPts val="1100"/>
              <a:buFont typeface="Arial"/>
              <a:buNone/>
            </a:pPr>
            <a:endParaRPr sz="1400"/>
          </a:p>
          <a:p>
            <a:pPr marL="0" lvl="0" indent="0" algn="l" rtl="0">
              <a:lnSpc>
                <a:spcPct val="100000"/>
              </a:lnSpc>
              <a:spcBef>
                <a:spcPts val="0"/>
              </a:spcBef>
              <a:spcAft>
                <a:spcPts val="0"/>
              </a:spcAft>
              <a:buClr>
                <a:schemeClr val="dk1"/>
              </a:buClr>
              <a:buSzPts val="1100"/>
              <a:buFont typeface="Arial"/>
              <a:buNone/>
            </a:pPr>
            <a:r>
              <a:rPr lang="en-US" sz="1400"/>
              <a:t>This slide gives you an example of a PCP detailed service authorization section with </a:t>
            </a:r>
            <a:r>
              <a:rPr lang="en-US" sz="1400" b="1" u="sng"/>
              <a:t>multiple services</a:t>
            </a:r>
            <a:r>
              <a:rPr lang="en-US" sz="1400"/>
              <a:t> to support independence and community Integration  including:</a:t>
            </a:r>
            <a:endParaRPr sz="1400"/>
          </a:p>
          <a:p>
            <a:pPr marL="457200" lvl="0" indent="-317500" algn="l" rtl="0">
              <a:lnSpc>
                <a:spcPct val="100000"/>
              </a:lnSpc>
              <a:spcBef>
                <a:spcPts val="0"/>
              </a:spcBef>
              <a:spcAft>
                <a:spcPts val="0"/>
              </a:spcAft>
              <a:buSzPts val="1400"/>
              <a:buChar char="●"/>
            </a:pPr>
            <a:r>
              <a:rPr lang="en-US" sz="1400"/>
              <a:t>Assistive Technology and Services</a:t>
            </a:r>
            <a:endParaRPr sz="1400"/>
          </a:p>
          <a:p>
            <a:pPr marL="457200" lvl="0" indent="-317500" algn="l" rtl="0">
              <a:lnSpc>
                <a:spcPct val="100000"/>
              </a:lnSpc>
              <a:spcBef>
                <a:spcPts val="0"/>
              </a:spcBef>
              <a:spcAft>
                <a:spcPts val="0"/>
              </a:spcAft>
              <a:buSzPts val="1400"/>
              <a:buChar char="●"/>
            </a:pPr>
            <a:r>
              <a:rPr lang="en-US" sz="1400"/>
              <a:t>Transportation</a:t>
            </a:r>
            <a:endParaRPr sz="1400"/>
          </a:p>
          <a:p>
            <a:pPr marL="457200" lvl="0" indent="-317500" algn="l" rtl="0">
              <a:lnSpc>
                <a:spcPct val="100000"/>
              </a:lnSpc>
              <a:spcBef>
                <a:spcPts val="0"/>
              </a:spcBef>
              <a:spcAft>
                <a:spcPts val="0"/>
              </a:spcAft>
              <a:buSzPts val="1400"/>
              <a:buChar char="●"/>
            </a:pPr>
            <a:r>
              <a:rPr lang="en-US" sz="1400"/>
              <a:t>Respite, and </a:t>
            </a:r>
            <a:endParaRPr sz="1400"/>
          </a:p>
          <a:p>
            <a:pPr marL="457200" lvl="0" indent="-317500" algn="l" rtl="0">
              <a:lnSpc>
                <a:spcPct val="100000"/>
              </a:lnSpc>
              <a:spcBef>
                <a:spcPts val="0"/>
              </a:spcBef>
              <a:spcAft>
                <a:spcPts val="0"/>
              </a:spcAft>
              <a:buSzPts val="1400"/>
              <a:buChar char="●"/>
            </a:pPr>
            <a:r>
              <a:rPr lang="en-US" sz="1400"/>
              <a:t>Personal Supports</a:t>
            </a:r>
            <a:endParaRPr sz="1400"/>
          </a:p>
          <a:p>
            <a:pPr marL="0" lvl="0" indent="0" algn="l" rtl="0">
              <a:lnSpc>
                <a:spcPct val="100000"/>
              </a:lnSpc>
              <a:spcBef>
                <a:spcPts val="0"/>
              </a:spcBef>
              <a:spcAft>
                <a:spcPts val="0"/>
              </a:spcAft>
              <a:buSzPts val="1400"/>
              <a:buNone/>
            </a:pPr>
            <a:endParaRPr sz="1400"/>
          </a:p>
          <a:p>
            <a:pPr marL="0" lvl="0" indent="0" algn="l" rtl="0">
              <a:lnSpc>
                <a:spcPct val="100000"/>
              </a:lnSpc>
              <a:spcBef>
                <a:spcPts val="0"/>
              </a:spcBef>
              <a:spcAft>
                <a:spcPts val="0"/>
              </a:spcAft>
              <a:buSzPts val="1400"/>
              <a:buNone/>
            </a:pPr>
            <a:r>
              <a:rPr lang="en-US" sz="1400"/>
              <a:t>To support service flexibility:</a:t>
            </a:r>
            <a:endParaRPr sz="1400"/>
          </a:p>
          <a:p>
            <a:pPr marL="457200" lvl="0" indent="-317500" algn="l" rtl="0">
              <a:lnSpc>
                <a:spcPct val="100000"/>
              </a:lnSpc>
              <a:spcBef>
                <a:spcPts val="0"/>
              </a:spcBef>
              <a:spcAft>
                <a:spcPts val="0"/>
              </a:spcAft>
              <a:buSzPts val="1400"/>
              <a:buChar char="●"/>
            </a:pPr>
            <a:r>
              <a:rPr lang="en-US" sz="1400"/>
              <a:t>Some services are based on 15 minute units</a:t>
            </a:r>
            <a:endParaRPr sz="1400"/>
          </a:p>
          <a:p>
            <a:pPr marL="457200" lvl="0" indent="-317500" algn="l" rtl="0">
              <a:lnSpc>
                <a:spcPct val="100000"/>
              </a:lnSpc>
              <a:spcBef>
                <a:spcPts val="0"/>
              </a:spcBef>
              <a:spcAft>
                <a:spcPts val="0"/>
              </a:spcAft>
              <a:buSzPts val="1400"/>
              <a:buChar char="●"/>
            </a:pPr>
            <a:r>
              <a:rPr lang="en-US" sz="1400"/>
              <a:t>Some have an upper pay limit like camp and transportation that can be reflected with an annual service cost and check marks in each month </a:t>
            </a:r>
            <a:endParaRPr sz="1400"/>
          </a:p>
          <a:p>
            <a:pPr marL="0" lvl="0" indent="0" algn="l" rtl="0">
              <a:lnSpc>
                <a:spcPct val="100000"/>
              </a:lnSpc>
              <a:spcBef>
                <a:spcPts val="0"/>
              </a:spcBef>
              <a:spcAft>
                <a:spcPts val="0"/>
              </a:spcAft>
              <a:buClr>
                <a:schemeClr val="dk1"/>
              </a:buClr>
              <a:buSzPts val="1100"/>
              <a:buFont typeface="Arial"/>
              <a:buNone/>
            </a:pPr>
            <a:endParaRPr sz="1400"/>
          </a:p>
          <a:p>
            <a:pPr marL="0" lvl="0" indent="0" algn="l" rtl="0">
              <a:spcBef>
                <a:spcPts val="0"/>
              </a:spcBef>
              <a:spcAft>
                <a:spcPts val="0"/>
              </a:spcAft>
              <a:buClr>
                <a:schemeClr val="dk1"/>
              </a:buClr>
              <a:buSzPts val="1400"/>
              <a:buFont typeface="Arial"/>
              <a:buNone/>
            </a:pPr>
            <a:r>
              <a:rPr lang="en-US" sz="1400"/>
              <a:t>Next slide</a:t>
            </a:r>
            <a:endParaRPr sz="1400"/>
          </a:p>
          <a:p>
            <a:pPr marL="0" lvl="0" indent="0" algn="l" rtl="0">
              <a:lnSpc>
                <a:spcPct val="100000"/>
              </a:lnSpc>
              <a:spcBef>
                <a:spcPts val="0"/>
              </a:spcBef>
              <a:spcAft>
                <a:spcPts val="0"/>
              </a:spcAft>
              <a:buClr>
                <a:schemeClr val="dk1"/>
              </a:buClr>
              <a:buSzPts val="1100"/>
              <a:buFont typeface="Arial"/>
              <a:buNone/>
            </a:pPr>
            <a:endParaRPr sz="1400"/>
          </a:p>
        </p:txBody>
      </p:sp>
      <p:sp>
        <p:nvSpPr>
          <p:cNvPr id="155" name="Google Shape;155;g115b2bb962e_0_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8</a:t>
            </a:fld>
            <a:endParaRPr/>
          </a:p>
        </p:txBody>
      </p:sp>
    </p:spTree>
    <p:extLst>
      <p:ext uri="{BB962C8B-B14F-4D97-AF65-F5344CB8AC3E}">
        <p14:creationId xmlns:p14="http://schemas.microsoft.com/office/powerpoint/2010/main" val="16234040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11205862a65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g11205862a65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400"/>
              <a:t>Patricia-  will facilitate the discussion by asking the following questions:</a:t>
            </a:r>
            <a:endParaRPr sz="1400"/>
          </a:p>
          <a:p>
            <a:pPr marL="0" lvl="0" indent="0" algn="l" rtl="0">
              <a:lnSpc>
                <a:spcPct val="100000"/>
              </a:lnSpc>
              <a:spcBef>
                <a:spcPts val="0"/>
              </a:spcBef>
              <a:spcAft>
                <a:spcPts val="0"/>
              </a:spcAft>
              <a:buClr>
                <a:schemeClr val="dk1"/>
              </a:buClr>
              <a:buSzPts val="1100"/>
              <a:buFont typeface="Arial"/>
              <a:buNone/>
            </a:pPr>
            <a:endParaRPr sz="1400"/>
          </a:p>
          <a:p>
            <a:pPr marL="0" lvl="0" indent="0" algn="l" rtl="0">
              <a:lnSpc>
                <a:spcPct val="100000"/>
              </a:lnSpc>
              <a:spcBef>
                <a:spcPts val="0"/>
              </a:spcBef>
              <a:spcAft>
                <a:spcPts val="0"/>
              </a:spcAft>
              <a:buClr>
                <a:schemeClr val="dk1"/>
              </a:buClr>
              <a:buSzPts val="1100"/>
              <a:buFont typeface="Arial"/>
              <a:buNone/>
            </a:pPr>
            <a:r>
              <a:rPr lang="en-US" sz="1400"/>
              <a:t>Jane- Can you share how you worked with the person and their team in understanding the various support service options available that can help support the person’s vision, independence, community engagement and as applicable address risks? What is your main role in facilitating this process?</a:t>
            </a:r>
            <a:endParaRPr sz="1400"/>
          </a:p>
          <a:p>
            <a:pPr marL="0" lvl="0" indent="0" algn="l" rtl="0">
              <a:lnSpc>
                <a:spcPct val="100000"/>
              </a:lnSpc>
              <a:spcBef>
                <a:spcPts val="0"/>
              </a:spcBef>
              <a:spcAft>
                <a:spcPts val="0"/>
              </a:spcAft>
              <a:buClr>
                <a:schemeClr val="dk1"/>
              </a:buClr>
              <a:buSzPts val="1100"/>
              <a:buFont typeface="Arial"/>
              <a:buNone/>
            </a:pPr>
            <a:endParaRPr sz="1400"/>
          </a:p>
          <a:p>
            <a:pPr marL="0" lvl="0" indent="0" algn="l" rtl="0">
              <a:lnSpc>
                <a:spcPct val="100000"/>
              </a:lnSpc>
              <a:spcBef>
                <a:spcPts val="0"/>
              </a:spcBef>
              <a:spcAft>
                <a:spcPts val="0"/>
              </a:spcAft>
              <a:buClr>
                <a:schemeClr val="dk1"/>
              </a:buClr>
              <a:buSzPts val="1100"/>
              <a:buFont typeface="Arial"/>
              <a:buNone/>
            </a:pPr>
            <a:r>
              <a:rPr lang="en-US" sz="1400"/>
              <a:t>Allan- How do you start having a conversion with the team when discussing support services?</a:t>
            </a:r>
            <a:endParaRPr sz="1400"/>
          </a:p>
          <a:p>
            <a:pPr marL="0" lvl="0" indent="0" algn="l" rtl="0">
              <a:lnSpc>
                <a:spcPct val="100000"/>
              </a:lnSpc>
              <a:spcBef>
                <a:spcPts val="0"/>
              </a:spcBef>
              <a:spcAft>
                <a:spcPts val="0"/>
              </a:spcAft>
              <a:buClr>
                <a:schemeClr val="dk1"/>
              </a:buClr>
              <a:buSzPts val="1100"/>
              <a:buFont typeface="Arial"/>
              <a:buNone/>
            </a:pPr>
            <a:endParaRPr sz="1400"/>
          </a:p>
          <a:p>
            <a:pPr marL="457200" lvl="0" indent="-317500" algn="l" rtl="0">
              <a:lnSpc>
                <a:spcPct val="100000"/>
              </a:lnSpc>
              <a:spcBef>
                <a:spcPts val="0"/>
              </a:spcBef>
              <a:spcAft>
                <a:spcPts val="0"/>
              </a:spcAft>
              <a:buClr>
                <a:schemeClr val="dk1"/>
              </a:buClr>
              <a:buSzPts val="1400"/>
              <a:buChar char="●"/>
            </a:pPr>
            <a:r>
              <a:rPr lang="en-US" sz="1400"/>
              <a:t> Staff to be clear on trajectory for services (what’s your organization’s purpose) and need to look at all aspects of s a person’s life to make this happen and build independence. Start with full independence and work backward to identify needed services. </a:t>
            </a:r>
            <a:endParaRPr sz="1400"/>
          </a:p>
          <a:p>
            <a:pPr marL="0" lvl="0" indent="0" algn="l" rtl="0">
              <a:lnSpc>
                <a:spcPct val="100000"/>
              </a:lnSpc>
              <a:spcBef>
                <a:spcPts val="0"/>
              </a:spcBef>
              <a:spcAft>
                <a:spcPts val="0"/>
              </a:spcAft>
              <a:buClr>
                <a:schemeClr val="dk1"/>
              </a:buClr>
              <a:buSzPts val="1100"/>
              <a:buFont typeface="Arial"/>
              <a:buNone/>
            </a:pPr>
            <a:endParaRPr sz="1400"/>
          </a:p>
          <a:p>
            <a:pPr marL="457200" lvl="0" indent="-317500" algn="l" rtl="0">
              <a:lnSpc>
                <a:spcPct val="100000"/>
              </a:lnSpc>
              <a:spcBef>
                <a:spcPts val="0"/>
              </a:spcBef>
              <a:spcAft>
                <a:spcPts val="0"/>
              </a:spcAft>
              <a:buClr>
                <a:schemeClr val="dk1"/>
              </a:buClr>
              <a:buSzPts val="1400"/>
              <a:buChar char="●"/>
            </a:pPr>
            <a:r>
              <a:rPr lang="en-US" sz="1400"/>
              <a:t>Allan- To give example of a person we support - broader approach to support independence (AT, transportation, personal support). Setting up reminders on phone, connections in the community and to available resources.</a:t>
            </a:r>
            <a:endParaRPr sz="1400"/>
          </a:p>
          <a:p>
            <a:pPr marL="0" lvl="0" indent="0" algn="l" rtl="0">
              <a:lnSpc>
                <a:spcPct val="100000"/>
              </a:lnSpc>
              <a:spcBef>
                <a:spcPts val="0"/>
              </a:spcBef>
              <a:spcAft>
                <a:spcPts val="0"/>
              </a:spcAft>
              <a:buClr>
                <a:schemeClr val="dk1"/>
              </a:buClr>
              <a:buSzPts val="1100"/>
              <a:buFont typeface="Arial"/>
              <a:buNone/>
            </a:pPr>
            <a:endParaRPr sz="1400"/>
          </a:p>
          <a:p>
            <a:pPr marL="0" lvl="0" indent="0" algn="l" rtl="0">
              <a:lnSpc>
                <a:spcPct val="100000"/>
              </a:lnSpc>
              <a:spcBef>
                <a:spcPts val="0"/>
              </a:spcBef>
              <a:spcAft>
                <a:spcPts val="0"/>
              </a:spcAft>
              <a:buClr>
                <a:schemeClr val="dk1"/>
              </a:buClr>
              <a:buSzPts val="1100"/>
              <a:buFont typeface="Arial"/>
              <a:buNone/>
            </a:pPr>
            <a:r>
              <a:rPr lang="en-US" sz="1400"/>
              <a:t>Karen - please share how the SEEC service graphic you shared with us last week is used related to support services</a:t>
            </a:r>
            <a:endParaRPr sz="1400"/>
          </a:p>
          <a:p>
            <a:pPr marL="0" lvl="0" indent="0" algn="l" rtl="0">
              <a:lnSpc>
                <a:spcPct val="100000"/>
              </a:lnSpc>
              <a:spcBef>
                <a:spcPts val="0"/>
              </a:spcBef>
              <a:spcAft>
                <a:spcPts val="0"/>
              </a:spcAft>
              <a:buClr>
                <a:schemeClr val="dk1"/>
              </a:buClr>
              <a:buSzPts val="1100"/>
              <a:buFont typeface="Arial"/>
              <a:buNone/>
            </a:pPr>
            <a:endParaRPr sz="1400"/>
          </a:p>
          <a:p>
            <a:pPr marL="0" lvl="0" indent="0" algn="l" rtl="0">
              <a:lnSpc>
                <a:spcPct val="100000"/>
              </a:lnSpc>
              <a:spcBef>
                <a:spcPts val="0"/>
              </a:spcBef>
              <a:spcAft>
                <a:spcPts val="0"/>
              </a:spcAft>
              <a:buClr>
                <a:schemeClr val="dk1"/>
              </a:buClr>
              <a:buSzPts val="1100"/>
              <a:buFont typeface="Arial"/>
              <a:buNone/>
            </a:pPr>
            <a:r>
              <a:rPr lang="en-US" sz="1400"/>
              <a:t>Jennifer - can you share the details about the tools and strategies your agency uses  (see slide 11)</a:t>
            </a:r>
            <a:endParaRPr sz="1400"/>
          </a:p>
          <a:p>
            <a:pPr marL="0" lvl="0" indent="0" algn="l" rtl="0">
              <a:spcBef>
                <a:spcPts val="0"/>
              </a:spcBef>
              <a:spcAft>
                <a:spcPts val="0"/>
              </a:spcAft>
              <a:buClr>
                <a:schemeClr val="dk1"/>
              </a:buClr>
              <a:buSzPts val="1400"/>
              <a:buFont typeface="Arial"/>
              <a:buNone/>
            </a:pPr>
            <a:endParaRPr sz="1400"/>
          </a:p>
          <a:p>
            <a:pPr marL="0" lvl="0" indent="0" algn="l" rtl="0">
              <a:spcBef>
                <a:spcPts val="0"/>
              </a:spcBef>
              <a:spcAft>
                <a:spcPts val="0"/>
              </a:spcAft>
              <a:buClr>
                <a:schemeClr val="dk1"/>
              </a:buClr>
              <a:buSzPts val="1400"/>
              <a:buFont typeface="Arial"/>
              <a:buNone/>
            </a:pPr>
            <a:r>
              <a:rPr lang="en-US" sz="1400"/>
              <a:t>Next slide</a:t>
            </a:r>
            <a:endParaRPr sz="1400"/>
          </a:p>
          <a:p>
            <a:pPr marL="0" lvl="0" indent="0" algn="l" rtl="0">
              <a:lnSpc>
                <a:spcPct val="115000"/>
              </a:lnSpc>
              <a:spcBef>
                <a:spcPts val="0"/>
              </a:spcBef>
              <a:spcAft>
                <a:spcPts val="0"/>
              </a:spcAft>
              <a:buClr>
                <a:schemeClr val="dk1"/>
              </a:buClr>
              <a:buSzPts val="1100"/>
              <a:buFont typeface="Arial"/>
              <a:buNone/>
            </a:pPr>
            <a:endParaRPr sz="1400"/>
          </a:p>
          <a:p>
            <a:pPr marL="0" lvl="0" indent="0" algn="l" rtl="0">
              <a:lnSpc>
                <a:spcPct val="115000"/>
              </a:lnSpc>
              <a:spcBef>
                <a:spcPts val="0"/>
              </a:spcBef>
              <a:spcAft>
                <a:spcPts val="0"/>
              </a:spcAft>
              <a:buClr>
                <a:schemeClr val="dk1"/>
              </a:buClr>
              <a:buSzPts val="1100"/>
              <a:buFont typeface="Arial"/>
              <a:buNone/>
            </a:pPr>
            <a:endParaRPr sz="1400"/>
          </a:p>
          <a:p>
            <a:pPr marL="457200" lvl="0" indent="0" algn="l" rtl="0">
              <a:lnSpc>
                <a:spcPct val="100000"/>
              </a:lnSpc>
              <a:spcBef>
                <a:spcPts val="0"/>
              </a:spcBef>
              <a:spcAft>
                <a:spcPts val="0"/>
              </a:spcAft>
              <a:buSzPts val="1400"/>
              <a:buNone/>
            </a:pPr>
            <a:endParaRPr sz="1400"/>
          </a:p>
        </p:txBody>
      </p:sp>
      <p:sp>
        <p:nvSpPr>
          <p:cNvPr id="170" name="Google Shape;170;g11205862a65_0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9</a:t>
            </a:fld>
            <a:endParaRPr/>
          </a:p>
        </p:txBody>
      </p:sp>
    </p:spTree>
    <p:extLst>
      <p:ext uri="{BB962C8B-B14F-4D97-AF65-F5344CB8AC3E}">
        <p14:creationId xmlns:p14="http://schemas.microsoft.com/office/powerpoint/2010/main" val="26797197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14"/>
        <p:cNvGrpSpPr/>
        <p:nvPr/>
      </p:nvGrpSpPr>
      <p:grpSpPr>
        <a:xfrm>
          <a:off x="0" y="0"/>
          <a:ext cx="0" cy="0"/>
          <a:chOff x="0" y="0"/>
          <a:chExt cx="0" cy="0"/>
        </a:xfrm>
      </p:grpSpPr>
      <p:sp>
        <p:nvSpPr>
          <p:cNvPr id="15" name="Google Shape;15;gdefbe3560b_0_84"/>
          <p:cNvSpPr/>
          <p:nvPr/>
        </p:nvSpPr>
        <p:spPr>
          <a:xfrm>
            <a:off x="0" y="1550987"/>
            <a:ext cx="12192000" cy="4423200"/>
          </a:xfrm>
          <a:prstGeom prst="rect">
            <a:avLst/>
          </a:prstGeom>
          <a:solidFill>
            <a:schemeClr val="lt1">
              <a:alpha val="6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 name="Google Shape;16;gdefbe3560b_0_84"/>
          <p:cNvSpPr txBox="1">
            <a:spLocks noGrp="1"/>
          </p:cNvSpPr>
          <p:nvPr>
            <p:ph type="ctrTitle"/>
          </p:nvPr>
        </p:nvSpPr>
        <p:spPr>
          <a:xfrm>
            <a:off x="1523694" y="2808325"/>
            <a:ext cx="9144000" cy="1338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4000"/>
              <a:buFont typeface="Calibri"/>
              <a:buNone/>
              <a:defRPr sz="4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gdefbe3560b_0_84"/>
          <p:cNvSpPr txBox="1">
            <a:spLocks noGrp="1"/>
          </p:cNvSpPr>
          <p:nvPr>
            <p:ph type="subTitle" idx="1"/>
          </p:nvPr>
        </p:nvSpPr>
        <p:spPr>
          <a:xfrm>
            <a:off x="1524000" y="4373217"/>
            <a:ext cx="9144000" cy="387600"/>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rgbClr val="C40E3E"/>
              </a:buClr>
              <a:buSzPts val="2400"/>
              <a:buNone/>
              <a:defRPr sz="2400" b="1">
                <a:solidFill>
                  <a:srgbClr val="C40E3E"/>
                </a:solidFill>
                <a:latin typeface="Calibri"/>
                <a:ea typeface="Calibri"/>
                <a:cs typeface="Calibri"/>
                <a:sym typeface="Calibri"/>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gdefbe3560b_0_84"/>
          <p:cNvSpPr txBox="1">
            <a:spLocks noGrp="1"/>
          </p:cNvSpPr>
          <p:nvPr>
            <p:ph type="body" idx="2"/>
          </p:nvPr>
        </p:nvSpPr>
        <p:spPr>
          <a:xfrm>
            <a:off x="1524000" y="4940300"/>
            <a:ext cx="9144000" cy="366600"/>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rgbClr val="C40E3E"/>
              </a:buClr>
              <a:buSzPts val="2400"/>
              <a:buNone/>
              <a:defRPr sz="2400">
                <a:solidFill>
                  <a:srgbClr val="C40E3E"/>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9" name="Google Shape;19;gdefbe3560b_0_84"/>
          <p:cNvPicPr preferRelativeResize="0"/>
          <p:nvPr/>
        </p:nvPicPr>
        <p:blipFill rotWithShape="1">
          <a:blip r:embed="rId2">
            <a:alphaModFix/>
          </a:blip>
          <a:srcRect/>
          <a:stretch/>
        </p:blipFill>
        <p:spPr>
          <a:xfrm>
            <a:off x="5480884" y="1900887"/>
            <a:ext cx="1229620" cy="992977"/>
          </a:xfrm>
          <a:prstGeom prst="rect">
            <a:avLst/>
          </a:prstGeom>
          <a:noFill/>
          <a:ln>
            <a:noFill/>
          </a:ln>
        </p:spPr>
      </p:pic>
      <p:pic>
        <p:nvPicPr>
          <p:cNvPr id="20" name="Google Shape;20;gdefbe3560b_0_84"/>
          <p:cNvPicPr preferRelativeResize="0"/>
          <p:nvPr/>
        </p:nvPicPr>
        <p:blipFill rotWithShape="1">
          <a:blip r:embed="rId3">
            <a:alphaModFix/>
          </a:blip>
          <a:srcRect/>
          <a:stretch/>
        </p:blipFill>
        <p:spPr>
          <a:xfrm>
            <a:off x="-610" y="-10160"/>
            <a:ext cx="12191999" cy="1837010"/>
          </a:xfrm>
          <a:prstGeom prst="rect">
            <a:avLst/>
          </a:prstGeom>
          <a:noFill/>
          <a:ln>
            <a:noFill/>
          </a:ln>
        </p:spPr>
      </p:pic>
      <p:pic>
        <p:nvPicPr>
          <p:cNvPr id="21" name="Google Shape;21;gdefbe3560b_0_84"/>
          <p:cNvPicPr preferRelativeResize="0"/>
          <p:nvPr/>
        </p:nvPicPr>
        <p:blipFill rotWithShape="1">
          <a:blip r:embed="rId4">
            <a:alphaModFix/>
          </a:blip>
          <a:srcRect/>
          <a:stretch/>
        </p:blipFill>
        <p:spPr>
          <a:xfrm>
            <a:off x="0" y="5877068"/>
            <a:ext cx="12192002" cy="1179543"/>
          </a:xfrm>
          <a:prstGeom prst="rect">
            <a:avLst/>
          </a:prstGeom>
          <a:noFill/>
          <a:ln>
            <a:noFill/>
          </a:ln>
        </p:spPr>
      </p:pic>
      <p:pic>
        <p:nvPicPr>
          <p:cNvPr id="22" name="Google Shape;22;gdefbe3560b_0_84"/>
          <p:cNvPicPr preferRelativeResize="0"/>
          <p:nvPr/>
        </p:nvPicPr>
        <p:blipFill rotWithShape="1">
          <a:blip r:embed="rId5">
            <a:alphaModFix/>
          </a:blip>
          <a:srcRect b="96281"/>
          <a:stretch/>
        </p:blipFill>
        <p:spPr>
          <a:xfrm>
            <a:off x="-612" y="5820248"/>
            <a:ext cx="12191998" cy="6095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gdefbe3560b_0_138"/>
          <p:cNvSpPr txBox="1">
            <a:spLocks noGrp="1"/>
          </p:cNvSpPr>
          <p:nvPr>
            <p:ph type="title"/>
          </p:nvPr>
        </p:nvSpPr>
        <p:spPr>
          <a:xfrm>
            <a:off x="838200" y="695739"/>
            <a:ext cx="10515600" cy="9948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gdefbe3560b_0_138"/>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gdefbe3560b_0_138"/>
          <p:cNvSpPr txBox="1">
            <a:spLocks noGrp="1"/>
          </p:cNvSpPr>
          <p:nvPr>
            <p:ph type="sldNum" idx="12"/>
          </p:nvPr>
        </p:nvSpPr>
        <p:spPr>
          <a:xfrm>
            <a:off x="738810" y="6231917"/>
            <a:ext cx="4440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cxnSp>
        <p:nvCxnSpPr>
          <p:cNvPr id="72" name="Google Shape;72;gdefbe3560b_0_138"/>
          <p:cNvCxnSpPr/>
          <p:nvPr/>
        </p:nvCxnSpPr>
        <p:spPr>
          <a:xfrm>
            <a:off x="983837" y="1582071"/>
            <a:ext cx="11208300" cy="0"/>
          </a:xfrm>
          <a:prstGeom prst="straightConnector1">
            <a:avLst/>
          </a:prstGeom>
          <a:noFill/>
          <a:ln w="28575" cap="flat" cmpd="sng">
            <a:solidFill>
              <a:srgbClr val="C40E3E"/>
            </a:solidFill>
            <a:prstDash val="solid"/>
            <a:round/>
            <a:headEnd type="none" w="sm" len="sm"/>
            <a:tailEnd type="none" w="sm" len="sm"/>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3"/>
        <p:cNvGrpSpPr/>
        <p:nvPr/>
      </p:nvGrpSpPr>
      <p:grpSpPr>
        <a:xfrm>
          <a:off x="0" y="0"/>
          <a:ext cx="0" cy="0"/>
          <a:chOff x="0" y="0"/>
          <a:chExt cx="0" cy="0"/>
        </a:xfrm>
      </p:grpSpPr>
      <p:sp>
        <p:nvSpPr>
          <p:cNvPr id="74" name="Google Shape;74;gdefbe3560b_0_143"/>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gdefbe3560b_0_143"/>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gdefbe3560b_0_143"/>
          <p:cNvSpPr txBox="1">
            <a:spLocks noGrp="1"/>
          </p:cNvSpPr>
          <p:nvPr>
            <p:ph type="sldNum" idx="12"/>
          </p:nvPr>
        </p:nvSpPr>
        <p:spPr>
          <a:xfrm>
            <a:off x="738810" y="6231917"/>
            <a:ext cx="4440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cxnSp>
        <p:nvCxnSpPr>
          <p:cNvPr id="77" name="Google Shape;77;gdefbe3560b_0_143"/>
          <p:cNvCxnSpPr/>
          <p:nvPr/>
        </p:nvCxnSpPr>
        <p:spPr>
          <a:xfrm>
            <a:off x="9263518" y="365125"/>
            <a:ext cx="0" cy="5246400"/>
          </a:xfrm>
          <a:prstGeom prst="straightConnector1">
            <a:avLst/>
          </a:prstGeom>
          <a:noFill/>
          <a:ln w="28575" cap="flat" cmpd="sng">
            <a:solidFill>
              <a:srgbClr val="C40E3E"/>
            </a:solidFill>
            <a:prstDash val="solid"/>
            <a:round/>
            <a:headEnd type="none" w="sm" len="sm"/>
            <a:tailEnd type="none" w="sm" len="sm"/>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hapter">
  <p:cSld name="Chapter">
    <p:spTree>
      <p:nvGrpSpPr>
        <p:cNvPr id="1" name="Shape 78"/>
        <p:cNvGrpSpPr/>
        <p:nvPr/>
      </p:nvGrpSpPr>
      <p:grpSpPr>
        <a:xfrm>
          <a:off x="0" y="0"/>
          <a:ext cx="0" cy="0"/>
          <a:chOff x="0" y="0"/>
          <a:chExt cx="0" cy="0"/>
        </a:xfrm>
      </p:grpSpPr>
      <p:sp>
        <p:nvSpPr>
          <p:cNvPr id="79" name="Google Shape;79;gdefbe3560b_0_148"/>
          <p:cNvSpPr txBox="1">
            <a:spLocks noGrp="1"/>
          </p:cNvSpPr>
          <p:nvPr>
            <p:ph type="body" idx="1"/>
          </p:nvPr>
        </p:nvSpPr>
        <p:spPr>
          <a:xfrm>
            <a:off x="2669117" y="3667125"/>
            <a:ext cx="9522900" cy="4890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262626"/>
              </a:buClr>
              <a:buSzPts val="3500"/>
              <a:buNone/>
              <a:defRPr sz="3500" i="1"/>
            </a:lvl1pPr>
            <a:lvl2pPr marL="914400" lvl="1" indent="-342900" algn="l">
              <a:lnSpc>
                <a:spcPct val="90000"/>
              </a:lnSpc>
              <a:spcBef>
                <a:spcPts val="500"/>
              </a:spcBef>
              <a:spcAft>
                <a:spcPts val="0"/>
              </a:spcAft>
              <a:buClr>
                <a:srgbClr val="262626"/>
              </a:buClr>
              <a:buSzPts val="1800"/>
              <a:buChar char="•"/>
              <a:defRPr/>
            </a:lvl2pPr>
            <a:lvl3pPr marL="1371600" lvl="2" indent="-342900" algn="l">
              <a:lnSpc>
                <a:spcPct val="90000"/>
              </a:lnSpc>
              <a:spcBef>
                <a:spcPts val="500"/>
              </a:spcBef>
              <a:spcAft>
                <a:spcPts val="0"/>
              </a:spcAft>
              <a:buClr>
                <a:srgbClr val="262626"/>
              </a:buClr>
              <a:buSzPts val="1800"/>
              <a:buChar char="•"/>
              <a:defRPr/>
            </a:lvl3pPr>
            <a:lvl4pPr marL="1828800" lvl="3" indent="-342900" algn="l">
              <a:lnSpc>
                <a:spcPct val="90000"/>
              </a:lnSpc>
              <a:spcBef>
                <a:spcPts val="500"/>
              </a:spcBef>
              <a:spcAft>
                <a:spcPts val="0"/>
              </a:spcAft>
              <a:buClr>
                <a:srgbClr val="262626"/>
              </a:buClr>
              <a:buSzPts val="1800"/>
              <a:buChar char="•"/>
              <a:defRPr/>
            </a:lvl4pPr>
            <a:lvl5pPr marL="2286000" lvl="4" indent="-342900" algn="l">
              <a:lnSpc>
                <a:spcPct val="90000"/>
              </a:lnSpc>
              <a:spcBef>
                <a:spcPts val="500"/>
              </a:spcBef>
              <a:spcAft>
                <a:spcPts val="0"/>
              </a:spcAft>
              <a:buClr>
                <a:srgbClr val="26262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gdefbe3560b_0_148"/>
          <p:cNvSpPr txBox="1">
            <a:spLocks noGrp="1"/>
          </p:cNvSpPr>
          <p:nvPr>
            <p:ph type="body" idx="2"/>
          </p:nvPr>
        </p:nvSpPr>
        <p:spPr>
          <a:xfrm>
            <a:off x="2669117" y="4248708"/>
            <a:ext cx="9522900" cy="9348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262626"/>
              </a:buClr>
              <a:buSzPts val="4500"/>
              <a:buNone/>
              <a:defRPr sz="4500" b="1"/>
            </a:lvl1pPr>
            <a:lvl2pPr marL="914400" lvl="1" indent="-342900" algn="l">
              <a:lnSpc>
                <a:spcPct val="90000"/>
              </a:lnSpc>
              <a:spcBef>
                <a:spcPts val="500"/>
              </a:spcBef>
              <a:spcAft>
                <a:spcPts val="0"/>
              </a:spcAft>
              <a:buClr>
                <a:srgbClr val="262626"/>
              </a:buClr>
              <a:buSzPts val="1800"/>
              <a:buChar char="•"/>
              <a:defRPr/>
            </a:lvl2pPr>
            <a:lvl3pPr marL="1371600" lvl="2" indent="-342900" algn="l">
              <a:lnSpc>
                <a:spcPct val="90000"/>
              </a:lnSpc>
              <a:spcBef>
                <a:spcPts val="500"/>
              </a:spcBef>
              <a:spcAft>
                <a:spcPts val="0"/>
              </a:spcAft>
              <a:buClr>
                <a:srgbClr val="262626"/>
              </a:buClr>
              <a:buSzPts val="1800"/>
              <a:buChar char="•"/>
              <a:defRPr/>
            </a:lvl3pPr>
            <a:lvl4pPr marL="1828800" lvl="3" indent="-342900" algn="l">
              <a:lnSpc>
                <a:spcPct val="90000"/>
              </a:lnSpc>
              <a:spcBef>
                <a:spcPts val="500"/>
              </a:spcBef>
              <a:spcAft>
                <a:spcPts val="0"/>
              </a:spcAft>
              <a:buClr>
                <a:srgbClr val="262626"/>
              </a:buClr>
              <a:buSzPts val="1800"/>
              <a:buChar char="•"/>
              <a:defRPr/>
            </a:lvl4pPr>
            <a:lvl5pPr marL="2286000" lvl="4" indent="-342900" algn="l">
              <a:lnSpc>
                <a:spcPct val="90000"/>
              </a:lnSpc>
              <a:spcBef>
                <a:spcPts val="500"/>
              </a:spcBef>
              <a:spcAft>
                <a:spcPts val="0"/>
              </a:spcAft>
              <a:buClr>
                <a:srgbClr val="26262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81" name="Google Shape;81;gdefbe3560b_0_148"/>
          <p:cNvCxnSpPr/>
          <p:nvPr/>
        </p:nvCxnSpPr>
        <p:spPr>
          <a:xfrm>
            <a:off x="2669117" y="4247549"/>
            <a:ext cx="9522900" cy="0"/>
          </a:xfrm>
          <a:prstGeom prst="straightConnector1">
            <a:avLst/>
          </a:prstGeom>
          <a:noFill/>
          <a:ln w="28575" cap="flat" cmpd="sng">
            <a:solidFill>
              <a:srgbClr val="C40E3E"/>
            </a:solidFill>
            <a:prstDash val="solid"/>
            <a:round/>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tandard">
  <p:cSld name="Standard">
    <p:spTree>
      <p:nvGrpSpPr>
        <p:cNvPr id="1" name="Shape 23"/>
        <p:cNvGrpSpPr/>
        <p:nvPr/>
      </p:nvGrpSpPr>
      <p:grpSpPr>
        <a:xfrm>
          <a:off x="0" y="0"/>
          <a:ext cx="0" cy="0"/>
          <a:chOff x="0" y="0"/>
          <a:chExt cx="0" cy="0"/>
        </a:xfrm>
      </p:grpSpPr>
      <p:sp>
        <p:nvSpPr>
          <p:cNvPr id="24" name="Google Shape;24;gdefbe3560b_0_97"/>
          <p:cNvSpPr txBox="1">
            <a:spLocks noGrp="1"/>
          </p:cNvSpPr>
          <p:nvPr>
            <p:ph type="title"/>
          </p:nvPr>
        </p:nvSpPr>
        <p:spPr>
          <a:xfrm>
            <a:off x="838200" y="596349"/>
            <a:ext cx="10515600" cy="9948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400"/>
              <a:buFont typeface="Calibri"/>
              <a:buNone/>
              <a:defRPr sz="4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gdefbe3560b_0_97"/>
          <p:cNvSpPr txBox="1">
            <a:spLocks noGrp="1"/>
          </p:cNvSpPr>
          <p:nvPr>
            <p:ph type="body" idx="1"/>
          </p:nvPr>
        </p:nvSpPr>
        <p:spPr>
          <a:xfrm>
            <a:off x="1282148" y="1825625"/>
            <a:ext cx="10071600" cy="4351200"/>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rgbClr val="262626"/>
              </a:buClr>
              <a:buSzPts val="2800"/>
              <a:buChar char="•"/>
              <a:defRPr sz="2800">
                <a:solidFill>
                  <a:srgbClr val="262626"/>
                </a:solidFill>
              </a:defRPr>
            </a:lvl1pPr>
            <a:lvl2pPr marL="914400" lvl="1" indent="-381000" algn="l">
              <a:lnSpc>
                <a:spcPct val="90000"/>
              </a:lnSpc>
              <a:spcBef>
                <a:spcPts val="500"/>
              </a:spcBef>
              <a:spcAft>
                <a:spcPts val="0"/>
              </a:spcAft>
              <a:buClr>
                <a:srgbClr val="262626"/>
              </a:buClr>
              <a:buSzPts val="2400"/>
              <a:buChar char="•"/>
              <a:defRPr sz="2400">
                <a:solidFill>
                  <a:srgbClr val="262626"/>
                </a:solidFill>
              </a:defRPr>
            </a:lvl2pPr>
            <a:lvl3pPr marL="1371600" lvl="2" indent="-381000" algn="l">
              <a:lnSpc>
                <a:spcPct val="90000"/>
              </a:lnSpc>
              <a:spcBef>
                <a:spcPts val="500"/>
              </a:spcBef>
              <a:spcAft>
                <a:spcPts val="0"/>
              </a:spcAft>
              <a:buClr>
                <a:srgbClr val="262626"/>
              </a:buClr>
              <a:buSzPts val="2400"/>
              <a:buChar char="•"/>
              <a:defRPr sz="2400">
                <a:solidFill>
                  <a:srgbClr val="262626"/>
                </a:solidFill>
              </a:defRPr>
            </a:lvl3pPr>
            <a:lvl4pPr marL="1828800" lvl="3" indent="-381000" algn="l">
              <a:lnSpc>
                <a:spcPct val="90000"/>
              </a:lnSpc>
              <a:spcBef>
                <a:spcPts val="500"/>
              </a:spcBef>
              <a:spcAft>
                <a:spcPts val="0"/>
              </a:spcAft>
              <a:buClr>
                <a:srgbClr val="262626"/>
              </a:buClr>
              <a:buSzPts val="2400"/>
              <a:buChar char="•"/>
              <a:defRPr sz="2400">
                <a:solidFill>
                  <a:srgbClr val="262626"/>
                </a:solidFill>
              </a:defRPr>
            </a:lvl4pPr>
            <a:lvl5pPr marL="2286000" lvl="4" indent="-381000" algn="l">
              <a:lnSpc>
                <a:spcPct val="90000"/>
              </a:lnSpc>
              <a:spcBef>
                <a:spcPts val="500"/>
              </a:spcBef>
              <a:spcAft>
                <a:spcPts val="0"/>
              </a:spcAft>
              <a:buClr>
                <a:srgbClr val="262626"/>
              </a:buClr>
              <a:buSzPts val="2400"/>
              <a:buChar char="•"/>
              <a:defRPr sz="2400">
                <a:solidFill>
                  <a:srgbClr val="262626"/>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gdefbe3560b_0_97"/>
          <p:cNvSpPr txBox="1">
            <a:spLocks noGrp="1"/>
          </p:cNvSpPr>
          <p:nvPr>
            <p:ph type="sldNum" idx="12"/>
          </p:nvPr>
        </p:nvSpPr>
        <p:spPr>
          <a:xfrm>
            <a:off x="537186" y="6253165"/>
            <a:ext cx="5433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27" name="Google Shape;27;gdefbe3560b_0_97"/>
          <p:cNvSpPr txBox="1">
            <a:spLocks noGrp="1"/>
          </p:cNvSpPr>
          <p:nvPr>
            <p:ph type="body" idx="2"/>
          </p:nvPr>
        </p:nvSpPr>
        <p:spPr>
          <a:xfrm>
            <a:off x="884583" y="362022"/>
            <a:ext cx="10469100" cy="3438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7F7F7F"/>
              </a:buClr>
              <a:buSzPts val="2200"/>
              <a:buNone/>
              <a:defRPr sz="2200" i="1">
                <a:solidFill>
                  <a:srgbClr val="7F7F7F"/>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8" name="Google Shape;28;gdefbe3560b_0_97"/>
          <p:cNvCxnSpPr/>
          <p:nvPr/>
        </p:nvCxnSpPr>
        <p:spPr>
          <a:xfrm>
            <a:off x="983837" y="1469337"/>
            <a:ext cx="11208300" cy="0"/>
          </a:xfrm>
          <a:prstGeom prst="straightConnector1">
            <a:avLst/>
          </a:prstGeom>
          <a:noFill/>
          <a:ln w="28575" cap="flat" cmpd="sng">
            <a:solidFill>
              <a:srgbClr val="C40E3E"/>
            </a:solidFill>
            <a:prstDash val="solid"/>
            <a:round/>
            <a:headEnd type="none" w="sm" len="sm"/>
            <a:tailEnd type="none" w="sm" len="sm"/>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gdefbe3560b_0_108"/>
          <p:cNvSpPr txBox="1">
            <a:spLocks noGrp="1"/>
          </p:cNvSpPr>
          <p:nvPr>
            <p:ph type="title"/>
          </p:nvPr>
        </p:nvSpPr>
        <p:spPr>
          <a:xfrm>
            <a:off x="838200" y="695739"/>
            <a:ext cx="10515600" cy="9948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gdefbe3560b_0_108"/>
          <p:cNvSpPr txBox="1">
            <a:spLocks noGrp="1"/>
          </p:cNvSpPr>
          <p:nvPr>
            <p:ph type="body" idx="1"/>
          </p:nvPr>
        </p:nvSpPr>
        <p:spPr>
          <a:xfrm>
            <a:off x="1182758" y="1825625"/>
            <a:ext cx="4836900" cy="43512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gdefbe3560b_0_108"/>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gdefbe3560b_0_108"/>
          <p:cNvSpPr txBox="1">
            <a:spLocks noGrp="1"/>
          </p:cNvSpPr>
          <p:nvPr>
            <p:ph type="sldNum" idx="12"/>
          </p:nvPr>
        </p:nvSpPr>
        <p:spPr>
          <a:xfrm>
            <a:off x="738810" y="6231917"/>
            <a:ext cx="4440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cxnSp>
        <p:nvCxnSpPr>
          <p:cNvPr id="34" name="Google Shape;34;gdefbe3560b_0_108"/>
          <p:cNvCxnSpPr/>
          <p:nvPr/>
        </p:nvCxnSpPr>
        <p:spPr>
          <a:xfrm>
            <a:off x="983837" y="1569545"/>
            <a:ext cx="11208300" cy="0"/>
          </a:xfrm>
          <a:prstGeom prst="straightConnector1">
            <a:avLst/>
          </a:prstGeom>
          <a:noFill/>
          <a:ln w="28575" cap="flat" cmpd="sng">
            <a:solidFill>
              <a:srgbClr val="C40E3E"/>
            </a:solidFill>
            <a:prstDash val="solid"/>
            <a:round/>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hapter ">
  <p:cSld name="Chapter ">
    <p:spTree>
      <p:nvGrpSpPr>
        <p:cNvPr id="1" name="Shape 35"/>
        <p:cNvGrpSpPr/>
        <p:nvPr/>
      </p:nvGrpSpPr>
      <p:grpSpPr>
        <a:xfrm>
          <a:off x="0" y="0"/>
          <a:ext cx="0" cy="0"/>
          <a:chOff x="0" y="0"/>
          <a:chExt cx="0" cy="0"/>
        </a:xfrm>
      </p:grpSpPr>
      <p:sp>
        <p:nvSpPr>
          <p:cNvPr id="36" name="Google Shape;36;gdefbe3560b_0_93"/>
          <p:cNvSpPr txBox="1">
            <a:spLocks noGrp="1"/>
          </p:cNvSpPr>
          <p:nvPr>
            <p:ph type="body" idx="1"/>
          </p:nvPr>
        </p:nvSpPr>
        <p:spPr>
          <a:xfrm>
            <a:off x="1610139" y="3575637"/>
            <a:ext cx="10581900" cy="5700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4000"/>
              <a:buNone/>
              <a:defRPr sz="4000" i="1">
                <a:solidFill>
                  <a:schemeClr val="dk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gdefbe3560b_0_93"/>
          <p:cNvSpPr txBox="1">
            <a:spLocks noGrp="1"/>
          </p:cNvSpPr>
          <p:nvPr>
            <p:ph type="body" idx="2"/>
          </p:nvPr>
        </p:nvSpPr>
        <p:spPr>
          <a:xfrm>
            <a:off x="1610138" y="4162495"/>
            <a:ext cx="10581900" cy="7641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5500"/>
              <a:buNone/>
              <a:defRPr sz="5500" b="1">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38" name="Google Shape;38;gdefbe3560b_0_93"/>
          <p:cNvCxnSpPr/>
          <p:nvPr/>
        </p:nvCxnSpPr>
        <p:spPr>
          <a:xfrm>
            <a:off x="1610139" y="4225063"/>
            <a:ext cx="10581900" cy="0"/>
          </a:xfrm>
          <a:prstGeom prst="straightConnector1">
            <a:avLst/>
          </a:prstGeom>
          <a:noFill/>
          <a:ln w="28575" cap="flat" cmpd="sng">
            <a:solidFill>
              <a:srgbClr val="C40E3E"/>
            </a:solidFill>
            <a:prstDash val="solid"/>
            <a:round/>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9"/>
        <p:cNvGrpSpPr/>
        <p:nvPr/>
      </p:nvGrpSpPr>
      <p:grpSpPr>
        <a:xfrm>
          <a:off x="0" y="0"/>
          <a:ext cx="0" cy="0"/>
          <a:chOff x="0" y="0"/>
          <a:chExt cx="0" cy="0"/>
        </a:xfrm>
      </p:grpSpPr>
      <p:sp>
        <p:nvSpPr>
          <p:cNvPr id="40" name="Google Shape;40;gdefbe3560b_0_103"/>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5400"/>
              <a:buFont typeface="Calibri"/>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gdefbe3560b_0_103"/>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2" name="Google Shape;42;gdefbe3560b_0_103"/>
          <p:cNvSpPr txBox="1">
            <a:spLocks noGrp="1"/>
          </p:cNvSpPr>
          <p:nvPr>
            <p:ph type="sldNum" idx="12"/>
          </p:nvPr>
        </p:nvSpPr>
        <p:spPr>
          <a:xfrm>
            <a:off x="738810" y="6231917"/>
            <a:ext cx="4440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cxnSp>
        <p:nvCxnSpPr>
          <p:cNvPr id="43" name="Google Shape;43;gdefbe3560b_0_103"/>
          <p:cNvCxnSpPr/>
          <p:nvPr/>
        </p:nvCxnSpPr>
        <p:spPr>
          <a:xfrm>
            <a:off x="831850" y="4589463"/>
            <a:ext cx="11360100" cy="0"/>
          </a:xfrm>
          <a:prstGeom prst="straightConnector1">
            <a:avLst/>
          </a:prstGeom>
          <a:noFill/>
          <a:ln w="28575" cap="flat" cmpd="sng">
            <a:solidFill>
              <a:srgbClr val="C40E3E"/>
            </a:solidFill>
            <a:prstDash val="solid"/>
            <a:round/>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gdefbe3560b_0_114"/>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gdefbe3560b_0_114"/>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gdefbe3560b_0_114"/>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gdefbe3560b_0_114"/>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gdefbe3560b_0_114"/>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gdefbe3560b_0_114"/>
          <p:cNvSpPr txBox="1">
            <a:spLocks noGrp="1"/>
          </p:cNvSpPr>
          <p:nvPr>
            <p:ph type="sldNum" idx="12"/>
          </p:nvPr>
        </p:nvSpPr>
        <p:spPr>
          <a:xfrm>
            <a:off x="738810" y="6231917"/>
            <a:ext cx="4440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cxnSp>
        <p:nvCxnSpPr>
          <p:cNvPr id="51" name="Google Shape;51;gdefbe3560b_0_114"/>
          <p:cNvCxnSpPr/>
          <p:nvPr/>
        </p:nvCxnSpPr>
        <p:spPr>
          <a:xfrm>
            <a:off x="983837" y="1469337"/>
            <a:ext cx="11208300" cy="0"/>
          </a:xfrm>
          <a:prstGeom prst="straightConnector1">
            <a:avLst/>
          </a:prstGeom>
          <a:noFill/>
          <a:ln w="28575" cap="flat" cmpd="sng">
            <a:solidFill>
              <a:srgbClr val="C40E3E"/>
            </a:solidFill>
            <a:prstDash val="solid"/>
            <a:round/>
            <a:headEnd type="none" w="sm" len="sm"/>
            <a:tailEnd type="none" w="sm" len="sm"/>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2"/>
        <p:cNvGrpSpPr/>
        <p:nvPr/>
      </p:nvGrpSpPr>
      <p:grpSpPr>
        <a:xfrm>
          <a:off x="0" y="0"/>
          <a:ext cx="0" cy="0"/>
          <a:chOff x="0" y="0"/>
          <a:chExt cx="0" cy="0"/>
        </a:xfrm>
      </p:grpSpPr>
      <p:sp>
        <p:nvSpPr>
          <p:cNvPr id="53" name="Google Shape;53;gdefbe3560b_0_122"/>
          <p:cNvSpPr txBox="1">
            <a:spLocks noGrp="1"/>
          </p:cNvSpPr>
          <p:nvPr>
            <p:ph type="title"/>
          </p:nvPr>
        </p:nvSpPr>
        <p:spPr>
          <a:xfrm>
            <a:off x="838200" y="695739"/>
            <a:ext cx="10515600" cy="9948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gdefbe3560b_0_122"/>
          <p:cNvSpPr txBox="1">
            <a:spLocks noGrp="1"/>
          </p:cNvSpPr>
          <p:nvPr>
            <p:ph type="sldNum" idx="12"/>
          </p:nvPr>
        </p:nvSpPr>
        <p:spPr>
          <a:xfrm>
            <a:off x="738810" y="6231917"/>
            <a:ext cx="4440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cxnSp>
        <p:nvCxnSpPr>
          <p:cNvPr id="55" name="Google Shape;55;gdefbe3560b_0_122"/>
          <p:cNvCxnSpPr/>
          <p:nvPr/>
        </p:nvCxnSpPr>
        <p:spPr>
          <a:xfrm>
            <a:off x="983837" y="1582071"/>
            <a:ext cx="11208300" cy="0"/>
          </a:xfrm>
          <a:prstGeom prst="straightConnector1">
            <a:avLst/>
          </a:prstGeom>
          <a:noFill/>
          <a:ln w="28575" cap="flat" cmpd="sng">
            <a:solidFill>
              <a:srgbClr val="C40E3E"/>
            </a:solidFill>
            <a:prstDash val="solid"/>
            <a:round/>
            <a:headEnd type="none" w="sm" len="sm"/>
            <a:tailEnd type="none" w="sm" len="sm"/>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6"/>
        <p:cNvGrpSpPr/>
        <p:nvPr/>
      </p:nvGrpSpPr>
      <p:grpSpPr>
        <a:xfrm>
          <a:off x="0" y="0"/>
          <a:ext cx="0" cy="0"/>
          <a:chOff x="0" y="0"/>
          <a:chExt cx="0" cy="0"/>
        </a:xfrm>
      </p:grpSpPr>
      <p:sp>
        <p:nvSpPr>
          <p:cNvPr id="57" name="Google Shape;57;gdefbe3560b_0_126"/>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gdefbe3560b_0_126"/>
          <p:cNvSpPr txBox="1">
            <a:spLocks noGrp="1"/>
          </p:cNvSpPr>
          <p:nvPr>
            <p:ph type="body" idx="1"/>
          </p:nvPr>
        </p:nvSpPr>
        <p:spPr>
          <a:xfrm>
            <a:off x="5183188" y="987425"/>
            <a:ext cx="6172200" cy="4873500"/>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9" name="Google Shape;59;gdefbe3560b_0_126"/>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0" name="Google Shape;60;gdefbe3560b_0_126"/>
          <p:cNvSpPr txBox="1">
            <a:spLocks noGrp="1"/>
          </p:cNvSpPr>
          <p:nvPr>
            <p:ph type="sldNum" idx="12"/>
          </p:nvPr>
        </p:nvSpPr>
        <p:spPr>
          <a:xfrm>
            <a:off x="738810" y="6231917"/>
            <a:ext cx="4440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cxnSp>
        <p:nvCxnSpPr>
          <p:cNvPr id="61" name="Google Shape;61;gdefbe3560b_0_126"/>
          <p:cNvCxnSpPr/>
          <p:nvPr/>
        </p:nvCxnSpPr>
        <p:spPr>
          <a:xfrm>
            <a:off x="839788" y="2069926"/>
            <a:ext cx="3932100" cy="0"/>
          </a:xfrm>
          <a:prstGeom prst="straightConnector1">
            <a:avLst/>
          </a:prstGeom>
          <a:noFill/>
          <a:ln w="28575" cap="flat" cmpd="sng">
            <a:solidFill>
              <a:srgbClr val="C40E3E"/>
            </a:solidFill>
            <a:prstDash val="solid"/>
            <a:round/>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2"/>
        <p:cNvGrpSpPr/>
        <p:nvPr/>
      </p:nvGrpSpPr>
      <p:grpSpPr>
        <a:xfrm>
          <a:off x="0" y="0"/>
          <a:ext cx="0" cy="0"/>
          <a:chOff x="0" y="0"/>
          <a:chExt cx="0" cy="0"/>
        </a:xfrm>
      </p:grpSpPr>
      <p:sp>
        <p:nvSpPr>
          <p:cNvPr id="63" name="Google Shape;63;gdefbe3560b_0_132"/>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gdefbe3560b_0_132"/>
          <p:cNvSpPr>
            <a:spLocks noGrp="1"/>
          </p:cNvSpPr>
          <p:nvPr>
            <p:ph type="pic" idx="2"/>
          </p:nvPr>
        </p:nvSpPr>
        <p:spPr>
          <a:xfrm>
            <a:off x="5183188" y="987425"/>
            <a:ext cx="6172200" cy="4873500"/>
          </a:xfrm>
          <a:prstGeom prst="rect">
            <a:avLst/>
          </a:prstGeom>
          <a:noFill/>
          <a:ln>
            <a:noFill/>
          </a:ln>
        </p:spPr>
      </p:sp>
      <p:sp>
        <p:nvSpPr>
          <p:cNvPr id="65" name="Google Shape;65;gdefbe3560b_0_132"/>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6" name="Google Shape;66;gdefbe3560b_0_132"/>
          <p:cNvSpPr txBox="1">
            <a:spLocks noGrp="1"/>
          </p:cNvSpPr>
          <p:nvPr>
            <p:ph type="sldNum" idx="12"/>
          </p:nvPr>
        </p:nvSpPr>
        <p:spPr>
          <a:xfrm>
            <a:off x="738810" y="6231917"/>
            <a:ext cx="444000" cy="3651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cxnSp>
        <p:nvCxnSpPr>
          <p:cNvPr id="67" name="Google Shape;67;gdefbe3560b_0_132"/>
          <p:cNvCxnSpPr/>
          <p:nvPr/>
        </p:nvCxnSpPr>
        <p:spPr>
          <a:xfrm>
            <a:off x="839788" y="2069926"/>
            <a:ext cx="3932100" cy="0"/>
          </a:xfrm>
          <a:prstGeom prst="straightConnector1">
            <a:avLst/>
          </a:prstGeom>
          <a:noFill/>
          <a:ln w="28575" cap="flat" cmpd="sng">
            <a:solidFill>
              <a:srgbClr val="C40E3E"/>
            </a:solidFill>
            <a:prstDash val="solid"/>
            <a:round/>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gdefbe3560b_0_79"/>
          <p:cNvSpPr txBox="1">
            <a:spLocks noGrp="1"/>
          </p:cNvSpPr>
          <p:nvPr>
            <p:ph type="title"/>
          </p:nvPr>
        </p:nvSpPr>
        <p:spPr>
          <a:xfrm>
            <a:off x="838200" y="695739"/>
            <a:ext cx="10515600" cy="9948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gdefbe3560b_0_79"/>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gdefbe3560b_0_79"/>
          <p:cNvSpPr txBox="1">
            <a:spLocks noGrp="1"/>
          </p:cNvSpPr>
          <p:nvPr>
            <p:ph type="sldNum" idx="12"/>
          </p:nvPr>
        </p:nvSpPr>
        <p:spPr>
          <a:xfrm>
            <a:off x="738810" y="6231917"/>
            <a:ext cx="4440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13" name="Google Shape;13;gdefbe3560b_0_79"/>
          <p:cNvPicPr preferRelativeResize="0"/>
          <p:nvPr/>
        </p:nvPicPr>
        <p:blipFill rotWithShape="1">
          <a:blip r:embed="rId14">
            <a:alphaModFix/>
          </a:blip>
          <a:srcRect/>
          <a:stretch/>
        </p:blipFill>
        <p:spPr>
          <a:xfrm>
            <a:off x="8982170" y="5846548"/>
            <a:ext cx="2391948" cy="69522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4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14.pn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4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14.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youtu.be/aNTuh4ijXTU"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hyperlink" Target="https://test-health.maryland.gov/dda/Documents/Person-Centered%20Planning/2.28.22/DDA%20Webinar%20-PCP%20and%20Services%20-%20Meaningful%20Day%20Services%202-24-2022.pptx" TargetMode="External"/></Relationships>
</file>

<file path=ppt/slides/_rels/slide55.xml.rels><?xml version="1.0" encoding="UTF-8" standalone="yes"?>
<Relationships xmlns="http://schemas.openxmlformats.org/package/2006/relationships"><Relationship Id="rId8" Type="http://schemas.openxmlformats.org/officeDocument/2006/relationships/hyperlink" Target="https://test-health.maryland.gov/dda/Documents/Person-Centered%20Planning/2.11.22/DDA%20-%20PCP%20Development%20and%20Authorization%20-%20Revised%20Feb%2011%202022%20Final.pdf" TargetMode="External"/><Relationship Id="rId3" Type="http://schemas.openxmlformats.org/officeDocument/2006/relationships/hyperlink" Target="https://test-health.maryland.gov/dda/Documents/Person-Centered%20Planning/4.5.21/DDA%20CCS%20PCP%20Checklist-%20Revised%203-28-2021.zip" TargetMode="External"/><Relationship Id="rId7" Type="http://schemas.openxmlformats.org/officeDocument/2006/relationships/hyperlink" Target="https://test-health.maryland.gov/dda/Documents/Coordination%20of%20Community%20Services/Coordinator%20Resources/8.23.21/DDA_CIEChecklist.2021.08.17.pdf"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hyperlink" Target="https://test-health.maryland.gov/dda/Documents/Person-Centered%20Planning/6.1.21/DDA_SIPTraditionalAndSelf-DirectedServices_FORM%20Revised%20June%201,%202021.pdf" TargetMode="External"/><Relationship Id="rId11" Type="http://schemas.openxmlformats.org/officeDocument/2006/relationships/hyperlink" Target="https://dhmh.policystat.com/?lt=FGOOt-k9bPID7nabPPUk8c&amp;next=/policy_search/category/?terms%3D39206%26terms%3D39208%26terms%3D39207%26search_query%3D" TargetMode="External"/><Relationship Id="rId5" Type="http://schemas.openxmlformats.org/officeDocument/2006/relationships/hyperlink" Target="https://test-health.maryland.gov/dda/Documents/Person-Centered%20Planning/6.23.21/DetailedServiceAuthorizationTool_Revised%2006012021v2.xlsx" TargetMode="External"/><Relationship Id="rId10" Type="http://schemas.openxmlformats.org/officeDocument/2006/relationships/hyperlink" Target="https://test-health.maryland.gov/dda/Documents/Transformation/GuidanceForTheJuly1-2020Transition-PROOF%208.17.20.pdf" TargetMode="External"/><Relationship Id="rId4" Type="http://schemas.openxmlformats.org/officeDocument/2006/relationships/hyperlink" Target="https://test-health.maryland.gov/dda/Documents/Person-Centered%20Planning/4.5.21/CCS%20%20Alert%20-%20CCS%20Person%20Centered%20Plan%20Checklist%20-%20Revised_04.02.2021.pdf" TargetMode="External"/><Relationship Id="rId9" Type="http://schemas.openxmlformats.org/officeDocument/2006/relationships/hyperlink" Target="https://test-health.maryland.gov/dda/Documents/Person-Centered%20Planning/3.22.21/DDA%20-%20Service%20Authorization%20and%20Provider%20Billing%20Documentation%20Guidelines%20-%20Revised%202-5-2021%20Final1.pdf"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g107515a311f_0_0"/>
          <p:cNvSpPr txBox="1">
            <a:spLocks noGrp="1"/>
          </p:cNvSpPr>
          <p:nvPr>
            <p:ph type="ctrTitle"/>
          </p:nvPr>
        </p:nvSpPr>
        <p:spPr>
          <a:xfrm>
            <a:off x="691050" y="3106525"/>
            <a:ext cx="11055900" cy="15396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SzPts val="3600"/>
              <a:buNone/>
            </a:pPr>
            <a:r>
              <a:rPr lang="en-US" sz="3500">
                <a:latin typeface="Calibri"/>
                <a:ea typeface="Calibri"/>
                <a:cs typeface="Calibri"/>
                <a:sym typeface="Calibri"/>
              </a:rPr>
              <a:t>Developmental Disabilities Administration (DDA)</a:t>
            </a:r>
            <a:br>
              <a:rPr lang="en-US" sz="3500">
                <a:latin typeface="Calibri"/>
                <a:ea typeface="Calibri"/>
                <a:cs typeface="Calibri"/>
                <a:sym typeface="Calibri"/>
              </a:rPr>
            </a:br>
            <a:r>
              <a:rPr lang="en-US" sz="3200"/>
              <a:t>Person-Centered Plans Services Considerations and Flexibility</a:t>
            </a:r>
            <a:endParaRPr sz="3200"/>
          </a:p>
          <a:p>
            <a:pPr marL="0" lvl="0" indent="0" algn="ctr" rtl="0">
              <a:lnSpc>
                <a:spcPct val="90000"/>
              </a:lnSpc>
              <a:spcBef>
                <a:spcPts val="0"/>
              </a:spcBef>
              <a:spcAft>
                <a:spcPts val="0"/>
              </a:spcAft>
              <a:buSzPts val="3600"/>
              <a:buNone/>
            </a:pPr>
            <a:r>
              <a:rPr lang="en-US" sz="3200">
                <a:highlight>
                  <a:schemeClr val="lt1"/>
                </a:highlight>
              </a:rPr>
              <a:t>Support Services, Residential Supports, </a:t>
            </a:r>
            <a:endParaRPr sz="3200">
              <a:highlight>
                <a:schemeClr val="lt1"/>
              </a:highlight>
            </a:endParaRPr>
          </a:p>
          <a:p>
            <a:pPr marL="0" lvl="0" indent="0" algn="ctr" rtl="0">
              <a:lnSpc>
                <a:spcPct val="90000"/>
              </a:lnSpc>
              <a:spcBef>
                <a:spcPts val="0"/>
              </a:spcBef>
              <a:spcAft>
                <a:spcPts val="0"/>
              </a:spcAft>
              <a:buSzPts val="3600"/>
              <a:buNone/>
            </a:pPr>
            <a:r>
              <a:rPr lang="en-US" sz="3200">
                <a:highlight>
                  <a:schemeClr val="lt1"/>
                </a:highlight>
              </a:rPr>
              <a:t>State Funding, and Self-Direction</a:t>
            </a:r>
            <a:endParaRPr sz="3200">
              <a:highlight>
                <a:schemeClr val="lt1"/>
              </a:highlight>
            </a:endParaRPr>
          </a:p>
        </p:txBody>
      </p:sp>
      <p:sp>
        <p:nvSpPr>
          <p:cNvPr id="87" name="Google Shape;87;g107515a311f_0_0"/>
          <p:cNvSpPr txBox="1">
            <a:spLocks noGrp="1"/>
          </p:cNvSpPr>
          <p:nvPr>
            <p:ph type="subTitle" idx="1"/>
          </p:nvPr>
        </p:nvSpPr>
        <p:spPr>
          <a:xfrm>
            <a:off x="1524000" y="4477580"/>
            <a:ext cx="9144000" cy="387600"/>
          </a:xfrm>
          <a:prstGeom prst="rect">
            <a:avLst/>
          </a:prstGeom>
          <a:noFill/>
          <a:ln>
            <a:noFill/>
          </a:ln>
        </p:spPr>
        <p:txBody>
          <a:bodyPr spcFirstLastPara="1" wrap="square" lIns="91425" tIns="45700" rIns="91425" bIns="45700" anchor="t" anchorCtr="0">
            <a:noAutofit/>
          </a:bodyPr>
          <a:lstStyle/>
          <a:p>
            <a:pPr marL="457200" lvl="0" indent="-406400" algn="ctr" rtl="0">
              <a:lnSpc>
                <a:spcPct val="90000"/>
              </a:lnSpc>
              <a:spcBef>
                <a:spcPts val="1000"/>
              </a:spcBef>
              <a:spcAft>
                <a:spcPts val="0"/>
              </a:spcAft>
              <a:buClr>
                <a:srgbClr val="C40E3E"/>
              </a:buClr>
              <a:buSzPts val="2400"/>
              <a:buNone/>
            </a:pPr>
            <a:r>
              <a:rPr lang="en-US" dirty="0"/>
              <a:t>Rachel  White, Eastern Shore Regional Office Deputy Director</a:t>
            </a:r>
            <a:endParaRPr dirty="0"/>
          </a:p>
          <a:p>
            <a:pPr marL="457200" lvl="0" indent="-406400" algn="ctr" rtl="0">
              <a:lnSpc>
                <a:spcPct val="90000"/>
              </a:lnSpc>
              <a:spcBef>
                <a:spcPts val="1000"/>
              </a:spcBef>
              <a:spcAft>
                <a:spcPts val="0"/>
              </a:spcAft>
              <a:buClr>
                <a:srgbClr val="C40E3E"/>
              </a:buClr>
              <a:buSzPts val="2400"/>
              <a:buNone/>
            </a:pPr>
            <a:r>
              <a:rPr lang="en-US" dirty="0"/>
              <a:t>Linda Yale, Western Maryland Regional Office Deputy Director</a:t>
            </a:r>
            <a:endParaRPr dirty="0"/>
          </a:p>
        </p:txBody>
      </p:sp>
      <p:sp>
        <p:nvSpPr>
          <p:cNvPr id="88" name="Google Shape;88;g107515a311f_0_0"/>
          <p:cNvSpPr txBox="1">
            <a:spLocks noGrp="1"/>
          </p:cNvSpPr>
          <p:nvPr>
            <p:ph type="body" idx="2"/>
          </p:nvPr>
        </p:nvSpPr>
        <p:spPr>
          <a:xfrm>
            <a:off x="1524000" y="5471835"/>
            <a:ext cx="9144000" cy="366600"/>
          </a:xfrm>
          <a:prstGeom prst="rect">
            <a:avLst/>
          </a:prstGeom>
          <a:noFill/>
          <a:ln>
            <a:noFill/>
          </a:ln>
        </p:spPr>
        <p:txBody>
          <a:bodyPr spcFirstLastPara="1" wrap="square" lIns="91425" tIns="45700" rIns="91425" bIns="45700" anchor="t" anchorCtr="0">
            <a:noAutofit/>
          </a:bodyPr>
          <a:lstStyle/>
          <a:p>
            <a:pPr marL="0" lvl="0" indent="0" algn="ctr" rtl="0">
              <a:lnSpc>
                <a:spcPct val="80000"/>
              </a:lnSpc>
              <a:spcBef>
                <a:spcPts val="0"/>
              </a:spcBef>
              <a:spcAft>
                <a:spcPts val="0"/>
              </a:spcAft>
              <a:buClr>
                <a:srgbClr val="C40E3E"/>
              </a:buClr>
              <a:buSzPts val="2220"/>
              <a:buNone/>
            </a:pPr>
            <a:r>
              <a:rPr lang="en-US" sz="2220"/>
              <a:t>March 4, 2022</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g117423569c9_1_237"/>
          <p:cNvSpPr txBox="1">
            <a:spLocks noGrp="1"/>
          </p:cNvSpPr>
          <p:nvPr>
            <p:ph type="sldNum" idx="12"/>
          </p:nvPr>
        </p:nvSpPr>
        <p:spPr>
          <a:xfrm>
            <a:off x="537186" y="6253165"/>
            <a:ext cx="5433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800"/>
              <a:buFont typeface="Arial"/>
              <a:buNone/>
            </a:pPr>
            <a:fld id="{00000000-1234-1234-1234-123412341234}" type="slidenum">
              <a:rPr lang="en-US"/>
              <a:t>10</a:t>
            </a:fld>
            <a:endParaRPr/>
          </a:p>
        </p:txBody>
      </p:sp>
      <p:pic>
        <p:nvPicPr>
          <p:cNvPr id="182" name="Google Shape;182;g117423569c9_1_237"/>
          <p:cNvPicPr preferRelativeResize="0"/>
          <p:nvPr/>
        </p:nvPicPr>
        <p:blipFill rotWithShape="1">
          <a:blip r:embed="rId3">
            <a:alphaModFix/>
          </a:blip>
          <a:srcRect/>
          <a:stretch/>
        </p:blipFill>
        <p:spPr>
          <a:xfrm>
            <a:off x="974400" y="362025"/>
            <a:ext cx="11217600" cy="62562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g117423569c9_1_243"/>
          <p:cNvSpPr txBox="1">
            <a:spLocks noGrp="1"/>
          </p:cNvSpPr>
          <p:nvPr>
            <p:ph type="sldNum" idx="12"/>
          </p:nvPr>
        </p:nvSpPr>
        <p:spPr>
          <a:xfrm>
            <a:off x="301161" y="6253165"/>
            <a:ext cx="5433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800"/>
              <a:buFont typeface="Arial"/>
              <a:buNone/>
            </a:pPr>
            <a:fld id="{00000000-1234-1234-1234-123412341234}" type="slidenum">
              <a:rPr lang="en-US"/>
              <a:t>11</a:t>
            </a:fld>
            <a:endParaRPr/>
          </a:p>
        </p:txBody>
      </p:sp>
      <p:pic>
        <p:nvPicPr>
          <p:cNvPr id="189" name="Google Shape;189;g117423569c9_1_243"/>
          <p:cNvPicPr preferRelativeResize="0"/>
          <p:nvPr/>
        </p:nvPicPr>
        <p:blipFill rotWithShape="1">
          <a:blip r:embed="rId3">
            <a:alphaModFix/>
          </a:blip>
          <a:srcRect l="2931"/>
          <a:stretch/>
        </p:blipFill>
        <p:spPr>
          <a:xfrm>
            <a:off x="844450" y="460600"/>
            <a:ext cx="11347550" cy="61576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g1174ecb7bba_0_63"/>
          <p:cNvSpPr txBox="1">
            <a:spLocks noGrp="1"/>
          </p:cNvSpPr>
          <p:nvPr>
            <p:ph type="title"/>
          </p:nvPr>
        </p:nvSpPr>
        <p:spPr>
          <a:xfrm>
            <a:off x="883800" y="601768"/>
            <a:ext cx="11308200" cy="994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Arial"/>
              <a:buNone/>
            </a:pPr>
            <a:r>
              <a:rPr lang="en-US"/>
              <a:t>Day in the Life - Personal Supports</a:t>
            </a:r>
            <a:endParaRPr sz="3200"/>
          </a:p>
        </p:txBody>
      </p:sp>
      <p:sp>
        <p:nvSpPr>
          <p:cNvPr id="196" name="Google Shape;196;g1174ecb7bba_0_63"/>
          <p:cNvSpPr txBox="1">
            <a:spLocks noGrp="1"/>
          </p:cNvSpPr>
          <p:nvPr>
            <p:ph type="body" idx="1"/>
          </p:nvPr>
        </p:nvSpPr>
        <p:spPr>
          <a:xfrm>
            <a:off x="1017975" y="1451425"/>
            <a:ext cx="10967400" cy="5130000"/>
          </a:xfrm>
          <a:prstGeom prst="rect">
            <a:avLst/>
          </a:prstGeom>
          <a:noFill/>
          <a:ln>
            <a:noFill/>
          </a:ln>
        </p:spPr>
        <p:txBody>
          <a:bodyPr spcFirstLastPara="1" wrap="square" lIns="91425" tIns="45700" rIns="91425" bIns="45700" anchor="t" anchorCtr="0">
            <a:noAutofit/>
          </a:bodyPr>
          <a:lstStyle/>
          <a:p>
            <a:pPr marL="457200" lvl="0" indent="-406400" algn="l" rtl="0">
              <a:spcBef>
                <a:spcPts val="0"/>
              </a:spcBef>
              <a:spcAft>
                <a:spcPts val="0"/>
              </a:spcAft>
              <a:buSzPts val="2800"/>
              <a:buChar char="•"/>
            </a:pPr>
            <a:r>
              <a:rPr lang="en-US"/>
              <a:t>Personal Supports provide habilitative services to assist participants who live in their own or family homes with acquiring, building, or maintaining the skills necessary to maximize their personal independence. These services include</a:t>
            </a:r>
            <a:endParaRPr/>
          </a:p>
          <a:p>
            <a:pPr marL="914400" lvl="1" indent="-406400" algn="l" rtl="0">
              <a:spcBef>
                <a:spcPts val="0"/>
              </a:spcBef>
              <a:spcAft>
                <a:spcPts val="0"/>
              </a:spcAft>
              <a:buSzPts val="2800"/>
              <a:buChar char="•"/>
            </a:pPr>
            <a:r>
              <a:rPr lang="en-US" sz="2800"/>
              <a:t>In home skills development</a:t>
            </a:r>
            <a:endParaRPr sz="2800"/>
          </a:p>
          <a:p>
            <a:pPr marL="914400" lvl="1" indent="-406400" algn="l" rtl="0">
              <a:spcBef>
                <a:spcPts val="0"/>
              </a:spcBef>
              <a:spcAft>
                <a:spcPts val="0"/>
              </a:spcAft>
              <a:buSzPts val="2800"/>
              <a:buChar char="•"/>
            </a:pPr>
            <a:r>
              <a:rPr lang="en-US" sz="2800"/>
              <a:t>Community integration and engagement skills development</a:t>
            </a:r>
            <a:endParaRPr sz="2800"/>
          </a:p>
          <a:p>
            <a:pPr marL="457200" lvl="0" indent="-406400" algn="l" rtl="0">
              <a:spcBef>
                <a:spcPts val="0"/>
              </a:spcBef>
              <a:spcAft>
                <a:spcPts val="0"/>
              </a:spcAft>
              <a:buSzPts val="2800"/>
              <a:buChar char="•"/>
            </a:pPr>
            <a:r>
              <a:rPr lang="en-US"/>
              <a:t>Available:</a:t>
            </a:r>
            <a:endParaRPr/>
          </a:p>
          <a:p>
            <a:pPr marL="914400" lvl="1" indent="-406400" algn="l" rtl="0">
              <a:spcBef>
                <a:spcPts val="0"/>
              </a:spcBef>
              <a:spcAft>
                <a:spcPts val="0"/>
              </a:spcAft>
              <a:buSzPts val="2800"/>
              <a:buChar char="•"/>
            </a:pPr>
            <a:r>
              <a:rPr lang="en-US" sz="2800"/>
              <a:t>Before and after school;</a:t>
            </a:r>
            <a:endParaRPr sz="2800"/>
          </a:p>
          <a:p>
            <a:pPr marL="914400" lvl="1" indent="-406400" algn="l" rtl="0">
              <a:spcBef>
                <a:spcPts val="0"/>
              </a:spcBef>
              <a:spcAft>
                <a:spcPts val="0"/>
              </a:spcAft>
              <a:buSzPts val="2800"/>
              <a:buChar char="•"/>
            </a:pPr>
            <a:r>
              <a:rPr lang="en-US" sz="2800"/>
              <a:t>Any time when school is not in session;</a:t>
            </a:r>
            <a:endParaRPr sz="2800"/>
          </a:p>
          <a:p>
            <a:pPr marL="914400" lvl="1" indent="-406400" algn="l" rtl="0">
              <a:spcBef>
                <a:spcPts val="0"/>
              </a:spcBef>
              <a:spcAft>
                <a:spcPts val="0"/>
              </a:spcAft>
              <a:buSzPts val="2800"/>
              <a:buChar char="•"/>
            </a:pPr>
            <a:r>
              <a:rPr lang="en-US" sz="2800"/>
              <a:t>During the day when meaningful day services are not provided; and</a:t>
            </a:r>
            <a:endParaRPr sz="2800"/>
          </a:p>
          <a:p>
            <a:pPr marL="914400" lvl="1" indent="-406400" algn="l" rtl="0">
              <a:spcBef>
                <a:spcPts val="0"/>
              </a:spcBef>
              <a:spcAft>
                <a:spcPts val="0"/>
              </a:spcAft>
              <a:buSzPts val="2800"/>
              <a:buChar char="•"/>
            </a:pPr>
            <a:r>
              <a:rPr lang="en-US" sz="2800"/>
              <a:t>On nights and weekends</a:t>
            </a:r>
            <a:endParaRPr sz="2800"/>
          </a:p>
          <a:p>
            <a:pPr marL="0" lvl="0" indent="0" algn="l" rtl="0">
              <a:lnSpc>
                <a:spcPct val="90000"/>
              </a:lnSpc>
              <a:spcBef>
                <a:spcPts val="0"/>
              </a:spcBef>
              <a:spcAft>
                <a:spcPts val="0"/>
              </a:spcAft>
              <a:buSzPts val="2800"/>
              <a:buNone/>
            </a:pPr>
            <a:endParaRPr/>
          </a:p>
        </p:txBody>
      </p:sp>
      <p:sp>
        <p:nvSpPr>
          <p:cNvPr id="197" name="Google Shape;197;g1174ecb7bba_0_63"/>
          <p:cNvSpPr txBox="1">
            <a:spLocks noGrp="1"/>
          </p:cNvSpPr>
          <p:nvPr>
            <p:ph type="sldNum" idx="12"/>
          </p:nvPr>
        </p:nvSpPr>
        <p:spPr>
          <a:xfrm>
            <a:off x="537186" y="6253165"/>
            <a:ext cx="5433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800"/>
              <a:buFont typeface="Arial"/>
              <a:buNone/>
            </a:pPr>
            <a:fld id="{00000000-1234-1234-1234-123412341234}" type="slidenum">
              <a:rPr lang="en-US" sz="1800"/>
              <a:t>12</a:t>
            </a:fld>
            <a:endParaRPr sz="18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g1174ecb7bba_0_70"/>
          <p:cNvSpPr txBox="1">
            <a:spLocks noGrp="1"/>
          </p:cNvSpPr>
          <p:nvPr>
            <p:ph type="title"/>
          </p:nvPr>
        </p:nvSpPr>
        <p:spPr>
          <a:xfrm>
            <a:off x="883800" y="601768"/>
            <a:ext cx="11308200" cy="994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Arial"/>
              <a:buNone/>
            </a:pPr>
            <a:r>
              <a:rPr lang="en-US"/>
              <a:t>Day in the Life - Personal Supports</a:t>
            </a:r>
            <a:endParaRPr sz="3200"/>
          </a:p>
        </p:txBody>
      </p:sp>
      <p:sp>
        <p:nvSpPr>
          <p:cNvPr id="204" name="Google Shape;204;g1174ecb7bba_0_70"/>
          <p:cNvSpPr txBox="1">
            <a:spLocks noGrp="1"/>
          </p:cNvSpPr>
          <p:nvPr>
            <p:ph type="body" idx="1"/>
          </p:nvPr>
        </p:nvSpPr>
        <p:spPr>
          <a:xfrm>
            <a:off x="1017975" y="1451425"/>
            <a:ext cx="10967400" cy="5130000"/>
          </a:xfrm>
          <a:prstGeom prst="rect">
            <a:avLst/>
          </a:prstGeom>
          <a:noFill/>
          <a:ln>
            <a:noFill/>
          </a:ln>
        </p:spPr>
        <p:txBody>
          <a:bodyPr spcFirstLastPara="1" wrap="square" lIns="91425" tIns="45700" rIns="91425" bIns="45700" anchor="t" anchorCtr="0">
            <a:noAutofit/>
          </a:bodyPr>
          <a:lstStyle/>
          <a:p>
            <a:pPr marL="457200" lvl="0" indent="-406400" algn="l" rtl="0">
              <a:lnSpc>
                <a:spcPct val="100000"/>
              </a:lnSpc>
              <a:spcBef>
                <a:spcPts val="0"/>
              </a:spcBef>
              <a:spcAft>
                <a:spcPts val="0"/>
              </a:spcAft>
              <a:buClr>
                <a:schemeClr val="dk1"/>
              </a:buClr>
              <a:buSzPts val="2800"/>
              <a:buChar char="•"/>
            </a:pPr>
            <a:r>
              <a:rPr lang="en-US">
                <a:solidFill>
                  <a:schemeClr val="dk1"/>
                </a:solidFill>
              </a:rPr>
              <a:t>Personal Supports include both in person and virtual support delivery models</a:t>
            </a:r>
            <a:endParaRPr>
              <a:solidFill>
                <a:schemeClr val="dk1"/>
              </a:solidFill>
            </a:endParaRPr>
          </a:p>
          <a:p>
            <a:pPr marL="457200" lvl="0" indent="-406400" algn="l" rtl="0">
              <a:lnSpc>
                <a:spcPct val="100000"/>
              </a:lnSpc>
              <a:spcBef>
                <a:spcPts val="0"/>
              </a:spcBef>
              <a:spcAft>
                <a:spcPts val="0"/>
              </a:spcAft>
              <a:buClr>
                <a:schemeClr val="dk1"/>
              </a:buClr>
              <a:buSzPts val="2800"/>
              <a:buChar char="•"/>
            </a:pPr>
            <a:r>
              <a:rPr lang="en-US">
                <a:solidFill>
                  <a:schemeClr val="dk1"/>
                </a:solidFill>
              </a:rPr>
              <a:t>Direct Support Professional services may be provided in an acute care hospital for the purposes of supporting the participant’s personal, behavioral and communication supports not otherwise provided in that setting. Services may not be duplicative of hospital or short-term institutional services</a:t>
            </a:r>
            <a:endParaRPr>
              <a:solidFill>
                <a:schemeClr val="dk1"/>
              </a:solidFill>
            </a:endParaRPr>
          </a:p>
          <a:p>
            <a:pPr marL="457200" lvl="0" indent="-406400" algn="l" rtl="0">
              <a:lnSpc>
                <a:spcPct val="100000"/>
              </a:lnSpc>
              <a:spcBef>
                <a:spcPts val="0"/>
              </a:spcBef>
              <a:spcAft>
                <a:spcPts val="0"/>
              </a:spcAft>
              <a:buClr>
                <a:schemeClr val="dk1"/>
              </a:buClr>
              <a:buSzPts val="2800"/>
              <a:buChar char="•"/>
            </a:pPr>
            <a:r>
              <a:rPr lang="en-US">
                <a:solidFill>
                  <a:schemeClr val="dk1"/>
                </a:solidFill>
              </a:rPr>
              <a:t>Services provided during an acute care hospital stay or virtual must be documented in the provider’s Service Implementation Plan </a:t>
            </a:r>
            <a:endParaRPr>
              <a:solidFill>
                <a:schemeClr val="dk1"/>
              </a:solidFill>
            </a:endParaRPr>
          </a:p>
          <a:p>
            <a:pPr marL="914400" lvl="0" indent="0" algn="l" rtl="0">
              <a:lnSpc>
                <a:spcPct val="90000"/>
              </a:lnSpc>
              <a:spcBef>
                <a:spcPts val="0"/>
              </a:spcBef>
              <a:spcAft>
                <a:spcPts val="0"/>
              </a:spcAft>
              <a:buSzPts val="2800"/>
              <a:buNone/>
            </a:pPr>
            <a:endParaRPr>
              <a:highlight>
                <a:srgbClr val="FFFF00"/>
              </a:highlight>
            </a:endParaRPr>
          </a:p>
          <a:p>
            <a:pPr marL="914400" lvl="0" indent="0" algn="l" rtl="0">
              <a:lnSpc>
                <a:spcPct val="90000"/>
              </a:lnSpc>
              <a:spcBef>
                <a:spcPts val="0"/>
              </a:spcBef>
              <a:spcAft>
                <a:spcPts val="0"/>
              </a:spcAft>
              <a:buSzPts val="2800"/>
              <a:buNone/>
            </a:pPr>
            <a:endParaRPr sz="2400"/>
          </a:p>
          <a:p>
            <a:pPr marL="0" lvl="0" indent="0" algn="l" rtl="0">
              <a:lnSpc>
                <a:spcPct val="90000"/>
              </a:lnSpc>
              <a:spcBef>
                <a:spcPts val="0"/>
              </a:spcBef>
              <a:spcAft>
                <a:spcPts val="0"/>
              </a:spcAft>
              <a:buSzPts val="2800"/>
              <a:buNone/>
            </a:pPr>
            <a:endParaRPr/>
          </a:p>
        </p:txBody>
      </p:sp>
      <p:sp>
        <p:nvSpPr>
          <p:cNvPr id="205" name="Google Shape;205;g1174ecb7bba_0_70"/>
          <p:cNvSpPr txBox="1">
            <a:spLocks noGrp="1"/>
          </p:cNvSpPr>
          <p:nvPr>
            <p:ph type="sldNum" idx="12"/>
          </p:nvPr>
        </p:nvSpPr>
        <p:spPr>
          <a:xfrm>
            <a:off x="537186" y="6253165"/>
            <a:ext cx="5433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800"/>
              <a:buFont typeface="Arial"/>
              <a:buNone/>
            </a:pPr>
            <a:fld id="{00000000-1234-1234-1234-123412341234}" type="slidenum">
              <a:rPr lang="en-US" sz="1800"/>
              <a:t>13</a:t>
            </a:fld>
            <a:endParaRPr sz="18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g11696ace43e_2_0"/>
          <p:cNvSpPr txBox="1">
            <a:spLocks noGrp="1"/>
          </p:cNvSpPr>
          <p:nvPr>
            <p:ph type="title"/>
          </p:nvPr>
        </p:nvSpPr>
        <p:spPr>
          <a:xfrm>
            <a:off x="883800" y="601768"/>
            <a:ext cx="11308200" cy="994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Arial"/>
              <a:buNone/>
            </a:pPr>
            <a:r>
              <a:rPr lang="en-US"/>
              <a:t>Day in the Life - Personal Supports</a:t>
            </a:r>
            <a:endParaRPr sz="3200"/>
          </a:p>
        </p:txBody>
      </p:sp>
      <p:sp>
        <p:nvSpPr>
          <p:cNvPr id="212" name="Google Shape;212;g11696ace43e_2_0"/>
          <p:cNvSpPr txBox="1">
            <a:spLocks noGrp="1"/>
          </p:cNvSpPr>
          <p:nvPr>
            <p:ph type="body" idx="1"/>
          </p:nvPr>
        </p:nvSpPr>
        <p:spPr>
          <a:xfrm>
            <a:off x="1017975" y="1451425"/>
            <a:ext cx="10967400" cy="5130000"/>
          </a:xfrm>
          <a:prstGeom prst="rect">
            <a:avLst/>
          </a:prstGeom>
          <a:noFill/>
          <a:ln>
            <a:noFill/>
          </a:ln>
        </p:spPr>
        <p:txBody>
          <a:bodyPr spcFirstLastPara="1" wrap="square" lIns="91425" tIns="45700" rIns="91425" bIns="45700" anchor="t" anchorCtr="0">
            <a:noAutofit/>
          </a:bodyPr>
          <a:lstStyle/>
          <a:p>
            <a:pPr marL="457200" lvl="0" indent="-406400" algn="l" rtl="0">
              <a:lnSpc>
                <a:spcPct val="100000"/>
              </a:lnSpc>
              <a:spcBef>
                <a:spcPts val="0"/>
              </a:spcBef>
              <a:spcAft>
                <a:spcPts val="0"/>
              </a:spcAft>
              <a:buClr>
                <a:schemeClr val="dk1"/>
              </a:buClr>
              <a:buSzPts val="2800"/>
              <a:buChar char="•"/>
            </a:pPr>
            <a:r>
              <a:rPr lang="en-US">
                <a:solidFill>
                  <a:schemeClr val="dk1"/>
                </a:solidFill>
              </a:rPr>
              <a:t>Effective March 1, 2022, the provision of overnight supports will be a component of personal supports in all three DDA Waivers </a:t>
            </a:r>
            <a:r>
              <a:rPr lang="en-US">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to</a:t>
            </a:r>
            <a:r>
              <a:rPr lang="en-US">
                <a:solidFill>
                  <a:schemeClr val="dk1"/>
                </a:solidFill>
              </a:rPr>
              <a:t>:</a:t>
            </a:r>
            <a:endParaRPr>
              <a:solidFill>
                <a:schemeClr val="dk1"/>
              </a:solidFill>
            </a:endParaRPr>
          </a:p>
          <a:p>
            <a:pPr marL="914400" lvl="1" indent="-381000" algn="l" rtl="0">
              <a:lnSpc>
                <a:spcPct val="100000"/>
              </a:lnSpc>
              <a:spcBef>
                <a:spcPts val="0"/>
              </a:spcBef>
              <a:spcAft>
                <a:spcPts val="0"/>
              </a:spcAft>
              <a:buClr>
                <a:schemeClr val="dk1"/>
              </a:buClr>
              <a:buSzPts val="2400"/>
              <a:buChar char="•"/>
            </a:pPr>
            <a:r>
              <a:rPr lang="en-US">
                <a:solidFill>
                  <a:schemeClr val="dk1"/>
                </a:solidFill>
              </a:rPr>
              <a:t>Promote participant personal independence;</a:t>
            </a:r>
            <a:endParaRPr>
              <a:solidFill>
                <a:schemeClr val="dk1"/>
              </a:solidFill>
            </a:endParaRPr>
          </a:p>
          <a:p>
            <a:pPr marL="914400" lvl="1" indent="-381000" algn="l" rtl="0">
              <a:lnSpc>
                <a:spcPct val="100000"/>
              </a:lnSpc>
              <a:spcBef>
                <a:spcPts val="0"/>
              </a:spcBef>
              <a:spcAft>
                <a:spcPts val="0"/>
              </a:spcAft>
              <a:buClr>
                <a:schemeClr val="dk1"/>
              </a:buClr>
              <a:buSzPts val="2400"/>
              <a:buChar char="•"/>
            </a:pPr>
            <a:r>
              <a:rPr lang="en-US">
                <a:solidFill>
                  <a:schemeClr val="dk1"/>
                </a:solidFill>
              </a:rPr>
              <a:t>Enhance access to person-specific safeguards and skills that are foundational to ensuring a person’s health and safety; and</a:t>
            </a:r>
            <a:endParaRPr>
              <a:solidFill>
                <a:schemeClr val="dk1"/>
              </a:solidFill>
            </a:endParaRPr>
          </a:p>
          <a:p>
            <a:pPr marL="914400" lvl="1" indent="-381000" algn="l" rtl="0">
              <a:lnSpc>
                <a:spcPct val="100000"/>
              </a:lnSpc>
              <a:spcBef>
                <a:spcPts val="0"/>
              </a:spcBef>
              <a:spcAft>
                <a:spcPts val="0"/>
              </a:spcAft>
              <a:buClr>
                <a:schemeClr val="dk1"/>
              </a:buClr>
              <a:buSzPts val="2400"/>
              <a:buChar char="•"/>
            </a:pPr>
            <a:r>
              <a:rPr lang="en-US">
                <a:solidFill>
                  <a:schemeClr val="dk1"/>
                </a:solidFill>
              </a:rPr>
              <a:t>Further promote the vital role that families serve in supporting their loved ones</a:t>
            </a:r>
            <a:endParaRPr>
              <a:solidFill>
                <a:schemeClr val="dk1"/>
              </a:solidFill>
            </a:endParaRPr>
          </a:p>
          <a:p>
            <a:pPr marL="457200" lvl="0" indent="-406400" algn="l" rtl="0">
              <a:lnSpc>
                <a:spcPct val="100000"/>
              </a:lnSpc>
              <a:spcBef>
                <a:spcPts val="0"/>
              </a:spcBef>
              <a:spcAft>
                <a:spcPts val="0"/>
              </a:spcAft>
              <a:buClr>
                <a:schemeClr val="dk1"/>
              </a:buClr>
              <a:buSzPts val="2800"/>
              <a:buChar char="•"/>
            </a:pPr>
            <a:r>
              <a:rPr lang="en-US">
                <a:solidFill>
                  <a:schemeClr val="dk1"/>
                </a:solidFill>
              </a:rPr>
              <a:t>Waiver participants’ assessed needs must demonstrate there is a behavioral or medical risk that requires overnight supports, and this information must be documented in the participant’s current person-centered plan and approved Nursing Care Plan and/or Behavior Plan </a:t>
            </a:r>
            <a:endParaRPr>
              <a:solidFill>
                <a:schemeClr val="dk1"/>
              </a:solidFill>
            </a:endParaRPr>
          </a:p>
          <a:p>
            <a:pPr marL="457200" lvl="0" indent="0" algn="l" rtl="0">
              <a:lnSpc>
                <a:spcPct val="100000"/>
              </a:lnSpc>
              <a:spcBef>
                <a:spcPts val="0"/>
              </a:spcBef>
              <a:spcAft>
                <a:spcPts val="0"/>
              </a:spcAft>
              <a:buNone/>
            </a:pPr>
            <a:endParaRPr>
              <a:solidFill>
                <a:schemeClr val="dk1"/>
              </a:solidFill>
            </a:endParaRPr>
          </a:p>
          <a:p>
            <a:pPr marL="914400" lvl="0" indent="0" algn="l" rtl="0">
              <a:lnSpc>
                <a:spcPct val="90000"/>
              </a:lnSpc>
              <a:spcBef>
                <a:spcPts val="0"/>
              </a:spcBef>
              <a:spcAft>
                <a:spcPts val="0"/>
              </a:spcAft>
              <a:buSzPts val="2800"/>
              <a:buNone/>
            </a:pPr>
            <a:endParaRPr>
              <a:highlight>
                <a:srgbClr val="FFFF00"/>
              </a:highlight>
            </a:endParaRPr>
          </a:p>
          <a:p>
            <a:pPr marL="914400" lvl="0" indent="0" algn="l" rtl="0">
              <a:lnSpc>
                <a:spcPct val="90000"/>
              </a:lnSpc>
              <a:spcBef>
                <a:spcPts val="0"/>
              </a:spcBef>
              <a:spcAft>
                <a:spcPts val="0"/>
              </a:spcAft>
              <a:buSzPts val="2800"/>
              <a:buNone/>
            </a:pPr>
            <a:endParaRPr sz="2400"/>
          </a:p>
          <a:p>
            <a:pPr marL="0" lvl="0" indent="0" algn="l" rtl="0">
              <a:lnSpc>
                <a:spcPct val="90000"/>
              </a:lnSpc>
              <a:spcBef>
                <a:spcPts val="0"/>
              </a:spcBef>
              <a:spcAft>
                <a:spcPts val="0"/>
              </a:spcAft>
              <a:buSzPts val="2800"/>
              <a:buNone/>
            </a:pPr>
            <a:endParaRPr/>
          </a:p>
        </p:txBody>
      </p:sp>
      <p:sp>
        <p:nvSpPr>
          <p:cNvPr id="213" name="Google Shape;213;g11696ace43e_2_0"/>
          <p:cNvSpPr txBox="1">
            <a:spLocks noGrp="1"/>
          </p:cNvSpPr>
          <p:nvPr>
            <p:ph type="sldNum" idx="12"/>
          </p:nvPr>
        </p:nvSpPr>
        <p:spPr>
          <a:xfrm>
            <a:off x="537186" y="6253165"/>
            <a:ext cx="5433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800"/>
              <a:buFont typeface="Arial"/>
              <a:buNone/>
            </a:pPr>
            <a:fld id="{00000000-1234-1234-1234-123412341234}" type="slidenum">
              <a:rPr lang="en-US" sz="1800"/>
              <a:t>14</a:t>
            </a:fld>
            <a:endParaRPr sz="18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g1166f3eead1_1_1"/>
          <p:cNvSpPr txBox="1">
            <a:spLocks noGrp="1"/>
          </p:cNvSpPr>
          <p:nvPr>
            <p:ph type="title"/>
          </p:nvPr>
        </p:nvSpPr>
        <p:spPr>
          <a:xfrm>
            <a:off x="883800" y="601768"/>
            <a:ext cx="11308200" cy="994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Arial"/>
              <a:buNone/>
            </a:pPr>
            <a:r>
              <a:rPr lang="en-US"/>
              <a:t>Day in the Life - Personal Supports</a:t>
            </a:r>
            <a:endParaRPr sz="3200"/>
          </a:p>
        </p:txBody>
      </p:sp>
      <p:sp>
        <p:nvSpPr>
          <p:cNvPr id="220" name="Google Shape;220;g1166f3eead1_1_1"/>
          <p:cNvSpPr txBox="1">
            <a:spLocks noGrp="1"/>
          </p:cNvSpPr>
          <p:nvPr>
            <p:ph type="body" idx="1"/>
          </p:nvPr>
        </p:nvSpPr>
        <p:spPr>
          <a:xfrm>
            <a:off x="1017975" y="1451425"/>
            <a:ext cx="10967400" cy="5130000"/>
          </a:xfrm>
          <a:prstGeom prst="rect">
            <a:avLst/>
          </a:prstGeom>
          <a:noFill/>
          <a:ln>
            <a:noFill/>
          </a:ln>
        </p:spPr>
        <p:txBody>
          <a:bodyPr spcFirstLastPara="1" wrap="square" lIns="91425" tIns="45700" rIns="91425" bIns="45700" anchor="t" anchorCtr="0">
            <a:noAutofit/>
          </a:bodyPr>
          <a:lstStyle/>
          <a:p>
            <a:pPr marL="457200" lvl="0" indent="-406400" algn="l" rtl="0">
              <a:lnSpc>
                <a:spcPct val="115000"/>
              </a:lnSpc>
              <a:spcBef>
                <a:spcPts val="0"/>
              </a:spcBef>
              <a:spcAft>
                <a:spcPts val="0"/>
              </a:spcAft>
              <a:buClr>
                <a:schemeClr val="dk1"/>
              </a:buClr>
              <a:buSzPts val="2800"/>
              <a:buChar char="•"/>
            </a:pPr>
            <a:r>
              <a:rPr lang="en-US">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To support assessed needs and service flexibility</a:t>
            </a:r>
            <a:r>
              <a:rPr lang="en-US">
                <a:solidFill>
                  <a:schemeClr val="dk1"/>
                </a:solidFill>
              </a:rPr>
              <a:t>:</a:t>
            </a:r>
            <a:endParaRPr>
              <a:solidFill>
                <a:schemeClr val="dk1"/>
              </a:solidFill>
            </a:endParaRPr>
          </a:p>
          <a:p>
            <a:pPr marL="914400" lvl="1" indent="-381000" algn="l" rtl="0">
              <a:lnSpc>
                <a:spcPct val="115000"/>
              </a:lnSpc>
              <a:spcBef>
                <a:spcPts val="0"/>
              </a:spcBef>
              <a:spcAft>
                <a:spcPts val="0"/>
              </a:spcAft>
              <a:buClr>
                <a:schemeClr val="dk1"/>
              </a:buClr>
              <a:buSzPts val="2400"/>
              <a:buChar char="•"/>
            </a:pPr>
            <a:r>
              <a:rPr lang="en-US">
                <a:solidFill>
                  <a:schemeClr val="dk1"/>
                </a:solidFill>
              </a:rPr>
              <a:t>Teams can consider daily and weekly needs and schedules</a:t>
            </a:r>
            <a:endParaRPr>
              <a:solidFill>
                <a:schemeClr val="dk1"/>
              </a:solidFill>
            </a:endParaRPr>
          </a:p>
          <a:p>
            <a:pPr marL="914400" lvl="1" indent="-381000" algn="l" rtl="0">
              <a:lnSpc>
                <a:spcPct val="115000"/>
              </a:lnSpc>
              <a:spcBef>
                <a:spcPts val="0"/>
              </a:spcBef>
              <a:spcAft>
                <a:spcPts val="0"/>
              </a:spcAft>
              <a:buClr>
                <a:schemeClr val="dk1"/>
              </a:buClr>
              <a:buSzPts val="2400"/>
              <a:buChar char="•"/>
            </a:pPr>
            <a:r>
              <a:rPr lang="en-US">
                <a:solidFill>
                  <a:schemeClr val="dk1"/>
                </a:solidFill>
              </a:rPr>
              <a:t>Some people may need additional supports during school breaks and summer months</a:t>
            </a:r>
            <a:endParaRPr>
              <a:solidFill>
                <a:schemeClr val="dk1"/>
              </a:solidFill>
            </a:endParaRPr>
          </a:p>
          <a:p>
            <a:pPr marL="914400" lvl="1" indent="-381000" algn="l" rtl="0">
              <a:lnSpc>
                <a:spcPct val="115000"/>
              </a:lnSpc>
              <a:spcBef>
                <a:spcPts val="0"/>
              </a:spcBef>
              <a:spcAft>
                <a:spcPts val="0"/>
              </a:spcAft>
              <a:buClr>
                <a:schemeClr val="dk1"/>
              </a:buClr>
              <a:buSzPts val="2400"/>
              <a:buChar char="•"/>
            </a:pPr>
            <a:r>
              <a:rPr lang="en-US">
                <a:solidFill>
                  <a:schemeClr val="dk1"/>
                </a:solidFill>
              </a:rPr>
              <a:t>The detailed service authorization tool, along with other supporting documents,  is used to help document the types, amount, and duration of services a person needs to be supported to achieve their goals and stay healthy and safe</a:t>
            </a:r>
            <a:endParaRPr>
              <a:solidFill>
                <a:schemeClr val="dk1"/>
              </a:solidFill>
            </a:endParaRPr>
          </a:p>
          <a:p>
            <a:pPr marL="457200" lvl="0" indent="-406400" algn="l" rtl="0">
              <a:lnSpc>
                <a:spcPct val="115000"/>
              </a:lnSpc>
              <a:spcBef>
                <a:spcPts val="0"/>
              </a:spcBef>
              <a:spcAft>
                <a:spcPts val="0"/>
              </a:spcAft>
              <a:buClr>
                <a:schemeClr val="dk1"/>
              </a:buClr>
              <a:buSzPts val="2800"/>
              <a:buChar char="•"/>
            </a:pPr>
            <a:r>
              <a:rPr lang="en-US">
                <a:solidFill>
                  <a:schemeClr val="dk1"/>
                </a:solidFill>
              </a:rPr>
              <a:t>CCS can enter units into the PCP as daily units, weekly units, and for specific days.  Some CCS have shared their view of the PCP to help clarify the service noted</a:t>
            </a:r>
            <a:endParaRPr>
              <a:solidFill>
                <a:schemeClr val="dk1"/>
              </a:solidFill>
            </a:endParaRPr>
          </a:p>
          <a:p>
            <a:pPr marL="914400" lvl="0" indent="0" algn="l" rtl="0">
              <a:lnSpc>
                <a:spcPct val="90000"/>
              </a:lnSpc>
              <a:spcBef>
                <a:spcPts val="0"/>
              </a:spcBef>
              <a:spcAft>
                <a:spcPts val="0"/>
              </a:spcAft>
              <a:buSzPts val="2800"/>
              <a:buNone/>
            </a:pPr>
            <a:endParaRPr>
              <a:highlight>
                <a:srgbClr val="FFFF00"/>
              </a:highlight>
            </a:endParaRPr>
          </a:p>
          <a:p>
            <a:pPr marL="914400" lvl="0" indent="0" algn="l" rtl="0">
              <a:lnSpc>
                <a:spcPct val="90000"/>
              </a:lnSpc>
              <a:spcBef>
                <a:spcPts val="0"/>
              </a:spcBef>
              <a:spcAft>
                <a:spcPts val="0"/>
              </a:spcAft>
              <a:buSzPts val="2800"/>
              <a:buNone/>
            </a:pPr>
            <a:endParaRPr sz="2400"/>
          </a:p>
          <a:p>
            <a:pPr marL="0" lvl="0" indent="0" algn="l" rtl="0">
              <a:lnSpc>
                <a:spcPct val="90000"/>
              </a:lnSpc>
              <a:spcBef>
                <a:spcPts val="0"/>
              </a:spcBef>
              <a:spcAft>
                <a:spcPts val="0"/>
              </a:spcAft>
              <a:buSzPts val="2800"/>
              <a:buNone/>
            </a:pPr>
            <a:endParaRPr/>
          </a:p>
        </p:txBody>
      </p:sp>
      <p:sp>
        <p:nvSpPr>
          <p:cNvPr id="221" name="Google Shape;221;g1166f3eead1_1_1"/>
          <p:cNvSpPr txBox="1">
            <a:spLocks noGrp="1"/>
          </p:cNvSpPr>
          <p:nvPr>
            <p:ph type="sldNum" idx="12"/>
          </p:nvPr>
        </p:nvSpPr>
        <p:spPr>
          <a:xfrm>
            <a:off x="537186" y="6253165"/>
            <a:ext cx="5433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800"/>
              <a:buFont typeface="Arial"/>
              <a:buNone/>
            </a:pPr>
            <a:fld id="{00000000-1234-1234-1234-123412341234}" type="slidenum">
              <a:rPr lang="en-US" sz="1800"/>
              <a:t>15</a:t>
            </a:fld>
            <a:endParaRPr sz="18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g1174ecb7bba_0_77"/>
          <p:cNvSpPr txBox="1">
            <a:spLocks noGrp="1"/>
          </p:cNvSpPr>
          <p:nvPr>
            <p:ph type="title"/>
          </p:nvPr>
        </p:nvSpPr>
        <p:spPr>
          <a:xfrm>
            <a:off x="883800" y="601768"/>
            <a:ext cx="11308200" cy="994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Arial"/>
              <a:buNone/>
            </a:pPr>
            <a:r>
              <a:rPr lang="en-US"/>
              <a:t>Day in the Life - Personal Supports</a:t>
            </a:r>
            <a:endParaRPr sz="3200"/>
          </a:p>
        </p:txBody>
      </p:sp>
      <p:sp>
        <p:nvSpPr>
          <p:cNvPr id="228" name="Google Shape;228;g1174ecb7bba_0_77"/>
          <p:cNvSpPr txBox="1">
            <a:spLocks noGrp="1"/>
          </p:cNvSpPr>
          <p:nvPr>
            <p:ph type="body" idx="1"/>
          </p:nvPr>
        </p:nvSpPr>
        <p:spPr>
          <a:xfrm>
            <a:off x="1017975" y="1451425"/>
            <a:ext cx="10967400" cy="5130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800"/>
              <a:buNone/>
            </a:pPr>
            <a:r>
              <a:rPr lang="en-US"/>
              <a:t>Reminders</a:t>
            </a:r>
            <a:endParaRPr/>
          </a:p>
          <a:p>
            <a:pPr marL="457200" lvl="0" indent="-406400" algn="l" rtl="0">
              <a:lnSpc>
                <a:spcPct val="90000"/>
              </a:lnSpc>
              <a:spcBef>
                <a:spcPts val="0"/>
              </a:spcBef>
              <a:spcAft>
                <a:spcPts val="0"/>
              </a:spcAft>
              <a:buSzPts val="2800"/>
              <a:buChar char="•"/>
            </a:pPr>
            <a:r>
              <a:rPr lang="en-US"/>
              <a:t>Personal Supports provide habilitative services to assist participants who live in their own or family homes with acquiring, building, or maintaining the skills necessary to maximize their personal independence. These services include</a:t>
            </a:r>
            <a:endParaRPr/>
          </a:p>
          <a:p>
            <a:pPr marL="914400" lvl="1" indent="-381000" algn="l" rtl="0">
              <a:lnSpc>
                <a:spcPct val="90000"/>
              </a:lnSpc>
              <a:spcBef>
                <a:spcPts val="0"/>
              </a:spcBef>
              <a:spcAft>
                <a:spcPts val="0"/>
              </a:spcAft>
              <a:buSzPts val="2400"/>
              <a:buChar char="•"/>
            </a:pPr>
            <a:r>
              <a:rPr lang="en-US"/>
              <a:t>In home skills development</a:t>
            </a:r>
            <a:endParaRPr/>
          </a:p>
          <a:p>
            <a:pPr marL="914400" lvl="1" indent="-381000" algn="l" rtl="0">
              <a:lnSpc>
                <a:spcPct val="90000"/>
              </a:lnSpc>
              <a:spcBef>
                <a:spcPts val="0"/>
              </a:spcBef>
              <a:spcAft>
                <a:spcPts val="0"/>
              </a:spcAft>
              <a:buSzPts val="2400"/>
              <a:buChar char="•"/>
            </a:pPr>
            <a:r>
              <a:rPr lang="en-US"/>
              <a:t>Community integration and engagement skills development</a:t>
            </a:r>
            <a:endParaRPr/>
          </a:p>
          <a:p>
            <a:pPr marL="914400" lvl="1" indent="-381000" algn="l" rtl="0">
              <a:lnSpc>
                <a:spcPct val="90000"/>
              </a:lnSpc>
              <a:spcBef>
                <a:spcPts val="0"/>
              </a:spcBef>
              <a:spcAft>
                <a:spcPts val="0"/>
              </a:spcAft>
              <a:buSzPts val="2400"/>
              <a:buChar char="•"/>
            </a:pPr>
            <a:r>
              <a:rPr lang="en-US"/>
              <a:t>Overnight supports based on assessed medical and/or behavioral need</a:t>
            </a:r>
            <a:endParaRPr/>
          </a:p>
          <a:p>
            <a:pPr marL="457200" lvl="0" indent="-406400" algn="l" rtl="0">
              <a:lnSpc>
                <a:spcPct val="90000"/>
              </a:lnSpc>
              <a:spcBef>
                <a:spcPts val="0"/>
              </a:spcBef>
              <a:spcAft>
                <a:spcPts val="0"/>
              </a:spcAft>
              <a:buSzPts val="2800"/>
              <a:buChar char="•"/>
            </a:pPr>
            <a:r>
              <a:rPr lang="en-US"/>
              <a:t>Teams can consider daily and weekly needs and schedules</a:t>
            </a:r>
            <a:endParaRPr/>
          </a:p>
        </p:txBody>
      </p:sp>
      <p:sp>
        <p:nvSpPr>
          <p:cNvPr id="229" name="Google Shape;229;g1174ecb7bba_0_77"/>
          <p:cNvSpPr txBox="1">
            <a:spLocks noGrp="1"/>
          </p:cNvSpPr>
          <p:nvPr>
            <p:ph type="sldNum" idx="12"/>
          </p:nvPr>
        </p:nvSpPr>
        <p:spPr>
          <a:xfrm>
            <a:off x="537186" y="6253165"/>
            <a:ext cx="5433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800"/>
              <a:buFont typeface="Arial"/>
              <a:buNone/>
            </a:pPr>
            <a:fld id="{00000000-1234-1234-1234-123412341234}" type="slidenum">
              <a:rPr lang="en-US" sz="1800"/>
              <a:t>16</a:t>
            </a:fld>
            <a:endParaRPr sz="18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g1174ecb7bba_0_84"/>
          <p:cNvSpPr txBox="1">
            <a:spLocks noGrp="1"/>
          </p:cNvSpPr>
          <p:nvPr>
            <p:ph type="title"/>
          </p:nvPr>
        </p:nvSpPr>
        <p:spPr>
          <a:xfrm>
            <a:off x="883800" y="601768"/>
            <a:ext cx="11308200" cy="994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Arial"/>
              <a:buNone/>
            </a:pPr>
            <a:r>
              <a:rPr lang="en-US"/>
              <a:t>Day in the Life - Personal Supports</a:t>
            </a:r>
            <a:endParaRPr/>
          </a:p>
        </p:txBody>
      </p:sp>
      <p:sp>
        <p:nvSpPr>
          <p:cNvPr id="236" name="Google Shape;236;g1174ecb7bba_0_84"/>
          <p:cNvSpPr txBox="1">
            <a:spLocks noGrp="1"/>
          </p:cNvSpPr>
          <p:nvPr>
            <p:ph type="body" idx="1"/>
          </p:nvPr>
        </p:nvSpPr>
        <p:spPr>
          <a:xfrm>
            <a:off x="883800" y="1676600"/>
            <a:ext cx="10967400" cy="5130000"/>
          </a:xfrm>
          <a:prstGeom prst="rect">
            <a:avLst/>
          </a:prstGeom>
          <a:noFill/>
          <a:ln>
            <a:noFill/>
          </a:ln>
        </p:spPr>
        <p:txBody>
          <a:bodyPr spcFirstLastPara="1" wrap="square" lIns="91425" tIns="45700" rIns="91425" bIns="45700" anchor="t" anchorCtr="0">
            <a:noAutofit/>
          </a:bodyPr>
          <a:lstStyle/>
          <a:p>
            <a:pPr marL="457200" lvl="0" indent="-406400" algn="l" rtl="0">
              <a:lnSpc>
                <a:spcPct val="90000"/>
              </a:lnSpc>
              <a:spcBef>
                <a:spcPts val="0"/>
              </a:spcBef>
              <a:spcAft>
                <a:spcPts val="0"/>
              </a:spcAft>
              <a:buSzPts val="2800"/>
              <a:buChar char="•"/>
            </a:pPr>
            <a:r>
              <a:rPr lang="en-US"/>
              <a:t>Coordinator of Community Services - Lesson Learned/Advice</a:t>
            </a:r>
            <a:endParaRPr/>
          </a:p>
          <a:p>
            <a:pPr marL="457200" lvl="0" indent="0" algn="l" rtl="0">
              <a:lnSpc>
                <a:spcPct val="90000"/>
              </a:lnSpc>
              <a:spcBef>
                <a:spcPts val="0"/>
              </a:spcBef>
              <a:spcAft>
                <a:spcPts val="0"/>
              </a:spcAft>
              <a:buSzPts val="2800"/>
              <a:buNone/>
            </a:pPr>
            <a:endParaRPr/>
          </a:p>
          <a:p>
            <a:pPr marL="457200" lvl="0" indent="-406400" algn="l" rtl="0">
              <a:lnSpc>
                <a:spcPct val="90000"/>
              </a:lnSpc>
              <a:spcBef>
                <a:spcPts val="0"/>
              </a:spcBef>
              <a:spcAft>
                <a:spcPts val="0"/>
              </a:spcAft>
              <a:buSzPts val="2800"/>
              <a:buChar char="•"/>
            </a:pPr>
            <a:r>
              <a:rPr lang="en-US"/>
              <a:t>Early Adopter - Lesson Learned/Advice</a:t>
            </a:r>
            <a:endParaRPr/>
          </a:p>
          <a:p>
            <a:pPr marL="457200" lvl="0" indent="0" algn="l" rtl="0">
              <a:lnSpc>
                <a:spcPct val="90000"/>
              </a:lnSpc>
              <a:spcBef>
                <a:spcPts val="0"/>
              </a:spcBef>
              <a:spcAft>
                <a:spcPts val="0"/>
              </a:spcAft>
              <a:buSzPts val="2800"/>
              <a:buNone/>
            </a:pPr>
            <a:endParaRPr/>
          </a:p>
          <a:p>
            <a:pPr marL="0" lvl="0" indent="0" algn="l" rtl="0">
              <a:lnSpc>
                <a:spcPct val="90000"/>
              </a:lnSpc>
              <a:spcBef>
                <a:spcPts val="0"/>
              </a:spcBef>
              <a:spcAft>
                <a:spcPts val="0"/>
              </a:spcAft>
              <a:buSzPts val="2800"/>
              <a:buNone/>
            </a:pPr>
            <a:endParaRPr/>
          </a:p>
          <a:p>
            <a:pPr marL="0" lvl="0" indent="0" algn="l" rtl="0">
              <a:lnSpc>
                <a:spcPct val="90000"/>
              </a:lnSpc>
              <a:spcBef>
                <a:spcPts val="0"/>
              </a:spcBef>
              <a:spcAft>
                <a:spcPts val="0"/>
              </a:spcAft>
              <a:buSzPts val="2800"/>
              <a:buNone/>
            </a:pPr>
            <a:endParaRPr sz="2700"/>
          </a:p>
          <a:p>
            <a:pPr marL="0" lvl="0" indent="0" algn="l" rtl="0">
              <a:lnSpc>
                <a:spcPct val="90000"/>
              </a:lnSpc>
              <a:spcBef>
                <a:spcPts val="0"/>
              </a:spcBef>
              <a:spcAft>
                <a:spcPts val="0"/>
              </a:spcAft>
              <a:buSzPts val="2800"/>
              <a:buNone/>
            </a:pPr>
            <a:endParaRPr sz="2700"/>
          </a:p>
        </p:txBody>
      </p:sp>
      <p:sp>
        <p:nvSpPr>
          <p:cNvPr id="237" name="Google Shape;237;g1174ecb7bba_0_84"/>
          <p:cNvSpPr txBox="1">
            <a:spLocks noGrp="1"/>
          </p:cNvSpPr>
          <p:nvPr>
            <p:ph type="sldNum" idx="12"/>
          </p:nvPr>
        </p:nvSpPr>
        <p:spPr>
          <a:xfrm>
            <a:off x="537186" y="6253165"/>
            <a:ext cx="5433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800"/>
              <a:buFont typeface="Arial"/>
              <a:buNone/>
            </a:pPr>
            <a:fld id="{00000000-1234-1234-1234-123412341234}" type="slidenum">
              <a:rPr lang="en-US" sz="1800"/>
              <a:t>17</a:t>
            </a:fld>
            <a:endParaRPr sz="18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g11696ace43e_1_27"/>
          <p:cNvSpPr txBox="1">
            <a:spLocks noGrp="1"/>
          </p:cNvSpPr>
          <p:nvPr>
            <p:ph type="title"/>
          </p:nvPr>
        </p:nvSpPr>
        <p:spPr>
          <a:xfrm>
            <a:off x="883800" y="601768"/>
            <a:ext cx="11308200" cy="994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Arial"/>
              <a:buNone/>
            </a:pPr>
            <a:r>
              <a:rPr lang="en-US"/>
              <a:t>Day in the Life - Personal Supports</a:t>
            </a:r>
            <a:endParaRPr/>
          </a:p>
        </p:txBody>
      </p:sp>
      <p:sp>
        <p:nvSpPr>
          <p:cNvPr id="244" name="Google Shape;244;g11696ace43e_1_27"/>
          <p:cNvSpPr txBox="1">
            <a:spLocks noGrp="1"/>
          </p:cNvSpPr>
          <p:nvPr>
            <p:ph type="sldNum" idx="12"/>
          </p:nvPr>
        </p:nvSpPr>
        <p:spPr>
          <a:xfrm>
            <a:off x="537186" y="6253165"/>
            <a:ext cx="5433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800"/>
              <a:buFont typeface="Arial"/>
              <a:buNone/>
            </a:pPr>
            <a:fld id="{00000000-1234-1234-1234-123412341234}" type="slidenum">
              <a:rPr lang="en-US" sz="1800"/>
              <a:t>18</a:t>
            </a:fld>
            <a:endParaRPr sz="1800"/>
          </a:p>
        </p:txBody>
      </p:sp>
      <p:pic>
        <p:nvPicPr>
          <p:cNvPr id="245" name="Google Shape;245;g11696ace43e_1_27"/>
          <p:cNvPicPr preferRelativeResize="0"/>
          <p:nvPr/>
        </p:nvPicPr>
        <p:blipFill rotWithShape="1">
          <a:blip r:embed="rId3">
            <a:alphaModFix/>
          </a:blip>
          <a:srcRect l="-2095" t="1248" r="4579" b="-1248"/>
          <a:stretch/>
        </p:blipFill>
        <p:spPr>
          <a:xfrm>
            <a:off x="1121975" y="1596575"/>
            <a:ext cx="7802569" cy="51300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g11696ace43e_2_16"/>
          <p:cNvSpPr txBox="1">
            <a:spLocks noGrp="1"/>
          </p:cNvSpPr>
          <p:nvPr>
            <p:ph type="title"/>
          </p:nvPr>
        </p:nvSpPr>
        <p:spPr>
          <a:xfrm>
            <a:off x="883800" y="601768"/>
            <a:ext cx="11308200" cy="994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Arial"/>
              <a:buNone/>
            </a:pPr>
            <a:r>
              <a:rPr lang="en-US"/>
              <a:t>SEEC - Personal Supports</a:t>
            </a:r>
            <a:endParaRPr/>
          </a:p>
        </p:txBody>
      </p:sp>
      <p:sp>
        <p:nvSpPr>
          <p:cNvPr id="252" name="Google Shape;252;g11696ace43e_2_16"/>
          <p:cNvSpPr txBox="1">
            <a:spLocks noGrp="1"/>
          </p:cNvSpPr>
          <p:nvPr>
            <p:ph type="body" idx="1"/>
          </p:nvPr>
        </p:nvSpPr>
        <p:spPr>
          <a:xfrm>
            <a:off x="883800" y="1676600"/>
            <a:ext cx="10967400" cy="5130000"/>
          </a:xfrm>
          <a:prstGeom prst="rect">
            <a:avLst/>
          </a:prstGeom>
          <a:noFill/>
          <a:ln>
            <a:noFill/>
          </a:ln>
        </p:spPr>
        <p:txBody>
          <a:bodyPr spcFirstLastPara="1" wrap="square" lIns="91425" tIns="45700" rIns="91425" bIns="45700" anchor="t" anchorCtr="0">
            <a:noAutofit/>
          </a:bodyPr>
          <a:lstStyle/>
          <a:p>
            <a:pPr marL="457200" lvl="0" indent="0" algn="l" rtl="0">
              <a:lnSpc>
                <a:spcPct val="90000"/>
              </a:lnSpc>
              <a:spcBef>
                <a:spcPts val="0"/>
              </a:spcBef>
              <a:spcAft>
                <a:spcPts val="0"/>
              </a:spcAft>
              <a:buSzPts val="2800"/>
              <a:buNone/>
            </a:pPr>
            <a:endParaRPr/>
          </a:p>
          <a:p>
            <a:pPr marL="0" lvl="0" indent="0" algn="l" rtl="0">
              <a:lnSpc>
                <a:spcPct val="90000"/>
              </a:lnSpc>
              <a:spcBef>
                <a:spcPts val="0"/>
              </a:spcBef>
              <a:spcAft>
                <a:spcPts val="0"/>
              </a:spcAft>
              <a:buSzPts val="2800"/>
              <a:buNone/>
            </a:pPr>
            <a:endParaRPr/>
          </a:p>
          <a:p>
            <a:pPr marL="0" lvl="0" indent="0" algn="l" rtl="0">
              <a:lnSpc>
                <a:spcPct val="90000"/>
              </a:lnSpc>
              <a:spcBef>
                <a:spcPts val="0"/>
              </a:spcBef>
              <a:spcAft>
                <a:spcPts val="0"/>
              </a:spcAft>
              <a:buSzPts val="2800"/>
              <a:buNone/>
            </a:pPr>
            <a:endParaRPr sz="2700"/>
          </a:p>
          <a:p>
            <a:pPr marL="0" lvl="0" indent="0" algn="l" rtl="0">
              <a:lnSpc>
                <a:spcPct val="90000"/>
              </a:lnSpc>
              <a:spcBef>
                <a:spcPts val="0"/>
              </a:spcBef>
              <a:spcAft>
                <a:spcPts val="0"/>
              </a:spcAft>
              <a:buSzPts val="2800"/>
              <a:buNone/>
            </a:pPr>
            <a:endParaRPr sz="2700"/>
          </a:p>
        </p:txBody>
      </p:sp>
      <p:sp>
        <p:nvSpPr>
          <p:cNvPr id="253" name="Google Shape;253;g11696ace43e_2_16"/>
          <p:cNvSpPr txBox="1">
            <a:spLocks noGrp="1"/>
          </p:cNvSpPr>
          <p:nvPr>
            <p:ph type="sldNum" idx="12"/>
          </p:nvPr>
        </p:nvSpPr>
        <p:spPr>
          <a:xfrm>
            <a:off x="537186" y="6253165"/>
            <a:ext cx="5433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800"/>
              <a:buFont typeface="Arial"/>
              <a:buNone/>
            </a:pPr>
            <a:fld id="{00000000-1234-1234-1234-123412341234}" type="slidenum">
              <a:rPr lang="en-US" sz="1800"/>
              <a:t>19</a:t>
            </a:fld>
            <a:endParaRPr sz="1800"/>
          </a:p>
        </p:txBody>
      </p:sp>
      <p:pic>
        <p:nvPicPr>
          <p:cNvPr id="254" name="Google Shape;254;g11696ace43e_2_16"/>
          <p:cNvPicPr preferRelativeResize="0"/>
          <p:nvPr/>
        </p:nvPicPr>
        <p:blipFill rotWithShape="1">
          <a:blip r:embed="rId3">
            <a:alphaModFix/>
          </a:blip>
          <a:srcRect l="20490" r="24098"/>
          <a:stretch/>
        </p:blipFill>
        <p:spPr>
          <a:xfrm>
            <a:off x="-639775" y="1635825"/>
            <a:ext cx="10107849" cy="5211525"/>
          </a:xfrm>
          <a:prstGeom prst="rect">
            <a:avLst/>
          </a:prstGeom>
          <a:noFill/>
          <a:ln>
            <a:noFill/>
          </a:ln>
        </p:spPr>
      </p:pic>
      <p:pic>
        <p:nvPicPr>
          <p:cNvPr id="255" name="Google Shape;255;g11696ace43e_2_16"/>
          <p:cNvPicPr preferRelativeResize="0"/>
          <p:nvPr/>
        </p:nvPicPr>
        <p:blipFill>
          <a:blip r:embed="rId4">
            <a:alphaModFix/>
          </a:blip>
          <a:stretch>
            <a:fillRect/>
          </a:stretch>
        </p:blipFill>
        <p:spPr>
          <a:xfrm>
            <a:off x="8930750" y="4862025"/>
            <a:ext cx="2610150" cy="19445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g107515a311f_0_175"/>
          <p:cNvSpPr txBox="1">
            <a:spLocks noGrp="1"/>
          </p:cNvSpPr>
          <p:nvPr>
            <p:ph type="title"/>
          </p:nvPr>
        </p:nvSpPr>
        <p:spPr>
          <a:xfrm>
            <a:off x="960810" y="467150"/>
            <a:ext cx="10949490" cy="994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400"/>
              <a:buNone/>
            </a:pPr>
            <a:r>
              <a:rPr lang="en-US"/>
              <a:t>Purpose</a:t>
            </a:r>
            <a:endParaRPr/>
          </a:p>
        </p:txBody>
      </p:sp>
      <p:sp>
        <p:nvSpPr>
          <p:cNvPr id="94" name="Google Shape;94;g107515a311f_0_175"/>
          <p:cNvSpPr txBox="1">
            <a:spLocks noGrp="1"/>
          </p:cNvSpPr>
          <p:nvPr>
            <p:ph type="body" idx="1"/>
          </p:nvPr>
        </p:nvSpPr>
        <p:spPr>
          <a:xfrm>
            <a:off x="960810" y="1704467"/>
            <a:ext cx="11171490" cy="4710000"/>
          </a:xfrm>
          <a:prstGeom prst="rect">
            <a:avLst/>
          </a:prstGeom>
          <a:noFill/>
          <a:ln>
            <a:noFill/>
          </a:ln>
        </p:spPr>
        <p:txBody>
          <a:bodyPr spcFirstLastPara="1" wrap="square" lIns="91425" tIns="45700" rIns="91425" bIns="45700" anchor="t" anchorCtr="0">
            <a:noAutofit/>
          </a:bodyPr>
          <a:lstStyle/>
          <a:p>
            <a:pPr marL="457200" lvl="0" indent="-342900" algn="l" rtl="0">
              <a:lnSpc>
                <a:spcPct val="90000"/>
              </a:lnSpc>
              <a:spcBef>
                <a:spcPts val="0"/>
              </a:spcBef>
              <a:spcAft>
                <a:spcPts val="0"/>
              </a:spcAft>
              <a:buClr>
                <a:srgbClr val="202A43"/>
              </a:buClr>
              <a:buSzPts val="1800"/>
              <a:buChar char="•"/>
            </a:pPr>
            <a:r>
              <a:rPr lang="en-US" dirty="0">
                <a:solidFill>
                  <a:srgbClr val="202A43"/>
                </a:solidFill>
              </a:rPr>
              <a:t>Ensure comprehensive and flexible person-centered plans </a:t>
            </a:r>
            <a:endParaRPr dirty="0">
              <a:solidFill>
                <a:srgbClr val="202A43"/>
              </a:solidFill>
            </a:endParaRPr>
          </a:p>
          <a:p>
            <a:pPr marL="457200" lvl="0" indent="0" algn="l" rtl="0">
              <a:lnSpc>
                <a:spcPct val="90000"/>
              </a:lnSpc>
              <a:spcBef>
                <a:spcPts val="0"/>
              </a:spcBef>
              <a:spcAft>
                <a:spcPts val="0"/>
              </a:spcAft>
              <a:buSzPts val="1800"/>
              <a:buNone/>
            </a:pPr>
            <a:endParaRPr dirty="0">
              <a:solidFill>
                <a:srgbClr val="202A43"/>
              </a:solidFill>
            </a:endParaRPr>
          </a:p>
          <a:p>
            <a:pPr marL="457200" lvl="0" indent="-342900" algn="l" rtl="0">
              <a:lnSpc>
                <a:spcPct val="90000"/>
              </a:lnSpc>
              <a:spcBef>
                <a:spcPts val="0"/>
              </a:spcBef>
              <a:spcAft>
                <a:spcPts val="0"/>
              </a:spcAft>
              <a:buClr>
                <a:srgbClr val="202A43"/>
              </a:buClr>
              <a:buSzPts val="1800"/>
              <a:buChar char="•"/>
            </a:pPr>
            <a:r>
              <a:rPr lang="en-US" dirty="0">
                <a:solidFill>
                  <a:srgbClr val="202A43"/>
                </a:solidFill>
              </a:rPr>
              <a:t>Provider business model and infrastructure strategies</a:t>
            </a:r>
            <a:endParaRPr dirty="0">
              <a:solidFill>
                <a:srgbClr val="202A43"/>
              </a:solidFill>
            </a:endParaRPr>
          </a:p>
          <a:p>
            <a:pPr marL="0" lvl="0" indent="0" algn="l" rtl="0">
              <a:lnSpc>
                <a:spcPct val="90000"/>
              </a:lnSpc>
              <a:spcBef>
                <a:spcPts val="0"/>
              </a:spcBef>
              <a:spcAft>
                <a:spcPts val="0"/>
              </a:spcAft>
              <a:buSzPts val="1800"/>
              <a:buNone/>
            </a:pPr>
            <a:endParaRPr dirty="0">
              <a:solidFill>
                <a:srgbClr val="202A43"/>
              </a:solidFill>
            </a:endParaRPr>
          </a:p>
          <a:p>
            <a:pPr marL="457200" lvl="0" indent="-342900" algn="l" rtl="0">
              <a:lnSpc>
                <a:spcPct val="90000"/>
              </a:lnSpc>
              <a:spcBef>
                <a:spcPts val="0"/>
              </a:spcBef>
              <a:spcAft>
                <a:spcPts val="0"/>
              </a:spcAft>
              <a:buClr>
                <a:srgbClr val="202A43"/>
              </a:buClr>
              <a:buSzPts val="1800"/>
              <a:buChar char="•"/>
            </a:pPr>
            <a:r>
              <a:rPr lang="en-US" dirty="0">
                <a:solidFill>
                  <a:srgbClr val="202A43"/>
                </a:solidFill>
              </a:rPr>
              <a:t>Support provider transition to fee-for-service billing</a:t>
            </a:r>
            <a:endParaRPr dirty="0">
              <a:solidFill>
                <a:srgbClr val="202A43"/>
              </a:solidFill>
            </a:endParaRPr>
          </a:p>
          <a:p>
            <a:pPr marL="457200" lvl="0" indent="0" algn="l" rtl="0">
              <a:lnSpc>
                <a:spcPct val="90000"/>
              </a:lnSpc>
              <a:spcBef>
                <a:spcPts val="0"/>
              </a:spcBef>
              <a:spcAft>
                <a:spcPts val="0"/>
              </a:spcAft>
              <a:buSzPts val="1800"/>
              <a:buNone/>
            </a:pPr>
            <a:endParaRPr dirty="0">
              <a:solidFill>
                <a:srgbClr val="202A43"/>
              </a:solidFill>
            </a:endParaRPr>
          </a:p>
          <a:p>
            <a:pPr marL="457200" lvl="0" indent="-342900" algn="l" rtl="0">
              <a:lnSpc>
                <a:spcPct val="90000"/>
              </a:lnSpc>
              <a:spcBef>
                <a:spcPts val="0"/>
              </a:spcBef>
              <a:spcAft>
                <a:spcPts val="0"/>
              </a:spcAft>
              <a:buClr>
                <a:srgbClr val="202A43"/>
              </a:buClr>
              <a:buSzPts val="1800"/>
              <a:buChar char="•"/>
            </a:pPr>
            <a:r>
              <a:rPr lang="en-US" dirty="0">
                <a:solidFill>
                  <a:srgbClr val="202A43"/>
                </a:solidFill>
              </a:rPr>
              <a:t>Review processes and share service reminders</a:t>
            </a:r>
            <a:endParaRPr dirty="0">
              <a:solidFill>
                <a:srgbClr val="202A43"/>
              </a:solidFill>
            </a:endParaRPr>
          </a:p>
          <a:p>
            <a:pPr marL="457200" lvl="0" indent="0" algn="l" rtl="0">
              <a:lnSpc>
                <a:spcPct val="90000"/>
              </a:lnSpc>
              <a:spcBef>
                <a:spcPts val="0"/>
              </a:spcBef>
              <a:spcAft>
                <a:spcPts val="0"/>
              </a:spcAft>
              <a:buSzPts val="1800"/>
              <a:buNone/>
            </a:pPr>
            <a:endParaRPr dirty="0">
              <a:solidFill>
                <a:srgbClr val="202A43"/>
              </a:solidFill>
            </a:endParaRPr>
          </a:p>
          <a:p>
            <a:pPr marL="457200" lvl="0" indent="-342900" algn="l" rtl="0">
              <a:lnSpc>
                <a:spcPct val="90000"/>
              </a:lnSpc>
              <a:spcBef>
                <a:spcPts val="0"/>
              </a:spcBef>
              <a:spcAft>
                <a:spcPts val="0"/>
              </a:spcAft>
              <a:buClr>
                <a:srgbClr val="202A43"/>
              </a:buClr>
              <a:buSzPts val="1800"/>
              <a:buChar char="•"/>
            </a:pPr>
            <a:r>
              <a:rPr lang="en-US" dirty="0">
                <a:solidFill>
                  <a:srgbClr val="202A43"/>
                </a:solidFill>
              </a:rPr>
              <a:t>Share strategies and lessons learned from Early Adopters and  Coordinators of Community Services </a:t>
            </a:r>
            <a:endParaRPr dirty="0">
              <a:solidFill>
                <a:srgbClr val="212121"/>
              </a:solidFill>
            </a:endParaRPr>
          </a:p>
          <a:p>
            <a:pPr marL="0" lvl="0" indent="0" algn="l" rtl="0">
              <a:lnSpc>
                <a:spcPct val="90000"/>
              </a:lnSpc>
              <a:spcBef>
                <a:spcPts val="1000"/>
              </a:spcBef>
              <a:spcAft>
                <a:spcPts val="0"/>
              </a:spcAft>
              <a:buSzPts val="1800"/>
              <a:buNone/>
            </a:pPr>
            <a:endParaRPr dirty="0">
              <a:solidFill>
                <a:srgbClr val="212121"/>
              </a:solidFill>
            </a:endParaRPr>
          </a:p>
          <a:p>
            <a:pPr marL="0" lvl="0" indent="0" algn="l" rtl="0">
              <a:lnSpc>
                <a:spcPct val="90000"/>
              </a:lnSpc>
              <a:spcBef>
                <a:spcPts val="1000"/>
              </a:spcBef>
              <a:spcAft>
                <a:spcPts val="0"/>
              </a:spcAft>
              <a:buSzPts val="1800"/>
              <a:buNone/>
            </a:pPr>
            <a:endParaRPr dirty="0">
              <a:solidFill>
                <a:srgbClr val="212121"/>
              </a:solidFill>
            </a:endParaRPr>
          </a:p>
          <a:p>
            <a:pPr marL="457200" lvl="0" indent="0" algn="l" rtl="0">
              <a:lnSpc>
                <a:spcPct val="90000"/>
              </a:lnSpc>
              <a:spcBef>
                <a:spcPts val="0"/>
              </a:spcBef>
              <a:spcAft>
                <a:spcPts val="0"/>
              </a:spcAft>
              <a:buSzPts val="1800"/>
              <a:buNone/>
            </a:pPr>
            <a:endParaRPr u="sng" dirty="0">
              <a:highlight>
                <a:srgbClr val="FFFFFF"/>
              </a:highlight>
            </a:endParaRPr>
          </a:p>
          <a:p>
            <a:pPr marL="635000" lvl="0" indent="-342900" algn="l" rtl="0">
              <a:lnSpc>
                <a:spcPct val="80000"/>
              </a:lnSpc>
              <a:spcBef>
                <a:spcPts val="1000"/>
              </a:spcBef>
              <a:spcAft>
                <a:spcPts val="0"/>
              </a:spcAft>
              <a:buSzPts val="1800"/>
              <a:buNone/>
            </a:pPr>
            <a:endParaRPr sz="1900" b="1" dirty="0">
              <a:latin typeface="Times New Roman"/>
              <a:ea typeface="Times New Roman"/>
              <a:cs typeface="Times New Roman"/>
              <a:sym typeface="Times New Roman"/>
            </a:endParaRPr>
          </a:p>
          <a:p>
            <a:pPr marL="635000" lvl="0" indent="-342900" algn="l" rtl="0">
              <a:lnSpc>
                <a:spcPct val="80000"/>
              </a:lnSpc>
              <a:spcBef>
                <a:spcPts val="1000"/>
              </a:spcBef>
              <a:spcAft>
                <a:spcPts val="0"/>
              </a:spcAft>
              <a:buSzPts val="1800"/>
              <a:buNone/>
            </a:pPr>
            <a:endParaRPr sz="1900" b="1" dirty="0">
              <a:latin typeface="Times New Roman"/>
              <a:ea typeface="Times New Roman"/>
              <a:cs typeface="Times New Roman"/>
              <a:sym typeface="Times New Roman"/>
            </a:endParaRPr>
          </a:p>
          <a:p>
            <a:pPr marL="635000" lvl="0" indent="-342900" algn="l" rtl="0">
              <a:lnSpc>
                <a:spcPct val="80000"/>
              </a:lnSpc>
              <a:spcBef>
                <a:spcPts val="1000"/>
              </a:spcBef>
              <a:spcAft>
                <a:spcPts val="0"/>
              </a:spcAft>
              <a:buSzPts val="1800"/>
              <a:buNone/>
            </a:pPr>
            <a:endParaRPr sz="1800" b="1" dirty="0"/>
          </a:p>
        </p:txBody>
      </p:sp>
      <p:sp>
        <p:nvSpPr>
          <p:cNvPr id="95" name="Google Shape;95;g107515a311f_0_175"/>
          <p:cNvSpPr txBox="1">
            <a:spLocks noGrp="1"/>
          </p:cNvSpPr>
          <p:nvPr>
            <p:ph type="sldNum" idx="12"/>
          </p:nvPr>
        </p:nvSpPr>
        <p:spPr>
          <a:xfrm>
            <a:off x="738810" y="6231917"/>
            <a:ext cx="4440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g11507750be8_0_53"/>
          <p:cNvSpPr txBox="1">
            <a:spLocks noGrp="1"/>
          </p:cNvSpPr>
          <p:nvPr>
            <p:ph type="title"/>
          </p:nvPr>
        </p:nvSpPr>
        <p:spPr>
          <a:xfrm>
            <a:off x="883800" y="601768"/>
            <a:ext cx="11308200" cy="994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Arial"/>
              <a:buNone/>
            </a:pPr>
            <a:r>
              <a:rPr lang="en-US"/>
              <a:t>Day in the Life - Behavioral Supports</a:t>
            </a:r>
            <a:endParaRPr sz="3200"/>
          </a:p>
        </p:txBody>
      </p:sp>
      <p:sp>
        <p:nvSpPr>
          <p:cNvPr id="262" name="Google Shape;262;g11507750be8_0_53"/>
          <p:cNvSpPr txBox="1">
            <a:spLocks noGrp="1"/>
          </p:cNvSpPr>
          <p:nvPr>
            <p:ph type="body" idx="1"/>
          </p:nvPr>
        </p:nvSpPr>
        <p:spPr>
          <a:xfrm>
            <a:off x="883800" y="1488275"/>
            <a:ext cx="8732700" cy="5130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800"/>
              <a:buNone/>
            </a:pPr>
            <a:endParaRPr/>
          </a:p>
          <a:p>
            <a:pPr marL="457200" lvl="0" indent="-406400" algn="l" rtl="0">
              <a:lnSpc>
                <a:spcPct val="90000"/>
              </a:lnSpc>
              <a:spcBef>
                <a:spcPts val="0"/>
              </a:spcBef>
              <a:spcAft>
                <a:spcPts val="0"/>
              </a:spcAft>
              <a:buSzPts val="2800"/>
              <a:buChar char="•"/>
            </a:pPr>
            <a:r>
              <a:rPr lang="en-US"/>
              <a:t>BSS-Behavioral Assessment (BA) and BSS-Behavioral Plan (BPS) milestone services can be checked for each month to support the flexibility in service delivery and the provider’s ability to bill in the actual month that the service was provided</a:t>
            </a:r>
            <a:endParaRPr/>
          </a:p>
          <a:p>
            <a:pPr marL="457200" lvl="0" indent="-406400" algn="l" rtl="0">
              <a:lnSpc>
                <a:spcPct val="90000"/>
              </a:lnSpc>
              <a:spcBef>
                <a:spcPts val="0"/>
              </a:spcBef>
              <a:spcAft>
                <a:spcPts val="0"/>
              </a:spcAft>
              <a:buSzPts val="2800"/>
              <a:buChar char="•"/>
            </a:pPr>
            <a:r>
              <a:rPr lang="en-US"/>
              <a:t>BSS-Brief Support Implementation Services (BSIS) and BSS- Behavioral Consultation (BC) services 15-minute units can be projected across the entire plan year to support the participant’s needs and service flexibility</a:t>
            </a:r>
            <a:endParaRPr/>
          </a:p>
          <a:p>
            <a:pPr marL="914400" lvl="0" indent="0" algn="l" rtl="0">
              <a:lnSpc>
                <a:spcPct val="90000"/>
              </a:lnSpc>
              <a:spcBef>
                <a:spcPts val="0"/>
              </a:spcBef>
              <a:spcAft>
                <a:spcPts val="0"/>
              </a:spcAft>
              <a:buSzPts val="2800"/>
              <a:buNone/>
            </a:pPr>
            <a:endParaRPr/>
          </a:p>
          <a:p>
            <a:pPr marL="0" lvl="0" indent="0" algn="l" rtl="0">
              <a:lnSpc>
                <a:spcPct val="90000"/>
              </a:lnSpc>
              <a:spcBef>
                <a:spcPts val="0"/>
              </a:spcBef>
              <a:spcAft>
                <a:spcPts val="0"/>
              </a:spcAft>
              <a:buSzPts val="2800"/>
              <a:buNone/>
            </a:pPr>
            <a:endParaRPr/>
          </a:p>
          <a:p>
            <a:pPr marL="0" lvl="0" indent="0" algn="l" rtl="0">
              <a:lnSpc>
                <a:spcPct val="90000"/>
              </a:lnSpc>
              <a:spcBef>
                <a:spcPts val="0"/>
              </a:spcBef>
              <a:spcAft>
                <a:spcPts val="0"/>
              </a:spcAft>
              <a:buSzPts val="2800"/>
              <a:buNone/>
            </a:pPr>
            <a:endParaRPr sz="2700"/>
          </a:p>
          <a:p>
            <a:pPr marL="0" lvl="0" indent="0" algn="l" rtl="0">
              <a:lnSpc>
                <a:spcPct val="90000"/>
              </a:lnSpc>
              <a:spcBef>
                <a:spcPts val="0"/>
              </a:spcBef>
              <a:spcAft>
                <a:spcPts val="0"/>
              </a:spcAft>
              <a:buSzPts val="2800"/>
              <a:buNone/>
            </a:pPr>
            <a:endParaRPr sz="2700"/>
          </a:p>
        </p:txBody>
      </p:sp>
      <p:sp>
        <p:nvSpPr>
          <p:cNvPr id="263" name="Google Shape;263;g11507750be8_0_53"/>
          <p:cNvSpPr txBox="1">
            <a:spLocks noGrp="1"/>
          </p:cNvSpPr>
          <p:nvPr>
            <p:ph type="sldNum" idx="12"/>
          </p:nvPr>
        </p:nvSpPr>
        <p:spPr>
          <a:xfrm>
            <a:off x="537186" y="6253165"/>
            <a:ext cx="5433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800"/>
              <a:buFont typeface="Arial"/>
              <a:buNone/>
            </a:pPr>
            <a:fld id="{00000000-1234-1234-1234-123412341234}" type="slidenum">
              <a:rPr lang="en-US" sz="1800"/>
              <a:t>20</a:t>
            </a:fld>
            <a:endParaRPr sz="1800"/>
          </a:p>
        </p:txBody>
      </p:sp>
      <p:pic>
        <p:nvPicPr>
          <p:cNvPr id="264" name="Google Shape;264;g11507750be8_0_53"/>
          <p:cNvPicPr preferRelativeResize="0"/>
          <p:nvPr/>
        </p:nvPicPr>
        <p:blipFill>
          <a:blip r:embed="rId3">
            <a:alphaModFix/>
          </a:blip>
          <a:stretch>
            <a:fillRect/>
          </a:stretch>
        </p:blipFill>
        <p:spPr>
          <a:xfrm>
            <a:off x="9517375" y="1697375"/>
            <a:ext cx="2362200" cy="21526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g112c2fdb5b7_0_53"/>
          <p:cNvSpPr txBox="1">
            <a:spLocks noGrp="1"/>
          </p:cNvSpPr>
          <p:nvPr>
            <p:ph type="title"/>
          </p:nvPr>
        </p:nvSpPr>
        <p:spPr>
          <a:xfrm>
            <a:off x="883800" y="601768"/>
            <a:ext cx="11308200" cy="994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Arial"/>
              <a:buNone/>
            </a:pPr>
            <a:r>
              <a:rPr lang="en-US"/>
              <a:t>Day in the Life - Behavioral Supports</a:t>
            </a:r>
            <a:endParaRPr sz="3200"/>
          </a:p>
        </p:txBody>
      </p:sp>
      <p:sp>
        <p:nvSpPr>
          <p:cNvPr id="271" name="Google Shape;271;g112c2fdb5b7_0_53"/>
          <p:cNvSpPr txBox="1">
            <a:spLocks noGrp="1"/>
          </p:cNvSpPr>
          <p:nvPr>
            <p:ph type="body" idx="1"/>
          </p:nvPr>
        </p:nvSpPr>
        <p:spPr>
          <a:xfrm>
            <a:off x="1017975" y="1451425"/>
            <a:ext cx="10967400" cy="5130000"/>
          </a:xfrm>
          <a:prstGeom prst="rect">
            <a:avLst/>
          </a:prstGeom>
          <a:noFill/>
          <a:ln>
            <a:noFill/>
          </a:ln>
        </p:spPr>
        <p:txBody>
          <a:bodyPr spcFirstLastPara="1" wrap="square" lIns="91425" tIns="45700" rIns="91425" bIns="45700" anchor="t" anchorCtr="0">
            <a:noAutofit/>
          </a:bodyPr>
          <a:lstStyle/>
          <a:p>
            <a:pPr marL="457200" lvl="0" indent="-406400" algn="l" rtl="0">
              <a:lnSpc>
                <a:spcPct val="90000"/>
              </a:lnSpc>
              <a:spcBef>
                <a:spcPts val="0"/>
              </a:spcBef>
              <a:spcAft>
                <a:spcPts val="0"/>
              </a:spcAft>
              <a:buSzPts val="2800"/>
              <a:buChar char="•"/>
            </a:pPr>
            <a:r>
              <a:rPr lang="en-US"/>
              <a:t>Behavioral Support Services</a:t>
            </a:r>
            <a:endParaRPr/>
          </a:p>
          <a:p>
            <a:pPr marL="914400" lvl="1" indent="-381000" algn="l" rtl="0">
              <a:lnSpc>
                <a:spcPct val="90000"/>
              </a:lnSpc>
              <a:spcBef>
                <a:spcPts val="0"/>
              </a:spcBef>
              <a:spcAft>
                <a:spcPts val="0"/>
              </a:spcAft>
              <a:buSzPts val="2400"/>
              <a:buChar char="•"/>
            </a:pPr>
            <a:r>
              <a:rPr lang="en-US"/>
              <a:t>It is important to consider potential monthly consultation units needed in addition to scheduled reviews, in the case of an emergency or off cycle review</a:t>
            </a:r>
            <a:endParaRPr/>
          </a:p>
          <a:p>
            <a:pPr marL="914400" lvl="1" indent="-381000" algn="l" rtl="0">
              <a:lnSpc>
                <a:spcPct val="90000"/>
              </a:lnSpc>
              <a:spcBef>
                <a:spcPts val="0"/>
              </a:spcBef>
              <a:spcAft>
                <a:spcPts val="0"/>
              </a:spcAft>
              <a:buSzPts val="2400"/>
              <a:buChar char="•"/>
            </a:pPr>
            <a:r>
              <a:rPr lang="en-US"/>
              <a:t>Remember more units are used when annual plan is updated</a:t>
            </a:r>
            <a:endParaRPr/>
          </a:p>
          <a:p>
            <a:pPr marL="914400" lvl="1" indent="-381000" algn="l" rtl="0">
              <a:lnSpc>
                <a:spcPct val="90000"/>
              </a:lnSpc>
              <a:spcBef>
                <a:spcPts val="0"/>
              </a:spcBef>
              <a:spcAft>
                <a:spcPts val="0"/>
              </a:spcAft>
              <a:buSzPts val="2400"/>
              <a:buChar char="•"/>
            </a:pPr>
            <a:r>
              <a:rPr lang="en-US"/>
              <a:t>Some individuals have holiday triggers and may require more consultation</a:t>
            </a:r>
            <a:endParaRPr/>
          </a:p>
          <a:p>
            <a:pPr marL="914400" lvl="0" indent="0" algn="l" rtl="0">
              <a:lnSpc>
                <a:spcPct val="90000"/>
              </a:lnSpc>
              <a:spcBef>
                <a:spcPts val="0"/>
              </a:spcBef>
              <a:spcAft>
                <a:spcPts val="0"/>
              </a:spcAft>
              <a:buSzPts val="2800"/>
              <a:buNone/>
            </a:pPr>
            <a:endParaRPr sz="2400"/>
          </a:p>
          <a:p>
            <a:pPr marL="0" lvl="0" indent="0" algn="l" rtl="0">
              <a:lnSpc>
                <a:spcPct val="90000"/>
              </a:lnSpc>
              <a:spcBef>
                <a:spcPts val="0"/>
              </a:spcBef>
              <a:spcAft>
                <a:spcPts val="0"/>
              </a:spcAft>
              <a:buSzPts val="2800"/>
              <a:buNone/>
            </a:pPr>
            <a:endParaRPr/>
          </a:p>
        </p:txBody>
      </p:sp>
      <p:sp>
        <p:nvSpPr>
          <p:cNvPr id="272" name="Google Shape;272;g112c2fdb5b7_0_53"/>
          <p:cNvSpPr txBox="1">
            <a:spLocks noGrp="1"/>
          </p:cNvSpPr>
          <p:nvPr>
            <p:ph type="sldNum" idx="12"/>
          </p:nvPr>
        </p:nvSpPr>
        <p:spPr>
          <a:xfrm>
            <a:off x="537186" y="6253165"/>
            <a:ext cx="5433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800"/>
              <a:buFont typeface="Arial"/>
              <a:buNone/>
            </a:pPr>
            <a:fld id="{00000000-1234-1234-1234-123412341234}" type="slidenum">
              <a:rPr lang="en-US" sz="1800"/>
              <a:t>21</a:t>
            </a:fld>
            <a:endParaRPr sz="1800"/>
          </a:p>
        </p:txBody>
      </p:sp>
      <p:pic>
        <p:nvPicPr>
          <p:cNvPr id="273" name="Google Shape;273;g112c2fdb5b7_0_53"/>
          <p:cNvPicPr preferRelativeResize="0"/>
          <p:nvPr/>
        </p:nvPicPr>
        <p:blipFill rotWithShape="1">
          <a:blip r:embed="rId3">
            <a:alphaModFix/>
          </a:blip>
          <a:srcRect/>
          <a:stretch/>
        </p:blipFill>
        <p:spPr>
          <a:xfrm>
            <a:off x="1248825" y="3949525"/>
            <a:ext cx="7670075" cy="2628900"/>
          </a:xfrm>
          <a:prstGeom prst="rect">
            <a:avLst/>
          </a:prstGeom>
          <a:noFill/>
          <a:ln>
            <a:noFill/>
          </a:ln>
        </p:spPr>
      </p:pic>
      <p:pic>
        <p:nvPicPr>
          <p:cNvPr id="274" name="Google Shape;274;g112c2fdb5b7_0_53"/>
          <p:cNvPicPr preferRelativeResize="0"/>
          <p:nvPr/>
        </p:nvPicPr>
        <p:blipFill rotWithShape="1">
          <a:blip r:embed="rId4">
            <a:alphaModFix/>
          </a:blip>
          <a:srcRect/>
          <a:stretch/>
        </p:blipFill>
        <p:spPr>
          <a:xfrm>
            <a:off x="1215800" y="3273250"/>
            <a:ext cx="7670075" cy="6762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g113dc7f9a8c_1_1"/>
          <p:cNvSpPr txBox="1">
            <a:spLocks noGrp="1"/>
          </p:cNvSpPr>
          <p:nvPr>
            <p:ph type="title"/>
          </p:nvPr>
        </p:nvSpPr>
        <p:spPr>
          <a:xfrm>
            <a:off x="883800" y="601768"/>
            <a:ext cx="11308200" cy="994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Arial"/>
              <a:buNone/>
            </a:pPr>
            <a:r>
              <a:rPr lang="en-US"/>
              <a:t>Day in the Life - Behavioral Supports</a:t>
            </a:r>
            <a:endParaRPr sz="3200"/>
          </a:p>
        </p:txBody>
      </p:sp>
      <p:sp>
        <p:nvSpPr>
          <p:cNvPr id="281" name="Google Shape;281;g113dc7f9a8c_1_1"/>
          <p:cNvSpPr txBox="1">
            <a:spLocks noGrp="1"/>
          </p:cNvSpPr>
          <p:nvPr>
            <p:ph type="body" idx="1"/>
          </p:nvPr>
        </p:nvSpPr>
        <p:spPr>
          <a:xfrm>
            <a:off x="883800" y="1488275"/>
            <a:ext cx="10967400" cy="5130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800"/>
              <a:buNone/>
            </a:pPr>
            <a:r>
              <a:rPr lang="en-US"/>
              <a:t>Reminders</a:t>
            </a:r>
            <a:endParaRPr/>
          </a:p>
          <a:p>
            <a:pPr marL="457200" lvl="0" indent="-406400" algn="l" rtl="0">
              <a:lnSpc>
                <a:spcPct val="90000"/>
              </a:lnSpc>
              <a:spcBef>
                <a:spcPts val="0"/>
              </a:spcBef>
              <a:spcAft>
                <a:spcPts val="0"/>
              </a:spcAft>
              <a:buSzPts val="2800"/>
              <a:buChar char="•"/>
            </a:pPr>
            <a:r>
              <a:rPr lang="en-US"/>
              <a:t>To support BA and BP flexibility each month can be checked for each month to support the flexibility in service delivery and the provider’s ability to bill in the actual month that the service was provided</a:t>
            </a:r>
            <a:endParaRPr/>
          </a:p>
          <a:p>
            <a:pPr marL="457200" lvl="0" indent="-406400" algn="l" rtl="0">
              <a:lnSpc>
                <a:spcPct val="90000"/>
              </a:lnSpc>
              <a:spcBef>
                <a:spcPts val="0"/>
              </a:spcBef>
              <a:spcAft>
                <a:spcPts val="0"/>
              </a:spcAft>
              <a:buSzPts val="2800"/>
              <a:buChar char="•"/>
            </a:pPr>
            <a:r>
              <a:rPr lang="en-US"/>
              <a:t>BSIS are  time-limited provision of direct assistance, modeling, and training to individuals supporting the participant (e.g., families, direct support professionals, and paid and unpaid caregivers) so they can implement the participant’s Behavior Plan independently</a:t>
            </a:r>
            <a:endParaRPr/>
          </a:p>
          <a:p>
            <a:pPr marL="457200" lvl="0" indent="-406400" algn="l" rtl="0">
              <a:lnSpc>
                <a:spcPct val="90000"/>
              </a:lnSpc>
              <a:spcBef>
                <a:spcPts val="0"/>
              </a:spcBef>
              <a:spcAft>
                <a:spcPts val="0"/>
              </a:spcAft>
              <a:buSzPts val="2800"/>
              <a:buChar char="•"/>
            </a:pPr>
            <a:r>
              <a:rPr lang="en-US"/>
              <a:t>BSIS and BC services 15-minute units can be projected across the entire plan year (for people in the traditional service delivery model only) to support the participant’s needs and provider service flexibility</a:t>
            </a:r>
            <a:endParaRPr/>
          </a:p>
          <a:p>
            <a:pPr marL="914400" lvl="0" indent="0" algn="l" rtl="0">
              <a:lnSpc>
                <a:spcPct val="90000"/>
              </a:lnSpc>
              <a:spcBef>
                <a:spcPts val="0"/>
              </a:spcBef>
              <a:spcAft>
                <a:spcPts val="0"/>
              </a:spcAft>
              <a:buSzPts val="2800"/>
              <a:buNone/>
            </a:pPr>
            <a:endParaRPr/>
          </a:p>
          <a:p>
            <a:pPr marL="0" lvl="0" indent="0" algn="l" rtl="0">
              <a:lnSpc>
                <a:spcPct val="90000"/>
              </a:lnSpc>
              <a:spcBef>
                <a:spcPts val="0"/>
              </a:spcBef>
              <a:spcAft>
                <a:spcPts val="0"/>
              </a:spcAft>
              <a:buSzPts val="2800"/>
              <a:buNone/>
            </a:pPr>
            <a:endParaRPr/>
          </a:p>
          <a:p>
            <a:pPr marL="0" lvl="0" indent="0" algn="l" rtl="0">
              <a:lnSpc>
                <a:spcPct val="90000"/>
              </a:lnSpc>
              <a:spcBef>
                <a:spcPts val="0"/>
              </a:spcBef>
              <a:spcAft>
                <a:spcPts val="0"/>
              </a:spcAft>
              <a:buSzPts val="2800"/>
              <a:buNone/>
            </a:pPr>
            <a:endParaRPr sz="2700"/>
          </a:p>
          <a:p>
            <a:pPr marL="0" lvl="0" indent="0" algn="l" rtl="0">
              <a:lnSpc>
                <a:spcPct val="90000"/>
              </a:lnSpc>
              <a:spcBef>
                <a:spcPts val="0"/>
              </a:spcBef>
              <a:spcAft>
                <a:spcPts val="0"/>
              </a:spcAft>
              <a:buSzPts val="2800"/>
              <a:buNone/>
            </a:pPr>
            <a:endParaRPr sz="2700"/>
          </a:p>
        </p:txBody>
      </p:sp>
      <p:sp>
        <p:nvSpPr>
          <p:cNvPr id="282" name="Google Shape;282;g113dc7f9a8c_1_1"/>
          <p:cNvSpPr txBox="1">
            <a:spLocks noGrp="1"/>
          </p:cNvSpPr>
          <p:nvPr>
            <p:ph type="sldNum" idx="12"/>
          </p:nvPr>
        </p:nvSpPr>
        <p:spPr>
          <a:xfrm>
            <a:off x="537186" y="6253165"/>
            <a:ext cx="5433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800"/>
              <a:buFont typeface="Arial"/>
              <a:buNone/>
            </a:pPr>
            <a:fld id="{00000000-1234-1234-1234-123412341234}" type="slidenum">
              <a:rPr lang="en-US" sz="1800"/>
              <a:t>22</a:t>
            </a:fld>
            <a:endParaRPr sz="18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g1139312b4bb_0_7"/>
          <p:cNvSpPr txBox="1">
            <a:spLocks noGrp="1"/>
          </p:cNvSpPr>
          <p:nvPr>
            <p:ph type="title"/>
          </p:nvPr>
        </p:nvSpPr>
        <p:spPr>
          <a:xfrm>
            <a:off x="883800" y="601768"/>
            <a:ext cx="11308200" cy="994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Arial"/>
              <a:buNone/>
            </a:pPr>
            <a:r>
              <a:rPr lang="en-US"/>
              <a:t>Day in the Life - Behavioral Supports</a:t>
            </a:r>
            <a:endParaRPr/>
          </a:p>
        </p:txBody>
      </p:sp>
      <p:sp>
        <p:nvSpPr>
          <p:cNvPr id="289" name="Google Shape;289;g1139312b4bb_0_7"/>
          <p:cNvSpPr txBox="1">
            <a:spLocks noGrp="1"/>
          </p:cNvSpPr>
          <p:nvPr>
            <p:ph type="body" idx="1"/>
          </p:nvPr>
        </p:nvSpPr>
        <p:spPr>
          <a:xfrm>
            <a:off x="883800" y="1676600"/>
            <a:ext cx="10967400" cy="5130000"/>
          </a:xfrm>
          <a:prstGeom prst="rect">
            <a:avLst/>
          </a:prstGeom>
          <a:noFill/>
          <a:ln>
            <a:noFill/>
          </a:ln>
        </p:spPr>
        <p:txBody>
          <a:bodyPr spcFirstLastPara="1" wrap="square" lIns="91425" tIns="45700" rIns="91425" bIns="45700" anchor="t" anchorCtr="0">
            <a:noAutofit/>
          </a:bodyPr>
          <a:lstStyle/>
          <a:p>
            <a:pPr marL="457200" lvl="0" indent="-406400" algn="l" rtl="0">
              <a:lnSpc>
                <a:spcPct val="90000"/>
              </a:lnSpc>
              <a:spcBef>
                <a:spcPts val="0"/>
              </a:spcBef>
              <a:spcAft>
                <a:spcPts val="0"/>
              </a:spcAft>
              <a:buSzPts val="2800"/>
              <a:buChar char="•"/>
            </a:pPr>
            <a:r>
              <a:rPr lang="en-US"/>
              <a:t>Coordinator of Community Services - Lesson Learned/Advice</a:t>
            </a:r>
            <a:endParaRPr/>
          </a:p>
          <a:p>
            <a:pPr marL="457200" lvl="0" indent="0" algn="l" rtl="0">
              <a:lnSpc>
                <a:spcPct val="90000"/>
              </a:lnSpc>
              <a:spcBef>
                <a:spcPts val="0"/>
              </a:spcBef>
              <a:spcAft>
                <a:spcPts val="0"/>
              </a:spcAft>
              <a:buSzPts val="2800"/>
              <a:buNone/>
            </a:pPr>
            <a:endParaRPr/>
          </a:p>
          <a:p>
            <a:pPr marL="457200" lvl="0" indent="-406400" algn="l" rtl="0">
              <a:lnSpc>
                <a:spcPct val="90000"/>
              </a:lnSpc>
              <a:spcBef>
                <a:spcPts val="0"/>
              </a:spcBef>
              <a:spcAft>
                <a:spcPts val="0"/>
              </a:spcAft>
              <a:buSzPts val="2800"/>
              <a:buChar char="•"/>
            </a:pPr>
            <a:r>
              <a:rPr lang="en-US"/>
              <a:t>Early Adopter - Lesson Learned/Advice</a:t>
            </a:r>
            <a:endParaRPr/>
          </a:p>
          <a:p>
            <a:pPr marL="0" lvl="0" indent="0" algn="l" rtl="0">
              <a:lnSpc>
                <a:spcPct val="90000"/>
              </a:lnSpc>
              <a:spcBef>
                <a:spcPts val="0"/>
              </a:spcBef>
              <a:spcAft>
                <a:spcPts val="0"/>
              </a:spcAft>
              <a:buSzPts val="2800"/>
              <a:buNone/>
            </a:pPr>
            <a:endParaRPr/>
          </a:p>
          <a:p>
            <a:pPr marL="0" lvl="0" indent="0" algn="l" rtl="0">
              <a:lnSpc>
                <a:spcPct val="90000"/>
              </a:lnSpc>
              <a:spcBef>
                <a:spcPts val="0"/>
              </a:spcBef>
              <a:spcAft>
                <a:spcPts val="0"/>
              </a:spcAft>
              <a:buSzPts val="2800"/>
              <a:buNone/>
            </a:pPr>
            <a:endParaRPr sz="2700"/>
          </a:p>
          <a:p>
            <a:pPr marL="0" lvl="0" indent="0" algn="l" rtl="0">
              <a:lnSpc>
                <a:spcPct val="90000"/>
              </a:lnSpc>
              <a:spcBef>
                <a:spcPts val="0"/>
              </a:spcBef>
              <a:spcAft>
                <a:spcPts val="0"/>
              </a:spcAft>
              <a:buSzPts val="2800"/>
              <a:buNone/>
            </a:pPr>
            <a:endParaRPr sz="2700"/>
          </a:p>
        </p:txBody>
      </p:sp>
      <p:sp>
        <p:nvSpPr>
          <p:cNvPr id="290" name="Google Shape;290;g1139312b4bb_0_7"/>
          <p:cNvSpPr txBox="1">
            <a:spLocks noGrp="1"/>
          </p:cNvSpPr>
          <p:nvPr>
            <p:ph type="sldNum" idx="12"/>
          </p:nvPr>
        </p:nvSpPr>
        <p:spPr>
          <a:xfrm>
            <a:off x="537186" y="6253165"/>
            <a:ext cx="5433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800"/>
              <a:buFont typeface="Arial"/>
              <a:buNone/>
            </a:pPr>
            <a:fld id="{00000000-1234-1234-1234-123412341234}" type="slidenum">
              <a:rPr lang="en-US" sz="1800"/>
              <a:t>23</a:t>
            </a:fld>
            <a:endParaRPr sz="1800"/>
          </a:p>
        </p:txBody>
      </p:sp>
      <p:pic>
        <p:nvPicPr>
          <p:cNvPr id="291" name="Google Shape;291;g1139312b4bb_0_7"/>
          <p:cNvPicPr preferRelativeResize="0"/>
          <p:nvPr/>
        </p:nvPicPr>
        <p:blipFill rotWithShape="1">
          <a:blip r:embed="rId3">
            <a:alphaModFix/>
          </a:blip>
          <a:srcRect/>
          <a:stretch/>
        </p:blipFill>
        <p:spPr>
          <a:xfrm>
            <a:off x="3655225" y="3170038"/>
            <a:ext cx="3810000" cy="27146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g11696ace43e_1_10"/>
          <p:cNvSpPr txBox="1">
            <a:spLocks noGrp="1"/>
          </p:cNvSpPr>
          <p:nvPr>
            <p:ph type="title"/>
          </p:nvPr>
        </p:nvSpPr>
        <p:spPr>
          <a:xfrm>
            <a:off x="883800" y="601768"/>
            <a:ext cx="11308200" cy="994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Arial"/>
              <a:buNone/>
            </a:pPr>
            <a:r>
              <a:rPr lang="en-US"/>
              <a:t>Day in the Life - Behavioral Supports</a:t>
            </a:r>
            <a:endParaRPr/>
          </a:p>
        </p:txBody>
      </p:sp>
      <p:sp>
        <p:nvSpPr>
          <p:cNvPr id="298" name="Google Shape;298;g11696ace43e_1_10"/>
          <p:cNvSpPr txBox="1">
            <a:spLocks noGrp="1"/>
          </p:cNvSpPr>
          <p:nvPr>
            <p:ph type="sldNum" idx="12"/>
          </p:nvPr>
        </p:nvSpPr>
        <p:spPr>
          <a:xfrm>
            <a:off x="537186" y="6253165"/>
            <a:ext cx="5433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800"/>
              <a:buFont typeface="Arial"/>
              <a:buNone/>
            </a:pPr>
            <a:fld id="{00000000-1234-1234-1234-123412341234}" type="slidenum">
              <a:rPr lang="en-US" sz="1800"/>
              <a:t>24</a:t>
            </a:fld>
            <a:endParaRPr sz="1800"/>
          </a:p>
        </p:txBody>
      </p:sp>
      <p:pic>
        <p:nvPicPr>
          <p:cNvPr id="299" name="Google Shape;299;g11696ace43e_1_10"/>
          <p:cNvPicPr preferRelativeResize="0"/>
          <p:nvPr/>
        </p:nvPicPr>
        <p:blipFill>
          <a:blip r:embed="rId3">
            <a:alphaModFix/>
          </a:blip>
          <a:stretch>
            <a:fillRect/>
          </a:stretch>
        </p:blipFill>
        <p:spPr>
          <a:xfrm>
            <a:off x="1289750" y="1713225"/>
            <a:ext cx="7676826" cy="4318200"/>
          </a:xfrm>
          <a:prstGeom prst="rect">
            <a:avLst/>
          </a:prstGeom>
          <a:noFill/>
          <a:ln>
            <a:noFill/>
          </a:ln>
        </p:spPr>
      </p:pic>
      <p:pic>
        <p:nvPicPr>
          <p:cNvPr id="300" name="Google Shape;300;g11696ace43e_1_10"/>
          <p:cNvPicPr preferRelativeResize="0"/>
          <p:nvPr/>
        </p:nvPicPr>
        <p:blipFill>
          <a:blip r:embed="rId4">
            <a:alphaModFix/>
          </a:blip>
          <a:stretch>
            <a:fillRect/>
          </a:stretch>
        </p:blipFill>
        <p:spPr>
          <a:xfrm>
            <a:off x="8966575" y="4964375"/>
            <a:ext cx="2523125" cy="16539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g117cec62ff4_2_26"/>
          <p:cNvSpPr txBox="1">
            <a:spLocks noGrp="1"/>
          </p:cNvSpPr>
          <p:nvPr>
            <p:ph type="title"/>
          </p:nvPr>
        </p:nvSpPr>
        <p:spPr>
          <a:xfrm>
            <a:off x="838200" y="596349"/>
            <a:ext cx="10515600" cy="994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Day in the Life - Nursing Supports Services</a:t>
            </a:r>
            <a:endParaRPr/>
          </a:p>
        </p:txBody>
      </p:sp>
      <p:sp>
        <p:nvSpPr>
          <p:cNvPr id="307" name="Google Shape;307;g117cec62ff4_2_26"/>
          <p:cNvSpPr txBox="1">
            <a:spLocks noGrp="1"/>
          </p:cNvSpPr>
          <p:nvPr>
            <p:ph type="body" idx="1"/>
          </p:nvPr>
        </p:nvSpPr>
        <p:spPr>
          <a:xfrm>
            <a:off x="838200" y="1591150"/>
            <a:ext cx="10939500" cy="4351200"/>
          </a:xfrm>
          <a:prstGeom prst="rect">
            <a:avLst/>
          </a:prstGeom>
        </p:spPr>
        <p:txBody>
          <a:bodyPr spcFirstLastPara="1" wrap="square" lIns="91425" tIns="45700" rIns="91425" bIns="45700" anchor="t" anchorCtr="0">
            <a:noAutofit/>
          </a:bodyPr>
          <a:lstStyle/>
          <a:p>
            <a:pPr marL="50800" lvl="0" indent="0" algn="l" rtl="0">
              <a:spcBef>
                <a:spcPts val="1000"/>
              </a:spcBef>
              <a:spcAft>
                <a:spcPts val="0"/>
              </a:spcAft>
              <a:buClr>
                <a:schemeClr val="dk1"/>
              </a:buClr>
              <a:buSzPts val="3027"/>
              <a:buFont typeface="Arial"/>
              <a:buNone/>
            </a:pPr>
            <a:r>
              <a:rPr lang="en-US"/>
              <a:t>HRST is a screening tool to identify those participants at high risk for health complications and destabilization early. </a:t>
            </a:r>
            <a:endParaRPr/>
          </a:p>
          <a:p>
            <a:pPr marL="914400" lvl="1" indent="-393356" algn="l" rtl="0">
              <a:spcBef>
                <a:spcPts val="500"/>
              </a:spcBef>
              <a:spcAft>
                <a:spcPts val="0"/>
              </a:spcAft>
              <a:buSzPts val="2595"/>
              <a:buChar char="•"/>
            </a:pPr>
            <a:r>
              <a:rPr lang="en-US"/>
              <a:t>22 rating items</a:t>
            </a:r>
            <a:endParaRPr/>
          </a:p>
          <a:p>
            <a:pPr marL="914400" lvl="1" indent="-393356" algn="l" rtl="0">
              <a:spcBef>
                <a:spcPts val="500"/>
              </a:spcBef>
              <a:spcAft>
                <a:spcPts val="0"/>
              </a:spcAft>
              <a:buSzPts val="2595"/>
              <a:buChar char="•"/>
            </a:pPr>
            <a:r>
              <a:rPr lang="en-US"/>
              <a:t>Health Care Level (HCL) between 1 and 6.  1 = low risk 6 = highest risk</a:t>
            </a:r>
            <a:endParaRPr/>
          </a:p>
          <a:p>
            <a:pPr marL="914400" lvl="1" indent="-393356" algn="l" rtl="0">
              <a:spcBef>
                <a:spcPts val="500"/>
              </a:spcBef>
              <a:spcAft>
                <a:spcPts val="0"/>
              </a:spcAft>
              <a:buSzPts val="2595"/>
              <a:buChar char="•"/>
            </a:pPr>
            <a:r>
              <a:rPr lang="en-US"/>
              <a:t>Training considerations and Service considerations used during planning for consideration of resources for health needs and staff training needs</a:t>
            </a:r>
            <a:endParaRPr/>
          </a:p>
          <a:p>
            <a:pPr marL="914400" lvl="1" indent="-393356" algn="l" rtl="0">
              <a:spcBef>
                <a:spcPts val="500"/>
              </a:spcBef>
              <a:spcAft>
                <a:spcPts val="0"/>
              </a:spcAft>
              <a:buSzPts val="2595"/>
              <a:buChar char="•"/>
            </a:pPr>
            <a:r>
              <a:rPr lang="en-US"/>
              <a:t>Documentation of risks and mitigation efforts should be noted in the PCP</a:t>
            </a:r>
            <a:endParaRPr/>
          </a:p>
          <a:p>
            <a:pPr marL="457200" lvl="0" indent="-420816" algn="l" rtl="0">
              <a:spcBef>
                <a:spcPts val="1000"/>
              </a:spcBef>
              <a:spcAft>
                <a:spcPts val="0"/>
              </a:spcAft>
              <a:buSzPts val="3027"/>
              <a:buChar char="•"/>
            </a:pPr>
            <a:r>
              <a:rPr lang="en-US"/>
              <a:t>HRST must be updated and clinically reviewed within 90 days of PCP</a:t>
            </a:r>
            <a:endParaRPr/>
          </a:p>
          <a:p>
            <a:pPr marL="0" lvl="0" indent="0" algn="l" rtl="0">
              <a:spcBef>
                <a:spcPts val="1000"/>
              </a:spcBef>
              <a:spcAft>
                <a:spcPts val="0"/>
              </a:spcAft>
              <a:buNone/>
            </a:pPr>
            <a:endParaRPr/>
          </a:p>
        </p:txBody>
      </p:sp>
      <p:sp>
        <p:nvSpPr>
          <p:cNvPr id="308" name="Google Shape;308;g117cec62ff4_2_26"/>
          <p:cNvSpPr txBox="1">
            <a:spLocks noGrp="1"/>
          </p:cNvSpPr>
          <p:nvPr>
            <p:ph type="sldNum" idx="12"/>
          </p:nvPr>
        </p:nvSpPr>
        <p:spPr>
          <a:xfrm>
            <a:off x="537186" y="6253165"/>
            <a:ext cx="5433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800"/>
              <a:buFont typeface="Arial"/>
              <a:buNone/>
            </a:pPr>
            <a:fld id="{00000000-1234-1234-1234-123412341234}" type="slidenum">
              <a:rPr lang="en-US"/>
              <a:t>25</a:t>
            </a:fld>
            <a:endParaRPr/>
          </a:p>
        </p:txBody>
      </p:sp>
      <p:pic>
        <p:nvPicPr>
          <p:cNvPr id="309" name="Google Shape;309;g117cec62ff4_2_26"/>
          <p:cNvPicPr preferRelativeResize="0"/>
          <p:nvPr/>
        </p:nvPicPr>
        <p:blipFill>
          <a:blip r:embed="rId3">
            <a:alphaModFix/>
          </a:blip>
          <a:stretch>
            <a:fillRect/>
          </a:stretch>
        </p:blipFill>
        <p:spPr>
          <a:xfrm>
            <a:off x="2187200" y="5247849"/>
            <a:ext cx="4309525" cy="13704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g1174ecb7bba_0_35"/>
          <p:cNvSpPr txBox="1">
            <a:spLocks noGrp="1"/>
          </p:cNvSpPr>
          <p:nvPr>
            <p:ph type="title"/>
          </p:nvPr>
        </p:nvSpPr>
        <p:spPr>
          <a:xfrm>
            <a:off x="883800" y="601768"/>
            <a:ext cx="11308200" cy="994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Arial"/>
              <a:buNone/>
            </a:pPr>
            <a:r>
              <a:rPr lang="en-US"/>
              <a:t>Day in the Life - Nursing Supports Services</a:t>
            </a:r>
            <a:endParaRPr sz="3200"/>
          </a:p>
        </p:txBody>
      </p:sp>
      <p:sp>
        <p:nvSpPr>
          <p:cNvPr id="316" name="Google Shape;316;g1174ecb7bba_0_35"/>
          <p:cNvSpPr txBox="1">
            <a:spLocks noGrp="1"/>
          </p:cNvSpPr>
          <p:nvPr>
            <p:ph type="body" idx="1"/>
          </p:nvPr>
        </p:nvSpPr>
        <p:spPr>
          <a:xfrm>
            <a:off x="1017975" y="1451425"/>
            <a:ext cx="10967400" cy="5130000"/>
          </a:xfrm>
          <a:prstGeom prst="rect">
            <a:avLst/>
          </a:prstGeom>
          <a:noFill/>
          <a:ln>
            <a:noFill/>
          </a:ln>
        </p:spPr>
        <p:txBody>
          <a:bodyPr spcFirstLastPara="1" wrap="square" lIns="91425" tIns="45700" rIns="91425" bIns="45700" anchor="t" anchorCtr="0">
            <a:noAutofit/>
          </a:bodyPr>
          <a:lstStyle/>
          <a:p>
            <a:pPr marL="914400" lvl="0" indent="0" algn="l" rtl="0">
              <a:lnSpc>
                <a:spcPct val="90000"/>
              </a:lnSpc>
              <a:spcBef>
                <a:spcPts val="0"/>
              </a:spcBef>
              <a:spcAft>
                <a:spcPts val="0"/>
              </a:spcAft>
              <a:buSzPts val="2800"/>
              <a:buNone/>
            </a:pPr>
            <a:endParaRPr>
              <a:highlight>
                <a:srgbClr val="FFFF00"/>
              </a:highlight>
            </a:endParaRPr>
          </a:p>
          <a:p>
            <a:pPr marL="50800" lvl="0" indent="0" algn="l" rtl="0">
              <a:spcBef>
                <a:spcPts val="1000"/>
              </a:spcBef>
              <a:spcAft>
                <a:spcPts val="0"/>
              </a:spcAft>
              <a:buClr>
                <a:schemeClr val="dk1"/>
              </a:buClr>
              <a:buSzPts val="2800"/>
              <a:buFont typeface="Arial"/>
              <a:buNone/>
            </a:pPr>
            <a:r>
              <a:rPr lang="en-US"/>
              <a:t>Provides a registered nurse to perform Nursing Consultation, Health Case Management, and/or Delegation services, based on the participant’s assessed need.</a:t>
            </a:r>
            <a:endParaRPr/>
          </a:p>
          <a:p>
            <a:pPr marL="50800" lvl="0" indent="0" algn="l" rtl="0">
              <a:spcBef>
                <a:spcPts val="1000"/>
              </a:spcBef>
              <a:spcAft>
                <a:spcPts val="0"/>
              </a:spcAft>
              <a:buClr>
                <a:schemeClr val="dk1"/>
              </a:buClr>
              <a:buSzPts val="2800"/>
              <a:buFont typeface="Arial"/>
              <a:buNone/>
            </a:pPr>
            <a:r>
              <a:rPr lang="en-US"/>
              <a:t>The nurse will:</a:t>
            </a:r>
            <a:endParaRPr/>
          </a:p>
          <a:p>
            <a:pPr marL="457200" lvl="0" indent="-406400" algn="l" rtl="0">
              <a:spcBef>
                <a:spcPts val="1000"/>
              </a:spcBef>
              <a:spcAft>
                <a:spcPts val="0"/>
              </a:spcAft>
              <a:buSzPts val="2800"/>
              <a:buChar char="•"/>
            </a:pPr>
            <a:r>
              <a:rPr lang="en-US"/>
              <a:t>Perform an initial nursing assessment reviewing health needs, health records, physician orders etc. </a:t>
            </a:r>
            <a:endParaRPr/>
          </a:p>
          <a:p>
            <a:pPr marL="457200" lvl="0" indent="-406400" algn="l" rtl="0">
              <a:spcBef>
                <a:spcPts val="1000"/>
              </a:spcBef>
              <a:spcAft>
                <a:spcPts val="0"/>
              </a:spcAft>
              <a:buSzPts val="2800"/>
              <a:buChar char="•"/>
            </a:pPr>
            <a:r>
              <a:rPr lang="en-US"/>
              <a:t>HRST clinical review if the score is 3 or higher, and </a:t>
            </a:r>
            <a:endParaRPr/>
          </a:p>
          <a:p>
            <a:pPr marL="457200" lvl="0" indent="-406400" algn="l" rtl="0">
              <a:spcBef>
                <a:spcPts val="1000"/>
              </a:spcBef>
              <a:spcAft>
                <a:spcPts val="0"/>
              </a:spcAft>
              <a:buSzPts val="2800"/>
              <a:buChar char="•"/>
            </a:pPr>
            <a:r>
              <a:rPr lang="en-US"/>
              <a:t>Medication Administration Screening Tool</a:t>
            </a:r>
            <a:endParaRPr/>
          </a:p>
          <a:p>
            <a:pPr marL="914400" lvl="0" indent="0" algn="l" rtl="0">
              <a:lnSpc>
                <a:spcPct val="90000"/>
              </a:lnSpc>
              <a:spcBef>
                <a:spcPts val="0"/>
              </a:spcBef>
              <a:spcAft>
                <a:spcPts val="0"/>
              </a:spcAft>
              <a:buSzPts val="2800"/>
              <a:buNone/>
            </a:pPr>
            <a:endParaRPr sz="2400"/>
          </a:p>
          <a:p>
            <a:pPr marL="0" lvl="0" indent="0" algn="l" rtl="0">
              <a:lnSpc>
                <a:spcPct val="90000"/>
              </a:lnSpc>
              <a:spcBef>
                <a:spcPts val="0"/>
              </a:spcBef>
              <a:spcAft>
                <a:spcPts val="0"/>
              </a:spcAft>
              <a:buSzPts val="2800"/>
              <a:buNone/>
            </a:pPr>
            <a:endParaRPr/>
          </a:p>
        </p:txBody>
      </p:sp>
      <p:sp>
        <p:nvSpPr>
          <p:cNvPr id="317" name="Google Shape;317;g1174ecb7bba_0_35"/>
          <p:cNvSpPr txBox="1">
            <a:spLocks noGrp="1"/>
          </p:cNvSpPr>
          <p:nvPr>
            <p:ph type="sldNum" idx="12"/>
          </p:nvPr>
        </p:nvSpPr>
        <p:spPr>
          <a:xfrm>
            <a:off x="537186" y="6253165"/>
            <a:ext cx="5433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800"/>
              <a:buFont typeface="Arial"/>
              <a:buNone/>
            </a:pPr>
            <a:fld id="{00000000-1234-1234-1234-123412341234}" type="slidenum">
              <a:rPr lang="en-US" sz="1800"/>
              <a:t>26</a:t>
            </a:fld>
            <a:endParaRPr sz="18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g1174ecb7bba_0_42"/>
          <p:cNvSpPr txBox="1">
            <a:spLocks noGrp="1"/>
          </p:cNvSpPr>
          <p:nvPr>
            <p:ph type="title"/>
          </p:nvPr>
        </p:nvSpPr>
        <p:spPr>
          <a:xfrm>
            <a:off x="883800" y="601768"/>
            <a:ext cx="11308200" cy="994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Arial"/>
              <a:buNone/>
            </a:pPr>
            <a:r>
              <a:rPr lang="en-US"/>
              <a:t>Day in the Life - Nursing Supports Services</a:t>
            </a:r>
            <a:endParaRPr/>
          </a:p>
        </p:txBody>
      </p:sp>
      <p:sp>
        <p:nvSpPr>
          <p:cNvPr id="324" name="Google Shape;324;g1174ecb7bba_0_42"/>
          <p:cNvSpPr txBox="1">
            <a:spLocks noGrp="1"/>
          </p:cNvSpPr>
          <p:nvPr>
            <p:ph type="sldNum" idx="12"/>
          </p:nvPr>
        </p:nvSpPr>
        <p:spPr>
          <a:xfrm>
            <a:off x="537186" y="6253165"/>
            <a:ext cx="5433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800"/>
              <a:buFont typeface="Arial"/>
              <a:buNone/>
            </a:pPr>
            <a:fld id="{00000000-1234-1234-1234-123412341234}" type="slidenum">
              <a:rPr lang="en-US" sz="1800"/>
              <a:t>27</a:t>
            </a:fld>
            <a:endParaRPr sz="1800"/>
          </a:p>
        </p:txBody>
      </p:sp>
      <p:sp>
        <p:nvSpPr>
          <p:cNvPr id="325" name="Google Shape;325;g1174ecb7bba_0_42"/>
          <p:cNvSpPr txBox="1"/>
          <p:nvPr/>
        </p:nvSpPr>
        <p:spPr>
          <a:xfrm>
            <a:off x="646100" y="-3706825"/>
            <a:ext cx="10894200" cy="2345700"/>
          </a:xfrm>
          <a:prstGeom prst="rect">
            <a:avLst/>
          </a:prstGeom>
          <a:noFill/>
          <a:ln>
            <a:noFill/>
          </a:ln>
        </p:spPr>
        <p:txBody>
          <a:bodyPr spcFirstLastPara="1" wrap="square" lIns="91425" tIns="91425" rIns="91425" bIns="91425" anchor="t" anchorCtr="0">
            <a:spAutoFit/>
          </a:bodyPr>
          <a:lstStyle/>
          <a:p>
            <a:pPr marL="228600" lvl="0" indent="-50800" algn="l" rtl="0">
              <a:lnSpc>
                <a:spcPct val="90000"/>
              </a:lnSpc>
              <a:spcBef>
                <a:spcPts val="0"/>
              </a:spcBef>
              <a:spcAft>
                <a:spcPts val="0"/>
              </a:spcAft>
              <a:buNone/>
            </a:pPr>
            <a:r>
              <a:rPr lang="en-US" sz="2800">
                <a:solidFill>
                  <a:srgbClr val="262626"/>
                </a:solidFill>
                <a:latin typeface="Calibri"/>
                <a:ea typeface="Calibri"/>
                <a:cs typeface="Calibri"/>
                <a:sym typeface="Calibri"/>
              </a:rPr>
              <a:t>Initial nursing assessment allows the Nurse to:</a:t>
            </a:r>
            <a:endParaRPr sz="2800">
              <a:solidFill>
                <a:srgbClr val="262626"/>
              </a:solidFill>
              <a:latin typeface="Calibri"/>
              <a:ea typeface="Calibri"/>
              <a:cs typeface="Calibri"/>
              <a:sym typeface="Calibri"/>
            </a:endParaRPr>
          </a:p>
          <a:p>
            <a:pPr marL="635000" lvl="0" indent="-457200" algn="l" rtl="0">
              <a:lnSpc>
                <a:spcPct val="90000"/>
              </a:lnSpc>
              <a:spcBef>
                <a:spcPts val="0"/>
              </a:spcBef>
              <a:spcAft>
                <a:spcPts val="0"/>
              </a:spcAft>
              <a:buClr>
                <a:srgbClr val="262626"/>
              </a:buClr>
              <a:buSzPts val="2800"/>
              <a:buChar char="•"/>
            </a:pPr>
            <a:r>
              <a:rPr lang="en-US" sz="2800">
                <a:solidFill>
                  <a:srgbClr val="262626"/>
                </a:solidFill>
                <a:latin typeface="Calibri"/>
                <a:ea typeface="Calibri"/>
                <a:cs typeface="Calibri"/>
                <a:sym typeface="Calibri"/>
              </a:rPr>
              <a:t>Evaluate whether health needs require performance of nursing tasks (including medication administration) and</a:t>
            </a:r>
            <a:endParaRPr sz="2800">
              <a:solidFill>
                <a:srgbClr val="262626"/>
              </a:solidFill>
              <a:latin typeface="Calibri"/>
              <a:ea typeface="Calibri"/>
              <a:cs typeface="Calibri"/>
              <a:sym typeface="Calibri"/>
            </a:endParaRPr>
          </a:p>
          <a:p>
            <a:pPr marL="1092200" lvl="1" indent="-457200" algn="l" rtl="0">
              <a:lnSpc>
                <a:spcPct val="90000"/>
              </a:lnSpc>
              <a:spcBef>
                <a:spcPts val="0"/>
              </a:spcBef>
              <a:spcAft>
                <a:spcPts val="0"/>
              </a:spcAft>
              <a:buClr>
                <a:srgbClr val="262626"/>
              </a:buClr>
              <a:buSzPts val="2400"/>
              <a:buChar char="•"/>
            </a:pPr>
            <a:r>
              <a:rPr lang="en-US" sz="2400">
                <a:solidFill>
                  <a:srgbClr val="262626"/>
                </a:solidFill>
                <a:latin typeface="Calibri"/>
                <a:ea typeface="Calibri"/>
                <a:cs typeface="Calibri"/>
                <a:sym typeface="Calibri"/>
              </a:rPr>
              <a:t>Whether those tasks can be delegated in accordance with MBON regulations or</a:t>
            </a:r>
            <a:endParaRPr sz="2400">
              <a:solidFill>
                <a:srgbClr val="262626"/>
              </a:solidFill>
              <a:latin typeface="Calibri"/>
              <a:ea typeface="Calibri"/>
              <a:cs typeface="Calibri"/>
              <a:sym typeface="Calibri"/>
            </a:endParaRPr>
          </a:p>
          <a:p>
            <a:pPr marL="1092200" lvl="1" indent="-457200" algn="l" rtl="0">
              <a:lnSpc>
                <a:spcPct val="90000"/>
              </a:lnSpc>
              <a:spcBef>
                <a:spcPts val="0"/>
              </a:spcBef>
              <a:spcAft>
                <a:spcPts val="0"/>
              </a:spcAft>
              <a:buClr>
                <a:srgbClr val="262626"/>
              </a:buClr>
              <a:buSzPts val="2400"/>
              <a:buChar char="•"/>
            </a:pPr>
            <a:r>
              <a:rPr lang="en-US" sz="2400">
                <a:solidFill>
                  <a:srgbClr val="262626"/>
                </a:solidFill>
                <a:latin typeface="Calibri"/>
                <a:ea typeface="Calibri"/>
                <a:cs typeface="Calibri"/>
                <a:sym typeface="Calibri"/>
              </a:rPr>
              <a:t>If tasks are exempt from delegation in accordance with MBON regulations</a:t>
            </a:r>
            <a:endParaRPr sz="2400">
              <a:solidFill>
                <a:srgbClr val="262626"/>
              </a:solidFill>
              <a:latin typeface="Calibri"/>
              <a:ea typeface="Calibri"/>
              <a:cs typeface="Calibri"/>
              <a:sym typeface="Calibri"/>
            </a:endParaRPr>
          </a:p>
        </p:txBody>
      </p:sp>
      <p:sp>
        <p:nvSpPr>
          <p:cNvPr id="326" name="Google Shape;326;g1174ecb7bba_0_42"/>
          <p:cNvSpPr txBox="1"/>
          <p:nvPr/>
        </p:nvSpPr>
        <p:spPr>
          <a:xfrm>
            <a:off x="947575" y="1596575"/>
            <a:ext cx="10965900" cy="3738600"/>
          </a:xfrm>
          <a:prstGeom prst="rect">
            <a:avLst/>
          </a:prstGeom>
          <a:noFill/>
          <a:ln>
            <a:noFill/>
          </a:ln>
        </p:spPr>
        <p:txBody>
          <a:bodyPr spcFirstLastPara="1" wrap="square" lIns="91425" tIns="91425" rIns="91425" bIns="91425" anchor="t" anchorCtr="0">
            <a:spAutoFit/>
          </a:bodyPr>
          <a:lstStyle/>
          <a:p>
            <a:pPr marL="228600" lvl="0" indent="-50800" algn="l" rtl="0">
              <a:lnSpc>
                <a:spcPct val="90000"/>
              </a:lnSpc>
              <a:spcBef>
                <a:spcPts val="0"/>
              </a:spcBef>
              <a:spcAft>
                <a:spcPts val="0"/>
              </a:spcAft>
              <a:buNone/>
            </a:pPr>
            <a:r>
              <a:rPr lang="en-US" sz="2800">
                <a:solidFill>
                  <a:srgbClr val="262626"/>
                </a:solidFill>
                <a:latin typeface="Calibri"/>
                <a:ea typeface="Calibri"/>
                <a:cs typeface="Calibri"/>
                <a:sym typeface="Calibri"/>
              </a:rPr>
              <a:t>Based on a participant’s assessed need and programs used to support them, nursing support services will vary:</a:t>
            </a:r>
            <a:endParaRPr sz="2800">
              <a:solidFill>
                <a:srgbClr val="262626"/>
              </a:solidFill>
              <a:latin typeface="Calibri"/>
              <a:ea typeface="Calibri"/>
              <a:cs typeface="Calibri"/>
              <a:sym typeface="Calibri"/>
            </a:endParaRPr>
          </a:p>
          <a:p>
            <a:pPr marL="635000" lvl="0" indent="-471616" algn="l" rtl="0">
              <a:lnSpc>
                <a:spcPct val="90000"/>
              </a:lnSpc>
              <a:spcBef>
                <a:spcPts val="0"/>
              </a:spcBef>
              <a:spcAft>
                <a:spcPts val="0"/>
              </a:spcAft>
              <a:buClr>
                <a:srgbClr val="262626"/>
              </a:buClr>
              <a:buSzPts val="3027"/>
              <a:buChar char="•"/>
            </a:pPr>
            <a:r>
              <a:rPr lang="en-US" sz="2800" b="1">
                <a:solidFill>
                  <a:srgbClr val="262626"/>
                </a:solidFill>
                <a:latin typeface="Calibri"/>
                <a:ea typeface="Calibri"/>
                <a:cs typeface="Calibri"/>
                <a:sym typeface="Calibri"/>
              </a:rPr>
              <a:t>Consultation: </a:t>
            </a:r>
            <a:r>
              <a:rPr lang="en-US" sz="2800">
                <a:solidFill>
                  <a:srgbClr val="262626"/>
                </a:solidFill>
                <a:latin typeface="Calibri"/>
                <a:ea typeface="Calibri"/>
                <a:cs typeface="Calibri"/>
                <a:sym typeface="Calibri"/>
              </a:rPr>
              <a:t>make recommendations for community health resources, develop health care protocols/emergency protocols, review communication systems between individual, family, support staff, and healthcare providers</a:t>
            </a:r>
            <a:endParaRPr sz="2800">
              <a:solidFill>
                <a:srgbClr val="262626"/>
              </a:solidFill>
              <a:latin typeface="Calibri"/>
              <a:ea typeface="Calibri"/>
              <a:cs typeface="Calibri"/>
              <a:sym typeface="Calibri"/>
            </a:endParaRPr>
          </a:p>
          <a:p>
            <a:pPr marL="635000" lvl="0" indent="-471616" algn="l" rtl="0">
              <a:lnSpc>
                <a:spcPct val="90000"/>
              </a:lnSpc>
              <a:spcBef>
                <a:spcPts val="0"/>
              </a:spcBef>
              <a:spcAft>
                <a:spcPts val="0"/>
              </a:spcAft>
              <a:buClr>
                <a:srgbClr val="262626"/>
              </a:buClr>
              <a:buSzPts val="3027"/>
              <a:buChar char="•"/>
            </a:pPr>
            <a:r>
              <a:rPr lang="en-US" sz="2800" b="1">
                <a:solidFill>
                  <a:srgbClr val="262626"/>
                </a:solidFill>
                <a:latin typeface="Calibri"/>
                <a:ea typeface="Calibri"/>
                <a:cs typeface="Calibri"/>
                <a:sym typeface="Calibri"/>
              </a:rPr>
              <a:t>Health Case Management: </a:t>
            </a:r>
            <a:r>
              <a:rPr lang="en-US" sz="2800">
                <a:solidFill>
                  <a:srgbClr val="262626"/>
                </a:solidFill>
                <a:latin typeface="Calibri"/>
                <a:ea typeface="Calibri"/>
                <a:cs typeface="Calibri"/>
                <a:sym typeface="Calibri"/>
              </a:rPr>
              <a:t>Develop Nursing care plans to meet participants health needs and train staff, recommend how best to meet health needs in the community to provider/direct support staff</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pic>
        <p:nvPicPr>
          <p:cNvPr id="332" name="Google Shape;332;g117cec62ff4_2_18"/>
          <p:cNvPicPr preferRelativeResize="0"/>
          <p:nvPr/>
        </p:nvPicPr>
        <p:blipFill rotWithShape="1">
          <a:blip r:embed="rId3">
            <a:alphaModFix/>
          </a:blip>
          <a:srcRect t="1826" b="4958"/>
          <a:stretch/>
        </p:blipFill>
        <p:spPr>
          <a:xfrm>
            <a:off x="8944425" y="1946600"/>
            <a:ext cx="2808725" cy="2819575"/>
          </a:xfrm>
          <a:prstGeom prst="rect">
            <a:avLst/>
          </a:prstGeom>
          <a:noFill/>
          <a:ln>
            <a:noFill/>
          </a:ln>
        </p:spPr>
      </p:pic>
      <p:sp>
        <p:nvSpPr>
          <p:cNvPr id="333" name="Google Shape;333;g117cec62ff4_2_18"/>
          <p:cNvSpPr txBox="1">
            <a:spLocks noGrp="1"/>
          </p:cNvSpPr>
          <p:nvPr>
            <p:ph type="title"/>
          </p:nvPr>
        </p:nvSpPr>
        <p:spPr>
          <a:xfrm>
            <a:off x="838200" y="596349"/>
            <a:ext cx="10515600" cy="994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Day in the Life - Nursing Supports Services</a:t>
            </a:r>
            <a:endParaRPr/>
          </a:p>
        </p:txBody>
      </p:sp>
      <p:sp>
        <p:nvSpPr>
          <p:cNvPr id="334" name="Google Shape;334;g117cec62ff4_2_18"/>
          <p:cNvSpPr txBox="1">
            <a:spLocks noGrp="1"/>
          </p:cNvSpPr>
          <p:nvPr>
            <p:ph type="body" idx="1"/>
          </p:nvPr>
        </p:nvSpPr>
        <p:spPr>
          <a:xfrm>
            <a:off x="957900" y="1591150"/>
            <a:ext cx="7886100" cy="4351200"/>
          </a:xfrm>
          <a:prstGeom prst="rect">
            <a:avLst/>
          </a:prstGeom>
        </p:spPr>
        <p:txBody>
          <a:bodyPr spcFirstLastPara="1" wrap="square" lIns="91425" tIns="45700" rIns="91425" bIns="45700" anchor="t" anchorCtr="0">
            <a:noAutofit/>
          </a:bodyPr>
          <a:lstStyle/>
          <a:p>
            <a:pPr marL="457200" lvl="0" indent="-406400" algn="l" rtl="0">
              <a:spcBef>
                <a:spcPts val="1000"/>
              </a:spcBef>
              <a:spcAft>
                <a:spcPts val="0"/>
              </a:spcAft>
              <a:buSzPts val="2800"/>
              <a:buChar char="•"/>
            </a:pPr>
            <a:r>
              <a:rPr lang="en-US" b="1"/>
              <a:t>Health Case Management with Delegation: </a:t>
            </a:r>
            <a:r>
              <a:rPr lang="en-US"/>
              <a:t>Develop Nursing care plans to meet participants health needs and train staff to include training on delegated nursing tasks, recommend how best to meet health needs in the community to provider/direct support staff, monitor the direct support staff’s competency in delegated tasks, continually monitor participants health status with an assessment and review of records, ensure nurse availability as need arises to participant/direct support staff</a:t>
            </a:r>
            <a:endParaRPr b="1"/>
          </a:p>
          <a:p>
            <a:pPr marL="0" lvl="0" indent="0" algn="l" rtl="0">
              <a:spcBef>
                <a:spcPts val="1000"/>
              </a:spcBef>
              <a:spcAft>
                <a:spcPts val="0"/>
              </a:spcAft>
              <a:buNone/>
            </a:pPr>
            <a:endParaRPr/>
          </a:p>
        </p:txBody>
      </p:sp>
      <p:sp>
        <p:nvSpPr>
          <p:cNvPr id="335" name="Google Shape;335;g117cec62ff4_2_18"/>
          <p:cNvSpPr txBox="1">
            <a:spLocks noGrp="1"/>
          </p:cNvSpPr>
          <p:nvPr>
            <p:ph type="sldNum" idx="12"/>
          </p:nvPr>
        </p:nvSpPr>
        <p:spPr>
          <a:xfrm>
            <a:off x="537186" y="6253165"/>
            <a:ext cx="5433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800"/>
              <a:buFont typeface="Arial"/>
              <a:buNone/>
            </a:pPr>
            <a:fld id="{00000000-1234-1234-1234-123412341234}" type="slidenum">
              <a:rPr lang="en-US"/>
              <a:t>28</a:t>
            </a:fld>
            <a:endParaRPr/>
          </a:p>
        </p:txBody>
      </p:sp>
      <p:sp>
        <p:nvSpPr>
          <p:cNvPr id="336" name="Google Shape;336;g117cec62ff4_2_18"/>
          <p:cNvSpPr txBox="1">
            <a:spLocks noGrp="1"/>
          </p:cNvSpPr>
          <p:nvPr>
            <p:ph type="body" idx="2"/>
          </p:nvPr>
        </p:nvSpPr>
        <p:spPr>
          <a:xfrm>
            <a:off x="884583" y="362022"/>
            <a:ext cx="10469100" cy="3438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g117cec62ff4_2_8"/>
          <p:cNvSpPr txBox="1">
            <a:spLocks noGrp="1"/>
          </p:cNvSpPr>
          <p:nvPr>
            <p:ph type="title"/>
          </p:nvPr>
        </p:nvSpPr>
        <p:spPr>
          <a:xfrm>
            <a:off x="838200" y="596349"/>
            <a:ext cx="10515600" cy="994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Day in the Life - Nursing Supports Services</a:t>
            </a:r>
            <a:endParaRPr/>
          </a:p>
        </p:txBody>
      </p:sp>
      <p:sp>
        <p:nvSpPr>
          <p:cNvPr id="343" name="Google Shape;343;g117cec62ff4_2_8"/>
          <p:cNvSpPr txBox="1">
            <a:spLocks noGrp="1"/>
          </p:cNvSpPr>
          <p:nvPr>
            <p:ph type="body" idx="1"/>
          </p:nvPr>
        </p:nvSpPr>
        <p:spPr>
          <a:xfrm>
            <a:off x="753350" y="1676900"/>
            <a:ext cx="8620200" cy="4351200"/>
          </a:xfrm>
          <a:prstGeom prst="rect">
            <a:avLst/>
          </a:prstGeom>
        </p:spPr>
        <p:txBody>
          <a:bodyPr spcFirstLastPara="1" wrap="square" lIns="91425" tIns="45700" rIns="91425" bIns="45700" anchor="t" anchorCtr="0">
            <a:noAutofit/>
          </a:bodyPr>
          <a:lstStyle/>
          <a:p>
            <a:pPr marL="228600" lvl="0" indent="-50800" algn="l" rtl="0">
              <a:spcBef>
                <a:spcPts val="0"/>
              </a:spcBef>
              <a:spcAft>
                <a:spcPts val="0"/>
              </a:spcAft>
              <a:buClr>
                <a:srgbClr val="262626"/>
              </a:buClr>
              <a:buSzPts val="2800"/>
              <a:buFont typeface="Arial"/>
              <a:buNone/>
            </a:pPr>
            <a:r>
              <a:rPr lang="en-US"/>
              <a:t>Initial nursing assessment allows the Nurse to:</a:t>
            </a:r>
            <a:endParaRPr/>
          </a:p>
          <a:p>
            <a:pPr marL="635000" lvl="0" indent="-457200" algn="l" rtl="0">
              <a:spcBef>
                <a:spcPts val="0"/>
              </a:spcBef>
              <a:spcAft>
                <a:spcPts val="0"/>
              </a:spcAft>
              <a:buSzPts val="2800"/>
              <a:buChar char="•"/>
            </a:pPr>
            <a:r>
              <a:rPr lang="en-US"/>
              <a:t>Evaluate whether health needs require performance of nursing tasks (including medication administration) and</a:t>
            </a:r>
            <a:endParaRPr/>
          </a:p>
          <a:p>
            <a:pPr marL="1092200" lvl="1" indent="-482600" algn="l" rtl="0">
              <a:spcBef>
                <a:spcPts val="0"/>
              </a:spcBef>
              <a:spcAft>
                <a:spcPts val="0"/>
              </a:spcAft>
              <a:buSzPts val="2800"/>
              <a:buChar char="•"/>
            </a:pPr>
            <a:r>
              <a:rPr lang="en-US" sz="2800"/>
              <a:t>Whether those tasks can be delegated in accordance with Maryland Board of Nursing (MBON) regulations or</a:t>
            </a:r>
            <a:endParaRPr sz="2800"/>
          </a:p>
          <a:p>
            <a:pPr marL="1092200" lvl="1" indent="-482600" algn="l" rtl="0">
              <a:spcBef>
                <a:spcPts val="0"/>
              </a:spcBef>
              <a:spcAft>
                <a:spcPts val="0"/>
              </a:spcAft>
              <a:buSzPts val="2800"/>
              <a:buChar char="•"/>
            </a:pPr>
            <a:r>
              <a:rPr lang="en-US" sz="2800"/>
              <a:t>If tasks are exempt from delegation in accordance with MBON regulations</a:t>
            </a:r>
            <a:endParaRPr sz="2800"/>
          </a:p>
          <a:p>
            <a:pPr marL="0" lvl="0" indent="0" algn="l" rtl="0">
              <a:spcBef>
                <a:spcPts val="1000"/>
              </a:spcBef>
              <a:spcAft>
                <a:spcPts val="0"/>
              </a:spcAft>
              <a:buNone/>
            </a:pPr>
            <a:endParaRPr/>
          </a:p>
        </p:txBody>
      </p:sp>
      <p:sp>
        <p:nvSpPr>
          <p:cNvPr id="344" name="Google Shape;344;g117cec62ff4_2_8"/>
          <p:cNvSpPr txBox="1">
            <a:spLocks noGrp="1"/>
          </p:cNvSpPr>
          <p:nvPr>
            <p:ph type="sldNum" idx="12"/>
          </p:nvPr>
        </p:nvSpPr>
        <p:spPr>
          <a:xfrm>
            <a:off x="537186" y="6253165"/>
            <a:ext cx="5433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800"/>
              <a:buFont typeface="Arial"/>
              <a:buNone/>
            </a:pPr>
            <a:fld id="{00000000-1234-1234-1234-123412341234}" type="slidenum">
              <a:rPr lang="en-US"/>
              <a:t>29</a:t>
            </a:fld>
            <a:endParaRPr/>
          </a:p>
        </p:txBody>
      </p:sp>
      <p:sp>
        <p:nvSpPr>
          <p:cNvPr id="345" name="Google Shape;345;g117cec62ff4_2_8"/>
          <p:cNvSpPr txBox="1">
            <a:spLocks noGrp="1"/>
          </p:cNvSpPr>
          <p:nvPr>
            <p:ph type="body" idx="2"/>
          </p:nvPr>
        </p:nvSpPr>
        <p:spPr>
          <a:xfrm>
            <a:off x="884583" y="362022"/>
            <a:ext cx="10469100" cy="3438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pic>
        <p:nvPicPr>
          <p:cNvPr id="346" name="Google Shape;346;g117cec62ff4_2_8"/>
          <p:cNvPicPr preferRelativeResize="0"/>
          <p:nvPr/>
        </p:nvPicPr>
        <p:blipFill>
          <a:blip r:embed="rId3">
            <a:alphaModFix/>
          </a:blip>
          <a:stretch>
            <a:fillRect/>
          </a:stretch>
        </p:blipFill>
        <p:spPr>
          <a:xfrm>
            <a:off x="8282325" y="1915200"/>
            <a:ext cx="5195350" cy="28098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g107515a311f_0_43"/>
          <p:cNvSpPr txBox="1">
            <a:spLocks noGrp="1"/>
          </p:cNvSpPr>
          <p:nvPr>
            <p:ph type="title"/>
          </p:nvPr>
        </p:nvSpPr>
        <p:spPr>
          <a:xfrm>
            <a:off x="838200" y="596349"/>
            <a:ext cx="10515600" cy="994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Agenda</a:t>
            </a:r>
            <a:endParaRPr/>
          </a:p>
        </p:txBody>
      </p:sp>
      <p:sp>
        <p:nvSpPr>
          <p:cNvPr id="101" name="Google Shape;101;g107515a311f_0_43"/>
          <p:cNvSpPr txBox="1">
            <a:spLocks noGrp="1"/>
          </p:cNvSpPr>
          <p:nvPr>
            <p:ph type="body" idx="1"/>
          </p:nvPr>
        </p:nvSpPr>
        <p:spPr>
          <a:xfrm>
            <a:off x="1080475" y="1591150"/>
            <a:ext cx="10635600" cy="4662000"/>
          </a:xfrm>
          <a:prstGeom prst="rect">
            <a:avLst/>
          </a:prstGeom>
          <a:noFill/>
          <a:ln>
            <a:noFill/>
          </a:ln>
        </p:spPr>
        <p:txBody>
          <a:bodyPr spcFirstLastPara="1" wrap="square" lIns="91425" tIns="45700" rIns="91425" bIns="45700" anchor="t" anchorCtr="0">
            <a:noAutofit/>
          </a:bodyPr>
          <a:lstStyle/>
          <a:p>
            <a:pPr marL="457200" lvl="0" indent="-419100" algn="l" rtl="0">
              <a:lnSpc>
                <a:spcPct val="90000"/>
              </a:lnSpc>
              <a:spcBef>
                <a:spcPts val="0"/>
              </a:spcBef>
              <a:spcAft>
                <a:spcPts val="0"/>
              </a:spcAft>
              <a:buClr>
                <a:schemeClr val="dk1"/>
              </a:buClr>
              <a:buSzPts val="3000"/>
              <a:buChar char="•"/>
            </a:pPr>
            <a:r>
              <a:rPr lang="en-US" sz="3000">
                <a:solidFill>
                  <a:schemeClr val="dk1"/>
                </a:solidFill>
              </a:rPr>
              <a:t>Trajectory</a:t>
            </a:r>
            <a:endParaRPr sz="3000">
              <a:solidFill>
                <a:schemeClr val="dk1"/>
              </a:solidFill>
            </a:endParaRPr>
          </a:p>
          <a:p>
            <a:pPr marL="457200" lvl="0" indent="-419100" algn="l" rtl="0">
              <a:lnSpc>
                <a:spcPct val="90000"/>
              </a:lnSpc>
              <a:spcBef>
                <a:spcPts val="0"/>
              </a:spcBef>
              <a:spcAft>
                <a:spcPts val="0"/>
              </a:spcAft>
              <a:buClr>
                <a:schemeClr val="dk1"/>
              </a:buClr>
              <a:buSzPts val="3000"/>
              <a:buChar char="•"/>
            </a:pPr>
            <a:r>
              <a:rPr lang="en-US" sz="3000">
                <a:solidFill>
                  <a:schemeClr val="dk1"/>
                </a:solidFill>
              </a:rPr>
              <a:t>Day in the Life - Service Considerations and Flexibility</a:t>
            </a:r>
            <a:endParaRPr sz="3000">
              <a:solidFill>
                <a:schemeClr val="dk1"/>
              </a:solidFill>
            </a:endParaRPr>
          </a:p>
          <a:p>
            <a:pPr marL="914400" lvl="1" indent="-419100" algn="l" rtl="0">
              <a:lnSpc>
                <a:spcPct val="90000"/>
              </a:lnSpc>
              <a:spcBef>
                <a:spcPts val="0"/>
              </a:spcBef>
              <a:spcAft>
                <a:spcPts val="0"/>
              </a:spcAft>
              <a:buClr>
                <a:schemeClr val="dk1"/>
              </a:buClr>
              <a:buSzPts val="3000"/>
              <a:buChar char="•"/>
            </a:pPr>
            <a:r>
              <a:rPr lang="en-US" sz="3200">
                <a:solidFill>
                  <a:schemeClr val="dk1"/>
                </a:solidFill>
                <a:highlight>
                  <a:schemeClr val="lt1"/>
                </a:highlight>
              </a:rPr>
              <a:t>Support Services </a:t>
            </a:r>
            <a:endParaRPr sz="3200">
              <a:solidFill>
                <a:schemeClr val="dk1"/>
              </a:solidFill>
              <a:highlight>
                <a:schemeClr val="lt1"/>
              </a:highlight>
            </a:endParaRPr>
          </a:p>
          <a:p>
            <a:pPr marL="914400" lvl="1" indent="-419100" algn="l" rtl="0">
              <a:lnSpc>
                <a:spcPct val="90000"/>
              </a:lnSpc>
              <a:spcBef>
                <a:spcPts val="0"/>
              </a:spcBef>
              <a:spcAft>
                <a:spcPts val="0"/>
              </a:spcAft>
              <a:buClr>
                <a:schemeClr val="dk1"/>
              </a:buClr>
              <a:buSzPts val="3000"/>
              <a:buChar char="•"/>
            </a:pPr>
            <a:r>
              <a:rPr lang="en-US" sz="3200">
                <a:solidFill>
                  <a:schemeClr val="dk1"/>
                </a:solidFill>
                <a:highlight>
                  <a:schemeClr val="lt1"/>
                </a:highlight>
              </a:rPr>
              <a:t>Residential Supports</a:t>
            </a:r>
            <a:endParaRPr sz="3200">
              <a:solidFill>
                <a:schemeClr val="dk1"/>
              </a:solidFill>
              <a:highlight>
                <a:schemeClr val="lt1"/>
              </a:highlight>
            </a:endParaRPr>
          </a:p>
          <a:p>
            <a:pPr marL="914400" lvl="1" indent="-431800" algn="l" rtl="0">
              <a:lnSpc>
                <a:spcPct val="90000"/>
              </a:lnSpc>
              <a:spcBef>
                <a:spcPts val="0"/>
              </a:spcBef>
              <a:spcAft>
                <a:spcPts val="0"/>
              </a:spcAft>
              <a:buClr>
                <a:schemeClr val="dk1"/>
              </a:buClr>
              <a:buSzPts val="3200"/>
              <a:buChar char="•"/>
            </a:pPr>
            <a:r>
              <a:rPr lang="en-US" sz="3200">
                <a:solidFill>
                  <a:schemeClr val="dk1"/>
                </a:solidFill>
                <a:highlight>
                  <a:schemeClr val="lt1"/>
                </a:highlight>
              </a:rPr>
              <a:t>State Funding</a:t>
            </a:r>
            <a:endParaRPr sz="3200">
              <a:solidFill>
                <a:schemeClr val="dk1"/>
              </a:solidFill>
              <a:highlight>
                <a:schemeClr val="lt1"/>
              </a:highlight>
            </a:endParaRPr>
          </a:p>
          <a:p>
            <a:pPr marL="914400" lvl="1" indent="-431800" algn="l" rtl="0">
              <a:lnSpc>
                <a:spcPct val="90000"/>
              </a:lnSpc>
              <a:spcBef>
                <a:spcPts val="0"/>
              </a:spcBef>
              <a:spcAft>
                <a:spcPts val="0"/>
              </a:spcAft>
              <a:buClr>
                <a:schemeClr val="dk1"/>
              </a:buClr>
              <a:buSzPts val="3200"/>
              <a:buChar char="•"/>
            </a:pPr>
            <a:r>
              <a:rPr lang="en-US" sz="3200">
                <a:solidFill>
                  <a:schemeClr val="dk1"/>
                </a:solidFill>
                <a:highlight>
                  <a:schemeClr val="lt1"/>
                </a:highlight>
              </a:rPr>
              <a:t>Self-Direction</a:t>
            </a:r>
            <a:endParaRPr sz="3200">
              <a:solidFill>
                <a:schemeClr val="dk1"/>
              </a:solidFill>
              <a:highlight>
                <a:schemeClr val="lt1"/>
              </a:highlight>
            </a:endParaRPr>
          </a:p>
          <a:p>
            <a:pPr marL="457200" lvl="0" indent="-419100" algn="l" rtl="0">
              <a:spcBef>
                <a:spcPts val="500"/>
              </a:spcBef>
              <a:spcAft>
                <a:spcPts val="0"/>
              </a:spcAft>
              <a:buClr>
                <a:schemeClr val="dk1"/>
              </a:buClr>
              <a:buSzPts val="3000"/>
              <a:buChar char="•"/>
            </a:pPr>
            <a:r>
              <a:rPr lang="en-US" sz="3000">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Coordinator of Community Services</a:t>
            </a:r>
            <a:r>
              <a:rPr lang="en-US" sz="3000">
                <a:solidFill>
                  <a:schemeClr val="dk1"/>
                </a:solidFill>
              </a:rPr>
              <a:t> Advice</a:t>
            </a:r>
            <a:endParaRPr sz="3000">
              <a:solidFill>
                <a:schemeClr val="dk1"/>
              </a:solidFill>
            </a:endParaRPr>
          </a:p>
          <a:p>
            <a:pPr marL="457200" lvl="0" indent="-419100" algn="l" rtl="0">
              <a:lnSpc>
                <a:spcPct val="90000"/>
              </a:lnSpc>
              <a:spcBef>
                <a:spcPts val="0"/>
              </a:spcBef>
              <a:spcAft>
                <a:spcPts val="0"/>
              </a:spcAft>
              <a:buClr>
                <a:schemeClr val="dk1"/>
              </a:buClr>
              <a:buSzPts val="3000"/>
              <a:buChar char="•"/>
            </a:pPr>
            <a:r>
              <a:rPr lang="en-US" sz="3000">
                <a:solidFill>
                  <a:schemeClr val="dk1"/>
                </a:solidFil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Early Adopter Advice</a:t>
            </a:r>
            <a:endParaRPr sz="3000">
              <a:solidFill>
                <a:schemeClr val="dk1"/>
              </a:solidFill>
            </a:endParaRPr>
          </a:p>
          <a:p>
            <a:pPr marL="457200" lvl="0" indent="-419100" algn="l" rtl="0">
              <a:lnSpc>
                <a:spcPct val="90000"/>
              </a:lnSpc>
              <a:spcBef>
                <a:spcPts val="500"/>
              </a:spcBef>
              <a:spcAft>
                <a:spcPts val="0"/>
              </a:spcAft>
              <a:buClr>
                <a:schemeClr val="dk1"/>
              </a:buClr>
              <a:buSzPts val="3000"/>
              <a:buChar char="•"/>
            </a:pPr>
            <a:r>
              <a:rPr lang="en-US" sz="3000">
                <a:solidFill>
                  <a:schemeClr val="dk1"/>
                </a:solidFill>
              </a:rPr>
              <a:t>Questions</a:t>
            </a:r>
            <a:endParaRPr sz="3000">
              <a:solidFill>
                <a:schemeClr val="dk1"/>
              </a:solidFill>
            </a:endParaRPr>
          </a:p>
          <a:p>
            <a:pPr marL="914400" lvl="0" indent="0" algn="l" rtl="0">
              <a:lnSpc>
                <a:spcPct val="90000"/>
              </a:lnSpc>
              <a:spcBef>
                <a:spcPts val="1000"/>
              </a:spcBef>
              <a:spcAft>
                <a:spcPts val="0"/>
              </a:spcAft>
              <a:buSzPts val="2800"/>
              <a:buNone/>
            </a:pPr>
            <a:endParaRPr>
              <a:solidFill>
                <a:schemeClr val="dk1"/>
              </a:solidFill>
            </a:endParaRPr>
          </a:p>
          <a:p>
            <a:pPr marL="0" lvl="0" indent="0" algn="l" rtl="0">
              <a:lnSpc>
                <a:spcPct val="90000"/>
              </a:lnSpc>
              <a:spcBef>
                <a:spcPts val="1000"/>
              </a:spcBef>
              <a:spcAft>
                <a:spcPts val="0"/>
              </a:spcAft>
              <a:buSzPts val="2800"/>
              <a:buNone/>
            </a:pPr>
            <a:endParaRPr>
              <a:solidFill>
                <a:schemeClr val="dk1"/>
              </a:solidFill>
              <a:latin typeface="Calibri"/>
              <a:ea typeface="Calibri"/>
              <a:cs typeface="Calibri"/>
              <a:sym typeface="Calibri"/>
            </a:endParaRPr>
          </a:p>
          <a:p>
            <a:pPr marL="50800" lvl="0" indent="0" algn="l" rtl="0">
              <a:lnSpc>
                <a:spcPct val="90000"/>
              </a:lnSpc>
              <a:spcBef>
                <a:spcPts val="1000"/>
              </a:spcBef>
              <a:spcAft>
                <a:spcPts val="0"/>
              </a:spcAft>
              <a:buClr>
                <a:schemeClr val="dk1"/>
              </a:buClr>
              <a:buSzPts val="2800"/>
              <a:buNone/>
            </a:pPr>
            <a:endParaRPr>
              <a:solidFill>
                <a:schemeClr val="dk1"/>
              </a:solidFill>
            </a:endParaRPr>
          </a:p>
          <a:p>
            <a:pPr marL="457200" lvl="0" indent="-228600" algn="l" rtl="0">
              <a:lnSpc>
                <a:spcPct val="90000"/>
              </a:lnSpc>
              <a:spcBef>
                <a:spcPts val="1000"/>
              </a:spcBef>
              <a:spcAft>
                <a:spcPts val="0"/>
              </a:spcAft>
              <a:buClr>
                <a:schemeClr val="dk1"/>
              </a:buClr>
              <a:buSzPts val="2800"/>
              <a:buNone/>
            </a:pPr>
            <a:endParaRPr sz="2800">
              <a:solidFill>
                <a:schemeClr val="dk1"/>
              </a:solidFill>
            </a:endParaRPr>
          </a:p>
          <a:p>
            <a:pPr marL="635000" lvl="0" indent="-279400" algn="l" rtl="0">
              <a:lnSpc>
                <a:spcPct val="90000"/>
              </a:lnSpc>
              <a:spcBef>
                <a:spcPts val="1000"/>
              </a:spcBef>
              <a:spcAft>
                <a:spcPts val="0"/>
              </a:spcAft>
              <a:buSzPts val="2800"/>
              <a:buNone/>
            </a:pPr>
            <a:endParaRPr/>
          </a:p>
        </p:txBody>
      </p:sp>
      <p:sp>
        <p:nvSpPr>
          <p:cNvPr id="102" name="Google Shape;102;g107515a311f_0_43"/>
          <p:cNvSpPr txBox="1">
            <a:spLocks noGrp="1"/>
          </p:cNvSpPr>
          <p:nvPr>
            <p:ph type="sldNum" idx="12"/>
          </p:nvPr>
        </p:nvSpPr>
        <p:spPr>
          <a:xfrm>
            <a:off x="537186" y="6253165"/>
            <a:ext cx="5433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800"/>
              <a:buFont typeface="Arial"/>
              <a:buNone/>
            </a:pPr>
            <a:fld id="{00000000-1234-1234-1234-123412341234}" type="slidenum">
              <a:rPr lang="en-US"/>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g1174ecb7bba_0_49"/>
          <p:cNvSpPr txBox="1">
            <a:spLocks noGrp="1"/>
          </p:cNvSpPr>
          <p:nvPr>
            <p:ph type="title"/>
          </p:nvPr>
        </p:nvSpPr>
        <p:spPr>
          <a:xfrm>
            <a:off x="883800" y="601768"/>
            <a:ext cx="11308200" cy="994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Arial"/>
              <a:buNone/>
            </a:pPr>
            <a:r>
              <a:rPr lang="en-US"/>
              <a:t>Day in the Life - Nursing Supports Services</a:t>
            </a:r>
            <a:endParaRPr/>
          </a:p>
        </p:txBody>
      </p:sp>
      <p:sp>
        <p:nvSpPr>
          <p:cNvPr id="353" name="Google Shape;353;g1174ecb7bba_0_49"/>
          <p:cNvSpPr txBox="1">
            <a:spLocks noGrp="1"/>
          </p:cNvSpPr>
          <p:nvPr>
            <p:ph type="body" idx="1"/>
          </p:nvPr>
        </p:nvSpPr>
        <p:spPr>
          <a:xfrm>
            <a:off x="1017975" y="1451425"/>
            <a:ext cx="10967400" cy="5130000"/>
          </a:xfrm>
          <a:prstGeom prst="rect">
            <a:avLst/>
          </a:prstGeom>
          <a:noFill/>
          <a:ln>
            <a:noFill/>
          </a:ln>
        </p:spPr>
        <p:txBody>
          <a:bodyPr spcFirstLastPara="1" wrap="square" lIns="91425" tIns="45700" rIns="91425" bIns="45700" anchor="t" anchorCtr="0">
            <a:noAutofit/>
          </a:bodyPr>
          <a:lstStyle/>
          <a:p>
            <a:pPr marL="914400" lvl="0" indent="0" algn="l" rtl="0">
              <a:lnSpc>
                <a:spcPct val="90000"/>
              </a:lnSpc>
              <a:spcBef>
                <a:spcPts val="0"/>
              </a:spcBef>
              <a:spcAft>
                <a:spcPts val="0"/>
              </a:spcAft>
              <a:buSzPts val="2800"/>
              <a:buNone/>
            </a:pPr>
            <a:endParaRPr>
              <a:highlight>
                <a:srgbClr val="FFFF00"/>
              </a:highlight>
            </a:endParaRPr>
          </a:p>
          <a:p>
            <a:pPr marL="0" lvl="0" indent="0" algn="l" rtl="0">
              <a:lnSpc>
                <a:spcPct val="90000"/>
              </a:lnSpc>
              <a:spcBef>
                <a:spcPts val="0"/>
              </a:spcBef>
              <a:spcAft>
                <a:spcPts val="0"/>
              </a:spcAft>
              <a:buSzPts val="2800"/>
              <a:buNone/>
            </a:pPr>
            <a:r>
              <a:rPr lang="en-US"/>
              <a:t>Reminders</a:t>
            </a:r>
            <a:endParaRPr/>
          </a:p>
          <a:p>
            <a:pPr marL="457200" lvl="0" indent="-406400" algn="l" rtl="0">
              <a:lnSpc>
                <a:spcPct val="90000"/>
              </a:lnSpc>
              <a:spcBef>
                <a:spcPts val="0"/>
              </a:spcBef>
              <a:spcAft>
                <a:spcPts val="0"/>
              </a:spcAft>
              <a:buSzPts val="2800"/>
              <a:buChar char="•"/>
            </a:pPr>
            <a:r>
              <a:rPr lang="en-US"/>
              <a:t>Meaningful day and residential services have nursing support services as part of the service and rate </a:t>
            </a:r>
            <a:endParaRPr/>
          </a:p>
          <a:p>
            <a:pPr marL="457200" lvl="0" indent="0" algn="l" rtl="0">
              <a:lnSpc>
                <a:spcPct val="90000"/>
              </a:lnSpc>
              <a:spcBef>
                <a:spcPts val="0"/>
              </a:spcBef>
              <a:spcAft>
                <a:spcPts val="0"/>
              </a:spcAft>
              <a:buNone/>
            </a:pPr>
            <a:endParaRPr/>
          </a:p>
          <a:p>
            <a:pPr marL="457200" lvl="0" indent="-406400" algn="l" rtl="0">
              <a:lnSpc>
                <a:spcPct val="90000"/>
              </a:lnSpc>
              <a:spcBef>
                <a:spcPts val="0"/>
              </a:spcBef>
              <a:spcAft>
                <a:spcPts val="0"/>
              </a:spcAft>
              <a:buSzPts val="2800"/>
              <a:buChar char="•"/>
            </a:pPr>
            <a:r>
              <a:rPr lang="en-US"/>
              <a:t>If staff give medications a nursing support service is needed</a:t>
            </a:r>
            <a:endParaRPr/>
          </a:p>
          <a:p>
            <a:pPr marL="457200" lvl="0" indent="0" algn="l" rtl="0">
              <a:lnSpc>
                <a:spcPct val="90000"/>
              </a:lnSpc>
              <a:spcBef>
                <a:spcPts val="0"/>
              </a:spcBef>
              <a:spcAft>
                <a:spcPts val="0"/>
              </a:spcAft>
              <a:buNone/>
            </a:pPr>
            <a:endParaRPr/>
          </a:p>
          <a:p>
            <a:pPr marL="457200" lvl="0" indent="-406400" algn="l" rtl="0">
              <a:lnSpc>
                <a:spcPct val="90000"/>
              </a:lnSpc>
              <a:spcBef>
                <a:spcPts val="0"/>
              </a:spcBef>
              <a:spcAft>
                <a:spcPts val="0"/>
              </a:spcAft>
              <a:buSzPts val="2800"/>
              <a:buChar char="•"/>
            </a:pPr>
            <a:r>
              <a:rPr lang="en-US"/>
              <a:t>In SDS plans HRSTs of 3 or higher need nursing support included in the plan for the annual nursing review</a:t>
            </a:r>
            <a:endParaRPr/>
          </a:p>
          <a:p>
            <a:pPr marL="457200" lvl="0" indent="0" algn="l" rtl="0">
              <a:lnSpc>
                <a:spcPct val="90000"/>
              </a:lnSpc>
              <a:spcBef>
                <a:spcPts val="0"/>
              </a:spcBef>
              <a:spcAft>
                <a:spcPts val="0"/>
              </a:spcAft>
              <a:buNone/>
            </a:pPr>
            <a:endParaRPr/>
          </a:p>
          <a:p>
            <a:pPr marL="457200" lvl="0" indent="-406400" algn="l" rtl="0">
              <a:lnSpc>
                <a:spcPct val="90000"/>
              </a:lnSpc>
              <a:spcBef>
                <a:spcPts val="0"/>
              </a:spcBef>
              <a:spcAft>
                <a:spcPts val="0"/>
              </a:spcAft>
              <a:buSzPts val="2800"/>
              <a:buChar char="•"/>
            </a:pPr>
            <a:r>
              <a:rPr lang="en-US"/>
              <a:t>Paid staff can not clock in and out to administer medication</a:t>
            </a:r>
            <a:endParaRPr/>
          </a:p>
        </p:txBody>
      </p:sp>
      <p:sp>
        <p:nvSpPr>
          <p:cNvPr id="354" name="Google Shape;354;g1174ecb7bba_0_49"/>
          <p:cNvSpPr txBox="1">
            <a:spLocks noGrp="1"/>
          </p:cNvSpPr>
          <p:nvPr>
            <p:ph type="sldNum" idx="12"/>
          </p:nvPr>
        </p:nvSpPr>
        <p:spPr>
          <a:xfrm>
            <a:off x="537186" y="6253165"/>
            <a:ext cx="5433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800"/>
              <a:buFont typeface="Arial"/>
              <a:buNone/>
            </a:pPr>
            <a:fld id="{00000000-1234-1234-1234-123412341234}" type="slidenum">
              <a:rPr lang="en-US" sz="1800"/>
              <a:t>30</a:t>
            </a:fld>
            <a:endParaRPr sz="18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g1174ecb7bba_0_56"/>
          <p:cNvSpPr txBox="1">
            <a:spLocks noGrp="1"/>
          </p:cNvSpPr>
          <p:nvPr>
            <p:ph type="title"/>
          </p:nvPr>
        </p:nvSpPr>
        <p:spPr>
          <a:xfrm>
            <a:off x="883800" y="601768"/>
            <a:ext cx="11308200" cy="994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Arial"/>
              <a:buNone/>
            </a:pPr>
            <a:r>
              <a:rPr lang="en-US"/>
              <a:t>Day in the Life - Nursing Supports Services</a:t>
            </a:r>
            <a:endParaRPr/>
          </a:p>
        </p:txBody>
      </p:sp>
      <p:sp>
        <p:nvSpPr>
          <p:cNvPr id="361" name="Google Shape;361;g1174ecb7bba_0_56"/>
          <p:cNvSpPr txBox="1">
            <a:spLocks noGrp="1"/>
          </p:cNvSpPr>
          <p:nvPr>
            <p:ph type="body" idx="1"/>
          </p:nvPr>
        </p:nvSpPr>
        <p:spPr>
          <a:xfrm>
            <a:off x="883800" y="1676600"/>
            <a:ext cx="10967400" cy="5130000"/>
          </a:xfrm>
          <a:prstGeom prst="rect">
            <a:avLst/>
          </a:prstGeom>
          <a:noFill/>
          <a:ln>
            <a:noFill/>
          </a:ln>
        </p:spPr>
        <p:txBody>
          <a:bodyPr spcFirstLastPara="1" wrap="square" lIns="91425" tIns="45700" rIns="91425" bIns="45700" anchor="t" anchorCtr="0">
            <a:noAutofit/>
          </a:bodyPr>
          <a:lstStyle/>
          <a:p>
            <a:pPr marL="457200" lvl="0" indent="-406400" algn="l" rtl="0">
              <a:lnSpc>
                <a:spcPct val="90000"/>
              </a:lnSpc>
              <a:spcBef>
                <a:spcPts val="0"/>
              </a:spcBef>
              <a:spcAft>
                <a:spcPts val="0"/>
              </a:spcAft>
              <a:buSzPts val="2800"/>
              <a:buChar char="•"/>
            </a:pPr>
            <a:r>
              <a:rPr lang="en-US"/>
              <a:t>Coordinator of Community Services - Lesson Learned/Advice</a:t>
            </a:r>
            <a:endParaRPr/>
          </a:p>
          <a:p>
            <a:pPr marL="457200" lvl="0" indent="0" algn="l" rtl="0">
              <a:lnSpc>
                <a:spcPct val="90000"/>
              </a:lnSpc>
              <a:spcBef>
                <a:spcPts val="0"/>
              </a:spcBef>
              <a:spcAft>
                <a:spcPts val="0"/>
              </a:spcAft>
              <a:buSzPts val="2800"/>
              <a:buNone/>
            </a:pPr>
            <a:endParaRPr/>
          </a:p>
          <a:p>
            <a:pPr marL="457200" lvl="0" indent="-406400" algn="l" rtl="0">
              <a:lnSpc>
                <a:spcPct val="90000"/>
              </a:lnSpc>
              <a:spcBef>
                <a:spcPts val="0"/>
              </a:spcBef>
              <a:spcAft>
                <a:spcPts val="0"/>
              </a:spcAft>
              <a:buSzPts val="2800"/>
              <a:buChar char="•"/>
            </a:pPr>
            <a:r>
              <a:rPr lang="en-US"/>
              <a:t>Early Adopter - Lesson Learned/Advice</a:t>
            </a:r>
            <a:endParaRPr/>
          </a:p>
          <a:p>
            <a:pPr marL="457200" lvl="0" indent="0" algn="l" rtl="0">
              <a:lnSpc>
                <a:spcPct val="90000"/>
              </a:lnSpc>
              <a:spcBef>
                <a:spcPts val="0"/>
              </a:spcBef>
              <a:spcAft>
                <a:spcPts val="0"/>
              </a:spcAft>
              <a:buSzPts val="2800"/>
              <a:buNone/>
            </a:pPr>
            <a:endParaRPr/>
          </a:p>
          <a:p>
            <a:pPr marL="0" lvl="0" indent="0" algn="l" rtl="0">
              <a:lnSpc>
                <a:spcPct val="90000"/>
              </a:lnSpc>
              <a:spcBef>
                <a:spcPts val="0"/>
              </a:spcBef>
              <a:spcAft>
                <a:spcPts val="0"/>
              </a:spcAft>
              <a:buSzPts val="2800"/>
              <a:buNone/>
            </a:pPr>
            <a:endParaRPr/>
          </a:p>
          <a:p>
            <a:pPr marL="0" lvl="0" indent="0" algn="l" rtl="0">
              <a:lnSpc>
                <a:spcPct val="90000"/>
              </a:lnSpc>
              <a:spcBef>
                <a:spcPts val="0"/>
              </a:spcBef>
              <a:spcAft>
                <a:spcPts val="0"/>
              </a:spcAft>
              <a:buSzPts val="2800"/>
              <a:buNone/>
            </a:pPr>
            <a:endParaRPr sz="2700"/>
          </a:p>
          <a:p>
            <a:pPr marL="0" lvl="0" indent="0" algn="l" rtl="0">
              <a:lnSpc>
                <a:spcPct val="90000"/>
              </a:lnSpc>
              <a:spcBef>
                <a:spcPts val="0"/>
              </a:spcBef>
              <a:spcAft>
                <a:spcPts val="0"/>
              </a:spcAft>
              <a:buSzPts val="2800"/>
              <a:buNone/>
            </a:pPr>
            <a:endParaRPr sz="2700"/>
          </a:p>
        </p:txBody>
      </p:sp>
      <p:sp>
        <p:nvSpPr>
          <p:cNvPr id="362" name="Google Shape;362;g1174ecb7bba_0_56"/>
          <p:cNvSpPr txBox="1">
            <a:spLocks noGrp="1"/>
          </p:cNvSpPr>
          <p:nvPr>
            <p:ph type="sldNum" idx="12"/>
          </p:nvPr>
        </p:nvSpPr>
        <p:spPr>
          <a:xfrm>
            <a:off x="537186" y="6253165"/>
            <a:ext cx="5433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800"/>
              <a:buFont typeface="Arial"/>
              <a:buNone/>
            </a:pPr>
            <a:fld id="{00000000-1234-1234-1234-123412341234}" type="slidenum">
              <a:rPr lang="en-US" sz="1800"/>
              <a:t>31</a:t>
            </a:fld>
            <a:endParaRPr sz="18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g1174ecb7bba_0_7"/>
          <p:cNvSpPr txBox="1">
            <a:spLocks noGrp="1"/>
          </p:cNvSpPr>
          <p:nvPr>
            <p:ph type="title"/>
          </p:nvPr>
        </p:nvSpPr>
        <p:spPr>
          <a:xfrm>
            <a:off x="883800" y="601768"/>
            <a:ext cx="11308200" cy="994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Arial"/>
              <a:buNone/>
            </a:pPr>
            <a:r>
              <a:rPr lang="en-US"/>
              <a:t>Day in the Life - Respite</a:t>
            </a:r>
            <a:endParaRPr sz="3200"/>
          </a:p>
        </p:txBody>
      </p:sp>
      <p:sp>
        <p:nvSpPr>
          <p:cNvPr id="369" name="Google Shape;369;g1174ecb7bba_0_7"/>
          <p:cNvSpPr txBox="1">
            <a:spLocks noGrp="1"/>
          </p:cNvSpPr>
          <p:nvPr>
            <p:ph type="body" idx="1"/>
          </p:nvPr>
        </p:nvSpPr>
        <p:spPr>
          <a:xfrm>
            <a:off x="1017975" y="1451425"/>
            <a:ext cx="10967400" cy="5130000"/>
          </a:xfrm>
          <a:prstGeom prst="rect">
            <a:avLst/>
          </a:prstGeom>
          <a:noFill/>
          <a:ln>
            <a:noFill/>
          </a:ln>
        </p:spPr>
        <p:txBody>
          <a:bodyPr spcFirstLastPara="1" wrap="square" lIns="91425" tIns="45700" rIns="91425" bIns="45700" anchor="t" anchorCtr="0">
            <a:noAutofit/>
          </a:bodyPr>
          <a:lstStyle/>
          <a:p>
            <a:pPr marL="457200" lvl="0" indent="-406400" algn="l" rtl="0">
              <a:lnSpc>
                <a:spcPct val="90000"/>
              </a:lnSpc>
              <a:spcBef>
                <a:spcPts val="0"/>
              </a:spcBef>
              <a:spcAft>
                <a:spcPts val="0"/>
              </a:spcAft>
              <a:buSzPts val="2800"/>
              <a:buChar char="•"/>
            </a:pPr>
            <a:r>
              <a:rPr lang="en-US"/>
              <a:t>Respite</a:t>
            </a:r>
            <a:endParaRPr/>
          </a:p>
          <a:p>
            <a:pPr marL="914400" lvl="1" indent="-381000" algn="l" rtl="0">
              <a:lnSpc>
                <a:spcPct val="90000"/>
              </a:lnSpc>
              <a:spcBef>
                <a:spcPts val="0"/>
              </a:spcBef>
              <a:spcAft>
                <a:spcPts val="0"/>
              </a:spcAft>
              <a:buSzPts val="2400"/>
              <a:buChar char="•"/>
            </a:pPr>
            <a:r>
              <a:rPr lang="en-US"/>
              <a:t>Options include:</a:t>
            </a:r>
            <a:endParaRPr/>
          </a:p>
          <a:p>
            <a:pPr marL="1371600" lvl="2" indent="-381000" algn="l" rtl="0">
              <a:lnSpc>
                <a:spcPct val="90000"/>
              </a:lnSpc>
              <a:spcBef>
                <a:spcPts val="0"/>
              </a:spcBef>
              <a:spcAft>
                <a:spcPts val="0"/>
              </a:spcAft>
              <a:buSzPts val="2400"/>
              <a:buChar char="•"/>
            </a:pPr>
            <a:r>
              <a:rPr lang="en-US"/>
              <a:t>Daily respite is provided in a DDA-licensed residential site</a:t>
            </a:r>
            <a:endParaRPr/>
          </a:p>
          <a:p>
            <a:pPr marL="1371600" lvl="2" indent="-381000" algn="l" rtl="0">
              <a:lnSpc>
                <a:spcPct val="90000"/>
              </a:lnSpc>
              <a:spcBef>
                <a:spcPts val="0"/>
              </a:spcBef>
              <a:spcAft>
                <a:spcPts val="0"/>
              </a:spcAft>
              <a:buSzPts val="2400"/>
              <a:buChar char="•"/>
            </a:pPr>
            <a:r>
              <a:rPr lang="en-US"/>
              <a:t>Respite Hourly (15 minute units) </a:t>
            </a:r>
            <a:endParaRPr/>
          </a:p>
          <a:p>
            <a:pPr marL="1371600" lvl="2" indent="-381000" algn="l" rtl="0">
              <a:lnSpc>
                <a:spcPct val="90000"/>
              </a:lnSpc>
              <a:spcBef>
                <a:spcPts val="0"/>
              </a:spcBef>
              <a:spcAft>
                <a:spcPts val="0"/>
              </a:spcAft>
              <a:buSzPts val="2400"/>
              <a:buChar char="•"/>
            </a:pPr>
            <a:r>
              <a:rPr lang="en-US"/>
              <a:t>Camp</a:t>
            </a:r>
            <a:endParaRPr/>
          </a:p>
          <a:p>
            <a:pPr marL="914400" lvl="1" indent="-381000" algn="l" rtl="0">
              <a:lnSpc>
                <a:spcPct val="90000"/>
              </a:lnSpc>
              <a:spcBef>
                <a:spcPts val="0"/>
              </a:spcBef>
              <a:spcAft>
                <a:spcPts val="0"/>
              </a:spcAft>
              <a:buSzPts val="2400"/>
              <a:buChar char="•"/>
            </a:pPr>
            <a:r>
              <a:rPr lang="en-US"/>
              <a:t>Person and family needs may vary by time of the year</a:t>
            </a:r>
            <a:endParaRPr/>
          </a:p>
          <a:p>
            <a:pPr marL="1371600" lvl="2" indent="-381000" algn="l" rtl="0">
              <a:lnSpc>
                <a:spcPct val="90000"/>
              </a:lnSpc>
              <a:spcBef>
                <a:spcPts val="0"/>
              </a:spcBef>
              <a:spcAft>
                <a:spcPts val="0"/>
              </a:spcAft>
              <a:buSzPts val="2400"/>
              <a:buChar char="•"/>
            </a:pPr>
            <a:r>
              <a:rPr lang="en-US" u="sng"/>
              <a:t>Example #1</a:t>
            </a:r>
            <a:r>
              <a:rPr lang="en-US"/>
              <a:t>: Family enjoys skiing and utilizes respite during weekend trips.  Under the traditional model, to provide flexibility for weekends when trips are coordinated, the PCP could reflect four (4) days for each month December through March </a:t>
            </a:r>
            <a:endParaRPr/>
          </a:p>
          <a:p>
            <a:pPr marL="1371600" lvl="2" indent="-381000" algn="l" rtl="0">
              <a:lnSpc>
                <a:spcPct val="90000"/>
              </a:lnSpc>
              <a:spcBef>
                <a:spcPts val="0"/>
              </a:spcBef>
              <a:spcAft>
                <a:spcPts val="0"/>
              </a:spcAft>
              <a:buSzPts val="2400"/>
              <a:buChar char="•"/>
            </a:pPr>
            <a:r>
              <a:rPr lang="en-US" u="sng"/>
              <a:t>Example #2</a:t>
            </a:r>
            <a:r>
              <a:rPr lang="en-US"/>
              <a:t>: Respite needed during summer when school is not in session.  Under the traditional model, the PCP could note higher units for June, July, and August to provide flexibility </a:t>
            </a:r>
            <a:endParaRPr/>
          </a:p>
          <a:p>
            <a:pPr marL="914400" lvl="0" indent="0" algn="l" rtl="0">
              <a:lnSpc>
                <a:spcPct val="90000"/>
              </a:lnSpc>
              <a:spcBef>
                <a:spcPts val="0"/>
              </a:spcBef>
              <a:spcAft>
                <a:spcPts val="0"/>
              </a:spcAft>
              <a:buSzPts val="2800"/>
              <a:buNone/>
            </a:pPr>
            <a:endParaRPr>
              <a:highlight>
                <a:srgbClr val="FFFF00"/>
              </a:highlight>
            </a:endParaRPr>
          </a:p>
          <a:p>
            <a:pPr marL="914400" lvl="0" indent="0" algn="l" rtl="0">
              <a:lnSpc>
                <a:spcPct val="90000"/>
              </a:lnSpc>
              <a:spcBef>
                <a:spcPts val="0"/>
              </a:spcBef>
              <a:spcAft>
                <a:spcPts val="0"/>
              </a:spcAft>
              <a:buSzPts val="2800"/>
              <a:buNone/>
            </a:pPr>
            <a:endParaRPr sz="2400"/>
          </a:p>
          <a:p>
            <a:pPr marL="0" lvl="0" indent="0" algn="l" rtl="0">
              <a:lnSpc>
                <a:spcPct val="90000"/>
              </a:lnSpc>
              <a:spcBef>
                <a:spcPts val="0"/>
              </a:spcBef>
              <a:spcAft>
                <a:spcPts val="0"/>
              </a:spcAft>
              <a:buSzPts val="2800"/>
              <a:buNone/>
            </a:pPr>
            <a:endParaRPr/>
          </a:p>
        </p:txBody>
      </p:sp>
      <p:sp>
        <p:nvSpPr>
          <p:cNvPr id="370" name="Google Shape;370;g1174ecb7bba_0_7"/>
          <p:cNvSpPr txBox="1">
            <a:spLocks noGrp="1"/>
          </p:cNvSpPr>
          <p:nvPr>
            <p:ph type="sldNum" idx="12"/>
          </p:nvPr>
        </p:nvSpPr>
        <p:spPr>
          <a:xfrm>
            <a:off x="537186" y="6253165"/>
            <a:ext cx="5433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800"/>
              <a:buFont typeface="Arial"/>
              <a:buNone/>
            </a:pPr>
            <a:fld id="{00000000-1234-1234-1234-123412341234}" type="slidenum">
              <a:rPr lang="en-US" sz="1800"/>
              <a:t>32</a:t>
            </a:fld>
            <a:endParaRPr sz="1800"/>
          </a:p>
        </p:txBody>
      </p:sp>
      <p:pic>
        <p:nvPicPr>
          <p:cNvPr id="371" name="Google Shape;371;g1174ecb7bba_0_7"/>
          <p:cNvPicPr preferRelativeResize="0"/>
          <p:nvPr/>
        </p:nvPicPr>
        <p:blipFill rotWithShape="1">
          <a:blip r:embed="rId3">
            <a:alphaModFix/>
          </a:blip>
          <a:srcRect/>
          <a:stretch/>
        </p:blipFill>
        <p:spPr>
          <a:xfrm>
            <a:off x="8134631" y="101557"/>
            <a:ext cx="3850750" cy="134987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g11507750be8_2_0"/>
          <p:cNvSpPr txBox="1">
            <a:spLocks noGrp="1"/>
          </p:cNvSpPr>
          <p:nvPr>
            <p:ph type="title"/>
          </p:nvPr>
        </p:nvSpPr>
        <p:spPr>
          <a:xfrm>
            <a:off x="838200" y="596349"/>
            <a:ext cx="10515600" cy="994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Arial"/>
              <a:buNone/>
            </a:pPr>
            <a:r>
              <a:rPr lang="en-US"/>
              <a:t>Day in the Life - Respite</a:t>
            </a:r>
            <a:endParaRPr sz="3200"/>
          </a:p>
          <a:p>
            <a:pPr marL="0" lvl="0" indent="0" algn="l" rtl="0">
              <a:lnSpc>
                <a:spcPct val="90000"/>
              </a:lnSpc>
              <a:spcBef>
                <a:spcPts val="0"/>
              </a:spcBef>
              <a:spcAft>
                <a:spcPts val="0"/>
              </a:spcAft>
              <a:buSzPts val="4400"/>
              <a:buNone/>
            </a:pPr>
            <a:endParaRPr/>
          </a:p>
        </p:txBody>
      </p:sp>
      <p:sp>
        <p:nvSpPr>
          <p:cNvPr id="378" name="Google Shape;378;g11507750be8_2_0"/>
          <p:cNvSpPr txBox="1">
            <a:spLocks noGrp="1"/>
          </p:cNvSpPr>
          <p:nvPr>
            <p:ph type="sldNum" idx="12"/>
          </p:nvPr>
        </p:nvSpPr>
        <p:spPr>
          <a:xfrm>
            <a:off x="537186" y="6253165"/>
            <a:ext cx="5433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800"/>
              <a:buFont typeface="Arial"/>
              <a:buNone/>
            </a:pPr>
            <a:fld id="{00000000-1234-1234-1234-123412341234}" type="slidenum">
              <a:rPr lang="en-US"/>
              <a:t>33</a:t>
            </a:fld>
            <a:endParaRPr/>
          </a:p>
        </p:txBody>
      </p:sp>
      <p:pic>
        <p:nvPicPr>
          <p:cNvPr id="379" name="Google Shape;379;g11507750be8_2_0"/>
          <p:cNvPicPr preferRelativeResize="0"/>
          <p:nvPr/>
        </p:nvPicPr>
        <p:blipFill rotWithShape="1">
          <a:blip r:embed="rId3">
            <a:alphaModFix/>
          </a:blip>
          <a:srcRect/>
          <a:stretch/>
        </p:blipFill>
        <p:spPr>
          <a:xfrm>
            <a:off x="1134313" y="1515063"/>
            <a:ext cx="8248650" cy="676275"/>
          </a:xfrm>
          <a:prstGeom prst="rect">
            <a:avLst/>
          </a:prstGeom>
          <a:noFill/>
          <a:ln>
            <a:noFill/>
          </a:ln>
        </p:spPr>
      </p:pic>
      <p:pic>
        <p:nvPicPr>
          <p:cNvPr id="380" name="Google Shape;380;g11507750be8_2_0"/>
          <p:cNvPicPr preferRelativeResize="0"/>
          <p:nvPr/>
        </p:nvPicPr>
        <p:blipFill rotWithShape="1">
          <a:blip r:embed="rId4">
            <a:alphaModFix/>
          </a:blip>
          <a:srcRect/>
          <a:stretch/>
        </p:blipFill>
        <p:spPr>
          <a:xfrm>
            <a:off x="1134325" y="2191350"/>
            <a:ext cx="8248650" cy="819150"/>
          </a:xfrm>
          <a:prstGeom prst="rect">
            <a:avLst/>
          </a:prstGeom>
          <a:noFill/>
          <a:ln>
            <a:noFill/>
          </a:ln>
        </p:spPr>
      </p:pic>
      <p:pic>
        <p:nvPicPr>
          <p:cNvPr id="381" name="Google Shape;381;g11507750be8_2_0"/>
          <p:cNvPicPr preferRelativeResize="0"/>
          <p:nvPr/>
        </p:nvPicPr>
        <p:blipFill rotWithShape="1">
          <a:blip r:embed="rId5">
            <a:alphaModFix/>
          </a:blip>
          <a:srcRect/>
          <a:stretch/>
        </p:blipFill>
        <p:spPr>
          <a:xfrm>
            <a:off x="1134325" y="3010500"/>
            <a:ext cx="8248649" cy="933450"/>
          </a:xfrm>
          <a:prstGeom prst="rect">
            <a:avLst/>
          </a:prstGeom>
          <a:noFill/>
          <a:ln>
            <a:noFill/>
          </a:ln>
        </p:spPr>
      </p:pic>
      <p:pic>
        <p:nvPicPr>
          <p:cNvPr id="382" name="Google Shape;382;g11507750be8_2_0"/>
          <p:cNvPicPr preferRelativeResize="0"/>
          <p:nvPr/>
        </p:nvPicPr>
        <p:blipFill rotWithShape="1">
          <a:blip r:embed="rId6">
            <a:alphaModFix/>
          </a:blip>
          <a:srcRect/>
          <a:stretch/>
        </p:blipFill>
        <p:spPr>
          <a:xfrm>
            <a:off x="1043125" y="3989900"/>
            <a:ext cx="8339850" cy="92392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g11507750be8_0_67"/>
          <p:cNvSpPr txBox="1">
            <a:spLocks noGrp="1"/>
          </p:cNvSpPr>
          <p:nvPr>
            <p:ph type="title"/>
          </p:nvPr>
        </p:nvSpPr>
        <p:spPr>
          <a:xfrm>
            <a:off x="883800" y="601768"/>
            <a:ext cx="11308200" cy="994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Arial"/>
              <a:buNone/>
            </a:pPr>
            <a:r>
              <a:rPr lang="en-US"/>
              <a:t>Day in the Life - Respite</a:t>
            </a:r>
            <a:endParaRPr sz="3200"/>
          </a:p>
        </p:txBody>
      </p:sp>
      <p:sp>
        <p:nvSpPr>
          <p:cNvPr id="389" name="Google Shape;389;g11507750be8_0_67"/>
          <p:cNvSpPr txBox="1">
            <a:spLocks noGrp="1"/>
          </p:cNvSpPr>
          <p:nvPr>
            <p:ph type="body" idx="1"/>
          </p:nvPr>
        </p:nvSpPr>
        <p:spPr>
          <a:xfrm>
            <a:off x="883800" y="1488275"/>
            <a:ext cx="10967400" cy="5130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800"/>
              <a:buNone/>
            </a:pP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
                  </a:ext>
                </a:extLst>
              </a:rPr>
              <a:t>Reminders</a:t>
            </a:r>
            <a:r>
              <a:rPr lang="en-US"/>
              <a:t/>
            </a:r>
            <a:br>
              <a:rPr lang="en-US"/>
            </a:br>
            <a:endParaRPr/>
          </a:p>
          <a:p>
            <a:pPr marL="457200" lvl="0" indent="-406400" algn="l" rtl="0">
              <a:lnSpc>
                <a:spcPct val="90000"/>
              </a:lnSpc>
              <a:spcBef>
                <a:spcPts val="0"/>
              </a:spcBef>
              <a:spcAft>
                <a:spcPts val="0"/>
              </a:spcAft>
              <a:buSzPts val="2800"/>
              <a:buChar char="•"/>
            </a:pP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To support respite care services flexibility under the traditional service model, hourly (15 minute units) and daily total hours combined can be requested and authorized by the DDA, above the 720 hours limit within each PCP</a:t>
            </a:r>
            <a:endParaRPr>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endParaRPr>
          </a:p>
          <a:p>
            <a:pPr marL="457200" lvl="0" indent="-406400" algn="l" rtl="0">
              <a:lnSpc>
                <a:spcPct val="90000"/>
              </a:lnSpc>
              <a:spcBef>
                <a:spcPts val="0"/>
              </a:spcBef>
              <a:spcAft>
                <a:spcPts val="0"/>
              </a:spcAft>
              <a:buSzPts val="2800"/>
              <a:buChar char="•"/>
            </a:pP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
                  </a:ext>
                </a:extLst>
              </a:rPr>
              <a:t>However, similar to the meaningful day service flexibility, participants cannot receive and providers will not be paid for more than the limit</a:t>
            </a:r>
            <a:r>
              <a:rPr lang="en-US"/>
              <a:t> for respite daily and hourly services combined   </a:t>
            </a:r>
            <a:endParaRPr/>
          </a:p>
          <a:p>
            <a:pPr marL="457200" lvl="0" indent="-406400" algn="l" rtl="0">
              <a:lnSpc>
                <a:spcPct val="90000"/>
              </a:lnSpc>
              <a:spcBef>
                <a:spcPts val="0"/>
              </a:spcBef>
              <a:spcAft>
                <a:spcPts val="0"/>
              </a:spcAft>
              <a:buSzPts val="2800"/>
              <a:buChar char="•"/>
            </a:pPr>
            <a:r>
              <a:rPr lang="en-US"/>
              <a:t>The total cost for camp cannot exceed $7,248 within each plan year</a:t>
            </a:r>
            <a:endParaRPr/>
          </a:p>
          <a:p>
            <a:pPr marL="0" lvl="0" indent="0" algn="l" rtl="0">
              <a:lnSpc>
                <a:spcPct val="90000"/>
              </a:lnSpc>
              <a:spcBef>
                <a:spcPts val="0"/>
              </a:spcBef>
              <a:spcAft>
                <a:spcPts val="0"/>
              </a:spcAft>
              <a:buSzPts val="2800"/>
              <a:buNone/>
            </a:pPr>
            <a:endParaRPr/>
          </a:p>
          <a:p>
            <a:pPr marL="0" lvl="0" indent="0" algn="l" rtl="0">
              <a:lnSpc>
                <a:spcPct val="90000"/>
              </a:lnSpc>
              <a:spcBef>
                <a:spcPts val="0"/>
              </a:spcBef>
              <a:spcAft>
                <a:spcPts val="0"/>
              </a:spcAft>
              <a:buSzPts val="2800"/>
              <a:buNone/>
            </a:pPr>
            <a:endParaRPr sz="2700"/>
          </a:p>
          <a:p>
            <a:pPr marL="0" lvl="0" indent="0" algn="l" rtl="0">
              <a:lnSpc>
                <a:spcPct val="90000"/>
              </a:lnSpc>
              <a:spcBef>
                <a:spcPts val="0"/>
              </a:spcBef>
              <a:spcAft>
                <a:spcPts val="0"/>
              </a:spcAft>
              <a:buSzPts val="2800"/>
              <a:buNone/>
            </a:pPr>
            <a:endParaRPr sz="2700"/>
          </a:p>
        </p:txBody>
      </p:sp>
      <p:sp>
        <p:nvSpPr>
          <p:cNvPr id="390" name="Google Shape;390;g11507750be8_0_67"/>
          <p:cNvSpPr txBox="1">
            <a:spLocks noGrp="1"/>
          </p:cNvSpPr>
          <p:nvPr>
            <p:ph type="sldNum" idx="12"/>
          </p:nvPr>
        </p:nvSpPr>
        <p:spPr>
          <a:xfrm>
            <a:off x="537186" y="6253165"/>
            <a:ext cx="5433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800"/>
              <a:buFont typeface="Arial"/>
              <a:buNone/>
            </a:pPr>
            <a:fld id="{00000000-1234-1234-1234-123412341234}" type="slidenum">
              <a:rPr lang="en-US" sz="1800"/>
              <a:t>34</a:t>
            </a:fld>
            <a:endParaRPr sz="1800"/>
          </a:p>
        </p:txBody>
      </p:sp>
      <p:pic>
        <p:nvPicPr>
          <p:cNvPr id="391" name="Google Shape;391;g11507750be8_0_67"/>
          <p:cNvPicPr preferRelativeResize="0"/>
          <p:nvPr/>
        </p:nvPicPr>
        <p:blipFill rotWithShape="1">
          <a:blip r:embed="rId3">
            <a:alphaModFix/>
          </a:blip>
          <a:srcRect/>
          <a:stretch/>
        </p:blipFill>
        <p:spPr>
          <a:xfrm>
            <a:off x="3843731" y="5508119"/>
            <a:ext cx="3850750" cy="134987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g112c2fdb5b7_0_67"/>
          <p:cNvSpPr txBox="1">
            <a:spLocks noGrp="1"/>
          </p:cNvSpPr>
          <p:nvPr>
            <p:ph type="title"/>
          </p:nvPr>
        </p:nvSpPr>
        <p:spPr>
          <a:xfrm>
            <a:off x="883800" y="601768"/>
            <a:ext cx="11308200" cy="994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Arial"/>
              <a:buNone/>
            </a:pPr>
            <a:r>
              <a:rPr lang="en-US"/>
              <a:t>Day in the Life - Residential Services</a:t>
            </a:r>
            <a:endParaRPr sz="3200"/>
          </a:p>
        </p:txBody>
      </p:sp>
      <p:sp>
        <p:nvSpPr>
          <p:cNvPr id="398" name="Google Shape;398;g112c2fdb5b7_0_67"/>
          <p:cNvSpPr txBox="1">
            <a:spLocks noGrp="1"/>
          </p:cNvSpPr>
          <p:nvPr>
            <p:ph type="sldNum" idx="12"/>
          </p:nvPr>
        </p:nvSpPr>
        <p:spPr>
          <a:xfrm>
            <a:off x="537186" y="6253165"/>
            <a:ext cx="5433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800"/>
              <a:buFont typeface="Arial"/>
              <a:buNone/>
            </a:pPr>
            <a:fld id="{00000000-1234-1234-1234-123412341234}" type="slidenum">
              <a:rPr lang="en-US" sz="1800"/>
              <a:t>35</a:t>
            </a:fld>
            <a:endParaRPr sz="1800"/>
          </a:p>
        </p:txBody>
      </p:sp>
      <p:pic>
        <p:nvPicPr>
          <p:cNvPr id="399" name="Google Shape;399;g112c2fdb5b7_0_67"/>
          <p:cNvPicPr preferRelativeResize="0"/>
          <p:nvPr/>
        </p:nvPicPr>
        <p:blipFill rotWithShape="1">
          <a:blip r:embed="rId3">
            <a:alphaModFix/>
          </a:blip>
          <a:srcRect/>
          <a:stretch/>
        </p:blipFill>
        <p:spPr>
          <a:xfrm>
            <a:off x="8720850" y="2606225"/>
            <a:ext cx="3235125" cy="2030500"/>
          </a:xfrm>
          <a:prstGeom prst="rect">
            <a:avLst/>
          </a:prstGeom>
          <a:noFill/>
          <a:ln>
            <a:noFill/>
          </a:ln>
        </p:spPr>
      </p:pic>
      <p:pic>
        <p:nvPicPr>
          <p:cNvPr id="400" name="Google Shape;400;g112c2fdb5b7_0_67"/>
          <p:cNvPicPr preferRelativeResize="0"/>
          <p:nvPr/>
        </p:nvPicPr>
        <p:blipFill>
          <a:blip r:embed="rId4">
            <a:alphaModFix/>
          </a:blip>
          <a:stretch>
            <a:fillRect/>
          </a:stretch>
        </p:blipFill>
        <p:spPr>
          <a:xfrm>
            <a:off x="1191350" y="1596575"/>
            <a:ext cx="7062525" cy="5021699"/>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g118372a3c0b_0_13"/>
          <p:cNvSpPr txBox="1">
            <a:spLocks noGrp="1"/>
          </p:cNvSpPr>
          <p:nvPr>
            <p:ph type="title"/>
          </p:nvPr>
        </p:nvSpPr>
        <p:spPr>
          <a:xfrm>
            <a:off x="883800" y="601768"/>
            <a:ext cx="11308200" cy="994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Arial"/>
              <a:buNone/>
            </a:pPr>
            <a:r>
              <a:rPr lang="en-US"/>
              <a:t>Day in the Life - Residential Services</a:t>
            </a:r>
            <a:endParaRPr sz="3200"/>
          </a:p>
        </p:txBody>
      </p:sp>
      <p:sp>
        <p:nvSpPr>
          <p:cNvPr id="407" name="Google Shape;407;g118372a3c0b_0_13"/>
          <p:cNvSpPr txBox="1">
            <a:spLocks noGrp="1"/>
          </p:cNvSpPr>
          <p:nvPr>
            <p:ph type="body" idx="1"/>
          </p:nvPr>
        </p:nvSpPr>
        <p:spPr>
          <a:xfrm>
            <a:off x="1213800" y="1881400"/>
            <a:ext cx="10365900" cy="4845300"/>
          </a:xfrm>
          <a:prstGeom prst="rect">
            <a:avLst/>
          </a:prstGeom>
          <a:noFill/>
          <a:ln>
            <a:noFill/>
          </a:ln>
        </p:spPr>
        <p:txBody>
          <a:bodyPr spcFirstLastPara="1" wrap="square" lIns="91425" tIns="45700" rIns="91425" bIns="45700" anchor="t" anchorCtr="0">
            <a:noAutofit/>
          </a:bodyPr>
          <a:lstStyle/>
          <a:p>
            <a:pPr marL="457200" lvl="0" indent="-406400" algn="l" rtl="0">
              <a:lnSpc>
                <a:spcPct val="90000"/>
              </a:lnSpc>
              <a:spcBef>
                <a:spcPts val="0"/>
              </a:spcBef>
              <a:spcAft>
                <a:spcPts val="0"/>
              </a:spcAft>
              <a:buSzPts val="2800"/>
              <a:buChar char="•"/>
            </a:pPr>
            <a:r>
              <a:rPr lang="en-US" sz="2800"/>
              <a:t>The transition from PCIS to LTSS provides more flexible shared hours and more individualized supports</a:t>
            </a:r>
            <a:endParaRPr sz="2800"/>
          </a:p>
          <a:p>
            <a:pPr marL="457200" lvl="0" indent="0" algn="l" rtl="0">
              <a:lnSpc>
                <a:spcPct val="90000"/>
              </a:lnSpc>
              <a:spcBef>
                <a:spcPts val="0"/>
              </a:spcBef>
              <a:spcAft>
                <a:spcPts val="0"/>
              </a:spcAft>
              <a:buNone/>
            </a:pPr>
            <a:endParaRPr/>
          </a:p>
          <a:p>
            <a:pPr marL="457200" lvl="0" indent="-406400" algn="l" rtl="0">
              <a:spcBef>
                <a:spcPts val="0"/>
              </a:spcBef>
              <a:spcAft>
                <a:spcPts val="0"/>
              </a:spcAft>
              <a:buSzPts val="2800"/>
              <a:buChar char="•"/>
            </a:pPr>
            <a:r>
              <a:rPr lang="en-US"/>
              <a:t>Teams should focus on i</a:t>
            </a:r>
            <a:r>
              <a:rPr lang="en-US" sz="2800"/>
              <a:t>ndividualized needs an</a:t>
            </a:r>
            <a:r>
              <a:rPr lang="en-US"/>
              <a:t>d </a:t>
            </a:r>
            <a:r>
              <a:rPr lang="en-US" sz="2800"/>
              <a:t>schedule</a:t>
            </a:r>
            <a:r>
              <a:rPr lang="en-US"/>
              <a:t>s</a:t>
            </a:r>
            <a:r>
              <a:rPr lang="en-US" sz="2800"/>
              <a:t> vs provider staffing model</a:t>
            </a:r>
            <a:endParaRPr sz="2800"/>
          </a:p>
          <a:p>
            <a:pPr marL="0" lvl="0" indent="0" algn="l" rtl="0">
              <a:lnSpc>
                <a:spcPct val="90000"/>
              </a:lnSpc>
              <a:spcBef>
                <a:spcPts val="0"/>
              </a:spcBef>
              <a:spcAft>
                <a:spcPts val="0"/>
              </a:spcAft>
              <a:buSzPts val="2800"/>
              <a:buNone/>
            </a:pPr>
            <a:endParaRPr/>
          </a:p>
        </p:txBody>
      </p:sp>
      <p:sp>
        <p:nvSpPr>
          <p:cNvPr id="408" name="Google Shape;408;g118372a3c0b_0_13"/>
          <p:cNvSpPr txBox="1">
            <a:spLocks noGrp="1"/>
          </p:cNvSpPr>
          <p:nvPr>
            <p:ph type="sldNum" idx="12"/>
          </p:nvPr>
        </p:nvSpPr>
        <p:spPr>
          <a:xfrm>
            <a:off x="537186" y="6253165"/>
            <a:ext cx="5433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800"/>
              <a:buFont typeface="Arial"/>
              <a:buNone/>
            </a:pPr>
            <a:fld id="{00000000-1234-1234-1234-123412341234}" type="slidenum">
              <a:rPr lang="en-US" sz="1800"/>
              <a:t>36</a:t>
            </a:fld>
            <a:endParaRPr sz="1800"/>
          </a:p>
        </p:txBody>
      </p:sp>
      <p:pic>
        <p:nvPicPr>
          <p:cNvPr id="409" name="Google Shape;409;g118372a3c0b_0_13"/>
          <p:cNvPicPr preferRelativeResize="0"/>
          <p:nvPr/>
        </p:nvPicPr>
        <p:blipFill rotWithShape="1">
          <a:blip r:embed="rId3">
            <a:alphaModFix/>
          </a:blip>
          <a:srcRect/>
          <a:stretch/>
        </p:blipFill>
        <p:spPr>
          <a:xfrm>
            <a:off x="2990599" y="4500575"/>
            <a:ext cx="5428350" cy="199002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g1166f3eead1_1_16"/>
          <p:cNvSpPr txBox="1">
            <a:spLocks noGrp="1"/>
          </p:cNvSpPr>
          <p:nvPr>
            <p:ph type="title"/>
          </p:nvPr>
        </p:nvSpPr>
        <p:spPr>
          <a:xfrm>
            <a:off x="883800" y="601768"/>
            <a:ext cx="11308200" cy="994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Arial"/>
              <a:buNone/>
            </a:pPr>
            <a:r>
              <a:rPr lang="en-US"/>
              <a:t>Day in the Life - Residential Services</a:t>
            </a:r>
            <a:endParaRPr sz="3200"/>
          </a:p>
        </p:txBody>
      </p:sp>
      <p:sp>
        <p:nvSpPr>
          <p:cNvPr id="416" name="Google Shape;416;g1166f3eead1_1_16"/>
          <p:cNvSpPr txBox="1">
            <a:spLocks noGrp="1"/>
          </p:cNvSpPr>
          <p:nvPr>
            <p:ph type="body" idx="1"/>
          </p:nvPr>
        </p:nvSpPr>
        <p:spPr>
          <a:xfrm>
            <a:off x="612300" y="1488275"/>
            <a:ext cx="11308200" cy="5130000"/>
          </a:xfrm>
          <a:prstGeom prst="rect">
            <a:avLst/>
          </a:prstGeom>
          <a:noFill/>
          <a:ln>
            <a:noFill/>
          </a:ln>
        </p:spPr>
        <p:txBody>
          <a:bodyPr spcFirstLastPara="1" wrap="square" lIns="91425" tIns="45700" rIns="91425" bIns="45700" anchor="t" anchorCtr="0">
            <a:noAutofit/>
          </a:bodyPr>
          <a:lstStyle/>
          <a:p>
            <a:pPr marL="457200" lvl="0" indent="-400050" algn="l" rtl="0">
              <a:lnSpc>
                <a:spcPct val="90000"/>
              </a:lnSpc>
              <a:spcBef>
                <a:spcPts val="0"/>
              </a:spcBef>
              <a:spcAft>
                <a:spcPts val="0"/>
              </a:spcAft>
              <a:buSzPts val="2700"/>
              <a:buChar char="•"/>
            </a:pPr>
            <a:r>
              <a:rPr lang="en-US" sz="2700"/>
              <a:t>Current guidance reflects:</a:t>
            </a:r>
            <a:endParaRPr sz="2700"/>
          </a:p>
          <a:p>
            <a:pPr marL="914400" lvl="1" indent="-387350" algn="l" rtl="0">
              <a:spcBef>
                <a:spcPts val="0"/>
              </a:spcBef>
              <a:spcAft>
                <a:spcPts val="0"/>
              </a:spcAft>
              <a:buSzPts val="2500"/>
              <a:buChar char="•"/>
            </a:pPr>
            <a:r>
              <a:rPr lang="en-US" sz="2500"/>
              <a:t>Shared flexible base hours:</a:t>
            </a:r>
            <a:endParaRPr sz="2500"/>
          </a:p>
          <a:p>
            <a:pPr marL="1371600" lvl="2" indent="-387350" algn="l" rtl="0">
              <a:spcBef>
                <a:spcPts val="0"/>
              </a:spcBef>
              <a:spcAft>
                <a:spcPts val="0"/>
              </a:spcAft>
              <a:buSzPts val="2500"/>
              <a:buChar char="•"/>
            </a:pPr>
            <a:r>
              <a:rPr lang="en-US" sz="2500"/>
              <a:t>1-3 person home = 128,  4 - 5 person home = 196, 6 - 8 person home =</a:t>
            </a:r>
            <a:r>
              <a:rPr lang="en-US" sz="250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
                  </a:ext>
                </a:extLst>
              </a:rPr>
              <a:t>272</a:t>
            </a:r>
            <a:endParaRPr sz="2500"/>
          </a:p>
          <a:p>
            <a:pPr marL="914400" lvl="1" indent="-387350" algn="l" rtl="0">
              <a:spcBef>
                <a:spcPts val="0"/>
              </a:spcBef>
              <a:spcAft>
                <a:spcPts val="0"/>
              </a:spcAft>
              <a:buSzPts val="2500"/>
              <a:buChar char="•"/>
            </a:pPr>
            <a:r>
              <a:rPr lang="en-US" sz="2500"/>
              <a:t>Assumes a 40 hour meaningful day week</a:t>
            </a:r>
            <a:endParaRPr sz="2500"/>
          </a:p>
          <a:p>
            <a:pPr marL="914400" lvl="1" indent="-387350" algn="l" rtl="0">
              <a:spcBef>
                <a:spcPts val="0"/>
              </a:spcBef>
              <a:spcAft>
                <a:spcPts val="0"/>
              </a:spcAft>
              <a:buSzPts val="2500"/>
              <a:buChar char="•"/>
            </a:pPr>
            <a:r>
              <a:rPr lang="en-US" sz="2700">
                <a:solidFill>
                  <a:srgbClr val="222222"/>
                </a:solidFill>
                <a:highlight>
                  <a:srgbClr val="FFFFFF"/>
                </a:highlight>
              </a:rPr>
              <a:t>Assumes 56 hours of shared overnight supports</a:t>
            </a:r>
            <a:endParaRPr sz="2700">
              <a:solidFill>
                <a:srgbClr val="222222"/>
              </a:solidFill>
              <a:highlight>
                <a:srgbClr val="FFFFFF"/>
              </a:highlight>
            </a:endParaRPr>
          </a:p>
          <a:p>
            <a:pPr marL="457200" lvl="0" indent="-400050" algn="l" rtl="0">
              <a:spcBef>
                <a:spcPts val="0"/>
              </a:spcBef>
              <a:spcAft>
                <a:spcPts val="0"/>
              </a:spcAft>
              <a:buClr>
                <a:srgbClr val="222222"/>
              </a:buClr>
              <a:buSzPts val="2700"/>
              <a:buChar char="•"/>
            </a:pPr>
            <a:r>
              <a:rPr lang="en-US" sz="2700">
                <a:solidFill>
                  <a:srgbClr val="222222"/>
                </a:solidFill>
                <a:highlight>
                  <a:srgbClr val="FFFFFF"/>
                </a:highlight>
              </a:rPr>
              <a:t>Adjustment to flexible shared base hours to include:</a:t>
            </a:r>
            <a:endParaRPr sz="2700">
              <a:solidFill>
                <a:srgbClr val="222222"/>
              </a:solidFill>
              <a:highlight>
                <a:srgbClr val="FFFFFF"/>
              </a:highlight>
            </a:endParaRPr>
          </a:p>
          <a:p>
            <a:pPr marL="914400" lvl="1" indent="-400050" algn="l" rtl="0">
              <a:spcBef>
                <a:spcPts val="0"/>
              </a:spcBef>
              <a:spcAft>
                <a:spcPts val="0"/>
              </a:spcAft>
              <a:buClr>
                <a:srgbClr val="222222"/>
              </a:buClr>
              <a:buSzPts val="2700"/>
              <a:buChar char="•"/>
            </a:pPr>
            <a:r>
              <a:rPr lang="en-US" sz="2700">
                <a:solidFill>
                  <a:srgbClr val="222222"/>
                </a:solidFill>
                <a:highlight>
                  <a:srgbClr val="FFFFFF"/>
                </a:highlight>
              </a:rPr>
              <a:t>1 person home = 138 hours </a:t>
            </a:r>
            <a:endParaRPr sz="2700">
              <a:solidFill>
                <a:srgbClr val="222222"/>
              </a:solidFill>
              <a:highlight>
                <a:srgbClr val="FFFFFF"/>
              </a:highlight>
            </a:endParaRPr>
          </a:p>
          <a:p>
            <a:pPr marL="914400" lvl="1" indent="-400050" algn="l" rtl="0">
              <a:spcBef>
                <a:spcPts val="0"/>
              </a:spcBef>
              <a:spcAft>
                <a:spcPts val="0"/>
              </a:spcAft>
              <a:buClr>
                <a:srgbClr val="222222"/>
              </a:buClr>
              <a:buSzPts val="2700"/>
              <a:buChar char="•"/>
            </a:pPr>
            <a:r>
              <a:rPr lang="en-US" sz="2700">
                <a:solidFill>
                  <a:srgbClr val="222222"/>
                </a:solidFill>
                <a:highlight>
                  <a:srgbClr val="FFFFFF"/>
                </a:highlight>
              </a:rPr>
              <a:t>Increased flexible base hours as the home size increases by one person</a:t>
            </a:r>
            <a:endParaRPr sz="2700">
              <a:solidFill>
                <a:srgbClr val="222222"/>
              </a:solidFill>
              <a:highlight>
                <a:srgbClr val="FFFFFF"/>
              </a:highlight>
            </a:endParaRPr>
          </a:p>
          <a:p>
            <a:pPr marL="914400" lvl="1" indent="-400050" algn="l" rtl="0">
              <a:spcBef>
                <a:spcPts val="0"/>
              </a:spcBef>
              <a:spcAft>
                <a:spcPts val="0"/>
              </a:spcAft>
              <a:buClr>
                <a:srgbClr val="222222"/>
              </a:buClr>
              <a:buSzPts val="2700"/>
              <a:buChar char="•"/>
            </a:pPr>
            <a:r>
              <a:rPr lang="en-US" sz="2700">
                <a:solidFill>
                  <a:srgbClr val="222222"/>
                </a:solidFill>
                <a:highlight>
                  <a:srgbClr val="FFFFFF"/>
                </a:highlight>
              </a:rPr>
              <a:t>Assume a 30 hour meaningful day week</a:t>
            </a:r>
            <a:endParaRPr sz="2700">
              <a:solidFill>
                <a:srgbClr val="222222"/>
              </a:solidFill>
              <a:highlight>
                <a:srgbClr val="FFFFFF"/>
              </a:highlight>
            </a:endParaRPr>
          </a:p>
          <a:p>
            <a:pPr marL="914400" lvl="1" indent="-400050" algn="l" rtl="0">
              <a:spcBef>
                <a:spcPts val="0"/>
              </a:spcBef>
              <a:spcAft>
                <a:spcPts val="0"/>
              </a:spcAft>
              <a:buClr>
                <a:srgbClr val="222222"/>
              </a:buClr>
              <a:buSzPts val="2700"/>
              <a:buChar char="•"/>
            </a:pPr>
            <a:r>
              <a:rPr lang="en-US" sz="2700">
                <a:solidFill>
                  <a:srgbClr val="222222"/>
                </a:solidFill>
                <a:highlight>
                  <a:srgbClr val="FFFFFF"/>
                </a:highlight>
              </a:rPr>
              <a:t>Supports individuals schedules and community integration</a:t>
            </a:r>
            <a:endParaRPr sz="2700">
              <a:solidFill>
                <a:srgbClr val="222222"/>
              </a:solidFill>
              <a:highlight>
                <a:srgbClr val="FFFFFF"/>
              </a:highlight>
            </a:endParaRPr>
          </a:p>
          <a:p>
            <a:pPr marL="914400" lvl="1" indent="-400050" algn="l" rtl="0">
              <a:spcBef>
                <a:spcPts val="0"/>
              </a:spcBef>
              <a:spcAft>
                <a:spcPts val="0"/>
              </a:spcAft>
              <a:buClr>
                <a:srgbClr val="222222"/>
              </a:buClr>
              <a:buSzPts val="2700"/>
              <a:buChar char="•"/>
            </a:pPr>
            <a:r>
              <a:rPr lang="en-US" sz="2700">
                <a:solidFill>
                  <a:srgbClr val="222222"/>
                </a:solidFill>
                <a:highlight>
                  <a:srgbClr val="FFFFFF"/>
                </a:highlight>
              </a:rPr>
              <a:t>Decreased need to request dedicated supports</a:t>
            </a:r>
            <a:endParaRPr sz="2700">
              <a:solidFill>
                <a:srgbClr val="222222"/>
              </a:solidFill>
              <a:highlight>
                <a:srgbClr val="FFFFFF"/>
              </a:highlight>
            </a:endParaRPr>
          </a:p>
          <a:p>
            <a:pPr marL="914400" lvl="1" indent="-400050" algn="l" rtl="0">
              <a:spcBef>
                <a:spcPts val="0"/>
              </a:spcBef>
              <a:spcAft>
                <a:spcPts val="0"/>
              </a:spcAft>
              <a:buClr>
                <a:srgbClr val="222222"/>
              </a:buClr>
              <a:buSzPts val="2700"/>
              <a:buChar char="•"/>
            </a:pPr>
            <a:r>
              <a:rPr lang="en-US" sz="2700">
                <a:solidFill>
                  <a:srgbClr val="222222"/>
                </a:solidFill>
                <a:highlight>
                  <a:srgbClr val="FFFFFF"/>
                </a:highlight>
              </a:rPr>
              <a:t>Feedback from stakeholders and preliminary FIAT review</a:t>
            </a:r>
            <a:endParaRPr sz="2700">
              <a:solidFill>
                <a:srgbClr val="222222"/>
              </a:solidFill>
              <a:highlight>
                <a:srgbClr val="FFFFFF"/>
              </a:highlight>
            </a:endParaRPr>
          </a:p>
          <a:p>
            <a:pPr marL="457200" lvl="0" indent="0" algn="l" rtl="0">
              <a:spcBef>
                <a:spcPts val="0"/>
              </a:spcBef>
              <a:spcAft>
                <a:spcPts val="0"/>
              </a:spcAft>
              <a:buNone/>
            </a:pPr>
            <a:endParaRPr sz="2700">
              <a:solidFill>
                <a:srgbClr val="222222"/>
              </a:solidFill>
              <a:highlight>
                <a:srgbClr val="FFFFFF"/>
              </a:highlight>
            </a:endParaRPr>
          </a:p>
          <a:p>
            <a:pPr marL="0" lvl="0" indent="0" algn="l" rtl="0">
              <a:lnSpc>
                <a:spcPct val="90000"/>
              </a:lnSpc>
              <a:spcBef>
                <a:spcPts val="0"/>
              </a:spcBef>
              <a:spcAft>
                <a:spcPts val="0"/>
              </a:spcAft>
              <a:buSzPts val="2800"/>
              <a:buNone/>
            </a:pPr>
            <a:endParaRPr/>
          </a:p>
        </p:txBody>
      </p:sp>
      <p:sp>
        <p:nvSpPr>
          <p:cNvPr id="417" name="Google Shape;417;g1166f3eead1_1_16"/>
          <p:cNvSpPr txBox="1">
            <a:spLocks noGrp="1"/>
          </p:cNvSpPr>
          <p:nvPr>
            <p:ph type="sldNum" idx="12"/>
          </p:nvPr>
        </p:nvSpPr>
        <p:spPr>
          <a:xfrm>
            <a:off x="537186" y="6253165"/>
            <a:ext cx="5433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800"/>
              <a:buFont typeface="Arial"/>
              <a:buNone/>
            </a:pPr>
            <a:fld id="{00000000-1234-1234-1234-123412341234}" type="slidenum">
              <a:rPr lang="en-US" sz="1800"/>
              <a:t>37</a:t>
            </a:fld>
            <a:endParaRPr sz="18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g1166f3eead1_1_8"/>
          <p:cNvSpPr txBox="1">
            <a:spLocks noGrp="1"/>
          </p:cNvSpPr>
          <p:nvPr>
            <p:ph type="title"/>
          </p:nvPr>
        </p:nvSpPr>
        <p:spPr>
          <a:xfrm>
            <a:off x="883800" y="601768"/>
            <a:ext cx="11308200" cy="994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Arial"/>
              <a:buNone/>
            </a:pPr>
            <a:r>
              <a:rPr lang="en-US"/>
              <a:t>Day in the Life - Residential Dedicated Supports</a:t>
            </a:r>
            <a:endParaRPr sz="3200"/>
          </a:p>
        </p:txBody>
      </p:sp>
      <p:sp>
        <p:nvSpPr>
          <p:cNvPr id="424" name="Google Shape;424;g1166f3eead1_1_8"/>
          <p:cNvSpPr txBox="1">
            <a:spLocks noGrp="1"/>
          </p:cNvSpPr>
          <p:nvPr>
            <p:ph type="body" idx="1"/>
          </p:nvPr>
        </p:nvSpPr>
        <p:spPr>
          <a:xfrm>
            <a:off x="992850" y="1596575"/>
            <a:ext cx="10927800" cy="5130000"/>
          </a:xfrm>
          <a:prstGeom prst="rect">
            <a:avLst/>
          </a:prstGeom>
          <a:noFill/>
          <a:ln>
            <a:noFill/>
          </a:ln>
        </p:spPr>
        <p:txBody>
          <a:bodyPr spcFirstLastPara="1" wrap="square" lIns="91425" tIns="45700" rIns="91425" bIns="45700" anchor="t" anchorCtr="0">
            <a:noAutofit/>
          </a:bodyPr>
          <a:lstStyle/>
          <a:p>
            <a:pPr marL="457200" lvl="0" indent="-406400" algn="l" rtl="0">
              <a:lnSpc>
                <a:spcPct val="90000"/>
              </a:lnSpc>
              <a:spcBef>
                <a:spcPts val="0"/>
              </a:spcBef>
              <a:spcAft>
                <a:spcPts val="0"/>
              </a:spcAft>
              <a:buSzPts val="2800"/>
              <a:buChar char="•"/>
            </a:pPr>
            <a:r>
              <a:rPr lang="en-US"/>
              <a:t>Residential dedicated supports </a:t>
            </a:r>
            <a:endParaRPr/>
          </a:p>
          <a:p>
            <a:pPr marL="914400" lvl="1" indent="-406400" algn="l" rtl="0">
              <a:lnSpc>
                <a:spcPct val="90000"/>
              </a:lnSpc>
              <a:spcBef>
                <a:spcPts val="0"/>
              </a:spcBef>
              <a:spcAft>
                <a:spcPts val="0"/>
              </a:spcAft>
              <a:buSzPts val="2800"/>
              <a:buChar char="•"/>
            </a:pPr>
            <a:r>
              <a:rPr lang="en-US" sz="2800"/>
              <a:t>If the participant’s needs cannot be met through residential services flexible base services hours or overnight supervision (as applicable based on the provider’s business model), then a request for dedicated staff hours may be requested inconsideration of:</a:t>
            </a:r>
            <a:endParaRPr sz="2800"/>
          </a:p>
          <a:p>
            <a:pPr marL="1371600" lvl="2" indent="-406400" algn="l" rtl="0">
              <a:lnSpc>
                <a:spcPct val="90000"/>
              </a:lnSpc>
              <a:spcBef>
                <a:spcPts val="0"/>
              </a:spcBef>
              <a:spcAft>
                <a:spcPts val="0"/>
              </a:spcAft>
              <a:buSzPts val="2800"/>
              <a:buChar char="•"/>
            </a:pPr>
            <a:r>
              <a:rPr lang="en-US" sz="2800"/>
              <a:t>Flexible base shared support hours</a:t>
            </a:r>
            <a:endParaRPr sz="2800"/>
          </a:p>
          <a:p>
            <a:pPr marL="1371600" lvl="2" indent="-406400" algn="l" rtl="0">
              <a:lnSpc>
                <a:spcPct val="90000"/>
              </a:lnSpc>
              <a:spcBef>
                <a:spcPts val="0"/>
              </a:spcBef>
              <a:spcAft>
                <a:spcPts val="0"/>
              </a:spcAft>
              <a:buSzPts val="2800"/>
              <a:buChar char="•"/>
            </a:pPr>
            <a:r>
              <a:rPr lang="en-US" sz="2800"/>
              <a:t>Overnight supports</a:t>
            </a:r>
            <a:endParaRPr sz="2800"/>
          </a:p>
          <a:p>
            <a:pPr marL="1371600" lvl="2" indent="-406400" algn="l" rtl="0">
              <a:lnSpc>
                <a:spcPct val="90000"/>
              </a:lnSpc>
              <a:spcBef>
                <a:spcPts val="0"/>
              </a:spcBef>
              <a:spcAft>
                <a:spcPts val="0"/>
              </a:spcAft>
              <a:buSzPts val="2800"/>
              <a:buChar char="•"/>
            </a:pPr>
            <a:r>
              <a:rPr lang="en-US" sz="2800"/>
              <a:t>1:1 or 2:1  dedicated supports</a:t>
            </a:r>
            <a:endParaRPr sz="2800"/>
          </a:p>
          <a:p>
            <a:pPr marL="1371600" lvl="2" indent="-406400" algn="l" rtl="0">
              <a:lnSpc>
                <a:spcPct val="90000"/>
              </a:lnSpc>
              <a:spcBef>
                <a:spcPts val="0"/>
              </a:spcBef>
              <a:spcAft>
                <a:spcPts val="0"/>
              </a:spcAft>
              <a:buSzPts val="2800"/>
              <a:buChar char="•"/>
            </a:pPr>
            <a:r>
              <a:rPr lang="en-US" sz="2800"/>
              <a:t>Community Integration/Activity Schedules Difference </a:t>
            </a:r>
            <a:endParaRPr sz="2800"/>
          </a:p>
        </p:txBody>
      </p:sp>
      <p:sp>
        <p:nvSpPr>
          <p:cNvPr id="425" name="Google Shape;425;g1166f3eead1_1_8"/>
          <p:cNvSpPr txBox="1">
            <a:spLocks noGrp="1"/>
          </p:cNvSpPr>
          <p:nvPr>
            <p:ph type="sldNum" idx="12"/>
          </p:nvPr>
        </p:nvSpPr>
        <p:spPr>
          <a:xfrm>
            <a:off x="537186" y="6253165"/>
            <a:ext cx="5433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800"/>
              <a:buFont typeface="Arial"/>
              <a:buNone/>
            </a:pPr>
            <a:fld id="{00000000-1234-1234-1234-123412341234}" type="slidenum">
              <a:rPr lang="en-US" sz="1800"/>
              <a:t>38</a:t>
            </a:fld>
            <a:endParaRPr sz="18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g11507750be8_0_74"/>
          <p:cNvSpPr txBox="1">
            <a:spLocks noGrp="1"/>
          </p:cNvSpPr>
          <p:nvPr>
            <p:ph type="title"/>
          </p:nvPr>
        </p:nvSpPr>
        <p:spPr>
          <a:xfrm>
            <a:off x="883800" y="601768"/>
            <a:ext cx="11308200" cy="994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Arial"/>
              <a:buNone/>
            </a:pPr>
            <a:r>
              <a:rPr lang="en-US"/>
              <a:t>Day in the Life - Residential Dedicated Supports</a:t>
            </a:r>
            <a:endParaRPr sz="3200"/>
          </a:p>
        </p:txBody>
      </p:sp>
      <p:sp>
        <p:nvSpPr>
          <p:cNvPr id="432" name="Google Shape;432;g11507750be8_0_74"/>
          <p:cNvSpPr txBox="1">
            <a:spLocks noGrp="1"/>
          </p:cNvSpPr>
          <p:nvPr>
            <p:ph type="body" idx="1"/>
          </p:nvPr>
        </p:nvSpPr>
        <p:spPr>
          <a:xfrm>
            <a:off x="883800" y="1488275"/>
            <a:ext cx="10967400" cy="5130000"/>
          </a:xfrm>
          <a:prstGeom prst="rect">
            <a:avLst/>
          </a:prstGeom>
          <a:noFill/>
          <a:ln>
            <a:noFill/>
          </a:ln>
        </p:spPr>
        <p:txBody>
          <a:bodyPr spcFirstLastPara="1" wrap="square" lIns="91425" tIns="45700" rIns="91425" bIns="45700" anchor="t" anchorCtr="0">
            <a:noAutofit/>
          </a:bodyPr>
          <a:lstStyle/>
          <a:p>
            <a:pPr marL="457200" lvl="0" indent="-381000" algn="l" rtl="0">
              <a:lnSpc>
                <a:spcPct val="90000"/>
              </a:lnSpc>
              <a:spcBef>
                <a:spcPts val="0"/>
              </a:spcBef>
              <a:spcAft>
                <a:spcPts val="0"/>
              </a:spcAft>
              <a:buSzPts val="2400"/>
              <a:buChar char="•"/>
            </a:pPr>
            <a:r>
              <a:rPr lang="en-US" sz="2400"/>
              <a:t>If an individual has a bowling club that they go to once a week and it takes about 4 hours to support this community activity and base shared hour are not available the team should consider this individual have these direct support hours in his PCP</a:t>
            </a:r>
            <a:endParaRPr sz="2400"/>
          </a:p>
          <a:p>
            <a:pPr marL="457200" lvl="0" indent="-381000" algn="l" rtl="0">
              <a:lnSpc>
                <a:spcPct val="90000"/>
              </a:lnSpc>
              <a:spcBef>
                <a:spcPts val="0"/>
              </a:spcBef>
              <a:spcAft>
                <a:spcPts val="0"/>
              </a:spcAft>
              <a:buSzPts val="2400"/>
              <a:buChar char="•"/>
            </a:pPr>
            <a:r>
              <a:rPr lang="en-US" sz="2400"/>
              <a:t>If an individual needs direct supports during their ADLs and this takes approximately 2 hours a day 7 days a week and base shared hour are not available the team should consider 14 direct support hours in the PCP</a:t>
            </a:r>
            <a:endParaRPr sz="2400"/>
          </a:p>
          <a:p>
            <a:pPr marL="457200" lvl="0" indent="-381000" algn="l" rtl="0">
              <a:lnSpc>
                <a:spcPct val="90000"/>
              </a:lnSpc>
              <a:spcBef>
                <a:spcPts val="0"/>
              </a:spcBef>
              <a:spcAft>
                <a:spcPts val="0"/>
              </a:spcAft>
              <a:buSzPts val="2400"/>
              <a:buChar char="•"/>
            </a:pPr>
            <a:r>
              <a:rPr lang="en-US" sz="2400"/>
              <a:t>If an individual can not go to day program during the 100 degree weather or the icy weather in the winter  and base shared hour are not available the team should consider 30 hours of direct support in the plan so the provider can bill for the service provided on the day it is provided</a:t>
            </a:r>
            <a:endParaRPr sz="2400"/>
          </a:p>
          <a:p>
            <a:pPr marL="457200" lvl="0" indent="-381000" algn="l" rtl="0">
              <a:lnSpc>
                <a:spcPct val="90000"/>
              </a:lnSpc>
              <a:spcBef>
                <a:spcPts val="0"/>
              </a:spcBef>
              <a:spcAft>
                <a:spcPts val="0"/>
              </a:spcAft>
              <a:buSzPts val="2400"/>
              <a:buChar char="•"/>
            </a:pPr>
            <a:r>
              <a:rPr lang="en-US" sz="2400"/>
              <a:t>If the room mate is also home during these times we would see these shared support hours noted in the SIP and the outcome section of the PCP as shared hours</a:t>
            </a:r>
            <a:endParaRPr sz="2400"/>
          </a:p>
          <a:p>
            <a:pPr marL="457200" lvl="0" indent="0" algn="l" rtl="0">
              <a:lnSpc>
                <a:spcPct val="90000"/>
              </a:lnSpc>
              <a:spcBef>
                <a:spcPts val="0"/>
              </a:spcBef>
              <a:spcAft>
                <a:spcPts val="0"/>
              </a:spcAft>
              <a:buNone/>
            </a:pPr>
            <a:endParaRPr sz="2400"/>
          </a:p>
          <a:p>
            <a:pPr marL="0" lvl="0" indent="0" algn="l" rtl="0">
              <a:lnSpc>
                <a:spcPct val="90000"/>
              </a:lnSpc>
              <a:spcBef>
                <a:spcPts val="0"/>
              </a:spcBef>
              <a:spcAft>
                <a:spcPts val="0"/>
              </a:spcAft>
              <a:buSzPts val="2800"/>
              <a:buNone/>
            </a:pPr>
            <a:endParaRPr/>
          </a:p>
          <a:p>
            <a:pPr marL="0" lvl="0" indent="0" algn="l" rtl="0">
              <a:lnSpc>
                <a:spcPct val="90000"/>
              </a:lnSpc>
              <a:spcBef>
                <a:spcPts val="0"/>
              </a:spcBef>
              <a:spcAft>
                <a:spcPts val="0"/>
              </a:spcAft>
              <a:buSzPts val="2800"/>
              <a:buNone/>
            </a:pPr>
            <a:endParaRPr sz="2700"/>
          </a:p>
          <a:p>
            <a:pPr marL="0" lvl="0" indent="0" algn="l" rtl="0">
              <a:lnSpc>
                <a:spcPct val="90000"/>
              </a:lnSpc>
              <a:spcBef>
                <a:spcPts val="0"/>
              </a:spcBef>
              <a:spcAft>
                <a:spcPts val="0"/>
              </a:spcAft>
              <a:buSzPts val="2800"/>
              <a:buNone/>
            </a:pPr>
            <a:endParaRPr sz="2700"/>
          </a:p>
        </p:txBody>
      </p:sp>
      <p:sp>
        <p:nvSpPr>
          <p:cNvPr id="433" name="Google Shape;433;g11507750be8_0_74"/>
          <p:cNvSpPr txBox="1">
            <a:spLocks noGrp="1"/>
          </p:cNvSpPr>
          <p:nvPr>
            <p:ph type="sldNum" idx="12"/>
          </p:nvPr>
        </p:nvSpPr>
        <p:spPr>
          <a:xfrm>
            <a:off x="537186" y="6253165"/>
            <a:ext cx="5433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800"/>
              <a:buFont typeface="Arial"/>
              <a:buNone/>
            </a:pPr>
            <a:fld id="{00000000-1234-1234-1234-123412341234}" type="slidenum">
              <a:rPr lang="en-US" sz="1800"/>
              <a:t>39</a:t>
            </a:fld>
            <a:endParaRPr sz="18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g112c2fdb5b7_0_0"/>
          <p:cNvSpPr txBox="1">
            <a:spLocks noGrp="1"/>
          </p:cNvSpPr>
          <p:nvPr>
            <p:ph type="title"/>
          </p:nvPr>
        </p:nvSpPr>
        <p:spPr>
          <a:xfrm>
            <a:off x="960810" y="467150"/>
            <a:ext cx="10949400" cy="994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400"/>
              <a:buNone/>
            </a:pPr>
            <a:r>
              <a:rPr lang="en-US"/>
              <a:t>Trajectory </a:t>
            </a:r>
            <a:endParaRPr/>
          </a:p>
        </p:txBody>
      </p:sp>
      <p:sp>
        <p:nvSpPr>
          <p:cNvPr id="108" name="Google Shape;108;g112c2fdb5b7_0_0"/>
          <p:cNvSpPr txBox="1">
            <a:spLocks noGrp="1"/>
          </p:cNvSpPr>
          <p:nvPr>
            <p:ph type="body" idx="1"/>
          </p:nvPr>
        </p:nvSpPr>
        <p:spPr>
          <a:xfrm>
            <a:off x="960810" y="1655063"/>
            <a:ext cx="11171400" cy="4576853"/>
          </a:xfrm>
          <a:prstGeom prst="rect">
            <a:avLst/>
          </a:prstGeom>
          <a:noFill/>
          <a:ln>
            <a:noFill/>
          </a:ln>
        </p:spPr>
        <p:txBody>
          <a:bodyPr spcFirstLastPara="1" wrap="square" lIns="91425" tIns="45700" rIns="91425" bIns="45700" anchor="t" anchorCtr="0">
            <a:noAutofit/>
          </a:bodyPr>
          <a:lstStyle/>
          <a:p>
            <a:pPr marL="457200" lvl="0" indent="-342900" algn="l" rtl="0">
              <a:lnSpc>
                <a:spcPct val="90000"/>
              </a:lnSpc>
              <a:spcBef>
                <a:spcPts val="0"/>
              </a:spcBef>
              <a:spcAft>
                <a:spcPts val="0"/>
              </a:spcAft>
              <a:buClr>
                <a:srgbClr val="202A43"/>
              </a:buClr>
              <a:buSzPts val="1800"/>
              <a:buChar char="•"/>
            </a:pPr>
            <a:r>
              <a:rPr lang="en-US" dirty="0">
                <a:solidFill>
                  <a:srgbClr val="202A43"/>
                </a:solidFill>
              </a:rPr>
              <a:t>Preplanning and team meetings</a:t>
            </a:r>
            <a:endParaRPr dirty="0">
              <a:solidFill>
                <a:srgbClr val="202A43"/>
              </a:solidFill>
            </a:endParaRPr>
          </a:p>
          <a:p>
            <a:pPr marL="457200" lvl="0" indent="-342900" algn="l" rtl="0">
              <a:lnSpc>
                <a:spcPct val="90000"/>
              </a:lnSpc>
              <a:spcBef>
                <a:spcPts val="1000"/>
              </a:spcBef>
              <a:spcAft>
                <a:spcPts val="0"/>
              </a:spcAft>
              <a:buClr>
                <a:srgbClr val="202A43"/>
              </a:buClr>
              <a:buSzPts val="1800"/>
              <a:buChar char="•"/>
            </a:pPr>
            <a:r>
              <a:rPr lang="en-US" dirty="0">
                <a:solidFill>
                  <a:srgbClr val="262626"/>
                </a:solidFill>
              </a:rPr>
              <a:t>Discovery including Focus Area Exploration</a:t>
            </a:r>
            <a:endParaRPr dirty="0">
              <a:solidFill>
                <a:srgbClr val="262626"/>
              </a:solidFill>
            </a:endParaRPr>
          </a:p>
          <a:p>
            <a:pPr marL="457200" lvl="0" indent="-342900" algn="l" rtl="0">
              <a:lnSpc>
                <a:spcPct val="90000"/>
              </a:lnSpc>
              <a:spcBef>
                <a:spcPts val="1000"/>
              </a:spcBef>
              <a:spcAft>
                <a:spcPts val="0"/>
              </a:spcAft>
              <a:buClr>
                <a:srgbClr val="202A43"/>
              </a:buClr>
              <a:buSzPts val="1800"/>
              <a:buChar char="•"/>
            </a:pPr>
            <a:r>
              <a:rPr lang="en-US" dirty="0">
                <a:solidFill>
                  <a:srgbClr val="262626"/>
                </a:solidFill>
              </a:rPr>
              <a:t>Outcomes/Goals </a:t>
            </a:r>
            <a:endParaRPr dirty="0">
              <a:solidFill>
                <a:srgbClr val="262626"/>
              </a:solidFill>
            </a:endParaRPr>
          </a:p>
          <a:p>
            <a:pPr marL="457200" lvl="0" indent="-342900" algn="l" rtl="0">
              <a:lnSpc>
                <a:spcPct val="90000"/>
              </a:lnSpc>
              <a:spcBef>
                <a:spcPts val="1000"/>
              </a:spcBef>
              <a:spcAft>
                <a:spcPts val="0"/>
              </a:spcAft>
              <a:buClr>
                <a:srgbClr val="202A43"/>
              </a:buClr>
              <a:buSzPts val="1800"/>
              <a:buChar char="•"/>
            </a:pPr>
            <a:r>
              <a:rPr lang="en-US" dirty="0">
                <a:solidFill>
                  <a:srgbClr val="262626"/>
                </a:solidFill>
              </a:rPr>
              <a:t>Identify unmet needs and explore service considerations/options</a:t>
            </a:r>
            <a:endParaRPr dirty="0">
              <a:solidFill>
                <a:srgbClr val="262626"/>
              </a:solidFill>
            </a:endParaRPr>
          </a:p>
          <a:p>
            <a:pPr marL="457200" lvl="0" indent="0" algn="l" rtl="0">
              <a:lnSpc>
                <a:spcPct val="90000"/>
              </a:lnSpc>
              <a:spcBef>
                <a:spcPts val="0"/>
              </a:spcBef>
              <a:spcAft>
                <a:spcPts val="0"/>
              </a:spcAft>
              <a:buSzPts val="1800"/>
              <a:buNone/>
            </a:pPr>
            <a:endParaRPr b="1" dirty="0">
              <a:solidFill>
                <a:srgbClr val="202A43"/>
              </a:solidFill>
            </a:endParaRPr>
          </a:p>
          <a:p>
            <a:pPr marL="0" lvl="0" indent="0" algn="l" rtl="0">
              <a:lnSpc>
                <a:spcPct val="90000"/>
              </a:lnSpc>
              <a:spcBef>
                <a:spcPts val="1000"/>
              </a:spcBef>
              <a:spcAft>
                <a:spcPts val="0"/>
              </a:spcAft>
              <a:buSzPts val="1800"/>
              <a:buNone/>
            </a:pPr>
            <a:endParaRPr dirty="0">
              <a:solidFill>
                <a:srgbClr val="212121"/>
              </a:solidFill>
            </a:endParaRPr>
          </a:p>
          <a:p>
            <a:pPr marL="0" lvl="0" indent="0" algn="l" rtl="0">
              <a:lnSpc>
                <a:spcPct val="90000"/>
              </a:lnSpc>
              <a:spcBef>
                <a:spcPts val="1000"/>
              </a:spcBef>
              <a:spcAft>
                <a:spcPts val="0"/>
              </a:spcAft>
              <a:buSzPts val="1800"/>
              <a:buNone/>
            </a:pPr>
            <a:endParaRPr dirty="0">
              <a:solidFill>
                <a:srgbClr val="212121"/>
              </a:solidFill>
            </a:endParaRPr>
          </a:p>
          <a:p>
            <a:pPr marL="457200" lvl="0" indent="0" algn="l" rtl="0">
              <a:lnSpc>
                <a:spcPct val="90000"/>
              </a:lnSpc>
              <a:spcBef>
                <a:spcPts val="0"/>
              </a:spcBef>
              <a:spcAft>
                <a:spcPts val="0"/>
              </a:spcAft>
              <a:buSzPts val="1800"/>
              <a:buNone/>
            </a:pPr>
            <a:endParaRPr u="sng" dirty="0">
              <a:highlight>
                <a:srgbClr val="FFFFFF"/>
              </a:highlight>
            </a:endParaRPr>
          </a:p>
          <a:p>
            <a:pPr marL="635000" lvl="0" indent="-342900" algn="l" rtl="0">
              <a:lnSpc>
                <a:spcPct val="80000"/>
              </a:lnSpc>
              <a:spcBef>
                <a:spcPts val="1000"/>
              </a:spcBef>
              <a:spcAft>
                <a:spcPts val="0"/>
              </a:spcAft>
              <a:buSzPts val="1800"/>
              <a:buNone/>
            </a:pPr>
            <a:endParaRPr sz="1900" b="1" dirty="0">
              <a:latin typeface="Times New Roman"/>
              <a:ea typeface="Times New Roman"/>
              <a:cs typeface="Times New Roman"/>
              <a:sym typeface="Times New Roman"/>
            </a:endParaRPr>
          </a:p>
          <a:p>
            <a:pPr marL="635000" lvl="0" indent="-342900" algn="l" rtl="0">
              <a:lnSpc>
                <a:spcPct val="80000"/>
              </a:lnSpc>
              <a:spcBef>
                <a:spcPts val="1000"/>
              </a:spcBef>
              <a:spcAft>
                <a:spcPts val="0"/>
              </a:spcAft>
              <a:buSzPts val="1800"/>
              <a:buNone/>
            </a:pPr>
            <a:endParaRPr sz="1900" b="1" dirty="0">
              <a:latin typeface="Times New Roman"/>
              <a:ea typeface="Times New Roman"/>
              <a:cs typeface="Times New Roman"/>
              <a:sym typeface="Times New Roman"/>
            </a:endParaRPr>
          </a:p>
          <a:p>
            <a:pPr marL="635000" lvl="0" indent="-342900" algn="l" rtl="0">
              <a:lnSpc>
                <a:spcPct val="80000"/>
              </a:lnSpc>
              <a:spcBef>
                <a:spcPts val="1000"/>
              </a:spcBef>
              <a:spcAft>
                <a:spcPts val="0"/>
              </a:spcAft>
              <a:buSzPts val="1800"/>
              <a:buNone/>
            </a:pPr>
            <a:endParaRPr sz="1800" b="1" dirty="0"/>
          </a:p>
        </p:txBody>
      </p:sp>
      <p:sp>
        <p:nvSpPr>
          <p:cNvPr id="109" name="Google Shape;109;g112c2fdb5b7_0_0"/>
          <p:cNvSpPr txBox="1">
            <a:spLocks noGrp="1"/>
          </p:cNvSpPr>
          <p:nvPr>
            <p:ph type="sldNum" idx="12"/>
          </p:nvPr>
        </p:nvSpPr>
        <p:spPr>
          <a:xfrm>
            <a:off x="738810" y="6231917"/>
            <a:ext cx="4440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US"/>
              <a:t>4</a:t>
            </a:fld>
            <a:endParaRPr/>
          </a:p>
        </p:txBody>
      </p:sp>
      <p:pic>
        <p:nvPicPr>
          <p:cNvPr id="110" name="Google Shape;110;g112c2fdb5b7_0_0"/>
          <p:cNvPicPr preferRelativeResize="0"/>
          <p:nvPr/>
        </p:nvPicPr>
        <p:blipFill rotWithShape="1">
          <a:blip r:embed="rId3">
            <a:alphaModFix/>
          </a:blip>
          <a:srcRect/>
          <a:stretch/>
        </p:blipFill>
        <p:spPr>
          <a:xfrm>
            <a:off x="5284250" y="3389513"/>
            <a:ext cx="2771800" cy="2842424"/>
          </a:xfrm>
          <a:prstGeom prst="rect">
            <a:avLst/>
          </a:prstGeom>
          <a:noFill/>
          <a:ln>
            <a:noFill/>
          </a:ln>
        </p:spPr>
      </p:pic>
      <p:sp>
        <p:nvSpPr>
          <p:cNvPr id="111" name="Google Shape;111;g112c2fdb5b7_0_0"/>
          <p:cNvSpPr/>
          <p:nvPr/>
        </p:nvSpPr>
        <p:spPr>
          <a:xfrm>
            <a:off x="4909588" y="4647425"/>
            <a:ext cx="444000" cy="452700"/>
          </a:xfrm>
          <a:prstGeom prst="rightArrow">
            <a:avLst>
              <a:gd name="adj1" fmla="val 50000"/>
              <a:gd name="adj2" fmla="val 50000"/>
            </a:avLst>
          </a:prstGeom>
          <a:solidFill>
            <a:srgbClr val="98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g112c2fdb5b7_0_0"/>
          <p:cNvSpPr/>
          <p:nvPr/>
        </p:nvSpPr>
        <p:spPr>
          <a:xfrm>
            <a:off x="8056050" y="4647425"/>
            <a:ext cx="444000" cy="452700"/>
          </a:xfrm>
          <a:prstGeom prst="rightArrow">
            <a:avLst>
              <a:gd name="adj1" fmla="val 50000"/>
              <a:gd name="adj2" fmla="val 50000"/>
            </a:avLst>
          </a:prstGeom>
          <a:solidFill>
            <a:srgbClr val="98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3" name="Google Shape;113;g112c2fdb5b7_0_0"/>
          <p:cNvPicPr preferRelativeResize="0"/>
          <p:nvPr/>
        </p:nvPicPr>
        <p:blipFill rotWithShape="1">
          <a:blip r:embed="rId4">
            <a:alphaModFix/>
          </a:blip>
          <a:srcRect/>
          <a:stretch/>
        </p:blipFill>
        <p:spPr>
          <a:xfrm>
            <a:off x="8689175" y="4158263"/>
            <a:ext cx="2247900" cy="1304925"/>
          </a:xfrm>
          <a:prstGeom prst="rect">
            <a:avLst/>
          </a:prstGeom>
          <a:noFill/>
          <a:ln>
            <a:noFill/>
          </a:ln>
        </p:spPr>
      </p:pic>
      <p:pic>
        <p:nvPicPr>
          <p:cNvPr id="114" name="Google Shape;114;g112c2fdb5b7_0_0"/>
          <p:cNvPicPr preferRelativeResize="0"/>
          <p:nvPr/>
        </p:nvPicPr>
        <p:blipFill rotWithShape="1">
          <a:blip r:embed="rId5">
            <a:alphaModFix/>
          </a:blip>
          <a:srcRect/>
          <a:stretch/>
        </p:blipFill>
        <p:spPr>
          <a:xfrm>
            <a:off x="816525" y="3908350"/>
            <a:ext cx="3966174" cy="193085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g11696ace43e_2_37"/>
          <p:cNvSpPr txBox="1">
            <a:spLocks noGrp="1"/>
          </p:cNvSpPr>
          <p:nvPr>
            <p:ph type="title"/>
          </p:nvPr>
        </p:nvSpPr>
        <p:spPr>
          <a:xfrm>
            <a:off x="883800" y="601768"/>
            <a:ext cx="11308200" cy="994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Arial"/>
              <a:buNone/>
            </a:pPr>
            <a:r>
              <a:rPr lang="en-US"/>
              <a:t>Day in the Life - Residential Dedicated Supports</a:t>
            </a:r>
            <a:endParaRPr sz="3200"/>
          </a:p>
        </p:txBody>
      </p:sp>
      <p:sp>
        <p:nvSpPr>
          <p:cNvPr id="440" name="Google Shape;440;g11696ace43e_2_37"/>
          <p:cNvSpPr txBox="1">
            <a:spLocks noGrp="1"/>
          </p:cNvSpPr>
          <p:nvPr>
            <p:ph type="body" idx="1"/>
          </p:nvPr>
        </p:nvSpPr>
        <p:spPr>
          <a:xfrm>
            <a:off x="883800" y="1488275"/>
            <a:ext cx="10967400" cy="5130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800"/>
              <a:buNone/>
            </a:pP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
                  </a:ext>
                </a:extLst>
              </a:rPr>
              <a:t>Reminders</a:t>
            </a:r>
            <a:r>
              <a:rPr lang="en-US"/>
              <a:t/>
            </a:r>
            <a:br>
              <a:rPr lang="en-US"/>
            </a:br>
            <a:endParaRPr/>
          </a:p>
          <a:p>
            <a:pPr marL="457200" lvl="0" indent="-406400" algn="l" rtl="0">
              <a:lnSpc>
                <a:spcPct val="90000"/>
              </a:lnSpc>
              <a:spcBef>
                <a:spcPts val="0"/>
              </a:spcBef>
              <a:spcAft>
                <a:spcPts val="0"/>
              </a:spcAft>
              <a:buSzPts val="2800"/>
              <a:buChar char="•"/>
            </a:pPr>
            <a:r>
              <a:rPr lang="en-US"/>
              <a:t>If the participant’s needs cannot be met through residential services base services hours or overnight supervision (as applicable based on the provider’s business model), then a request for dedicated staff hours may be requested </a:t>
            </a:r>
            <a:endParaRPr/>
          </a:p>
          <a:p>
            <a:pPr marL="457200" lvl="0" indent="-406400" algn="l" rtl="0">
              <a:lnSpc>
                <a:spcPct val="90000"/>
              </a:lnSpc>
              <a:spcBef>
                <a:spcPts val="0"/>
              </a:spcBef>
              <a:spcAft>
                <a:spcPts val="0"/>
              </a:spcAft>
              <a:buSzPts val="2800"/>
              <a:buChar char="•"/>
            </a:pPr>
            <a:r>
              <a:rPr lang="en-US"/>
              <a:t>Overnight support are provided unless advised otherwise</a:t>
            </a:r>
            <a:endParaRPr/>
          </a:p>
          <a:p>
            <a:pPr marL="457200" lvl="0" indent="-406400" algn="l" rtl="0">
              <a:lnSpc>
                <a:spcPct val="90000"/>
              </a:lnSpc>
              <a:spcBef>
                <a:spcPts val="0"/>
              </a:spcBef>
              <a:spcAft>
                <a:spcPts val="0"/>
              </a:spcAft>
              <a:buSzPts val="2800"/>
              <a:buChar char="•"/>
            </a:pPr>
            <a:r>
              <a:rPr lang="en-US"/>
              <a:t>Dedicated hours are not limited to services provided inside the home and can support the participant with community engagement</a:t>
            </a:r>
            <a:endParaRPr/>
          </a:p>
          <a:p>
            <a:pPr marL="0" lvl="0" indent="0" algn="l" rtl="0">
              <a:lnSpc>
                <a:spcPct val="90000"/>
              </a:lnSpc>
              <a:spcBef>
                <a:spcPts val="0"/>
              </a:spcBef>
              <a:spcAft>
                <a:spcPts val="0"/>
              </a:spcAft>
              <a:buSzPts val="2800"/>
              <a:buNone/>
            </a:pPr>
            <a:endParaRPr/>
          </a:p>
          <a:p>
            <a:pPr marL="0" lvl="0" indent="0" algn="l" rtl="0">
              <a:lnSpc>
                <a:spcPct val="90000"/>
              </a:lnSpc>
              <a:spcBef>
                <a:spcPts val="0"/>
              </a:spcBef>
              <a:spcAft>
                <a:spcPts val="0"/>
              </a:spcAft>
              <a:buSzPts val="2800"/>
              <a:buNone/>
            </a:pPr>
            <a:endParaRPr sz="2700"/>
          </a:p>
          <a:p>
            <a:pPr marL="0" lvl="0" indent="0" algn="l" rtl="0">
              <a:lnSpc>
                <a:spcPct val="90000"/>
              </a:lnSpc>
              <a:spcBef>
                <a:spcPts val="0"/>
              </a:spcBef>
              <a:spcAft>
                <a:spcPts val="0"/>
              </a:spcAft>
              <a:buSzPts val="2800"/>
              <a:buNone/>
            </a:pPr>
            <a:endParaRPr sz="2700"/>
          </a:p>
        </p:txBody>
      </p:sp>
      <p:sp>
        <p:nvSpPr>
          <p:cNvPr id="441" name="Google Shape;441;g11696ace43e_2_37"/>
          <p:cNvSpPr txBox="1">
            <a:spLocks noGrp="1"/>
          </p:cNvSpPr>
          <p:nvPr>
            <p:ph type="sldNum" idx="12"/>
          </p:nvPr>
        </p:nvSpPr>
        <p:spPr>
          <a:xfrm>
            <a:off x="537186" y="6253165"/>
            <a:ext cx="5433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800"/>
              <a:buFont typeface="Arial"/>
              <a:buNone/>
            </a:pPr>
            <a:fld id="{00000000-1234-1234-1234-123412341234}" type="slidenum">
              <a:rPr lang="en-US" sz="1800"/>
              <a:t>40</a:t>
            </a:fld>
            <a:endParaRPr sz="18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g1139312b4bb_0_28"/>
          <p:cNvSpPr txBox="1">
            <a:spLocks noGrp="1"/>
          </p:cNvSpPr>
          <p:nvPr>
            <p:ph type="title"/>
          </p:nvPr>
        </p:nvSpPr>
        <p:spPr>
          <a:xfrm>
            <a:off x="883800" y="601768"/>
            <a:ext cx="11308200" cy="994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Arial"/>
              <a:buNone/>
            </a:pPr>
            <a:r>
              <a:rPr lang="en-US"/>
              <a:t>Day in the Life - Residential Dedicated Supports</a:t>
            </a:r>
            <a:endParaRPr sz="3200"/>
          </a:p>
        </p:txBody>
      </p:sp>
      <p:sp>
        <p:nvSpPr>
          <p:cNvPr id="448" name="Google Shape;448;g1139312b4bb_0_28"/>
          <p:cNvSpPr txBox="1">
            <a:spLocks noGrp="1"/>
          </p:cNvSpPr>
          <p:nvPr>
            <p:ph type="body" idx="1"/>
          </p:nvPr>
        </p:nvSpPr>
        <p:spPr>
          <a:xfrm>
            <a:off x="883800" y="1676600"/>
            <a:ext cx="10967400" cy="5130000"/>
          </a:xfrm>
          <a:prstGeom prst="rect">
            <a:avLst/>
          </a:prstGeom>
          <a:noFill/>
          <a:ln>
            <a:noFill/>
          </a:ln>
        </p:spPr>
        <p:txBody>
          <a:bodyPr spcFirstLastPara="1" wrap="square" lIns="91425" tIns="45700" rIns="91425" bIns="45700" anchor="t" anchorCtr="0">
            <a:noAutofit/>
          </a:bodyPr>
          <a:lstStyle/>
          <a:p>
            <a:pPr marL="457200" lvl="0" indent="-406400" algn="l" rtl="0">
              <a:lnSpc>
                <a:spcPct val="90000"/>
              </a:lnSpc>
              <a:spcBef>
                <a:spcPts val="0"/>
              </a:spcBef>
              <a:spcAft>
                <a:spcPts val="0"/>
              </a:spcAft>
              <a:buSzPts val="2800"/>
              <a:buChar char="•"/>
            </a:pPr>
            <a:r>
              <a:rPr lang="en-US"/>
              <a:t>Coordinator of Community Services - Lesson Learned/Advice</a:t>
            </a:r>
            <a:endParaRPr/>
          </a:p>
          <a:p>
            <a:pPr marL="457200" lvl="0" indent="0" algn="l" rtl="0">
              <a:lnSpc>
                <a:spcPct val="90000"/>
              </a:lnSpc>
              <a:spcBef>
                <a:spcPts val="0"/>
              </a:spcBef>
              <a:spcAft>
                <a:spcPts val="0"/>
              </a:spcAft>
              <a:buSzPts val="2800"/>
              <a:buNone/>
            </a:pPr>
            <a:endParaRPr/>
          </a:p>
          <a:p>
            <a:pPr marL="457200" lvl="0" indent="0" algn="l" rtl="0">
              <a:lnSpc>
                <a:spcPct val="90000"/>
              </a:lnSpc>
              <a:spcBef>
                <a:spcPts val="0"/>
              </a:spcBef>
              <a:spcAft>
                <a:spcPts val="0"/>
              </a:spcAft>
              <a:buSzPts val="2800"/>
              <a:buNone/>
            </a:pPr>
            <a:endParaRPr/>
          </a:p>
          <a:p>
            <a:pPr marL="457200" lvl="0" indent="-406400" algn="l" rtl="0">
              <a:lnSpc>
                <a:spcPct val="90000"/>
              </a:lnSpc>
              <a:spcBef>
                <a:spcPts val="0"/>
              </a:spcBef>
              <a:spcAft>
                <a:spcPts val="0"/>
              </a:spcAft>
              <a:buSzPts val="2800"/>
              <a:buChar char="•"/>
            </a:pPr>
            <a:r>
              <a:rPr lang="en-US"/>
              <a:t>Early Adopter - Lesson Learned/Advice</a:t>
            </a:r>
            <a:endParaRPr/>
          </a:p>
          <a:p>
            <a:pPr marL="457200" lvl="0" indent="0" algn="l" rtl="0">
              <a:lnSpc>
                <a:spcPct val="90000"/>
              </a:lnSpc>
              <a:spcBef>
                <a:spcPts val="0"/>
              </a:spcBef>
              <a:spcAft>
                <a:spcPts val="0"/>
              </a:spcAft>
              <a:buSzPts val="2800"/>
              <a:buNone/>
            </a:pPr>
            <a:endParaRPr/>
          </a:p>
          <a:p>
            <a:pPr marL="0" lvl="0" indent="0" algn="l" rtl="0">
              <a:lnSpc>
                <a:spcPct val="90000"/>
              </a:lnSpc>
              <a:spcBef>
                <a:spcPts val="0"/>
              </a:spcBef>
              <a:spcAft>
                <a:spcPts val="0"/>
              </a:spcAft>
              <a:buSzPts val="2800"/>
              <a:buNone/>
            </a:pPr>
            <a:endParaRPr/>
          </a:p>
          <a:p>
            <a:pPr marL="0" lvl="0" indent="0" algn="l" rtl="0">
              <a:lnSpc>
                <a:spcPct val="90000"/>
              </a:lnSpc>
              <a:spcBef>
                <a:spcPts val="0"/>
              </a:spcBef>
              <a:spcAft>
                <a:spcPts val="0"/>
              </a:spcAft>
              <a:buSzPts val="2800"/>
              <a:buNone/>
            </a:pPr>
            <a:endParaRPr sz="2700"/>
          </a:p>
          <a:p>
            <a:pPr marL="0" lvl="0" indent="0" algn="l" rtl="0">
              <a:lnSpc>
                <a:spcPct val="90000"/>
              </a:lnSpc>
              <a:spcBef>
                <a:spcPts val="0"/>
              </a:spcBef>
              <a:spcAft>
                <a:spcPts val="0"/>
              </a:spcAft>
              <a:buSzPts val="2800"/>
              <a:buNone/>
            </a:pPr>
            <a:endParaRPr sz="2700"/>
          </a:p>
        </p:txBody>
      </p:sp>
      <p:sp>
        <p:nvSpPr>
          <p:cNvPr id="449" name="Google Shape;449;g1139312b4bb_0_28"/>
          <p:cNvSpPr txBox="1">
            <a:spLocks noGrp="1"/>
          </p:cNvSpPr>
          <p:nvPr>
            <p:ph type="sldNum" idx="12"/>
          </p:nvPr>
        </p:nvSpPr>
        <p:spPr>
          <a:xfrm>
            <a:off x="537186" y="6253165"/>
            <a:ext cx="5433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800"/>
              <a:buFont typeface="Arial"/>
              <a:buNone/>
            </a:pPr>
            <a:fld id="{00000000-1234-1234-1234-123412341234}" type="slidenum">
              <a:rPr lang="en-US" sz="1800"/>
              <a:t>41</a:t>
            </a:fld>
            <a:endParaRPr sz="18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g11696ace43e_1_19"/>
          <p:cNvSpPr txBox="1">
            <a:spLocks noGrp="1"/>
          </p:cNvSpPr>
          <p:nvPr>
            <p:ph type="title"/>
          </p:nvPr>
        </p:nvSpPr>
        <p:spPr>
          <a:xfrm>
            <a:off x="883800" y="601768"/>
            <a:ext cx="11308200" cy="994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Arial"/>
              <a:buNone/>
            </a:pPr>
            <a:r>
              <a:rPr lang="en-US"/>
              <a:t>Day in the Life - Residential Dedicated Supports</a:t>
            </a:r>
            <a:endParaRPr sz="3200"/>
          </a:p>
        </p:txBody>
      </p:sp>
      <p:sp>
        <p:nvSpPr>
          <p:cNvPr id="456" name="Google Shape;456;g11696ace43e_1_19"/>
          <p:cNvSpPr txBox="1">
            <a:spLocks noGrp="1"/>
          </p:cNvSpPr>
          <p:nvPr>
            <p:ph type="sldNum" idx="12"/>
          </p:nvPr>
        </p:nvSpPr>
        <p:spPr>
          <a:xfrm>
            <a:off x="537186" y="6253165"/>
            <a:ext cx="5433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800"/>
              <a:buFont typeface="Arial"/>
              <a:buNone/>
            </a:pPr>
            <a:fld id="{00000000-1234-1234-1234-123412341234}" type="slidenum">
              <a:rPr lang="en-US" sz="1800"/>
              <a:t>42</a:t>
            </a:fld>
            <a:endParaRPr sz="1800"/>
          </a:p>
        </p:txBody>
      </p:sp>
      <p:pic>
        <p:nvPicPr>
          <p:cNvPr id="457" name="Google Shape;457;g11696ace43e_1_19"/>
          <p:cNvPicPr preferRelativeResize="0"/>
          <p:nvPr/>
        </p:nvPicPr>
        <p:blipFill rotWithShape="1">
          <a:blip r:embed="rId3">
            <a:alphaModFix/>
          </a:blip>
          <a:srcRect l="5758"/>
          <a:stretch/>
        </p:blipFill>
        <p:spPr>
          <a:xfrm>
            <a:off x="1080475" y="1596575"/>
            <a:ext cx="10260125" cy="5082900"/>
          </a:xfrm>
          <a:prstGeom prst="rect">
            <a:avLst/>
          </a:prstGeom>
          <a:noFill/>
          <a:ln>
            <a:noFill/>
          </a:ln>
        </p:spPr>
      </p:pic>
      <p:pic>
        <p:nvPicPr>
          <p:cNvPr id="458" name="Google Shape;458;g11696ace43e_1_19"/>
          <p:cNvPicPr preferRelativeResize="0"/>
          <p:nvPr/>
        </p:nvPicPr>
        <p:blipFill>
          <a:blip r:embed="rId4">
            <a:alphaModFix/>
          </a:blip>
          <a:stretch>
            <a:fillRect/>
          </a:stretch>
        </p:blipFill>
        <p:spPr>
          <a:xfrm>
            <a:off x="9163925" y="5204100"/>
            <a:ext cx="2523125" cy="165390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g118372a3c0b_0_52"/>
          <p:cNvSpPr txBox="1">
            <a:spLocks noGrp="1"/>
          </p:cNvSpPr>
          <p:nvPr>
            <p:ph type="title"/>
          </p:nvPr>
        </p:nvSpPr>
        <p:spPr>
          <a:xfrm>
            <a:off x="838200" y="596350"/>
            <a:ext cx="11228100" cy="994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US"/>
              <a:t>Day in the Life - Residential Dedicated Supports</a:t>
            </a:r>
            <a:endParaRPr/>
          </a:p>
          <a:p>
            <a:pPr marL="0" lvl="0" indent="0" algn="l" rtl="0">
              <a:spcBef>
                <a:spcPts val="0"/>
              </a:spcBef>
              <a:spcAft>
                <a:spcPts val="0"/>
              </a:spcAft>
              <a:buNone/>
            </a:pPr>
            <a:endParaRPr/>
          </a:p>
        </p:txBody>
      </p:sp>
      <p:sp>
        <p:nvSpPr>
          <p:cNvPr id="465" name="Google Shape;465;g118372a3c0b_0_52"/>
          <p:cNvSpPr txBox="1">
            <a:spLocks noGrp="1"/>
          </p:cNvSpPr>
          <p:nvPr>
            <p:ph type="body" idx="1"/>
          </p:nvPr>
        </p:nvSpPr>
        <p:spPr>
          <a:xfrm>
            <a:off x="1282148" y="1825625"/>
            <a:ext cx="10071600" cy="4351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sp>
        <p:nvSpPr>
          <p:cNvPr id="466" name="Google Shape;466;g118372a3c0b_0_52"/>
          <p:cNvSpPr txBox="1">
            <a:spLocks noGrp="1"/>
          </p:cNvSpPr>
          <p:nvPr>
            <p:ph type="sldNum" idx="12"/>
          </p:nvPr>
        </p:nvSpPr>
        <p:spPr>
          <a:xfrm>
            <a:off x="537186" y="6253165"/>
            <a:ext cx="5433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800"/>
              <a:buFont typeface="Arial"/>
              <a:buNone/>
            </a:pPr>
            <a:fld id="{00000000-1234-1234-1234-123412341234}" type="slidenum">
              <a:rPr lang="en-US"/>
              <a:t>43</a:t>
            </a:fld>
            <a:endParaRPr/>
          </a:p>
        </p:txBody>
      </p:sp>
      <p:pic>
        <p:nvPicPr>
          <p:cNvPr id="467" name="Google Shape;467;g118372a3c0b_0_52"/>
          <p:cNvPicPr preferRelativeResize="0"/>
          <p:nvPr/>
        </p:nvPicPr>
        <p:blipFill rotWithShape="1">
          <a:blip r:embed="rId3">
            <a:alphaModFix/>
          </a:blip>
          <a:srcRect b="7927"/>
          <a:stretch/>
        </p:blipFill>
        <p:spPr>
          <a:xfrm>
            <a:off x="798550" y="1426464"/>
            <a:ext cx="11307400" cy="5201911"/>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g113dc7f9a8c_1_62"/>
          <p:cNvSpPr txBox="1">
            <a:spLocks noGrp="1"/>
          </p:cNvSpPr>
          <p:nvPr>
            <p:ph type="title"/>
          </p:nvPr>
        </p:nvSpPr>
        <p:spPr>
          <a:xfrm>
            <a:off x="838200" y="596349"/>
            <a:ext cx="10515600" cy="994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400"/>
              <a:buNone/>
            </a:pPr>
            <a:r>
              <a:rPr lang="en-US"/>
              <a:t>Unbundle State Funded to Waiver Service</a:t>
            </a:r>
            <a:endParaRPr/>
          </a:p>
        </p:txBody>
      </p:sp>
      <p:sp>
        <p:nvSpPr>
          <p:cNvPr id="474" name="Google Shape;474;g113dc7f9a8c_1_62"/>
          <p:cNvSpPr txBox="1">
            <a:spLocks noGrp="1"/>
          </p:cNvSpPr>
          <p:nvPr>
            <p:ph type="body" idx="1"/>
          </p:nvPr>
        </p:nvSpPr>
        <p:spPr>
          <a:xfrm>
            <a:off x="1060198" y="1492150"/>
            <a:ext cx="10071600" cy="4351200"/>
          </a:xfrm>
          <a:prstGeom prst="rect">
            <a:avLst/>
          </a:prstGeom>
          <a:noFill/>
          <a:ln>
            <a:noFill/>
          </a:ln>
        </p:spPr>
        <p:txBody>
          <a:bodyPr spcFirstLastPara="1" wrap="square" lIns="91425" tIns="45700" rIns="91425" bIns="45700" anchor="t" anchorCtr="0">
            <a:noAutofit/>
          </a:bodyPr>
          <a:lstStyle/>
          <a:p>
            <a:pPr marL="457200" lvl="0" indent="-406400" algn="l" rtl="0">
              <a:lnSpc>
                <a:spcPct val="90000"/>
              </a:lnSpc>
              <a:spcBef>
                <a:spcPts val="1000"/>
              </a:spcBef>
              <a:spcAft>
                <a:spcPts val="0"/>
              </a:spcAft>
              <a:buSzPts val="2800"/>
              <a:buChar char="•"/>
            </a:pPr>
            <a:r>
              <a:rPr lang="en-US"/>
              <a:t>In the past, some participants received State-funded services through programs such as Family and Individual Support Services (F/ISS), in which one or more services are “bundled” and provided to the participant by a provider</a:t>
            </a:r>
            <a:endParaRPr/>
          </a:p>
          <a:p>
            <a:pPr marL="457200" lvl="0" indent="-406400" algn="l" rtl="0">
              <a:lnSpc>
                <a:spcPct val="90000"/>
              </a:lnSpc>
              <a:spcBef>
                <a:spcPts val="0"/>
              </a:spcBef>
              <a:spcAft>
                <a:spcPts val="0"/>
              </a:spcAft>
              <a:buSzPts val="2800"/>
              <a:buChar char="•"/>
            </a:pPr>
            <a:r>
              <a:rPr lang="en-US"/>
              <a:t>The bundled services may include services that align directly with waiver services as well as those that do not</a:t>
            </a:r>
            <a:endParaRPr/>
          </a:p>
          <a:p>
            <a:pPr marL="457200" lvl="0" indent="-406400" algn="l" rtl="0">
              <a:lnSpc>
                <a:spcPct val="90000"/>
              </a:lnSpc>
              <a:spcBef>
                <a:spcPts val="0"/>
              </a:spcBef>
              <a:spcAft>
                <a:spcPts val="0"/>
              </a:spcAft>
              <a:buSzPts val="2800"/>
              <a:buChar char="•"/>
            </a:pPr>
            <a:r>
              <a:rPr lang="en-US"/>
              <a:t> Services that align directly with waiver services shall be unbundled during the next Revised or Annual PCP process (whichever occurs first)</a:t>
            </a:r>
            <a:endParaRPr/>
          </a:p>
          <a:p>
            <a:pPr marL="457200" lvl="0" indent="-406400" algn="l" rtl="0">
              <a:lnSpc>
                <a:spcPct val="90000"/>
              </a:lnSpc>
              <a:spcBef>
                <a:spcPts val="0"/>
              </a:spcBef>
              <a:spcAft>
                <a:spcPts val="0"/>
              </a:spcAft>
              <a:buSzPts val="2800"/>
              <a:buChar char="•"/>
            </a:pPr>
            <a:r>
              <a:rPr lang="en-US"/>
              <a:t>Services that directly align with a waiver service should be indicated in the DSA with the Service Title that corresponds to the matching waiver service</a:t>
            </a:r>
            <a:endParaRPr/>
          </a:p>
        </p:txBody>
      </p:sp>
      <p:sp>
        <p:nvSpPr>
          <p:cNvPr id="475" name="Google Shape;475;g113dc7f9a8c_1_62"/>
          <p:cNvSpPr txBox="1">
            <a:spLocks noGrp="1"/>
          </p:cNvSpPr>
          <p:nvPr>
            <p:ph type="sldNum" idx="12"/>
          </p:nvPr>
        </p:nvSpPr>
        <p:spPr>
          <a:xfrm>
            <a:off x="537186" y="6253165"/>
            <a:ext cx="5433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800"/>
              <a:buFont typeface="Arial"/>
              <a:buNone/>
            </a:pPr>
            <a:fld id="{00000000-1234-1234-1234-123412341234}" type="slidenum">
              <a:rPr lang="en-US"/>
              <a:t>44</a:t>
            </a:fld>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g11507750be8_2_19"/>
          <p:cNvSpPr txBox="1">
            <a:spLocks noGrp="1"/>
          </p:cNvSpPr>
          <p:nvPr>
            <p:ph type="title"/>
          </p:nvPr>
        </p:nvSpPr>
        <p:spPr>
          <a:xfrm>
            <a:off x="838200" y="596349"/>
            <a:ext cx="10515600" cy="994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400"/>
              <a:buNone/>
            </a:pPr>
            <a:r>
              <a:rPr lang="en-US"/>
              <a:t>State Funding</a:t>
            </a:r>
            <a:endParaRPr/>
          </a:p>
        </p:txBody>
      </p:sp>
      <p:sp>
        <p:nvSpPr>
          <p:cNvPr id="482" name="Google Shape;482;g11507750be8_2_19"/>
          <p:cNvSpPr txBox="1">
            <a:spLocks noGrp="1"/>
          </p:cNvSpPr>
          <p:nvPr>
            <p:ph type="body" idx="1"/>
          </p:nvPr>
        </p:nvSpPr>
        <p:spPr>
          <a:xfrm>
            <a:off x="992175" y="1591150"/>
            <a:ext cx="9548700" cy="4758000"/>
          </a:xfrm>
          <a:prstGeom prst="rect">
            <a:avLst/>
          </a:prstGeom>
          <a:noFill/>
          <a:ln>
            <a:noFill/>
          </a:ln>
        </p:spPr>
        <p:txBody>
          <a:bodyPr spcFirstLastPara="1" wrap="square" lIns="91425" tIns="45700" rIns="91425" bIns="45700" anchor="t" anchorCtr="0">
            <a:noAutofit/>
          </a:bodyPr>
          <a:lstStyle/>
          <a:p>
            <a:pPr marL="457200" lvl="0" indent="-406400" algn="l" rtl="0">
              <a:lnSpc>
                <a:spcPct val="90000"/>
              </a:lnSpc>
              <a:spcBef>
                <a:spcPts val="1000"/>
              </a:spcBef>
              <a:spcAft>
                <a:spcPts val="0"/>
              </a:spcAft>
              <a:buSzPts val="2800"/>
              <a:buChar char="•"/>
            </a:pPr>
            <a:r>
              <a:rPr lang="en-US"/>
              <a:t>“DDA State Funded Program” vs “State Only Funded”</a:t>
            </a:r>
            <a:endParaRPr/>
          </a:p>
          <a:p>
            <a:pPr marL="0" lvl="0" indent="0" algn="l" rtl="0">
              <a:lnSpc>
                <a:spcPct val="90000"/>
              </a:lnSpc>
              <a:spcBef>
                <a:spcPts val="1000"/>
              </a:spcBef>
              <a:spcAft>
                <a:spcPts val="0"/>
              </a:spcAft>
              <a:buSzPts val="2800"/>
              <a:buNone/>
            </a:pPr>
            <a:endParaRPr sz="2300"/>
          </a:p>
          <a:p>
            <a:pPr marL="457200" lvl="0" indent="-406400" algn="l" rtl="0">
              <a:lnSpc>
                <a:spcPct val="90000"/>
              </a:lnSpc>
              <a:spcBef>
                <a:spcPts val="1000"/>
              </a:spcBef>
              <a:spcAft>
                <a:spcPts val="0"/>
              </a:spcAft>
              <a:buSzPts val="2800"/>
              <a:buChar char="•"/>
            </a:pPr>
            <a:r>
              <a:rPr lang="en-US"/>
              <a:t>If a person was authorized “State Only Funded” service, the specific services shall be noted in the DSA as:</a:t>
            </a:r>
            <a:endParaRPr/>
          </a:p>
          <a:p>
            <a:pPr marL="914400" lvl="1" indent="-406400" algn="l" rtl="0">
              <a:lnSpc>
                <a:spcPct val="90000"/>
              </a:lnSpc>
              <a:spcBef>
                <a:spcPts val="0"/>
              </a:spcBef>
              <a:spcAft>
                <a:spcPts val="0"/>
              </a:spcAft>
              <a:buSzPts val="2800"/>
              <a:buChar char="•"/>
            </a:pPr>
            <a:r>
              <a:rPr lang="en-US" sz="2800"/>
              <a:t>Camp - Non-Respite (State Only Funded)</a:t>
            </a:r>
            <a:endParaRPr sz="2800"/>
          </a:p>
          <a:p>
            <a:pPr marL="914400" lvl="1" indent="-406400" algn="l" rtl="0">
              <a:lnSpc>
                <a:spcPct val="90000"/>
              </a:lnSpc>
              <a:spcBef>
                <a:spcPts val="0"/>
              </a:spcBef>
              <a:spcAft>
                <a:spcPts val="0"/>
              </a:spcAft>
              <a:buSzPts val="2800"/>
              <a:buChar char="•"/>
            </a:pPr>
            <a:r>
              <a:rPr lang="en-US" sz="2800"/>
              <a:t>Nursing - Skilled Nursing Services (State Only Funded)</a:t>
            </a:r>
            <a:endParaRPr sz="2800"/>
          </a:p>
          <a:p>
            <a:pPr marL="914400" lvl="1" indent="-406400" algn="l" rtl="0">
              <a:lnSpc>
                <a:spcPct val="90000"/>
              </a:lnSpc>
              <a:spcBef>
                <a:spcPts val="0"/>
              </a:spcBef>
              <a:spcAft>
                <a:spcPts val="0"/>
              </a:spcAft>
              <a:buSzPts val="2800"/>
              <a:buChar char="•"/>
            </a:pPr>
            <a:r>
              <a:rPr lang="en-US" sz="2800"/>
              <a:t>Rent - Individual Support (State Only Funded)</a:t>
            </a:r>
            <a:endParaRPr sz="2800"/>
          </a:p>
          <a:p>
            <a:pPr marL="914400" lvl="1" indent="-406400" algn="l" rtl="0">
              <a:lnSpc>
                <a:spcPct val="90000"/>
              </a:lnSpc>
              <a:spcBef>
                <a:spcPts val="0"/>
              </a:spcBef>
              <a:spcAft>
                <a:spcPts val="0"/>
              </a:spcAft>
              <a:buSzPts val="2800"/>
              <a:buChar char="•"/>
            </a:pPr>
            <a:r>
              <a:rPr lang="en-US" sz="2800"/>
              <a:t>Other (State Only Funded) </a:t>
            </a:r>
            <a:endParaRPr sz="2800"/>
          </a:p>
          <a:p>
            <a:pPr marL="457200" lvl="0" indent="0" algn="l" rtl="0">
              <a:lnSpc>
                <a:spcPct val="90000"/>
              </a:lnSpc>
              <a:spcBef>
                <a:spcPts val="1000"/>
              </a:spcBef>
              <a:spcAft>
                <a:spcPts val="0"/>
              </a:spcAft>
              <a:buSzPts val="2800"/>
              <a:buNone/>
            </a:pPr>
            <a:endParaRPr sz="3000"/>
          </a:p>
        </p:txBody>
      </p:sp>
      <p:sp>
        <p:nvSpPr>
          <p:cNvPr id="483" name="Google Shape;483;g11507750be8_2_19"/>
          <p:cNvSpPr txBox="1">
            <a:spLocks noGrp="1"/>
          </p:cNvSpPr>
          <p:nvPr>
            <p:ph type="sldNum" idx="12"/>
          </p:nvPr>
        </p:nvSpPr>
        <p:spPr>
          <a:xfrm>
            <a:off x="537186" y="6253165"/>
            <a:ext cx="5433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800"/>
              <a:buFont typeface="Arial"/>
              <a:buNone/>
            </a:pPr>
            <a:fld id="{00000000-1234-1234-1234-123412341234}" type="slidenum">
              <a:rPr lang="en-US"/>
              <a:t>45</a:t>
            </a:fld>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g11696ace43e_2_44"/>
          <p:cNvSpPr txBox="1">
            <a:spLocks noGrp="1"/>
          </p:cNvSpPr>
          <p:nvPr>
            <p:ph type="title"/>
          </p:nvPr>
        </p:nvSpPr>
        <p:spPr>
          <a:xfrm>
            <a:off x="838200" y="596349"/>
            <a:ext cx="10515600" cy="994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400"/>
              <a:buNone/>
            </a:pPr>
            <a:r>
              <a:rPr lang="en-US"/>
              <a:t>State Funding</a:t>
            </a:r>
            <a:endParaRPr/>
          </a:p>
        </p:txBody>
      </p:sp>
      <p:sp>
        <p:nvSpPr>
          <p:cNvPr id="490" name="Google Shape;490;g11696ace43e_2_44"/>
          <p:cNvSpPr txBox="1">
            <a:spLocks noGrp="1"/>
          </p:cNvSpPr>
          <p:nvPr>
            <p:ph type="body" idx="1"/>
          </p:nvPr>
        </p:nvSpPr>
        <p:spPr>
          <a:xfrm>
            <a:off x="992175" y="1591150"/>
            <a:ext cx="9548700" cy="4758000"/>
          </a:xfrm>
          <a:prstGeom prst="rect">
            <a:avLst/>
          </a:prstGeom>
          <a:noFill/>
          <a:ln>
            <a:noFill/>
          </a:ln>
        </p:spPr>
        <p:txBody>
          <a:bodyPr spcFirstLastPara="1" wrap="square" lIns="91425" tIns="45700" rIns="91425" bIns="45700" anchor="t" anchorCtr="0">
            <a:noAutofit/>
          </a:bodyPr>
          <a:lstStyle/>
          <a:p>
            <a:pPr marL="457200" lvl="0" indent="-406400" algn="l" rtl="0">
              <a:lnSpc>
                <a:spcPct val="90000"/>
              </a:lnSpc>
              <a:spcBef>
                <a:spcPts val="1000"/>
              </a:spcBef>
              <a:spcAft>
                <a:spcPts val="0"/>
              </a:spcAft>
              <a:buSzPts val="2800"/>
              <a:buChar char="•"/>
            </a:pPr>
            <a:r>
              <a:rPr lang="en-US"/>
              <a:t>DDA State Funded program </a:t>
            </a:r>
            <a:r>
              <a:rPr lang="en-US" i="1"/>
              <a:t>and</a:t>
            </a:r>
            <a:r>
              <a:rPr lang="en-US"/>
              <a:t> State Only Funded services are only available to participants that were previously authorized by the DDA</a:t>
            </a:r>
            <a:endParaRPr/>
          </a:p>
          <a:p>
            <a:pPr marL="914400" lvl="1" indent="-419100" algn="l" rtl="0">
              <a:lnSpc>
                <a:spcPct val="90000"/>
              </a:lnSpc>
              <a:spcBef>
                <a:spcPts val="1000"/>
              </a:spcBef>
              <a:spcAft>
                <a:spcPts val="0"/>
              </a:spcAft>
              <a:buSzPts val="3000"/>
              <a:buChar char="•"/>
            </a:pPr>
            <a:r>
              <a:rPr lang="en-US" sz="2600"/>
              <a:t>The service must match the DDA authorized service and service amount </a:t>
            </a:r>
            <a:endParaRPr sz="2600"/>
          </a:p>
          <a:p>
            <a:pPr marL="914400" lvl="1" indent="-419100" algn="l" rtl="0">
              <a:lnSpc>
                <a:spcPct val="90000"/>
              </a:lnSpc>
              <a:spcBef>
                <a:spcPts val="1000"/>
              </a:spcBef>
              <a:spcAft>
                <a:spcPts val="0"/>
              </a:spcAft>
              <a:buSzPts val="3000"/>
              <a:buChar char="•"/>
            </a:pPr>
            <a:r>
              <a:rPr lang="en-US" sz="2600"/>
              <a:t>It must also be included in the Outcome Summary and include a short summary of the service</a:t>
            </a:r>
            <a:endParaRPr sz="2600"/>
          </a:p>
          <a:p>
            <a:pPr marL="914400" lvl="1" indent="-393700" algn="l" rtl="0">
              <a:lnSpc>
                <a:spcPct val="90000"/>
              </a:lnSpc>
              <a:spcBef>
                <a:spcPts val="1000"/>
              </a:spcBef>
              <a:spcAft>
                <a:spcPts val="0"/>
              </a:spcAft>
              <a:buSzPts val="2600"/>
              <a:buChar char="•"/>
            </a:pPr>
            <a:r>
              <a:rPr lang="en-US" sz="2600"/>
              <a:t>Service should not be over authorized and must not exceed the current budget authorization</a:t>
            </a:r>
            <a:endParaRPr sz="2600"/>
          </a:p>
          <a:p>
            <a:pPr marL="457200" lvl="0" indent="0" algn="l" rtl="0">
              <a:lnSpc>
                <a:spcPct val="90000"/>
              </a:lnSpc>
              <a:spcBef>
                <a:spcPts val="1000"/>
              </a:spcBef>
              <a:spcAft>
                <a:spcPts val="0"/>
              </a:spcAft>
              <a:buSzPts val="2800"/>
              <a:buNone/>
            </a:pPr>
            <a:endParaRPr sz="3000"/>
          </a:p>
        </p:txBody>
      </p:sp>
      <p:sp>
        <p:nvSpPr>
          <p:cNvPr id="491" name="Google Shape;491;g11696ace43e_2_44"/>
          <p:cNvSpPr txBox="1">
            <a:spLocks noGrp="1"/>
          </p:cNvSpPr>
          <p:nvPr>
            <p:ph type="sldNum" idx="12"/>
          </p:nvPr>
        </p:nvSpPr>
        <p:spPr>
          <a:xfrm>
            <a:off x="537186" y="6253165"/>
            <a:ext cx="5433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800"/>
              <a:buFont typeface="Arial"/>
              <a:buNone/>
            </a:pPr>
            <a:fld id="{00000000-1234-1234-1234-123412341234}" type="slidenum">
              <a:rPr lang="en-US"/>
              <a:t>46</a:t>
            </a:fld>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g11582fa117f_0_11"/>
          <p:cNvSpPr txBox="1">
            <a:spLocks noGrp="1"/>
          </p:cNvSpPr>
          <p:nvPr>
            <p:ph type="title"/>
          </p:nvPr>
        </p:nvSpPr>
        <p:spPr>
          <a:xfrm>
            <a:off x="838200" y="596349"/>
            <a:ext cx="10515600" cy="994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1000"/>
              </a:spcBef>
              <a:spcAft>
                <a:spcPts val="0"/>
              </a:spcAft>
              <a:buSzPts val="4400"/>
              <a:buNone/>
            </a:pPr>
            <a:r>
              <a:rPr lang="en-US" b="0">
                <a:solidFill>
                  <a:srgbClr val="262626"/>
                </a:solidFill>
              </a:rPr>
              <a:t>DDA State Funded Program - DSA</a:t>
            </a:r>
            <a:endParaRPr sz="6000"/>
          </a:p>
        </p:txBody>
      </p:sp>
      <p:sp>
        <p:nvSpPr>
          <p:cNvPr id="498" name="Google Shape;498;g11582fa117f_0_11"/>
          <p:cNvSpPr txBox="1">
            <a:spLocks noGrp="1"/>
          </p:cNvSpPr>
          <p:nvPr>
            <p:ph type="body" idx="1"/>
          </p:nvPr>
        </p:nvSpPr>
        <p:spPr>
          <a:xfrm>
            <a:off x="1282148" y="1825625"/>
            <a:ext cx="10071600" cy="4351200"/>
          </a:xfrm>
          <a:prstGeom prst="rect">
            <a:avLst/>
          </a:prstGeom>
          <a:noFill/>
          <a:ln>
            <a:noFill/>
          </a:ln>
        </p:spPr>
        <p:txBody>
          <a:bodyPr spcFirstLastPara="1" wrap="square" lIns="91425" tIns="45700" rIns="91425" bIns="45700" anchor="t" anchorCtr="0">
            <a:noAutofit/>
          </a:bodyPr>
          <a:lstStyle/>
          <a:p>
            <a:pPr marL="457200" lvl="0" indent="-406400" algn="l" rtl="0">
              <a:lnSpc>
                <a:spcPct val="90000"/>
              </a:lnSpc>
              <a:spcBef>
                <a:spcPts val="1000"/>
              </a:spcBef>
              <a:spcAft>
                <a:spcPts val="0"/>
              </a:spcAft>
              <a:buSzPts val="2800"/>
              <a:buChar char="•"/>
            </a:pPr>
            <a:endParaRPr/>
          </a:p>
          <a:p>
            <a:pPr marL="0" lvl="0" indent="0" algn="l" rtl="0">
              <a:lnSpc>
                <a:spcPct val="90000"/>
              </a:lnSpc>
              <a:spcBef>
                <a:spcPts val="1000"/>
              </a:spcBef>
              <a:spcAft>
                <a:spcPts val="0"/>
              </a:spcAft>
              <a:buSzPts val="2800"/>
              <a:buNone/>
            </a:pPr>
            <a:endParaRPr sz="2600"/>
          </a:p>
        </p:txBody>
      </p:sp>
      <p:sp>
        <p:nvSpPr>
          <p:cNvPr id="499" name="Google Shape;499;g11582fa117f_0_11"/>
          <p:cNvSpPr txBox="1">
            <a:spLocks noGrp="1"/>
          </p:cNvSpPr>
          <p:nvPr>
            <p:ph type="sldNum" idx="12"/>
          </p:nvPr>
        </p:nvSpPr>
        <p:spPr>
          <a:xfrm>
            <a:off x="537186" y="6253165"/>
            <a:ext cx="5433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800"/>
              <a:buFont typeface="Arial"/>
              <a:buNone/>
            </a:pPr>
            <a:fld id="{00000000-1234-1234-1234-123412341234}" type="slidenum">
              <a:rPr lang="en-US"/>
              <a:t>47</a:t>
            </a:fld>
            <a:endParaRPr/>
          </a:p>
        </p:txBody>
      </p:sp>
      <p:pic>
        <p:nvPicPr>
          <p:cNvPr id="500" name="Google Shape;500;g11582fa117f_0_11"/>
          <p:cNvPicPr preferRelativeResize="0"/>
          <p:nvPr/>
        </p:nvPicPr>
        <p:blipFill rotWithShape="1">
          <a:blip r:embed="rId3">
            <a:alphaModFix/>
          </a:blip>
          <a:srcRect/>
          <a:stretch/>
        </p:blipFill>
        <p:spPr>
          <a:xfrm>
            <a:off x="1282150" y="1591150"/>
            <a:ext cx="10071600" cy="876300"/>
          </a:xfrm>
          <a:prstGeom prst="rect">
            <a:avLst/>
          </a:prstGeom>
          <a:noFill/>
          <a:ln>
            <a:noFill/>
          </a:ln>
        </p:spPr>
      </p:pic>
      <p:pic>
        <p:nvPicPr>
          <p:cNvPr id="501" name="Google Shape;501;g11582fa117f_0_11"/>
          <p:cNvPicPr preferRelativeResize="0"/>
          <p:nvPr/>
        </p:nvPicPr>
        <p:blipFill rotWithShape="1">
          <a:blip r:embed="rId4">
            <a:alphaModFix/>
          </a:blip>
          <a:srcRect/>
          <a:stretch/>
        </p:blipFill>
        <p:spPr>
          <a:xfrm>
            <a:off x="1282150" y="3121613"/>
            <a:ext cx="10071600" cy="614775"/>
          </a:xfrm>
          <a:prstGeom prst="rect">
            <a:avLst/>
          </a:prstGeom>
          <a:noFill/>
          <a:ln>
            <a:noFill/>
          </a:ln>
        </p:spPr>
      </p:pic>
      <p:pic>
        <p:nvPicPr>
          <p:cNvPr id="502" name="Google Shape;502;g11582fa117f_0_11"/>
          <p:cNvPicPr preferRelativeResize="0"/>
          <p:nvPr/>
        </p:nvPicPr>
        <p:blipFill rotWithShape="1">
          <a:blip r:embed="rId5">
            <a:alphaModFix/>
          </a:blip>
          <a:srcRect/>
          <a:stretch/>
        </p:blipFill>
        <p:spPr>
          <a:xfrm>
            <a:off x="1282150" y="3563075"/>
            <a:ext cx="8113175" cy="876300"/>
          </a:xfrm>
          <a:prstGeom prst="rect">
            <a:avLst/>
          </a:prstGeom>
          <a:noFill/>
          <a:ln>
            <a:noFill/>
          </a:ln>
        </p:spPr>
      </p:pic>
      <p:pic>
        <p:nvPicPr>
          <p:cNvPr id="503" name="Google Shape;503;g11582fa117f_0_11"/>
          <p:cNvPicPr preferRelativeResize="0"/>
          <p:nvPr/>
        </p:nvPicPr>
        <p:blipFill rotWithShape="1">
          <a:blip r:embed="rId6">
            <a:alphaModFix/>
          </a:blip>
          <a:srcRect/>
          <a:stretch/>
        </p:blipFill>
        <p:spPr>
          <a:xfrm>
            <a:off x="1282151" y="4390575"/>
            <a:ext cx="10071600" cy="1009650"/>
          </a:xfrm>
          <a:prstGeom prst="rect">
            <a:avLst/>
          </a:prstGeom>
          <a:noFill/>
          <a:ln>
            <a:noFill/>
          </a:ln>
        </p:spPr>
      </p:pic>
      <p:pic>
        <p:nvPicPr>
          <p:cNvPr id="504" name="Google Shape;504;g11582fa117f_0_11"/>
          <p:cNvPicPr preferRelativeResize="0"/>
          <p:nvPr/>
        </p:nvPicPr>
        <p:blipFill rotWithShape="1">
          <a:blip r:embed="rId7">
            <a:alphaModFix/>
          </a:blip>
          <a:srcRect/>
          <a:stretch/>
        </p:blipFill>
        <p:spPr>
          <a:xfrm>
            <a:off x="1282153" y="2467438"/>
            <a:ext cx="10071599" cy="676275"/>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g113dc7f9a8c_1_40"/>
          <p:cNvSpPr txBox="1">
            <a:spLocks noGrp="1"/>
          </p:cNvSpPr>
          <p:nvPr>
            <p:ph type="title"/>
          </p:nvPr>
        </p:nvSpPr>
        <p:spPr>
          <a:xfrm>
            <a:off x="838200" y="596349"/>
            <a:ext cx="10515600" cy="994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100"/>
              <a:buFont typeface="Arial"/>
              <a:buNone/>
            </a:pPr>
            <a:r>
              <a:rPr lang="en-US"/>
              <a:t>State Only Funded  - DSA</a:t>
            </a:r>
            <a:endParaRPr/>
          </a:p>
        </p:txBody>
      </p:sp>
      <p:sp>
        <p:nvSpPr>
          <p:cNvPr id="511" name="Google Shape;511;g113dc7f9a8c_1_40"/>
          <p:cNvSpPr txBox="1">
            <a:spLocks noGrp="1"/>
          </p:cNvSpPr>
          <p:nvPr>
            <p:ph type="body" idx="1"/>
          </p:nvPr>
        </p:nvSpPr>
        <p:spPr>
          <a:xfrm>
            <a:off x="1282150" y="1825625"/>
            <a:ext cx="10071600" cy="3901500"/>
          </a:xfrm>
          <a:prstGeom prst="rect">
            <a:avLst/>
          </a:prstGeom>
          <a:noFill/>
          <a:ln>
            <a:noFill/>
          </a:ln>
        </p:spPr>
        <p:txBody>
          <a:bodyPr spcFirstLastPara="1" wrap="square" lIns="91425" tIns="45700" rIns="91425" bIns="45700" anchor="t" anchorCtr="0">
            <a:noAutofit/>
          </a:bodyPr>
          <a:lstStyle/>
          <a:p>
            <a:pPr marL="457200" lvl="0" indent="-406400" algn="l" rtl="0">
              <a:lnSpc>
                <a:spcPct val="90000"/>
              </a:lnSpc>
              <a:spcBef>
                <a:spcPts val="1000"/>
              </a:spcBef>
              <a:spcAft>
                <a:spcPts val="0"/>
              </a:spcAft>
              <a:buSzPts val="2800"/>
              <a:buChar char="•"/>
            </a:pPr>
            <a:endParaRPr/>
          </a:p>
          <a:p>
            <a:pPr marL="457200" lvl="0" indent="-406400" algn="l" rtl="0">
              <a:lnSpc>
                <a:spcPct val="90000"/>
              </a:lnSpc>
              <a:spcBef>
                <a:spcPts val="0"/>
              </a:spcBef>
              <a:spcAft>
                <a:spcPts val="0"/>
              </a:spcAft>
              <a:buSzPts val="2800"/>
              <a:buChar char="•"/>
            </a:pPr>
            <a:endParaRPr/>
          </a:p>
          <a:p>
            <a:pPr marL="457200" lvl="0" indent="0" algn="l" rtl="0">
              <a:lnSpc>
                <a:spcPct val="90000"/>
              </a:lnSpc>
              <a:spcBef>
                <a:spcPts val="1000"/>
              </a:spcBef>
              <a:spcAft>
                <a:spcPts val="0"/>
              </a:spcAft>
              <a:buSzPts val="2800"/>
              <a:buNone/>
            </a:pPr>
            <a:endParaRPr/>
          </a:p>
          <a:p>
            <a:pPr marL="0" lvl="0" indent="0" algn="l" rtl="0">
              <a:lnSpc>
                <a:spcPct val="90000"/>
              </a:lnSpc>
              <a:spcBef>
                <a:spcPts val="1000"/>
              </a:spcBef>
              <a:spcAft>
                <a:spcPts val="0"/>
              </a:spcAft>
              <a:buSzPts val="2800"/>
              <a:buNone/>
            </a:pPr>
            <a:endParaRPr/>
          </a:p>
          <a:p>
            <a:pPr marL="0" lvl="0" indent="0" algn="l" rtl="0">
              <a:lnSpc>
                <a:spcPct val="90000"/>
              </a:lnSpc>
              <a:spcBef>
                <a:spcPts val="1000"/>
              </a:spcBef>
              <a:spcAft>
                <a:spcPts val="0"/>
              </a:spcAft>
              <a:buSzPts val="2800"/>
              <a:buNone/>
            </a:pPr>
            <a:endParaRPr/>
          </a:p>
          <a:p>
            <a:pPr marL="0" lvl="0" indent="0" algn="l" rtl="0">
              <a:lnSpc>
                <a:spcPct val="90000"/>
              </a:lnSpc>
              <a:spcBef>
                <a:spcPts val="1000"/>
              </a:spcBef>
              <a:spcAft>
                <a:spcPts val="0"/>
              </a:spcAft>
              <a:buSzPts val="2800"/>
              <a:buNone/>
            </a:pPr>
            <a:endParaRPr/>
          </a:p>
          <a:p>
            <a:pPr marL="0" lvl="0" indent="0" algn="l" rtl="0">
              <a:lnSpc>
                <a:spcPct val="90000"/>
              </a:lnSpc>
              <a:spcBef>
                <a:spcPts val="1000"/>
              </a:spcBef>
              <a:spcAft>
                <a:spcPts val="0"/>
              </a:spcAft>
              <a:buSzPts val="2800"/>
              <a:buNone/>
            </a:pPr>
            <a:endParaRPr/>
          </a:p>
        </p:txBody>
      </p:sp>
      <p:sp>
        <p:nvSpPr>
          <p:cNvPr id="512" name="Google Shape;512;g113dc7f9a8c_1_40"/>
          <p:cNvSpPr txBox="1">
            <a:spLocks noGrp="1"/>
          </p:cNvSpPr>
          <p:nvPr>
            <p:ph type="sldNum" idx="12"/>
          </p:nvPr>
        </p:nvSpPr>
        <p:spPr>
          <a:xfrm>
            <a:off x="537186" y="6253165"/>
            <a:ext cx="5433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800"/>
              <a:buFont typeface="Arial"/>
              <a:buNone/>
            </a:pPr>
            <a:fld id="{00000000-1234-1234-1234-123412341234}" type="slidenum">
              <a:rPr lang="en-US"/>
              <a:t>48</a:t>
            </a:fld>
            <a:endParaRPr/>
          </a:p>
        </p:txBody>
      </p:sp>
      <p:pic>
        <p:nvPicPr>
          <p:cNvPr id="513" name="Google Shape;513;g113dc7f9a8c_1_40"/>
          <p:cNvPicPr preferRelativeResize="0"/>
          <p:nvPr/>
        </p:nvPicPr>
        <p:blipFill rotWithShape="1">
          <a:blip r:embed="rId3">
            <a:alphaModFix/>
          </a:blip>
          <a:srcRect/>
          <a:stretch/>
        </p:blipFill>
        <p:spPr>
          <a:xfrm>
            <a:off x="1282150" y="3099550"/>
            <a:ext cx="9490575" cy="658900"/>
          </a:xfrm>
          <a:prstGeom prst="rect">
            <a:avLst/>
          </a:prstGeom>
          <a:noFill/>
          <a:ln>
            <a:noFill/>
          </a:ln>
        </p:spPr>
      </p:pic>
      <p:pic>
        <p:nvPicPr>
          <p:cNvPr id="514" name="Google Shape;514;g113dc7f9a8c_1_40"/>
          <p:cNvPicPr preferRelativeResize="0"/>
          <p:nvPr/>
        </p:nvPicPr>
        <p:blipFill rotWithShape="1">
          <a:blip r:embed="rId4">
            <a:alphaModFix/>
          </a:blip>
          <a:srcRect/>
          <a:stretch/>
        </p:blipFill>
        <p:spPr>
          <a:xfrm>
            <a:off x="1282150" y="1825625"/>
            <a:ext cx="9490574" cy="676275"/>
          </a:xfrm>
          <a:prstGeom prst="rect">
            <a:avLst/>
          </a:prstGeom>
          <a:noFill/>
          <a:ln>
            <a:noFill/>
          </a:ln>
        </p:spPr>
      </p:pic>
      <p:pic>
        <p:nvPicPr>
          <p:cNvPr id="515" name="Google Shape;515;g113dc7f9a8c_1_40"/>
          <p:cNvPicPr preferRelativeResize="0"/>
          <p:nvPr/>
        </p:nvPicPr>
        <p:blipFill rotWithShape="1">
          <a:blip r:embed="rId5">
            <a:alphaModFix/>
          </a:blip>
          <a:srcRect/>
          <a:stretch/>
        </p:blipFill>
        <p:spPr>
          <a:xfrm>
            <a:off x="1282150" y="2501900"/>
            <a:ext cx="9490575" cy="528375"/>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g116a1cf2c81_0_0"/>
          <p:cNvSpPr txBox="1">
            <a:spLocks noGrp="1"/>
          </p:cNvSpPr>
          <p:nvPr>
            <p:ph type="title"/>
          </p:nvPr>
        </p:nvSpPr>
        <p:spPr>
          <a:xfrm>
            <a:off x="838200" y="596349"/>
            <a:ext cx="10515600" cy="994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400"/>
              <a:buNone/>
            </a:pPr>
            <a:r>
              <a:rPr lang="en-US"/>
              <a:t>State Funded </a:t>
            </a:r>
            <a:endParaRPr/>
          </a:p>
        </p:txBody>
      </p:sp>
      <p:sp>
        <p:nvSpPr>
          <p:cNvPr id="522" name="Google Shape;522;g116a1cf2c81_0_0"/>
          <p:cNvSpPr txBox="1">
            <a:spLocks noGrp="1"/>
          </p:cNvSpPr>
          <p:nvPr>
            <p:ph type="body" idx="1"/>
          </p:nvPr>
        </p:nvSpPr>
        <p:spPr>
          <a:xfrm>
            <a:off x="1060200" y="1492150"/>
            <a:ext cx="10692600" cy="4351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None/>
            </a:pPr>
            <a:r>
              <a:rPr lang="en-US"/>
              <a:t>Reminder</a:t>
            </a:r>
            <a:endParaRPr/>
          </a:p>
          <a:p>
            <a:pPr marL="457200" lvl="0" indent="-406400" algn="l" rtl="0">
              <a:lnSpc>
                <a:spcPct val="90000"/>
              </a:lnSpc>
              <a:spcBef>
                <a:spcPts val="0"/>
              </a:spcBef>
              <a:spcAft>
                <a:spcPts val="0"/>
              </a:spcAft>
              <a:buSzPts val="2800"/>
              <a:buChar char="•"/>
            </a:pPr>
            <a:r>
              <a:rPr lang="en-US"/>
              <a:t>The State does not receive any federal funding for people in DDA State funded program or receiving State Only Funded services</a:t>
            </a:r>
            <a:endParaRPr/>
          </a:p>
          <a:p>
            <a:pPr marL="457200" lvl="0" indent="-406400" algn="l" rtl="0">
              <a:lnSpc>
                <a:spcPct val="90000"/>
              </a:lnSpc>
              <a:spcBef>
                <a:spcPts val="0"/>
              </a:spcBef>
              <a:spcAft>
                <a:spcPts val="0"/>
              </a:spcAft>
              <a:buSzPts val="2800"/>
              <a:buChar char="•"/>
            </a:pPr>
            <a:r>
              <a:rPr lang="en-US"/>
              <a:t>CCSs need to support people who are currently using state funds in their path to waiver eligibility </a:t>
            </a:r>
            <a:endParaRPr/>
          </a:p>
          <a:p>
            <a:pPr marL="457200" lvl="0" indent="-406400" algn="l" rtl="0">
              <a:lnSpc>
                <a:spcPct val="90000"/>
              </a:lnSpc>
              <a:spcBef>
                <a:spcPts val="0"/>
              </a:spcBef>
              <a:spcAft>
                <a:spcPts val="0"/>
              </a:spcAft>
              <a:buSzPts val="2800"/>
              <a:buChar char="•"/>
            </a:pPr>
            <a:r>
              <a:rPr lang="en-US"/>
              <a:t>For some people that due not meet the financial eligibility requirements (income and asset limits) this should include exploring ABLE accounts and trust </a:t>
            </a:r>
            <a:endParaRPr/>
          </a:p>
        </p:txBody>
      </p:sp>
      <p:sp>
        <p:nvSpPr>
          <p:cNvPr id="523" name="Google Shape;523;g116a1cf2c81_0_0"/>
          <p:cNvSpPr txBox="1">
            <a:spLocks noGrp="1"/>
          </p:cNvSpPr>
          <p:nvPr>
            <p:ph type="sldNum" idx="12"/>
          </p:nvPr>
        </p:nvSpPr>
        <p:spPr>
          <a:xfrm>
            <a:off x="537186" y="6253165"/>
            <a:ext cx="5433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800"/>
              <a:buFont typeface="Arial"/>
              <a:buNone/>
            </a:pPr>
            <a:fld id="{00000000-1234-1234-1234-123412341234}" type="slidenum">
              <a:rPr lang="en-US"/>
              <a:t>49</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g1166f3eead1_1_66"/>
          <p:cNvSpPr txBox="1">
            <a:spLocks noGrp="1"/>
          </p:cNvSpPr>
          <p:nvPr>
            <p:ph type="title"/>
          </p:nvPr>
        </p:nvSpPr>
        <p:spPr>
          <a:xfrm>
            <a:off x="6329730" y="467150"/>
            <a:ext cx="5580600" cy="994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400"/>
              <a:buNone/>
            </a:pPr>
            <a:r>
              <a:rPr lang="en-US" sz="4100"/>
              <a:t>Trajectory using the Integrated Supports Star</a:t>
            </a:r>
            <a:endParaRPr sz="4100"/>
          </a:p>
        </p:txBody>
      </p:sp>
      <p:sp>
        <p:nvSpPr>
          <p:cNvPr id="120" name="Google Shape;120;g1166f3eead1_1_66"/>
          <p:cNvSpPr txBox="1">
            <a:spLocks noGrp="1"/>
          </p:cNvSpPr>
          <p:nvPr>
            <p:ph type="sldNum" idx="12"/>
          </p:nvPr>
        </p:nvSpPr>
        <p:spPr>
          <a:xfrm>
            <a:off x="738810" y="6231917"/>
            <a:ext cx="4440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US"/>
              <a:t>5</a:t>
            </a:fld>
            <a:endParaRPr/>
          </a:p>
        </p:txBody>
      </p:sp>
      <p:pic>
        <p:nvPicPr>
          <p:cNvPr id="121" name="Google Shape;121;g1166f3eead1_1_66"/>
          <p:cNvPicPr preferRelativeResize="0"/>
          <p:nvPr/>
        </p:nvPicPr>
        <p:blipFill>
          <a:blip r:embed="rId3">
            <a:alphaModFix/>
          </a:blip>
          <a:stretch>
            <a:fillRect/>
          </a:stretch>
        </p:blipFill>
        <p:spPr>
          <a:xfrm>
            <a:off x="955000" y="207525"/>
            <a:ext cx="5374725" cy="6486373"/>
          </a:xfrm>
          <a:prstGeom prst="rect">
            <a:avLst/>
          </a:prstGeom>
          <a:noFill/>
          <a:ln>
            <a:noFill/>
          </a:ln>
        </p:spPr>
      </p:pic>
      <p:sp>
        <p:nvSpPr>
          <p:cNvPr id="122" name="Google Shape;122;g1166f3eead1_1_66"/>
          <p:cNvSpPr txBox="1"/>
          <p:nvPr/>
        </p:nvSpPr>
        <p:spPr>
          <a:xfrm>
            <a:off x="7452350" y="1984900"/>
            <a:ext cx="4328100" cy="23088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	</a:t>
            </a:r>
            <a:r>
              <a:rPr lang="en-US" sz="2300" b="1" i="0" u="none" strike="noStrike" cap="none">
                <a:solidFill>
                  <a:srgbClr val="000000"/>
                </a:solidFill>
                <a:latin typeface="Calibri"/>
                <a:ea typeface="Calibri"/>
                <a:cs typeface="Calibri"/>
                <a:sym typeface="Calibri"/>
              </a:rPr>
              <a:t>Personal Stre</a:t>
            </a:r>
            <a:r>
              <a:rPr lang="en-US" sz="2300" b="1">
                <a:latin typeface="Calibri"/>
                <a:ea typeface="Calibri"/>
                <a:cs typeface="Calibri"/>
                <a:sym typeface="Calibri"/>
              </a:rPr>
              <a:t>ngths and Assets</a:t>
            </a:r>
            <a:endParaRPr sz="2300" b="1">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2300" b="1">
                <a:latin typeface="Calibri"/>
                <a:ea typeface="Calibri"/>
                <a:cs typeface="Calibri"/>
                <a:sym typeface="Calibri"/>
              </a:rPr>
              <a:t>       Relationships</a:t>
            </a:r>
            <a:endParaRPr sz="2300" b="1">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2300" b="1">
                <a:latin typeface="Calibri"/>
                <a:ea typeface="Calibri"/>
                <a:cs typeface="Calibri"/>
                <a:sym typeface="Calibri"/>
              </a:rPr>
              <a:t>       Technology</a:t>
            </a:r>
            <a:endParaRPr sz="2300" b="1">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2300" b="1">
                <a:latin typeface="Calibri"/>
                <a:ea typeface="Calibri"/>
                <a:cs typeface="Calibri"/>
                <a:sym typeface="Calibri"/>
              </a:rPr>
              <a:t>       Community Resources</a:t>
            </a:r>
            <a:endParaRPr sz="2300" b="1">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2300" b="1">
                <a:latin typeface="Calibri"/>
                <a:ea typeface="Calibri"/>
                <a:cs typeface="Calibri"/>
                <a:sym typeface="Calibri"/>
              </a:rPr>
              <a:t>       Eligibility Specific </a:t>
            </a:r>
            <a:endParaRPr sz="2300" b="1">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2300" b="0" i="0" u="none" strike="noStrike" cap="none">
                <a:solidFill>
                  <a:srgbClr val="000000"/>
                </a:solidFill>
                <a:latin typeface="Calibri"/>
                <a:ea typeface="Calibri"/>
                <a:cs typeface="Calibri"/>
                <a:sym typeface="Calibri"/>
              </a:rPr>
              <a:t>         </a:t>
            </a:r>
            <a:endParaRPr sz="1400" b="0" i="0" u="none" strike="noStrike" cap="none">
              <a:solidFill>
                <a:srgbClr val="000000"/>
              </a:solidFill>
              <a:latin typeface="Calibri"/>
              <a:ea typeface="Calibri"/>
              <a:cs typeface="Calibri"/>
              <a:sym typeface="Calibri"/>
            </a:endParaRPr>
          </a:p>
        </p:txBody>
      </p:sp>
      <p:pic>
        <p:nvPicPr>
          <p:cNvPr id="123" name="Google Shape;123;g1166f3eead1_1_66"/>
          <p:cNvPicPr preferRelativeResize="0"/>
          <p:nvPr/>
        </p:nvPicPr>
        <p:blipFill rotWithShape="1">
          <a:blip r:embed="rId4">
            <a:alphaModFix/>
          </a:blip>
          <a:srcRect/>
          <a:stretch/>
        </p:blipFill>
        <p:spPr>
          <a:xfrm>
            <a:off x="7553975" y="2076325"/>
            <a:ext cx="444000" cy="444000"/>
          </a:xfrm>
          <a:prstGeom prst="rect">
            <a:avLst/>
          </a:prstGeom>
          <a:noFill/>
          <a:ln>
            <a:noFill/>
          </a:ln>
        </p:spPr>
      </p:pic>
      <p:pic>
        <p:nvPicPr>
          <p:cNvPr id="124" name="Google Shape;124;g1166f3eead1_1_66"/>
          <p:cNvPicPr preferRelativeResize="0"/>
          <p:nvPr/>
        </p:nvPicPr>
        <p:blipFill rotWithShape="1">
          <a:blip r:embed="rId4">
            <a:alphaModFix/>
          </a:blip>
          <a:srcRect/>
          <a:stretch/>
        </p:blipFill>
        <p:spPr>
          <a:xfrm>
            <a:off x="7553975" y="3447925"/>
            <a:ext cx="444000" cy="444000"/>
          </a:xfrm>
          <a:prstGeom prst="rect">
            <a:avLst/>
          </a:prstGeom>
          <a:noFill/>
          <a:ln>
            <a:noFill/>
          </a:ln>
        </p:spPr>
      </p:pic>
      <p:pic>
        <p:nvPicPr>
          <p:cNvPr id="125" name="Google Shape;125;g1166f3eead1_1_66"/>
          <p:cNvPicPr preferRelativeResize="0"/>
          <p:nvPr/>
        </p:nvPicPr>
        <p:blipFill rotWithShape="1">
          <a:blip r:embed="rId4">
            <a:alphaModFix/>
          </a:blip>
          <a:srcRect/>
          <a:stretch/>
        </p:blipFill>
        <p:spPr>
          <a:xfrm>
            <a:off x="7553975" y="3084200"/>
            <a:ext cx="444000" cy="444000"/>
          </a:xfrm>
          <a:prstGeom prst="rect">
            <a:avLst/>
          </a:prstGeom>
          <a:noFill/>
          <a:ln>
            <a:noFill/>
          </a:ln>
        </p:spPr>
      </p:pic>
      <p:pic>
        <p:nvPicPr>
          <p:cNvPr id="126" name="Google Shape;126;g1166f3eead1_1_66"/>
          <p:cNvPicPr preferRelativeResize="0"/>
          <p:nvPr/>
        </p:nvPicPr>
        <p:blipFill rotWithShape="1">
          <a:blip r:embed="rId4">
            <a:alphaModFix/>
          </a:blip>
          <a:srcRect/>
          <a:stretch/>
        </p:blipFill>
        <p:spPr>
          <a:xfrm>
            <a:off x="7553975" y="2762125"/>
            <a:ext cx="444000" cy="444000"/>
          </a:xfrm>
          <a:prstGeom prst="rect">
            <a:avLst/>
          </a:prstGeom>
          <a:noFill/>
          <a:ln>
            <a:noFill/>
          </a:ln>
        </p:spPr>
      </p:pic>
      <p:pic>
        <p:nvPicPr>
          <p:cNvPr id="127" name="Google Shape;127;g1166f3eead1_1_66"/>
          <p:cNvPicPr preferRelativeResize="0"/>
          <p:nvPr/>
        </p:nvPicPr>
        <p:blipFill rotWithShape="1">
          <a:blip r:embed="rId4">
            <a:alphaModFix/>
          </a:blip>
          <a:srcRect/>
          <a:stretch/>
        </p:blipFill>
        <p:spPr>
          <a:xfrm>
            <a:off x="7553975" y="2442075"/>
            <a:ext cx="444000" cy="44400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g1166f3eead1_1_25"/>
          <p:cNvSpPr txBox="1">
            <a:spLocks noGrp="1"/>
          </p:cNvSpPr>
          <p:nvPr>
            <p:ph type="title"/>
          </p:nvPr>
        </p:nvSpPr>
        <p:spPr>
          <a:xfrm>
            <a:off x="838200" y="596349"/>
            <a:ext cx="10515600" cy="994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400"/>
              <a:buNone/>
            </a:pPr>
            <a:r>
              <a:rPr lang="en-US"/>
              <a:t>Self-Directed Service Guidance</a:t>
            </a:r>
            <a:endParaRPr/>
          </a:p>
        </p:txBody>
      </p:sp>
      <p:sp>
        <p:nvSpPr>
          <p:cNvPr id="530" name="Google Shape;530;g1166f3eead1_1_25"/>
          <p:cNvSpPr txBox="1">
            <a:spLocks noGrp="1"/>
          </p:cNvSpPr>
          <p:nvPr>
            <p:ph type="body" idx="1"/>
          </p:nvPr>
        </p:nvSpPr>
        <p:spPr>
          <a:xfrm>
            <a:off x="1060198" y="1492150"/>
            <a:ext cx="10071600" cy="4351200"/>
          </a:xfrm>
          <a:prstGeom prst="rect">
            <a:avLst/>
          </a:prstGeom>
          <a:noFill/>
          <a:ln>
            <a:noFill/>
          </a:ln>
        </p:spPr>
        <p:txBody>
          <a:bodyPr spcFirstLastPara="1" wrap="square" lIns="91425" tIns="45700" rIns="91425" bIns="45700" anchor="t" anchorCtr="0">
            <a:noAutofit/>
          </a:bodyPr>
          <a:lstStyle/>
          <a:p>
            <a:pPr marL="457200" lvl="0" indent="-431800" algn="l" rtl="0">
              <a:lnSpc>
                <a:spcPct val="90000"/>
              </a:lnSpc>
              <a:spcBef>
                <a:spcPts val="0"/>
              </a:spcBef>
              <a:spcAft>
                <a:spcPts val="0"/>
              </a:spcAft>
              <a:buSzPts val="3200"/>
              <a:buChar char="•"/>
            </a:pPr>
            <a:r>
              <a:rPr lang="en-US" sz="2800"/>
              <a:t>Self-directed budget allocations are based on service and units listed in the PCP detailed service authorization (DSA) using the same fully load rates that provider’s receive</a:t>
            </a:r>
            <a:endParaRPr sz="2800"/>
          </a:p>
          <a:p>
            <a:pPr marL="457200" lvl="0" indent="-406400" algn="l" rtl="0">
              <a:lnSpc>
                <a:spcPct val="90000"/>
              </a:lnSpc>
              <a:spcBef>
                <a:spcPts val="0"/>
              </a:spcBef>
              <a:spcAft>
                <a:spcPts val="0"/>
              </a:spcAft>
              <a:buSzPts val="2800"/>
              <a:buChar char="•"/>
            </a:pPr>
            <a:r>
              <a:rPr lang="en-US" sz="2800"/>
              <a:t>People self-directing service have employer and budget authorities over their staff and self-directed budget funding</a:t>
            </a:r>
            <a:endParaRPr sz="2800"/>
          </a:p>
          <a:p>
            <a:pPr marL="457200" lvl="0" indent="-406400" algn="l" rtl="0">
              <a:lnSpc>
                <a:spcPct val="90000"/>
              </a:lnSpc>
              <a:spcBef>
                <a:spcPts val="0"/>
              </a:spcBef>
              <a:spcAft>
                <a:spcPts val="0"/>
              </a:spcAft>
              <a:buSzPts val="2800"/>
              <a:buChar char="•"/>
            </a:pPr>
            <a:r>
              <a:rPr lang="en-US"/>
              <a:t>This means once authorized, they have the flexibility to schedule services at anytime during the year and authorize payment regardless of the month noted in the PCP DSA</a:t>
            </a:r>
            <a:endParaRPr/>
          </a:p>
          <a:p>
            <a:pPr marL="457200" lvl="0" indent="-406400" algn="l" rtl="0">
              <a:lnSpc>
                <a:spcPct val="90000"/>
              </a:lnSpc>
              <a:spcBef>
                <a:spcPts val="0"/>
              </a:spcBef>
              <a:spcAft>
                <a:spcPts val="0"/>
              </a:spcAft>
              <a:buSzPts val="2800"/>
              <a:buChar char="•"/>
            </a:pPr>
            <a:r>
              <a:rPr lang="en-US"/>
              <a:t>To prevent over authorization of funding, it is important to reflect the actual assessed need for units and not exceed service limits</a:t>
            </a:r>
            <a:endParaRPr/>
          </a:p>
        </p:txBody>
      </p:sp>
      <p:sp>
        <p:nvSpPr>
          <p:cNvPr id="531" name="Google Shape;531;g1166f3eead1_1_25"/>
          <p:cNvSpPr txBox="1">
            <a:spLocks noGrp="1"/>
          </p:cNvSpPr>
          <p:nvPr>
            <p:ph type="sldNum" idx="12"/>
          </p:nvPr>
        </p:nvSpPr>
        <p:spPr>
          <a:xfrm>
            <a:off x="537186" y="6253165"/>
            <a:ext cx="5433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800"/>
              <a:buFont typeface="Arial"/>
              <a:buNone/>
            </a:pPr>
            <a:fld id="{00000000-1234-1234-1234-123412341234}" type="slidenum">
              <a:rPr lang="en-US"/>
              <a:t>50</a:t>
            </a:fld>
            <a:endParaRPr/>
          </a:p>
        </p:txBody>
      </p:sp>
      <p:pic>
        <p:nvPicPr>
          <p:cNvPr id="532" name="Google Shape;532;g1166f3eead1_1_25"/>
          <p:cNvPicPr preferRelativeResize="0"/>
          <p:nvPr/>
        </p:nvPicPr>
        <p:blipFill>
          <a:blip r:embed="rId3">
            <a:alphaModFix/>
          </a:blip>
          <a:stretch>
            <a:fillRect/>
          </a:stretch>
        </p:blipFill>
        <p:spPr>
          <a:xfrm>
            <a:off x="8297650" y="105250"/>
            <a:ext cx="3894350" cy="1485900"/>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g1166f3eead1_1_33"/>
          <p:cNvSpPr txBox="1">
            <a:spLocks noGrp="1"/>
          </p:cNvSpPr>
          <p:nvPr>
            <p:ph type="title"/>
          </p:nvPr>
        </p:nvSpPr>
        <p:spPr>
          <a:xfrm>
            <a:off x="838200" y="596349"/>
            <a:ext cx="10515600" cy="994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400"/>
              <a:buNone/>
            </a:pPr>
            <a:r>
              <a:rPr lang="en-US"/>
              <a:t>Self-Directed Service Guidance</a:t>
            </a:r>
            <a:endParaRPr/>
          </a:p>
        </p:txBody>
      </p:sp>
      <p:sp>
        <p:nvSpPr>
          <p:cNvPr id="539" name="Google Shape;539;g1166f3eead1_1_33"/>
          <p:cNvSpPr txBox="1">
            <a:spLocks noGrp="1"/>
          </p:cNvSpPr>
          <p:nvPr>
            <p:ph type="body" idx="1"/>
          </p:nvPr>
        </p:nvSpPr>
        <p:spPr>
          <a:xfrm>
            <a:off x="1060200" y="1492150"/>
            <a:ext cx="10902000" cy="4351200"/>
          </a:xfrm>
          <a:prstGeom prst="rect">
            <a:avLst/>
          </a:prstGeom>
          <a:noFill/>
          <a:ln>
            <a:noFill/>
          </a:ln>
        </p:spPr>
        <p:txBody>
          <a:bodyPr spcFirstLastPara="1" wrap="square" lIns="91425" tIns="45700" rIns="91425" bIns="45700" anchor="t" anchorCtr="0">
            <a:noAutofit/>
          </a:bodyPr>
          <a:lstStyle/>
          <a:p>
            <a:pPr marL="457200" lvl="0" indent="-406400" algn="l" rtl="0">
              <a:lnSpc>
                <a:spcPct val="90000"/>
              </a:lnSpc>
              <a:spcBef>
                <a:spcPts val="0"/>
              </a:spcBef>
              <a:spcAft>
                <a:spcPts val="0"/>
              </a:spcAft>
              <a:buSzPts val="2800"/>
              <a:buChar char="•"/>
            </a:pPr>
            <a:r>
              <a:rPr lang="en-US"/>
              <a:t>Meaningful Day Services</a:t>
            </a:r>
            <a:endParaRPr/>
          </a:p>
          <a:p>
            <a:pPr marL="914400" lvl="1" indent="-381000" algn="l" rtl="0">
              <a:lnSpc>
                <a:spcPct val="90000"/>
              </a:lnSpc>
              <a:spcBef>
                <a:spcPts val="0"/>
              </a:spcBef>
              <a:spcAft>
                <a:spcPts val="0"/>
              </a:spcAft>
              <a:buSzPts val="2400"/>
              <a:buChar char="•"/>
            </a:pPr>
            <a:r>
              <a:rPr lang="en-US"/>
              <a:t>Combined meaningful day service (including Employment Services, Community Development Services, and Day Habilitation Services) total should not exceed 40 hours</a:t>
            </a:r>
            <a:endParaRPr/>
          </a:p>
          <a:p>
            <a:pPr marL="457200" lvl="0" indent="-406400" algn="l" rtl="0">
              <a:lnSpc>
                <a:spcPct val="90000"/>
              </a:lnSpc>
              <a:spcBef>
                <a:spcPts val="0"/>
              </a:spcBef>
              <a:spcAft>
                <a:spcPts val="0"/>
              </a:spcAft>
              <a:buSzPts val="2800"/>
              <a:buChar char="•"/>
            </a:pPr>
            <a:r>
              <a:rPr lang="en-US"/>
              <a:t>Behavioral Support Services</a:t>
            </a:r>
            <a:endParaRPr/>
          </a:p>
          <a:p>
            <a:pPr marL="914400" lvl="1" indent="-381000" algn="l" rtl="0">
              <a:lnSpc>
                <a:spcPct val="90000"/>
              </a:lnSpc>
              <a:spcBef>
                <a:spcPts val="0"/>
              </a:spcBef>
              <a:spcAft>
                <a:spcPts val="0"/>
              </a:spcAft>
              <a:buSzPts val="2400"/>
              <a:buChar char="•"/>
            </a:pPr>
            <a:r>
              <a:rPr lang="en-US"/>
              <a:t>BSS-Brief Support Implementation Services (BSIS) and BSS- Behavioral Consultation (BC) services 15-minute units projected actual annual need should be noted</a:t>
            </a:r>
            <a:endParaRPr/>
          </a:p>
          <a:p>
            <a:pPr marL="457200" lvl="0" indent="-406400" algn="l" rtl="0">
              <a:lnSpc>
                <a:spcPct val="90000"/>
              </a:lnSpc>
              <a:spcBef>
                <a:spcPts val="0"/>
              </a:spcBef>
              <a:spcAft>
                <a:spcPts val="0"/>
              </a:spcAft>
              <a:buSzPts val="2800"/>
              <a:buChar char="•"/>
            </a:pPr>
            <a:r>
              <a:rPr lang="en-US"/>
              <a:t>Respite</a:t>
            </a:r>
            <a:endParaRPr/>
          </a:p>
          <a:p>
            <a:pPr marL="914400" lvl="1" indent="-381000" algn="l" rtl="0">
              <a:lnSpc>
                <a:spcPct val="90000"/>
              </a:lnSpc>
              <a:spcBef>
                <a:spcPts val="0"/>
              </a:spcBef>
              <a:spcAft>
                <a:spcPts val="0"/>
              </a:spcAft>
              <a:buSzPts val="2400"/>
              <a:buChar char="•"/>
            </a:pPr>
            <a:r>
              <a:rPr lang="en-US"/>
              <a:t>Hourly (15 minute units) and daily total hours combined can not exceed the 720 hours limit</a:t>
            </a:r>
            <a:endParaRPr/>
          </a:p>
        </p:txBody>
      </p:sp>
      <p:sp>
        <p:nvSpPr>
          <p:cNvPr id="540" name="Google Shape;540;g1166f3eead1_1_33"/>
          <p:cNvSpPr txBox="1">
            <a:spLocks noGrp="1"/>
          </p:cNvSpPr>
          <p:nvPr>
            <p:ph type="sldNum" idx="12"/>
          </p:nvPr>
        </p:nvSpPr>
        <p:spPr>
          <a:xfrm>
            <a:off x="537186" y="6253165"/>
            <a:ext cx="5433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800"/>
              <a:buFont typeface="Arial"/>
              <a:buNone/>
            </a:pPr>
            <a:fld id="{00000000-1234-1234-1234-123412341234}" type="slidenum">
              <a:rPr lang="en-US"/>
              <a:t>51</a:t>
            </a:fld>
            <a:endParaRPr/>
          </a:p>
        </p:txBody>
      </p:sp>
      <p:pic>
        <p:nvPicPr>
          <p:cNvPr id="541" name="Google Shape;541;g1166f3eead1_1_33"/>
          <p:cNvPicPr preferRelativeResize="0"/>
          <p:nvPr/>
        </p:nvPicPr>
        <p:blipFill>
          <a:blip r:embed="rId3">
            <a:alphaModFix/>
          </a:blip>
          <a:stretch>
            <a:fillRect/>
          </a:stretch>
        </p:blipFill>
        <p:spPr>
          <a:xfrm>
            <a:off x="4793313" y="5132375"/>
            <a:ext cx="3076575" cy="1485900"/>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g1166f3eead1_1_41"/>
          <p:cNvSpPr txBox="1">
            <a:spLocks noGrp="1"/>
          </p:cNvSpPr>
          <p:nvPr>
            <p:ph type="title"/>
          </p:nvPr>
        </p:nvSpPr>
        <p:spPr>
          <a:xfrm>
            <a:off x="838200" y="596349"/>
            <a:ext cx="10515600" cy="994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400"/>
              <a:buNone/>
            </a:pPr>
            <a:r>
              <a:rPr lang="en-US"/>
              <a:t>Self-Directed Service Guidance</a:t>
            </a:r>
            <a:endParaRPr/>
          </a:p>
        </p:txBody>
      </p:sp>
      <p:sp>
        <p:nvSpPr>
          <p:cNvPr id="548" name="Google Shape;548;g1166f3eead1_1_41"/>
          <p:cNvSpPr txBox="1">
            <a:spLocks noGrp="1"/>
          </p:cNvSpPr>
          <p:nvPr>
            <p:ph type="body" idx="1"/>
          </p:nvPr>
        </p:nvSpPr>
        <p:spPr>
          <a:xfrm>
            <a:off x="1060198" y="1492150"/>
            <a:ext cx="10071600" cy="4351200"/>
          </a:xfrm>
          <a:prstGeom prst="rect">
            <a:avLst/>
          </a:prstGeom>
          <a:noFill/>
          <a:ln>
            <a:noFill/>
          </a:ln>
        </p:spPr>
        <p:txBody>
          <a:bodyPr spcFirstLastPara="1" wrap="square" lIns="91425" tIns="45700" rIns="91425" bIns="45700" anchor="t" anchorCtr="0">
            <a:noAutofit/>
          </a:bodyPr>
          <a:lstStyle/>
          <a:p>
            <a:pPr marL="457200" lvl="0" indent="-406400" algn="l" rtl="0">
              <a:lnSpc>
                <a:spcPct val="90000"/>
              </a:lnSpc>
              <a:spcBef>
                <a:spcPts val="0"/>
              </a:spcBef>
              <a:spcAft>
                <a:spcPts val="0"/>
              </a:spcAft>
              <a:buSzPts val="2800"/>
              <a:buChar char="•"/>
            </a:pPr>
            <a:r>
              <a:rPr lang="en-US"/>
              <a:t>Personal Supports</a:t>
            </a:r>
            <a:endParaRPr/>
          </a:p>
          <a:p>
            <a:pPr marL="914400" lvl="1" indent="-381000" algn="l" rtl="0">
              <a:spcBef>
                <a:spcPts val="0"/>
              </a:spcBef>
              <a:spcAft>
                <a:spcPts val="0"/>
              </a:spcAft>
              <a:buSzPts val="2400"/>
              <a:buChar char="•"/>
            </a:pPr>
            <a:r>
              <a:rPr lang="en-US"/>
              <a:t>The detailed service authorization should reflect but not exceed the assessed hours needed per week</a:t>
            </a:r>
            <a:endParaRPr/>
          </a:p>
          <a:p>
            <a:pPr marL="914400" lvl="1" indent="-381000" algn="l" rtl="0">
              <a:spcBef>
                <a:spcPts val="0"/>
              </a:spcBef>
              <a:spcAft>
                <a:spcPts val="0"/>
              </a:spcAft>
              <a:buSzPts val="2400"/>
              <a:buChar char="•"/>
            </a:pPr>
            <a:r>
              <a:rPr lang="en-US"/>
              <a:t>As per the DDA’s guidance, the scope section should reflect </a:t>
            </a:r>
            <a:endParaRPr/>
          </a:p>
          <a:p>
            <a:pPr marL="1371600" lvl="2" indent="-368300" algn="l" rtl="0">
              <a:spcBef>
                <a:spcPts val="0"/>
              </a:spcBef>
              <a:spcAft>
                <a:spcPts val="0"/>
              </a:spcAft>
              <a:buClr>
                <a:srgbClr val="0000FF"/>
              </a:buClr>
              <a:buSzPts val="2200"/>
              <a:buChar char="•"/>
            </a:pPr>
            <a:r>
              <a:rPr lang="en-US" sz="2200" i="1">
                <a:solidFill>
                  <a:srgbClr val="0000FF"/>
                </a:solidFill>
              </a:rPr>
              <a:t>“Services and supports based on the approved waiver service scope and requirements as outlined in the service implementation plan, behavior plan, and nursing care plan (as applicable)” </a:t>
            </a:r>
            <a:r>
              <a:rPr lang="en-US" sz="2200">
                <a:solidFill>
                  <a:schemeClr val="dk1"/>
                </a:solidFill>
              </a:rPr>
              <a:t>unless otherwise noted in policy or guidance</a:t>
            </a:r>
            <a:endParaRPr sz="2200">
              <a:solidFill>
                <a:schemeClr val="dk1"/>
              </a:solidFill>
            </a:endParaRPr>
          </a:p>
          <a:p>
            <a:pPr marL="1371600" lvl="2" indent="-368300" algn="l" rtl="0">
              <a:spcBef>
                <a:spcPts val="0"/>
              </a:spcBef>
              <a:spcAft>
                <a:spcPts val="0"/>
              </a:spcAft>
              <a:buSzPts val="2200"/>
              <a:buChar char="•"/>
            </a:pPr>
            <a:r>
              <a:rPr lang="en-US" sz="2200"/>
              <a:t>We are seeing plans with staff schedules, pay rates, benefits amounts, staff hours per week, taxes, and back-up vendor information which should not be noted in the scope section</a:t>
            </a:r>
            <a:endParaRPr sz="2200"/>
          </a:p>
          <a:p>
            <a:pPr marL="914400" lvl="1" indent="-381000" algn="l" rtl="0">
              <a:lnSpc>
                <a:spcPct val="90000"/>
              </a:lnSpc>
              <a:spcBef>
                <a:spcPts val="0"/>
              </a:spcBef>
              <a:spcAft>
                <a:spcPts val="0"/>
              </a:spcAft>
              <a:buSzPts val="2400"/>
              <a:buChar char="•"/>
            </a:pPr>
            <a:r>
              <a:rPr lang="en-US"/>
              <a:t>Back up staff and vendors would replace the primary staff and therefore additional hours should not be requested as it will over authorize the budget</a:t>
            </a:r>
            <a:endParaRPr sz="2200"/>
          </a:p>
        </p:txBody>
      </p:sp>
      <p:sp>
        <p:nvSpPr>
          <p:cNvPr id="549" name="Google Shape;549;g1166f3eead1_1_41"/>
          <p:cNvSpPr txBox="1">
            <a:spLocks noGrp="1"/>
          </p:cNvSpPr>
          <p:nvPr>
            <p:ph type="sldNum" idx="12"/>
          </p:nvPr>
        </p:nvSpPr>
        <p:spPr>
          <a:xfrm>
            <a:off x="537186" y="6253165"/>
            <a:ext cx="5433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800"/>
              <a:buFont typeface="Arial"/>
              <a:buNone/>
            </a:pPr>
            <a:fld id="{00000000-1234-1234-1234-123412341234}" type="slidenum">
              <a:rPr lang="en-US"/>
              <a:t>52</a:t>
            </a:fld>
            <a:endParaRPr/>
          </a:p>
        </p:txBody>
      </p:sp>
      <p:pic>
        <p:nvPicPr>
          <p:cNvPr id="550" name="Google Shape;550;g1166f3eead1_1_41"/>
          <p:cNvPicPr preferRelativeResize="0"/>
          <p:nvPr/>
        </p:nvPicPr>
        <p:blipFill>
          <a:blip r:embed="rId3">
            <a:alphaModFix/>
          </a:blip>
          <a:stretch>
            <a:fillRect/>
          </a:stretch>
        </p:blipFill>
        <p:spPr>
          <a:xfrm>
            <a:off x="4191125" y="5719850"/>
            <a:ext cx="2695800" cy="1138150"/>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Google Shape;556;g11696ace43e_1_35"/>
          <p:cNvSpPr txBox="1">
            <a:spLocks noGrp="1"/>
          </p:cNvSpPr>
          <p:nvPr>
            <p:ph type="title"/>
          </p:nvPr>
        </p:nvSpPr>
        <p:spPr>
          <a:xfrm>
            <a:off x="838200" y="596349"/>
            <a:ext cx="10515600" cy="994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4400"/>
              <a:buFont typeface="Arial"/>
              <a:buNone/>
            </a:pPr>
            <a:r>
              <a:rPr lang="en-US"/>
              <a:t>Self-Directed Service Guidance</a:t>
            </a:r>
            <a:endParaRPr/>
          </a:p>
        </p:txBody>
      </p:sp>
      <p:sp>
        <p:nvSpPr>
          <p:cNvPr id="557" name="Google Shape;557;g11696ace43e_1_35"/>
          <p:cNvSpPr txBox="1">
            <a:spLocks noGrp="1"/>
          </p:cNvSpPr>
          <p:nvPr>
            <p:ph type="sldNum" idx="12"/>
          </p:nvPr>
        </p:nvSpPr>
        <p:spPr>
          <a:xfrm>
            <a:off x="537186" y="6253165"/>
            <a:ext cx="5433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800"/>
              <a:buFont typeface="Arial"/>
              <a:buNone/>
            </a:pPr>
            <a:fld id="{00000000-1234-1234-1234-123412341234}" type="slidenum">
              <a:rPr lang="en-US"/>
              <a:t>53</a:t>
            </a:fld>
            <a:endParaRPr/>
          </a:p>
        </p:txBody>
      </p:sp>
      <p:pic>
        <p:nvPicPr>
          <p:cNvPr id="558" name="Google Shape;558;g11696ace43e_1_35"/>
          <p:cNvPicPr preferRelativeResize="0"/>
          <p:nvPr/>
        </p:nvPicPr>
        <p:blipFill>
          <a:blip r:embed="rId3">
            <a:alphaModFix/>
          </a:blip>
          <a:stretch>
            <a:fillRect/>
          </a:stretch>
        </p:blipFill>
        <p:spPr>
          <a:xfrm>
            <a:off x="1047750" y="1591150"/>
            <a:ext cx="10096501" cy="4066563"/>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Google Shape;564;g113dc7f9a8c_1_77"/>
          <p:cNvSpPr txBox="1">
            <a:spLocks noGrp="1"/>
          </p:cNvSpPr>
          <p:nvPr>
            <p:ph type="title"/>
          </p:nvPr>
        </p:nvSpPr>
        <p:spPr>
          <a:xfrm>
            <a:off x="838200" y="596349"/>
            <a:ext cx="10515600" cy="994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400"/>
              <a:buNone/>
            </a:pPr>
            <a:r>
              <a:rPr lang="en-US"/>
              <a:t>Resources and Tools</a:t>
            </a:r>
            <a:endParaRPr/>
          </a:p>
        </p:txBody>
      </p:sp>
      <p:sp>
        <p:nvSpPr>
          <p:cNvPr id="565" name="Google Shape;565;g113dc7f9a8c_1_77"/>
          <p:cNvSpPr txBox="1">
            <a:spLocks noGrp="1"/>
          </p:cNvSpPr>
          <p:nvPr>
            <p:ph type="body" idx="1"/>
          </p:nvPr>
        </p:nvSpPr>
        <p:spPr>
          <a:xfrm>
            <a:off x="1060200" y="1492150"/>
            <a:ext cx="10731300" cy="4941300"/>
          </a:xfrm>
          <a:prstGeom prst="rect">
            <a:avLst/>
          </a:prstGeom>
          <a:noFill/>
          <a:ln>
            <a:noFill/>
          </a:ln>
        </p:spPr>
        <p:txBody>
          <a:bodyPr spcFirstLastPara="1" wrap="square" lIns="91425" tIns="45700" rIns="91425" bIns="45700" anchor="t" anchorCtr="0">
            <a:noAutofit/>
          </a:bodyPr>
          <a:lstStyle/>
          <a:p>
            <a:pPr>
              <a:lnSpc>
                <a:spcPct val="115000"/>
              </a:lnSpc>
              <a:spcBef>
                <a:spcPts val="0"/>
              </a:spcBef>
              <a:buClr>
                <a:srgbClr val="0000FF"/>
              </a:buClr>
            </a:pPr>
            <a:r>
              <a:rPr lang="en-US" u="sng" dirty="0">
                <a:solidFill>
                  <a:schemeClr val="accent5">
                    <a:lumMod val="75000"/>
                  </a:schemeClr>
                </a:solidFill>
                <a:highlight>
                  <a:srgbClr val="FFFFFF"/>
                </a:highlight>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DDA Webinar -PCP and Services - Meaningful Day Services Webinar - February 24, 2022​</a:t>
            </a:r>
            <a:endParaRPr u="sng" dirty="0">
              <a:solidFill>
                <a:schemeClr val="accent5">
                  <a:lumMod val="75000"/>
                </a:schemeClr>
              </a:solidFill>
              <a:highlight>
                <a:srgbClr val="FFFFFF"/>
              </a:highlight>
            </a:endParaRPr>
          </a:p>
          <a:p>
            <a:pPr marL="965200" lvl="1" indent="-457200">
              <a:lnSpc>
                <a:spcPct val="115000"/>
              </a:lnSpc>
              <a:spcBef>
                <a:spcPts val="0"/>
              </a:spcBef>
              <a:buClr>
                <a:srgbClr val="0000FF"/>
              </a:buClr>
              <a:buSzPts val="2800"/>
            </a:pPr>
            <a:r>
              <a:rPr lang="en-US" sz="2800" dirty="0" smtClean="0">
                <a:solidFill>
                  <a:schemeClr val="accent5">
                    <a:lumMod val="75000"/>
                  </a:schemeClr>
                </a:solidFill>
                <a:highlight>
                  <a:srgbClr val="FFFFFF"/>
                </a:highlight>
                <a:uFill>
                  <a:noFill/>
                </a:uFill>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DDA </a:t>
            </a:r>
            <a:r>
              <a:rPr lang="en-US" sz="2800" dirty="0">
                <a:solidFill>
                  <a:schemeClr val="accent5">
                    <a:lumMod val="75000"/>
                  </a:schemeClr>
                </a:solidFill>
                <a:highlight>
                  <a:srgbClr val="FFFFFF"/>
                </a:highlight>
                <a:uFill>
                  <a:noFill/>
                </a:uFill>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Webinar -PCP and Services - Meaningful Day Services Presentation – February 24, 2022</a:t>
            </a:r>
            <a:endParaRPr sz="2800" dirty="0">
              <a:solidFill>
                <a:schemeClr val="accent5">
                  <a:lumMod val="75000"/>
                </a:schemeClr>
              </a:solidFill>
              <a:highlight>
                <a:srgbClr val="FFFFFF"/>
              </a:highlight>
            </a:endParaRPr>
          </a:p>
          <a:p>
            <a:pPr marL="457200" lvl="0" indent="0" algn="l" rtl="0">
              <a:lnSpc>
                <a:spcPct val="90000"/>
              </a:lnSpc>
              <a:spcBef>
                <a:spcPts val="1000"/>
              </a:spcBef>
              <a:spcAft>
                <a:spcPts val="0"/>
              </a:spcAft>
              <a:buSzPts val="2800"/>
              <a:buNone/>
            </a:pPr>
            <a:endParaRPr dirty="0"/>
          </a:p>
        </p:txBody>
      </p:sp>
      <p:sp>
        <p:nvSpPr>
          <p:cNvPr id="566" name="Google Shape;566;g113dc7f9a8c_1_77"/>
          <p:cNvSpPr txBox="1">
            <a:spLocks noGrp="1"/>
          </p:cNvSpPr>
          <p:nvPr>
            <p:ph type="sldNum" idx="12"/>
          </p:nvPr>
        </p:nvSpPr>
        <p:spPr>
          <a:xfrm>
            <a:off x="537186" y="6253165"/>
            <a:ext cx="5433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800"/>
              <a:buFont typeface="Arial"/>
              <a:buNone/>
            </a:pPr>
            <a:fld id="{00000000-1234-1234-1234-123412341234}" type="slidenum">
              <a:rPr lang="en-US"/>
              <a:t>54</a:t>
            </a:fld>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2" name="Google Shape;572;g1166f3eead1_1_49"/>
          <p:cNvSpPr txBox="1">
            <a:spLocks noGrp="1"/>
          </p:cNvSpPr>
          <p:nvPr>
            <p:ph type="title"/>
          </p:nvPr>
        </p:nvSpPr>
        <p:spPr>
          <a:xfrm>
            <a:off x="838200" y="596349"/>
            <a:ext cx="10515600" cy="994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400"/>
              <a:buNone/>
            </a:pPr>
            <a:r>
              <a:rPr lang="en-US"/>
              <a:t>Resources and Tools</a:t>
            </a:r>
            <a:endParaRPr/>
          </a:p>
        </p:txBody>
      </p:sp>
      <p:sp>
        <p:nvSpPr>
          <p:cNvPr id="573" name="Google Shape;573;g1166f3eead1_1_49"/>
          <p:cNvSpPr txBox="1">
            <a:spLocks noGrp="1"/>
          </p:cNvSpPr>
          <p:nvPr>
            <p:ph type="body" idx="1"/>
          </p:nvPr>
        </p:nvSpPr>
        <p:spPr>
          <a:xfrm>
            <a:off x="1060200" y="1492150"/>
            <a:ext cx="11006700" cy="4941300"/>
          </a:xfrm>
          <a:prstGeom prst="rect">
            <a:avLst/>
          </a:prstGeom>
          <a:noFill/>
          <a:ln>
            <a:noFill/>
          </a:ln>
        </p:spPr>
        <p:txBody>
          <a:bodyPr spcFirstLastPara="1" wrap="square" lIns="91425" tIns="45700" rIns="91425" bIns="45700" anchor="t" anchorCtr="0">
            <a:noAutofit/>
          </a:bodyPr>
          <a:lstStyle/>
          <a:p>
            <a:pPr marL="457200" lvl="0" indent="-361950" algn="l" rtl="0">
              <a:lnSpc>
                <a:spcPct val="115000"/>
              </a:lnSpc>
              <a:spcBef>
                <a:spcPts val="0"/>
              </a:spcBef>
              <a:spcAft>
                <a:spcPts val="0"/>
              </a:spcAft>
              <a:buClr>
                <a:schemeClr val="dk1"/>
              </a:buClr>
              <a:buSzPts val="2100"/>
              <a:buFont typeface="Montserrat"/>
              <a:buChar char="•"/>
            </a:pPr>
            <a:r>
              <a:rPr lang="en-US" sz="2100" b="1">
                <a:solidFill>
                  <a:schemeClr val="dk1"/>
                </a:solidFill>
                <a:highlight>
                  <a:srgbClr val="FFFFFF"/>
                </a:highlight>
                <a:latin typeface="Montserrat"/>
                <a:ea typeface="Montserrat"/>
                <a:cs typeface="Montserrat"/>
                <a:sym typeface="Montserrat"/>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
                  </a:ext>
                </a:extLst>
              </a:rPr>
              <a:t>Person-Centered Plan Checklist</a:t>
            </a:r>
            <a:endParaRPr sz="2100" b="1">
              <a:solidFill>
                <a:schemeClr val="dk1"/>
              </a:solidFill>
              <a:highlight>
                <a:srgbClr val="FFFFFF"/>
              </a:highlight>
              <a:latin typeface="Montserrat"/>
              <a:ea typeface="Montserrat"/>
              <a:cs typeface="Montserrat"/>
              <a:sym typeface="Montserrat"/>
            </a:endParaRPr>
          </a:p>
          <a:p>
            <a:pPr marL="914400" lvl="1" indent="-361950" algn="l" rtl="0">
              <a:lnSpc>
                <a:spcPct val="115000"/>
              </a:lnSpc>
              <a:spcBef>
                <a:spcPts val="0"/>
              </a:spcBef>
              <a:spcAft>
                <a:spcPts val="0"/>
              </a:spcAft>
              <a:buClr>
                <a:srgbClr val="0000FF"/>
              </a:buClr>
              <a:buSzPts val="2100"/>
              <a:buFont typeface="Montserrat"/>
              <a:buChar char="•"/>
            </a:pPr>
            <a:r>
              <a:rPr lang="en-US" sz="2100">
                <a:solidFill>
                  <a:srgbClr val="0000FF"/>
                </a:solidFill>
                <a:highlight>
                  <a:srgbClr val="FFFFFF"/>
                </a:highlight>
                <a:uFill>
                  <a:noFill/>
                </a:uFill>
                <a:latin typeface="Montserrat"/>
                <a:ea typeface="Montserrat"/>
                <a:cs typeface="Montserrat"/>
                <a:sym typeface="Montserrat"/>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DDA CCS PCP Checklist - Revised March 28, 2021​</a:t>
            </a:r>
            <a:endParaRPr sz="2100">
              <a:solidFill>
                <a:srgbClr val="0000FF"/>
              </a:solidFill>
              <a:highlight>
                <a:srgbClr val="FFFFFF"/>
              </a:highlight>
              <a:latin typeface="Montserrat"/>
              <a:ea typeface="Montserrat"/>
              <a:cs typeface="Montserrat"/>
              <a:sym typeface="Montserrat"/>
            </a:endParaRPr>
          </a:p>
          <a:p>
            <a:pPr marL="914400" lvl="1" indent="-361950" algn="l" rtl="0">
              <a:lnSpc>
                <a:spcPct val="115000"/>
              </a:lnSpc>
              <a:spcBef>
                <a:spcPts val="0"/>
              </a:spcBef>
              <a:spcAft>
                <a:spcPts val="0"/>
              </a:spcAft>
              <a:buClr>
                <a:srgbClr val="0000FF"/>
              </a:buClr>
              <a:buSzPts val="2100"/>
              <a:buFont typeface="Montserrat"/>
              <a:buChar char="•"/>
            </a:pPr>
            <a:r>
              <a:rPr lang="en-US" sz="2100">
                <a:solidFill>
                  <a:srgbClr val="0000FF"/>
                </a:solidFill>
                <a:highlight>
                  <a:srgbClr val="FFFFFF"/>
                </a:highlight>
                <a:uFill>
                  <a:noFill/>
                </a:uFill>
                <a:latin typeface="Montserrat"/>
                <a:ea typeface="Montserrat"/>
                <a:cs typeface="Montserrat"/>
                <a:sym typeface="Montserrat"/>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CCS Alert—Person-Centered Planning Checklist - Revised March 28, 2021</a:t>
            </a:r>
            <a:endParaRPr sz="2100">
              <a:solidFill>
                <a:srgbClr val="0000FF"/>
              </a:solidFill>
              <a:highlight>
                <a:srgbClr val="FFFFFF"/>
              </a:highlight>
              <a:latin typeface="Montserrat"/>
              <a:ea typeface="Montserrat"/>
              <a:cs typeface="Montserrat"/>
              <a:sym typeface="Montserrat"/>
            </a:endParaRPr>
          </a:p>
          <a:p>
            <a:pPr marL="457200" lvl="0" indent="-361950" algn="l" rtl="0">
              <a:lnSpc>
                <a:spcPct val="90000"/>
              </a:lnSpc>
              <a:spcBef>
                <a:spcPts val="0"/>
              </a:spcBef>
              <a:spcAft>
                <a:spcPts val="0"/>
              </a:spcAft>
              <a:buClr>
                <a:srgbClr val="0000FF"/>
              </a:buClr>
              <a:buSzPts val="2100"/>
              <a:buFont typeface="Montserrat"/>
              <a:buChar char="•"/>
            </a:pPr>
            <a:r>
              <a:rPr lang="en-US" sz="2100">
                <a:solidFill>
                  <a:srgbClr val="0000FF"/>
                </a:solidFill>
                <a:highlight>
                  <a:srgbClr val="FFFFFF"/>
                </a:highlight>
                <a:uFill>
                  <a:noFill/>
                </a:uFill>
                <a:latin typeface="Montserrat"/>
                <a:ea typeface="Montserrat"/>
                <a:cs typeface="Montserrat"/>
                <a:sym typeface="Montserrat"/>
                <a:hlinkClick r:id="rId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Detailed Service Authorization Tool (DSAT) Form-Revised June 1, 2021 v2</a:t>
            </a:r>
            <a:endParaRPr sz="2100">
              <a:solidFill>
                <a:srgbClr val="0000FF"/>
              </a:solidFill>
              <a:latin typeface="Montserrat"/>
              <a:ea typeface="Montserrat"/>
              <a:cs typeface="Montserrat"/>
              <a:sym typeface="Montserrat"/>
            </a:endParaRPr>
          </a:p>
          <a:p>
            <a:pPr marL="457200" lvl="0" indent="-361950" algn="l" rtl="0">
              <a:lnSpc>
                <a:spcPct val="115000"/>
              </a:lnSpc>
              <a:spcBef>
                <a:spcPts val="0"/>
              </a:spcBef>
              <a:spcAft>
                <a:spcPts val="0"/>
              </a:spcAft>
              <a:buClr>
                <a:srgbClr val="0000FF"/>
              </a:buClr>
              <a:buSzPts val="2100"/>
              <a:buFont typeface="Montserrat"/>
              <a:buChar char="•"/>
            </a:pPr>
            <a:r>
              <a:rPr lang="en-US" sz="2100">
                <a:solidFill>
                  <a:srgbClr val="0000FF"/>
                </a:solidFill>
                <a:highlight>
                  <a:srgbClr val="FFFFFF"/>
                </a:highlight>
                <a:uFill>
                  <a:noFill/>
                </a:uFill>
                <a:latin typeface="Montserrat"/>
                <a:ea typeface="Montserrat"/>
                <a:cs typeface="Montserrat"/>
                <a:sym typeface="Montserrat"/>
                <a:hlinkClick r:id="rId6">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Service Implementation Plan (SIP) (Previously known as Provider Implementation Plan) - Revised June 1, 2021 ​</a:t>
            </a:r>
            <a:endParaRPr sz="2100">
              <a:solidFill>
                <a:srgbClr val="0000FF"/>
              </a:solidFill>
              <a:highlight>
                <a:srgbClr val="FFFFFF"/>
              </a:highlight>
              <a:latin typeface="Montserrat"/>
              <a:ea typeface="Montserrat"/>
              <a:cs typeface="Montserrat"/>
              <a:sym typeface="Montserrat"/>
            </a:endParaRPr>
          </a:p>
          <a:p>
            <a:pPr marL="457200" lvl="0" indent="-361950" algn="l" rtl="0">
              <a:lnSpc>
                <a:spcPct val="115000"/>
              </a:lnSpc>
              <a:spcBef>
                <a:spcPts val="0"/>
              </a:spcBef>
              <a:spcAft>
                <a:spcPts val="0"/>
              </a:spcAft>
              <a:buClr>
                <a:srgbClr val="0000FF"/>
              </a:buClr>
              <a:buSzPts val="2100"/>
              <a:buFont typeface="Montserrat"/>
              <a:buChar char="•"/>
            </a:pPr>
            <a:r>
              <a:rPr lang="en-US" sz="2100">
                <a:solidFill>
                  <a:srgbClr val="0000FF"/>
                </a:solidFill>
                <a:highlight>
                  <a:srgbClr val="FFFFFF"/>
                </a:highlight>
                <a:uFill>
                  <a:noFill/>
                </a:uFill>
                <a:latin typeface="Montserrat"/>
                <a:ea typeface="Montserrat"/>
                <a:cs typeface="Montserrat"/>
                <a:sym typeface="Montserrat"/>
                <a:hlinkClick r:id="rId7">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Competitive Integrated Employment Checklist</a:t>
            </a:r>
            <a:endParaRPr sz="2100">
              <a:solidFill>
                <a:srgbClr val="0000FF"/>
              </a:solidFill>
              <a:highlight>
                <a:srgbClr val="FFFFFF"/>
              </a:highlight>
              <a:latin typeface="Montserrat"/>
              <a:ea typeface="Montserrat"/>
              <a:cs typeface="Montserrat"/>
              <a:sym typeface="Montserrat"/>
            </a:endParaRPr>
          </a:p>
          <a:p>
            <a:pPr marL="457200" lvl="0" indent="-361950" algn="l" rtl="0">
              <a:lnSpc>
                <a:spcPct val="115000"/>
              </a:lnSpc>
              <a:spcBef>
                <a:spcPts val="0"/>
              </a:spcBef>
              <a:spcAft>
                <a:spcPts val="0"/>
              </a:spcAft>
              <a:buClr>
                <a:srgbClr val="0000FF"/>
              </a:buClr>
              <a:buSzPts val="2100"/>
              <a:buFont typeface="Montserrat"/>
              <a:buChar char="•"/>
            </a:pPr>
            <a:r>
              <a:rPr lang="en-US" sz="2100">
                <a:solidFill>
                  <a:srgbClr val="0000FF"/>
                </a:solidFill>
                <a:highlight>
                  <a:srgbClr val="FFFFFF"/>
                </a:highlight>
                <a:uFill>
                  <a:noFill/>
                </a:uFill>
                <a:latin typeface="Montserrat"/>
                <a:ea typeface="Montserrat"/>
                <a:cs typeface="Montserrat"/>
                <a:sym typeface="Montserrat"/>
                <a:hlinkClick r:id="rId8">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Person-Centered Plan Development and Authorization - Revised Feb 11, 2022​​</a:t>
            </a:r>
            <a:endParaRPr sz="2100">
              <a:solidFill>
                <a:srgbClr val="0000FF"/>
              </a:solidFill>
              <a:highlight>
                <a:srgbClr val="FFFFFF"/>
              </a:highlight>
              <a:latin typeface="Montserrat"/>
              <a:ea typeface="Montserrat"/>
              <a:cs typeface="Montserrat"/>
              <a:sym typeface="Montserrat"/>
            </a:endParaRPr>
          </a:p>
          <a:p>
            <a:pPr marL="457200" lvl="0" indent="-361950" algn="l" rtl="0">
              <a:lnSpc>
                <a:spcPct val="115000"/>
              </a:lnSpc>
              <a:spcBef>
                <a:spcPts val="0"/>
              </a:spcBef>
              <a:spcAft>
                <a:spcPts val="0"/>
              </a:spcAft>
              <a:buClr>
                <a:srgbClr val="0000FF"/>
              </a:buClr>
              <a:buSzPts val="2100"/>
              <a:buFont typeface="Montserrat"/>
              <a:buChar char="•"/>
            </a:pPr>
            <a:r>
              <a:rPr lang="en-US" sz="2100">
                <a:solidFill>
                  <a:srgbClr val="0000FF"/>
                </a:solidFill>
                <a:highlight>
                  <a:srgbClr val="FFFFFF"/>
                </a:highlight>
                <a:uFill>
                  <a:noFill/>
                </a:uFill>
                <a:latin typeface="Montserrat"/>
                <a:ea typeface="Montserrat"/>
                <a:cs typeface="Montserrat"/>
                <a:sym typeface="Montserrat"/>
                <a:hlinkClick r:id="rId9">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Guidelines for Service Authorization and Provider Billing Documentation - Revised Feb 5, 2021​​​​</a:t>
            </a:r>
            <a:endParaRPr sz="2100">
              <a:solidFill>
                <a:srgbClr val="0000FF"/>
              </a:solidFill>
              <a:highlight>
                <a:srgbClr val="FFFFFF"/>
              </a:highlight>
              <a:latin typeface="Montserrat"/>
              <a:ea typeface="Montserrat"/>
              <a:cs typeface="Montserrat"/>
              <a:sym typeface="Montserrat"/>
            </a:endParaRPr>
          </a:p>
          <a:p>
            <a:pPr marL="457200" lvl="0" indent="-361950" algn="l" rtl="0">
              <a:lnSpc>
                <a:spcPct val="115000"/>
              </a:lnSpc>
              <a:spcBef>
                <a:spcPts val="0"/>
              </a:spcBef>
              <a:spcAft>
                <a:spcPts val="0"/>
              </a:spcAft>
              <a:buClr>
                <a:srgbClr val="0000FF"/>
              </a:buClr>
              <a:buSzPts val="2100"/>
              <a:buFont typeface="Montserrat"/>
              <a:buChar char="•"/>
            </a:pPr>
            <a:r>
              <a:rPr lang="en-US" sz="2100">
                <a:solidFill>
                  <a:srgbClr val="0000FF"/>
                </a:solidFill>
                <a:highlight>
                  <a:srgbClr val="FFFFFF"/>
                </a:highlight>
                <a:uFill>
                  <a:noFill/>
                </a:uFill>
                <a:latin typeface="Montserrat"/>
                <a:ea typeface="Montserrat"/>
                <a:cs typeface="Montserrat"/>
                <a:sym typeface="Montserrat"/>
                <a:hlinkClick r:id="rId10">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Guidance for Operating in PCIS2 and LTSSMaryland</a:t>
            </a:r>
            <a:endParaRPr sz="2100">
              <a:solidFill>
                <a:srgbClr val="0000FF"/>
              </a:solidFill>
              <a:highlight>
                <a:srgbClr val="FFFFFF"/>
              </a:highlight>
              <a:latin typeface="Montserrat"/>
              <a:ea typeface="Montserrat"/>
              <a:cs typeface="Montserrat"/>
              <a:sym typeface="Montserrat"/>
            </a:endParaRPr>
          </a:p>
          <a:p>
            <a:pPr marL="457200" lvl="0" indent="-361950" algn="l" rtl="0">
              <a:lnSpc>
                <a:spcPct val="140000"/>
              </a:lnSpc>
              <a:spcBef>
                <a:spcPts val="0"/>
              </a:spcBef>
              <a:spcAft>
                <a:spcPts val="0"/>
              </a:spcAft>
              <a:buClr>
                <a:srgbClr val="0000FF"/>
              </a:buClr>
              <a:buSzPts val="2100"/>
              <a:buFont typeface="Montserrat"/>
              <a:buChar char="•"/>
            </a:pPr>
            <a:r>
              <a:rPr lang="en-US" sz="2100">
                <a:solidFill>
                  <a:srgbClr val="0000FF"/>
                </a:solidFill>
                <a:highlight>
                  <a:srgbClr val="FFFFFF"/>
                </a:highlight>
                <a:uFill>
                  <a:noFill/>
                </a:uFill>
                <a:latin typeface="Montserrat"/>
                <a:ea typeface="Montserrat"/>
                <a:cs typeface="Montserrat"/>
                <a:sym typeface="Montserrat"/>
                <a:hlinkClick r:id="rId11">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1"/>
                  </a:ext>
                </a:extLst>
              </a:rPr>
              <a:t>PolicyStat</a:t>
            </a:r>
            <a:endParaRPr sz="2100">
              <a:solidFill>
                <a:srgbClr val="0000FF"/>
              </a:solidFill>
              <a:highlight>
                <a:srgbClr val="FFFFFF"/>
              </a:highlight>
              <a:latin typeface="Montserrat"/>
              <a:ea typeface="Montserrat"/>
              <a:cs typeface="Montserrat"/>
              <a:sym typeface="Montserrat"/>
            </a:endParaRPr>
          </a:p>
          <a:p>
            <a:pPr marL="457200" lvl="0" indent="0" algn="l" rtl="0">
              <a:lnSpc>
                <a:spcPct val="90000"/>
              </a:lnSpc>
              <a:spcBef>
                <a:spcPts val="1000"/>
              </a:spcBef>
              <a:spcAft>
                <a:spcPts val="0"/>
              </a:spcAft>
              <a:buSzPts val="2800"/>
              <a:buNone/>
            </a:pPr>
            <a:endParaRPr/>
          </a:p>
        </p:txBody>
      </p:sp>
      <p:sp>
        <p:nvSpPr>
          <p:cNvPr id="574" name="Google Shape;574;g1166f3eead1_1_49"/>
          <p:cNvSpPr txBox="1">
            <a:spLocks noGrp="1"/>
          </p:cNvSpPr>
          <p:nvPr>
            <p:ph type="sldNum" idx="12"/>
          </p:nvPr>
        </p:nvSpPr>
        <p:spPr>
          <a:xfrm>
            <a:off x="537186" y="6253165"/>
            <a:ext cx="5433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800"/>
              <a:buFont typeface="Arial"/>
              <a:buNone/>
            </a:pPr>
            <a:fld id="{00000000-1234-1234-1234-123412341234}" type="slidenum">
              <a:rPr lang="en-US"/>
              <a:t>55</a:t>
            </a:fld>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Google Shape;580;g110eb06a885_7_0"/>
          <p:cNvSpPr txBox="1">
            <a:spLocks noGrp="1"/>
          </p:cNvSpPr>
          <p:nvPr>
            <p:ph type="title"/>
          </p:nvPr>
        </p:nvSpPr>
        <p:spPr>
          <a:xfrm>
            <a:off x="838200" y="596349"/>
            <a:ext cx="10515600" cy="994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400"/>
              <a:buNone/>
            </a:pPr>
            <a:r>
              <a:rPr lang="en-US"/>
              <a:t>Questions</a:t>
            </a:r>
            <a:endParaRPr/>
          </a:p>
        </p:txBody>
      </p:sp>
      <p:sp>
        <p:nvSpPr>
          <p:cNvPr id="581" name="Google Shape;581;g110eb06a885_7_0"/>
          <p:cNvSpPr txBox="1">
            <a:spLocks noGrp="1"/>
          </p:cNvSpPr>
          <p:nvPr>
            <p:ph type="sldNum" idx="12"/>
          </p:nvPr>
        </p:nvSpPr>
        <p:spPr>
          <a:xfrm>
            <a:off x="537186" y="6253165"/>
            <a:ext cx="5433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800"/>
              <a:buFont typeface="Arial"/>
              <a:buNone/>
            </a:pPr>
            <a:fld id="{00000000-1234-1234-1234-123412341234}" type="slidenum">
              <a:rPr lang="en-US"/>
              <a:t>56</a:t>
            </a:fld>
            <a:endParaRPr/>
          </a:p>
        </p:txBody>
      </p:sp>
      <p:sp>
        <p:nvSpPr>
          <p:cNvPr id="582" name="Google Shape;582;g110eb06a885_7_0"/>
          <p:cNvSpPr txBox="1">
            <a:spLocks noGrp="1"/>
          </p:cNvSpPr>
          <p:nvPr>
            <p:ph type="body" idx="2"/>
          </p:nvPr>
        </p:nvSpPr>
        <p:spPr>
          <a:xfrm>
            <a:off x="884583" y="362022"/>
            <a:ext cx="10469100" cy="343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2200"/>
              <a:buNone/>
            </a:pPr>
            <a:endParaRPr/>
          </a:p>
        </p:txBody>
      </p:sp>
      <p:pic>
        <p:nvPicPr>
          <p:cNvPr id="583" name="Google Shape;583;g110eb06a885_7_0"/>
          <p:cNvPicPr preferRelativeResize="0"/>
          <p:nvPr/>
        </p:nvPicPr>
        <p:blipFill rotWithShape="1">
          <a:blip r:embed="rId3">
            <a:alphaModFix/>
          </a:blip>
          <a:srcRect/>
          <a:stretch/>
        </p:blipFill>
        <p:spPr>
          <a:xfrm>
            <a:off x="3281825" y="1869025"/>
            <a:ext cx="5046625" cy="431747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g118372a3c0b_0_0"/>
          <p:cNvSpPr txBox="1">
            <a:spLocks noGrp="1"/>
          </p:cNvSpPr>
          <p:nvPr>
            <p:ph type="title"/>
          </p:nvPr>
        </p:nvSpPr>
        <p:spPr>
          <a:xfrm>
            <a:off x="6329730" y="467150"/>
            <a:ext cx="5580600" cy="994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400"/>
              <a:buNone/>
            </a:pPr>
            <a:r>
              <a:rPr lang="en-US" sz="4100"/>
              <a:t>Trajectory using the Integrated Supports Star</a:t>
            </a:r>
            <a:endParaRPr sz="4100"/>
          </a:p>
        </p:txBody>
      </p:sp>
      <p:sp>
        <p:nvSpPr>
          <p:cNvPr id="133" name="Google Shape;133;g118372a3c0b_0_0"/>
          <p:cNvSpPr txBox="1">
            <a:spLocks noGrp="1"/>
          </p:cNvSpPr>
          <p:nvPr>
            <p:ph type="sldNum" idx="12"/>
          </p:nvPr>
        </p:nvSpPr>
        <p:spPr>
          <a:xfrm>
            <a:off x="468119" y="6296249"/>
            <a:ext cx="714600" cy="300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400"/>
              <a:buFont typeface="Arial"/>
              <a:buNone/>
            </a:pPr>
            <a:fld id="{00000000-1234-1234-1234-123412341234}" type="slidenum">
              <a:rPr lang="en-US"/>
              <a:t>6</a:t>
            </a:fld>
            <a:endParaRPr/>
          </a:p>
        </p:txBody>
      </p:sp>
      <p:sp>
        <p:nvSpPr>
          <p:cNvPr id="134" name="Google Shape;134;g118372a3c0b_0_0"/>
          <p:cNvSpPr txBox="1"/>
          <p:nvPr/>
        </p:nvSpPr>
        <p:spPr>
          <a:xfrm>
            <a:off x="7452350" y="1984900"/>
            <a:ext cx="4328100" cy="23088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	</a:t>
            </a:r>
            <a:r>
              <a:rPr lang="en-US" sz="2300" b="1" i="0" u="none" strike="noStrike" cap="none">
                <a:solidFill>
                  <a:srgbClr val="000000"/>
                </a:solidFill>
                <a:latin typeface="Calibri"/>
                <a:ea typeface="Calibri"/>
                <a:cs typeface="Calibri"/>
                <a:sym typeface="Calibri"/>
              </a:rPr>
              <a:t>Personal Stre</a:t>
            </a:r>
            <a:r>
              <a:rPr lang="en-US" sz="2300" b="1">
                <a:latin typeface="Calibri"/>
                <a:ea typeface="Calibri"/>
                <a:cs typeface="Calibri"/>
                <a:sym typeface="Calibri"/>
              </a:rPr>
              <a:t>ngths and Assets</a:t>
            </a:r>
            <a:endParaRPr sz="2300" b="1">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2300" b="1">
                <a:latin typeface="Calibri"/>
                <a:ea typeface="Calibri"/>
                <a:cs typeface="Calibri"/>
                <a:sym typeface="Calibri"/>
              </a:rPr>
              <a:t>       Relationships</a:t>
            </a:r>
            <a:endParaRPr sz="2300" b="1">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2300" b="1">
                <a:latin typeface="Calibri"/>
                <a:ea typeface="Calibri"/>
                <a:cs typeface="Calibri"/>
                <a:sym typeface="Calibri"/>
              </a:rPr>
              <a:t>       Technology</a:t>
            </a:r>
            <a:endParaRPr sz="2300" b="1">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2300" b="1">
                <a:latin typeface="Calibri"/>
                <a:ea typeface="Calibri"/>
                <a:cs typeface="Calibri"/>
                <a:sym typeface="Calibri"/>
              </a:rPr>
              <a:t>       Community Resources</a:t>
            </a:r>
            <a:endParaRPr sz="2300" b="1">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sz="2300" b="1">
                <a:latin typeface="Calibri"/>
                <a:ea typeface="Calibri"/>
                <a:cs typeface="Calibri"/>
                <a:sym typeface="Calibri"/>
              </a:rPr>
              <a:t>       Eligibility Specific </a:t>
            </a:r>
            <a:endParaRPr sz="2300" b="1">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2300" b="0" i="0" u="none" strike="noStrike" cap="none">
                <a:solidFill>
                  <a:srgbClr val="000000"/>
                </a:solidFill>
                <a:latin typeface="Calibri"/>
                <a:ea typeface="Calibri"/>
                <a:cs typeface="Calibri"/>
                <a:sym typeface="Calibri"/>
              </a:rPr>
              <a:t>         </a:t>
            </a:r>
            <a:endParaRPr sz="1400" b="0" i="0" u="none" strike="noStrike" cap="none">
              <a:solidFill>
                <a:srgbClr val="000000"/>
              </a:solidFill>
              <a:latin typeface="Calibri"/>
              <a:ea typeface="Calibri"/>
              <a:cs typeface="Calibri"/>
              <a:sym typeface="Calibri"/>
            </a:endParaRPr>
          </a:p>
        </p:txBody>
      </p:sp>
      <p:pic>
        <p:nvPicPr>
          <p:cNvPr id="135" name="Google Shape;135;g118372a3c0b_0_0"/>
          <p:cNvPicPr preferRelativeResize="0"/>
          <p:nvPr/>
        </p:nvPicPr>
        <p:blipFill rotWithShape="1">
          <a:blip r:embed="rId3">
            <a:alphaModFix/>
          </a:blip>
          <a:srcRect/>
          <a:stretch/>
        </p:blipFill>
        <p:spPr>
          <a:xfrm>
            <a:off x="7553975" y="2076325"/>
            <a:ext cx="444000" cy="444000"/>
          </a:xfrm>
          <a:prstGeom prst="rect">
            <a:avLst/>
          </a:prstGeom>
          <a:noFill/>
          <a:ln>
            <a:noFill/>
          </a:ln>
        </p:spPr>
      </p:pic>
      <p:pic>
        <p:nvPicPr>
          <p:cNvPr id="136" name="Google Shape;136;g118372a3c0b_0_0"/>
          <p:cNvPicPr preferRelativeResize="0"/>
          <p:nvPr/>
        </p:nvPicPr>
        <p:blipFill rotWithShape="1">
          <a:blip r:embed="rId3">
            <a:alphaModFix/>
          </a:blip>
          <a:srcRect/>
          <a:stretch/>
        </p:blipFill>
        <p:spPr>
          <a:xfrm>
            <a:off x="7553975" y="3447925"/>
            <a:ext cx="444000" cy="444000"/>
          </a:xfrm>
          <a:prstGeom prst="rect">
            <a:avLst/>
          </a:prstGeom>
          <a:noFill/>
          <a:ln>
            <a:noFill/>
          </a:ln>
        </p:spPr>
      </p:pic>
      <p:pic>
        <p:nvPicPr>
          <p:cNvPr id="137" name="Google Shape;137;g118372a3c0b_0_0"/>
          <p:cNvPicPr preferRelativeResize="0"/>
          <p:nvPr/>
        </p:nvPicPr>
        <p:blipFill rotWithShape="1">
          <a:blip r:embed="rId3">
            <a:alphaModFix/>
          </a:blip>
          <a:srcRect/>
          <a:stretch/>
        </p:blipFill>
        <p:spPr>
          <a:xfrm>
            <a:off x="7553975" y="3084200"/>
            <a:ext cx="444000" cy="444000"/>
          </a:xfrm>
          <a:prstGeom prst="rect">
            <a:avLst/>
          </a:prstGeom>
          <a:noFill/>
          <a:ln>
            <a:noFill/>
          </a:ln>
        </p:spPr>
      </p:pic>
      <p:pic>
        <p:nvPicPr>
          <p:cNvPr id="138" name="Google Shape;138;g118372a3c0b_0_0"/>
          <p:cNvPicPr preferRelativeResize="0"/>
          <p:nvPr/>
        </p:nvPicPr>
        <p:blipFill rotWithShape="1">
          <a:blip r:embed="rId3">
            <a:alphaModFix/>
          </a:blip>
          <a:srcRect/>
          <a:stretch/>
        </p:blipFill>
        <p:spPr>
          <a:xfrm>
            <a:off x="7553975" y="2762125"/>
            <a:ext cx="444000" cy="444000"/>
          </a:xfrm>
          <a:prstGeom prst="rect">
            <a:avLst/>
          </a:prstGeom>
          <a:noFill/>
          <a:ln>
            <a:noFill/>
          </a:ln>
        </p:spPr>
      </p:pic>
      <p:pic>
        <p:nvPicPr>
          <p:cNvPr id="139" name="Google Shape;139;g118372a3c0b_0_0"/>
          <p:cNvPicPr preferRelativeResize="0"/>
          <p:nvPr/>
        </p:nvPicPr>
        <p:blipFill rotWithShape="1">
          <a:blip r:embed="rId3">
            <a:alphaModFix/>
          </a:blip>
          <a:srcRect/>
          <a:stretch/>
        </p:blipFill>
        <p:spPr>
          <a:xfrm>
            <a:off x="7553975" y="2442075"/>
            <a:ext cx="444000" cy="444000"/>
          </a:xfrm>
          <a:prstGeom prst="rect">
            <a:avLst/>
          </a:prstGeom>
          <a:noFill/>
          <a:ln>
            <a:noFill/>
          </a:ln>
        </p:spPr>
      </p:pic>
      <p:pic>
        <p:nvPicPr>
          <p:cNvPr id="140" name="Google Shape;140;g118372a3c0b_0_0"/>
          <p:cNvPicPr preferRelativeResize="0"/>
          <p:nvPr/>
        </p:nvPicPr>
        <p:blipFill rotWithShape="1">
          <a:blip r:embed="rId4">
            <a:alphaModFix/>
          </a:blip>
          <a:srcRect l="1835" r="1001"/>
          <a:stretch/>
        </p:blipFill>
        <p:spPr>
          <a:xfrm>
            <a:off x="749130" y="149412"/>
            <a:ext cx="5523654" cy="659702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g1174ecb7bba_0_0"/>
          <p:cNvSpPr txBox="1">
            <a:spLocks noGrp="1"/>
          </p:cNvSpPr>
          <p:nvPr>
            <p:ph type="title"/>
          </p:nvPr>
        </p:nvSpPr>
        <p:spPr>
          <a:xfrm>
            <a:off x="883800" y="601768"/>
            <a:ext cx="11308200" cy="994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Arial"/>
              <a:buNone/>
            </a:pPr>
            <a:r>
              <a:rPr lang="en-US"/>
              <a:t>Day in the Life - Support Services</a:t>
            </a:r>
            <a:endParaRPr sz="3200"/>
          </a:p>
        </p:txBody>
      </p:sp>
      <p:sp>
        <p:nvSpPr>
          <p:cNvPr id="147" name="Google Shape;147;g1174ecb7bba_0_0"/>
          <p:cNvSpPr txBox="1">
            <a:spLocks noGrp="1"/>
          </p:cNvSpPr>
          <p:nvPr>
            <p:ph type="body" idx="1"/>
          </p:nvPr>
        </p:nvSpPr>
        <p:spPr>
          <a:xfrm>
            <a:off x="883800" y="1676600"/>
            <a:ext cx="10967400" cy="5130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800"/>
              <a:buNone/>
            </a:pPr>
            <a:endParaRPr/>
          </a:p>
          <a:p>
            <a:pPr marL="0" lvl="0" indent="0" algn="l" rtl="0">
              <a:lnSpc>
                <a:spcPct val="90000"/>
              </a:lnSpc>
              <a:spcBef>
                <a:spcPts val="0"/>
              </a:spcBef>
              <a:spcAft>
                <a:spcPts val="0"/>
              </a:spcAft>
              <a:buSzPts val="2800"/>
              <a:buNone/>
            </a:pPr>
            <a:endParaRPr sz="2700"/>
          </a:p>
          <a:p>
            <a:pPr marL="0" lvl="0" indent="0" algn="l" rtl="0">
              <a:lnSpc>
                <a:spcPct val="90000"/>
              </a:lnSpc>
              <a:spcBef>
                <a:spcPts val="0"/>
              </a:spcBef>
              <a:spcAft>
                <a:spcPts val="0"/>
              </a:spcAft>
              <a:buSzPts val="2800"/>
              <a:buNone/>
            </a:pPr>
            <a:endParaRPr sz="2700"/>
          </a:p>
        </p:txBody>
      </p:sp>
      <p:sp>
        <p:nvSpPr>
          <p:cNvPr id="148" name="Google Shape;148;g1174ecb7bba_0_0"/>
          <p:cNvSpPr txBox="1">
            <a:spLocks noGrp="1"/>
          </p:cNvSpPr>
          <p:nvPr>
            <p:ph type="sldNum" idx="12"/>
          </p:nvPr>
        </p:nvSpPr>
        <p:spPr>
          <a:xfrm>
            <a:off x="537186" y="6253165"/>
            <a:ext cx="5433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800"/>
              <a:buFont typeface="Arial"/>
              <a:buNone/>
            </a:pPr>
            <a:fld id="{00000000-1234-1234-1234-123412341234}" type="slidenum">
              <a:rPr lang="en-US" sz="1800"/>
              <a:t>7</a:t>
            </a:fld>
            <a:endParaRPr sz="1800"/>
          </a:p>
        </p:txBody>
      </p:sp>
      <p:pic>
        <p:nvPicPr>
          <p:cNvPr id="149" name="Google Shape;149;g1174ecb7bba_0_0"/>
          <p:cNvPicPr preferRelativeResize="0"/>
          <p:nvPr/>
        </p:nvPicPr>
        <p:blipFill>
          <a:blip r:embed="rId3">
            <a:alphaModFix/>
          </a:blip>
          <a:stretch>
            <a:fillRect/>
          </a:stretch>
        </p:blipFill>
        <p:spPr>
          <a:xfrm>
            <a:off x="1080475" y="1482275"/>
            <a:ext cx="4761144" cy="4770900"/>
          </a:xfrm>
          <a:prstGeom prst="rect">
            <a:avLst/>
          </a:prstGeom>
          <a:noFill/>
          <a:ln>
            <a:noFill/>
          </a:ln>
        </p:spPr>
      </p:pic>
      <p:pic>
        <p:nvPicPr>
          <p:cNvPr id="150" name="Google Shape;150;g1174ecb7bba_0_0"/>
          <p:cNvPicPr preferRelativeResize="0"/>
          <p:nvPr/>
        </p:nvPicPr>
        <p:blipFill>
          <a:blip r:embed="rId4">
            <a:alphaModFix/>
          </a:blip>
          <a:stretch>
            <a:fillRect/>
          </a:stretch>
        </p:blipFill>
        <p:spPr>
          <a:xfrm>
            <a:off x="6142250" y="1482275"/>
            <a:ext cx="5091900" cy="4412326"/>
          </a:xfrm>
          <a:prstGeom prst="rect">
            <a:avLst/>
          </a:prstGeom>
          <a:noFill/>
          <a:ln>
            <a:noFill/>
          </a:ln>
        </p:spPr>
      </p:pic>
      <p:sp>
        <p:nvSpPr>
          <p:cNvPr id="151" name="Google Shape;151;g1174ecb7bba_0_0"/>
          <p:cNvSpPr txBox="1"/>
          <p:nvPr/>
        </p:nvSpPr>
        <p:spPr>
          <a:xfrm>
            <a:off x="1231825" y="6348675"/>
            <a:ext cx="777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Calibri"/>
                <a:ea typeface="Calibri"/>
                <a:cs typeface="Calibri"/>
                <a:sym typeface="Calibri"/>
              </a:rPr>
              <a:t>FSW - Family Supports Waiver  CSW - Community Supports Waiver  CPW - Community Pathways Waiver</a:t>
            </a:r>
            <a:endParaRPr>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g115b2bb962e_0_7"/>
          <p:cNvSpPr txBox="1">
            <a:spLocks noGrp="1"/>
          </p:cNvSpPr>
          <p:nvPr>
            <p:ph type="title"/>
          </p:nvPr>
        </p:nvSpPr>
        <p:spPr>
          <a:xfrm>
            <a:off x="883800" y="601768"/>
            <a:ext cx="11308200" cy="994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Arial"/>
              <a:buNone/>
            </a:pPr>
            <a:r>
              <a:rPr lang="en-US"/>
              <a:t>Day in the Life - Support Services</a:t>
            </a:r>
            <a:endParaRPr/>
          </a:p>
        </p:txBody>
      </p:sp>
      <p:sp>
        <p:nvSpPr>
          <p:cNvPr id="158" name="Google Shape;158;g115b2bb962e_0_7"/>
          <p:cNvSpPr txBox="1">
            <a:spLocks noGrp="1"/>
          </p:cNvSpPr>
          <p:nvPr>
            <p:ph type="body" idx="1"/>
          </p:nvPr>
        </p:nvSpPr>
        <p:spPr>
          <a:xfrm>
            <a:off x="612300" y="1399750"/>
            <a:ext cx="10967400" cy="5130000"/>
          </a:xfrm>
          <a:prstGeom prst="rect">
            <a:avLst/>
          </a:prstGeom>
          <a:noFill/>
          <a:ln>
            <a:noFill/>
          </a:ln>
        </p:spPr>
        <p:txBody>
          <a:bodyPr spcFirstLastPara="1" wrap="square" lIns="91425" tIns="45700" rIns="91425" bIns="45700" anchor="t" anchorCtr="0">
            <a:noAutofit/>
          </a:bodyPr>
          <a:lstStyle/>
          <a:p>
            <a:pPr marL="457200" lvl="0" indent="0" algn="l" rtl="0">
              <a:lnSpc>
                <a:spcPct val="90000"/>
              </a:lnSpc>
              <a:spcBef>
                <a:spcPts val="0"/>
              </a:spcBef>
              <a:spcAft>
                <a:spcPts val="0"/>
              </a:spcAft>
              <a:buSzPts val="2800"/>
              <a:buNone/>
            </a:pPr>
            <a:r>
              <a:rPr lang="en-US"/>
              <a:t> </a:t>
            </a:r>
            <a:endParaRPr sz="2700"/>
          </a:p>
        </p:txBody>
      </p:sp>
      <p:sp>
        <p:nvSpPr>
          <p:cNvPr id="159" name="Google Shape;159;g115b2bb962e_0_7"/>
          <p:cNvSpPr txBox="1">
            <a:spLocks noGrp="1"/>
          </p:cNvSpPr>
          <p:nvPr>
            <p:ph type="sldNum" idx="12"/>
          </p:nvPr>
        </p:nvSpPr>
        <p:spPr>
          <a:xfrm>
            <a:off x="537186" y="6253165"/>
            <a:ext cx="5433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800"/>
              <a:buFont typeface="Arial"/>
              <a:buNone/>
            </a:pPr>
            <a:fld id="{00000000-1234-1234-1234-123412341234}" type="slidenum">
              <a:rPr lang="en-US" sz="1800"/>
              <a:t>8</a:t>
            </a:fld>
            <a:endParaRPr sz="1800"/>
          </a:p>
        </p:txBody>
      </p:sp>
      <p:pic>
        <p:nvPicPr>
          <p:cNvPr id="160" name="Google Shape;160;g115b2bb962e_0_7"/>
          <p:cNvPicPr preferRelativeResize="0"/>
          <p:nvPr/>
        </p:nvPicPr>
        <p:blipFill rotWithShape="1">
          <a:blip r:embed="rId3">
            <a:alphaModFix/>
          </a:blip>
          <a:srcRect/>
          <a:stretch/>
        </p:blipFill>
        <p:spPr>
          <a:xfrm>
            <a:off x="1390475" y="1596563"/>
            <a:ext cx="8248650" cy="676275"/>
          </a:xfrm>
          <a:prstGeom prst="rect">
            <a:avLst/>
          </a:prstGeom>
          <a:noFill/>
          <a:ln>
            <a:noFill/>
          </a:ln>
        </p:spPr>
      </p:pic>
      <p:pic>
        <p:nvPicPr>
          <p:cNvPr id="161" name="Google Shape;161;g115b2bb962e_0_7"/>
          <p:cNvPicPr preferRelativeResize="0"/>
          <p:nvPr/>
        </p:nvPicPr>
        <p:blipFill rotWithShape="1">
          <a:blip r:embed="rId4">
            <a:alphaModFix/>
          </a:blip>
          <a:srcRect/>
          <a:stretch/>
        </p:blipFill>
        <p:spPr>
          <a:xfrm>
            <a:off x="1390475" y="2272850"/>
            <a:ext cx="8106900" cy="516850"/>
          </a:xfrm>
          <a:prstGeom prst="rect">
            <a:avLst/>
          </a:prstGeom>
          <a:noFill/>
          <a:ln>
            <a:noFill/>
          </a:ln>
        </p:spPr>
      </p:pic>
      <p:pic>
        <p:nvPicPr>
          <p:cNvPr id="162" name="Google Shape;162;g115b2bb962e_0_7"/>
          <p:cNvPicPr preferRelativeResize="0"/>
          <p:nvPr/>
        </p:nvPicPr>
        <p:blipFill rotWithShape="1">
          <a:blip r:embed="rId5">
            <a:alphaModFix/>
          </a:blip>
          <a:srcRect/>
          <a:stretch/>
        </p:blipFill>
        <p:spPr>
          <a:xfrm>
            <a:off x="1390475" y="3465975"/>
            <a:ext cx="8106901" cy="399775"/>
          </a:xfrm>
          <a:prstGeom prst="rect">
            <a:avLst/>
          </a:prstGeom>
          <a:noFill/>
          <a:ln>
            <a:noFill/>
          </a:ln>
        </p:spPr>
      </p:pic>
      <p:pic>
        <p:nvPicPr>
          <p:cNvPr id="163" name="Google Shape;163;g115b2bb962e_0_7"/>
          <p:cNvPicPr preferRelativeResize="0"/>
          <p:nvPr/>
        </p:nvPicPr>
        <p:blipFill rotWithShape="1">
          <a:blip r:embed="rId6">
            <a:alphaModFix/>
          </a:blip>
          <a:srcRect/>
          <a:stretch/>
        </p:blipFill>
        <p:spPr>
          <a:xfrm>
            <a:off x="1423813" y="2624975"/>
            <a:ext cx="8181974" cy="826900"/>
          </a:xfrm>
          <a:prstGeom prst="rect">
            <a:avLst/>
          </a:prstGeom>
          <a:noFill/>
          <a:ln>
            <a:noFill/>
          </a:ln>
        </p:spPr>
      </p:pic>
      <p:pic>
        <p:nvPicPr>
          <p:cNvPr id="164" name="Google Shape;164;g115b2bb962e_0_7"/>
          <p:cNvPicPr preferRelativeResize="0"/>
          <p:nvPr/>
        </p:nvPicPr>
        <p:blipFill rotWithShape="1">
          <a:blip r:embed="rId7">
            <a:alphaModFix/>
          </a:blip>
          <a:srcRect/>
          <a:stretch/>
        </p:blipFill>
        <p:spPr>
          <a:xfrm>
            <a:off x="1352935" y="3879838"/>
            <a:ext cx="8181975" cy="1009650"/>
          </a:xfrm>
          <a:prstGeom prst="rect">
            <a:avLst/>
          </a:prstGeom>
          <a:noFill/>
          <a:ln>
            <a:noFill/>
          </a:ln>
        </p:spPr>
      </p:pic>
      <p:pic>
        <p:nvPicPr>
          <p:cNvPr id="165" name="Google Shape;165;g115b2bb962e_0_7"/>
          <p:cNvPicPr preferRelativeResize="0"/>
          <p:nvPr/>
        </p:nvPicPr>
        <p:blipFill rotWithShape="1">
          <a:blip r:embed="rId8">
            <a:alphaModFix/>
          </a:blip>
          <a:srcRect/>
          <a:stretch/>
        </p:blipFill>
        <p:spPr>
          <a:xfrm>
            <a:off x="1390475" y="4704075"/>
            <a:ext cx="8106899" cy="913875"/>
          </a:xfrm>
          <a:prstGeom prst="rect">
            <a:avLst/>
          </a:prstGeom>
          <a:noFill/>
          <a:ln>
            <a:noFill/>
          </a:ln>
        </p:spPr>
      </p:pic>
      <p:pic>
        <p:nvPicPr>
          <p:cNvPr id="166" name="Google Shape;166;g115b2bb962e_0_7"/>
          <p:cNvPicPr preferRelativeResize="0"/>
          <p:nvPr/>
        </p:nvPicPr>
        <p:blipFill rotWithShape="1">
          <a:blip r:embed="rId9">
            <a:alphaModFix/>
          </a:blip>
          <a:srcRect/>
          <a:stretch/>
        </p:blipFill>
        <p:spPr>
          <a:xfrm>
            <a:off x="1390475" y="5617950"/>
            <a:ext cx="7896624" cy="6286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g11205862a65_0_1"/>
          <p:cNvSpPr txBox="1">
            <a:spLocks noGrp="1"/>
          </p:cNvSpPr>
          <p:nvPr>
            <p:ph type="title"/>
          </p:nvPr>
        </p:nvSpPr>
        <p:spPr>
          <a:xfrm>
            <a:off x="883800" y="601768"/>
            <a:ext cx="11308200" cy="994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Arial"/>
              <a:buNone/>
            </a:pPr>
            <a:r>
              <a:rPr lang="en-US"/>
              <a:t>Day in the Life - Support Services</a:t>
            </a:r>
            <a:endParaRPr/>
          </a:p>
        </p:txBody>
      </p:sp>
      <p:sp>
        <p:nvSpPr>
          <p:cNvPr id="173" name="Google Shape;173;g11205862a65_0_1"/>
          <p:cNvSpPr txBox="1">
            <a:spLocks noGrp="1"/>
          </p:cNvSpPr>
          <p:nvPr>
            <p:ph type="body" idx="1"/>
          </p:nvPr>
        </p:nvSpPr>
        <p:spPr>
          <a:xfrm>
            <a:off x="883800" y="1676600"/>
            <a:ext cx="10967400" cy="5130000"/>
          </a:xfrm>
          <a:prstGeom prst="rect">
            <a:avLst/>
          </a:prstGeom>
          <a:noFill/>
          <a:ln>
            <a:noFill/>
          </a:ln>
        </p:spPr>
        <p:txBody>
          <a:bodyPr spcFirstLastPara="1" wrap="square" lIns="91425" tIns="45700" rIns="91425" bIns="45700" anchor="t" anchorCtr="0">
            <a:noAutofit/>
          </a:bodyPr>
          <a:lstStyle/>
          <a:p>
            <a:pPr marL="457200" lvl="0" indent="-406400" algn="l" rtl="0">
              <a:lnSpc>
                <a:spcPct val="90000"/>
              </a:lnSpc>
              <a:spcBef>
                <a:spcPts val="0"/>
              </a:spcBef>
              <a:spcAft>
                <a:spcPts val="0"/>
              </a:spcAft>
              <a:buSzPts val="2800"/>
              <a:buChar char="•"/>
            </a:pPr>
            <a:r>
              <a:rPr lang="en-US"/>
              <a:t>Coordinator of Community Services - Lesson Learned/Advice</a:t>
            </a:r>
            <a:endParaRPr/>
          </a:p>
          <a:p>
            <a:pPr marL="457200" lvl="0" indent="0" algn="l" rtl="0">
              <a:lnSpc>
                <a:spcPct val="90000"/>
              </a:lnSpc>
              <a:spcBef>
                <a:spcPts val="0"/>
              </a:spcBef>
              <a:spcAft>
                <a:spcPts val="0"/>
              </a:spcAft>
              <a:buSzPts val="2800"/>
              <a:buNone/>
            </a:pPr>
            <a:endParaRPr/>
          </a:p>
          <a:p>
            <a:pPr marL="457200" lvl="0" indent="-406400" algn="l" rtl="0">
              <a:lnSpc>
                <a:spcPct val="90000"/>
              </a:lnSpc>
              <a:spcBef>
                <a:spcPts val="0"/>
              </a:spcBef>
              <a:spcAft>
                <a:spcPts val="0"/>
              </a:spcAft>
              <a:buSzPts val="2800"/>
              <a:buChar char="•"/>
            </a:pPr>
            <a:r>
              <a:rPr lang="en-US"/>
              <a:t>Early Adopter - Lesson Learned/Advice</a:t>
            </a:r>
            <a:endParaRPr/>
          </a:p>
          <a:p>
            <a:pPr marL="457200" lvl="0" indent="0" algn="l" rtl="0">
              <a:lnSpc>
                <a:spcPct val="90000"/>
              </a:lnSpc>
              <a:spcBef>
                <a:spcPts val="0"/>
              </a:spcBef>
              <a:spcAft>
                <a:spcPts val="0"/>
              </a:spcAft>
              <a:buSzPts val="2800"/>
              <a:buNone/>
            </a:pPr>
            <a:endParaRPr/>
          </a:p>
          <a:p>
            <a:pPr marL="0" lvl="0" indent="0" algn="l" rtl="0">
              <a:lnSpc>
                <a:spcPct val="90000"/>
              </a:lnSpc>
              <a:spcBef>
                <a:spcPts val="0"/>
              </a:spcBef>
              <a:spcAft>
                <a:spcPts val="0"/>
              </a:spcAft>
              <a:buSzPts val="2800"/>
              <a:buNone/>
            </a:pPr>
            <a:endParaRPr/>
          </a:p>
          <a:p>
            <a:pPr marL="0" lvl="0" indent="0" algn="l" rtl="0">
              <a:lnSpc>
                <a:spcPct val="90000"/>
              </a:lnSpc>
              <a:spcBef>
                <a:spcPts val="0"/>
              </a:spcBef>
              <a:spcAft>
                <a:spcPts val="0"/>
              </a:spcAft>
              <a:buSzPts val="2800"/>
              <a:buNone/>
            </a:pPr>
            <a:endParaRPr sz="2700"/>
          </a:p>
          <a:p>
            <a:pPr marL="0" lvl="0" indent="0" algn="l" rtl="0">
              <a:lnSpc>
                <a:spcPct val="90000"/>
              </a:lnSpc>
              <a:spcBef>
                <a:spcPts val="0"/>
              </a:spcBef>
              <a:spcAft>
                <a:spcPts val="0"/>
              </a:spcAft>
              <a:buSzPts val="2800"/>
              <a:buNone/>
            </a:pPr>
            <a:endParaRPr sz="2700"/>
          </a:p>
        </p:txBody>
      </p:sp>
      <p:sp>
        <p:nvSpPr>
          <p:cNvPr id="174" name="Google Shape;174;g11205862a65_0_1"/>
          <p:cNvSpPr txBox="1">
            <a:spLocks noGrp="1"/>
          </p:cNvSpPr>
          <p:nvPr>
            <p:ph type="sldNum" idx="12"/>
          </p:nvPr>
        </p:nvSpPr>
        <p:spPr>
          <a:xfrm>
            <a:off x="537186" y="6253165"/>
            <a:ext cx="5433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800"/>
              <a:buFont typeface="Arial"/>
              <a:buNone/>
            </a:pPr>
            <a:fld id="{00000000-1234-1234-1234-123412341234}" type="slidenum">
              <a:rPr lang="en-US" sz="1800"/>
              <a:t>9</a:t>
            </a:fld>
            <a:endParaRPr sz="1800"/>
          </a:p>
        </p:txBody>
      </p:sp>
      <p:pic>
        <p:nvPicPr>
          <p:cNvPr id="175" name="Google Shape;175;g11205862a65_0_1"/>
          <p:cNvPicPr preferRelativeResize="0"/>
          <p:nvPr/>
        </p:nvPicPr>
        <p:blipFill rotWithShape="1">
          <a:blip r:embed="rId3">
            <a:alphaModFix/>
          </a:blip>
          <a:srcRect/>
          <a:stretch/>
        </p:blipFill>
        <p:spPr>
          <a:xfrm>
            <a:off x="2908529" y="3249604"/>
            <a:ext cx="4787875" cy="318760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MDH Pallette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00AE20617EFFE49AB2E56405D231937" ma:contentTypeVersion="11" ma:contentTypeDescription="Create a new document." ma:contentTypeScope="" ma:versionID="0da0ce335292d04bdf4e2061b19af53b">
  <xsd:schema xmlns:xsd="http://www.w3.org/2001/XMLSchema" xmlns:xs="http://www.w3.org/2001/XMLSchema" xmlns:p="http://schemas.microsoft.com/office/2006/metadata/properties" xmlns:ns1="http://schemas.microsoft.com/sharepoint/v3" targetNamespace="http://schemas.microsoft.com/office/2006/metadata/properties" ma:root="true" ma:fieldsID="29f8a7ee62ec5a0ae4d6004028b8cf6e"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ma:readOnly="fals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25F0E19E-A757-4BC3-9C58-178EB0876167}"/>
</file>

<file path=customXml/itemProps2.xml><?xml version="1.0" encoding="utf-8"?>
<ds:datastoreItem xmlns:ds="http://schemas.openxmlformats.org/officeDocument/2006/customXml" ds:itemID="{F34CBADD-9D4A-4AC1-9BDB-1C6D8E758A12}"/>
</file>

<file path=customXml/itemProps3.xml><?xml version="1.0" encoding="utf-8"?>
<ds:datastoreItem xmlns:ds="http://schemas.openxmlformats.org/officeDocument/2006/customXml" ds:itemID="{866545E0-58DF-41BF-BF8B-9B7CAFC1E71E}"/>
</file>

<file path=docProps/app.xml><?xml version="1.0" encoding="utf-8"?>
<Properties xmlns="http://schemas.openxmlformats.org/officeDocument/2006/extended-properties" xmlns:vt="http://schemas.openxmlformats.org/officeDocument/2006/docPropsVTypes">
  <TotalTime>4</TotalTime>
  <Words>8307</Words>
  <Application>Microsoft Office PowerPoint</Application>
  <PresentationFormat>Widescreen</PresentationFormat>
  <Paragraphs>1006</Paragraphs>
  <Slides>56</Slides>
  <Notes>56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56</vt:i4>
      </vt:variant>
    </vt:vector>
  </HeadingPairs>
  <TitlesOfParts>
    <vt:vector size="61" baseType="lpstr">
      <vt:lpstr>Calibri</vt:lpstr>
      <vt:lpstr>Montserrat</vt:lpstr>
      <vt:lpstr>Times New Roman</vt:lpstr>
      <vt:lpstr>Arial</vt:lpstr>
      <vt:lpstr>Office Theme</vt:lpstr>
      <vt:lpstr>Developmental Disabilities Administration (DDA) Person-Centered Plans Services Considerations and Flexibility Support Services, Residential Supports,  State Funding, and Self-Direction</vt:lpstr>
      <vt:lpstr>Purpose</vt:lpstr>
      <vt:lpstr>Agenda</vt:lpstr>
      <vt:lpstr>Trajectory </vt:lpstr>
      <vt:lpstr>Trajectory using the Integrated Supports Star</vt:lpstr>
      <vt:lpstr>Trajectory using the Integrated Supports Star</vt:lpstr>
      <vt:lpstr>Day in the Life - Support Services</vt:lpstr>
      <vt:lpstr>Day in the Life - Support Services</vt:lpstr>
      <vt:lpstr>Day in the Life - Support Services</vt:lpstr>
      <vt:lpstr>PowerPoint Presentation</vt:lpstr>
      <vt:lpstr>PowerPoint Presentation</vt:lpstr>
      <vt:lpstr>Day in the Life - Personal Supports</vt:lpstr>
      <vt:lpstr>Day in the Life - Personal Supports</vt:lpstr>
      <vt:lpstr>Day in the Life - Personal Supports</vt:lpstr>
      <vt:lpstr>Day in the Life - Personal Supports</vt:lpstr>
      <vt:lpstr>Day in the Life - Personal Supports</vt:lpstr>
      <vt:lpstr>Day in the Life - Personal Supports</vt:lpstr>
      <vt:lpstr>Day in the Life - Personal Supports</vt:lpstr>
      <vt:lpstr>SEEC - Personal Supports</vt:lpstr>
      <vt:lpstr>Day in the Life - Behavioral Supports</vt:lpstr>
      <vt:lpstr>Day in the Life - Behavioral Supports</vt:lpstr>
      <vt:lpstr>Day in the Life - Behavioral Supports</vt:lpstr>
      <vt:lpstr>Day in the Life - Behavioral Supports</vt:lpstr>
      <vt:lpstr>Day in the Life - Behavioral Supports</vt:lpstr>
      <vt:lpstr>Day in the Life - Nursing Supports Services</vt:lpstr>
      <vt:lpstr>Day in the Life - Nursing Supports Services</vt:lpstr>
      <vt:lpstr>Day in the Life - Nursing Supports Services</vt:lpstr>
      <vt:lpstr>Day in the Life - Nursing Supports Services</vt:lpstr>
      <vt:lpstr>Day in the Life - Nursing Supports Services</vt:lpstr>
      <vt:lpstr>Day in the Life - Nursing Supports Services</vt:lpstr>
      <vt:lpstr>Day in the Life - Nursing Supports Services</vt:lpstr>
      <vt:lpstr>Day in the Life - Respite</vt:lpstr>
      <vt:lpstr>Day in the Life - Respite </vt:lpstr>
      <vt:lpstr>Day in the Life - Respite</vt:lpstr>
      <vt:lpstr>Day in the Life - Residential Services</vt:lpstr>
      <vt:lpstr>Day in the Life - Residential Services</vt:lpstr>
      <vt:lpstr>Day in the Life - Residential Services</vt:lpstr>
      <vt:lpstr>Day in the Life - Residential Dedicated Supports</vt:lpstr>
      <vt:lpstr>Day in the Life - Residential Dedicated Supports</vt:lpstr>
      <vt:lpstr>Day in the Life - Residential Dedicated Supports</vt:lpstr>
      <vt:lpstr>Day in the Life - Residential Dedicated Supports</vt:lpstr>
      <vt:lpstr>Day in the Life - Residential Dedicated Supports</vt:lpstr>
      <vt:lpstr>Day in the Life - Residential Dedicated Supports </vt:lpstr>
      <vt:lpstr>Unbundle State Funded to Waiver Service</vt:lpstr>
      <vt:lpstr>State Funding</vt:lpstr>
      <vt:lpstr>State Funding</vt:lpstr>
      <vt:lpstr>DDA State Funded Program - DSA</vt:lpstr>
      <vt:lpstr>State Only Funded  - DSA</vt:lpstr>
      <vt:lpstr>State Funded </vt:lpstr>
      <vt:lpstr>Self-Directed Service Guidance</vt:lpstr>
      <vt:lpstr>Self-Directed Service Guidance</vt:lpstr>
      <vt:lpstr>Self-Directed Service Guidance</vt:lpstr>
      <vt:lpstr>Self-Directed Service Guidance</vt:lpstr>
      <vt:lpstr>Resources and Tools</vt:lpstr>
      <vt:lpstr>Resources and Tools</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Developmental Disabilities Administration (DDA) Person-Centered Plans Services Considerations and Flexibility Support Services, Residential Supports,  State Funding, and Self-Direction</dc:title>
  <dc:creator>Patricia Sastoque</dc:creator>
  <cp:lastModifiedBy>Patricia Sastoque</cp:lastModifiedBy>
  <cp:revision>3</cp:revision>
  <dcterms:created xsi:type="dcterms:W3CDTF">2020-06-04T17:52:06Z</dcterms:created>
  <dcterms:modified xsi:type="dcterms:W3CDTF">2022-03-04T15:56:11Z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0x010100100AE20617EFFE49AB2E56405D231937</vt:lpwstr>
  </property>
</Properties>
</file>