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0" r:id="rId2"/>
    <p:sldId id="257" r:id="rId3"/>
    <p:sldId id="258" r:id="rId4"/>
    <p:sldId id="259" r:id="rId5"/>
    <p:sldId id="261" r:id="rId6"/>
    <p:sldId id="266" r:id="rId7"/>
    <p:sldId id="263" r:id="rId8"/>
    <p:sldId id="262" r:id="rId9"/>
    <p:sldId id="264" r:id="rId10"/>
    <p:sldId id="26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60C3F-10D2-415D-A96F-8058201F998C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7D807-9825-4FAB-A0E9-0E082F0C4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27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0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0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4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3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0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0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9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7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3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7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AB4B6-EA02-4B2E-B2FD-D6914FC54EB5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3256-15DC-4EDD-B6EE-C27E057FE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2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nnovation.cms.gov/initiatives/Maryland-All-Payer-Mode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752600"/>
            <a:ext cx="8763000" cy="2590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4000" b="1" u="sng" dirty="0"/>
              <a:t>Using Population Health Data Tools to Target Care Coordination Interventions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4800600"/>
            <a:ext cx="8314840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David A. Mann, MD, PhD</a:t>
            </a:r>
          </a:p>
          <a:p>
            <a:pPr algn="ctr"/>
            <a:endParaRPr lang="en-US" sz="2800" b="1" dirty="0" smtClean="0"/>
          </a:p>
          <a:p>
            <a:pPr algn="ctr"/>
            <a:r>
              <a:rPr lang="en-US" sz="2400" b="1" dirty="0" smtClean="0"/>
              <a:t>Epidemiologist, Office of Minority Health and Health Disparities</a:t>
            </a:r>
          </a:p>
          <a:p>
            <a:pPr algn="ctr"/>
            <a:r>
              <a:rPr lang="en-US" sz="2400" b="1" dirty="0" smtClean="0"/>
              <a:t>Maryland Department of Health and Mental Hygiene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228600"/>
            <a:ext cx="8763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Maryland Health Enterprise Zones</a:t>
            </a:r>
          </a:p>
          <a:p>
            <a:pPr algn="ctr"/>
            <a:r>
              <a:rPr lang="en-US" sz="2800" b="1" dirty="0" smtClean="0"/>
              <a:t>Data and Evaluation All-Zone Meeting </a:t>
            </a:r>
          </a:p>
          <a:p>
            <a:pPr algn="ctr"/>
            <a:r>
              <a:rPr lang="en-US" sz="2400" b="1" i="1" dirty="0" smtClean="0"/>
              <a:t>May 11, 2015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B8C6-8BBA-4A58-BB13-A029AD7875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 smtClean="0"/>
              <a:t>Next Steps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marL="347472"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HEZs need to identify network members</a:t>
            </a:r>
          </a:p>
          <a:p>
            <a:pPr marL="347472"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State needs to clarify HIPAA compliance issues in this process</a:t>
            </a:r>
          </a:p>
          <a:p>
            <a:pPr marL="347472"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CRISP needs to determine its capacity to meet such data requests, and associated costs</a:t>
            </a:r>
          </a:p>
          <a:p>
            <a:pPr marL="347472"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HEZ network members need to meet and discuss feasibility and obstacles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009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54168"/>
            <a:ext cx="8763001" cy="615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90800" y="0"/>
            <a:ext cx="3873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Generic HEZ Logic Model</a:t>
            </a:r>
            <a:endParaRPr lang="en-US" sz="2800" b="1" u="sng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B8C6-8BBA-4A58-BB13-A029AD7875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0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Relevance to Waiver/Global Budgets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New </a:t>
            </a:r>
            <a:r>
              <a:rPr lang="en-US" b="1" dirty="0" smtClean="0"/>
              <a:t>CMS waiver </a:t>
            </a:r>
            <a:r>
              <a:rPr lang="en-US" b="1" dirty="0"/>
              <a:t>in 2014 </a:t>
            </a:r>
            <a:endParaRPr lang="en-US" b="1" dirty="0" smtClean="0"/>
          </a:p>
          <a:p>
            <a:r>
              <a:rPr lang="en-US" sz="2200" b="1" dirty="0" smtClean="0">
                <a:hlinkClick r:id="rId2"/>
              </a:rPr>
              <a:t>http</a:t>
            </a:r>
            <a:r>
              <a:rPr lang="en-US" sz="2200" b="1" dirty="0">
                <a:hlinkClick r:id="rId2"/>
              </a:rPr>
              <a:t>://innovation.cms.gov/initiatives/Maryland-All-Payer-Model/</a:t>
            </a:r>
            <a:endParaRPr lang="en-US" sz="2200" b="1" dirty="0"/>
          </a:p>
          <a:p>
            <a:pPr marL="742950" lvl="2" indent="-342900"/>
            <a:r>
              <a:rPr lang="en-US" sz="2800" b="1" dirty="0" smtClean="0"/>
              <a:t>Was cost </a:t>
            </a:r>
            <a:r>
              <a:rPr lang="en-US" sz="2800" b="1" dirty="0"/>
              <a:t>per </a:t>
            </a:r>
            <a:r>
              <a:rPr lang="en-US" sz="2800" b="1" dirty="0" smtClean="0"/>
              <a:t>admission, now hospital cost per capita</a:t>
            </a:r>
            <a:endParaRPr lang="en-US" sz="2800" b="1" dirty="0"/>
          </a:p>
          <a:p>
            <a:pPr marL="742950" lvl="2" indent="-342900"/>
            <a:r>
              <a:rPr lang="en-US" sz="2800" b="1" dirty="0" smtClean="0"/>
              <a:t>MD </a:t>
            </a:r>
            <a:r>
              <a:rPr lang="en-US" sz="2800" b="1" dirty="0"/>
              <a:t>to generate $330 million in Medicare savings over a five year </a:t>
            </a:r>
            <a:r>
              <a:rPr lang="en-US" sz="2800" b="1" dirty="0" smtClean="0"/>
              <a:t>period</a:t>
            </a:r>
          </a:p>
          <a:p>
            <a:pPr marL="742950" lvl="2" indent="-342900"/>
            <a:r>
              <a:rPr lang="en-US" sz="2800" b="1" dirty="0" smtClean="0"/>
              <a:t>Maryland </a:t>
            </a:r>
            <a:r>
              <a:rPr lang="en-US" sz="2800" b="1" dirty="0"/>
              <a:t>must limit annual all-payer per capita total hospital cost growth to 3.58</a:t>
            </a:r>
            <a:r>
              <a:rPr lang="en-US" sz="2800" b="1" dirty="0" smtClean="0"/>
              <a:t>%</a:t>
            </a:r>
          </a:p>
          <a:p>
            <a:pPr marL="742950" lvl="2" indent="-342900"/>
            <a:r>
              <a:rPr lang="en-US" sz="2800" b="1" dirty="0" smtClean="0"/>
              <a:t>MD </a:t>
            </a:r>
            <a:r>
              <a:rPr lang="en-US" sz="2800" b="1" dirty="0"/>
              <a:t>will </a:t>
            </a:r>
            <a:r>
              <a:rPr lang="en-US" sz="2800" b="1" dirty="0" smtClean="0"/>
              <a:t>shift </a:t>
            </a:r>
            <a:r>
              <a:rPr lang="en-US" sz="2800" b="1" dirty="0"/>
              <a:t>virtually all hospital revenue into global payment models</a:t>
            </a:r>
            <a:r>
              <a:rPr lang="en-US" sz="2800" b="1" dirty="0" smtClean="0"/>
              <a:t>.</a:t>
            </a:r>
          </a:p>
          <a:p>
            <a:pPr marL="742950" lvl="2" indent="-342900"/>
            <a:r>
              <a:rPr lang="en-US" sz="2800" b="1" dirty="0" smtClean="0"/>
              <a:t>Maryland’s aggregate </a:t>
            </a:r>
            <a:r>
              <a:rPr lang="en-US" sz="2800" b="1" dirty="0"/>
              <a:t>Medicare 30-day </a:t>
            </a:r>
            <a:r>
              <a:rPr lang="en-US" sz="2800" b="1" dirty="0" smtClean="0"/>
              <a:t>all-cause,</a:t>
            </a:r>
          </a:p>
          <a:p>
            <a:pPr marL="400050" lvl="2" indent="0">
              <a:buNone/>
            </a:pPr>
            <a:r>
              <a:rPr lang="en-US" sz="2800" b="1" dirty="0" smtClean="0"/>
              <a:t>     all-site </a:t>
            </a:r>
            <a:r>
              <a:rPr lang="en-US" sz="2800" b="1" dirty="0"/>
              <a:t>hospital readmission </a:t>
            </a:r>
            <a:r>
              <a:rPr lang="en-US" sz="2800" b="1" dirty="0" smtClean="0"/>
              <a:t>rate to match national</a:t>
            </a:r>
          </a:p>
          <a:p>
            <a:pPr marL="742950" lvl="2" indent="-342900"/>
            <a:endParaRPr lang="en-US" sz="28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B8C6-8BBA-4A58-BB13-A029AD7875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61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Recipe for Success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81400"/>
          </a:xfrm>
        </p:spPr>
        <p:txBody>
          <a:bodyPr/>
          <a:lstStyle/>
          <a:p>
            <a:r>
              <a:rPr lang="en-US" b="1" dirty="0" smtClean="0"/>
              <a:t>Do </a:t>
            </a:r>
            <a:r>
              <a:rPr lang="en-US" b="1" u="sng" dirty="0" smtClean="0"/>
              <a:t>enough</a:t>
            </a:r>
            <a:r>
              <a:rPr lang="en-US" b="1" dirty="0" smtClean="0"/>
              <a:t> (productivity)</a:t>
            </a:r>
          </a:p>
          <a:p>
            <a:endParaRPr lang="en-US" b="1" dirty="0"/>
          </a:p>
          <a:p>
            <a:r>
              <a:rPr lang="en-US" b="1" dirty="0" smtClean="0"/>
              <a:t>Of the </a:t>
            </a:r>
            <a:r>
              <a:rPr lang="en-US" b="1" u="sng" dirty="0" smtClean="0"/>
              <a:t>right things</a:t>
            </a:r>
            <a:r>
              <a:rPr lang="en-US" b="1" dirty="0" smtClean="0"/>
              <a:t> (logic model)</a:t>
            </a:r>
          </a:p>
          <a:p>
            <a:endParaRPr lang="en-US" b="1" dirty="0"/>
          </a:p>
          <a:p>
            <a:r>
              <a:rPr lang="en-US" b="1" dirty="0" smtClean="0"/>
              <a:t>For the </a:t>
            </a:r>
            <a:r>
              <a:rPr lang="en-US" b="1" u="sng" dirty="0" smtClean="0"/>
              <a:t>right people</a:t>
            </a:r>
            <a:r>
              <a:rPr lang="en-US" b="1" dirty="0" smtClean="0"/>
              <a:t> (high user targeting)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B8C6-8BBA-4A58-BB13-A029AD7875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3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b="1" u="sng" dirty="0" smtClean="0"/>
              <a:t>High Utilizer Focusing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5486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Greatest impact on utilization if we can succeed with the high utilizers (obviously).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CRISP analysis of PG HEZ (one zip code) admissions over 2 </a:t>
            </a:r>
            <a:r>
              <a:rPr lang="en-US" b="1" dirty="0" err="1" smtClean="0"/>
              <a:t>yrs</a:t>
            </a:r>
            <a:r>
              <a:rPr lang="en-US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Top 10% of high users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had 30% of admissions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and 78% of readmissions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This was 269 people.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HIPAA issues in who CRISP can inform?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26CD-9783-48F9-AE70-083E341E8A7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9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High Utilizer Identification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b="1" dirty="0" smtClean="0"/>
              <a:t>How defined?</a:t>
            </a:r>
          </a:p>
          <a:p>
            <a:pPr lvl="1"/>
            <a:r>
              <a:rPr lang="en-US" b="1" i="1" dirty="0" smtClean="0"/>
              <a:t>Relative vs. Absolute</a:t>
            </a:r>
          </a:p>
          <a:p>
            <a:pPr lvl="1"/>
            <a:endParaRPr lang="en-US" dirty="0"/>
          </a:p>
          <a:p>
            <a:r>
              <a:rPr lang="en-US" b="1" dirty="0" smtClean="0"/>
              <a:t>Who are  these people?</a:t>
            </a:r>
          </a:p>
          <a:p>
            <a:endParaRPr lang="en-US" dirty="0"/>
          </a:p>
          <a:p>
            <a:r>
              <a:rPr lang="en-US" b="1" dirty="0" smtClean="0"/>
              <a:t>Who is entitled to know? </a:t>
            </a:r>
            <a:endParaRPr lang="en-US" b="1" dirty="0"/>
          </a:p>
          <a:p>
            <a:pPr lvl="1"/>
            <a:r>
              <a:rPr lang="en-US" b="1" i="1" dirty="0" smtClean="0"/>
              <a:t>HIPAA issues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42369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Arrow Connector 38"/>
          <p:cNvCxnSpPr>
            <a:endCxn id="12" idx="2"/>
          </p:cNvCxnSpPr>
          <p:nvPr/>
        </p:nvCxnSpPr>
        <p:spPr>
          <a:xfrm flipV="1">
            <a:off x="4376056" y="2286002"/>
            <a:ext cx="27218" cy="106679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What Network is Needed?</a:t>
            </a:r>
            <a:br>
              <a:rPr lang="en-US" b="1" u="sng" dirty="0" smtClean="0"/>
            </a:br>
            <a:r>
              <a:rPr lang="en-US" sz="4000" b="1" i="1" u="sng" dirty="0" smtClean="0"/>
              <a:t>How Does the PHI* Flow?</a:t>
            </a:r>
            <a:endParaRPr lang="en-US" sz="4000" b="1" i="1" u="sng" dirty="0"/>
          </a:p>
        </p:txBody>
      </p:sp>
      <p:sp>
        <p:nvSpPr>
          <p:cNvPr id="4" name="Oval 3"/>
          <p:cNvSpPr/>
          <p:nvPr/>
        </p:nvSpPr>
        <p:spPr>
          <a:xfrm>
            <a:off x="3505200" y="4800600"/>
            <a:ext cx="17526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Patient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" name="Hexagon 4"/>
          <p:cNvSpPr/>
          <p:nvPr/>
        </p:nvSpPr>
        <p:spPr>
          <a:xfrm>
            <a:off x="3537856" y="3352800"/>
            <a:ext cx="1676400" cy="914400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PCP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PCMH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>
            <a:stCxn id="4" idx="0"/>
          </p:cNvCxnSpPr>
          <p:nvPr/>
        </p:nvCxnSpPr>
        <p:spPr>
          <a:xfrm flipV="1">
            <a:off x="4381500" y="4278086"/>
            <a:ext cx="0" cy="52251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57943" y="2209800"/>
            <a:ext cx="16002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Hospitals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00800" y="2209800"/>
            <a:ext cx="160020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Insurers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03174" y="1371602"/>
            <a:ext cx="16002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CRISP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558143" y="1600200"/>
            <a:ext cx="1045031" cy="83819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03374" y="1600200"/>
            <a:ext cx="1197426" cy="838198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58143" y="2612572"/>
            <a:ext cx="3842657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51346" y="2667000"/>
            <a:ext cx="1667444" cy="4915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(TPO Triangle*)</a:t>
            </a:r>
            <a:endParaRPr lang="en-US" b="1" i="1" dirty="0"/>
          </a:p>
        </p:txBody>
      </p:sp>
      <p:cxnSp>
        <p:nvCxnSpPr>
          <p:cNvPr id="24" name="Straight Arrow Connector 23"/>
          <p:cNvCxnSpPr>
            <a:endCxn id="9" idx="1"/>
          </p:cNvCxnSpPr>
          <p:nvPr/>
        </p:nvCxnSpPr>
        <p:spPr>
          <a:xfrm>
            <a:off x="2558143" y="2748637"/>
            <a:ext cx="718785" cy="74095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7"/>
          </p:cNvCxnSpPr>
          <p:nvPr/>
        </p:nvCxnSpPr>
        <p:spPr>
          <a:xfrm flipV="1">
            <a:off x="5486072" y="2748637"/>
            <a:ext cx="903843" cy="74095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388010" y="6059269"/>
            <a:ext cx="4030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*TPO = Treatment, Payment, Operations</a:t>
            </a:r>
          </a:p>
          <a:p>
            <a:r>
              <a:rPr lang="en-US" b="1" i="1" dirty="0" smtClean="0"/>
              <a:t>  PHI = Protected Health Information</a:t>
            </a:r>
            <a:endParaRPr lang="en-US" b="1" i="1" dirty="0"/>
          </a:p>
        </p:txBody>
      </p:sp>
      <p:sp>
        <p:nvSpPr>
          <p:cNvPr id="33" name="Rectangle 32"/>
          <p:cNvSpPr/>
          <p:nvPr/>
        </p:nvSpPr>
        <p:spPr>
          <a:xfrm>
            <a:off x="609600" y="4898571"/>
            <a:ext cx="1600200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Home Health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endCxn id="33" idx="3"/>
          </p:cNvCxnSpPr>
          <p:nvPr/>
        </p:nvCxnSpPr>
        <p:spPr>
          <a:xfrm flipH="1">
            <a:off x="2209800" y="5105400"/>
            <a:ext cx="707735" cy="250371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819400" y="3048000"/>
            <a:ext cx="3124200" cy="30153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553200" y="4898571"/>
            <a:ext cx="1600200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CBOs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43" idx="1"/>
          </p:cNvCxnSpPr>
          <p:nvPr/>
        </p:nvCxnSpPr>
        <p:spPr>
          <a:xfrm flipH="1" flipV="1">
            <a:off x="5802087" y="5105400"/>
            <a:ext cx="751113" cy="250371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100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2133600" cy="1143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CRISP runs High User Analysis for Zip Code(s)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[Admits?, ED visits?]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209800"/>
            <a:ext cx="2438400" cy="1828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Example: 2-year analysis of admits 20743: top 10% is 269 </a:t>
            </a:r>
            <a:r>
              <a:rPr lang="en-US" b="1" dirty="0" err="1" smtClean="0">
                <a:solidFill>
                  <a:schemeClr val="tx1"/>
                </a:solidFill>
              </a:rPr>
              <a:t>pts</a:t>
            </a:r>
            <a:r>
              <a:rPr lang="en-US" b="1" dirty="0" smtClean="0">
                <a:solidFill>
                  <a:schemeClr val="tx1"/>
                </a:solidFill>
              </a:rPr>
              <a:t>, 1085 admits (30%), 306 readmits (78%).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1828800" y="175260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200400" y="11811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72886" y="4495800"/>
            <a:ext cx="2133600" cy="1752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(Hypothetical Breakdown: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69 dead,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150 with known PCP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50 without PCP)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828800" y="403860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05200" y="794656"/>
            <a:ext cx="2133600" cy="762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150 known PCP see 50 different PCP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906486" y="5377543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211286" y="1181100"/>
            <a:ext cx="0" cy="4196443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38800" y="119743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943600" y="794654"/>
            <a:ext cx="2514600" cy="88174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CRISP Sends 50 PCP a list of their HUs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(average 3 HU per PCP)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572000" y="1556656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352800" y="2024739"/>
            <a:ext cx="2841171" cy="88174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CRISP Sends HEZ a list of the 50 PCP who have HU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68485" y="3380192"/>
            <a:ext cx="2514600" cy="14719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HEZ informs PCPs of available case management and CHW  services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931227" y="291737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193971" y="4116162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6498771" y="1668406"/>
            <a:ext cx="0" cy="244775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58000" y="2177139"/>
            <a:ext cx="1981200" cy="23186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PCP informs HU of HEZ services, asks HU to contact HEZ, or gets consent for HEZ to call/contact HU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906486" y="5867400"/>
            <a:ext cx="598714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05200" y="5138058"/>
            <a:ext cx="3162300" cy="1447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Who can be informed for the 50 without known PCP?  Maybe the insurer?  Perhaps insurer gets all 200?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7848600" y="1668406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6" idx="3"/>
          </p:cNvCxnSpPr>
          <p:nvPr/>
        </p:nvCxnSpPr>
        <p:spPr>
          <a:xfrm flipH="1">
            <a:off x="6193971" y="2465611"/>
            <a:ext cx="664029" cy="1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890657" y="4724397"/>
            <a:ext cx="1981200" cy="186146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Which leaves is with the question of who can be informed for uninsured no PCP?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The hospital?</a:t>
            </a:r>
          </a:p>
        </p:txBody>
      </p:sp>
    </p:spTree>
    <p:extLst>
      <p:ext uri="{BB962C8B-B14F-4D97-AF65-F5344CB8AC3E}">
        <p14:creationId xmlns:p14="http://schemas.microsoft.com/office/powerpoint/2010/main" val="2000644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21336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HOSP runs High User Analysis for Zip Code(s)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[Admits?, ED visits?]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209800"/>
            <a:ext cx="2438400" cy="1828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Example: 2-year analysis of admits 20743: top 10% is 269 </a:t>
            </a:r>
            <a:r>
              <a:rPr lang="en-US" b="1" dirty="0" err="1" smtClean="0">
                <a:solidFill>
                  <a:schemeClr val="tx1"/>
                </a:solidFill>
              </a:rPr>
              <a:t>pts</a:t>
            </a:r>
            <a:r>
              <a:rPr lang="en-US" b="1" dirty="0" smtClean="0">
                <a:solidFill>
                  <a:schemeClr val="tx1"/>
                </a:solidFill>
              </a:rPr>
              <a:t>, 1085 admits (30%), 306 readmits (78%).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1828800" y="175260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200400" y="11811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72886" y="4495800"/>
            <a:ext cx="2133600" cy="1752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(Hypothetical Breakdown: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69 dead,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150 with known PCP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50 without PCP)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828800" y="403860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05200" y="794656"/>
            <a:ext cx="2133600" cy="762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150 known PCP see 50 different PCP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906486" y="5377543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211286" y="1181100"/>
            <a:ext cx="0" cy="4196443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38800" y="119743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943600" y="794654"/>
            <a:ext cx="2514600" cy="8817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HOSP Sends 50 PCP a list of their HUs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(average 3 HU per PCP)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572000" y="1556656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352800" y="2024739"/>
            <a:ext cx="2841171" cy="8817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HOSP Sends HEZ a list of the 50 PCP who have HU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68485" y="3380192"/>
            <a:ext cx="2514600" cy="14719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HEZ informs PCPs of available case management and CHW  services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931227" y="2917370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193971" y="4116162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6498771" y="1668406"/>
            <a:ext cx="0" cy="244775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58000" y="2177139"/>
            <a:ext cx="1981200" cy="23186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PCP informs HU of HEZ services, asks HU to contact HEZ, or gets consent for HEZ to call/contact HU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906486" y="5867400"/>
            <a:ext cx="598714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05200" y="5138058"/>
            <a:ext cx="3162300" cy="1447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Who can be informed for the 50 without known PCP?  Maybe the insurer?  Perhaps insurer gets all 200?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7848600" y="1668406"/>
            <a:ext cx="0" cy="457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6" idx="3"/>
          </p:cNvCxnSpPr>
          <p:nvPr/>
        </p:nvCxnSpPr>
        <p:spPr>
          <a:xfrm flipH="1">
            <a:off x="6193971" y="2465611"/>
            <a:ext cx="664029" cy="1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890657" y="4724397"/>
            <a:ext cx="1981200" cy="186146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Which leaves is with the question of who can be informed for uninsured no PCP?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The hospital?</a:t>
            </a:r>
          </a:p>
        </p:txBody>
      </p:sp>
    </p:spTree>
    <p:extLst>
      <p:ext uri="{BB962C8B-B14F-4D97-AF65-F5344CB8AC3E}">
        <p14:creationId xmlns:p14="http://schemas.microsoft.com/office/powerpoint/2010/main" val="3172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433B70C632064384C83DF0175E9CA7" ma:contentTypeVersion="11" ma:contentTypeDescription="Create a new document." ma:contentTypeScope="" ma:versionID="64e60f4f03c41066fee84b909395d39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CAEF33-EAB4-4E5F-A60C-609AFB3C0BCE}"/>
</file>

<file path=customXml/itemProps2.xml><?xml version="1.0" encoding="utf-8"?>
<ds:datastoreItem xmlns:ds="http://schemas.openxmlformats.org/officeDocument/2006/customXml" ds:itemID="{8351B6DD-A8D1-443A-9807-C65E45D926A7}"/>
</file>

<file path=customXml/itemProps3.xml><?xml version="1.0" encoding="utf-8"?>
<ds:datastoreItem xmlns:ds="http://schemas.openxmlformats.org/officeDocument/2006/customXml" ds:itemID="{3ACAEF33-EAB4-4E5F-A60C-609AFB3C0BCE}"/>
</file>

<file path=customXml/itemProps4.xml><?xml version="1.0" encoding="utf-8"?>
<ds:datastoreItem xmlns:ds="http://schemas.openxmlformats.org/officeDocument/2006/customXml" ds:itemID="{124FCA63-B278-4017-A5E6-7F4C7140BB8F}"/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641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Using Population Health Data Tools to Target Care Coordination Interventions </vt:lpstr>
      <vt:lpstr>PowerPoint Presentation</vt:lpstr>
      <vt:lpstr>Relevance to Waiver/Global Budgets</vt:lpstr>
      <vt:lpstr>Recipe for Success</vt:lpstr>
      <vt:lpstr>High Utilizer Focusing</vt:lpstr>
      <vt:lpstr>High Utilizer Identification</vt:lpstr>
      <vt:lpstr>What Network is Needed? How Does the PHI* Flow?</vt:lpstr>
      <vt:lpstr>PowerPoint Presentation</vt:lpstr>
      <vt:lpstr>PowerPoint Presentation</vt:lpstr>
      <vt:lpstr>Next Steps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</dc:title>
  <dc:creator>David Mann</dc:creator>
  <cp:lastModifiedBy>Maura Dwyer</cp:lastModifiedBy>
  <cp:revision>10</cp:revision>
  <cp:lastPrinted>2015-05-08T17:54:32Z</cp:lastPrinted>
  <dcterms:created xsi:type="dcterms:W3CDTF">2015-05-08T16:47:47Z</dcterms:created>
  <dcterms:modified xsi:type="dcterms:W3CDTF">2015-05-08T18:05:02Z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0x01010084433B70C632064384C83DF0175E9CA7</vt:lpwstr>
  </property>
  <property fmtid="{D5CDD505-2E9C-101B-9397-08002B2CF9AE}" pid="3" name="_dlc_DocIdItemGuid">
    <vt:lpwstr>52482923-67e1-46f4-9281-991900801ed1</vt:lpwstr>
  </property>
</Properties>
</file>