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5"/>
  </p:handoutMasterIdLst>
  <p:sldIdLst>
    <p:sldId id="256" r:id="rId2"/>
    <p:sldId id="270" r:id="rId3"/>
    <p:sldId id="257" r:id="rId4"/>
    <p:sldId id="258" r:id="rId5"/>
    <p:sldId id="259" r:id="rId6"/>
    <p:sldId id="266" r:id="rId7"/>
    <p:sldId id="271" r:id="rId8"/>
    <p:sldId id="260" r:id="rId9"/>
    <p:sldId id="262" r:id="rId10"/>
    <p:sldId id="268" r:id="rId11"/>
    <p:sldId id="269" r:id="rId12"/>
    <p:sldId id="263" r:id="rId13"/>
    <p:sldId id="267" r:id="rId14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>
        <p:scale>
          <a:sx n="56" d="100"/>
          <a:sy n="56" d="100"/>
        </p:scale>
        <p:origin x="-96" y="-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7EBC06-0C6B-4655-8910-4C9EDB3FD2FB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FA995-BBD4-4BE9-B810-C170D0815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15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98CE-8250-4460-9B7D-63F17614E912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B94B-52B0-4CB4-8164-B471564DD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43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98CE-8250-4460-9B7D-63F17614E912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B94B-52B0-4CB4-8164-B471564DD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42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98CE-8250-4460-9B7D-63F17614E912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B94B-52B0-4CB4-8164-B471564DD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18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98CE-8250-4460-9B7D-63F17614E912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B94B-52B0-4CB4-8164-B471564DD80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7173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98CE-8250-4460-9B7D-63F17614E912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B94B-52B0-4CB4-8164-B471564DD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93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98CE-8250-4460-9B7D-63F17614E912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B94B-52B0-4CB4-8164-B471564DD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722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98CE-8250-4460-9B7D-63F17614E912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B94B-52B0-4CB4-8164-B471564DD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25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98CE-8250-4460-9B7D-63F17614E912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B94B-52B0-4CB4-8164-B471564DD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87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98CE-8250-4460-9B7D-63F17614E912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B94B-52B0-4CB4-8164-B471564DD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584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98CE-8250-4460-9B7D-63F17614E912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B94B-52B0-4CB4-8164-B471564DD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20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98CE-8250-4460-9B7D-63F17614E912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B94B-52B0-4CB4-8164-B471564DD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792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98CE-8250-4460-9B7D-63F17614E912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B94B-52B0-4CB4-8164-B471564DD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47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98CE-8250-4460-9B7D-63F17614E912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B94B-52B0-4CB4-8164-B471564DD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218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98CE-8250-4460-9B7D-63F17614E912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B94B-52B0-4CB4-8164-B471564DD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97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98CE-8250-4460-9B7D-63F17614E912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B94B-52B0-4CB4-8164-B471564DD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34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98CE-8250-4460-9B7D-63F17614E912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B94B-52B0-4CB4-8164-B471564DD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17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98CE-8250-4460-9B7D-63F17614E912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B94B-52B0-4CB4-8164-B471564DD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87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9C598CE-8250-4460-9B7D-63F17614E912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7B94B-52B0-4CB4-8164-B471564DD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1133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Health Enterprise Zone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Dorchester-Caroline county health department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45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4418" t="22084" r="13272" b="15460"/>
          <a:stretch/>
        </p:blipFill>
        <p:spPr>
          <a:xfrm>
            <a:off x="646111" y="452718"/>
            <a:ext cx="10940863" cy="594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62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08663"/>
          </a:xfrm>
        </p:spPr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664729"/>
            <a:ext cx="8946541" cy="4563542"/>
          </a:xfrm>
        </p:spPr>
        <p:txBody>
          <a:bodyPr>
            <a:normAutofit fontScale="92500" lnSpcReduction="20000"/>
          </a:bodyPr>
          <a:lstStyle/>
          <a:p>
            <a:pPr marL="800100" lvl="1" indent="-342900">
              <a:buFont typeface="+mj-lt"/>
              <a:buAutoNum type="arabicPeriod"/>
            </a:pPr>
            <a:r>
              <a:rPr lang="en-US" b="1" dirty="0" smtClean="0"/>
              <a:t>Are the participants taking advantage of HEZ??</a:t>
            </a:r>
            <a:endParaRPr lang="en-US" b="1" dirty="0"/>
          </a:p>
          <a:p>
            <a:pPr lvl="2" indent="-285750"/>
            <a:r>
              <a:rPr lang="en-US" dirty="0"/>
              <a:t>Total # of enrolled individuals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b="1" dirty="0" smtClean="0"/>
              <a:t>Rise in diversions</a:t>
            </a:r>
          </a:p>
          <a:p>
            <a:pPr marL="1200150" lvl="2" indent="-342900"/>
            <a:r>
              <a:rPr lang="en-US" dirty="0"/>
              <a:t>Total # of diversions (hospital + </a:t>
            </a:r>
            <a:r>
              <a:rPr lang="en-US" dirty="0" smtClean="0"/>
              <a:t>incarcerations)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800100" lvl="1" indent="-342900">
              <a:buFont typeface="+mj-lt"/>
              <a:buAutoNum type="arabicPeriod" startAt="3"/>
            </a:pPr>
            <a:r>
              <a:rPr lang="en-US" b="1" dirty="0" smtClean="0"/>
              <a:t>Number of trained specialists (capacity)</a:t>
            </a:r>
          </a:p>
          <a:p>
            <a:pPr marL="1200150" lvl="2" indent="-342900"/>
            <a:r>
              <a:rPr lang="en-US" dirty="0"/>
              <a:t>Total # of specialists</a:t>
            </a:r>
          </a:p>
          <a:p>
            <a:pPr marL="800100" lvl="1" indent="-342900">
              <a:buFont typeface="+mj-lt"/>
              <a:buAutoNum type="arabicPeriod" startAt="3"/>
            </a:pPr>
            <a:endParaRPr lang="en-US" dirty="0"/>
          </a:p>
          <a:p>
            <a:pPr marL="800100" lvl="1" indent="-342900">
              <a:buFont typeface="+mj-lt"/>
              <a:buAutoNum type="arabicPeriod" startAt="3"/>
            </a:pPr>
            <a:r>
              <a:rPr lang="en-US" b="1" dirty="0" smtClean="0"/>
              <a:t>Rise in the total visits </a:t>
            </a:r>
          </a:p>
          <a:p>
            <a:pPr lvl="2"/>
            <a:r>
              <a:rPr lang="en-US" dirty="0" smtClean="0"/>
              <a:t>Total # of visits</a:t>
            </a:r>
          </a:p>
          <a:p>
            <a:pPr marL="0" lvl="1" indent="0">
              <a:buNone/>
            </a:pPr>
            <a:r>
              <a:rPr lang="en-US" b="1" dirty="0" smtClean="0"/>
              <a:t>						</a:t>
            </a:r>
          </a:p>
          <a:p>
            <a:pPr marL="0" lvl="1" indent="0">
              <a:buNone/>
            </a:pPr>
            <a:r>
              <a:rPr lang="en-US" b="1" dirty="0"/>
              <a:t>	</a:t>
            </a:r>
            <a:r>
              <a:rPr lang="en-US" b="1" dirty="0" smtClean="0"/>
              <a:t>					</a:t>
            </a:r>
            <a:r>
              <a:rPr lang="en-US" sz="2600" b="1" dirty="0" smtClean="0"/>
              <a:t>Return </a:t>
            </a:r>
            <a:r>
              <a:rPr lang="en-US" sz="2600" b="1" dirty="0"/>
              <a:t>on investment (ROI)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6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546290"/>
          </a:xfrm>
        </p:spPr>
        <p:txBody>
          <a:bodyPr>
            <a:normAutofit/>
          </a:bodyPr>
          <a:lstStyle/>
          <a:p>
            <a:r>
              <a:rPr lang="en-US" b="1" dirty="0" smtClean="0"/>
              <a:t>Un-standardized operational definitions</a:t>
            </a:r>
          </a:p>
          <a:p>
            <a:pPr lvl="1"/>
            <a:r>
              <a:rPr lang="en-US" dirty="0" smtClean="0"/>
              <a:t>E.g. Enrollment Vs Encounter/visits</a:t>
            </a:r>
          </a:p>
          <a:p>
            <a:endParaRPr lang="en-US" dirty="0" smtClean="0"/>
          </a:p>
          <a:p>
            <a:r>
              <a:rPr lang="en-US" b="1" dirty="0" smtClean="0"/>
              <a:t>Differences in trackers reporting’s</a:t>
            </a:r>
          </a:p>
          <a:p>
            <a:pPr lvl="1"/>
            <a:r>
              <a:rPr lang="en-US" dirty="0" smtClean="0"/>
              <a:t>Template modifications on the provided services</a:t>
            </a:r>
          </a:p>
          <a:p>
            <a:pPr lvl="1"/>
            <a:endParaRPr lang="en-US" dirty="0"/>
          </a:p>
          <a:p>
            <a:r>
              <a:rPr lang="en-US" b="1" dirty="0" smtClean="0"/>
              <a:t>Challenge to identify a participant(s) getting services from two or more partners</a:t>
            </a:r>
          </a:p>
          <a:p>
            <a:pPr lvl="1"/>
            <a:r>
              <a:rPr lang="en-US" dirty="0" smtClean="0"/>
              <a:t>E.g. John Smith visits ABC and </a:t>
            </a:r>
            <a:r>
              <a:rPr lang="en-US" dirty="0" err="1" smtClean="0"/>
              <a:t>Dri</a:t>
            </a:r>
            <a:r>
              <a:rPr lang="en-US" dirty="0" smtClean="0"/>
              <a:t> dock </a:t>
            </a:r>
          </a:p>
          <a:p>
            <a:endParaRPr lang="en-US" dirty="0" smtClean="0"/>
          </a:p>
          <a:p>
            <a:r>
              <a:rPr lang="en-US" b="1" dirty="0" smtClean="0"/>
              <a:t>How to determine the return of investments? How do we measure it?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7916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229" y="1382486"/>
            <a:ext cx="4963885" cy="4292033"/>
          </a:xfrm>
        </p:spPr>
      </p:pic>
    </p:spTree>
    <p:extLst>
      <p:ext uri="{BB962C8B-B14F-4D97-AF65-F5344CB8AC3E}">
        <p14:creationId xmlns:p14="http://schemas.microsoft.com/office/powerpoint/2010/main" val="383085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of the local evaluation team</a:t>
            </a:r>
          </a:p>
          <a:p>
            <a:r>
              <a:rPr lang="en-US" dirty="0" smtClean="0"/>
              <a:t>Trackers (partners)</a:t>
            </a:r>
          </a:p>
          <a:p>
            <a:r>
              <a:rPr lang="en-US" dirty="0" smtClean="0"/>
              <a:t>Process </a:t>
            </a:r>
          </a:p>
          <a:p>
            <a:r>
              <a:rPr lang="en-US" dirty="0" smtClean="0"/>
              <a:t>M&amp;D</a:t>
            </a:r>
          </a:p>
          <a:p>
            <a:r>
              <a:rPr lang="en-US" dirty="0"/>
              <a:t>Data collection </a:t>
            </a:r>
            <a:r>
              <a:rPr lang="en-US" dirty="0" smtClean="0"/>
              <a:t>process (</a:t>
            </a:r>
            <a:r>
              <a:rPr lang="en-US" dirty="0" err="1" smtClean="0"/>
              <a:t>Cyfluent</a:t>
            </a:r>
            <a:r>
              <a:rPr lang="en-US" dirty="0" smtClean="0"/>
              <a:t>, Inc.)</a:t>
            </a:r>
          </a:p>
          <a:p>
            <a:r>
              <a:rPr lang="en-US" dirty="0" smtClean="0"/>
              <a:t>Goals</a:t>
            </a:r>
          </a:p>
          <a:p>
            <a:r>
              <a:rPr lang="en-US" dirty="0" smtClean="0"/>
              <a:t>Limitations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66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</a:t>
            </a:r>
            <a:r>
              <a:rPr lang="en-US" dirty="0"/>
              <a:t>E</a:t>
            </a:r>
            <a:r>
              <a:rPr lang="en-US" dirty="0" smtClean="0"/>
              <a:t>valuation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Mrs. Lynn Lang- Program Assistant-HEZ</a:t>
            </a:r>
          </a:p>
          <a:p>
            <a:pPr lvl="1"/>
            <a:r>
              <a:rPr lang="en-US" dirty="0" smtClean="0"/>
              <a:t>Assessment Coordinator, UMES SOP</a:t>
            </a:r>
          </a:p>
          <a:p>
            <a:pPr lvl="1"/>
            <a:endParaRPr lang="en-US" dirty="0"/>
          </a:p>
          <a:p>
            <a:r>
              <a:rPr lang="en-US" dirty="0" smtClean="0"/>
              <a:t>Dr. </a:t>
            </a:r>
            <a:r>
              <a:rPr lang="en-US" dirty="0" err="1" smtClean="0"/>
              <a:t>Amakoe</a:t>
            </a:r>
            <a:r>
              <a:rPr lang="en-US" dirty="0" smtClean="0"/>
              <a:t> </a:t>
            </a:r>
            <a:r>
              <a:rPr lang="en-US" dirty="0" err="1" smtClean="0"/>
              <a:t>Ajavon</a:t>
            </a:r>
            <a:r>
              <a:rPr lang="en-US" dirty="0" smtClean="0"/>
              <a:t> – Program Analyst-HEZ</a:t>
            </a:r>
          </a:p>
          <a:p>
            <a:pPr lvl="1"/>
            <a:r>
              <a:rPr lang="en-US" dirty="0" smtClean="0"/>
              <a:t>Pharmacist, Rite Aid, Berlin, MD</a:t>
            </a:r>
          </a:p>
          <a:p>
            <a:pPr lvl="1"/>
            <a:endParaRPr lang="en-US" dirty="0"/>
          </a:p>
          <a:p>
            <a:r>
              <a:rPr lang="en-US" dirty="0" smtClean="0"/>
              <a:t>Dr. Jayesh Parmar – Lead-HEZ</a:t>
            </a:r>
          </a:p>
          <a:p>
            <a:pPr lvl="1"/>
            <a:r>
              <a:rPr lang="en-US" dirty="0" smtClean="0"/>
              <a:t>Assistant Professor at UMES SOP</a:t>
            </a:r>
          </a:p>
          <a:p>
            <a:pPr lvl="1"/>
            <a:endParaRPr lang="en-US" dirty="0"/>
          </a:p>
          <a:p>
            <a:r>
              <a:rPr lang="en-US" dirty="0" smtClean="0"/>
              <a:t>Larry Walsh- President </a:t>
            </a:r>
            <a:r>
              <a:rPr lang="en-US" dirty="0" err="1" smtClean="0"/>
              <a:t>Cyfluent</a:t>
            </a:r>
            <a:r>
              <a:rPr lang="en-US" dirty="0" smtClean="0"/>
              <a:t>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46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31025"/>
          </a:xfrm>
        </p:spPr>
        <p:txBody>
          <a:bodyPr/>
          <a:lstStyle/>
          <a:p>
            <a:r>
              <a:rPr lang="en-US" dirty="0" smtClean="0"/>
              <a:t>Trackers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1214" y="1173192"/>
            <a:ext cx="9566695" cy="5546785"/>
          </a:xfrm>
        </p:spPr>
        <p:txBody>
          <a:bodyPr>
            <a:noAutofit/>
          </a:bodyPr>
          <a:lstStyle/>
          <a:p>
            <a:pPr lvl="1"/>
            <a:r>
              <a:rPr lang="en-US" sz="1600" b="1" dirty="0"/>
              <a:t>MHW – Maryland Healthy Weighs</a:t>
            </a:r>
          </a:p>
          <a:p>
            <a:pPr lvl="1"/>
            <a:r>
              <a:rPr lang="en-US" sz="1600" b="1" dirty="0"/>
              <a:t>DSBWC – Dorchester School Based Wellness </a:t>
            </a:r>
            <a:r>
              <a:rPr lang="en-US" sz="1600" b="1" dirty="0" smtClean="0"/>
              <a:t>Center (Somatic and Behavioral)</a:t>
            </a:r>
            <a:endParaRPr lang="en-US" sz="1600" b="1" dirty="0"/>
          </a:p>
          <a:p>
            <a:pPr lvl="1"/>
            <a:r>
              <a:rPr lang="en-US" sz="1600" b="1" dirty="0"/>
              <a:t>PRSS – Peer Recovery Support </a:t>
            </a:r>
            <a:r>
              <a:rPr lang="en-US" sz="1600" b="1" dirty="0" smtClean="0"/>
              <a:t>Specialist</a:t>
            </a:r>
          </a:p>
          <a:p>
            <a:pPr lvl="2"/>
            <a:r>
              <a:rPr lang="en-US" b="1" dirty="0" smtClean="0"/>
              <a:t> </a:t>
            </a:r>
            <a:r>
              <a:rPr lang="en-US" b="1" dirty="0" err="1"/>
              <a:t>Dri</a:t>
            </a:r>
            <a:r>
              <a:rPr lang="en-US" b="1" dirty="0"/>
              <a:t> </a:t>
            </a:r>
            <a:r>
              <a:rPr lang="en-US" b="1" dirty="0" smtClean="0"/>
              <a:t>Dock and Chesapeake Voyagers Inc.</a:t>
            </a:r>
            <a:endParaRPr lang="en-US" b="1" dirty="0"/>
          </a:p>
          <a:p>
            <a:pPr lvl="1"/>
            <a:r>
              <a:rPr lang="en-US" sz="1600" b="1" dirty="0"/>
              <a:t>CCHD </a:t>
            </a:r>
            <a:r>
              <a:rPr lang="en-US" sz="1600" b="1" dirty="0" smtClean="0"/>
              <a:t>SBW – </a:t>
            </a:r>
            <a:r>
              <a:rPr lang="en-US" sz="1600" b="1" dirty="0"/>
              <a:t>Caroline County School Based Wellness Behavioral Health</a:t>
            </a:r>
          </a:p>
          <a:p>
            <a:pPr lvl="1"/>
            <a:r>
              <a:rPr lang="en-US" sz="1600" b="1" dirty="0" smtClean="0"/>
              <a:t>SWP </a:t>
            </a:r>
            <a:r>
              <a:rPr lang="en-US" sz="1600" b="1" dirty="0"/>
              <a:t>– Shore Wellness Partner</a:t>
            </a:r>
          </a:p>
          <a:p>
            <a:pPr lvl="1"/>
            <a:r>
              <a:rPr lang="en-US" sz="1600" b="1" dirty="0" smtClean="0"/>
              <a:t>ABC </a:t>
            </a:r>
            <a:r>
              <a:rPr lang="en-US" sz="1600" b="1" dirty="0"/>
              <a:t>Chow – Associated Black Charity Community Health Outreach Workers</a:t>
            </a:r>
          </a:p>
          <a:p>
            <a:pPr lvl="1"/>
            <a:r>
              <a:rPr lang="en-US" sz="1600" b="1" dirty="0"/>
              <a:t>ESMCT – Eastern Shore Mobile Crisis Team</a:t>
            </a:r>
          </a:p>
          <a:p>
            <a:pPr lvl="1"/>
            <a:r>
              <a:rPr lang="en-US" sz="1600" b="1" dirty="0"/>
              <a:t>CWH – Chesapeake Women’s </a:t>
            </a:r>
            <a:r>
              <a:rPr lang="en-US" sz="1600" b="1" dirty="0" smtClean="0"/>
              <a:t>Health</a:t>
            </a:r>
          </a:p>
          <a:p>
            <a:pPr lvl="1"/>
            <a:r>
              <a:rPr lang="en-US" sz="1600" b="1" dirty="0"/>
              <a:t>CCHS- </a:t>
            </a:r>
            <a:r>
              <a:rPr lang="en-US" sz="1600" b="1" dirty="0" err="1"/>
              <a:t>Choptank</a:t>
            </a:r>
            <a:r>
              <a:rPr lang="en-US" sz="1600" b="1" dirty="0"/>
              <a:t> Community Health Systems- Care Coordination</a:t>
            </a:r>
          </a:p>
          <a:p>
            <a:pPr lvl="1"/>
            <a:r>
              <a:rPr lang="en-US" sz="1600" b="1" dirty="0"/>
              <a:t>SUPPORT PARTNERS-</a:t>
            </a:r>
          </a:p>
          <a:p>
            <a:pPr lvl="2"/>
            <a:r>
              <a:rPr lang="en-US" sz="1400" b="1" dirty="0"/>
              <a:t>ESAHEC-Eastern Shore Area Health Education- Training of CHOWs</a:t>
            </a:r>
          </a:p>
          <a:p>
            <a:pPr lvl="2"/>
            <a:r>
              <a:rPr lang="en-US" sz="1400" b="1" dirty="0"/>
              <a:t>Med-Chi- Recruitment </a:t>
            </a: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pPr lvl="1" algn="ctr"/>
            <a:r>
              <a:rPr lang="en-US" sz="2000" b="1" dirty="0" smtClean="0"/>
              <a:t>Somatic and Behavioral health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55538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Consolidated</a:t>
            </a:r>
          </a:p>
          <a:p>
            <a:pPr lvl="1"/>
            <a:r>
              <a:rPr lang="en-US" dirty="0" smtClean="0"/>
              <a:t>Unduplicated/ </a:t>
            </a:r>
            <a:r>
              <a:rPr lang="en-US" dirty="0"/>
              <a:t>U</a:t>
            </a:r>
            <a:r>
              <a:rPr lang="en-US" dirty="0" smtClean="0"/>
              <a:t>nique individuals</a:t>
            </a:r>
          </a:p>
          <a:p>
            <a:endParaRPr lang="en-US" dirty="0"/>
          </a:p>
          <a:p>
            <a:r>
              <a:rPr lang="en-US" b="1" dirty="0" smtClean="0"/>
              <a:t>Code</a:t>
            </a:r>
          </a:p>
          <a:p>
            <a:pPr lvl="1"/>
            <a:r>
              <a:rPr lang="en-US" dirty="0" smtClean="0"/>
              <a:t>Active: face-to-face</a:t>
            </a:r>
          </a:p>
          <a:p>
            <a:pPr lvl="1"/>
            <a:r>
              <a:rPr lang="en-US" dirty="0" smtClean="0"/>
              <a:t>Passive: Phone/email</a:t>
            </a:r>
          </a:p>
          <a:p>
            <a:endParaRPr lang="en-US" dirty="0"/>
          </a:p>
          <a:p>
            <a:r>
              <a:rPr lang="en-US" b="1" dirty="0" smtClean="0"/>
              <a:t>M&amp;D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8007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1258093"/>
              </p:ext>
            </p:extLst>
          </p:nvPr>
        </p:nvGraphicFramePr>
        <p:xfrm>
          <a:off x="2688771" y="452720"/>
          <a:ext cx="7413172" cy="5805839"/>
        </p:xfrm>
        <a:graphic>
          <a:graphicData uri="http://schemas.openxmlformats.org/drawingml/2006/table">
            <a:tbl>
              <a:tblPr firstRow="1" firstCol="1" bandRow="1">
                <a:tableStyleId>{EB9631B5-78F2-41C9-869B-9F39066F8104}</a:tableStyleId>
              </a:tblPr>
              <a:tblGrid>
                <a:gridCol w="1820374"/>
                <a:gridCol w="1340904"/>
                <a:gridCol w="1356988"/>
                <a:gridCol w="1447453"/>
                <a:gridCol w="1447453"/>
              </a:tblGrid>
              <a:tr h="8820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82" marR="5878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July - September 2014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82" marR="5878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October - December 2014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82" marR="5878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January - March </a:t>
                      </a:r>
                      <a:endParaRPr lang="en-US" sz="1400" b="1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2015</a:t>
                      </a:r>
                      <a:endParaRPr lang="en-US" sz="14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82" marR="5878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April </a:t>
                      </a:r>
                      <a:r>
                        <a:rPr lang="en-US" sz="1400" b="1" dirty="0" smtClean="0">
                          <a:effectLst/>
                        </a:rPr>
                        <a:t>– June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2015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82" marR="58782" marT="0" marB="0"/>
                </a:tc>
              </a:tr>
              <a:tr h="558652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Total Clinical Services Provided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82" marR="5878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025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Total # of unduplicated patients seen in reporting period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82" marR="5878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443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82" marR="5878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493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82" marR="5878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751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82" marR="5878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512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82" marR="58782" marT="0" marB="0"/>
                </a:tc>
              </a:tr>
              <a:tr h="13230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Total # of patient visits in reporting period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82" marR="5878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1606 + 1096 Passive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82" marR="5878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1474 + 1160 Passive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82" marR="5878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2474+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1000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Passive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82" marR="5878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2,302+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1594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Passive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82" marR="58782" marT="0" marB="0"/>
                </a:tc>
              </a:tr>
              <a:tr h="527592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Behavioral Health Services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82" marR="5878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257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# of behavioral health dispatches diverted from hospitalization or incarceration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82" marR="5878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21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82" marR="5878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45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82" marR="5878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62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82" marR="5878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82" marR="58782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0743" y="1600200"/>
            <a:ext cx="1741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M&amp;D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2124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1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76199"/>
            <a:ext cx="11985170" cy="66838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pSp>
        <p:nvGrpSpPr>
          <p:cNvPr id="11" name="Group 10"/>
          <p:cNvGrpSpPr/>
          <p:nvPr/>
        </p:nvGrpSpPr>
        <p:grpSpPr>
          <a:xfrm>
            <a:off x="3258623" y="1548442"/>
            <a:ext cx="4037722" cy="1509622"/>
            <a:chOff x="3258623" y="1548442"/>
            <a:chExt cx="4037722" cy="1509622"/>
          </a:xfrm>
        </p:grpSpPr>
        <p:sp>
          <p:nvSpPr>
            <p:cNvPr id="6" name="Isosceles Triangle 5"/>
            <p:cNvSpPr/>
            <p:nvPr/>
          </p:nvSpPr>
          <p:spPr>
            <a:xfrm>
              <a:off x="3258623" y="1548442"/>
              <a:ext cx="2087593" cy="1509622"/>
            </a:xfrm>
            <a:prstGeom prst="triangl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/>
            <p:cNvSpPr/>
            <p:nvPr/>
          </p:nvSpPr>
          <p:spPr>
            <a:xfrm rot="10800000" flipV="1">
              <a:off x="5279365" y="2229767"/>
              <a:ext cx="2016980" cy="16492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72769" y="1215438"/>
            <a:ext cx="3210287" cy="646331"/>
            <a:chOff x="4572769" y="1215438"/>
            <a:chExt cx="3210287" cy="646331"/>
          </a:xfrm>
        </p:grpSpPr>
        <p:sp>
          <p:nvSpPr>
            <p:cNvPr id="9" name="TextBox 8"/>
            <p:cNvSpPr txBox="1"/>
            <p:nvPr/>
          </p:nvSpPr>
          <p:spPr>
            <a:xfrm>
              <a:off x="5384061" y="1215438"/>
              <a:ext cx="23989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Documented Clinical encounters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769" y="1496621"/>
              <a:ext cx="835224" cy="103641"/>
            </a:xfrm>
            <a:prstGeom prst="rect">
              <a:avLst/>
            </a:prstGeom>
          </p:spPr>
        </p:pic>
      </p:grpSp>
      <p:sp>
        <p:nvSpPr>
          <p:cNvPr id="13" name="Oval 12"/>
          <p:cNvSpPr/>
          <p:nvPr/>
        </p:nvSpPr>
        <p:spPr>
          <a:xfrm rot="19779096">
            <a:off x="129470" y="2436583"/>
            <a:ext cx="4079797" cy="44046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15826" y="4116397"/>
            <a:ext cx="1337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Out reach efforts may not be uploaded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41348" y="2178171"/>
            <a:ext cx="1179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Chow Tasks</a:t>
            </a:r>
            <a:endParaRPr lang="en-US" b="1" dirty="0"/>
          </a:p>
        </p:txBody>
      </p:sp>
      <p:sp>
        <p:nvSpPr>
          <p:cNvPr id="16" name="Cloud 15"/>
          <p:cNvSpPr/>
          <p:nvPr/>
        </p:nvSpPr>
        <p:spPr>
          <a:xfrm>
            <a:off x="3950677" y="1389185"/>
            <a:ext cx="622092" cy="539261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8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14" y="108856"/>
            <a:ext cx="11887200" cy="6662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8" name="Right Arrow 7"/>
          <p:cNvSpPr/>
          <p:nvPr/>
        </p:nvSpPr>
        <p:spPr>
          <a:xfrm rot="11611676">
            <a:off x="5723163" y="1836590"/>
            <a:ext cx="1409585" cy="3381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3372" y="2604031"/>
            <a:ext cx="2398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Non-Clinical encounters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544769">
            <a:off x="3769762" y="2676367"/>
            <a:ext cx="835224" cy="103641"/>
          </a:xfrm>
          <a:prstGeom prst="rect">
            <a:avLst/>
          </a:prstGeom>
        </p:spPr>
      </p:pic>
      <p:sp>
        <p:nvSpPr>
          <p:cNvPr id="3" name="Isosceles Triangle 2"/>
          <p:cNvSpPr/>
          <p:nvPr/>
        </p:nvSpPr>
        <p:spPr>
          <a:xfrm rot="10800000">
            <a:off x="3624785" y="487894"/>
            <a:ext cx="2634428" cy="212852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870906" y="562613"/>
            <a:ext cx="2214208" cy="1273976"/>
            <a:chOff x="3876041" y="1221024"/>
            <a:chExt cx="2214208" cy="1273976"/>
          </a:xfrm>
        </p:grpSpPr>
        <p:sp>
          <p:nvSpPr>
            <p:cNvPr id="4" name="TextBox 3"/>
            <p:cNvSpPr txBox="1"/>
            <p:nvPr/>
          </p:nvSpPr>
          <p:spPr>
            <a:xfrm>
              <a:off x="4258263" y="1918479"/>
              <a:ext cx="13674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T</a:t>
              </a:r>
              <a:r>
                <a:rPr lang="en-US" sz="1200" b="1" dirty="0" smtClean="0"/>
                <a:t>ransportation</a:t>
              </a:r>
              <a:endParaRPr lang="en-US" sz="12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238419" y="1473590"/>
              <a:ext cx="1407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Face-to-Face encounters</a:t>
              </a:r>
              <a:endParaRPr lang="en-US" sz="12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876041" y="1221024"/>
              <a:ext cx="22142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Phone calls/Emails/Mails</a:t>
              </a:r>
              <a:endParaRPr lang="en-US" sz="12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498321" y="2218001"/>
              <a:ext cx="10010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Education</a:t>
              </a:r>
              <a:endParaRPr lang="en-US" sz="1200" b="1" dirty="0"/>
            </a:p>
          </p:txBody>
        </p:sp>
      </p:grpSp>
      <p:sp>
        <p:nvSpPr>
          <p:cNvPr id="25" name="Cloud 24"/>
          <p:cNvSpPr/>
          <p:nvPr/>
        </p:nvSpPr>
        <p:spPr>
          <a:xfrm>
            <a:off x="4599550" y="2334867"/>
            <a:ext cx="756920" cy="421640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4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433B70C632064384C83DF0175E9CA7" ma:contentTypeVersion="11" ma:contentTypeDescription="Create a new document." ma:contentTypeScope="" ma:versionID="64e60f4f03c41066fee84b909395d39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9f8a7ee62ec5a0ae4d6004028b8cf6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 ma:readOnly="fals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71FF03-7EF2-427A-9396-B3C0862173F8}"/>
</file>

<file path=customXml/itemProps2.xml><?xml version="1.0" encoding="utf-8"?>
<ds:datastoreItem xmlns:ds="http://schemas.openxmlformats.org/officeDocument/2006/customXml" ds:itemID="{60CF816B-1452-469F-AE1A-4BC3D692A108}"/>
</file>

<file path=customXml/itemProps3.xml><?xml version="1.0" encoding="utf-8"?>
<ds:datastoreItem xmlns:ds="http://schemas.openxmlformats.org/officeDocument/2006/customXml" ds:itemID="{3E71FF03-7EF2-427A-9396-B3C0862173F8}"/>
</file>

<file path=customXml/itemProps4.xml><?xml version="1.0" encoding="utf-8"?>
<ds:datastoreItem xmlns:ds="http://schemas.openxmlformats.org/officeDocument/2006/customXml" ds:itemID="{EE5F28E8-E784-4981-AA14-F69D14ACC057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636</TotalTime>
  <Words>383</Words>
  <Application>Microsoft Office PowerPoint</Application>
  <PresentationFormat>Custom</PresentationFormat>
  <Paragraphs>124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Ion</vt:lpstr>
      <vt:lpstr>Health Enterprise Zone </vt:lpstr>
      <vt:lpstr>Overview</vt:lpstr>
      <vt:lpstr>Local Evaluation Team</vt:lpstr>
      <vt:lpstr>Trackers </vt:lpstr>
      <vt:lpstr>Process</vt:lpstr>
      <vt:lpstr>PowerPoint Presentation</vt:lpstr>
      <vt:lpstr>Data Collection Process</vt:lpstr>
      <vt:lpstr>PowerPoint Presentation</vt:lpstr>
      <vt:lpstr>PowerPoint Presentation</vt:lpstr>
      <vt:lpstr>PowerPoint Presentation</vt:lpstr>
      <vt:lpstr>Goals</vt:lpstr>
      <vt:lpstr>Limitations</vt:lpstr>
      <vt:lpstr>Questions</vt:lpstr>
    </vt:vector>
  </TitlesOfParts>
  <Company>University of Maryland Eastern Shore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Enterprise Zone</dc:title>
  <dc:creator>Parmar, Jayesh</dc:creator>
  <cp:lastModifiedBy>Maura Dwyer</cp:lastModifiedBy>
  <cp:revision>57</cp:revision>
  <cp:lastPrinted>2015-09-10T18:53:23Z</cp:lastPrinted>
  <dcterms:created xsi:type="dcterms:W3CDTF">2015-09-09T13:18:51Z</dcterms:created>
  <dcterms:modified xsi:type="dcterms:W3CDTF">2015-09-16T17:02:47Z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0x01010084433B70C632064384C83DF0175E9CA7</vt:lpwstr>
  </property>
  <property fmtid="{D5CDD505-2E9C-101B-9397-08002B2CF9AE}" pid="3" name="_dlc_DocIdItemGuid">
    <vt:lpwstr>57b88360-bb54-457e-af8a-4a3b519157a3</vt:lpwstr>
  </property>
</Properties>
</file>