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22.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7.xml" ContentType="application/vnd.openxmlformats-officedocument.presentationml.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4.xml" ContentType="application/vnd.openxmlformats-officedocument.presentationml.notesSlide+xml"/>
  <Override PartName="/ppt/notesSlides/notesSlide9.xml" ContentType="application/vnd.openxmlformats-officedocument.presentationml.notesSlide+xml"/>
  <Override PartName="/ppt/notesSlides/notesSlide2.xml" ContentType="application/vnd.openxmlformats-officedocument.presentationml.notesSlide+xml"/>
  <Override PartName="/ppt/slideLayouts/slideLayout34.xml" ContentType="application/vnd.openxmlformats-officedocument.presentationml.slideLayout+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2.xml" ContentType="application/vnd.openxmlformats-officedocument.drawingml.chart+xml"/>
  <Override PartName="/ppt/charts/chart1.xml" ContentType="application/vnd.openxmlformats-officedocument.drawingml.chart+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charts/chart7.xml" ContentType="application/vnd.openxmlformats-officedocument.drawingml.chart+xml"/>
  <Override PartName="/ppt/charts/chart8.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2.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4" r:id="rId1"/>
    <p:sldMasterId id="2147483655" r:id="rId2"/>
    <p:sldMasterId id="2147483656" r:id="rId3"/>
  </p:sldMasterIdLst>
  <p:notesMasterIdLst>
    <p:notesMasterId r:id="rId26"/>
  </p:notesMasterIdLst>
  <p:handoutMasterIdLst>
    <p:handoutMasterId r:id="rId27"/>
  </p:handoutMasterIdLst>
  <p:sldIdLst>
    <p:sldId id="462" r:id="rId4"/>
    <p:sldId id="539" r:id="rId5"/>
    <p:sldId id="596" r:id="rId6"/>
    <p:sldId id="590" r:id="rId7"/>
    <p:sldId id="598" r:id="rId8"/>
    <p:sldId id="599" r:id="rId9"/>
    <p:sldId id="613" r:id="rId10"/>
    <p:sldId id="614" r:id="rId11"/>
    <p:sldId id="615" r:id="rId12"/>
    <p:sldId id="593" r:id="rId13"/>
    <p:sldId id="604" r:id="rId14"/>
    <p:sldId id="605" r:id="rId15"/>
    <p:sldId id="594" r:id="rId16"/>
    <p:sldId id="606" r:id="rId17"/>
    <p:sldId id="607" r:id="rId18"/>
    <p:sldId id="612" r:id="rId19"/>
    <p:sldId id="608" r:id="rId20"/>
    <p:sldId id="609" r:id="rId21"/>
    <p:sldId id="610" r:id="rId22"/>
    <p:sldId id="585" r:id="rId23"/>
    <p:sldId id="611" r:id="rId24"/>
    <p:sldId id="540" r:id="rId25"/>
  </p:sldIdLst>
  <p:sldSz cx="9601200" cy="6858000"/>
  <p:notesSz cx="7010400" cy="92964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8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8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8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8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800" b="1" kern="1200">
        <a:solidFill>
          <a:schemeClr val="tx1"/>
        </a:solidFill>
        <a:latin typeface="Times New Roman" pitchFamily="18" charset="0"/>
        <a:ea typeface="+mn-ea"/>
        <a:cs typeface="+mn-cs"/>
      </a:defRPr>
    </a:lvl5pPr>
    <a:lvl6pPr marL="2286000" algn="l" defTabSz="914400" rtl="0" eaLnBrk="1" latinLnBrk="0" hangingPunct="1">
      <a:defRPr sz="800" b="1" kern="1200">
        <a:solidFill>
          <a:schemeClr val="tx1"/>
        </a:solidFill>
        <a:latin typeface="Times New Roman" pitchFamily="18" charset="0"/>
        <a:ea typeface="+mn-ea"/>
        <a:cs typeface="+mn-cs"/>
      </a:defRPr>
    </a:lvl6pPr>
    <a:lvl7pPr marL="2743200" algn="l" defTabSz="914400" rtl="0" eaLnBrk="1" latinLnBrk="0" hangingPunct="1">
      <a:defRPr sz="800" b="1" kern="1200">
        <a:solidFill>
          <a:schemeClr val="tx1"/>
        </a:solidFill>
        <a:latin typeface="Times New Roman" pitchFamily="18" charset="0"/>
        <a:ea typeface="+mn-ea"/>
        <a:cs typeface="+mn-cs"/>
      </a:defRPr>
    </a:lvl7pPr>
    <a:lvl8pPr marL="3200400" algn="l" defTabSz="914400" rtl="0" eaLnBrk="1" latinLnBrk="0" hangingPunct="1">
      <a:defRPr sz="800" b="1" kern="1200">
        <a:solidFill>
          <a:schemeClr val="tx1"/>
        </a:solidFill>
        <a:latin typeface="Times New Roman" pitchFamily="18" charset="0"/>
        <a:ea typeface="+mn-ea"/>
        <a:cs typeface="+mn-cs"/>
      </a:defRPr>
    </a:lvl8pPr>
    <a:lvl9pPr marL="3657600" algn="l" defTabSz="914400" rtl="0" eaLnBrk="1" latinLnBrk="0" hangingPunct="1">
      <a:defRPr sz="8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816">
          <p15:clr>
            <a:srgbClr val="A4A3A4"/>
          </p15:clr>
        </p15:guide>
        <p15:guide id="2" pos="3024">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69EC8"/>
    <a:srgbClr val="AFBFDB"/>
    <a:srgbClr val="A8B9D8"/>
    <a:srgbClr val="88A0CA"/>
    <a:srgbClr val="46659C"/>
    <a:srgbClr val="9DB0D3"/>
    <a:srgbClr val="607FB8"/>
    <a:srgbClr val="000000"/>
    <a:srgbClr val="5C5CD6"/>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3344" autoAdjust="0"/>
    <p:restoredTop sz="97051" autoAdjust="0"/>
  </p:normalViewPr>
  <p:slideViewPr>
    <p:cSldViewPr>
      <p:cViewPr varScale="1">
        <p:scale>
          <a:sx n="105" d="100"/>
          <a:sy n="105" d="100"/>
        </p:scale>
        <p:origin x="-366" y="-96"/>
      </p:cViewPr>
      <p:guideLst>
        <p:guide orient="horz" pos="816"/>
        <p:guide pos="30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p:cViewPr varScale="1">
        <p:scale>
          <a:sx n="56" d="100"/>
          <a:sy n="56" d="100"/>
        </p:scale>
        <p:origin x="-1854"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customXml" Target="../customXml/item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customXml" Target="../customXml/item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838790931989884"/>
          <c:y val="6.2893081761006648E-3"/>
          <c:w val="0.8211586901763227"/>
          <c:h val="0.68553459119496607"/>
        </c:manualLayout>
      </c:layout>
      <c:barChart>
        <c:barDir val="bar"/>
        <c:grouping val="percentStacked"/>
        <c:varyColors val="0"/>
        <c:ser>
          <c:idx val="0"/>
          <c:order val="0"/>
          <c:tx>
            <c:strRef>
              <c:f>Sheet1!$A$2</c:f>
              <c:strCache>
                <c:ptCount val="1"/>
                <c:pt idx="0">
                  <c:v>High school or less</c:v>
                </c:pt>
              </c:strCache>
            </c:strRef>
          </c:tx>
          <c:spPr>
            <a:gradFill rotWithShape="0">
              <a:gsLst>
                <a:gs pos="0">
                  <a:srgbClr val="D88843">
                    <a:gamma/>
                    <a:shade val="66275"/>
                    <a:invGamma/>
                  </a:srgbClr>
                </a:gs>
                <a:gs pos="50000">
                  <a:srgbClr val="D88843"/>
                </a:gs>
                <a:gs pos="100000">
                  <a:srgbClr val="D88843">
                    <a:gamma/>
                    <a:shade val="66275"/>
                    <a:invGamma/>
                  </a:srgbClr>
                </a:gs>
              </a:gsLst>
              <a:lin ang="5400000" scaled="1"/>
            </a:gradFill>
            <a:ln w="12545">
              <a:solidFill>
                <a:schemeClr val="tx1"/>
              </a:solidFill>
              <a:prstDash val="solid"/>
            </a:ln>
          </c:spPr>
          <c:invertIfNegative val="0"/>
          <c:dLbls>
            <c:numFmt formatCode="0%" sourceLinked="0"/>
            <c:spPr>
              <a:noFill/>
              <a:ln w="25087">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Sheet1!$B$1:$J$1</c:f>
              <c:numCache>
                <c:formatCode>General</c:formatCode>
                <c:ptCount val="3"/>
                <c:pt idx="0">
                  <c:v>2011</c:v>
                </c:pt>
                <c:pt idx="1">
                  <c:v>2012</c:v>
                </c:pt>
                <c:pt idx="2">
                  <c:v>2013</c:v>
                </c:pt>
              </c:numCache>
            </c:numRef>
          </c:cat>
          <c:val>
            <c:numRef>
              <c:f>Sheet1!$B$2:$J$2</c:f>
              <c:numCache>
                <c:formatCode>General</c:formatCode>
                <c:ptCount val="3"/>
                <c:pt idx="0">
                  <c:v>0.64</c:v>
                </c:pt>
                <c:pt idx="1">
                  <c:v>0.65</c:v>
                </c:pt>
                <c:pt idx="2">
                  <c:v>0.64</c:v>
                </c:pt>
              </c:numCache>
            </c:numRef>
          </c:val>
        </c:ser>
        <c:ser>
          <c:idx val="1"/>
          <c:order val="1"/>
          <c:tx>
            <c:strRef>
              <c:f>Sheet1!$A$3</c:f>
              <c:strCache>
                <c:ptCount val="1"/>
                <c:pt idx="0">
                  <c:v>Some college</c:v>
                </c:pt>
              </c:strCache>
            </c:strRef>
          </c:tx>
          <c:spPr>
            <a:gradFill rotWithShape="0">
              <a:gsLst>
                <a:gs pos="0">
                  <a:srgbClr val="FFFFFF">
                    <a:gamma/>
                    <a:shade val="66275"/>
                    <a:invGamma/>
                  </a:srgbClr>
                </a:gs>
                <a:gs pos="50000">
                  <a:srgbClr val="FFFFFF"/>
                </a:gs>
                <a:gs pos="100000">
                  <a:srgbClr val="FFFFFF">
                    <a:gamma/>
                    <a:shade val="66275"/>
                    <a:invGamma/>
                  </a:srgbClr>
                </a:gs>
              </a:gsLst>
              <a:lin ang="5400000" scaled="1"/>
            </a:gradFill>
            <a:ln w="12545">
              <a:solidFill>
                <a:schemeClr val="tx1"/>
              </a:solidFill>
              <a:prstDash val="solid"/>
            </a:ln>
          </c:spPr>
          <c:invertIfNegative val="0"/>
          <c:dLbls>
            <c:numFmt formatCode="0%" sourceLinked="0"/>
            <c:spPr>
              <a:noFill/>
              <a:ln w="25087">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Sheet1!$B$1:$J$1</c:f>
              <c:numCache>
                <c:formatCode>General</c:formatCode>
                <c:ptCount val="3"/>
                <c:pt idx="0">
                  <c:v>2011</c:v>
                </c:pt>
                <c:pt idx="1">
                  <c:v>2012</c:v>
                </c:pt>
                <c:pt idx="2">
                  <c:v>2013</c:v>
                </c:pt>
              </c:numCache>
            </c:numRef>
          </c:cat>
          <c:val>
            <c:numRef>
              <c:f>Sheet1!$B$3:$J$3</c:f>
              <c:numCache>
                <c:formatCode>General</c:formatCode>
                <c:ptCount val="3"/>
                <c:pt idx="0">
                  <c:v>0.3</c:v>
                </c:pt>
                <c:pt idx="1">
                  <c:v>0.28999999999999998</c:v>
                </c:pt>
                <c:pt idx="2">
                  <c:v>0.28999999999999998</c:v>
                </c:pt>
              </c:numCache>
            </c:numRef>
          </c:val>
        </c:ser>
        <c:ser>
          <c:idx val="3"/>
          <c:order val="2"/>
          <c:tx>
            <c:strRef>
              <c:f>Sheet1!$A$4</c:f>
              <c:strCache>
                <c:ptCount val="1"/>
                <c:pt idx="0">
                  <c:v>College graduate or more</c:v>
                </c:pt>
              </c:strCache>
            </c:strRef>
          </c:tx>
          <c:spPr>
            <a:gradFill rotWithShape="0">
              <a:gsLst>
                <a:gs pos="0">
                  <a:srgbClr val="46659C">
                    <a:gamma/>
                    <a:shade val="66275"/>
                    <a:invGamma/>
                  </a:srgbClr>
                </a:gs>
                <a:gs pos="50000">
                  <a:srgbClr val="46659C"/>
                </a:gs>
                <a:gs pos="100000">
                  <a:srgbClr val="46659C">
                    <a:gamma/>
                    <a:shade val="66275"/>
                    <a:invGamma/>
                  </a:srgbClr>
                </a:gs>
              </a:gsLst>
              <a:lin ang="5400000" scaled="1"/>
            </a:gradFill>
            <a:ln w="12545">
              <a:solidFill>
                <a:schemeClr val="tx1"/>
              </a:solidFill>
              <a:prstDash val="solid"/>
            </a:ln>
          </c:spPr>
          <c:invertIfNegative val="0"/>
          <c:dLbls>
            <c:numFmt formatCode="0%" sourceLinked="0"/>
            <c:spPr>
              <a:noFill/>
              <a:ln w="25087">
                <a:noFill/>
              </a:ln>
            </c:spPr>
            <c:txPr>
              <a:bodyPr/>
              <a:lstStyle/>
              <a:p>
                <a:pPr>
                  <a:defRPr>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Sheet1!$B$1:$J$1</c:f>
              <c:numCache>
                <c:formatCode>General</c:formatCode>
                <c:ptCount val="3"/>
                <c:pt idx="0">
                  <c:v>2011</c:v>
                </c:pt>
                <c:pt idx="1">
                  <c:v>2012</c:v>
                </c:pt>
                <c:pt idx="2">
                  <c:v>2013</c:v>
                </c:pt>
              </c:numCache>
            </c:numRef>
          </c:cat>
          <c:val>
            <c:numRef>
              <c:f>Sheet1!$B$4:$J$4</c:f>
              <c:numCache>
                <c:formatCode>General</c:formatCode>
                <c:ptCount val="3"/>
                <c:pt idx="0">
                  <c:v>7.0000000000000007E-2</c:v>
                </c:pt>
                <c:pt idx="1">
                  <c:v>0.06</c:v>
                </c:pt>
                <c:pt idx="2">
                  <c:v>7.0000000000000007E-2</c:v>
                </c:pt>
              </c:numCache>
            </c:numRef>
          </c:val>
        </c:ser>
        <c:dLbls>
          <c:showLegendKey val="0"/>
          <c:showVal val="0"/>
          <c:showCatName val="0"/>
          <c:showSerName val="0"/>
          <c:showPercent val="0"/>
          <c:showBubbleSize val="0"/>
        </c:dLbls>
        <c:gapWidth val="50"/>
        <c:overlap val="100"/>
        <c:axId val="49794432"/>
        <c:axId val="50136192"/>
      </c:barChart>
      <c:catAx>
        <c:axId val="49794432"/>
        <c:scaling>
          <c:orientation val="minMax"/>
        </c:scaling>
        <c:delete val="0"/>
        <c:axPos val="l"/>
        <c:numFmt formatCode="General" sourceLinked="1"/>
        <c:majorTickMark val="out"/>
        <c:minorTickMark val="none"/>
        <c:tickLblPos val="nextTo"/>
        <c:spPr>
          <a:ln w="3135">
            <a:solidFill>
              <a:schemeClr val="tx1"/>
            </a:solidFill>
            <a:prstDash val="solid"/>
          </a:ln>
        </c:spPr>
        <c:txPr>
          <a:bodyPr rot="0" vert="horz"/>
          <a:lstStyle/>
          <a:p>
            <a:pPr>
              <a:defRPr/>
            </a:pPr>
            <a:endParaRPr lang="en-US"/>
          </a:p>
        </c:txPr>
        <c:crossAx val="50136192"/>
        <c:crosses val="autoZero"/>
        <c:auto val="1"/>
        <c:lblAlgn val="ctr"/>
        <c:lblOffset val="100"/>
        <c:tickLblSkip val="1"/>
        <c:tickMarkSkip val="1"/>
        <c:noMultiLvlLbl val="0"/>
      </c:catAx>
      <c:valAx>
        <c:axId val="50136192"/>
        <c:scaling>
          <c:orientation val="minMax"/>
          <c:max val="1"/>
        </c:scaling>
        <c:delete val="0"/>
        <c:axPos val="b"/>
        <c:numFmt formatCode="0%" sourceLinked="0"/>
        <c:majorTickMark val="out"/>
        <c:minorTickMark val="none"/>
        <c:tickLblPos val="nextTo"/>
        <c:spPr>
          <a:ln w="3135">
            <a:solidFill>
              <a:schemeClr val="tx1"/>
            </a:solidFill>
            <a:prstDash val="solid"/>
          </a:ln>
        </c:spPr>
        <c:txPr>
          <a:bodyPr rot="0" vert="horz"/>
          <a:lstStyle/>
          <a:p>
            <a:pPr>
              <a:defRPr/>
            </a:pPr>
            <a:endParaRPr lang="en-US"/>
          </a:p>
        </c:txPr>
        <c:crossAx val="49794432"/>
        <c:crosses val="autoZero"/>
        <c:crossBetween val="between"/>
        <c:majorUnit val="0.2"/>
        <c:minorUnit val="0.2"/>
      </c:valAx>
      <c:spPr>
        <a:noFill/>
        <a:ln w="25395">
          <a:noFill/>
        </a:ln>
      </c:spPr>
    </c:plotArea>
    <c:legend>
      <c:legendPos val="b"/>
      <c:layout>
        <c:manualLayout>
          <c:xMode val="edge"/>
          <c:yMode val="edge"/>
          <c:x val="7.8236114692212588E-2"/>
          <c:y val="0.85378629558097685"/>
          <c:w val="0.85536166921200318"/>
          <c:h val="0.13043463906634348"/>
        </c:manualLayout>
      </c:layout>
      <c:overlay val="0"/>
      <c:spPr>
        <a:solidFill>
          <a:schemeClr val="bg1"/>
        </a:solidFill>
        <a:ln w="3135">
          <a:solidFill>
            <a:schemeClr val="tx1"/>
          </a:solidFill>
          <a:prstDash val="solid"/>
        </a:ln>
      </c:spPr>
    </c:legend>
    <c:plotVisOnly val="1"/>
    <c:dispBlanksAs val="gap"/>
    <c:showDLblsOverMax val="0"/>
  </c:chart>
  <c:spPr>
    <a:noFill/>
    <a:ln>
      <a:noFill/>
    </a:ln>
  </c:spPr>
  <c:txPr>
    <a:bodyPr/>
    <a:lstStyle/>
    <a:p>
      <a:pPr>
        <a:defRPr sz="800" b="0" i="0" u="none" strike="noStrike" baseline="0">
          <a:solidFill>
            <a:schemeClr val="tx1"/>
          </a:solidFill>
          <a:latin typeface="Arial"/>
          <a:ea typeface="Arial"/>
          <a:cs typeface="Arial"/>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932773109243698E-2"/>
          <c:y val="5.6994818652849742E-2"/>
          <c:w val="0.91386554621849236"/>
          <c:h val="0.69430051813471505"/>
        </c:manualLayout>
      </c:layout>
      <c:barChart>
        <c:barDir val="col"/>
        <c:grouping val="clustered"/>
        <c:varyColors val="0"/>
        <c:ser>
          <c:idx val="1"/>
          <c:order val="0"/>
          <c:tx>
            <c:strRef>
              <c:f>Sheet1!$B$1</c:f>
              <c:strCache>
                <c:ptCount val="1"/>
                <c:pt idx="0">
                  <c:v>2013</c:v>
                </c:pt>
              </c:strCache>
            </c:strRef>
          </c:tx>
          <c:spPr>
            <a:gradFill>
              <a:gsLst>
                <a:gs pos="0">
                  <a:srgbClr val="D88843">
                    <a:gamma/>
                    <a:shade val="46275"/>
                    <a:invGamma/>
                  </a:srgbClr>
                </a:gs>
                <a:gs pos="50000">
                  <a:srgbClr val="D88843"/>
                </a:gs>
                <a:gs pos="100000">
                  <a:srgbClr val="D88843">
                    <a:gamma/>
                    <a:shade val="46275"/>
                    <a:invGamma/>
                  </a:srgbClr>
                </a:gs>
              </a:gsLst>
              <a:lin ang="0" scaled="1"/>
            </a:gradFill>
            <a:ln w="12569">
              <a:solidFill>
                <a:schemeClr val="tx1"/>
              </a:solidFill>
              <a:prstDash val="solid"/>
            </a:ln>
          </c:spPr>
          <c:invertIfNegative val="0"/>
          <c:dLbls>
            <c:numFmt formatCode="0%" sourceLinked="0"/>
            <c:spPr>
              <a:noFill/>
              <a:ln w="25139">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Black/AA</c:v>
                </c:pt>
                <c:pt idx="1">
                  <c:v>White/Caucasian</c:v>
                </c:pt>
                <c:pt idx="2">
                  <c:v>Hispanic/Latino</c:v>
                </c:pt>
                <c:pt idx="3">
                  <c:v>Asian</c:v>
                </c:pt>
                <c:pt idx="4">
                  <c:v>Other</c:v>
                </c:pt>
              </c:strCache>
            </c:strRef>
          </c:cat>
          <c:val>
            <c:numRef>
              <c:f>Sheet1!$B$2:$B$6</c:f>
              <c:numCache>
                <c:formatCode>General</c:formatCode>
                <c:ptCount val="5"/>
                <c:pt idx="0">
                  <c:v>0.49</c:v>
                </c:pt>
                <c:pt idx="1">
                  <c:v>0.39</c:v>
                </c:pt>
                <c:pt idx="2">
                  <c:v>0.16</c:v>
                </c:pt>
                <c:pt idx="3">
                  <c:v>0.06</c:v>
                </c:pt>
                <c:pt idx="4">
                  <c:v>0.13</c:v>
                </c:pt>
              </c:numCache>
            </c:numRef>
          </c:val>
        </c:ser>
        <c:ser>
          <c:idx val="0"/>
          <c:order val="1"/>
          <c:tx>
            <c:strRef>
              <c:f>Sheet1!$C$1</c:f>
              <c:strCache>
                <c:ptCount val="1"/>
                <c:pt idx="0">
                  <c:v>2012</c:v>
                </c:pt>
              </c:strCache>
            </c:strRef>
          </c:tx>
          <c:spPr>
            <a:gradFill rotWithShape="0">
              <a:gsLst>
                <a:gs pos="0">
                  <a:srgbClr val="9DB0D3">
                    <a:gamma/>
                    <a:shade val="66275"/>
                    <a:invGamma/>
                  </a:srgbClr>
                </a:gs>
                <a:gs pos="50000">
                  <a:srgbClr val="9DB0D3"/>
                </a:gs>
                <a:gs pos="100000">
                  <a:srgbClr val="9DB0D3">
                    <a:gamma/>
                    <a:shade val="66275"/>
                    <a:invGamma/>
                  </a:srgbClr>
                </a:gs>
              </a:gsLst>
              <a:lin ang="0" scaled="1"/>
            </a:gradFill>
            <a:ln w="12569">
              <a:solidFill>
                <a:schemeClr val="tx1"/>
              </a:solidFill>
              <a:prstDash val="solid"/>
            </a:ln>
          </c:spPr>
          <c:invertIfNegative val="0"/>
          <c:dLbls>
            <c:numFmt formatCode="0%" sourceLinked="0"/>
            <c:spPr>
              <a:noFill/>
              <a:ln w="25139">
                <a:noFill/>
              </a:ln>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Black/AA</c:v>
                </c:pt>
                <c:pt idx="1">
                  <c:v>White/Caucasian</c:v>
                </c:pt>
                <c:pt idx="2">
                  <c:v>Hispanic/Latino</c:v>
                </c:pt>
                <c:pt idx="3">
                  <c:v>Asian</c:v>
                </c:pt>
                <c:pt idx="4">
                  <c:v>Other</c:v>
                </c:pt>
              </c:strCache>
            </c:strRef>
          </c:cat>
          <c:val>
            <c:numRef>
              <c:f>Sheet1!$C$2:$C$6</c:f>
              <c:numCache>
                <c:formatCode>General</c:formatCode>
                <c:ptCount val="5"/>
                <c:pt idx="0">
                  <c:v>0.48</c:v>
                </c:pt>
                <c:pt idx="1">
                  <c:v>0.41</c:v>
                </c:pt>
                <c:pt idx="2">
                  <c:v>0.15</c:v>
                </c:pt>
                <c:pt idx="3">
                  <c:v>0.06</c:v>
                </c:pt>
                <c:pt idx="4">
                  <c:v>0.12</c:v>
                </c:pt>
              </c:numCache>
            </c:numRef>
          </c:val>
        </c:ser>
        <c:ser>
          <c:idx val="1"/>
          <c:order val="2"/>
          <c:tx>
            <c:strRef>
              <c:f>Sheet1!$D$1</c:f>
              <c:strCache>
                <c:ptCount val="1"/>
                <c:pt idx="0">
                  <c:v>2011</c:v>
                </c:pt>
              </c:strCache>
            </c:strRef>
          </c:tx>
          <c:spPr>
            <a:gradFill rotWithShape="0">
              <a:gsLst>
                <a:gs pos="0">
                  <a:srgbClr val="46659C">
                    <a:gamma/>
                    <a:shade val="66275"/>
                    <a:invGamma/>
                  </a:srgbClr>
                </a:gs>
                <a:gs pos="50000">
                  <a:srgbClr val="46659C"/>
                </a:gs>
                <a:gs pos="100000">
                  <a:srgbClr val="46659C">
                    <a:gamma/>
                    <a:shade val="66275"/>
                    <a:invGamma/>
                  </a:srgbClr>
                </a:gs>
              </a:gsLst>
              <a:lin ang="0" scaled="1"/>
            </a:gradFill>
            <a:ln w="12569">
              <a:solidFill>
                <a:schemeClr val="tx1"/>
              </a:solidFill>
              <a:prstDash val="solid"/>
            </a:ln>
          </c:spPr>
          <c:invertIfNegative val="0"/>
          <c:dLbls>
            <c:numFmt formatCode="0%" sourceLinked="0"/>
            <c:spPr>
              <a:noFill/>
              <a:ln w="25139">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Black/AA</c:v>
                </c:pt>
                <c:pt idx="1">
                  <c:v>White/Caucasian</c:v>
                </c:pt>
                <c:pt idx="2">
                  <c:v>Hispanic/Latino</c:v>
                </c:pt>
                <c:pt idx="3">
                  <c:v>Asian</c:v>
                </c:pt>
                <c:pt idx="4">
                  <c:v>Other</c:v>
                </c:pt>
              </c:strCache>
            </c:strRef>
          </c:cat>
          <c:val>
            <c:numRef>
              <c:f>Sheet1!$D$2:$D$6</c:f>
              <c:numCache>
                <c:formatCode>General</c:formatCode>
                <c:ptCount val="5"/>
                <c:pt idx="0">
                  <c:v>0.49</c:v>
                </c:pt>
                <c:pt idx="1">
                  <c:v>0.4</c:v>
                </c:pt>
                <c:pt idx="2">
                  <c:v>0.16</c:v>
                </c:pt>
                <c:pt idx="3">
                  <c:v>0.04</c:v>
                </c:pt>
                <c:pt idx="4">
                  <c:v>0.12</c:v>
                </c:pt>
              </c:numCache>
            </c:numRef>
          </c:val>
        </c:ser>
        <c:dLbls>
          <c:showLegendKey val="0"/>
          <c:showVal val="1"/>
          <c:showCatName val="0"/>
          <c:showSerName val="0"/>
          <c:showPercent val="0"/>
          <c:showBubbleSize val="0"/>
        </c:dLbls>
        <c:gapWidth val="130"/>
        <c:axId val="61369728"/>
        <c:axId val="61379712"/>
      </c:barChart>
      <c:catAx>
        <c:axId val="61369728"/>
        <c:scaling>
          <c:orientation val="minMax"/>
        </c:scaling>
        <c:delete val="0"/>
        <c:axPos val="b"/>
        <c:numFmt formatCode="General" sourceLinked="1"/>
        <c:majorTickMark val="out"/>
        <c:minorTickMark val="none"/>
        <c:tickLblPos val="nextTo"/>
        <c:spPr>
          <a:ln w="3142">
            <a:solidFill>
              <a:schemeClr val="tx1"/>
            </a:solidFill>
            <a:prstDash val="solid"/>
          </a:ln>
        </c:spPr>
        <c:txPr>
          <a:bodyPr rot="0" vert="horz"/>
          <a:lstStyle/>
          <a:p>
            <a:pPr>
              <a:defRPr/>
            </a:pPr>
            <a:endParaRPr lang="en-US"/>
          </a:p>
        </c:txPr>
        <c:crossAx val="61379712"/>
        <c:crosses val="autoZero"/>
        <c:auto val="1"/>
        <c:lblAlgn val="ctr"/>
        <c:lblOffset val="100"/>
        <c:tickLblSkip val="1"/>
        <c:tickMarkSkip val="1"/>
        <c:noMultiLvlLbl val="0"/>
      </c:catAx>
      <c:valAx>
        <c:axId val="61379712"/>
        <c:scaling>
          <c:orientation val="minMax"/>
          <c:max val="1"/>
        </c:scaling>
        <c:delete val="0"/>
        <c:axPos val="l"/>
        <c:numFmt formatCode="0%" sourceLinked="0"/>
        <c:majorTickMark val="out"/>
        <c:minorTickMark val="none"/>
        <c:tickLblPos val="nextTo"/>
        <c:spPr>
          <a:ln w="3142">
            <a:solidFill>
              <a:schemeClr val="tx1"/>
            </a:solidFill>
            <a:prstDash val="solid"/>
          </a:ln>
        </c:spPr>
        <c:txPr>
          <a:bodyPr rot="0" vert="horz"/>
          <a:lstStyle/>
          <a:p>
            <a:pPr>
              <a:defRPr/>
            </a:pPr>
            <a:endParaRPr lang="en-US"/>
          </a:p>
        </c:txPr>
        <c:crossAx val="61369728"/>
        <c:crosses val="autoZero"/>
        <c:crossBetween val="between"/>
        <c:majorUnit val="0.2"/>
        <c:minorUnit val="0.2"/>
      </c:valAx>
      <c:spPr>
        <a:noFill/>
        <a:ln w="25139">
          <a:noFill/>
        </a:ln>
      </c:spPr>
    </c:plotArea>
    <c:legend>
      <c:legendPos val="b"/>
      <c:layout>
        <c:manualLayout>
          <c:xMode val="edge"/>
          <c:yMode val="edge"/>
          <c:x val="0.34520907339805207"/>
          <c:y val="0.87792481163735603"/>
          <c:w val="0.30462184873949588"/>
          <c:h val="0.10880829015544041"/>
        </c:manualLayout>
      </c:layout>
      <c:overlay val="0"/>
      <c:spPr>
        <a:solidFill>
          <a:schemeClr val="bg1"/>
        </a:solidFill>
        <a:ln w="3142">
          <a:solidFill>
            <a:schemeClr val="tx1"/>
          </a:solidFill>
          <a:prstDash val="solid"/>
        </a:ln>
      </c:spPr>
    </c:legend>
    <c:plotVisOnly val="1"/>
    <c:dispBlanksAs val="gap"/>
    <c:showDLblsOverMax val="0"/>
  </c:chart>
  <c:spPr>
    <a:noFill/>
    <a:ln>
      <a:noFill/>
    </a:ln>
  </c:spPr>
  <c:txPr>
    <a:bodyPr/>
    <a:lstStyle/>
    <a:p>
      <a:pPr>
        <a:defRPr sz="800" b="0" i="0" u="none" strike="noStrike" baseline="0">
          <a:solidFill>
            <a:schemeClr val="tx1"/>
          </a:solidFill>
          <a:latin typeface="Arial"/>
          <a:ea typeface="Arial"/>
          <a:cs typeface="Arial"/>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59019268932852"/>
          <c:y val="5.025125628140701E-3"/>
          <c:w val="0.82469214518916867"/>
          <c:h val="0.72800385459064065"/>
        </c:manualLayout>
      </c:layout>
      <c:barChart>
        <c:barDir val="bar"/>
        <c:grouping val="percentStacked"/>
        <c:varyColors val="0"/>
        <c:ser>
          <c:idx val="0"/>
          <c:order val="0"/>
          <c:tx>
            <c:strRef>
              <c:f>Sheet1!$A$2</c:f>
              <c:strCache>
                <c:ptCount val="1"/>
                <c:pt idx="0">
                  <c:v>Fair/Poor</c:v>
                </c:pt>
              </c:strCache>
            </c:strRef>
          </c:tx>
          <c:spPr>
            <a:gradFill rotWithShape="0">
              <a:gsLst>
                <a:gs pos="0">
                  <a:srgbClr val="D88843">
                    <a:gamma/>
                    <a:shade val="66275"/>
                    <a:invGamma/>
                  </a:srgbClr>
                </a:gs>
                <a:gs pos="50000">
                  <a:srgbClr val="D88843"/>
                </a:gs>
                <a:gs pos="100000">
                  <a:srgbClr val="D88843">
                    <a:gamma/>
                    <a:shade val="66275"/>
                    <a:invGamma/>
                  </a:srgbClr>
                </a:gs>
              </a:gsLst>
              <a:lin ang="5400000" scaled="1"/>
            </a:gradFill>
            <a:ln w="12577">
              <a:solidFill>
                <a:schemeClr val="tx1"/>
              </a:solidFill>
              <a:prstDash val="solid"/>
            </a:ln>
          </c:spPr>
          <c:invertIfNegative val="0"/>
          <c:dLbls>
            <c:numFmt formatCode="0%" sourceLinked="0"/>
            <c:spPr>
              <a:noFill/>
              <a:ln w="25154">
                <a:noFill/>
              </a:ln>
            </c:sp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Sheet1!$B$1:$B$1</c:f>
              <c:numCache>
                <c:formatCode>General</c:formatCode>
                <c:ptCount val="1"/>
                <c:pt idx="0">
                  <c:v>2013</c:v>
                </c:pt>
              </c:numCache>
            </c:numRef>
          </c:cat>
          <c:val>
            <c:numRef>
              <c:f>Sheet1!$B$2:$B$2</c:f>
              <c:numCache>
                <c:formatCode>General</c:formatCode>
                <c:ptCount val="1"/>
                <c:pt idx="0">
                  <c:v>0.08</c:v>
                </c:pt>
              </c:numCache>
            </c:numRef>
          </c:val>
        </c:ser>
        <c:ser>
          <c:idx val="3"/>
          <c:order val="1"/>
          <c:tx>
            <c:strRef>
              <c:f>Sheet1!$A$3</c:f>
              <c:strCache>
                <c:ptCount val="1"/>
                <c:pt idx="0">
                  <c:v>Good</c:v>
                </c:pt>
              </c:strCache>
            </c:strRef>
          </c:tx>
          <c:spPr>
            <a:gradFill rotWithShape="0">
              <a:gsLst>
                <a:gs pos="0">
                  <a:srgbClr val="FFFFFF">
                    <a:gamma/>
                    <a:shade val="66275"/>
                    <a:invGamma/>
                  </a:srgbClr>
                </a:gs>
                <a:gs pos="50000">
                  <a:srgbClr val="FFFFFF"/>
                </a:gs>
                <a:gs pos="100000">
                  <a:srgbClr val="FFFFFF">
                    <a:gamma/>
                    <a:shade val="66275"/>
                    <a:invGamma/>
                  </a:srgbClr>
                </a:gs>
              </a:gsLst>
              <a:lin ang="5400000" scaled="1"/>
            </a:gradFill>
            <a:ln w="12577">
              <a:solidFill>
                <a:schemeClr val="tx1"/>
              </a:solidFill>
              <a:prstDash val="solid"/>
            </a:ln>
          </c:spPr>
          <c:invertIfNegative val="0"/>
          <c:dLbls>
            <c:numFmt formatCode="0%" sourceLinked="0"/>
            <c:spPr>
              <a:noFill/>
              <a:ln w="25154">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Sheet1!$B$1:$B$1</c:f>
              <c:numCache>
                <c:formatCode>General</c:formatCode>
                <c:ptCount val="1"/>
                <c:pt idx="0">
                  <c:v>2013</c:v>
                </c:pt>
              </c:numCache>
            </c:numRef>
          </c:cat>
          <c:val>
            <c:numRef>
              <c:f>Sheet1!$B$3:$B$3</c:f>
              <c:numCache>
                <c:formatCode>General</c:formatCode>
                <c:ptCount val="1"/>
                <c:pt idx="0">
                  <c:v>0.15</c:v>
                </c:pt>
              </c:numCache>
            </c:numRef>
          </c:val>
        </c:ser>
        <c:ser>
          <c:idx val="1"/>
          <c:order val="2"/>
          <c:tx>
            <c:strRef>
              <c:f>Sheet1!$A$4</c:f>
              <c:strCache>
                <c:ptCount val="1"/>
                <c:pt idx="0">
                  <c:v>Excellent/Very good</c:v>
                </c:pt>
              </c:strCache>
            </c:strRef>
          </c:tx>
          <c:spPr>
            <a:gradFill rotWithShape="0">
              <a:gsLst>
                <a:gs pos="0">
                  <a:srgbClr val="46659C">
                    <a:gamma/>
                    <a:shade val="66275"/>
                    <a:invGamma/>
                  </a:srgbClr>
                </a:gs>
                <a:gs pos="50000">
                  <a:srgbClr val="46659C"/>
                </a:gs>
                <a:gs pos="100000">
                  <a:srgbClr val="46659C">
                    <a:gamma/>
                    <a:shade val="66275"/>
                    <a:invGamma/>
                  </a:srgbClr>
                </a:gs>
              </a:gsLst>
              <a:lin ang="5400000" scaled="1"/>
            </a:gradFill>
            <a:ln w="12577">
              <a:solidFill>
                <a:schemeClr val="tx1"/>
              </a:solidFill>
              <a:prstDash val="solid"/>
            </a:ln>
          </c:spPr>
          <c:invertIfNegative val="0"/>
          <c:dLbls>
            <c:numFmt formatCode="0%" sourceLinked="0"/>
            <c:spPr>
              <a:noFill/>
              <a:ln w="25154">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Sheet1!$B$1:$B$1</c:f>
              <c:numCache>
                <c:formatCode>General</c:formatCode>
                <c:ptCount val="1"/>
                <c:pt idx="0">
                  <c:v>2013</c:v>
                </c:pt>
              </c:numCache>
            </c:numRef>
          </c:cat>
          <c:val>
            <c:numRef>
              <c:f>Sheet1!$B$4:$B$4</c:f>
              <c:numCache>
                <c:formatCode>General</c:formatCode>
                <c:ptCount val="1"/>
                <c:pt idx="0">
                  <c:v>0.77</c:v>
                </c:pt>
              </c:numCache>
            </c:numRef>
          </c:val>
        </c:ser>
        <c:dLbls>
          <c:showLegendKey val="0"/>
          <c:showVal val="0"/>
          <c:showCatName val="0"/>
          <c:showSerName val="0"/>
          <c:showPercent val="0"/>
          <c:showBubbleSize val="0"/>
        </c:dLbls>
        <c:gapWidth val="220"/>
        <c:overlap val="100"/>
        <c:axId val="61494016"/>
        <c:axId val="61495552"/>
      </c:barChart>
      <c:catAx>
        <c:axId val="61494016"/>
        <c:scaling>
          <c:orientation val="minMax"/>
        </c:scaling>
        <c:delete val="0"/>
        <c:axPos val="l"/>
        <c:numFmt formatCode="General" sourceLinked="1"/>
        <c:majorTickMark val="out"/>
        <c:minorTickMark val="none"/>
        <c:tickLblPos val="nextTo"/>
        <c:spPr>
          <a:ln w="3144">
            <a:solidFill>
              <a:schemeClr val="tx1"/>
            </a:solidFill>
            <a:prstDash val="solid"/>
          </a:ln>
        </c:spPr>
        <c:txPr>
          <a:bodyPr rot="0" vert="horz"/>
          <a:lstStyle/>
          <a:p>
            <a:pPr>
              <a:defRPr/>
            </a:pPr>
            <a:endParaRPr lang="en-US"/>
          </a:p>
        </c:txPr>
        <c:crossAx val="61495552"/>
        <c:crosses val="autoZero"/>
        <c:auto val="1"/>
        <c:lblAlgn val="ctr"/>
        <c:lblOffset val="100"/>
        <c:tickLblSkip val="1"/>
        <c:tickMarkSkip val="1"/>
        <c:noMultiLvlLbl val="0"/>
      </c:catAx>
      <c:valAx>
        <c:axId val="61495552"/>
        <c:scaling>
          <c:orientation val="minMax"/>
          <c:max val="1"/>
        </c:scaling>
        <c:delete val="0"/>
        <c:axPos val="b"/>
        <c:numFmt formatCode="0%" sourceLinked="0"/>
        <c:majorTickMark val="out"/>
        <c:minorTickMark val="none"/>
        <c:tickLblPos val="nextTo"/>
        <c:spPr>
          <a:ln w="3144">
            <a:solidFill>
              <a:schemeClr val="tx1"/>
            </a:solidFill>
            <a:prstDash val="solid"/>
          </a:ln>
        </c:spPr>
        <c:txPr>
          <a:bodyPr rot="0" vert="horz"/>
          <a:lstStyle/>
          <a:p>
            <a:pPr>
              <a:defRPr/>
            </a:pPr>
            <a:endParaRPr lang="en-US"/>
          </a:p>
        </c:txPr>
        <c:crossAx val="61494016"/>
        <c:crosses val="autoZero"/>
        <c:crossBetween val="between"/>
        <c:majorUnit val="0.2"/>
        <c:minorUnit val="0.2"/>
      </c:valAx>
      <c:spPr>
        <a:noFill/>
        <a:ln w="25154">
          <a:noFill/>
        </a:ln>
      </c:spPr>
    </c:plotArea>
    <c:legend>
      <c:legendPos val="b"/>
      <c:layout>
        <c:manualLayout>
          <c:xMode val="edge"/>
          <c:yMode val="edge"/>
          <c:x val="0.22849958389347905"/>
          <c:y val="0.85582512330886695"/>
          <c:w val="0.60396039603960394"/>
          <c:h val="0.10552763819095475"/>
        </c:manualLayout>
      </c:layout>
      <c:overlay val="0"/>
      <c:spPr>
        <a:solidFill>
          <a:schemeClr val="bg1"/>
        </a:solidFill>
        <a:ln w="3144">
          <a:solidFill>
            <a:schemeClr val="tx1"/>
          </a:solidFill>
          <a:prstDash val="solid"/>
        </a:ln>
      </c:spPr>
    </c:legend>
    <c:plotVisOnly val="1"/>
    <c:dispBlanksAs val="gap"/>
    <c:showDLblsOverMax val="0"/>
  </c:chart>
  <c:spPr>
    <a:noFill/>
    <a:ln>
      <a:noFill/>
    </a:ln>
  </c:spPr>
  <c:txPr>
    <a:bodyPr/>
    <a:lstStyle/>
    <a:p>
      <a:pPr>
        <a:defRPr sz="800" b="0" i="0" u="none" strike="noStrike" baseline="0">
          <a:solidFill>
            <a:schemeClr val="tx1"/>
          </a:solidFill>
          <a:latin typeface="Arial"/>
          <a:ea typeface="Arial"/>
          <a:cs typeface="Arial"/>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590192689328468"/>
          <c:y val="5.0251256281406975E-3"/>
          <c:w val="0.82469214518916867"/>
          <c:h val="0.72800385459064065"/>
        </c:manualLayout>
      </c:layout>
      <c:barChart>
        <c:barDir val="bar"/>
        <c:grouping val="percentStacked"/>
        <c:varyColors val="0"/>
        <c:ser>
          <c:idx val="0"/>
          <c:order val="0"/>
          <c:tx>
            <c:strRef>
              <c:f>Sheet1!$A$2</c:f>
              <c:strCache>
                <c:ptCount val="1"/>
                <c:pt idx="0">
                  <c:v>Fair/Poor</c:v>
                </c:pt>
              </c:strCache>
            </c:strRef>
          </c:tx>
          <c:spPr>
            <a:gradFill rotWithShape="0">
              <a:gsLst>
                <a:gs pos="0">
                  <a:srgbClr val="D88843">
                    <a:gamma/>
                    <a:shade val="66275"/>
                    <a:invGamma/>
                  </a:srgbClr>
                </a:gs>
                <a:gs pos="50000">
                  <a:srgbClr val="D88843"/>
                </a:gs>
                <a:gs pos="100000">
                  <a:srgbClr val="D88843">
                    <a:gamma/>
                    <a:shade val="66275"/>
                    <a:invGamma/>
                  </a:srgbClr>
                </a:gs>
              </a:gsLst>
              <a:lin ang="5400000" scaled="1"/>
            </a:gradFill>
            <a:ln w="12577">
              <a:solidFill>
                <a:schemeClr val="tx1"/>
              </a:solidFill>
              <a:prstDash val="solid"/>
            </a:ln>
          </c:spPr>
          <c:invertIfNegative val="0"/>
          <c:dLbls>
            <c:numFmt formatCode="0%" sourceLinked="0"/>
            <c:spPr>
              <a:noFill/>
              <a:ln w="25154">
                <a:noFill/>
              </a:ln>
            </c:sp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Sheet1!$B$1:$J$1</c:f>
              <c:numCache>
                <c:formatCode>General</c:formatCode>
                <c:ptCount val="3"/>
                <c:pt idx="0">
                  <c:v>2011</c:v>
                </c:pt>
                <c:pt idx="1">
                  <c:v>2012</c:v>
                </c:pt>
                <c:pt idx="2">
                  <c:v>2013</c:v>
                </c:pt>
              </c:numCache>
            </c:numRef>
          </c:cat>
          <c:val>
            <c:numRef>
              <c:f>Sheet1!$B$2:$J$2</c:f>
              <c:numCache>
                <c:formatCode>General</c:formatCode>
                <c:ptCount val="3"/>
                <c:pt idx="0">
                  <c:v>0.13</c:v>
                </c:pt>
                <c:pt idx="1">
                  <c:v>0.13</c:v>
                </c:pt>
                <c:pt idx="2">
                  <c:v>0.12</c:v>
                </c:pt>
              </c:numCache>
            </c:numRef>
          </c:val>
        </c:ser>
        <c:ser>
          <c:idx val="3"/>
          <c:order val="1"/>
          <c:tx>
            <c:strRef>
              <c:f>Sheet1!$A$3</c:f>
              <c:strCache>
                <c:ptCount val="1"/>
                <c:pt idx="0">
                  <c:v>Good</c:v>
                </c:pt>
              </c:strCache>
            </c:strRef>
          </c:tx>
          <c:spPr>
            <a:gradFill rotWithShape="0">
              <a:gsLst>
                <a:gs pos="0">
                  <a:srgbClr val="FFFFFF">
                    <a:gamma/>
                    <a:shade val="66275"/>
                    <a:invGamma/>
                  </a:srgbClr>
                </a:gs>
                <a:gs pos="50000">
                  <a:srgbClr val="FFFFFF"/>
                </a:gs>
                <a:gs pos="100000">
                  <a:srgbClr val="FFFFFF">
                    <a:gamma/>
                    <a:shade val="66275"/>
                    <a:invGamma/>
                  </a:srgbClr>
                </a:gs>
              </a:gsLst>
              <a:lin ang="5400000" scaled="1"/>
            </a:gradFill>
            <a:ln w="12577">
              <a:solidFill>
                <a:schemeClr val="tx1"/>
              </a:solidFill>
              <a:prstDash val="solid"/>
            </a:ln>
          </c:spPr>
          <c:invertIfNegative val="0"/>
          <c:dLbls>
            <c:numFmt formatCode="0%" sourceLinked="0"/>
            <c:spPr>
              <a:noFill/>
              <a:ln w="25154">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Sheet1!$B$1:$J$1</c:f>
              <c:numCache>
                <c:formatCode>General</c:formatCode>
                <c:ptCount val="3"/>
                <c:pt idx="0">
                  <c:v>2011</c:v>
                </c:pt>
                <c:pt idx="1">
                  <c:v>2012</c:v>
                </c:pt>
                <c:pt idx="2">
                  <c:v>2013</c:v>
                </c:pt>
              </c:numCache>
            </c:numRef>
          </c:cat>
          <c:val>
            <c:numRef>
              <c:f>Sheet1!$B$3:$J$3</c:f>
              <c:numCache>
                <c:formatCode>General</c:formatCode>
                <c:ptCount val="3"/>
                <c:pt idx="0">
                  <c:v>0.33</c:v>
                </c:pt>
                <c:pt idx="1">
                  <c:v>0.32</c:v>
                </c:pt>
                <c:pt idx="2">
                  <c:v>0.32</c:v>
                </c:pt>
              </c:numCache>
            </c:numRef>
          </c:val>
        </c:ser>
        <c:ser>
          <c:idx val="1"/>
          <c:order val="2"/>
          <c:tx>
            <c:strRef>
              <c:f>Sheet1!$A$4</c:f>
              <c:strCache>
                <c:ptCount val="1"/>
                <c:pt idx="0">
                  <c:v>Excellent/Very good</c:v>
                </c:pt>
              </c:strCache>
            </c:strRef>
          </c:tx>
          <c:spPr>
            <a:gradFill rotWithShape="0">
              <a:gsLst>
                <a:gs pos="0">
                  <a:srgbClr val="46659C">
                    <a:gamma/>
                    <a:shade val="66275"/>
                    <a:invGamma/>
                  </a:srgbClr>
                </a:gs>
                <a:gs pos="50000">
                  <a:srgbClr val="46659C"/>
                </a:gs>
                <a:gs pos="100000">
                  <a:srgbClr val="46659C">
                    <a:gamma/>
                    <a:shade val="66275"/>
                    <a:invGamma/>
                  </a:srgbClr>
                </a:gs>
              </a:gsLst>
              <a:lin ang="5400000" scaled="1"/>
            </a:gradFill>
            <a:ln w="12577">
              <a:solidFill>
                <a:schemeClr val="tx1"/>
              </a:solidFill>
              <a:prstDash val="solid"/>
            </a:ln>
          </c:spPr>
          <c:invertIfNegative val="0"/>
          <c:dLbls>
            <c:numFmt formatCode="0%" sourceLinked="0"/>
            <c:spPr>
              <a:noFill/>
              <a:ln w="25154">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Sheet1!$B$1:$J$1</c:f>
              <c:numCache>
                <c:formatCode>General</c:formatCode>
                <c:ptCount val="3"/>
                <c:pt idx="0">
                  <c:v>2011</c:v>
                </c:pt>
                <c:pt idx="1">
                  <c:v>2012</c:v>
                </c:pt>
                <c:pt idx="2">
                  <c:v>2013</c:v>
                </c:pt>
              </c:numCache>
            </c:numRef>
          </c:cat>
          <c:val>
            <c:numRef>
              <c:f>Sheet1!$B$4:$J$4</c:f>
              <c:numCache>
                <c:formatCode>General</c:formatCode>
                <c:ptCount val="3"/>
                <c:pt idx="0">
                  <c:v>0.54</c:v>
                </c:pt>
                <c:pt idx="1">
                  <c:v>0.54</c:v>
                </c:pt>
                <c:pt idx="2">
                  <c:v>0.56000000000000005</c:v>
                </c:pt>
              </c:numCache>
            </c:numRef>
          </c:val>
        </c:ser>
        <c:dLbls>
          <c:showLegendKey val="0"/>
          <c:showVal val="0"/>
          <c:showCatName val="0"/>
          <c:showSerName val="0"/>
          <c:showPercent val="0"/>
          <c:showBubbleSize val="0"/>
        </c:dLbls>
        <c:gapWidth val="70"/>
        <c:overlap val="100"/>
        <c:axId val="61599744"/>
        <c:axId val="61601280"/>
      </c:barChart>
      <c:catAx>
        <c:axId val="61599744"/>
        <c:scaling>
          <c:orientation val="minMax"/>
        </c:scaling>
        <c:delete val="0"/>
        <c:axPos val="l"/>
        <c:numFmt formatCode="General" sourceLinked="1"/>
        <c:majorTickMark val="out"/>
        <c:minorTickMark val="none"/>
        <c:tickLblPos val="nextTo"/>
        <c:spPr>
          <a:ln w="3144">
            <a:solidFill>
              <a:schemeClr val="tx1"/>
            </a:solidFill>
            <a:prstDash val="solid"/>
          </a:ln>
        </c:spPr>
        <c:txPr>
          <a:bodyPr rot="0" vert="horz"/>
          <a:lstStyle/>
          <a:p>
            <a:pPr>
              <a:defRPr/>
            </a:pPr>
            <a:endParaRPr lang="en-US"/>
          </a:p>
        </c:txPr>
        <c:crossAx val="61601280"/>
        <c:crosses val="autoZero"/>
        <c:auto val="1"/>
        <c:lblAlgn val="ctr"/>
        <c:lblOffset val="100"/>
        <c:tickLblSkip val="1"/>
        <c:tickMarkSkip val="1"/>
        <c:noMultiLvlLbl val="0"/>
      </c:catAx>
      <c:valAx>
        <c:axId val="61601280"/>
        <c:scaling>
          <c:orientation val="minMax"/>
          <c:max val="1"/>
        </c:scaling>
        <c:delete val="0"/>
        <c:axPos val="b"/>
        <c:numFmt formatCode="0%" sourceLinked="0"/>
        <c:majorTickMark val="out"/>
        <c:minorTickMark val="none"/>
        <c:tickLblPos val="nextTo"/>
        <c:spPr>
          <a:ln w="3144">
            <a:solidFill>
              <a:schemeClr val="tx1"/>
            </a:solidFill>
            <a:prstDash val="solid"/>
          </a:ln>
        </c:spPr>
        <c:txPr>
          <a:bodyPr rot="0" vert="horz"/>
          <a:lstStyle/>
          <a:p>
            <a:pPr>
              <a:defRPr/>
            </a:pPr>
            <a:endParaRPr lang="en-US"/>
          </a:p>
        </c:txPr>
        <c:crossAx val="61599744"/>
        <c:crosses val="autoZero"/>
        <c:crossBetween val="between"/>
        <c:majorUnit val="0.2"/>
        <c:minorUnit val="0.2"/>
      </c:valAx>
      <c:spPr>
        <a:noFill/>
        <a:ln w="25154">
          <a:noFill/>
        </a:ln>
      </c:spPr>
    </c:plotArea>
    <c:legend>
      <c:legendPos val="b"/>
      <c:layout>
        <c:manualLayout>
          <c:xMode val="edge"/>
          <c:yMode val="edge"/>
          <c:x val="0.22849958389347824"/>
          <c:y val="0.85582512330886695"/>
          <c:w val="0.60396039603960394"/>
          <c:h val="0.10552763819095475"/>
        </c:manualLayout>
      </c:layout>
      <c:overlay val="0"/>
      <c:spPr>
        <a:solidFill>
          <a:schemeClr val="bg1"/>
        </a:solidFill>
        <a:ln w="3144">
          <a:solidFill>
            <a:schemeClr val="tx1"/>
          </a:solidFill>
          <a:prstDash val="solid"/>
        </a:ln>
      </c:spPr>
    </c:legend>
    <c:plotVisOnly val="1"/>
    <c:dispBlanksAs val="gap"/>
    <c:showDLblsOverMax val="0"/>
  </c:chart>
  <c:spPr>
    <a:noFill/>
    <a:ln>
      <a:noFill/>
    </a:ln>
  </c:spPr>
  <c:txPr>
    <a:bodyPr/>
    <a:lstStyle/>
    <a:p>
      <a:pPr>
        <a:defRPr sz="800" b="0" i="0" u="none" strike="noStrike" baseline="0">
          <a:solidFill>
            <a:schemeClr val="tx1"/>
          </a:solidFill>
          <a:latin typeface="Arial"/>
          <a:ea typeface="Arial"/>
          <a:cs typeface="Arial"/>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618838598720392"/>
          <c:y val="5.0251256281406975E-3"/>
          <c:w val="0.82425812910305529"/>
          <c:h val="0.72800385459064065"/>
        </c:manualLayout>
      </c:layout>
      <c:barChart>
        <c:barDir val="bar"/>
        <c:grouping val="percentStacked"/>
        <c:varyColors val="0"/>
        <c:ser>
          <c:idx val="0"/>
          <c:order val="0"/>
          <c:tx>
            <c:strRef>
              <c:f>Sheet1!$A$2</c:f>
              <c:strCache>
                <c:ptCount val="1"/>
                <c:pt idx="0">
                  <c:v>0-4</c:v>
                </c:pt>
              </c:strCache>
            </c:strRef>
          </c:tx>
          <c:spPr>
            <a:gradFill rotWithShape="0">
              <a:gsLst>
                <a:gs pos="0">
                  <a:srgbClr val="D88843">
                    <a:gamma/>
                    <a:shade val="66275"/>
                    <a:invGamma/>
                  </a:srgbClr>
                </a:gs>
                <a:gs pos="50000">
                  <a:srgbClr val="D88843"/>
                </a:gs>
                <a:gs pos="100000">
                  <a:srgbClr val="D88843">
                    <a:gamma/>
                    <a:shade val="66275"/>
                    <a:invGamma/>
                  </a:srgbClr>
                </a:gs>
              </a:gsLst>
              <a:lin ang="5400000" scaled="1"/>
            </a:gradFill>
            <a:ln w="12577">
              <a:solidFill>
                <a:schemeClr val="tx1"/>
              </a:solidFill>
              <a:prstDash val="solid"/>
            </a:ln>
          </c:spPr>
          <c:invertIfNegative val="0"/>
          <c:dLbls>
            <c:numFmt formatCode="0%" sourceLinked="0"/>
            <c:spPr>
              <a:noFill/>
              <a:ln w="25154">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Sheet1!$B$1:$J$1</c:f>
              <c:numCache>
                <c:formatCode>General</c:formatCode>
                <c:ptCount val="3"/>
                <c:pt idx="0">
                  <c:v>2011</c:v>
                </c:pt>
                <c:pt idx="1">
                  <c:v>2012</c:v>
                </c:pt>
                <c:pt idx="2">
                  <c:v>2013</c:v>
                </c:pt>
              </c:numCache>
            </c:numRef>
          </c:cat>
          <c:val>
            <c:numRef>
              <c:f>Sheet1!$B$2:$J$2</c:f>
              <c:numCache>
                <c:formatCode>General</c:formatCode>
                <c:ptCount val="3"/>
                <c:pt idx="0">
                  <c:v>0.22</c:v>
                </c:pt>
                <c:pt idx="1">
                  <c:v>0.22</c:v>
                </c:pt>
                <c:pt idx="2">
                  <c:v>0.19</c:v>
                </c:pt>
              </c:numCache>
            </c:numRef>
          </c:val>
        </c:ser>
        <c:ser>
          <c:idx val="3"/>
          <c:order val="1"/>
          <c:tx>
            <c:strRef>
              <c:f>Sheet1!$A$3</c:f>
              <c:strCache>
                <c:ptCount val="1"/>
                <c:pt idx="0">
                  <c:v>5-8</c:v>
                </c:pt>
              </c:strCache>
            </c:strRef>
          </c:tx>
          <c:spPr>
            <a:gradFill rotWithShape="0">
              <a:gsLst>
                <a:gs pos="0">
                  <a:srgbClr val="E8B890">
                    <a:gamma/>
                    <a:shade val="66275"/>
                    <a:invGamma/>
                  </a:srgbClr>
                </a:gs>
                <a:gs pos="50000">
                  <a:srgbClr val="E8B890"/>
                </a:gs>
                <a:gs pos="100000">
                  <a:srgbClr val="E8B890">
                    <a:gamma/>
                    <a:shade val="66275"/>
                    <a:invGamma/>
                  </a:srgbClr>
                </a:gs>
              </a:gsLst>
              <a:lin ang="5400000" scaled="1"/>
            </a:gradFill>
            <a:ln w="12577">
              <a:solidFill>
                <a:schemeClr val="tx1"/>
              </a:solidFill>
              <a:prstDash val="solid"/>
            </a:ln>
          </c:spPr>
          <c:invertIfNegative val="0"/>
          <c:dLbls>
            <c:numFmt formatCode="0%" sourceLinked="0"/>
            <c:spPr>
              <a:noFill/>
              <a:ln w="25154">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Sheet1!$B$1:$J$1</c:f>
              <c:numCache>
                <c:formatCode>General</c:formatCode>
                <c:ptCount val="3"/>
                <c:pt idx="0">
                  <c:v>2011</c:v>
                </c:pt>
                <c:pt idx="1">
                  <c:v>2012</c:v>
                </c:pt>
                <c:pt idx="2">
                  <c:v>2013</c:v>
                </c:pt>
              </c:numCache>
            </c:numRef>
          </c:cat>
          <c:val>
            <c:numRef>
              <c:f>Sheet1!$B$3:$J$3</c:f>
              <c:numCache>
                <c:formatCode>General</c:formatCode>
                <c:ptCount val="3"/>
                <c:pt idx="0">
                  <c:v>0.16</c:v>
                </c:pt>
                <c:pt idx="1">
                  <c:v>0.17</c:v>
                </c:pt>
                <c:pt idx="2">
                  <c:v>0.2</c:v>
                </c:pt>
              </c:numCache>
            </c:numRef>
          </c:val>
        </c:ser>
        <c:ser>
          <c:idx val="1"/>
          <c:order val="2"/>
          <c:tx>
            <c:strRef>
              <c:f>Sheet1!$A$4</c:f>
              <c:strCache>
                <c:ptCount val="1"/>
                <c:pt idx="0">
                  <c:v>9-13</c:v>
                </c:pt>
              </c:strCache>
            </c:strRef>
          </c:tx>
          <c:spPr>
            <a:gradFill rotWithShape="0">
              <a:gsLst>
                <a:gs pos="0">
                  <a:srgbClr val="9DB0D3">
                    <a:gamma/>
                    <a:shade val="66275"/>
                    <a:invGamma/>
                  </a:srgbClr>
                </a:gs>
                <a:gs pos="50000">
                  <a:srgbClr val="9DB0D3"/>
                </a:gs>
                <a:gs pos="100000">
                  <a:srgbClr val="9DB0D3">
                    <a:gamma/>
                    <a:shade val="66275"/>
                    <a:invGamma/>
                  </a:srgbClr>
                </a:gs>
              </a:gsLst>
              <a:lin ang="5400000" scaled="1"/>
            </a:gradFill>
            <a:ln w="12577">
              <a:solidFill>
                <a:schemeClr val="tx1"/>
              </a:solidFill>
              <a:prstDash val="solid"/>
            </a:ln>
          </c:spPr>
          <c:invertIfNegative val="0"/>
          <c:dLbls>
            <c:numFmt formatCode="0%" sourceLinked="0"/>
            <c:spPr>
              <a:noFill/>
              <a:ln w="25154">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Sheet1!$B$1:$J$1</c:f>
              <c:numCache>
                <c:formatCode>General</c:formatCode>
                <c:ptCount val="3"/>
                <c:pt idx="0">
                  <c:v>2011</c:v>
                </c:pt>
                <c:pt idx="1">
                  <c:v>2012</c:v>
                </c:pt>
                <c:pt idx="2">
                  <c:v>2013</c:v>
                </c:pt>
              </c:numCache>
            </c:numRef>
          </c:cat>
          <c:val>
            <c:numRef>
              <c:f>Sheet1!$B$4:$J$4</c:f>
              <c:numCache>
                <c:formatCode>General</c:formatCode>
                <c:ptCount val="3"/>
                <c:pt idx="0">
                  <c:v>0.28000000000000003</c:v>
                </c:pt>
                <c:pt idx="1">
                  <c:v>0.27</c:v>
                </c:pt>
                <c:pt idx="2">
                  <c:v>0.26</c:v>
                </c:pt>
              </c:numCache>
            </c:numRef>
          </c:val>
        </c:ser>
        <c:ser>
          <c:idx val="2"/>
          <c:order val="3"/>
          <c:tx>
            <c:strRef>
              <c:f>Sheet1!$A$5</c:f>
              <c:strCache>
                <c:ptCount val="1"/>
                <c:pt idx="0">
                  <c:v>14-18</c:v>
                </c:pt>
              </c:strCache>
            </c:strRef>
          </c:tx>
          <c:spPr>
            <a:gradFill rotWithShape="0">
              <a:gsLst>
                <a:gs pos="0">
                  <a:srgbClr val="46659C">
                    <a:gamma/>
                    <a:shade val="66275"/>
                    <a:invGamma/>
                  </a:srgbClr>
                </a:gs>
                <a:gs pos="50000">
                  <a:srgbClr val="46659C"/>
                </a:gs>
                <a:gs pos="100000">
                  <a:srgbClr val="46659C">
                    <a:gamma/>
                    <a:shade val="66275"/>
                    <a:invGamma/>
                  </a:srgbClr>
                </a:gs>
              </a:gsLst>
              <a:lin ang="5400000" scaled="1"/>
            </a:gradFill>
            <a:ln w="12577">
              <a:solidFill>
                <a:schemeClr val="tx1"/>
              </a:solidFill>
              <a:prstDash val="solid"/>
            </a:ln>
          </c:spPr>
          <c:invertIfNegative val="0"/>
          <c:dLbls>
            <c:numFmt formatCode="0%" sourceLinked="0"/>
            <c:spPr>
              <a:noFill/>
              <a:ln w="25154">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Sheet1!$B$1:$J$1</c:f>
              <c:numCache>
                <c:formatCode>General</c:formatCode>
                <c:ptCount val="3"/>
                <c:pt idx="0">
                  <c:v>2011</c:v>
                </c:pt>
                <c:pt idx="1">
                  <c:v>2012</c:v>
                </c:pt>
                <c:pt idx="2">
                  <c:v>2013</c:v>
                </c:pt>
              </c:numCache>
            </c:numRef>
          </c:cat>
          <c:val>
            <c:numRef>
              <c:f>Sheet1!$B$5:$J$5</c:f>
              <c:numCache>
                <c:formatCode>General</c:formatCode>
                <c:ptCount val="3"/>
                <c:pt idx="0">
                  <c:v>0.34</c:v>
                </c:pt>
                <c:pt idx="1">
                  <c:v>0.34</c:v>
                </c:pt>
                <c:pt idx="2">
                  <c:v>0.34</c:v>
                </c:pt>
              </c:numCache>
            </c:numRef>
          </c:val>
        </c:ser>
        <c:dLbls>
          <c:showLegendKey val="0"/>
          <c:showVal val="0"/>
          <c:showCatName val="0"/>
          <c:showSerName val="0"/>
          <c:showPercent val="0"/>
          <c:showBubbleSize val="0"/>
        </c:dLbls>
        <c:gapWidth val="70"/>
        <c:overlap val="100"/>
        <c:axId val="61928192"/>
        <c:axId val="61929728"/>
      </c:barChart>
      <c:catAx>
        <c:axId val="61928192"/>
        <c:scaling>
          <c:orientation val="minMax"/>
        </c:scaling>
        <c:delete val="0"/>
        <c:axPos val="l"/>
        <c:numFmt formatCode="General" sourceLinked="1"/>
        <c:majorTickMark val="out"/>
        <c:minorTickMark val="none"/>
        <c:tickLblPos val="nextTo"/>
        <c:spPr>
          <a:ln w="3144">
            <a:solidFill>
              <a:schemeClr val="tx1"/>
            </a:solidFill>
            <a:prstDash val="solid"/>
          </a:ln>
        </c:spPr>
        <c:txPr>
          <a:bodyPr rot="0" vert="horz"/>
          <a:lstStyle/>
          <a:p>
            <a:pPr>
              <a:defRPr/>
            </a:pPr>
            <a:endParaRPr lang="en-US"/>
          </a:p>
        </c:txPr>
        <c:crossAx val="61929728"/>
        <c:crosses val="autoZero"/>
        <c:auto val="1"/>
        <c:lblAlgn val="ctr"/>
        <c:lblOffset val="100"/>
        <c:tickLblSkip val="1"/>
        <c:tickMarkSkip val="1"/>
        <c:noMultiLvlLbl val="0"/>
      </c:catAx>
      <c:valAx>
        <c:axId val="61929728"/>
        <c:scaling>
          <c:orientation val="minMax"/>
          <c:max val="1"/>
        </c:scaling>
        <c:delete val="0"/>
        <c:axPos val="b"/>
        <c:numFmt formatCode="0%" sourceLinked="0"/>
        <c:majorTickMark val="out"/>
        <c:minorTickMark val="none"/>
        <c:tickLblPos val="nextTo"/>
        <c:spPr>
          <a:ln w="3144">
            <a:solidFill>
              <a:schemeClr val="tx1"/>
            </a:solidFill>
            <a:prstDash val="solid"/>
          </a:ln>
        </c:spPr>
        <c:txPr>
          <a:bodyPr rot="0" vert="horz"/>
          <a:lstStyle/>
          <a:p>
            <a:pPr>
              <a:defRPr/>
            </a:pPr>
            <a:endParaRPr lang="en-US"/>
          </a:p>
        </c:txPr>
        <c:crossAx val="61928192"/>
        <c:crosses val="autoZero"/>
        <c:crossBetween val="between"/>
        <c:majorUnit val="0.2"/>
        <c:minorUnit val="0.2"/>
      </c:valAx>
      <c:spPr>
        <a:noFill/>
        <a:ln w="25154">
          <a:noFill/>
        </a:ln>
      </c:spPr>
    </c:plotArea>
    <c:legend>
      <c:legendPos val="b"/>
      <c:layout>
        <c:manualLayout>
          <c:xMode val="edge"/>
          <c:yMode val="edge"/>
          <c:x val="0.25480443306445238"/>
          <c:y val="0.85582512330886695"/>
          <c:w val="0.53349875930521096"/>
          <c:h val="0.10552763819095475"/>
        </c:manualLayout>
      </c:layout>
      <c:overlay val="0"/>
      <c:spPr>
        <a:solidFill>
          <a:schemeClr val="bg1"/>
        </a:solidFill>
        <a:ln w="3144">
          <a:solidFill>
            <a:schemeClr val="tx1"/>
          </a:solidFill>
          <a:prstDash val="solid"/>
        </a:ln>
      </c:spPr>
    </c:legend>
    <c:plotVisOnly val="1"/>
    <c:dispBlanksAs val="gap"/>
    <c:showDLblsOverMax val="0"/>
  </c:chart>
  <c:spPr>
    <a:noFill/>
    <a:ln>
      <a:noFill/>
    </a:ln>
  </c:spPr>
  <c:txPr>
    <a:bodyPr/>
    <a:lstStyle/>
    <a:p>
      <a:pPr>
        <a:defRPr sz="800" b="0" i="0" u="none" strike="noStrike" baseline="0">
          <a:solidFill>
            <a:schemeClr val="tx1"/>
          </a:solidFill>
          <a:latin typeface="Arial"/>
          <a:ea typeface="Arial"/>
          <a:cs typeface="Arial"/>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676578511224239"/>
          <c:y val="5.0000000000000114E-3"/>
          <c:w val="0.82338369865928962"/>
          <c:h val="0.72294871794872329"/>
        </c:manualLayout>
      </c:layout>
      <c:barChart>
        <c:barDir val="bar"/>
        <c:grouping val="percentStacked"/>
        <c:varyColors val="0"/>
        <c:ser>
          <c:idx val="0"/>
          <c:order val="0"/>
          <c:tx>
            <c:strRef>
              <c:f>Sheet1!$A$2</c:f>
              <c:strCache>
                <c:ptCount val="1"/>
                <c:pt idx="0">
                  <c:v>Male</c:v>
                </c:pt>
              </c:strCache>
            </c:strRef>
          </c:tx>
          <c:spPr>
            <a:gradFill rotWithShape="0">
              <a:gsLst>
                <a:gs pos="0">
                  <a:srgbClr val="D88843">
                    <a:gamma/>
                    <a:shade val="66275"/>
                    <a:invGamma/>
                  </a:srgbClr>
                </a:gs>
                <a:gs pos="50000">
                  <a:srgbClr val="D88843"/>
                </a:gs>
                <a:gs pos="100000">
                  <a:srgbClr val="D88843">
                    <a:gamma/>
                    <a:shade val="66275"/>
                    <a:invGamma/>
                  </a:srgbClr>
                </a:gs>
              </a:gsLst>
              <a:lin ang="5400000" scaled="1"/>
            </a:gradFill>
            <a:ln w="12576">
              <a:solidFill>
                <a:schemeClr val="tx1"/>
              </a:solidFill>
              <a:prstDash val="solid"/>
            </a:ln>
          </c:spPr>
          <c:invertIfNegative val="0"/>
          <c:dLbls>
            <c:numFmt formatCode="0%" sourceLinked="0"/>
            <c:spPr>
              <a:noFill/>
              <a:ln w="25152">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Sheet1!$B$1:$J$1</c:f>
              <c:numCache>
                <c:formatCode>General</c:formatCode>
                <c:ptCount val="3"/>
                <c:pt idx="0">
                  <c:v>2011</c:v>
                </c:pt>
                <c:pt idx="1">
                  <c:v>2012</c:v>
                </c:pt>
                <c:pt idx="2">
                  <c:v>2013</c:v>
                </c:pt>
              </c:numCache>
            </c:numRef>
          </c:cat>
          <c:val>
            <c:numRef>
              <c:f>Sheet1!$B$2:$J$2</c:f>
              <c:numCache>
                <c:formatCode>General</c:formatCode>
                <c:ptCount val="3"/>
                <c:pt idx="0">
                  <c:v>0.56000000000000005</c:v>
                </c:pt>
                <c:pt idx="1">
                  <c:v>0.56000000000000005</c:v>
                </c:pt>
                <c:pt idx="2">
                  <c:v>0.54</c:v>
                </c:pt>
              </c:numCache>
            </c:numRef>
          </c:val>
        </c:ser>
        <c:ser>
          <c:idx val="3"/>
          <c:order val="1"/>
          <c:tx>
            <c:strRef>
              <c:f>Sheet1!$A$3</c:f>
              <c:strCache>
                <c:ptCount val="1"/>
                <c:pt idx="0">
                  <c:v>Female</c:v>
                </c:pt>
              </c:strCache>
            </c:strRef>
          </c:tx>
          <c:spPr>
            <a:gradFill rotWithShape="0">
              <a:gsLst>
                <a:gs pos="0">
                  <a:srgbClr val="46659C">
                    <a:gamma/>
                    <a:shade val="66275"/>
                    <a:invGamma/>
                  </a:srgbClr>
                </a:gs>
                <a:gs pos="50000">
                  <a:srgbClr val="46659C"/>
                </a:gs>
                <a:gs pos="100000">
                  <a:srgbClr val="46659C">
                    <a:gamma/>
                    <a:shade val="66275"/>
                    <a:invGamma/>
                  </a:srgbClr>
                </a:gs>
              </a:gsLst>
              <a:lin ang="5400000" scaled="1"/>
            </a:gradFill>
            <a:ln w="12576">
              <a:solidFill>
                <a:schemeClr val="tx1"/>
              </a:solidFill>
              <a:prstDash val="solid"/>
            </a:ln>
          </c:spPr>
          <c:invertIfNegative val="0"/>
          <c:dLbls>
            <c:numFmt formatCode="0%" sourceLinked="0"/>
            <c:spPr>
              <a:noFill/>
              <a:ln w="25152">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Sheet1!$B$1:$J$1</c:f>
              <c:numCache>
                <c:formatCode>General</c:formatCode>
                <c:ptCount val="3"/>
                <c:pt idx="0">
                  <c:v>2011</c:v>
                </c:pt>
                <c:pt idx="1">
                  <c:v>2012</c:v>
                </c:pt>
                <c:pt idx="2">
                  <c:v>2013</c:v>
                </c:pt>
              </c:numCache>
            </c:numRef>
          </c:cat>
          <c:val>
            <c:numRef>
              <c:f>Sheet1!$B$3:$J$3</c:f>
              <c:numCache>
                <c:formatCode>General</c:formatCode>
                <c:ptCount val="3"/>
                <c:pt idx="0">
                  <c:v>0.44</c:v>
                </c:pt>
                <c:pt idx="1">
                  <c:v>0.44</c:v>
                </c:pt>
                <c:pt idx="2">
                  <c:v>0.46</c:v>
                </c:pt>
              </c:numCache>
            </c:numRef>
          </c:val>
        </c:ser>
        <c:dLbls>
          <c:showLegendKey val="0"/>
          <c:showVal val="0"/>
          <c:showCatName val="0"/>
          <c:showSerName val="0"/>
          <c:showPercent val="0"/>
          <c:showBubbleSize val="0"/>
        </c:dLbls>
        <c:gapWidth val="70"/>
        <c:overlap val="100"/>
        <c:axId val="61670912"/>
        <c:axId val="61672448"/>
      </c:barChart>
      <c:catAx>
        <c:axId val="61670912"/>
        <c:scaling>
          <c:orientation val="minMax"/>
        </c:scaling>
        <c:delete val="0"/>
        <c:axPos val="l"/>
        <c:numFmt formatCode="General" sourceLinked="1"/>
        <c:majorTickMark val="out"/>
        <c:minorTickMark val="none"/>
        <c:tickLblPos val="nextTo"/>
        <c:spPr>
          <a:ln w="3144">
            <a:solidFill>
              <a:schemeClr val="tx1"/>
            </a:solidFill>
            <a:prstDash val="solid"/>
          </a:ln>
        </c:spPr>
        <c:txPr>
          <a:bodyPr rot="0" vert="horz"/>
          <a:lstStyle/>
          <a:p>
            <a:pPr>
              <a:defRPr/>
            </a:pPr>
            <a:endParaRPr lang="en-US"/>
          </a:p>
        </c:txPr>
        <c:crossAx val="61672448"/>
        <c:crosses val="autoZero"/>
        <c:auto val="1"/>
        <c:lblAlgn val="ctr"/>
        <c:lblOffset val="100"/>
        <c:tickLblSkip val="1"/>
        <c:tickMarkSkip val="1"/>
        <c:noMultiLvlLbl val="0"/>
      </c:catAx>
      <c:valAx>
        <c:axId val="61672448"/>
        <c:scaling>
          <c:orientation val="minMax"/>
          <c:max val="1"/>
        </c:scaling>
        <c:delete val="0"/>
        <c:axPos val="b"/>
        <c:numFmt formatCode="0%" sourceLinked="0"/>
        <c:majorTickMark val="out"/>
        <c:minorTickMark val="none"/>
        <c:tickLblPos val="nextTo"/>
        <c:spPr>
          <a:ln w="3144">
            <a:solidFill>
              <a:schemeClr val="tx1"/>
            </a:solidFill>
            <a:prstDash val="solid"/>
          </a:ln>
        </c:spPr>
        <c:txPr>
          <a:bodyPr rot="0" vert="horz"/>
          <a:lstStyle/>
          <a:p>
            <a:pPr>
              <a:defRPr/>
            </a:pPr>
            <a:endParaRPr lang="en-US"/>
          </a:p>
        </c:txPr>
        <c:crossAx val="61670912"/>
        <c:crosses val="autoZero"/>
        <c:crossBetween val="between"/>
        <c:majorUnit val="0.2"/>
        <c:minorUnit val="0.2"/>
      </c:valAx>
      <c:spPr>
        <a:noFill/>
        <a:ln w="25152">
          <a:noFill/>
        </a:ln>
      </c:spPr>
    </c:plotArea>
    <c:legend>
      <c:legendPos val="b"/>
      <c:layout>
        <c:manualLayout>
          <c:xMode val="edge"/>
          <c:yMode val="edge"/>
          <c:x val="0.37157099834265728"/>
          <c:y val="0.85012820512820564"/>
          <c:w val="0.26787079133535824"/>
          <c:h val="9.5164041994750662E-2"/>
        </c:manualLayout>
      </c:layout>
      <c:overlay val="0"/>
      <c:spPr>
        <a:solidFill>
          <a:schemeClr val="bg1"/>
        </a:solidFill>
        <a:ln w="3144">
          <a:solidFill>
            <a:schemeClr val="tx1"/>
          </a:solidFill>
          <a:prstDash val="solid"/>
        </a:ln>
      </c:spPr>
    </c:legend>
    <c:plotVisOnly val="1"/>
    <c:dispBlanksAs val="gap"/>
    <c:showDLblsOverMax val="0"/>
  </c:chart>
  <c:spPr>
    <a:noFill/>
    <a:ln>
      <a:noFill/>
    </a:ln>
  </c:spPr>
  <c:txPr>
    <a:bodyPr/>
    <a:lstStyle/>
    <a:p>
      <a:pPr>
        <a:defRPr sz="800" b="0" i="0" u="none" strike="noStrike" baseline="0">
          <a:solidFill>
            <a:schemeClr val="tx1"/>
          </a:solidFill>
          <a:latin typeface="Arial"/>
          <a:ea typeface="Arial"/>
          <a:cs typeface="Arial"/>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374246127895667E-2"/>
          <c:y val="5.6994818652849742E-2"/>
          <c:w val="0.91462575387210432"/>
          <c:h val="0.69430051813471505"/>
        </c:manualLayout>
      </c:layout>
      <c:barChart>
        <c:barDir val="col"/>
        <c:grouping val="clustered"/>
        <c:varyColors val="0"/>
        <c:ser>
          <c:idx val="1"/>
          <c:order val="0"/>
          <c:tx>
            <c:strRef>
              <c:f>Sheet1!$B$1</c:f>
              <c:strCache>
                <c:ptCount val="1"/>
                <c:pt idx="0">
                  <c:v>2013</c:v>
                </c:pt>
              </c:strCache>
            </c:strRef>
          </c:tx>
          <c:spPr>
            <a:gradFill rotWithShape="0">
              <a:gsLst>
                <a:gs pos="0">
                  <a:srgbClr val="D88843">
                    <a:gamma/>
                    <a:shade val="46275"/>
                    <a:invGamma/>
                  </a:srgbClr>
                </a:gs>
                <a:gs pos="50000">
                  <a:srgbClr val="D88843"/>
                </a:gs>
                <a:gs pos="100000">
                  <a:srgbClr val="D88843">
                    <a:gamma/>
                    <a:shade val="46275"/>
                    <a:invGamma/>
                  </a:srgbClr>
                </a:gs>
              </a:gsLst>
              <a:lin ang="0" scaled="1"/>
            </a:gradFill>
            <a:ln w="12569">
              <a:solidFill>
                <a:schemeClr val="tx1"/>
              </a:solidFill>
              <a:prstDash val="solid"/>
            </a:ln>
          </c:spPr>
          <c:invertIfNegative val="0"/>
          <c:dLbls>
            <c:numFmt formatCode="0%" sourceLinked="0"/>
            <c:spPr>
              <a:noFill/>
              <a:ln w="25138">
                <a:noFill/>
              </a:ln>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White/Caucasian</c:v>
                </c:pt>
                <c:pt idx="1">
                  <c:v>Black/AA</c:v>
                </c:pt>
                <c:pt idx="2">
                  <c:v>Hispanic/Latino</c:v>
                </c:pt>
                <c:pt idx="3">
                  <c:v>Asian</c:v>
                </c:pt>
                <c:pt idx="4">
                  <c:v>Other</c:v>
                </c:pt>
              </c:strCache>
            </c:strRef>
          </c:cat>
          <c:val>
            <c:numRef>
              <c:f>Sheet1!$B$2:$B$6</c:f>
              <c:numCache>
                <c:formatCode>General</c:formatCode>
                <c:ptCount val="5"/>
                <c:pt idx="0">
                  <c:v>0.47</c:v>
                </c:pt>
                <c:pt idx="1">
                  <c:v>0.47</c:v>
                </c:pt>
                <c:pt idx="2">
                  <c:v>0.13</c:v>
                </c:pt>
                <c:pt idx="3">
                  <c:v>0.02</c:v>
                </c:pt>
                <c:pt idx="4">
                  <c:v>0.12</c:v>
                </c:pt>
              </c:numCache>
            </c:numRef>
          </c:val>
        </c:ser>
        <c:ser>
          <c:idx val="0"/>
          <c:order val="1"/>
          <c:tx>
            <c:strRef>
              <c:f>Sheet1!$C$1</c:f>
              <c:strCache>
                <c:ptCount val="1"/>
                <c:pt idx="0">
                  <c:v>2012</c:v>
                </c:pt>
              </c:strCache>
            </c:strRef>
          </c:tx>
          <c:spPr>
            <a:gradFill rotWithShape="0">
              <a:gsLst>
                <a:gs pos="0">
                  <a:srgbClr val="9DB0D3">
                    <a:gamma/>
                    <a:shade val="66275"/>
                    <a:invGamma/>
                  </a:srgbClr>
                </a:gs>
                <a:gs pos="50000">
                  <a:srgbClr val="9DB0D3"/>
                </a:gs>
                <a:gs pos="100000">
                  <a:srgbClr val="9DB0D3">
                    <a:gamma/>
                    <a:shade val="66275"/>
                    <a:invGamma/>
                  </a:srgbClr>
                </a:gs>
              </a:gsLst>
              <a:lin ang="0" scaled="1"/>
            </a:gradFill>
            <a:ln w="12569">
              <a:solidFill>
                <a:schemeClr val="tx1"/>
              </a:solidFill>
              <a:prstDash val="solid"/>
            </a:ln>
          </c:spPr>
          <c:invertIfNegative val="0"/>
          <c:dLbls>
            <c:numFmt formatCode="0%" sourceLinked="0"/>
            <c:spPr>
              <a:noFill/>
              <a:ln w="25138">
                <a:noFill/>
              </a:ln>
            </c:spPr>
            <c:txPr>
              <a:bodyPr anchor="t" anchorCtr="1"/>
              <a:lstStyle/>
              <a:p>
                <a:pPr algn="just">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White/Caucasian</c:v>
                </c:pt>
                <c:pt idx="1">
                  <c:v>Black/AA</c:v>
                </c:pt>
                <c:pt idx="2">
                  <c:v>Hispanic/Latino</c:v>
                </c:pt>
                <c:pt idx="3">
                  <c:v>Asian</c:v>
                </c:pt>
                <c:pt idx="4">
                  <c:v>Other</c:v>
                </c:pt>
              </c:strCache>
            </c:strRef>
          </c:cat>
          <c:val>
            <c:numRef>
              <c:f>Sheet1!$C$2:$C$6</c:f>
              <c:numCache>
                <c:formatCode>General</c:formatCode>
                <c:ptCount val="5"/>
                <c:pt idx="0">
                  <c:v>0.48</c:v>
                </c:pt>
                <c:pt idx="1">
                  <c:v>0.47</c:v>
                </c:pt>
                <c:pt idx="2">
                  <c:v>0.11</c:v>
                </c:pt>
                <c:pt idx="3">
                  <c:v>0.03</c:v>
                </c:pt>
                <c:pt idx="4">
                  <c:v>0.09</c:v>
                </c:pt>
              </c:numCache>
            </c:numRef>
          </c:val>
        </c:ser>
        <c:ser>
          <c:idx val="1"/>
          <c:order val="2"/>
          <c:tx>
            <c:strRef>
              <c:f>Sheet1!$D$1</c:f>
              <c:strCache>
                <c:ptCount val="1"/>
                <c:pt idx="0">
                  <c:v>2011</c:v>
                </c:pt>
              </c:strCache>
            </c:strRef>
          </c:tx>
          <c:spPr>
            <a:gradFill rotWithShape="0">
              <a:gsLst>
                <a:gs pos="0">
                  <a:srgbClr val="46659C">
                    <a:gamma/>
                    <a:shade val="66275"/>
                    <a:invGamma/>
                  </a:srgbClr>
                </a:gs>
                <a:gs pos="50000">
                  <a:srgbClr val="46659C"/>
                </a:gs>
                <a:gs pos="100000">
                  <a:srgbClr val="46659C">
                    <a:gamma/>
                    <a:shade val="66275"/>
                    <a:invGamma/>
                  </a:srgbClr>
                </a:gs>
              </a:gsLst>
              <a:lin ang="0" scaled="1"/>
            </a:gradFill>
            <a:ln w="12569">
              <a:solidFill>
                <a:schemeClr val="tx1"/>
              </a:solidFill>
              <a:prstDash val="solid"/>
            </a:ln>
          </c:spPr>
          <c:invertIfNegative val="0"/>
          <c:dLbls>
            <c:numFmt formatCode="0%" sourceLinked="0"/>
            <c:spPr>
              <a:noFill/>
              <a:ln w="25138">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White/Caucasian</c:v>
                </c:pt>
                <c:pt idx="1">
                  <c:v>Black/AA</c:v>
                </c:pt>
                <c:pt idx="2">
                  <c:v>Hispanic/Latino</c:v>
                </c:pt>
                <c:pt idx="3">
                  <c:v>Asian</c:v>
                </c:pt>
                <c:pt idx="4">
                  <c:v>Other</c:v>
                </c:pt>
              </c:strCache>
            </c:strRef>
          </c:cat>
          <c:val>
            <c:numRef>
              <c:f>Sheet1!$D$2:$D$6</c:f>
              <c:numCache>
                <c:formatCode>General</c:formatCode>
                <c:ptCount val="5"/>
                <c:pt idx="0">
                  <c:v>0.49</c:v>
                </c:pt>
                <c:pt idx="1">
                  <c:v>0.46</c:v>
                </c:pt>
                <c:pt idx="2">
                  <c:v>0.1</c:v>
                </c:pt>
                <c:pt idx="3">
                  <c:v>0.02</c:v>
                </c:pt>
                <c:pt idx="4">
                  <c:v>0.1</c:v>
                </c:pt>
              </c:numCache>
            </c:numRef>
          </c:val>
        </c:ser>
        <c:dLbls>
          <c:showLegendKey val="0"/>
          <c:showVal val="1"/>
          <c:showCatName val="0"/>
          <c:showSerName val="0"/>
          <c:showPercent val="0"/>
          <c:showBubbleSize val="0"/>
        </c:dLbls>
        <c:gapWidth val="130"/>
        <c:axId val="61743104"/>
        <c:axId val="61744640"/>
      </c:barChart>
      <c:catAx>
        <c:axId val="61743104"/>
        <c:scaling>
          <c:orientation val="minMax"/>
        </c:scaling>
        <c:delete val="0"/>
        <c:axPos val="b"/>
        <c:numFmt formatCode="General" sourceLinked="1"/>
        <c:majorTickMark val="out"/>
        <c:minorTickMark val="none"/>
        <c:tickLblPos val="nextTo"/>
        <c:spPr>
          <a:ln w="3142">
            <a:solidFill>
              <a:schemeClr val="tx1"/>
            </a:solidFill>
            <a:prstDash val="solid"/>
          </a:ln>
        </c:spPr>
        <c:txPr>
          <a:bodyPr rot="0" vert="horz"/>
          <a:lstStyle/>
          <a:p>
            <a:pPr>
              <a:defRPr/>
            </a:pPr>
            <a:endParaRPr lang="en-US"/>
          </a:p>
        </c:txPr>
        <c:crossAx val="61744640"/>
        <c:crosses val="autoZero"/>
        <c:auto val="1"/>
        <c:lblAlgn val="ctr"/>
        <c:lblOffset val="100"/>
        <c:tickLblSkip val="1"/>
        <c:tickMarkSkip val="1"/>
        <c:noMultiLvlLbl val="0"/>
      </c:catAx>
      <c:valAx>
        <c:axId val="61744640"/>
        <c:scaling>
          <c:orientation val="minMax"/>
          <c:max val="1"/>
        </c:scaling>
        <c:delete val="0"/>
        <c:axPos val="l"/>
        <c:numFmt formatCode="0%" sourceLinked="0"/>
        <c:majorTickMark val="out"/>
        <c:minorTickMark val="none"/>
        <c:tickLblPos val="nextTo"/>
        <c:spPr>
          <a:ln w="3142">
            <a:solidFill>
              <a:schemeClr val="tx1"/>
            </a:solidFill>
            <a:prstDash val="solid"/>
          </a:ln>
        </c:spPr>
        <c:txPr>
          <a:bodyPr rot="0" vert="horz"/>
          <a:lstStyle/>
          <a:p>
            <a:pPr>
              <a:defRPr/>
            </a:pPr>
            <a:endParaRPr lang="en-US"/>
          </a:p>
        </c:txPr>
        <c:crossAx val="61743104"/>
        <c:crosses val="autoZero"/>
        <c:crossBetween val="between"/>
        <c:majorUnit val="0.2"/>
        <c:minorUnit val="0.2"/>
      </c:valAx>
      <c:spPr>
        <a:noFill/>
        <a:ln w="25138">
          <a:noFill/>
        </a:ln>
      </c:spPr>
    </c:plotArea>
    <c:legend>
      <c:legendPos val="b"/>
      <c:layout>
        <c:manualLayout>
          <c:xMode val="edge"/>
          <c:yMode val="edge"/>
          <c:x val="0.34663872837101184"/>
          <c:y val="0.87792481163735592"/>
          <c:w val="0.30462184873949588"/>
          <c:h val="0.10880829015544041"/>
        </c:manualLayout>
      </c:layout>
      <c:overlay val="0"/>
      <c:spPr>
        <a:solidFill>
          <a:schemeClr val="bg1"/>
        </a:solidFill>
        <a:ln w="3142">
          <a:solidFill>
            <a:schemeClr val="tx1"/>
          </a:solidFill>
          <a:prstDash val="solid"/>
        </a:ln>
      </c:spPr>
    </c:legend>
    <c:plotVisOnly val="1"/>
    <c:dispBlanksAs val="gap"/>
    <c:showDLblsOverMax val="0"/>
  </c:chart>
  <c:spPr>
    <a:noFill/>
    <a:ln>
      <a:noFill/>
    </a:ln>
  </c:spPr>
  <c:txPr>
    <a:bodyPr/>
    <a:lstStyle/>
    <a:p>
      <a:pPr>
        <a:defRPr sz="800" b="0" i="0" u="none" strike="noStrike" baseline="0">
          <a:solidFill>
            <a:schemeClr val="tx1"/>
          </a:solidFill>
          <a:latin typeface="Arial"/>
          <a:ea typeface="Arial"/>
          <a:cs typeface="Arial"/>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590192689328468"/>
          <c:y val="5.0251256281406975E-3"/>
          <c:w val="0.82469214518916867"/>
          <c:h val="0.72800385459064065"/>
        </c:manualLayout>
      </c:layout>
      <c:barChart>
        <c:barDir val="bar"/>
        <c:grouping val="percentStacked"/>
        <c:varyColors val="0"/>
        <c:ser>
          <c:idx val="0"/>
          <c:order val="0"/>
          <c:tx>
            <c:strRef>
              <c:f>Sheet1!$A$2</c:f>
              <c:strCache>
                <c:ptCount val="1"/>
                <c:pt idx="0">
                  <c:v>Fair/Poor</c:v>
                </c:pt>
              </c:strCache>
            </c:strRef>
          </c:tx>
          <c:spPr>
            <a:gradFill rotWithShape="0">
              <a:gsLst>
                <a:gs pos="0">
                  <a:srgbClr val="D88843">
                    <a:gamma/>
                    <a:shade val="66275"/>
                    <a:invGamma/>
                  </a:srgbClr>
                </a:gs>
                <a:gs pos="50000">
                  <a:srgbClr val="D88843"/>
                </a:gs>
                <a:gs pos="100000">
                  <a:srgbClr val="D88843">
                    <a:gamma/>
                    <a:shade val="66275"/>
                    <a:invGamma/>
                  </a:srgbClr>
                </a:gs>
              </a:gsLst>
              <a:lin ang="5400000" scaled="1"/>
            </a:gradFill>
            <a:ln w="12577">
              <a:solidFill>
                <a:schemeClr val="tx1"/>
              </a:solidFill>
              <a:prstDash val="solid"/>
            </a:ln>
          </c:spPr>
          <c:invertIfNegative val="0"/>
          <c:dLbls>
            <c:numFmt formatCode="0%" sourceLinked="0"/>
            <c:spPr>
              <a:noFill/>
              <a:ln w="25154">
                <a:noFill/>
              </a:ln>
            </c:sp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Sheet1!$B$1:$B$1</c:f>
              <c:numCache>
                <c:formatCode>General</c:formatCode>
                <c:ptCount val="1"/>
                <c:pt idx="0">
                  <c:v>2013</c:v>
                </c:pt>
              </c:numCache>
            </c:numRef>
          </c:cat>
          <c:val>
            <c:numRef>
              <c:f>Sheet1!$B$2:$B$2</c:f>
              <c:numCache>
                <c:formatCode>General</c:formatCode>
                <c:ptCount val="1"/>
                <c:pt idx="0">
                  <c:v>0.27</c:v>
                </c:pt>
              </c:numCache>
            </c:numRef>
          </c:val>
        </c:ser>
        <c:ser>
          <c:idx val="3"/>
          <c:order val="1"/>
          <c:tx>
            <c:strRef>
              <c:f>Sheet1!$A$3</c:f>
              <c:strCache>
                <c:ptCount val="1"/>
                <c:pt idx="0">
                  <c:v>Good</c:v>
                </c:pt>
              </c:strCache>
            </c:strRef>
          </c:tx>
          <c:spPr>
            <a:gradFill rotWithShape="0">
              <a:gsLst>
                <a:gs pos="0">
                  <a:srgbClr val="FFFFFF">
                    <a:gamma/>
                    <a:shade val="66275"/>
                    <a:invGamma/>
                  </a:srgbClr>
                </a:gs>
                <a:gs pos="50000">
                  <a:srgbClr val="FFFFFF"/>
                </a:gs>
                <a:gs pos="100000">
                  <a:srgbClr val="FFFFFF">
                    <a:gamma/>
                    <a:shade val="66275"/>
                    <a:invGamma/>
                  </a:srgbClr>
                </a:gs>
              </a:gsLst>
              <a:lin ang="5400000" scaled="1"/>
            </a:gradFill>
            <a:ln w="12577">
              <a:solidFill>
                <a:schemeClr val="tx1"/>
              </a:solidFill>
              <a:prstDash val="solid"/>
            </a:ln>
          </c:spPr>
          <c:invertIfNegative val="0"/>
          <c:dLbls>
            <c:numFmt formatCode="0%" sourceLinked="0"/>
            <c:spPr>
              <a:noFill/>
              <a:ln w="25154">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Sheet1!$B$1:$B$1</c:f>
              <c:numCache>
                <c:formatCode>General</c:formatCode>
                <c:ptCount val="1"/>
                <c:pt idx="0">
                  <c:v>2013</c:v>
                </c:pt>
              </c:numCache>
            </c:numRef>
          </c:cat>
          <c:val>
            <c:numRef>
              <c:f>Sheet1!$B$3:$B$3</c:f>
              <c:numCache>
                <c:formatCode>General</c:formatCode>
                <c:ptCount val="1"/>
                <c:pt idx="0">
                  <c:v>0.28000000000000003</c:v>
                </c:pt>
              </c:numCache>
            </c:numRef>
          </c:val>
        </c:ser>
        <c:ser>
          <c:idx val="1"/>
          <c:order val="2"/>
          <c:tx>
            <c:strRef>
              <c:f>Sheet1!$A$4</c:f>
              <c:strCache>
                <c:ptCount val="1"/>
                <c:pt idx="0">
                  <c:v>Excellent/Very good</c:v>
                </c:pt>
              </c:strCache>
            </c:strRef>
          </c:tx>
          <c:spPr>
            <a:gradFill rotWithShape="0">
              <a:gsLst>
                <a:gs pos="0">
                  <a:srgbClr val="46659C">
                    <a:gamma/>
                    <a:shade val="66275"/>
                    <a:invGamma/>
                  </a:srgbClr>
                </a:gs>
                <a:gs pos="50000">
                  <a:srgbClr val="46659C"/>
                </a:gs>
                <a:gs pos="100000">
                  <a:srgbClr val="46659C">
                    <a:gamma/>
                    <a:shade val="66275"/>
                    <a:invGamma/>
                  </a:srgbClr>
                </a:gs>
              </a:gsLst>
              <a:lin ang="5400000" scaled="1"/>
            </a:gradFill>
            <a:ln w="12577">
              <a:solidFill>
                <a:schemeClr val="tx1"/>
              </a:solidFill>
              <a:prstDash val="solid"/>
            </a:ln>
          </c:spPr>
          <c:invertIfNegative val="0"/>
          <c:dLbls>
            <c:numFmt formatCode="0%" sourceLinked="0"/>
            <c:spPr>
              <a:noFill/>
              <a:ln w="25154">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Sheet1!$B$1:$B$1</c:f>
              <c:numCache>
                <c:formatCode>General</c:formatCode>
                <c:ptCount val="1"/>
                <c:pt idx="0">
                  <c:v>2013</c:v>
                </c:pt>
              </c:numCache>
            </c:numRef>
          </c:cat>
          <c:val>
            <c:numRef>
              <c:f>Sheet1!$B$4:$B$4</c:f>
              <c:numCache>
                <c:formatCode>General</c:formatCode>
                <c:ptCount val="1"/>
                <c:pt idx="0">
                  <c:v>0.45</c:v>
                </c:pt>
              </c:numCache>
            </c:numRef>
          </c:val>
        </c:ser>
        <c:dLbls>
          <c:showLegendKey val="0"/>
          <c:showVal val="0"/>
          <c:showCatName val="0"/>
          <c:showSerName val="0"/>
          <c:showPercent val="0"/>
          <c:showBubbleSize val="0"/>
        </c:dLbls>
        <c:gapWidth val="220"/>
        <c:overlap val="100"/>
        <c:axId val="61781120"/>
        <c:axId val="61782656"/>
      </c:barChart>
      <c:catAx>
        <c:axId val="61781120"/>
        <c:scaling>
          <c:orientation val="minMax"/>
        </c:scaling>
        <c:delete val="0"/>
        <c:axPos val="l"/>
        <c:numFmt formatCode="General" sourceLinked="1"/>
        <c:majorTickMark val="out"/>
        <c:minorTickMark val="none"/>
        <c:tickLblPos val="nextTo"/>
        <c:spPr>
          <a:ln w="3144">
            <a:solidFill>
              <a:schemeClr val="tx1"/>
            </a:solidFill>
            <a:prstDash val="solid"/>
          </a:ln>
        </c:spPr>
        <c:txPr>
          <a:bodyPr rot="0" vert="horz"/>
          <a:lstStyle/>
          <a:p>
            <a:pPr>
              <a:defRPr/>
            </a:pPr>
            <a:endParaRPr lang="en-US"/>
          </a:p>
        </c:txPr>
        <c:crossAx val="61782656"/>
        <c:crosses val="autoZero"/>
        <c:auto val="1"/>
        <c:lblAlgn val="ctr"/>
        <c:lblOffset val="100"/>
        <c:tickLblSkip val="1"/>
        <c:tickMarkSkip val="1"/>
        <c:noMultiLvlLbl val="0"/>
      </c:catAx>
      <c:valAx>
        <c:axId val="61782656"/>
        <c:scaling>
          <c:orientation val="minMax"/>
          <c:max val="1"/>
        </c:scaling>
        <c:delete val="0"/>
        <c:axPos val="b"/>
        <c:numFmt formatCode="0%" sourceLinked="0"/>
        <c:majorTickMark val="out"/>
        <c:minorTickMark val="none"/>
        <c:tickLblPos val="nextTo"/>
        <c:spPr>
          <a:ln w="3144">
            <a:solidFill>
              <a:schemeClr val="tx1"/>
            </a:solidFill>
            <a:prstDash val="solid"/>
          </a:ln>
        </c:spPr>
        <c:txPr>
          <a:bodyPr rot="0" vert="horz"/>
          <a:lstStyle/>
          <a:p>
            <a:pPr>
              <a:defRPr/>
            </a:pPr>
            <a:endParaRPr lang="en-US"/>
          </a:p>
        </c:txPr>
        <c:crossAx val="61781120"/>
        <c:crosses val="autoZero"/>
        <c:crossBetween val="between"/>
        <c:majorUnit val="0.2"/>
        <c:minorUnit val="0.2"/>
      </c:valAx>
      <c:spPr>
        <a:noFill/>
        <a:ln w="25154">
          <a:noFill/>
        </a:ln>
      </c:spPr>
    </c:plotArea>
    <c:legend>
      <c:legendPos val="b"/>
      <c:layout>
        <c:manualLayout>
          <c:xMode val="edge"/>
          <c:yMode val="edge"/>
          <c:x val="0.22849958389347824"/>
          <c:y val="0.85582512330886695"/>
          <c:w val="0.60396039603960394"/>
          <c:h val="0.10552763819095475"/>
        </c:manualLayout>
      </c:layout>
      <c:overlay val="0"/>
      <c:spPr>
        <a:solidFill>
          <a:schemeClr val="bg1"/>
        </a:solidFill>
        <a:ln w="3144">
          <a:solidFill>
            <a:schemeClr val="tx1"/>
          </a:solidFill>
          <a:prstDash val="solid"/>
        </a:ln>
      </c:spPr>
    </c:legend>
    <c:plotVisOnly val="1"/>
    <c:dispBlanksAs val="gap"/>
    <c:showDLblsOverMax val="0"/>
  </c:chart>
  <c:spPr>
    <a:noFill/>
    <a:ln>
      <a:noFill/>
    </a:ln>
  </c:spPr>
  <c:txPr>
    <a:bodyPr/>
    <a:lstStyle/>
    <a:p>
      <a:pPr>
        <a:defRPr sz="800" b="0" i="0" u="none" strike="noStrike" baseline="0">
          <a:solidFill>
            <a:schemeClr val="tx1"/>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779448621553956"/>
          <c:y val="6.2893081761006692E-3"/>
          <c:w val="0.82205513784461171"/>
          <c:h val="0.68553459119496729"/>
        </c:manualLayout>
      </c:layout>
      <c:barChart>
        <c:barDir val="bar"/>
        <c:grouping val="percentStacked"/>
        <c:varyColors val="0"/>
        <c:ser>
          <c:idx val="0"/>
          <c:order val="0"/>
          <c:tx>
            <c:strRef>
              <c:f>Sheet1!$A$2</c:f>
              <c:strCache>
                <c:ptCount val="1"/>
                <c:pt idx="0">
                  <c:v>18-34</c:v>
                </c:pt>
              </c:strCache>
            </c:strRef>
          </c:tx>
          <c:spPr>
            <a:gradFill rotWithShape="0">
              <a:gsLst>
                <a:gs pos="0">
                  <a:srgbClr val="D88843">
                    <a:gamma/>
                    <a:shade val="66275"/>
                    <a:invGamma/>
                  </a:srgbClr>
                </a:gs>
                <a:gs pos="50000">
                  <a:srgbClr val="D88843"/>
                </a:gs>
                <a:gs pos="100000">
                  <a:srgbClr val="D88843">
                    <a:gamma/>
                    <a:shade val="66275"/>
                    <a:invGamma/>
                  </a:srgbClr>
                </a:gs>
              </a:gsLst>
              <a:lin ang="5400000" scaled="1"/>
            </a:gradFill>
            <a:ln w="12551">
              <a:solidFill>
                <a:schemeClr val="tx1"/>
              </a:solidFill>
              <a:prstDash val="solid"/>
            </a:ln>
          </c:spPr>
          <c:invertIfNegative val="0"/>
          <c:dLbls>
            <c:numFmt formatCode="0%" sourceLinked="0"/>
            <c:spPr>
              <a:noFill/>
              <a:ln w="25102">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Sheet1!$B$1:$J$1</c:f>
              <c:numCache>
                <c:formatCode>General</c:formatCode>
                <c:ptCount val="3"/>
                <c:pt idx="0">
                  <c:v>2011</c:v>
                </c:pt>
                <c:pt idx="1">
                  <c:v>2012</c:v>
                </c:pt>
                <c:pt idx="2">
                  <c:v>2013</c:v>
                </c:pt>
              </c:numCache>
            </c:numRef>
          </c:cat>
          <c:val>
            <c:numRef>
              <c:f>Sheet1!$B$2:$J$2</c:f>
              <c:numCache>
                <c:formatCode>General</c:formatCode>
                <c:ptCount val="3"/>
                <c:pt idx="0">
                  <c:v>0.45</c:v>
                </c:pt>
                <c:pt idx="1">
                  <c:v>0.44</c:v>
                </c:pt>
                <c:pt idx="2">
                  <c:v>0.45</c:v>
                </c:pt>
              </c:numCache>
            </c:numRef>
          </c:val>
        </c:ser>
        <c:ser>
          <c:idx val="3"/>
          <c:order val="1"/>
          <c:tx>
            <c:strRef>
              <c:f>Sheet1!$A$3</c:f>
              <c:strCache>
                <c:ptCount val="1"/>
                <c:pt idx="0">
                  <c:v>35-44</c:v>
                </c:pt>
              </c:strCache>
            </c:strRef>
          </c:tx>
          <c:spPr>
            <a:gradFill rotWithShape="0">
              <a:gsLst>
                <a:gs pos="0">
                  <a:srgbClr val="E8B890">
                    <a:gamma/>
                    <a:shade val="66275"/>
                    <a:invGamma/>
                  </a:srgbClr>
                </a:gs>
                <a:gs pos="50000">
                  <a:srgbClr val="E8B890"/>
                </a:gs>
                <a:gs pos="100000">
                  <a:srgbClr val="E8B890">
                    <a:gamma/>
                    <a:shade val="66275"/>
                    <a:invGamma/>
                  </a:srgbClr>
                </a:gs>
              </a:gsLst>
              <a:lin ang="5400000" scaled="1"/>
            </a:gradFill>
            <a:ln w="12551">
              <a:solidFill>
                <a:schemeClr val="tx1"/>
              </a:solidFill>
              <a:prstDash val="solid"/>
            </a:ln>
          </c:spPr>
          <c:invertIfNegative val="0"/>
          <c:dLbls>
            <c:numFmt formatCode="0%" sourceLinked="0"/>
            <c:spPr>
              <a:noFill/>
              <a:ln w="25102">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Sheet1!$B$1:$J$1</c:f>
              <c:numCache>
                <c:formatCode>General</c:formatCode>
                <c:ptCount val="3"/>
                <c:pt idx="0">
                  <c:v>2011</c:v>
                </c:pt>
                <c:pt idx="1">
                  <c:v>2012</c:v>
                </c:pt>
                <c:pt idx="2">
                  <c:v>2013</c:v>
                </c:pt>
              </c:numCache>
            </c:numRef>
          </c:cat>
          <c:val>
            <c:numRef>
              <c:f>Sheet1!$B$3:$J$3</c:f>
              <c:numCache>
                <c:formatCode>General</c:formatCode>
                <c:ptCount val="3"/>
                <c:pt idx="0">
                  <c:v>0.19</c:v>
                </c:pt>
                <c:pt idx="1">
                  <c:v>0.2</c:v>
                </c:pt>
                <c:pt idx="2">
                  <c:v>0.2</c:v>
                </c:pt>
              </c:numCache>
            </c:numRef>
          </c:val>
        </c:ser>
        <c:ser>
          <c:idx val="1"/>
          <c:order val="2"/>
          <c:tx>
            <c:strRef>
              <c:f>Sheet1!$A$4</c:f>
              <c:strCache>
                <c:ptCount val="1"/>
                <c:pt idx="0">
                  <c:v>45-54</c:v>
                </c:pt>
              </c:strCache>
            </c:strRef>
          </c:tx>
          <c:spPr>
            <a:gradFill rotWithShape="0">
              <a:gsLst>
                <a:gs pos="0">
                  <a:srgbClr val="9DB0D3">
                    <a:gamma/>
                    <a:shade val="66275"/>
                    <a:invGamma/>
                  </a:srgbClr>
                </a:gs>
                <a:gs pos="50000">
                  <a:srgbClr val="9DB0D3"/>
                </a:gs>
                <a:gs pos="100000">
                  <a:srgbClr val="9DB0D3">
                    <a:gamma/>
                    <a:shade val="66275"/>
                    <a:invGamma/>
                  </a:srgbClr>
                </a:gs>
              </a:gsLst>
              <a:lin ang="5400000" scaled="1"/>
            </a:gradFill>
            <a:ln w="12551">
              <a:solidFill>
                <a:schemeClr val="tx1"/>
              </a:solidFill>
              <a:prstDash val="solid"/>
            </a:ln>
          </c:spPr>
          <c:invertIfNegative val="0"/>
          <c:dLbls>
            <c:numFmt formatCode="0%" sourceLinked="0"/>
            <c:spPr>
              <a:noFill/>
              <a:ln w="25102">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Sheet1!$B$1:$J$1</c:f>
              <c:numCache>
                <c:formatCode>General</c:formatCode>
                <c:ptCount val="3"/>
                <c:pt idx="0">
                  <c:v>2011</c:v>
                </c:pt>
                <c:pt idx="1">
                  <c:v>2012</c:v>
                </c:pt>
                <c:pt idx="2">
                  <c:v>2013</c:v>
                </c:pt>
              </c:numCache>
            </c:numRef>
          </c:cat>
          <c:val>
            <c:numRef>
              <c:f>Sheet1!$B$4:$J$4</c:f>
              <c:numCache>
                <c:formatCode>General</c:formatCode>
                <c:ptCount val="3"/>
                <c:pt idx="0">
                  <c:v>0.21</c:v>
                </c:pt>
                <c:pt idx="1">
                  <c:v>0.2</c:v>
                </c:pt>
                <c:pt idx="2">
                  <c:v>0.2</c:v>
                </c:pt>
              </c:numCache>
            </c:numRef>
          </c:val>
        </c:ser>
        <c:ser>
          <c:idx val="2"/>
          <c:order val="3"/>
          <c:tx>
            <c:strRef>
              <c:f>Sheet1!$A$5</c:f>
              <c:strCache>
                <c:ptCount val="1"/>
                <c:pt idx="0">
                  <c:v>55+</c:v>
                </c:pt>
              </c:strCache>
            </c:strRef>
          </c:tx>
          <c:spPr>
            <a:gradFill flip="none" rotWithShape="1">
              <a:gsLst>
                <a:gs pos="0">
                  <a:srgbClr val="2E4367"/>
                </a:gs>
                <a:gs pos="50000">
                  <a:srgbClr val="46659C"/>
                </a:gs>
                <a:gs pos="100000">
                  <a:srgbClr val="46659C">
                    <a:gamma/>
                    <a:shade val="66275"/>
                    <a:invGamma/>
                  </a:srgbClr>
                </a:gs>
              </a:gsLst>
              <a:lin ang="5400000" scaled="1"/>
              <a:tileRect/>
            </a:gradFill>
            <a:ln w="12551">
              <a:solidFill>
                <a:schemeClr val="tx1"/>
              </a:solidFill>
              <a:prstDash val="solid"/>
            </a:ln>
          </c:spPr>
          <c:invertIfNegative val="0"/>
          <c:dLbls>
            <c:numFmt formatCode="0%" sourceLinked="0"/>
            <c:spPr>
              <a:noFill/>
              <a:ln w="25102">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Sheet1!$B$1:$J$1</c:f>
              <c:numCache>
                <c:formatCode>General</c:formatCode>
                <c:ptCount val="3"/>
                <c:pt idx="0">
                  <c:v>2011</c:v>
                </c:pt>
                <c:pt idx="1">
                  <c:v>2012</c:v>
                </c:pt>
                <c:pt idx="2">
                  <c:v>2013</c:v>
                </c:pt>
              </c:numCache>
            </c:numRef>
          </c:cat>
          <c:val>
            <c:numRef>
              <c:f>Sheet1!$B$5:$J$5</c:f>
              <c:numCache>
                <c:formatCode>General</c:formatCode>
                <c:ptCount val="3"/>
                <c:pt idx="0">
                  <c:v>0.15</c:v>
                </c:pt>
                <c:pt idx="1">
                  <c:v>0.17</c:v>
                </c:pt>
                <c:pt idx="2">
                  <c:v>0.15</c:v>
                </c:pt>
              </c:numCache>
            </c:numRef>
          </c:val>
        </c:ser>
        <c:dLbls>
          <c:showLegendKey val="0"/>
          <c:showVal val="0"/>
          <c:showCatName val="0"/>
          <c:showSerName val="0"/>
          <c:showPercent val="0"/>
          <c:showBubbleSize val="0"/>
        </c:dLbls>
        <c:gapWidth val="50"/>
        <c:overlap val="100"/>
        <c:axId val="50215168"/>
        <c:axId val="50225152"/>
      </c:barChart>
      <c:catAx>
        <c:axId val="50215168"/>
        <c:scaling>
          <c:orientation val="minMax"/>
        </c:scaling>
        <c:delete val="0"/>
        <c:axPos val="l"/>
        <c:numFmt formatCode="General" sourceLinked="1"/>
        <c:majorTickMark val="out"/>
        <c:minorTickMark val="none"/>
        <c:tickLblPos val="nextTo"/>
        <c:spPr>
          <a:ln w="3138">
            <a:solidFill>
              <a:schemeClr val="tx1"/>
            </a:solidFill>
            <a:prstDash val="solid"/>
          </a:ln>
        </c:spPr>
        <c:txPr>
          <a:bodyPr rot="0" vert="horz"/>
          <a:lstStyle/>
          <a:p>
            <a:pPr>
              <a:defRPr/>
            </a:pPr>
            <a:endParaRPr lang="en-US"/>
          </a:p>
        </c:txPr>
        <c:crossAx val="50225152"/>
        <c:crosses val="autoZero"/>
        <c:auto val="1"/>
        <c:lblAlgn val="ctr"/>
        <c:lblOffset val="100"/>
        <c:tickLblSkip val="1"/>
        <c:tickMarkSkip val="1"/>
        <c:noMultiLvlLbl val="0"/>
      </c:catAx>
      <c:valAx>
        <c:axId val="50225152"/>
        <c:scaling>
          <c:orientation val="minMax"/>
          <c:max val="1"/>
        </c:scaling>
        <c:delete val="0"/>
        <c:axPos val="b"/>
        <c:numFmt formatCode="0%" sourceLinked="0"/>
        <c:majorTickMark val="out"/>
        <c:minorTickMark val="none"/>
        <c:tickLblPos val="nextTo"/>
        <c:spPr>
          <a:ln w="3138">
            <a:solidFill>
              <a:schemeClr val="tx1"/>
            </a:solidFill>
            <a:prstDash val="solid"/>
          </a:ln>
        </c:spPr>
        <c:txPr>
          <a:bodyPr rot="0" vert="horz"/>
          <a:lstStyle/>
          <a:p>
            <a:pPr>
              <a:defRPr/>
            </a:pPr>
            <a:endParaRPr lang="en-US"/>
          </a:p>
        </c:txPr>
        <c:crossAx val="50215168"/>
        <c:crosses val="autoZero"/>
        <c:crossBetween val="between"/>
        <c:majorUnit val="0.2"/>
        <c:minorUnit val="0.2"/>
      </c:valAx>
      <c:spPr>
        <a:noFill/>
        <a:ln w="25400">
          <a:noFill/>
        </a:ln>
      </c:spPr>
    </c:plotArea>
    <c:legend>
      <c:legendPos val="b"/>
      <c:layout>
        <c:manualLayout>
          <c:xMode val="edge"/>
          <c:yMode val="edge"/>
          <c:x val="0.25480446523132044"/>
          <c:y val="0.85378629558097685"/>
          <c:w val="0.53349883896091876"/>
          <c:h val="0.13043463906634348"/>
        </c:manualLayout>
      </c:layout>
      <c:overlay val="0"/>
      <c:spPr>
        <a:solidFill>
          <a:schemeClr val="bg1"/>
        </a:solidFill>
        <a:ln w="3138">
          <a:solidFill>
            <a:schemeClr val="tx1"/>
          </a:solidFill>
          <a:prstDash val="solid"/>
        </a:ln>
      </c:spPr>
    </c:legend>
    <c:plotVisOnly val="1"/>
    <c:dispBlanksAs val="gap"/>
    <c:showDLblsOverMax val="0"/>
  </c:chart>
  <c:spPr>
    <a:noFill/>
    <a:ln>
      <a:noFill/>
    </a:ln>
  </c:spPr>
  <c:txPr>
    <a:bodyPr/>
    <a:lstStyle/>
    <a:p>
      <a:pPr>
        <a:defRPr sz="800" b="0" i="0" u="none" strike="noStrike" baseline="0">
          <a:solidFill>
            <a:schemeClr val="tx1"/>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090680100755667"/>
          <c:y val="6.2893081761006648E-3"/>
          <c:w val="0.81863979848866564"/>
          <c:h val="0.68553459119496607"/>
        </c:manualLayout>
      </c:layout>
      <c:barChart>
        <c:barDir val="bar"/>
        <c:grouping val="percentStacked"/>
        <c:varyColors val="0"/>
        <c:ser>
          <c:idx val="0"/>
          <c:order val="0"/>
          <c:tx>
            <c:strRef>
              <c:f>Sheet1!$A$2</c:f>
              <c:strCache>
                <c:ptCount val="1"/>
                <c:pt idx="0">
                  <c:v>Male</c:v>
                </c:pt>
              </c:strCache>
            </c:strRef>
          </c:tx>
          <c:spPr>
            <a:gradFill rotWithShape="0">
              <a:gsLst>
                <a:gs pos="0">
                  <a:srgbClr val="D88843">
                    <a:gamma/>
                    <a:shade val="66275"/>
                    <a:invGamma/>
                  </a:srgbClr>
                </a:gs>
                <a:gs pos="50000">
                  <a:srgbClr val="D88843"/>
                </a:gs>
                <a:gs pos="100000">
                  <a:srgbClr val="D88843">
                    <a:gamma/>
                    <a:shade val="66275"/>
                    <a:invGamma/>
                  </a:srgbClr>
                </a:gs>
              </a:gsLst>
              <a:lin ang="5400000" scaled="1"/>
            </a:gradFill>
            <a:ln w="12545">
              <a:solidFill>
                <a:schemeClr val="tx1"/>
              </a:solidFill>
              <a:prstDash val="solid"/>
            </a:ln>
          </c:spPr>
          <c:invertIfNegative val="0"/>
          <c:dLbls>
            <c:numFmt formatCode="0%" sourceLinked="0"/>
            <c:spPr>
              <a:noFill/>
              <a:ln w="25087">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Sheet1!$B$1:$J$1</c:f>
              <c:numCache>
                <c:formatCode>General</c:formatCode>
                <c:ptCount val="3"/>
                <c:pt idx="0">
                  <c:v>2011</c:v>
                </c:pt>
                <c:pt idx="1">
                  <c:v>2012</c:v>
                </c:pt>
                <c:pt idx="2">
                  <c:v>2013</c:v>
                </c:pt>
              </c:numCache>
            </c:numRef>
          </c:cat>
          <c:val>
            <c:numRef>
              <c:f>Sheet1!$B$2:$J$2</c:f>
              <c:numCache>
                <c:formatCode>General</c:formatCode>
                <c:ptCount val="3"/>
                <c:pt idx="0">
                  <c:v>0.3</c:v>
                </c:pt>
                <c:pt idx="1">
                  <c:v>0.28999999999999998</c:v>
                </c:pt>
                <c:pt idx="2">
                  <c:v>0.28000000000000003</c:v>
                </c:pt>
              </c:numCache>
            </c:numRef>
          </c:val>
        </c:ser>
        <c:ser>
          <c:idx val="3"/>
          <c:order val="1"/>
          <c:tx>
            <c:strRef>
              <c:f>Sheet1!$A$3</c:f>
              <c:strCache>
                <c:ptCount val="1"/>
                <c:pt idx="0">
                  <c:v>Female</c:v>
                </c:pt>
              </c:strCache>
            </c:strRef>
          </c:tx>
          <c:spPr>
            <a:gradFill rotWithShape="0">
              <a:gsLst>
                <a:gs pos="0">
                  <a:srgbClr val="46659C">
                    <a:gamma/>
                    <a:shade val="66275"/>
                    <a:invGamma/>
                  </a:srgbClr>
                </a:gs>
                <a:gs pos="50000">
                  <a:srgbClr val="46659C"/>
                </a:gs>
                <a:gs pos="100000">
                  <a:srgbClr val="46659C">
                    <a:gamma/>
                    <a:shade val="66275"/>
                    <a:invGamma/>
                  </a:srgbClr>
                </a:gs>
              </a:gsLst>
              <a:lin ang="5400000" scaled="1"/>
            </a:gradFill>
            <a:ln w="12545">
              <a:solidFill>
                <a:schemeClr val="tx1"/>
              </a:solidFill>
              <a:prstDash val="solid"/>
            </a:ln>
          </c:spPr>
          <c:invertIfNegative val="0"/>
          <c:dLbls>
            <c:numFmt formatCode="0%" sourceLinked="0"/>
            <c:spPr>
              <a:noFill/>
              <a:ln w="25087">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Sheet1!$B$1:$J$1</c:f>
              <c:numCache>
                <c:formatCode>General</c:formatCode>
                <c:ptCount val="3"/>
                <c:pt idx="0">
                  <c:v>2011</c:v>
                </c:pt>
                <c:pt idx="1">
                  <c:v>2012</c:v>
                </c:pt>
                <c:pt idx="2">
                  <c:v>2013</c:v>
                </c:pt>
              </c:numCache>
            </c:numRef>
          </c:cat>
          <c:val>
            <c:numRef>
              <c:f>Sheet1!$B$3:$J$3</c:f>
              <c:numCache>
                <c:formatCode>General</c:formatCode>
                <c:ptCount val="3"/>
                <c:pt idx="0">
                  <c:v>0.7</c:v>
                </c:pt>
                <c:pt idx="1">
                  <c:v>0.71</c:v>
                </c:pt>
                <c:pt idx="2">
                  <c:v>0.72</c:v>
                </c:pt>
              </c:numCache>
            </c:numRef>
          </c:val>
        </c:ser>
        <c:dLbls>
          <c:showLegendKey val="0"/>
          <c:showVal val="0"/>
          <c:showCatName val="0"/>
          <c:showSerName val="0"/>
          <c:showPercent val="0"/>
          <c:showBubbleSize val="0"/>
        </c:dLbls>
        <c:gapWidth val="50"/>
        <c:overlap val="100"/>
        <c:axId val="50294784"/>
        <c:axId val="50296320"/>
      </c:barChart>
      <c:catAx>
        <c:axId val="50294784"/>
        <c:scaling>
          <c:orientation val="minMax"/>
        </c:scaling>
        <c:delete val="0"/>
        <c:axPos val="l"/>
        <c:numFmt formatCode="General" sourceLinked="1"/>
        <c:majorTickMark val="out"/>
        <c:minorTickMark val="none"/>
        <c:tickLblPos val="nextTo"/>
        <c:spPr>
          <a:ln w="3135">
            <a:solidFill>
              <a:schemeClr val="tx1"/>
            </a:solidFill>
            <a:prstDash val="solid"/>
          </a:ln>
        </c:spPr>
        <c:txPr>
          <a:bodyPr rot="0" vert="horz"/>
          <a:lstStyle/>
          <a:p>
            <a:pPr>
              <a:defRPr/>
            </a:pPr>
            <a:endParaRPr lang="en-US"/>
          </a:p>
        </c:txPr>
        <c:crossAx val="50296320"/>
        <c:crosses val="autoZero"/>
        <c:auto val="1"/>
        <c:lblAlgn val="ctr"/>
        <c:lblOffset val="100"/>
        <c:tickLblSkip val="1"/>
        <c:tickMarkSkip val="1"/>
        <c:noMultiLvlLbl val="0"/>
      </c:catAx>
      <c:valAx>
        <c:axId val="50296320"/>
        <c:scaling>
          <c:orientation val="minMax"/>
          <c:max val="1"/>
        </c:scaling>
        <c:delete val="0"/>
        <c:axPos val="b"/>
        <c:numFmt formatCode="0%" sourceLinked="0"/>
        <c:majorTickMark val="out"/>
        <c:minorTickMark val="none"/>
        <c:tickLblPos val="nextTo"/>
        <c:spPr>
          <a:ln w="3135">
            <a:solidFill>
              <a:schemeClr val="tx1"/>
            </a:solidFill>
            <a:prstDash val="solid"/>
          </a:ln>
        </c:spPr>
        <c:txPr>
          <a:bodyPr rot="0" vert="horz"/>
          <a:lstStyle/>
          <a:p>
            <a:pPr>
              <a:defRPr/>
            </a:pPr>
            <a:endParaRPr lang="en-US"/>
          </a:p>
        </c:txPr>
        <c:crossAx val="50294784"/>
        <c:crosses val="autoZero"/>
        <c:crossBetween val="between"/>
        <c:majorUnit val="0.2"/>
        <c:minorUnit val="0.2"/>
      </c:valAx>
      <c:spPr>
        <a:noFill/>
        <a:ln w="25395">
          <a:noFill/>
        </a:ln>
      </c:spPr>
    </c:plotArea>
    <c:legend>
      <c:legendPos val="b"/>
      <c:layout>
        <c:manualLayout>
          <c:xMode val="edge"/>
          <c:yMode val="edge"/>
          <c:x val="0.37406480361239558"/>
          <c:y val="0.84589643275722604"/>
          <c:w val="0.26683300607575222"/>
          <c:h val="0.13043463906634348"/>
        </c:manualLayout>
      </c:layout>
      <c:overlay val="0"/>
      <c:spPr>
        <a:solidFill>
          <a:schemeClr val="bg1"/>
        </a:solidFill>
        <a:ln w="3135">
          <a:solidFill>
            <a:schemeClr val="tx1"/>
          </a:solidFill>
          <a:prstDash val="solid"/>
        </a:ln>
      </c:spPr>
    </c:legend>
    <c:plotVisOnly val="1"/>
    <c:dispBlanksAs val="gap"/>
    <c:showDLblsOverMax val="0"/>
  </c:chart>
  <c:spPr>
    <a:noFill/>
    <a:ln>
      <a:noFill/>
    </a:ln>
  </c:spPr>
  <c:txPr>
    <a:bodyPr/>
    <a:lstStyle/>
    <a:p>
      <a:pPr>
        <a:defRPr sz="800" b="0" i="0" u="none" strike="noStrike" baseline="0">
          <a:solidFill>
            <a:schemeClr val="tx1"/>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6620825147347735E-2"/>
          <c:y val="6.8322981366459631E-2"/>
          <c:w val="0.91944990176817365"/>
          <c:h val="0.60987187252481012"/>
        </c:manualLayout>
      </c:layout>
      <c:barChart>
        <c:barDir val="col"/>
        <c:grouping val="clustered"/>
        <c:varyColors val="0"/>
        <c:ser>
          <c:idx val="2"/>
          <c:order val="0"/>
          <c:tx>
            <c:strRef>
              <c:f>Sheet1!$B$1</c:f>
              <c:strCache>
                <c:ptCount val="1"/>
                <c:pt idx="0">
                  <c:v>2013</c:v>
                </c:pt>
              </c:strCache>
            </c:strRef>
          </c:tx>
          <c:spPr>
            <a:gradFill rotWithShape="0">
              <a:gsLst>
                <a:gs pos="0">
                  <a:srgbClr val="9DB0D3">
                    <a:gamma/>
                    <a:shade val="46275"/>
                    <a:invGamma/>
                  </a:srgbClr>
                </a:gs>
                <a:gs pos="50000">
                  <a:srgbClr val="9DB0D3"/>
                </a:gs>
                <a:gs pos="100000">
                  <a:srgbClr val="9DB0D3">
                    <a:gamma/>
                    <a:shade val="46275"/>
                    <a:invGamma/>
                  </a:srgbClr>
                </a:gs>
              </a:gsLst>
              <a:lin ang="0" scaled="1"/>
            </a:gradFill>
            <a:ln w="12506">
              <a:solidFill>
                <a:schemeClr val="tx1"/>
              </a:solidFill>
              <a:prstDash val="solid"/>
            </a:ln>
          </c:spPr>
          <c:invertIfNegative val="0"/>
          <c:dLbls>
            <c:numFmt formatCode="0%" sourceLinked="0"/>
            <c:spPr>
              <a:noFill/>
              <a:ln w="25015">
                <a:noFill/>
              </a:ln>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Black/AA</c:v>
                </c:pt>
                <c:pt idx="1">
                  <c:v>White/ Caucasian</c:v>
                </c:pt>
                <c:pt idx="2">
                  <c:v>Hispanic/Latino</c:v>
                </c:pt>
                <c:pt idx="3">
                  <c:v>Asian</c:v>
                </c:pt>
                <c:pt idx="4">
                  <c:v>Other</c:v>
                </c:pt>
              </c:strCache>
            </c:strRef>
          </c:cat>
          <c:val>
            <c:numRef>
              <c:f>Sheet1!$B$2:$B$6</c:f>
              <c:numCache>
                <c:formatCode>General</c:formatCode>
                <c:ptCount val="5"/>
                <c:pt idx="0">
                  <c:v>0.56000000000000005</c:v>
                </c:pt>
                <c:pt idx="1">
                  <c:v>0.36</c:v>
                </c:pt>
                <c:pt idx="2">
                  <c:v>0.06</c:v>
                </c:pt>
                <c:pt idx="3">
                  <c:v>0.03</c:v>
                </c:pt>
                <c:pt idx="4">
                  <c:v>0.08</c:v>
                </c:pt>
              </c:numCache>
            </c:numRef>
          </c:val>
        </c:ser>
        <c:ser>
          <c:idx val="1"/>
          <c:order val="1"/>
          <c:tx>
            <c:strRef>
              <c:f>Sheet1!$C$1</c:f>
              <c:strCache>
                <c:ptCount val="1"/>
                <c:pt idx="0">
                  <c:v>2012</c:v>
                </c:pt>
              </c:strCache>
            </c:strRef>
          </c:tx>
          <c:spPr>
            <a:gradFill rotWithShape="0">
              <a:gsLst>
                <a:gs pos="0">
                  <a:srgbClr val="D88843">
                    <a:gamma/>
                    <a:shade val="46275"/>
                    <a:invGamma/>
                  </a:srgbClr>
                </a:gs>
                <a:gs pos="50000">
                  <a:srgbClr val="D88843"/>
                </a:gs>
                <a:gs pos="100000">
                  <a:srgbClr val="D88843">
                    <a:gamma/>
                    <a:shade val="46275"/>
                    <a:invGamma/>
                  </a:srgbClr>
                </a:gs>
              </a:gsLst>
              <a:lin ang="0" scaled="1"/>
            </a:gradFill>
            <a:ln w="12506">
              <a:solidFill>
                <a:schemeClr val="tx1"/>
              </a:solidFill>
              <a:prstDash val="solid"/>
            </a:ln>
          </c:spPr>
          <c:invertIfNegative val="0"/>
          <c:dLbls>
            <c:numFmt formatCode="0%" sourceLinked="0"/>
            <c:spPr>
              <a:noFill/>
              <a:ln w="25015">
                <a:noFill/>
              </a:ln>
            </c:spPr>
            <c:txPr>
              <a:bodyPr/>
              <a:lstStyle/>
              <a:p>
                <a:pPr>
                  <a:defRPr sz="7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Black/AA</c:v>
                </c:pt>
                <c:pt idx="1">
                  <c:v>White/ Caucasian</c:v>
                </c:pt>
                <c:pt idx="2">
                  <c:v>Hispanic/Latino</c:v>
                </c:pt>
                <c:pt idx="3">
                  <c:v>Asian</c:v>
                </c:pt>
                <c:pt idx="4">
                  <c:v>Other</c:v>
                </c:pt>
              </c:strCache>
            </c:strRef>
          </c:cat>
          <c:val>
            <c:numRef>
              <c:f>Sheet1!$C$2:$C$6</c:f>
              <c:numCache>
                <c:formatCode>General</c:formatCode>
                <c:ptCount val="5"/>
                <c:pt idx="0">
                  <c:v>0.55000000000000004</c:v>
                </c:pt>
                <c:pt idx="1">
                  <c:v>0.38</c:v>
                </c:pt>
                <c:pt idx="2">
                  <c:v>0.05</c:v>
                </c:pt>
                <c:pt idx="3">
                  <c:v>0.03</c:v>
                </c:pt>
                <c:pt idx="4">
                  <c:v>0.08</c:v>
                </c:pt>
              </c:numCache>
            </c:numRef>
          </c:val>
        </c:ser>
        <c:ser>
          <c:idx val="0"/>
          <c:order val="2"/>
          <c:tx>
            <c:strRef>
              <c:f>Sheet1!$D$1</c:f>
              <c:strCache>
                <c:ptCount val="1"/>
                <c:pt idx="0">
                  <c:v>2011</c:v>
                </c:pt>
              </c:strCache>
            </c:strRef>
          </c:tx>
          <c:spPr>
            <a:gradFill rotWithShape="0">
              <a:gsLst>
                <a:gs pos="0">
                  <a:srgbClr val="46659C">
                    <a:gamma/>
                    <a:shade val="66275"/>
                    <a:invGamma/>
                  </a:srgbClr>
                </a:gs>
                <a:gs pos="50000">
                  <a:srgbClr val="46659C"/>
                </a:gs>
                <a:gs pos="100000">
                  <a:srgbClr val="46659C">
                    <a:gamma/>
                    <a:shade val="66275"/>
                    <a:invGamma/>
                  </a:srgbClr>
                </a:gs>
              </a:gsLst>
              <a:lin ang="0" scaled="1"/>
            </a:gradFill>
            <a:ln w="12506">
              <a:solidFill>
                <a:schemeClr val="tx1"/>
              </a:solidFill>
              <a:prstDash val="solid"/>
            </a:ln>
          </c:spPr>
          <c:invertIfNegative val="0"/>
          <c:dLbls>
            <c:numFmt formatCode="0%" sourceLinked="0"/>
            <c:spPr>
              <a:noFill/>
              <a:ln w="25015">
                <a:noFill/>
              </a:ln>
            </c:spPr>
            <c:txPr>
              <a:bodyPr/>
              <a:lstStyle/>
              <a:p>
                <a:pPr>
                  <a:defRPr sz="7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Black/AA</c:v>
                </c:pt>
                <c:pt idx="1">
                  <c:v>White/ Caucasian</c:v>
                </c:pt>
                <c:pt idx="2">
                  <c:v>Hispanic/Latino</c:v>
                </c:pt>
                <c:pt idx="3">
                  <c:v>Asian</c:v>
                </c:pt>
                <c:pt idx="4">
                  <c:v>Other</c:v>
                </c:pt>
              </c:strCache>
            </c:strRef>
          </c:cat>
          <c:val>
            <c:numRef>
              <c:f>Sheet1!$D$2:$D$6</c:f>
              <c:numCache>
                <c:formatCode>General</c:formatCode>
                <c:ptCount val="5"/>
                <c:pt idx="0">
                  <c:v>0.56999999999999995</c:v>
                </c:pt>
                <c:pt idx="1">
                  <c:v>0.37</c:v>
                </c:pt>
                <c:pt idx="2">
                  <c:v>0.05</c:v>
                </c:pt>
                <c:pt idx="3">
                  <c:v>0.03</c:v>
                </c:pt>
                <c:pt idx="4">
                  <c:v>0.06</c:v>
                </c:pt>
              </c:numCache>
            </c:numRef>
          </c:val>
        </c:ser>
        <c:dLbls>
          <c:showLegendKey val="0"/>
          <c:showVal val="1"/>
          <c:showCatName val="0"/>
          <c:showSerName val="0"/>
          <c:showPercent val="0"/>
          <c:showBubbleSize val="0"/>
        </c:dLbls>
        <c:gapWidth val="130"/>
        <c:axId val="50369664"/>
        <c:axId val="50371200"/>
      </c:barChart>
      <c:catAx>
        <c:axId val="50369664"/>
        <c:scaling>
          <c:orientation val="minMax"/>
        </c:scaling>
        <c:delete val="0"/>
        <c:axPos val="b"/>
        <c:numFmt formatCode="General" sourceLinked="1"/>
        <c:majorTickMark val="out"/>
        <c:minorTickMark val="none"/>
        <c:tickLblPos val="nextTo"/>
        <c:spPr>
          <a:ln w="3126">
            <a:solidFill>
              <a:schemeClr val="tx1"/>
            </a:solidFill>
            <a:prstDash val="solid"/>
          </a:ln>
        </c:spPr>
        <c:txPr>
          <a:bodyPr rot="0" vert="horz"/>
          <a:lstStyle/>
          <a:p>
            <a:pPr>
              <a:defRPr/>
            </a:pPr>
            <a:endParaRPr lang="en-US"/>
          </a:p>
        </c:txPr>
        <c:crossAx val="50371200"/>
        <c:crosses val="autoZero"/>
        <c:auto val="1"/>
        <c:lblAlgn val="ctr"/>
        <c:lblOffset val="100"/>
        <c:tickLblSkip val="1"/>
        <c:tickMarkSkip val="1"/>
        <c:noMultiLvlLbl val="0"/>
      </c:catAx>
      <c:valAx>
        <c:axId val="50371200"/>
        <c:scaling>
          <c:orientation val="minMax"/>
          <c:max val="1"/>
        </c:scaling>
        <c:delete val="0"/>
        <c:axPos val="l"/>
        <c:numFmt formatCode="0%" sourceLinked="0"/>
        <c:majorTickMark val="out"/>
        <c:minorTickMark val="none"/>
        <c:tickLblPos val="nextTo"/>
        <c:spPr>
          <a:ln w="3126">
            <a:solidFill>
              <a:schemeClr val="tx1"/>
            </a:solidFill>
            <a:prstDash val="solid"/>
          </a:ln>
        </c:spPr>
        <c:txPr>
          <a:bodyPr rot="0" vert="horz"/>
          <a:lstStyle/>
          <a:p>
            <a:pPr>
              <a:defRPr/>
            </a:pPr>
            <a:endParaRPr lang="en-US"/>
          </a:p>
        </c:txPr>
        <c:crossAx val="50369664"/>
        <c:crosses val="autoZero"/>
        <c:crossBetween val="between"/>
        <c:majorUnit val="0.2"/>
        <c:minorUnit val="0.2"/>
      </c:valAx>
      <c:spPr>
        <a:noFill/>
        <a:ln w="25370">
          <a:noFill/>
        </a:ln>
      </c:spPr>
    </c:plotArea>
    <c:legend>
      <c:legendPos val="b"/>
      <c:layout>
        <c:manualLayout>
          <c:xMode val="edge"/>
          <c:yMode val="edge"/>
          <c:x val="0.35166999958338541"/>
          <c:y val="0.875776094025984"/>
          <c:w val="0.33230174463486184"/>
          <c:h val="0.1171250763465891"/>
        </c:manualLayout>
      </c:layout>
      <c:overlay val="0"/>
      <c:spPr>
        <a:solidFill>
          <a:schemeClr val="bg1"/>
        </a:solidFill>
        <a:ln w="3126">
          <a:solidFill>
            <a:schemeClr val="tx1"/>
          </a:solidFill>
          <a:prstDash val="solid"/>
        </a:ln>
      </c:spPr>
    </c:legend>
    <c:plotVisOnly val="1"/>
    <c:dispBlanksAs val="gap"/>
    <c:showDLblsOverMax val="0"/>
  </c:chart>
  <c:spPr>
    <a:noFill/>
    <a:ln>
      <a:noFill/>
    </a:ln>
  </c:spPr>
  <c:txPr>
    <a:bodyPr/>
    <a:lstStyle/>
    <a:p>
      <a:pPr>
        <a:defRPr sz="797" b="0" i="0" u="none" strike="noStrike" baseline="0">
          <a:solidFill>
            <a:schemeClr val="tx1"/>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280701754385964"/>
          <c:y val="6.2893081761006648E-3"/>
          <c:w val="0.8170426065162929"/>
          <c:h val="0.68553459119496618"/>
        </c:manualLayout>
      </c:layout>
      <c:barChart>
        <c:barDir val="bar"/>
        <c:grouping val="percentStacked"/>
        <c:varyColors val="0"/>
        <c:ser>
          <c:idx val="0"/>
          <c:order val="0"/>
          <c:tx>
            <c:strRef>
              <c:f>Sheet1!$A$2</c:f>
              <c:strCache>
                <c:ptCount val="1"/>
                <c:pt idx="0">
                  <c:v>Fair/Poor</c:v>
                </c:pt>
              </c:strCache>
            </c:strRef>
          </c:tx>
          <c:spPr>
            <a:gradFill rotWithShape="0">
              <a:gsLst>
                <a:gs pos="0">
                  <a:srgbClr val="D88843">
                    <a:gamma/>
                    <a:shade val="66275"/>
                    <a:invGamma/>
                  </a:srgbClr>
                </a:gs>
                <a:gs pos="50000">
                  <a:srgbClr val="D88843"/>
                </a:gs>
                <a:gs pos="100000">
                  <a:srgbClr val="D88843">
                    <a:gamma/>
                    <a:shade val="66275"/>
                    <a:invGamma/>
                  </a:srgbClr>
                </a:gs>
              </a:gsLst>
              <a:lin ang="5400000" scaled="1"/>
            </a:gradFill>
            <a:ln w="12551">
              <a:solidFill>
                <a:schemeClr val="tx1"/>
              </a:solidFill>
              <a:prstDash val="solid"/>
            </a:ln>
          </c:spPr>
          <c:invertIfNegative val="0"/>
          <c:dLbls>
            <c:numFmt formatCode="0%" sourceLinked="0"/>
            <c:spPr>
              <a:noFill/>
              <a:ln w="25102">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Sheet1!$B$1:$J$1</c:f>
              <c:numCache>
                <c:formatCode>General</c:formatCode>
                <c:ptCount val="3"/>
                <c:pt idx="0">
                  <c:v>2011</c:v>
                </c:pt>
                <c:pt idx="1">
                  <c:v>2012</c:v>
                </c:pt>
                <c:pt idx="2">
                  <c:v>2013</c:v>
                </c:pt>
              </c:numCache>
            </c:numRef>
          </c:cat>
          <c:val>
            <c:numRef>
              <c:f>Sheet1!$B$2:$J$2</c:f>
              <c:numCache>
                <c:formatCode>General</c:formatCode>
                <c:ptCount val="3"/>
                <c:pt idx="0">
                  <c:v>0.3</c:v>
                </c:pt>
                <c:pt idx="1">
                  <c:v>0.31</c:v>
                </c:pt>
                <c:pt idx="2">
                  <c:v>0.28000000000000003</c:v>
                </c:pt>
              </c:numCache>
            </c:numRef>
          </c:val>
        </c:ser>
        <c:ser>
          <c:idx val="3"/>
          <c:order val="1"/>
          <c:tx>
            <c:strRef>
              <c:f>Sheet1!$A$3</c:f>
              <c:strCache>
                <c:ptCount val="1"/>
                <c:pt idx="0">
                  <c:v>Good</c:v>
                </c:pt>
              </c:strCache>
            </c:strRef>
          </c:tx>
          <c:spPr>
            <a:gradFill rotWithShape="0">
              <a:gsLst>
                <a:gs pos="0">
                  <a:srgbClr val="FFFFFF">
                    <a:gamma/>
                    <a:shade val="66275"/>
                    <a:invGamma/>
                  </a:srgbClr>
                </a:gs>
                <a:gs pos="50000">
                  <a:srgbClr val="FFFFFF"/>
                </a:gs>
                <a:gs pos="100000">
                  <a:srgbClr val="FFFFFF">
                    <a:gamma/>
                    <a:shade val="66275"/>
                    <a:invGamma/>
                  </a:srgbClr>
                </a:gs>
              </a:gsLst>
              <a:lin ang="5400000" scaled="1"/>
            </a:gradFill>
            <a:ln w="12551">
              <a:solidFill>
                <a:schemeClr val="tx1"/>
              </a:solidFill>
              <a:prstDash val="solid"/>
            </a:ln>
          </c:spPr>
          <c:invertIfNegative val="0"/>
          <c:dLbls>
            <c:numFmt formatCode="0%" sourceLinked="0"/>
            <c:spPr>
              <a:noFill/>
              <a:ln w="25102">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Sheet1!$B$1:$J$1</c:f>
              <c:numCache>
                <c:formatCode>General</c:formatCode>
                <c:ptCount val="3"/>
                <c:pt idx="0">
                  <c:v>2011</c:v>
                </c:pt>
                <c:pt idx="1">
                  <c:v>2012</c:v>
                </c:pt>
                <c:pt idx="2">
                  <c:v>2013</c:v>
                </c:pt>
              </c:numCache>
            </c:numRef>
          </c:cat>
          <c:val>
            <c:numRef>
              <c:f>Sheet1!$B$3:$J$3</c:f>
              <c:numCache>
                <c:formatCode>General</c:formatCode>
                <c:ptCount val="3"/>
                <c:pt idx="0">
                  <c:v>0.33</c:v>
                </c:pt>
                <c:pt idx="1">
                  <c:v>0.3</c:v>
                </c:pt>
                <c:pt idx="2">
                  <c:v>0.32</c:v>
                </c:pt>
              </c:numCache>
            </c:numRef>
          </c:val>
        </c:ser>
        <c:ser>
          <c:idx val="1"/>
          <c:order val="2"/>
          <c:tx>
            <c:strRef>
              <c:f>Sheet1!$A$4</c:f>
              <c:strCache>
                <c:ptCount val="1"/>
                <c:pt idx="0">
                  <c:v>Excellent/Very good</c:v>
                </c:pt>
              </c:strCache>
            </c:strRef>
          </c:tx>
          <c:spPr>
            <a:gradFill rotWithShape="0">
              <a:gsLst>
                <a:gs pos="0">
                  <a:srgbClr val="46659C">
                    <a:gamma/>
                    <a:shade val="66275"/>
                    <a:invGamma/>
                  </a:srgbClr>
                </a:gs>
                <a:gs pos="50000">
                  <a:srgbClr val="46659C"/>
                </a:gs>
                <a:gs pos="100000">
                  <a:srgbClr val="46659C">
                    <a:gamma/>
                    <a:shade val="66275"/>
                    <a:invGamma/>
                  </a:srgbClr>
                </a:gs>
              </a:gsLst>
              <a:lin ang="5400000" scaled="1"/>
            </a:gradFill>
            <a:ln w="12551">
              <a:solidFill>
                <a:schemeClr val="tx1"/>
              </a:solidFill>
              <a:prstDash val="solid"/>
            </a:ln>
          </c:spPr>
          <c:invertIfNegative val="0"/>
          <c:dLbls>
            <c:numFmt formatCode="0%" sourceLinked="0"/>
            <c:spPr>
              <a:noFill/>
              <a:ln w="25102">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Sheet1!$B$1:$J$1</c:f>
              <c:numCache>
                <c:formatCode>General</c:formatCode>
                <c:ptCount val="3"/>
                <c:pt idx="0">
                  <c:v>2011</c:v>
                </c:pt>
                <c:pt idx="1">
                  <c:v>2012</c:v>
                </c:pt>
                <c:pt idx="2">
                  <c:v>2013</c:v>
                </c:pt>
              </c:numCache>
            </c:numRef>
          </c:cat>
          <c:val>
            <c:numRef>
              <c:f>Sheet1!$B$4:$J$4</c:f>
              <c:numCache>
                <c:formatCode>General</c:formatCode>
                <c:ptCount val="3"/>
                <c:pt idx="0">
                  <c:v>0.38</c:v>
                </c:pt>
                <c:pt idx="1">
                  <c:v>0.39</c:v>
                </c:pt>
                <c:pt idx="2">
                  <c:v>0.41</c:v>
                </c:pt>
              </c:numCache>
            </c:numRef>
          </c:val>
        </c:ser>
        <c:dLbls>
          <c:showLegendKey val="0"/>
          <c:showVal val="0"/>
          <c:showCatName val="0"/>
          <c:showSerName val="0"/>
          <c:showPercent val="0"/>
          <c:showBubbleSize val="0"/>
        </c:dLbls>
        <c:gapWidth val="50"/>
        <c:overlap val="100"/>
        <c:axId val="50415872"/>
        <c:axId val="50446336"/>
      </c:barChart>
      <c:catAx>
        <c:axId val="50415872"/>
        <c:scaling>
          <c:orientation val="minMax"/>
        </c:scaling>
        <c:delete val="0"/>
        <c:axPos val="l"/>
        <c:numFmt formatCode="General" sourceLinked="1"/>
        <c:majorTickMark val="out"/>
        <c:minorTickMark val="none"/>
        <c:tickLblPos val="nextTo"/>
        <c:spPr>
          <a:ln w="3138">
            <a:solidFill>
              <a:schemeClr val="tx1"/>
            </a:solidFill>
            <a:prstDash val="solid"/>
          </a:ln>
        </c:spPr>
        <c:txPr>
          <a:bodyPr rot="0" vert="horz"/>
          <a:lstStyle/>
          <a:p>
            <a:pPr>
              <a:defRPr/>
            </a:pPr>
            <a:endParaRPr lang="en-US"/>
          </a:p>
        </c:txPr>
        <c:crossAx val="50446336"/>
        <c:crosses val="autoZero"/>
        <c:auto val="1"/>
        <c:lblAlgn val="ctr"/>
        <c:lblOffset val="100"/>
        <c:tickLblSkip val="1"/>
        <c:tickMarkSkip val="1"/>
        <c:noMultiLvlLbl val="0"/>
      </c:catAx>
      <c:valAx>
        <c:axId val="50446336"/>
        <c:scaling>
          <c:orientation val="minMax"/>
          <c:max val="1"/>
        </c:scaling>
        <c:delete val="0"/>
        <c:axPos val="b"/>
        <c:numFmt formatCode="0%" sourceLinked="0"/>
        <c:majorTickMark val="out"/>
        <c:minorTickMark val="none"/>
        <c:tickLblPos val="nextTo"/>
        <c:spPr>
          <a:ln w="3138">
            <a:solidFill>
              <a:schemeClr val="tx1"/>
            </a:solidFill>
            <a:prstDash val="solid"/>
          </a:ln>
        </c:spPr>
        <c:txPr>
          <a:bodyPr rot="0" vert="horz"/>
          <a:lstStyle/>
          <a:p>
            <a:pPr>
              <a:defRPr/>
            </a:pPr>
            <a:endParaRPr lang="en-US"/>
          </a:p>
        </c:txPr>
        <c:crossAx val="50415872"/>
        <c:crosses val="autoZero"/>
        <c:crossBetween val="between"/>
        <c:majorUnit val="0.2"/>
        <c:minorUnit val="0.2"/>
      </c:valAx>
      <c:spPr>
        <a:noFill/>
        <a:ln w="25400">
          <a:noFill/>
        </a:ln>
      </c:spPr>
    </c:plotArea>
    <c:legend>
      <c:legendPos val="b"/>
      <c:layout>
        <c:manualLayout>
          <c:xMode val="edge"/>
          <c:yMode val="edge"/>
          <c:x val="0.22006512343851722"/>
          <c:y val="0.85378629558097685"/>
          <c:w val="0.60545905446029924"/>
          <c:h val="0.13043463906634348"/>
        </c:manualLayout>
      </c:layout>
      <c:overlay val="0"/>
      <c:spPr>
        <a:solidFill>
          <a:schemeClr val="bg1"/>
        </a:solidFill>
        <a:ln w="3138">
          <a:solidFill>
            <a:schemeClr val="tx1"/>
          </a:solidFill>
          <a:prstDash val="solid"/>
        </a:ln>
      </c:spPr>
    </c:legend>
    <c:plotVisOnly val="1"/>
    <c:dispBlanksAs val="gap"/>
    <c:showDLblsOverMax val="0"/>
  </c:chart>
  <c:spPr>
    <a:noFill/>
    <a:ln>
      <a:noFill/>
    </a:ln>
  </c:spPr>
  <c:txPr>
    <a:bodyPr/>
    <a:lstStyle/>
    <a:p>
      <a:pPr>
        <a:defRPr sz="800" b="0" i="0" u="none" strike="noStrike" baseline="0">
          <a:solidFill>
            <a:schemeClr val="tx1"/>
          </a:solidFill>
          <a:latin typeface="Arial"/>
          <a:ea typeface="Arial"/>
          <a:cs typeface="Aria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280701754385964"/>
          <c:y val="6.2893081761006648E-3"/>
          <c:w val="0.8170426065162929"/>
          <c:h val="0.68553459119496618"/>
        </c:manualLayout>
      </c:layout>
      <c:barChart>
        <c:barDir val="bar"/>
        <c:grouping val="percentStacked"/>
        <c:varyColors val="0"/>
        <c:ser>
          <c:idx val="0"/>
          <c:order val="0"/>
          <c:tx>
            <c:strRef>
              <c:f>Sheet1!$A$2</c:f>
              <c:strCache>
                <c:ptCount val="1"/>
                <c:pt idx="0">
                  <c:v>Fair/Poor</c:v>
                </c:pt>
              </c:strCache>
            </c:strRef>
          </c:tx>
          <c:spPr>
            <a:gradFill rotWithShape="0">
              <a:gsLst>
                <a:gs pos="0">
                  <a:srgbClr val="D88843">
                    <a:gamma/>
                    <a:shade val="66275"/>
                    <a:invGamma/>
                  </a:srgbClr>
                </a:gs>
                <a:gs pos="50000">
                  <a:srgbClr val="D88843"/>
                </a:gs>
                <a:gs pos="100000">
                  <a:srgbClr val="D88843">
                    <a:gamma/>
                    <a:shade val="66275"/>
                    <a:invGamma/>
                  </a:srgbClr>
                </a:gs>
              </a:gsLst>
              <a:lin ang="5400000" scaled="1"/>
            </a:gradFill>
            <a:ln w="12551">
              <a:solidFill>
                <a:schemeClr val="tx1"/>
              </a:solidFill>
              <a:prstDash val="solid"/>
            </a:ln>
          </c:spPr>
          <c:invertIfNegative val="0"/>
          <c:dLbls>
            <c:numFmt formatCode="0%" sourceLinked="0"/>
            <c:spPr>
              <a:noFill/>
              <a:ln w="25102">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c:f>
              <c:numCache>
                <c:formatCode>General</c:formatCode>
                <c:ptCount val="1"/>
                <c:pt idx="0">
                  <c:v>2013</c:v>
                </c:pt>
              </c:numCache>
            </c:numRef>
          </c:cat>
          <c:val>
            <c:numRef>
              <c:f>Sheet1!$B$2</c:f>
              <c:numCache>
                <c:formatCode>General</c:formatCode>
                <c:ptCount val="1"/>
                <c:pt idx="0">
                  <c:v>0.25</c:v>
                </c:pt>
              </c:numCache>
            </c:numRef>
          </c:val>
        </c:ser>
        <c:ser>
          <c:idx val="3"/>
          <c:order val="1"/>
          <c:tx>
            <c:strRef>
              <c:f>Sheet1!$A$3</c:f>
              <c:strCache>
                <c:ptCount val="1"/>
                <c:pt idx="0">
                  <c:v>Good</c:v>
                </c:pt>
              </c:strCache>
            </c:strRef>
          </c:tx>
          <c:spPr>
            <a:gradFill rotWithShape="0">
              <a:gsLst>
                <a:gs pos="0">
                  <a:srgbClr val="FFFFFF">
                    <a:gamma/>
                    <a:shade val="66275"/>
                    <a:invGamma/>
                  </a:srgbClr>
                </a:gs>
                <a:gs pos="50000">
                  <a:srgbClr val="FFFFFF"/>
                </a:gs>
                <a:gs pos="100000">
                  <a:srgbClr val="FFFFFF">
                    <a:gamma/>
                    <a:shade val="66275"/>
                    <a:invGamma/>
                  </a:srgbClr>
                </a:gs>
              </a:gsLst>
              <a:lin ang="5400000" scaled="1"/>
            </a:gradFill>
            <a:ln w="12551">
              <a:solidFill>
                <a:schemeClr val="tx1"/>
              </a:solidFill>
              <a:prstDash val="solid"/>
            </a:ln>
          </c:spPr>
          <c:invertIfNegative val="0"/>
          <c:dLbls>
            <c:numFmt formatCode="0%" sourceLinked="0"/>
            <c:spPr>
              <a:noFill/>
              <a:ln w="25102">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c:f>
              <c:numCache>
                <c:formatCode>General</c:formatCode>
                <c:ptCount val="1"/>
                <c:pt idx="0">
                  <c:v>2013</c:v>
                </c:pt>
              </c:numCache>
            </c:numRef>
          </c:cat>
          <c:val>
            <c:numRef>
              <c:f>Sheet1!$B$3</c:f>
              <c:numCache>
                <c:formatCode>General</c:formatCode>
                <c:ptCount val="1"/>
                <c:pt idx="0">
                  <c:v>0.25</c:v>
                </c:pt>
              </c:numCache>
            </c:numRef>
          </c:val>
        </c:ser>
        <c:ser>
          <c:idx val="1"/>
          <c:order val="2"/>
          <c:tx>
            <c:strRef>
              <c:f>Sheet1!$A$4</c:f>
              <c:strCache>
                <c:ptCount val="1"/>
                <c:pt idx="0">
                  <c:v>Excellent/Very good</c:v>
                </c:pt>
              </c:strCache>
            </c:strRef>
          </c:tx>
          <c:spPr>
            <a:gradFill rotWithShape="0">
              <a:gsLst>
                <a:gs pos="0">
                  <a:srgbClr val="46659C">
                    <a:gamma/>
                    <a:shade val="66275"/>
                    <a:invGamma/>
                  </a:srgbClr>
                </a:gs>
                <a:gs pos="50000">
                  <a:srgbClr val="46659C"/>
                </a:gs>
                <a:gs pos="100000">
                  <a:srgbClr val="46659C">
                    <a:gamma/>
                    <a:shade val="66275"/>
                    <a:invGamma/>
                  </a:srgbClr>
                </a:gs>
              </a:gsLst>
              <a:lin ang="5400000" scaled="1"/>
            </a:gradFill>
            <a:ln w="12551">
              <a:solidFill>
                <a:schemeClr val="tx1"/>
              </a:solidFill>
              <a:prstDash val="solid"/>
            </a:ln>
          </c:spPr>
          <c:invertIfNegative val="0"/>
          <c:dLbls>
            <c:numFmt formatCode="0%" sourceLinked="0"/>
            <c:spPr>
              <a:noFill/>
              <a:ln w="25102">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c:f>
              <c:numCache>
                <c:formatCode>General</c:formatCode>
                <c:ptCount val="1"/>
                <c:pt idx="0">
                  <c:v>2013</c:v>
                </c:pt>
              </c:numCache>
            </c:numRef>
          </c:cat>
          <c:val>
            <c:numRef>
              <c:f>Sheet1!$B$4</c:f>
              <c:numCache>
                <c:formatCode>General</c:formatCode>
                <c:ptCount val="1"/>
                <c:pt idx="0">
                  <c:v>0.5</c:v>
                </c:pt>
              </c:numCache>
            </c:numRef>
          </c:val>
        </c:ser>
        <c:dLbls>
          <c:showLegendKey val="0"/>
          <c:showVal val="0"/>
          <c:showCatName val="0"/>
          <c:showSerName val="0"/>
          <c:showPercent val="0"/>
          <c:showBubbleSize val="0"/>
        </c:dLbls>
        <c:gapWidth val="188"/>
        <c:overlap val="100"/>
        <c:axId val="61079552"/>
        <c:axId val="61081088"/>
      </c:barChart>
      <c:catAx>
        <c:axId val="61079552"/>
        <c:scaling>
          <c:orientation val="minMax"/>
        </c:scaling>
        <c:delete val="0"/>
        <c:axPos val="l"/>
        <c:numFmt formatCode="General" sourceLinked="1"/>
        <c:majorTickMark val="out"/>
        <c:minorTickMark val="none"/>
        <c:tickLblPos val="nextTo"/>
        <c:spPr>
          <a:ln w="3138">
            <a:solidFill>
              <a:schemeClr val="tx1"/>
            </a:solidFill>
            <a:prstDash val="solid"/>
          </a:ln>
        </c:spPr>
        <c:txPr>
          <a:bodyPr rot="0" vert="horz"/>
          <a:lstStyle/>
          <a:p>
            <a:pPr>
              <a:defRPr/>
            </a:pPr>
            <a:endParaRPr lang="en-US"/>
          </a:p>
        </c:txPr>
        <c:crossAx val="61081088"/>
        <c:crosses val="autoZero"/>
        <c:auto val="1"/>
        <c:lblAlgn val="ctr"/>
        <c:lblOffset val="100"/>
        <c:tickLblSkip val="1"/>
        <c:tickMarkSkip val="1"/>
        <c:noMultiLvlLbl val="0"/>
      </c:catAx>
      <c:valAx>
        <c:axId val="61081088"/>
        <c:scaling>
          <c:orientation val="minMax"/>
          <c:max val="1"/>
        </c:scaling>
        <c:delete val="0"/>
        <c:axPos val="b"/>
        <c:numFmt formatCode="0%" sourceLinked="0"/>
        <c:majorTickMark val="out"/>
        <c:minorTickMark val="none"/>
        <c:tickLblPos val="nextTo"/>
        <c:spPr>
          <a:ln w="3138">
            <a:solidFill>
              <a:schemeClr val="tx1"/>
            </a:solidFill>
            <a:prstDash val="solid"/>
          </a:ln>
        </c:spPr>
        <c:txPr>
          <a:bodyPr rot="0" vert="horz"/>
          <a:lstStyle/>
          <a:p>
            <a:pPr>
              <a:defRPr/>
            </a:pPr>
            <a:endParaRPr lang="en-US"/>
          </a:p>
        </c:txPr>
        <c:crossAx val="61079552"/>
        <c:crosses val="autoZero"/>
        <c:crossBetween val="between"/>
        <c:majorUnit val="0.2"/>
        <c:minorUnit val="0.2"/>
      </c:valAx>
      <c:spPr>
        <a:noFill/>
        <a:ln w="25400">
          <a:noFill/>
        </a:ln>
      </c:spPr>
    </c:plotArea>
    <c:legend>
      <c:legendPos val="b"/>
      <c:layout>
        <c:manualLayout>
          <c:xMode val="edge"/>
          <c:yMode val="edge"/>
          <c:x val="0.22006512343851722"/>
          <c:y val="0.85378629558097685"/>
          <c:w val="0.60545905446029924"/>
          <c:h val="0.13043463906634348"/>
        </c:manualLayout>
      </c:layout>
      <c:overlay val="0"/>
      <c:spPr>
        <a:solidFill>
          <a:schemeClr val="bg1"/>
        </a:solidFill>
        <a:ln w="3138">
          <a:solidFill>
            <a:schemeClr val="tx1"/>
          </a:solidFill>
          <a:prstDash val="solid"/>
        </a:ln>
      </c:spPr>
    </c:legend>
    <c:plotVisOnly val="1"/>
    <c:dispBlanksAs val="gap"/>
    <c:showDLblsOverMax val="0"/>
  </c:chart>
  <c:spPr>
    <a:noFill/>
    <a:ln>
      <a:noFill/>
    </a:ln>
  </c:spPr>
  <c:txPr>
    <a:bodyPr/>
    <a:lstStyle/>
    <a:p>
      <a:pPr>
        <a:defRPr sz="800" b="0" i="0" u="none" strike="noStrike" baseline="0">
          <a:solidFill>
            <a:schemeClr val="tx1"/>
          </a:solidFill>
          <a:latin typeface="Arial"/>
          <a:ea typeface="Arial"/>
          <a:cs typeface="Arial"/>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59019268932852"/>
          <c:y val="5.025125628140701E-3"/>
          <c:w val="0.82469214518916867"/>
          <c:h val="0.72800385459064065"/>
        </c:manualLayout>
      </c:layout>
      <c:barChart>
        <c:barDir val="bar"/>
        <c:grouping val="percentStacked"/>
        <c:varyColors val="0"/>
        <c:ser>
          <c:idx val="0"/>
          <c:order val="0"/>
          <c:tx>
            <c:strRef>
              <c:f>Sheet1!$A$2</c:f>
              <c:strCache>
                <c:ptCount val="1"/>
                <c:pt idx="0">
                  <c:v>Fair/Poor</c:v>
                </c:pt>
              </c:strCache>
            </c:strRef>
          </c:tx>
          <c:spPr>
            <a:gradFill rotWithShape="0">
              <a:gsLst>
                <a:gs pos="0">
                  <a:srgbClr val="D88843">
                    <a:gamma/>
                    <a:shade val="66275"/>
                    <a:invGamma/>
                  </a:srgbClr>
                </a:gs>
                <a:gs pos="50000">
                  <a:srgbClr val="D88843"/>
                </a:gs>
                <a:gs pos="100000">
                  <a:srgbClr val="D88843">
                    <a:gamma/>
                    <a:shade val="66275"/>
                    <a:invGamma/>
                  </a:srgbClr>
                </a:gs>
              </a:gsLst>
              <a:lin ang="5400000" scaled="1"/>
            </a:gradFill>
            <a:ln w="12577">
              <a:solidFill>
                <a:schemeClr val="tx1"/>
              </a:solidFill>
              <a:prstDash val="solid"/>
            </a:ln>
          </c:spPr>
          <c:invertIfNegative val="0"/>
          <c:dLbls>
            <c:numFmt formatCode="0%" sourceLinked="0"/>
            <c:spPr>
              <a:noFill/>
              <a:ln w="25154">
                <a:noFill/>
              </a:ln>
            </c:sp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Sheet1!$B$1:$J$1</c:f>
              <c:numCache>
                <c:formatCode>General</c:formatCode>
                <c:ptCount val="3"/>
                <c:pt idx="0">
                  <c:v>2011</c:v>
                </c:pt>
                <c:pt idx="1">
                  <c:v>2012</c:v>
                </c:pt>
                <c:pt idx="2">
                  <c:v>2013</c:v>
                </c:pt>
              </c:numCache>
            </c:numRef>
          </c:cat>
          <c:val>
            <c:numRef>
              <c:f>Sheet1!$B$2:$J$2</c:f>
              <c:numCache>
                <c:formatCode>General</c:formatCode>
                <c:ptCount val="3"/>
                <c:pt idx="0">
                  <c:v>0.04</c:v>
                </c:pt>
                <c:pt idx="1">
                  <c:v>0.04</c:v>
                </c:pt>
                <c:pt idx="2">
                  <c:v>0.03</c:v>
                </c:pt>
              </c:numCache>
            </c:numRef>
          </c:val>
        </c:ser>
        <c:ser>
          <c:idx val="3"/>
          <c:order val="1"/>
          <c:tx>
            <c:strRef>
              <c:f>Sheet1!$A$3</c:f>
              <c:strCache>
                <c:ptCount val="1"/>
                <c:pt idx="0">
                  <c:v>Good</c:v>
                </c:pt>
              </c:strCache>
            </c:strRef>
          </c:tx>
          <c:spPr>
            <a:gradFill rotWithShape="0">
              <a:gsLst>
                <a:gs pos="0">
                  <a:srgbClr val="FFFFFF">
                    <a:gamma/>
                    <a:shade val="66275"/>
                    <a:invGamma/>
                  </a:srgbClr>
                </a:gs>
                <a:gs pos="50000">
                  <a:srgbClr val="FFFFFF"/>
                </a:gs>
                <a:gs pos="100000">
                  <a:srgbClr val="FFFFFF">
                    <a:gamma/>
                    <a:shade val="66275"/>
                    <a:invGamma/>
                  </a:srgbClr>
                </a:gs>
              </a:gsLst>
              <a:lin ang="5400000" scaled="1"/>
            </a:gradFill>
            <a:ln w="12577">
              <a:solidFill>
                <a:schemeClr val="tx1"/>
              </a:solidFill>
              <a:prstDash val="solid"/>
            </a:ln>
          </c:spPr>
          <c:invertIfNegative val="0"/>
          <c:dLbls>
            <c:numFmt formatCode="0%" sourceLinked="0"/>
            <c:spPr>
              <a:noFill/>
              <a:ln w="25154">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Sheet1!$B$1:$J$1</c:f>
              <c:numCache>
                <c:formatCode>General</c:formatCode>
                <c:ptCount val="3"/>
                <c:pt idx="0">
                  <c:v>2011</c:v>
                </c:pt>
                <c:pt idx="1">
                  <c:v>2012</c:v>
                </c:pt>
                <c:pt idx="2">
                  <c:v>2013</c:v>
                </c:pt>
              </c:numCache>
            </c:numRef>
          </c:cat>
          <c:val>
            <c:numRef>
              <c:f>Sheet1!$B$3:$J$3</c:f>
              <c:numCache>
                <c:formatCode>General</c:formatCode>
                <c:ptCount val="3"/>
                <c:pt idx="0">
                  <c:v>0.18</c:v>
                </c:pt>
                <c:pt idx="1">
                  <c:v>0.17</c:v>
                </c:pt>
                <c:pt idx="2">
                  <c:v>0.18</c:v>
                </c:pt>
              </c:numCache>
            </c:numRef>
          </c:val>
        </c:ser>
        <c:ser>
          <c:idx val="1"/>
          <c:order val="2"/>
          <c:tx>
            <c:strRef>
              <c:f>Sheet1!$A$4</c:f>
              <c:strCache>
                <c:ptCount val="1"/>
                <c:pt idx="0">
                  <c:v>Excellent/Very good</c:v>
                </c:pt>
              </c:strCache>
            </c:strRef>
          </c:tx>
          <c:spPr>
            <a:gradFill rotWithShape="0">
              <a:gsLst>
                <a:gs pos="0">
                  <a:srgbClr val="46659C">
                    <a:gamma/>
                    <a:shade val="66275"/>
                    <a:invGamma/>
                  </a:srgbClr>
                </a:gs>
                <a:gs pos="50000">
                  <a:srgbClr val="46659C"/>
                </a:gs>
                <a:gs pos="100000">
                  <a:srgbClr val="46659C">
                    <a:gamma/>
                    <a:shade val="66275"/>
                    <a:invGamma/>
                  </a:srgbClr>
                </a:gs>
              </a:gsLst>
              <a:lin ang="5400000" scaled="1"/>
            </a:gradFill>
            <a:ln w="12577">
              <a:solidFill>
                <a:schemeClr val="tx1"/>
              </a:solidFill>
              <a:prstDash val="solid"/>
            </a:ln>
          </c:spPr>
          <c:invertIfNegative val="0"/>
          <c:dLbls>
            <c:numFmt formatCode="0%" sourceLinked="0"/>
            <c:spPr>
              <a:noFill/>
              <a:ln w="25154">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Sheet1!$B$1:$J$1</c:f>
              <c:numCache>
                <c:formatCode>General</c:formatCode>
                <c:ptCount val="3"/>
                <c:pt idx="0">
                  <c:v>2011</c:v>
                </c:pt>
                <c:pt idx="1">
                  <c:v>2012</c:v>
                </c:pt>
                <c:pt idx="2">
                  <c:v>2013</c:v>
                </c:pt>
              </c:numCache>
            </c:numRef>
          </c:cat>
          <c:val>
            <c:numRef>
              <c:f>Sheet1!$B$4:$J$4</c:f>
              <c:numCache>
                <c:formatCode>General</c:formatCode>
                <c:ptCount val="3"/>
                <c:pt idx="0">
                  <c:v>0.78</c:v>
                </c:pt>
                <c:pt idx="1">
                  <c:v>0.79</c:v>
                </c:pt>
                <c:pt idx="2">
                  <c:v>0.79</c:v>
                </c:pt>
              </c:numCache>
            </c:numRef>
          </c:val>
        </c:ser>
        <c:dLbls>
          <c:showLegendKey val="0"/>
          <c:showVal val="0"/>
          <c:showCatName val="0"/>
          <c:showSerName val="0"/>
          <c:showPercent val="0"/>
          <c:showBubbleSize val="0"/>
        </c:dLbls>
        <c:gapWidth val="70"/>
        <c:overlap val="100"/>
        <c:axId val="61440000"/>
        <c:axId val="61441536"/>
      </c:barChart>
      <c:catAx>
        <c:axId val="61440000"/>
        <c:scaling>
          <c:orientation val="minMax"/>
        </c:scaling>
        <c:delete val="0"/>
        <c:axPos val="l"/>
        <c:numFmt formatCode="General" sourceLinked="1"/>
        <c:majorTickMark val="out"/>
        <c:minorTickMark val="none"/>
        <c:tickLblPos val="nextTo"/>
        <c:spPr>
          <a:ln w="3144">
            <a:solidFill>
              <a:schemeClr val="tx1"/>
            </a:solidFill>
            <a:prstDash val="solid"/>
          </a:ln>
        </c:spPr>
        <c:txPr>
          <a:bodyPr rot="0" vert="horz"/>
          <a:lstStyle/>
          <a:p>
            <a:pPr>
              <a:defRPr/>
            </a:pPr>
            <a:endParaRPr lang="en-US"/>
          </a:p>
        </c:txPr>
        <c:crossAx val="61441536"/>
        <c:crosses val="autoZero"/>
        <c:auto val="1"/>
        <c:lblAlgn val="ctr"/>
        <c:lblOffset val="100"/>
        <c:tickLblSkip val="1"/>
        <c:tickMarkSkip val="1"/>
        <c:noMultiLvlLbl val="0"/>
      </c:catAx>
      <c:valAx>
        <c:axId val="61441536"/>
        <c:scaling>
          <c:orientation val="minMax"/>
          <c:max val="1"/>
        </c:scaling>
        <c:delete val="0"/>
        <c:axPos val="b"/>
        <c:numFmt formatCode="0%" sourceLinked="0"/>
        <c:majorTickMark val="out"/>
        <c:minorTickMark val="none"/>
        <c:tickLblPos val="nextTo"/>
        <c:spPr>
          <a:ln w="3144">
            <a:solidFill>
              <a:schemeClr val="tx1"/>
            </a:solidFill>
            <a:prstDash val="solid"/>
          </a:ln>
        </c:spPr>
        <c:txPr>
          <a:bodyPr rot="0" vert="horz"/>
          <a:lstStyle/>
          <a:p>
            <a:pPr>
              <a:defRPr/>
            </a:pPr>
            <a:endParaRPr lang="en-US"/>
          </a:p>
        </c:txPr>
        <c:crossAx val="61440000"/>
        <c:crosses val="autoZero"/>
        <c:crossBetween val="between"/>
        <c:majorUnit val="0.2"/>
        <c:minorUnit val="0.2"/>
      </c:valAx>
      <c:spPr>
        <a:noFill/>
        <a:ln w="25154">
          <a:noFill/>
        </a:ln>
      </c:spPr>
    </c:plotArea>
    <c:legend>
      <c:legendPos val="b"/>
      <c:layout>
        <c:manualLayout>
          <c:xMode val="edge"/>
          <c:yMode val="edge"/>
          <c:x val="0.22849958389347905"/>
          <c:y val="0.85582512330886695"/>
          <c:w val="0.60396039603960394"/>
          <c:h val="0.10552763819095475"/>
        </c:manualLayout>
      </c:layout>
      <c:overlay val="0"/>
      <c:spPr>
        <a:solidFill>
          <a:schemeClr val="bg1"/>
        </a:solidFill>
        <a:ln w="3144">
          <a:solidFill>
            <a:schemeClr val="tx1"/>
          </a:solidFill>
          <a:prstDash val="solid"/>
        </a:ln>
      </c:spPr>
    </c:legend>
    <c:plotVisOnly val="1"/>
    <c:dispBlanksAs val="gap"/>
    <c:showDLblsOverMax val="0"/>
  </c:chart>
  <c:spPr>
    <a:noFill/>
    <a:ln>
      <a:noFill/>
    </a:ln>
  </c:spPr>
  <c:txPr>
    <a:bodyPr/>
    <a:lstStyle/>
    <a:p>
      <a:pPr>
        <a:defRPr sz="800" b="0" i="0" u="none" strike="noStrike" baseline="0">
          <a:solidFill>
            <a:schemeClr val="tx1"/>
          </a:solidFill>
          <a:latin typeface="Arial"/>
          <a:ea typeface="Arial"/>
          <a:cs typeface="Arial"/>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618838598720392"/>
          <c:y val="5.0251256281406975E-3"/>
          <c:w val="0.82425812910305529"/>
          <c:h val="0.72156263075811178"/>
        </c:manualLayout>
      </c:layout>
      <c:barChart>
        <c:barDir val="bar"/>
        <c:grouping val="percentStacked"/>
        <c:varyColors val="0"/>
        <c:ser>
          <c:idx val="0"/>
          <c:order val="0"/>
          <c:tx>
            <c:strRef>
              <c:f>Sheet1!$A$2</c:f>
              <c:strCache>
                <c:ptCount val="1"/>
                <c:pt idx="0">
                  <c:v>0-4</c:v>
                </c:pt>
              </c:strCache>
            </c:strRef>
          </c:tx>
          <c:spPr>
            <a:gradFill rotWithShape="0">
              <a:gsLst>
                <a:gs pos="0">
                  <a:srgbClr val="D88843">
                    <a:gamma/>
                    <a:shade val="66275"/>
                    <a:invGamma/>
                  </a:srgbClr>
                </a:gs>
                <a:gs pos="50000">
                  <a:srgbClr val="D88843"/>
                </a:gs>
                <a:gs pos="100000">
                  <a:srgbClr val="D88843">
                    <a:gamma/>
                    <a:shade val="66275"/>
                    <a:invGamma/>
                  </a:srgbClr>
                </a:gs>
              </a:gsLst>
              <a:lin ang="5400000" scaled="1"/>
            </a:gradFill>
            <a:ln w="12577">
              <a:solidFill>
                <a:schemeClr val="tx1"/>
              </a:solidFill>
              <a:prstDash val="solid"/>
            </a:ln>
          </c:spPr>
          <c:invertIfNegative val="0"/>
          <c:dLbls>
            <c:numFmt formatCode="0%" sourceLinked="0"/>
            <c:spPr>
              <a:noFill/>
              <a:ln w="25154">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Sheet1!$B$1:$J$1</c:f>
              <c:numCache>
                <c:formatCode>General</c:formatCode>
                <c:ptCount val="3"/>
                <c:pt idx="0">
                  <c:v>2011</c:v>
                </c:pt>
                <c:pt idx="1">
                  <c:v>2012</c:v>
                </c:pt>
                <c:pt idx="2">
                  <c:v>2013</c:v>
                </c:pt>
              </c:numCache>
            </c:numRef>
          </c:cat>
          <c:val>
            <c:numRef>
              <c:f>Sheet1!$B$2:$J$2</c:f>
              <c:numCache>
                <c:formatCode>General</c:formatCode>
                <c:ptCount val="3"/>
                <c:pt idx="0">
                  <c:v>0.37</c:v>
                </c:pt>
                <c:pt idx="1">
                  <c:v>0.32</c:v>
                </c:pt>
                <c:pt idx="2">
                  <c:v>0.32</c:v>
                </c:pt>
              </c:numCache>
            </c:numRef>
          </c:val>
        </c:ser>
        <c:ser>
          <c:idx val="3"/>
          <c:order val="1"/>
          <c:tx>
            <c:strRef>
              <c:f>Sheet1!$A$3</c:f>
              <c:strCache>
                <c:ptCount val="1"/>
                <c:pt idx="0">
                  <c:v>5-8</c:v>
                </c:pt>
              </c:strCache>
            </c:strRef>
          </c:tx>
          <c:spPr>
            <a:gradFill rotWithShape="0">
              <a:gsLst>
                <a:gs pos="0">
                  <a:srgbClr val="E8B890">
                    <a:gamma/>
                    <a:shade val="66275"/>
                    <a:invGamma/>
                  </a:srgbClr>
                </a:gs>
                <a:gs pos="50000">
                  <a:srgbClr val="E8B890"/>
                </a:gs>
                <a:gs pos="100000">
                  <a:srgbClr val="E8B890">
                    <a:gamma/>
                    <a:shade val="66275"/>
                    <a:invGamma/>
                  </a:srgbClr>
                </a:gs>
              </a:gsLst>
              <a:lin ang="5400000" scaled="1"/>
            </a:gradFill>
            <a:ln w="12577">
              <a:solidFill>
                <a:schemeClr val="tx1"/>
              </a:solidFill>
              <a:prstDash val="solid"/>
            </a:ln>
          </c:spPr>
          <c:invertIfNegative val="0"/>
          <c:dLbls>
            <c:numFmt formatCode="0%" sourceLinked="0"/>
            <c:spPr>
              <a:noFill/>
              <a:ln w="25154">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Sheet1!$B$1:$J$1</c:f>
              <c:numCache>
                <c:formatCode>General</c:formatCode>
                <c:ptCount val="3"/>
                <c:pt idx="0">
                  <c:v>2011</c:v>
                </c:pt>
                <c:pt idx="1">
                  <c:v>2012</c:v>
                </c:pt>
                <c:pt idx="2">
                  <c:v>2013</c:v>
                </c:pt>
              </c:numCache>
            </c:numRef>
          </c:cat>
          <c:val>
            <c:numRef>
              <c:f>Sheet1!$B$3:$J$3</c:f>
              <c:numCache>
                <c:formatCode>General</c:formatCode>
                <c:ptCount val="3"/>
                <c:pt idx="0">
                  <c:v>0.2</c:v>
                </c:pt>
                <c:pt idx="1">
                  <c:v>0.22</c:v>
                </c:pt>
                <c:pt idx="2">
                  <c:v>0.25</c:v>
                </c:pt>
              </c:numCache>
            </c:numRef>
          </c:val>
        </c:ser>
        <c:ser>
          <c:idx val="1"/>
          <c:order val="2"/>
          <c:tx>
            <c:strRef>
              <c:f>Sheet1!$A$4</c:f>
              <c:strCache>
                <c:ptCount val="1"/>
                <c:pt idx="0">
                  <c:v>9-13</c:v>
                </c:pt>
              </c:strCache>
            </c:strRef>
          </c:tx>
          <c:spPr>
            <a:gradFill rotWithShape="0">
              <a:gsLst>
                <a:gs pos="0">
                  <a:srgbClr val="9DB0D3">
                    <a:gamma/>
                    <a:shade val="66275"/>
                    <a:invGamma/>
                  </a:srgbClr>
                </a:gs>
                <a:gs pos="50000">
                  <a:srgbClr val="9DB0D3"/>
                </a:gs>
                <a:gs pos="100000">
                  <a:srgbClr val="9DB0D3">
                    <a:gamma/>
                    <a:shade val="66275"/>
                    <a:invGamma/>
                  </a:srgbClr>
                </a:gs>
              </a:gsLst>
              <a:lin ang="5400000" scaled="1"/>
            </a:gradFill>
            <a:ln w="12577">
              <a:solidFill>
                <a:schemeClr val="tx1"/>
              </a:solidFill>
              <a:prstDash val="solid"/>
            </a:ln>
          </c:spPr>
          <c:invertIfNegative val="0"/>
          <c:dLbls>
            <c:numFmt formatCode="0%" sourceLinked="0"/>
            <c:spPr>
              <a:noFill/>
              <a:ln w="25154">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Sheet1!$B$1:$J$1</c:f>
              <c:numCache>
                <c:formatCode>General</c:formatCode>
                <c:ptCount val="3"/>
                <c:pt idx="0">
                  <c:v>2011</c:v>
                </c:pt>
                <c:pt idx="1">
                  <c:v>2012</c:v>
                </c:pt>
                <c:pt idx="2">
                  <c:v>2013</c:v>
                </c:pt>
              </c:numCache>
            </c:numRef>
          </c:cat>
          <c:val>
            <c:numRef>
              <c:f>Sheet1!$B$4:$J$4</c:f>
              <c:numCache>
                <c:formatCode>General</c:formatCode>
                <c:ptCount val="3"/>
                <c:pt idx="0">
                  <c:v>0.23</c:v>
                </c:pt>
                <c:pt idx="1">
                  <c:v>0.24</c:v>
                </c:pt>
                <c:pt idx="2">
                  <c:v>0.23</c:v>
                </c:pt>
              </c:numCache>
            </c:numRef>
          </c:val>
        </c:ser>
        <c:ser>
          <c:idx val="2"/>
          <c:order val="3"/>
          <c:tx>
            <c:strRef>
              <c:f>Sheet1!$A$5</c:f>
              <c:strCache>
                <c:ptCount val="1"/>
                <c:pt idx="0">
                  <c:v>14-18</c:v>
                </c:pt>
              </c:strCache>
            </c:strRef>
          </c:tx>
          <c:spPr>
            <a:gradFill rotWithShape="0">
              <a:gsLst>
                <a:gs pos="0">
                  <a:srgbClr val="46659C">
                    <a:gamma/>
                    <a:shade val="66275"/>
                    <a:invGamma/>
                  </a:srgbClr>
                </a:gs>
                <a:gs pos="50000">
                  <a:srgbClr val="46659C"/>
                </a:gs>
                <a:gs pos="100000">
                  <a:srgbClr val="46659C">
                    <a:gamma/>
                    <a:shade val="66275"/>
                    <a:invGamma/>
                  </a:srgbClr>
                </a:gs>
              </a:gsLst>
              <a:lin ang="5400000" scaled="1"/>
            </a:gradFill>
            <a:ln w="12577">
              <a:solidFill>
                <a:schemeClr val="tx1"/>
              </a:solidFill>
              <a:prstDash val="solid"/>
            </a:ln>
          </c:spPr>
          <c:invertIfNegative val="0"/>
          <c:dLbls>
            <c:numFmt formatCode="0%" sourceLinked="0"/>
            <c:spPr>
              <a:noFill/>
              <a:ln w="25154">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Sheet1!$B$1:$J$1</c:f>
              <c:numCache>
                <c:formatCode>General</c:formatCode>
                <c:ptCount val="3"/>
                <c:pt idx="0">
                  <c:v>2011</c:v>
                </c:pt>
                <c:pt idx="1">
                  <c:v>2012</c:v>
                </c:pt>
                <c:pt idx="2">
                  <c:v>2013</c:v>
                </c:pt>
              </c:numCache>
            </c:numRef>
          </c:cat>
          <c:val>
            <c:numRef>
              <c:f>Sheet1!$B$5:$J$5</c:f>
              <c:numCache>
                <c:formatCode>General</c:formatCode>
                <c:ptCount val="3"/>
                <c:pt idx="0">
                  <c:v>0.2</c:v>
                </c:pt>
                <c:pt idx="1">
                  <c:v>0.22</c:v>
                </c:pt>
                <c:pt idx="2">
                  <c:v>0.2</c:v>
                </c:pt>
              </c:numCache>
            </c:numRef>
          </c:val>
        </c:ser>
        <c:dLbls>
          <c:showLegendKey val="0"/>
          <c:showVal val="0"/>
          <c:showCatName val="0"/>
          <c:showSerName val="0"/>
          <c:showPercent val="0"/>
          <c:showBubbleSize val="0"/>
        </c:dLbls>
        <c:gapWidth val="70"/>
        <c:overlap val="100"/>
        <c:axId val="61219200"/>
        <c:axId val="61220736"/>
      </c:barChart>
      <c:catAx>
        <c:axId val="61219200"/>
        <c:scaling>
          <c:orientation val="minMax"/>
        </c:scaling>
        <c:delete val="0"/>
        <c:axPos val="l"/>
        <c:numFmt formatCode="General" sourceLinked="1"/>
        <c:majorTickMark val="out"/>
        <c:minorTickMark val="none"/>
        <c:tickLblPos val="nextTo"/>
        <c:spPr>
          <a:ln w="3144">
            <a:solidFill>
              <a:schemeClr val="tx1"/>
            </a:solidFill>
            <a:prstDash val="solid"/>
          </a:ln>
        </c:spPr>
        <c:txPr>
          <a:bodyPr rot="0" vert="horz"/>
          <a:lstStyle/>
          <a:p>
            <a:pPr>
              <a:defRPr/>
            </a:pPr>
            <a:endParaRPr lang="en-US"/>
          </a:p>
        </c:txPr>
        <c:crossAx val="61220736"/>
        <c:crosses val="autoZero"/>
        <c:auto val="1"/>
        <c:lblAlgn val="ctr"/>
        <c:lblOffset val="100"/>
        <c:tickLblSkip val="1"/>
        <c:tickMarkSkip val="1"/>
        <c:noMultiLvlLbl val="0"/>
      </c:catAx>
      <c:valAx>
        <c:axId val="61220736"/>
        <c:scaling>
          <c:orientation val="minMax"/>
          <c:max val="1"/>
        </c:scaling>
        <c:delete val="0"/>
        <c:axPos val="b"/>
        <c:numFmt formatCode="0%" sourceLinked="0"/>
        <c:majorTickMark val="out"/>
        <c:minorTickMark val="none"/>
        <c:tickLblPos val="nextTo"/>
        <c:spPr>
          <a:ln w="3144">
            <a:solidFill>
              <a:schemeClr val="tx1"/>
            </a:solidFill>
            <a:prstDash val="solid"/>
          </a:ln>
        </c:spPr>
        <c:txPr>
          <a:bodyPr rot="0" vert="horz"/>
          <a:lstStyle/>
          <a:p>
            <a:pPr>
              <a:defRPr/>
            </a:pPr>
            <a:endParaRPr lang="en-US"/>
          </a:p>
        </c:txPr>
        <c:crossAx val="61219200"/>
        <c:crosses val="autoZero"/>
        <c:crossBetween val="between"/>
        <c:majorUnit val="0.2"/>
        <c:minorUnit val="0.2"/>
      </c:valAx>
      <c:spPr>
        <a:noFill/>
        <a:ln w="25154">
          <a:noFill/>
        </a:ln>
      </c:spPr>
    </c:plotArea>
    <c:legend>
      <c:legendPos val="b"/>
      <c:layout>
        <c:manualLayout>
          <c:xMode val="edge"/>
          <c:yMode val="edge"/>
          <c:x val="0.25480443306445238"/>
          <c:y val="0.8622663471413895"/>
          <c:w val="0.48616573295086279"/>
          <c:h val="9.5623771666222879E-2"/>
        </c:manualLayout>
      </c:layout>
      <c:overlay val="0"/>
      <c:spPr>
        <a:solidFill>
          <a:schemeClr val="bg1"/>
        </a:solidFill>
        <a:ln w="3144">
          <a:solidFill>
            <a:schemeClr val="tx1"/>
          </a:solidFill>
          <a:prstDash val="solid"/>
        </a:ln>
      </c:spPr>
    </c:legend>
    <c:plotVisOnly val="1"/>
    <c:dispBlanksAs val="gap"/>
    <c:showDLblsOverMax val="0"/>
  </c:chart>
  <c:spPr>
    <a:noFill/>
    <a:ln>
      <a:noFill/>
    </a:ln>
  </c:spPr>
  <c:txPr>
    <a:bodyPr/>
    <a:lstStyle/>
    <a:p>
      <a:pPr>
        <a:defRPr sz="800" b="0" i="0" u="none" strike="noStrike" baseline="0">
          <a:solidFill>
            <a:schemeClr val="tx1"/>
          </a:solidFill>
          <a:latin typeface="Arial"/>
          <a:ea typeface="Arial"/>
          <a:cs typeface="Aria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676578511224239"/>
          <c:y val="5.0000000000000114E-3"/>
          <c:w val="0.82338369865928962"/>
          <c:h val="0.72294871794872329"/>
        </c:manualLayout>
      </c:layout>
      <c:barChart>
        <c:barDir val="bar"/>
        <c:grouping val="percentStacked"/>
        <c:varyColors val="0"/>
        <c:ser>
          <c:idx val="0"/>
          <c:order val="0"/>
          <c:tx>
            <c:strRef>
              <c:f>Sheet1!$A$2</c:f>
              <c:strCache>
                <c:ptCount val="1"/>
                <c:pt idx="0">
                  <c:v>Male</c:v>
                </c:pt>
              </c:strCache>
            </c:strRef>
          </c:tx>
          <c:spPr>
            <a:gradFill rotWithShape="0">
              <a:gsLst>
                <a:gs pos="0">
                  <a:srgbClr val="D88843">
                    <a:gamma/>
                    <a:shade val="66275"/>
                    <a:invGamma/>
                  </a:srgbClr>
                </a:gs>
                <a:gs pos="50000">
                  <a:srgbClr val="D88843"/>
                </a:gs>
                <a:gs pos="100000">
                  <a:srgbClr val="D88843">
                    <a:gamma/>
                    <a:shade val="66275"/>
                    <a:invGamma/>
                  </a:srgbClr>
                </a:gs>
              </a:gsLst>
              <a:lin ang="5400000" scaled="1"/>
            </a:gradFill>
            <a:ln w="12576">
              <a:solidFill>
                <a:schemeClr val="tx1"/>
              </a:solidFill>
              <a:prstDash val="solid"/>
            </a:ln>
          </c:spPr>
          <c:invertIfNegative val="0"/>
          <c:dLbls>
            <c:numFmt formatCode="0%" sourceLinked="0"/>
            <c:spPr>
              <a:noFill/>
              <a:ln w="25152">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Sheet1!$B$1:$J$1</c:f>
              <c:numCache>
                <c:formatCode>General</c:formatCode>
                <c:ptCount val="3"/>
                <c:pt idx="0">
                  <c:v>2011</c:v>
                </c:pt>
                <c:pt idx="1">
                  <c:v>2012</c:v>
                </c:pt>
                <c:pt idx="2">
                  <c:v>2013</c:v>
                </c:pt>
              </c:numCache>
            </c:numRef>
          </c:cat>
          <c:val>
            <c:numRef>
              <c:f>Sheet1!$B$2:$J$2</c:f>
              <c:numCache>
                <c:formatCode>General</c:formatCode>
                <c:ptCount val="3"/>
                <c:pt idx="0">
                  <c:v>0.51</c:v>
                </c:pt>
                <c:pt idx="1">
                  <c:v>0.52</c:v>
                </c:pt>
                <c:pt idx="2">
                  <c:v>0.51</c:v>
                </c:pt>
              </c:numCache>
            </c:numRef>
          </c:val>
        </c:ser>
        <c:ser>
          <c:idx val="3"/>
          <c:order val="1"/>
          <c:tx>
            <c:strRef>
              <c:f>Sheet1!$A$3</c:f>
              <c:strCache>
                <c:ptCount val="1"/>
                <c:pt idx="0">
                  <c:v>Female</c:v>
                </c:pt>
              </c:strCache>
            </c:strRef>
          </c:tx>
          <c:spPr>
            <a:gradFill rotWithShape="0">
              <a:gsLst>
                <a:gs pos="0">
                  <a:srgbClr val="46659C">
                    <a:gamma/>
                    <a:shade val="66275"/>
                    <a:invGamma/>
                  </a:srgbClr>
                </a:gs>
                <a:gs pos="50000">
                  <a:srgbClr val="46659C"/>
                </a:gs>
                <a:gs pos="100000">
                  <a:srgbClr val="46659C">
                    <a:gamma/>
                    <a:shade val="66275"/>
                    <a:invGamma/>
                  </a:srgbClr>
                </a:gs>
              </a:gsLst>
              <a:lin ang="5400000" scaled="1"/>
            </a:gradFill>
            <a:ln w="12576">
              <a:solidFill>
                <a:schemeClr val="tx1"/>
              </a:solidFill>
              <a:prstDash val="solid"/>
            </a:ln>
          </c:spPr>
          <c:invertIfNegative val="0"/>
          <c:dLbls>
            <c:numFmt formatCode="0%" sourceLinked="0"/>
            <c:spPr>
              <a:noFill/>
              <a:ln w="25152">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Sheet1!$B$1:$J$1</c:f>
              <c:numCache>
                <c:formatCode>General</c:formatCode>
                <c:ptCount val="3"/>
                <c:pt idx="0">
                  <c:v>2011</c:v>
                </c:pt>
                <c:pt idx="1">
                  <c:v>2012</c:v>
                </c:pt>
                <c:pt idx="2">
                  <c:v>2013</c:v>
                </c:pt>
              </c:numCache>
            </c:numRef>
          </c:cat>
          <c:val>
            <c:numRef>
              <c:f>Sheet1!$B$3:$J$3</c:f>
              <c:numCache>
                <c:formatCode>General</c:formatCode>
                <c:ptCount val="3"/>
                <c:pt idx="0">
                  <c:v>0.49</c:v>
                </c:pt>
                <c:pt idx="1">
                  <c:v>0.48</c:v>
                </c:pt>
                <c:pt idx="2">
                  <c:v>0.49</c:v>
                </c:pt>
              </c:numCache>
            </c:numRef>
          </c:val>
        </c:ser>
        <c:dLbls>
          <c:showLegendKey val="0"/>
          <c:showVal val="0"/>
          <c:showCatName val="0"/>
          <c:showSerName val="0"/>
          <c:showPercent val="0"/>
          <c:showBubbleSize val="0"/>
        </c:dLbls>
        <c:gapWidth val="70"/>
        <c:overlap val="100"/>
        <c:axId val="61305984"/>
        <c:axId val="61307520"/>
      </c:barChart>
      <c:catAx>
        <c:axId val="61305984"/>
        <c:scaling>
          <c:orientation val="minMax"/>
        </c:scaling>
        <c:delete val="0"/>
        <c:axPos val="l"/>
        <c:numFmt formatCode="General" sourceLinked="1"/>
        <c:majorTickMark val="out"/>
        <c:minorTickMark val="none"/>
        <c:tickLblPos val="nextTo"/>
        <c:spPr>
          <a:ln w="3144">
            <a:solidFill>
              <a:schemeClr val="tx1"/>
            </a:solidFill>
            <a:prstDash val="solid"/>
          </a:ln>
        </c:spPr>
        <c:txPr>
          <a:bodyPr rot="0" vert="horz"/>
          <a:lstStyle/>
          <a:p>
            <a:pPr>
              <a:defRPr/>
            </a:pPr>
            <a:endParaRPr lang="en-US"/>
          </a:p>
        </c:txPr>
        <c:crossAx val="61307520"/>
        <c:crosses val="autoZero"/>
        <c:auto val="1"/>
        <c:lblAlgn val="ctr"/>
        <c:lblOffset val="100"/>
        <c:tickLblSkip val="1"/>
        <c:tickMarkSkip val="1"/>
        <c:noMultiLvlLbl val="0"/>
      </c:catAx>
      <c:valAx>
        <c:axId val="61307520"/>
        <c:scaling>
          <c:orientation val="minMax"/>
          <c:max val="1"/>
        </c:scaling>
        <c:delete val="0"/>
        <c:axPos val="b"/>
        <c:numFmt formatCode="0%" sourceLinked="0"/>
        <c:majorTickMark val="out"/>
        <c:minorTickMark val="none"/>
        <c:tickLblPos val="nextTo"/>
        <c:spPr>
          <a:ln w="3144">
            <a:solidFill>
              <a:schemeClr val="tx1"/>
            </a:solidFill>
            <a:prstDash val="solid"/>
          </a:ln>
        </c:spPr>
        <c:txPr>
          <a:bodyPr rot="0" vert="horz"/>
          <a:lstStyle/>
          <a:p>
            <a:pPr>
              <a:defRPr/>
            </a:pPr>
            <a:endParaRPr lang="en-US"/>
          </a:p>
        </c:txPr>
        <c:crossAx val="61305984"/>
        <c:crosses val="autoZero"/>
        <c:crossBetween val="between"/>
        <c:majorUnit val="0.2"/>
        <c:minorUnit val="0.2"/>
      </c:valAx>
      <c:spPr>
        <a:noFill/>
        <a:ln w="25152">
          <a:noFill/>
        </a:ln>
      </c:spPr>
    </c:plotArea>
    <c:legend>
      <c:legendPos val="b"/>
      <c:layout>
        <c:manualLayout>
          <c:xMode val="edge"/>
          <c:yMode val="edge"/>
          <c:x val="0.37157099834265728"/>
          <c:y val="0.86294871794872396"/>
          <c:w val="0.26683291770573581"/>
          <c:h val="0.10500000000000002"/>
        </c:manualLayout>
      </c:layout>
      <c:overlay val="0"/>
      <c:spPr>
        <a:solidFill>
          <a:schemeClr val="bg1"/>
        </a:solidFill>
        <a:ln w="3144">
          <a:solidFill>
            <a:schemeClr val="tx1"/>
          </a:solidFill>
          <a:prstDash val="solid"/>
        </a:ln>
      </c:spPr>
    </c:legend>
    <c:plotVisOnly val="1"/>
    <c:dispBlanksAs val="gap"/>
    <c:showDLblsOverMax val="0"/>
  </c:chart>
  <c:spPr>
    <a:noFill/>
    <a:ln>
      <a:noFill/>
    </a:ln>
  </c:spPr>
  <c:txPr>
    <a:bodyPr/>
    <a:lstStyle/>
    <a:p>
      <a:pPr>
        <a:defRPr sz="800" b="0" i="0" u="none" strike="noStrike" baseline="0">
          <a:solidFill>
            <a:schemeClr val="tx1"/>
          </a:solidFill>
          <a:latin typeface="Arial"/>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51297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6845" y="4416108"/>
            <a:ext cx="5136711" cy="4180837"/>
          </a:xfrm>
          <a:prstGeom prst="rect">
            <a:avLst/>
          </a:prstGeom>
          <a:noFill/>
          <a:ln w="12700">
            <a:noFill/>
            <a:miter lim="800000"/>
            <a:headEnd/>
            <a:tailEnd/>
          </a:ln>
          <a:effectLst/>
        </p:spPr>
        <p:txBody>
          <a:bodyPr vert="horz" wrap="square" lIns="91091" tIns="44750" rIns="91091" bIns="4475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4579" name="Rectangle 3"/>
          <p:cNvSpPr>
            <a:spLocks noGrp="1" noRot="1" noChangeAspect="1" noChangeArrowheads="1" noTextEdit="1"/>
          </p:cNvSpPr>
          <p:nvPr>
            <p:ph type="sldImg" idx="2"/>
          </p:nvPr>
        </p:nvSpPr>
        <p:spPr bwMode="auto">
          <a:xfrm>
            <a:off x="1084263" y="708025"/>
            <a:ext cx="4851400" cy="346551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8566760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2131096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41237364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2606620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681929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9435532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41832265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1295439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2887849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175025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9421734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545653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005142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5050551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xfrm>
            <a:off x="1081088" y="706438"/>
            <a:ext cx="4854575" cy="3467100"/>
          </a:xfrm>
          <a:ln/>
        </p:spPr>
      </p:sp>
      <p:sp>
        <p:nvSpPr>
          <p:cNvPr id="4608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0639164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5325937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482111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829910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799729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305968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082675" y="706438"/>
            <a:ext cx="4854575" cy="3467100"/>
          </a:xfrm>
          <a:ln/>
        </p:spPr>
      </p:sp>
      <p:sp>
        <p:nvSpPr>
          <p:cNvPr id="31747" name="Rectangle 3"/>
          <p:cNvSpPr>
            <a:spLocks noGrp="1" noChangeArrowheads="1"/>
          </p:cNvSpPr>
          <p:nvPr>
            <p:ph type="body" idx="1"/>
          </p:nvPr>
        </p:nvSpPr>
        <p:spPr>
          <a:xfrm>
            <a:off x="935252" y="4416108"/>
            <a:ext cx="5139898" cy="4180837"/>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42828860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081088" y="704850"/>
            <a:ext cx="4856162" cy="3468688"/>
          </a:xfrm>
          <a:ln/>
        </p:spPr>
      </p:sp>
      <p:sp>
        <p:nvSpPr>
          <p:cNvPr id="32771" name="Rectangle 3"/>
          <p:cNvSpPr>
            <a:spLocks noGrp="1" noChangeArrowheads="1"/>
          </p:cNvSpPr>
          <p:nvPr>
            <p:ph type="body" idx="1"/>
          </p:nvPr>
        </p:nvSpPr>
        <p:spPr>
          <a:xfrm>
            <a:off x="935252" y="4416108"/>
            <a:ext cx="5139898" cy="4180837"/>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8566524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xfrm>
            <a:off x="1081088" y="704850"/>
            <a:ext cx="4856162" cy="3468688"/>
          </a:xfrm>
          <a:ln/>
        </p:spPr>
      </p:sp>
      <p:sp>
        <p:nvSpPr>
          <p:cNvPr id="33795" name="Rectangle 3"/>
          <p:cNvSpPr>
            <a:spLocks noGrp="1" noChangeArrowheads="1"/>
          </p:cNvSpPr>
          <p:nvPr>
            <p:ph type="body" idx="1"/>
          </p:nvPr>
        </p:nvSpPr>
        <p:spPr>
          <a:xfrm>
            <a:off x="935252" y="4416108"/>
            <a:ext cx="5139898" cy="4180837"/>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077839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725" y="2130425"/>
            <a:ext cx="815975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439863" y="3886200"/>
            <a:ext cx="6721475"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265942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79425" y="274638"/>
            <a:ext cx="864235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79425" y="1600200"/>
            <a:ext cx="864235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3988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1188" y="274638"/>
            <a:ext cx="2160587"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9425" y="274638"/>
            <a:ext cx="6329363"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8050427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725" y="2130425"/>
            <a:ext cx="815975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439863" y="3886200"/>
            <a:ext cx="6721475"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99753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9425" y="274638"/>
            <a:ext cx="864235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79425" y="1600200"/>
            <a:ext cx="864235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196040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825" y="4406900"/>
            <a:ext cx="8161338"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58825" y="2906713"/>
            <a:ext cx="8161338"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3756587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79425" y="274638"/>
            <a:ext cx="864235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79425" y="1600200"/>
            <a:ext cx="4244975"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244975"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07015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9425" y="274638"/>
            <a:ext cx="864235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79425" y="1535113"/>
            <a:ext cx="42433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9425" y="2174875"/>
            <a:ext cx="42433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6800" y="1535113"/>
            <a:ext cx="42449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6800" y="2174875"/>
            <a:ext cx="42449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59609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79425" y="274638"/>
            <a:ext cx="864235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6895662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443082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9425" y="273050"/>
            <a:ext cx="3159125"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754438" y="273050"/>
            <a:ext cx="536733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79425" y="1435100"/>
            <a:ext cx="3159125"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95788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9425" y="274638"/>
            <a:ext cx="864235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79425" y="1600200"/>
            <a:ext cx="864235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8839181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188" y="4800600"/>
            <a:ext cx="5761037"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81188" y="612775"/>
            <a:ext cx="5761037"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881188" y="5367338"/>
            <a:ext cx="5761037"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250193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79425" y="274638"/>
            <a:ext cx="864235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79425" y="1600200"/>
            <a:ext cx="864235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351206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1188" y="274638"/>
            <a:ext cx="2160587"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9425" y="274638"/>
            <a:ext cx="6329363"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21528138"/>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725" y="2130425"/>
            <a:ext cx="815975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439863" y="3886200"/>
            <a:ext cx="672147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574535492"/>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9425" y="274638"/>
            <a:ext cx="864235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03687212"/>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825" y="4406900"/>
            <a:ext cx="8161338"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58825" y="2906713"/>
            <a:ext cx="8161338"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453817990"/>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79425" y="274638"/>
            <a:ext cx="864235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720725" y="990600"/>
            <a:ext cx="4003675"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990600"/>
            <a:ext cx="4003675"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64612525"/>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9425" y="274638"/>
            <a:ext cx="864235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79425" y="1535113"/>
            <a:ext cx="4243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9425" y="2174875"/>
            <a:ext cx="4243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6800" y="1535113"/>
            <a:ext cx="42449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6800" y="2174875"/>
            <a:ext cx="42449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122605"/>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79425" y="274638"/>
            <a:ext cx="864235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164970489"/>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2243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825" y="4406900"/>
            <a:ext cx="8161338"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58825" y="2906713"/>
            <a:ext cx="8161338"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882912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9425" y="273050"/>
            <a:ext cx="3159125"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754438" y="319087"/>
            <a:ext cx="53673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79425" y="1435100"/>
            <a:ext cx="315912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95214437"/>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188" y="4800600"/>
            <a:ext cx="5761037"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81188" y="612775"/>
            <a:ext cx="5761037"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881188" y="5367338"/>
            <a:ext cx="5761037"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73214468"/>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79425" y="304800"/>
            <a:ext cx="864235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24940133"/>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1188" y="274638"/>
            <a:ext cx="2160587" cy="52117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9425" y="274638"/>
            <a:ext cx="6329363" cy="5211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02149406"/>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79425" y="274638"/>
            <a:ext cx="864235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720725" y="990600"/>
            <a:ext cx="8159750" cy="4495800"/>
          </a:xfrm>
        </p:spPr>
        <p:txBody>
          <a:bodyPr/>
          <a:lstStyle/>
          <a:p>
            <a:pPr lvl="0"/>
            <a:endParaRPr lang="en-US" noProof="0" smtClean="0"/>
          </a:p>
        </p:txBody>
      </p:sp>
    </p:spTree>
    <p:extLst>
      <p:ext uri="{BB962C8B-B14F-4D97-AF65-F5344CB8AC3E}">
        <p14:creationId xmlns:p14="http://schemas.microsoft.com/office/powerpoint/2010/main" val="266821250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79425" y="274638"/>
            <a:ext cx="864235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79425" y="1600200"/>
            <a:ext cx="4244975"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244975"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26694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9425" y="274638"/>
            <a:ext cx="864235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79425" y="1535113"/>
            <a:ext cx="42433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9425" y="2174875"/>
            <a:ext cx="42433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6800" y="1535113"/>
            <a:ext cx="42449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6800" y="2174875"/>
            <a:ext cx="42449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33790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79425" y="274638"/>
            <a:ext cx="864235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388566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0936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9425" y="273050"/>
            <a:ext cx="3159125"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754438" y="273050"/>
            <a:ext cx="536733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79425" y="1435100"/>
            <a:ext cx="3159125"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6084224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188" y="4800600"/>
            <a:ext cx="5761037"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81188" y="612775"/>
            <a:ext cx="5761037"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881188" y="5367338"/>
            <a:ext cx="5761037"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35724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bwMode="auto">
          <a:xfrm>
            <a:off x="720725" y="990600"/>
            <a:ext cx="815975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52707" name="Text Box 3"/>
          <p:cNvSpPr txBox="1">
            <a:spLocks noChangeArrowheads="1"/>
          </p:cNvSpPr>
          <p:nvPr/>
        </p:nvSpPr>
        <p:spPr bwMode="auto">
          <a:xfrm>
            <a:off x="320675" y="152400"/>
            <a:ext cx="9040813" cy="609600"/>
          </a:xfrm>
          <a:prstGeom prst="rect">
            <a:avLst/>
          </a:prstGeom>
          <a:gradFill rotWithShape="1">
            <a:gsLst>
              <a:gs pos="0">
                <a:srgbClr val="46659C"/>
              </a:gs>
              <a:gs pos="100000">
                <a:srgbClr val="FFFFFF"/>
              </a:gs>
            </a:gsLst>
            <a:lin ang="0" scaled="1"/>
          </a:gradFill>
          <a:ln w="12700">
            <a:noFill/>
            <a:miter lim="800000"/>
            <a:headEnd/>
            <a:tailEnd/>
          </a:ln>
          <a:effectLst/>
        </p:spPr>
        <p:txBody>
          <a:bodyPr/>
          <a:lstStyle/>
          <a:p>
            <a:pPr>
              <a:spcBef>
                <a:spcPct val="50000"/>
              </a:spcBef>
              <a:defRPr/>
            </a:pPr>
            <a:endParaRPr lang="en-US" sz="1000" b="0"/>
          </a:p>
        </p:txBody>
      </p:sp>
      <p:sp>
        <p:nvSpPr>
          <p:cNvPr id="1352708" name="Rectangle 4"/>
          <p:cNvSpPr>
            <a:spLocks noChangeArrowheads="1"/>
          </p:cNvSpPr>
          <p:nvPr/>
        </p:nvSpPr>
        <p:spPr bwMode="auto">
          <a:xfrm>
            <a:off x="9124950" y="6629400"/>
            <a:ext cx="476250" cy="211138"/>
          </a:xfrm>
          <a:prstGeom prst="rect">
            <a:avLst/>
          </a:prstGeom>
          <a:noFill/>
          <a:ln w="12700">
            <a:noFill/>
            <a:miter lim="800000"/>
            <a:headEnd/>
            <a:tailEnd/>
          </a:ln>
          <a:effectLst/>
        </p:spPr>
        <p:txBody>
          <a:bodyPr lIns="90488" tIns="44450" rIns="90488" bIns="44450">
            <a:spAutoFit/>
          </a:bodyPr>
          <a:lstStyle/>
          <a:p>
            <a:pPr algn="r">
              <a:defRPr/>
            </a:pPr>
            <a:fld id="{2A7B0402-905B-428B-A966-8F4FC4134BD2}" type="slidenum">
              <a:rPr lang="en-US" b="0">
                <a:latin typeface="Arial" charset="0"/>
              </a:rPr>
              <a:pPr algn="r">
                <a:defRPr/>
              </a:pPr>
              <a:t>‹#›</a:t>
            </a:fld>
            <a:endParaRPr lang="en-US" b="0">
              <a:latin typeface="Arial" charset="0"/>
            </a:endParaRPr>
          </a:p>
        </p:txBody>
      </p:sp>
      <p:sp>
        <p:nvSpPr>
          <p:cNvPr id="1352709" name="Text Box 5"/>
          <p:cNvSpPr txBox="1">
            <a:spLocks noChangeArrowheads="1"/>
          </p:cNvSpPr>
          <p:nvPr/>
        </p:nvSpPr>
        <p:spPr bwMode="auto">
          <a:xfrm>
            <a:off x="7002368" y="215900"/>
            <a:ext cx="2274982" cy="461665"/>
          </a:xfrm>
          <a:prstGeom prst="rect">
            <a:avLst/>
          </a:prstGeom>
          <a:noFill/>
          <a:ln w="12700">
            <a:noFill/>
            <a:miter lim="800000"/>
            <a:headEnd/>
            <a:tailEnd/>
          </a:ln>
          <a:effectLst/>
        </p:spPr>
        <p:txBody>
          <a:bodyPr wrap="none">
            <a:spAutoFit/>
          </a:bodyPr>
          <a:lstStyle/>
          <a:p>
            <a:pPr algn="r">
              <a:defRPr/>
            </a:pPr>
            <a:r>
              <a:rPr lang="en-US" dirty="0" smtClean="0">
                <a:solidFill>
                  <a:srgbClr val="46659C"/>
                </a:solidFill>
                <a:latin typeface="Arial" charset="0"/>
              </a:rPr>
              <a:t>2013 State </a:t>
            </a:r>
            <a:r>
              <a:rPr lang="en-US" dirty="0">
                <a:solidFill>
                  <a:srgbClr val="46659C"/>
                </a:solidFill>
                <a:latin typeface="Arial" charset="0"/>
              </a:rPr>
              <a:t>of Maryland</a:t>
            </a:r>
          </a:p>
          <a:p>
            <a:pPr algn="r">
              <a:defRPr/>
            </a:pPr>
            <a:r>
              <a:rPr lang="en-US" dirty="0" smtClean="0">
                <a:solidFill>
                  <a:srgbClr val="46659C"/>
                </a:solidFill>
                <a:latin typeface="Arial" charset="0"/>
              </a:rPr>
              <a:t> </a:t>
            </a:r>
            <a:r>
              <a:rPr lang="en-US" dirty="0" err="1" smtClean="0">
                <a:solidFill>
                  <a:srgbClr val="46659C"/>
                </a:solidFill>
                <a:latin typeface="Arial" charset="0"/>
              </a:rPr>
              <a:t>HealthChoice</a:t>
            </a:r>
            <a:r>
              <a:rPr lang="en-US" dirty="0" smtClean="0">
                <a:solidFill>
                  <a:srgbClr val="46659C"/>
                </a:solidFill>
                <a:latin typeface="Arial" charset="0"/>
              </a:rPr>
              <a:t> Adult </a:t>
            </a:r>
            <a:r>
              <a:rPr lang="en-US" dirty="0">
                <a:solidFill>
                  <a:srgbClr val="46659C"/>
                </a:solidFill>
                <a:latin typeface="Arial" charset="0"/>
              </a:rPr>
              <a:t>and </a:t>
            </a:r>
            <a:r>
              <a:rPr lang="en-US" dirty="0" smtClean="0">
                <a:solidFill>
                  <a:srgbClr val="46659C"/>
                </a:solidFill>
                <a:latin typeface="Arial" charset="0"/>
              </a:rPr>
              <a:t>Child Populations</a:t>
            </a:r>
            <a:endParaRPr lang="en-US" dirty="0">
              <a:solidFill>
                <a:srgbClr val="46659C"/>
              </a:solidFill>
              <a:latin typeface="Arial" charset="0"/>
            </a:endParaRPr>
          </a:p>
          <a:p>
            <a:pPr algn="r">
              <a:defRPr/>
            </a:pPr>
            <a:r>
              <a:rPr lang="en-US" dirty="0">
                <a:solidFill>
                  <a:srgbClr val="46659C"/>
                </a:solidFill>
                <a:latin typeface="Arial" charset="0"/>
              </a:rPr>
              <a:t>Executive Summary</a:t>
            </a:r>
          </a:p>
        </p:txBody>
      </p:sp>
      <p:pic>
        <p:nvPicPr>
          <p:cNvPr id="4102" name="Picture 6" descr="WBA_Logo RGB"/>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6503988"/>
            <a:ext cx="642938"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timing>
    <p:tnLst>
      <p:par>
        <p:cTn id="1" dur="indefinite" restart="never" nodeType="tmRoot"/>
      </p:par>
    </p:tnLst>
  </p:timing>
  <p:txStyles>
    <p:titleStyle>
      <a:lvl1pPr algn="l" rtl="0" eaLnBrk="0" fontAlgn="base" hangingPunct="0">
        <a:spcBef>
          <a:spcPct val="0"/>
        </a:spcBef>
        <a:spcAft>
          <a:spcPct val="0"/>
        </a:spcAft>
        <a:defRPr sz="1400" b="1">
          <a:solidFill>
            <a:schemeClr val="tx2"/>
          </a:solidFill>
          <a:latin typeface="+mj-lt"/>
          <a:ea typeface="+mj-ea"/>
          <a:cs typeface="+mj-cs"/>
        </a:defRPr>
      </a:lvl1pPr>
      <a:lvl2pPr algn="l" rtl="0" eaLnBrk="0" fontAlgn="base" hangingPunct="0">
        <a:spcBef>
          <a:spcPct val="0"/>
        </a:spcBef>
        <a:spcAft>
          <a:spcPct val="0"/>
        </a:spcAft>
        <a:defRPr sz="1400" b="1">
          <a:solidFill>
            <a:schemeClr val="tx2"/>
          </a:solidFill>
          <a:latin typeface="Arial" charset="0"/>
        </a:defRPr>
      </a:lvl2pPr>
      <a:lvl3pPr algn="l" rtl="0" eaLnBrk="0" fontAlgn="base" hangingPunct="0">
        <a:spcBef>
          <a:spcPct val="0"/>
        </a:spcBef>
        <a:spcAft>
          <a:spcPct val="0"/>
        </a:spcAft>
        <a:defRPr sz="1400" b="1">
          <a:solidFill>
            <a:schemeClr val="tx2"/>
          </a:solidFill>
          <a:latin typeface="Arial" charset="0"/>
        </a:defRPr>
      </a:lvl3pPr>
      <a:lvl4pPr algn="l" rtl="0" eaLnBrk="0" fontAlgn="base" hangingPunct="0">
        <a:spcBef>
          <a:spcPct val="0"/>
        </a:spcBef>
        <a:spcAft>
          <a:spcPct val="0"/>
        </a:spcAft>
        <a:defRPr sz="1400" b="1">
          <a:solidFill>
            <a:schemeClr val="tx2"/>
          </a:solidFill>
          <a:latin typeface="Arial" charset="0"/>
        </a:defRPr>
      </a:lvl4pPr>
      <a:lvl5pPr algn="l" rtl="0" eaLnBrk="0" fontAlgn="base" hangingPunct="0">
        <a:spcBef>
          <a:spcPct val="0"/>
        </a:spcBef>
        <a:spcAft>
          <a:spcPct val="0"/>
        </a:spcAft>
        <a:defRPr sz="1400" b="1">
          <a:solidFill>
            <a:schemeClr val="tx2"/>
          </a:solidFill>
          <a:latin typeface="Arial" charset="0"/>
        </a:defRPr>
      </a:lvl5pPr>
      <a:lvl6pPr marL="457200" algn="l" rtl="0" fontAlgn="base">
        <a:spcBef>
          <a:spcPct val="0"/>
        </a:spcBef>
        <a:spcAft>
          <a:spcPct val="0"/>
        </a:spcAft>
        <a:defRPr sz="1400" b="1">
          <a:solidFill>
            <a:schemeClr val="tx2"/>
          </a:solidFill>
          <a:latin typeface="Arial" charset="0"/>
        </a:defRPr>
      </a:lvl6pPr>
      <a:lvl7pPr marL="914400" algn="l" rtl="0" fontAlgn="base">
        <a:spcBef>
          <a:spcPct val="0"/>
        </a:spcBef>
        <a:spcAft>
          <a:spcPct val="0"/>
        </a:spcAft>
        <a:defRPr sz="1400" b="1">
          <a:solidFill>
            <a:schemeClr val="tx2"/>
          </a:solidFill>
          <a:latin typeface="Arial" charset="0"/>
        </a:defRPr>
      </a:lvl7pPr>
      <a:lvl8pPr marL="1371600" algn="l" rtl="0" fontAlgn="base">
        <a:spcBef>
          <a:spcPct val="0"/>
        </a:spcBef>
        <a:spcAft>
          <a:spcPct val="0"/>
        </a:spcAft>
        <a:defRPr sz="1400" b="1">
          <a:solidFill>
            <a:schemeClr val="tx2"/>
          </a:solidFill>
          <a:latin typeface="Arial" charset="0"/>
        </a:defRPr>
      </a:lvl8pPr>
      <a:lvl9pPr marL="1828800" algn="l" rtl="0" fontAlgn="base">
        <a:spcBef>
          <a:spcPct val="0"/>
        </a:spcBef>
        <a:spcAft>
          <a:spcPct val="0"/>
        </a:spcAft>
        <a:defRPr sz="1400" b="1">
          <a:solidFill>
            <a:schemeClr val="tx2"/>
          </a:solidFill>
          <a:latin typeface="Arial" charset="0"/>
        </a:defRPr>
      </a:lvl9pPr>
    </p:titleStyle>
    <p:bodyStyle>
      <a:lvl1pPr marL="342900" indent="-342900" algn="l" rtl="0" eaLnBrk="0" fontAlgn="base" hangingPunct="0">
        <a:lnSpc>
          <a:spcPct val="120000"/>
        </a:lnSpc>
        <a:spcBef>
          <a:spcPct val="20000"/>
        </a:spcBef>
        <a:spcAft>
          <a:spcPct val="20000"/>
        </a:spcAft>
        <a:buFont typeface="Wingdings" pitchFamily="2" charset="2"/>
        <a:buChar char="§"/>
        <a:defRPr sz="1100">
          <a:solidFill>
            <a:schemeClr val="tx1"/>
          </a:solidFill>
          <a:latin typeface="+mn-lt"/>
          <a:ea typeface="+mn-ea"/>
          <a:cs typeface="+mn-cs"/>
        </a:defRPr>
      </a:lvl1pPr>
      <a:lvl2pPr marL="739775" indent="-282575" algn="l" rtl="0" eaLnBrk="0" fontAlgn="base" hangingPunct="0">
        <a:lnSpc>
          <a:spcPct val="120000"/>
        </a:lnSpc>
        <a:spcBef>
          <a:spcPct val="20000"/>
        </a:spcBef>
        <a:spcAft>
          <a:spcPct val="20000"/>
        </a:spcAft>
        <a:buSzPct val="65000"/>
        <a:buFont typeface="Wingdings" pitchFamily="2" charset="2"/>
        <a:buChar char="Ø"/>
        <a:defRPr sz="1100">
          <a:solidFill>
            <a:schemeClr val="tx1"/>
          </a:solidFill>
          <a:latin typeface="+mn-lt"/>
        </a:defRPr>
      </a:lvl2pPr>
      <a:lvl3pPr marL="1085850" indent="-228600" algn="l" rtl="0" eaLnBrk="0" fontAlgn="base" hangingPunct="0">
        <a:lnSpc>
          <a:spcPct val="120000"/>
        </a:lnSpc>
        <a:spcBef>
          <a:spcPct val="20000"/>
        </a:spcBef>
        <a:spcAft>
          <a:spcPct val="20000"/>
        </a:spcAft>
        <a:buSzPct val="75000"/>
        <a:buChar char="–"/>
        <a:defRPr sz="1100">
          <a:solidFill>
            <a:schemeClr val="tx1"/>
          </a:solidFill>
          <a:latin typeface="+mn-lt"/>
        </a:defRPr>
      </a:lvl3pPr>
      <a:lvl4pPr marL="1428750" indent="-228600" algn="l" rtl="0" eaLnBrk="0" fontAlgn="base" hangingPunct="0">
        <a:lnSpc>
          <a:spcPct val="120000"/>
        </a:lnSpc>
        <a:spcBef>
          <a:spcPct val="20000"/>
        </a:spcBef>
        <a:spcAft>
          <a:spcPct val="20000"/>
        </a:spcAft>
        <a:buSzPct val="75000"/>
        <a:buChar char="–"/>
        <a:defRPr sz="1100">
          <a:solidFill>
            <a:schemeClr val="tx1"/>
          </a:solidFill>
          <a:latin typeface="+mn-lt"/>
        </a:defRPr>
      </a:lvl4pPr>
      <a:lvl5pPr marL="1771650" indent="-228600" algn="l" rtl="0" eaLnBrk="0" fontAlgn="base" hangingPunct="0">
        <a:lnSpc>
          <a:spcPct val="120000"/>
        </a:lnSpc>
        <a:spcBef>
          <a:spcPct val="20000"/>
        </a:spcBef>
        <a:spcAft>
          <a:spcPct val="20000"/>
        </a:spcAft>
        <a:buSzPct val="75000"/>
        <a:buChar char="–"/>
        <a:defRPr sz="1100">
          <a:solidFill>
            <a:schemeClr val="tx1"/>
          </a:solidFill>
          <a:latin typeface="+mn-lt"/>
        </a:defRPr>
      </a:lvl5pPr>
      <a:lvl6pPr marL="2228850" indent="-228600" algn="l" rtl="0" fontAlgn="base">
        <a:lnSpc>
          <a:spcPct val="120000"/>
        </a:lnSpc>
        <a:spcBef>
          <a:spcPct val="20000"/>
        </a:spcBef>
        <a:spcAft>
          <a:spcPct val="20000"/>
        </a:spcAft>
        <a:buSzPct val="75000"/>
        <a:buChar char="–"/>
        <a:defRPr sz="1100">
          <a:solidFill>
            <a:schemeClr val="tx1"/>
          </a:solidFill>
          <a:latin typeface="+mn-lt"/>
        </a:defRPr>
      </a:lvl6pPr>
      <a:lvl7pPr marL="2686050" indent="-228600" algn="l" rtl="0" fontAlgn="base">
        <a:lnSpc>
          <a:spcPct val="120000"/>
        </a:lnSpc>
        <a:spcBef>
          <a:spcPct val="20000"/>
        </a:spcBef>
        <a:spcAft>
          <a:spcPct val="20000"/>
        </a:spcAft>
        <a:buSzPct val="75000"/>
        <a:buChar char="–"/>
        <a:defRPr sz="1100">
          <a:solidFill>
            <a:schemeClr val="tx1"/>
          </a:solidFill>
          <a:latin typeface="+mn-lt"/>
        </a:defRPr>
      </a:lvl7pPr>
      <a:lvl8pPr marL="3143250" indent="-228600" algn="l" rtl="0" fontAlgn="base">
        <a:lnSpc>
          <a:spcPct val="120000"/>
        </a:lnSpc>
        <a:spcBef>
          <a:spcPct val="20000"/>
        </a:spcBef>
        <a:spcAft>
          <a:spcPct val="20000"/>
        </a:spcAft>
        <a:buSzPct val="75000"/>
        <a:buChar char="–"/>
        <a:defRPr sz="1100">
          <a:solidFill>
            <a:schemeClr val="tx1"/>
          </a:solidFill>
          <a:latin typeface="+mn-lt"/>
        </a:defRPr>
      </a:lvl8pPr>
      <a:lvl9pPr marL="3600450" indent="-228600" algn="l" rtl="0" fontAlgn="base">
        <a:lnSpc>
          <a:spcPct val="120000"/>
        </a:lnSpc>
        <a:spcBef>
          <a:spcPct val="20000"/>
        </a:spcBef>
        <a:spcAft>
          <a:spcPct val="20000"/>
        </a:spcAft>
        <a:buSzPct val="75000"/>
        <a:buChar char="–"/>
        <a:defRPr sz="1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8" Type="http://schemas.openxmlformats.org/officeDocument/2006/relationships/chart" Target="../charts/chart6.xml"/><Relationship Id="rId3" Type="http://schemas.openxmlformats.org/officeDocument/2006/relationships/chart" Target="../charts/chart1.xml"/><Relationship Id="rId7"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34.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7" Type="http://schemas.openxmlformats.org/officeDocument/2006/relationships/chart" Target="../charts/chart11.xml"/><Relationship Id="rId2" Type="http://schemas.openxmlformats.org/officeDocument/2006/relationships/notesSlide" Target="../notesSlides/notesSlide8.xml"/><Relationship Id="rId1" Type="http://schemas.openxmlformats.org/officeDocument/2006/relationships/slideLayout" Target="../slideLayouts/slideLayout34.xml"/><Relationship Id="rId6" Type="http://schemas.openxmlformats.org/officeDocument/2006/relationships/chart" Target="../charts/chart10.xml"/><Relationship Id="rId5" Type="http://schemas.openxmlformats.org/officeDocument/2006/relationships/chart" Target="../charts/chart9.xml"/><Relationship Id="rId4" Type="http://schemas.openxmlformats.org/officeDocument/2006/relationships/chart" Target="../charts/chart8.xml"/></Relationships>
</file>

<file path=ppt/slides/_rels/slide9.xml.rels><?xml version="1.0" encoding="UTF-8" standalone="yes"?>
<Relationships xmlns="http://schemas.openxmlformats.org/package/2006/relationships"><Relationship Id="rId3" Type="http://schemas.openxmlformats.org/officeDocument/2006/relationships/chart" Target="../charts/chart12.xml"/><Relationship Id="rId7" Type="http://schemas.openxmlformats.org/officeDocument/2006/relationships/chart" Target="../charts/chart16.xml"/><Relationship Id="rId2" Type="http://schemas.openxmlformats.org/officeDocument/2006/relationships/notesSlide" Target="../notesSlides/notesSlide9.xml"/><Relationship Id="rId1" Type="http://schemas.openxmlformats.org/officeDocument/2006/relationships/slideLayout" Target="../slideLayouts/slideLayout34.xml"/><Relationship Id="rId6" Type="http://schemas.openxmlformats.org/officeDocument/2006/relationships/chart" Target="../charts/chart15.xml"/><Relationship Id="rId5" Type="http://schemas.openxmlformats.org/officeDocument/2006/relationships/chart" Target="../charts/chart14.xml"/><Relationship Id="rId4" Type="http://schemas.openxmlformats.org/officeDocument/2006/relationships/chart" Target="../charts/chart1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46659C"/>
            </a:gs>
            <a:gs pos="50000">
              <a:schemeClr val="bg1"/>
            </a:gs>
            <a:gs pos="100000">
              <a:srgbClr val="46659C"/>
            </a:gs>
          </a:gsLst>
          <a:lin ang="5400000" scaled="1"/>
        </a:gradFill>
        <a:effectLst/>
      </p:bgPr>
    </p:bg>
    <p:spTree>
      <p:nvGrpSpPr>
        <p:cNvPr id="1" name=""/>
        <p:cNvGrpSpPr/>
        <p:nvPr/>
      </p:nvGrpSpPr>
      <p:grpSpPr>
        <a:xfrm>
          <a:off x="0" y="0"/>
          <a:ext cx="0" cy="0"/>
          <a:chOff x="0" y="0"/>
          <a:chExt cx="0" cy="0"/>
        </a:xfrm>
      </p:grpSpPr>
      <p:sp>
        <p:nvSpPr>
          <p:cNvPr id="5122" name="Rectangle 2071"/>
          <p:cNvSpPr>
            <a:spLocks noChangeArrowheads="1"/>
          </p:cNvSpPr>
          <p:nvPr/>
        </p:nvSpPr>
        <p:spPr bwMode="auto">
          <a:xfrm>
            <a:off x="2709863" y="5562600"/>
            <a:ext cx="4160837" cy="1143000"/>
          </a:xfrm>
          <a:prstGeom prst="rect">
            <a:avLst/>
          </a:prstGeom>
          <a:solidFill>
            <a:schemeClr val="bg1"/>
          </a:solidFill>
          <a:ln w="57150" cmpd="thickThin">
            <a:solidFill>
              <a:schemeClr val="tx1"/>
            </a:solidFill>
            <a:miter lim="800000"/>
            <a:headEnd/>
            <a:tailEnd/>
          </a:ln>
        </p:spPr>
        <p:txBody>
          <a:bodyPr wrap="none" anchor="ctr"/>
          <a:lstStyle/>
          <a:p>
            <a:endParaRPr lang="en-US"/>
          </a:p>
        </p:txBody>
      </p:sp>
      <p:sp>
        <p:nvSpPr>
          <p:cNvPr id="5123" name="Rectangle 2050"/>
          <p:cNvSpPr>
            <a:spLocks noGrp="1" noChangeArrowheads="1"/>
          </p:cNvSpPr>
          <p:nvPr>
            <p:ph type="ctrTitle"/>
          </p:nvPr>
        </p:nvSpPr>
        <p:spPr bwMode="auto">
          <a:xfrm>
            <a:off x="582613" y="381000"/>
            <a:ext cx="8401050" cy="403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eaLnBrk="1" hangingPunct="1">
              <a:lnSpc>
                <a:spcPct val="90000"/>
              </a:lnSpc>
            </a:pPr>
            <a:r>
              <a:rPr lang="en-US" sz="2400" b="1" dirty="0" smtClean="0">
                <a:solidFill>
                  <a:schemeClr val="tx1"/>
                </a:solidFill>
              </a:rPr>
              <a:t>STATE OF MARYLAND</a:t>
            </a:r>
            <a:br>
              <a:rPr lang="en-US" sz="2400" b="1" dirty="0" smtClean="0">
                <a:solidFill>
                  <a:schemeClr val="tx1"/>
                </a:solidFill>
              </a:rPr>
            </a:br>
            <a:r>
              <a:rPr lang="en-US" sz="2400" b="1" dirty="0" smtClean="0">
                <a:solidFill>
                  <a:schemeClr val="tx1"/>
                </a:solidFill>
              </a:rPr>
              <a:t>HEALTHCHOICE ADULT AND CHILD POPULATIONS</a:t>
            </a:r>
            <a:br>
              <a:rPr lang="en-US" sz="2400" b="1" dirty="0" smtClean="0">
                <a:solidFill>
                  <a:schemeClr val="tx1"/>
                </a:solidFill>
              </a:rPr>
            </a:br>
            <a:r>
              <a:rPr lang="en-US" sz="2400" b="1" dirty="0" smtClean="0">
                <a:solidFill>
                  <a:schemeClr val="tx1"/>
                </a:solidFill>
              </a:rPr>
              <a:t/>
            </a:r>
            <a:br>
              <a:rPr lang="en-US" sz="2400" b="1" dirty="0" smtClean="0">
                <a:solidFill>
                  <a:schemeClr val="tx1"/>
                </a:solidFill>
              </a:rPr>
            </a:br>
            <a:r>
              <a:rPr lang="en-US" sz="2400" b="1" dirty="0" smtClean="0">
                <a:solidFill>
                  <a:schemeClr val="tx1"/>
                </a:solidFill>
              </a:rPr>
              <a:t/>
            </a:r>
            <a:br>
              <a:rPr lang="en-US" sz="2400" b="1" dirty="0" smtClean="0">
                <a:solidFill>
                  <a:schemeClr val="tx1"/>
                </a:solidFill>
              </a:rPr>
            </a:br>
            <a:r>
              <a:rPr lang="en-US" sz="2000" b="1" i="1" dirty="0" smtClean="0">
                <a:solidFill>
                  <a:schemeClr val="tx1"/>
                </a:solidFill>
              </a:rPr>
              <a:t/>
            </a:r>
            <a:br>
              <a:rPr lang="en-US" sz="2000" b="1" i="1" dirty="0" smtClean="0">
                <a:solidFill>
                  <a:schemeClr val="tx1"/>
                </a:solidFill>
              </a:rPr>
            </a:br>
            <a:r>
              <a:rPr lang="en-US" sz="2000" b="1" i="1" dirty="0" smtClean="0">
                <a:solidFill>
                  <a:schemeClr val="tx1"/>
                </a:solidFill>
              </a:rPr>
              <a:t>CAHPS</a:t>
            </a:r>
            <a:r>
              <a:rPr lang="en-US" sz="2000" b="1" i="1" baseline="30000" dirty="0" smtClean="0">
                <a:solidFill>
                  <a:schemeClr val="tx1"/>
                </a:solidFill>
                <a:cs typeface="Arial" charset="0"/>
              </a:rPr>
              <a:t>®</a:t>
            </a:r>
            <a:r>
              <a:rPr lang="en-US" sz="2000" b="1" i="1" dirty="0" smtClean="0">
                <a:solidFill>
                  <a:schemeClr val="tx1"/>
                </a:solidFill>
                <a:cs typeface="Arial" charset="0"/>
              </a:rPr>
              <a:t> 2013</a:t>
            </a:r>
            <a:br>
              <a:rPr lang="en-US" sz="2000" b="1" i="1" dirty="0" smtClean="0">
                <a:solidFill>
                  <a:schemeClr val="tx1"/>
                </a:solidFill>
                <a:cs typeface="Arial" charset="0"/>
              </a:rPr>
            </a:br>
            <a:r>
              <a:rPr lang="en-US" sz="2000" b="1" i="1" dirty="0" smtClean="0">
                <a:solidFill>
                  <a:schemeClr val="tx1"/>
                </a:solidFill>
                <a:cs typeface="Arial" charset="0"/>
              </a:rPr>
              <a:t> 5.0H Adult and Child Medicaid Surveys</a:t>
            </a:r>
            <a:br>
              <a:rPr lang="en-US" sz="2000" b="1" i="1" dirty="0" smtClean="0">
                <a:solidFill>
                  <a:schemeClr val="tx1"/>
                </a:solidFill>
                <a:cs typeface="Arial" charset="0"/>
              </a:rPr>
            </a:br>
            <a:r>
              <a:rPr lang="en-US" sz="2000" b="1" i="1" dirty="0" smtClean="0">
                <a:solidFill>
                  <a:schemeClr val="tx1"/>
                </a:solidFill>
                <a:cs typeface="Arial" charset="0"/>
              </a:rPr>
              <a:t/>
            </a:r>
            <a:br>
              <a:rPr lang="en-US" sz="2000" b="1" i="1" dirty="0" smtClean="0">
                <a:solidFill>
                  <a:schemeClr val="tx1"/>
                </a:solidFill>
                <a:cs typeface="Arial" charset="0"/>
              </a:rPr>
            </a:br>
            <a:r>
              <a:rPr lang="en-US" sz="2000" b="1" i="1" dirty="0" smtClean="0">
                <a:solidFill>
                  <a:schemeClr val="tx1"/>
                </a:solidFill>
                <a:cs typeface="Arial" charset="0"/>
              </a:rPr>
              <a:t>Executive Summary</a:t>
            </a:r>
          </a:p>
        </p:txBody>
      </p:sp>
      <p:sp>
        <p:nvSpPr>
          <p:cNvPr id="5124" name="Rectangle 2052"/>
          <p:cNvSpPr>
            <a:spLocks noChangeArrowheads="1"/>
          </p:cNvSpPr>
          <p:nvPr/>
        </p:nvSpPr>
        <p:spPr bwMode="auto">
          <a:xfrm>
            <a:off x="800100" y="2590800"/>
            <a:ext cx="81613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5125" name="Rectangle 2058"/>
          <p:cNvSpPr>
            <a:spLocks noGrp="1" noChangeArrowheads="1"/>
          </p:cNvSpPr>
          <p:nvPr>
            <p:ph type="subTitle" idx="1"/>
          </p:nvPr>
        </p:nvSpPr>
        <p:spPr bwMode="auto">
          <a:xfrm>
            <a:off x="639763" y="4724400"/>
            <a:ext cx="8321675" cy="719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marL="342900" indent="-342900" eaLnBrk="1" hangingPunct="1">
              <a:spcBef>
                <a:spcPct val="15000"/>
              </a:spcBef>
              <a:spcAft>
                <a:spcPct val="15000"/>
              </a:spcAft>
            </a:pPr>
            <a:r>
              <a:rPr lang="en-US" sz="1200" dirty="0" smtClean="0"/>
              <a:t>Date:  October 2013</a:t>
            </a:r>
          </a:p>
          <a:p>
            <a:pPr marL="342900" indent="-342900" eaLnBrk="1" hangingPunct="1">
              <a:lnSpc>
                <a:spcPct val="115000"/>
              </a:lnSpc>
              <a:spcBef>
                <a:spcPct val="30000"/>
              </a:spcBef>
            </a:pPr>
            <a:r>
              <a:rPr lang="en-US" sz="1200" dirty="0" smtClean="0"/>
              <a:t>Job Number: 13-402</a:t>
            </a:r>
          </a:p>
        </p:txBody>
      </p:sp>
      <p:pic>
        <p:nvPicPr>
          <p:cNvPr id="5126" name="Picture 2067" descr="WBA_Logo RG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00375" y="5692775"/>
            <a:ext cx="14906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Rectangle 2069"/>
          <p:cNvSpPr>
            <a:spLocks noChangeArrowheads="1"/>
          </p:cNvSpPr>
          <p:nvPr/>
        </p:nvSpPr>
        <p:spPr bwMode="auto">
          <a:xfrm>
            <a:off x="4600575" y="5743575"/>
            <a:ext cx="233045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p>
            <a:pPr marL="342900" indent="-342900" eaLnBrk="1" hangingPunct="1">
              <a:tabLst>
                <a:tab pos="457200" algn="l"/>
              </a:tabLst>
            </a:pPr>
            <a:r>
              <a:rPr lang="en-US" sz="1000" b="0">
                <a:latin typeface="Arial" charset="0"/>
              </a:rPr>
              <a:t>2191 Defense Highway, Suite 401</a:t>
            </a:r>
          </a:p>
          <a:p>
            <a:pPr marL="342900" indent="-342900" eaLnBrk="1" hangingPunct="1">
              <a:tabLst>
                <a:tab pos="457200" algn="l"/>
              </a:tabLst>
            </a:pPr>
            <a:r>
              <a:rPr lang="en-US" sz="1000" b="0">
                <a:latin typeface="Arial" charset="0"/>
              </a:rPr>
              <a:t>Crofton, MD  21114</a:t>
            </a:r>
          </a:p>
          <a:p>
            <a:pPr marL="342900" indent="-342900" eaLnBrk="1" hangingPunct="1">
              <a:tabLst>
                <a:tab pos="457200" algn="l"/>
              </a:tabLst>
            </a:pPr>
            <a:r>
              <a:rPr lang="en-US" sz="1000" b="0">
                <a:latin typeface="Arial" charset="0"/>
              </a:rPr>
              <a:t>Phone: 	410.721.0500</a:t>
            </a:r>
          </a:p>
          <a:p>
            <a:pPr marL="342900" indent="-342900" eaLnBrk="1" hangingPunct="1">
              <a:tabLst>
                <a:tab pos="457200" algn="l"/>
              </a:tabLst>
            </a:pPr>
            <a:r>
              <a:rPr lang="en-US" sz="1000" b="0">
                <a:latin typeface="Arial" charset="0"/>
              </a:rPr>
              <a:t>Fax: 		410.721.7571</a:t>
            </a:r>
          </a:p>
          <a:p>
            <a:pPr marL="342900" indent="-342900" eaLnBrk="1" hangingPunct="1">
              <a:tabLst>
                <a:tab pos="457200" algn="l"/>
              </a:tabLst>
            </a:pPr>
            <a:r>
              <a:rPr lang="en-US" sz="1000" b="0">
                <a:latin typeface="Arial" charset="0"/>
              </a:rPr>
              <a:t>www.WBandA.com</a:t>
            </a: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79425" y="274638"/>
            <a:ext cx="8642350" cy="334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solidFill>
                  <a:schemeClr val="bg1"/>
                </a:solidFill>
              </a:rPr>
              <a:t>Overall Ratings</a:t>
            </a:r>
            <a:endParaRPr lang="en-US" sz="1000" smtClean="0">
              <a:solidFill>
                <a:schemeClr val="bg1"/>
              </a:solidFill>
            </a:endParaRPr>
          </a:p>
        </p:txBody>
      </p:sp>
      <p:sp>
        <p:nvSpPr>
          <p:cNvPr id="11267" name="Rectangle 50"/>
          <p:cNvSpPr>
            <a:spLocks noChangeArrowheads="1"/>
          </p:cNvSpPr>
          <p:nvPr/>
        </p:nvSpPr>
        <p:spPr bwMode="auto">
          <a:xfrm>
            <a:off x="506413" y="838200"/>
            <a:ext cx="8561387" cy="223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p>
            <a:pPr>
              <a:lnSpc>
                <a:spcPct val="110000"/>
              </a:lnSpc>
              <a:spcBef>
                <a:spcPct val="15000"/>
              </a:spcBef>
              <a:spcAft>
                <a:spcPct val="15000"/>
              </a:spcAft>
            </a:pPr>
            <a:r>
              <a:rPr lang="en-US" sz="1100" b="0" dirty="0">
                <a:latin typeface="Arial" charset="0"/>
              </a:rPr>
              <a:t>There were four Overall Ratings questions asked in the adult and child surveys that used a scale of “0 to 10”, where a “0” represented the worst possible </a:t>
            </a:r>
            <a:r>
              <a:rPr lang="en-US" sz="1100" b="0" dirty="0" smtClean="0">
                <a:latin typeface="Arial" charset="0"/>
              </a:rPr>
              <a:t>rating and </a:t>
            </a:r>
            <a:r>
              <a:rPr lang="en-US" sz="1100" b="0" dirty="0">
                <a:latin typeface="Arial" charset="0"/>
              </a:rPr>
              <a:t>a “10” represented the best </a:t>
            </a:r>
            <a:r>
              <a:rPr lang="en-US" sz="1100" b="0" dirty="0" smtClean="0">
                <a:latin typeface="Arial" charset="0"/>
              </a:rPr>
              <a:t>possible rating.  </a:t>
            </a:r>
            <a:r>
              <a:rPr lang="en-US" sz="1100" b="0" dirty="0">
                <a:latin typeface="Arial" charset="0"/>
              </a:rPr>
              <a:t>These measures included “Health Care”, “Personal Doctor”, “Specialist Seen Most Often” and “Health Plan”.  The Summary Rate for these questions represents the percentage of members who rated the question an 8, 9 or 10.</a:t>
            </a:r>
          </a:p>
          <a:p>
            <a:pPr marL="342900" lvl="1" indent="-228600">
              <a:lnSpc>
                <a:spcPct val="110000"/>
              </a:lnSpc>
              <a:spcBef>
                <a:spcPct val="15000"/>
              </a:spcBef>
              <a:spcAft>
                <a:spcPct val="15000"/>
              </a:spcAft>
              <a:buFont typeface="Wingdings" pitchFamily="2" charset="2"/>
              <a:buChar char="§"/>
            </a:pPr>
            <a:r>
              <a:rPr lang="en-US" sz="1100" b="0" dirty="0">
                <a:latin typeface="Arial" charset="0"/>
              </a:rPr>
              <a:t>In order to assess how the </a:t>
            </a:r>
            <a:r>
              <a:rPr lang="en-US" sz="1100" b="0" dirty="0" err="1" smtClean="0">
                <a:latin typeface="Arial" charset="0"/>
              </a:rPr>
              <a:t>HealthChoice</a:t>
            </a:r>
            <a:r>
              <a:rPr lang="en-US" sz="1100" b="0" dirty="0" smtClean="0">
                <a:latin typeface="Arial" charset="0"/>
              </a:rPr>
              <a:t> MCOs</a:t>
            </a:r>
            <a:r>
              <a:rPr lang="en-US" sz="1100" b="0" dirty="0">
                <a:latin typeface="Arial" charset="0"/>
              </a:rPr>
              <a:t>’ overall ratings compared with other Medicaid adult and child plans nationwide, national benchmarks are provided.  Specifically, the adult and child data are compared to the </a:t>
            </a:r>
            <a:r>
              <a:rPr lang="en-US" sz="1100" b="0" dirty="0" smtClean="0">
                <a:latin typeface="Arial" charset="0"/>
              </a:rPr>
              <a:t>Quality </a:t>
            </a:r>
            <a:r>
              <a:rPr lang="en-US" sz="1100" b="0" dirty="0">
                <a:latin typeface="Arial" charset="0"/>
              </a:rPr>
              <a:t>Compass</a:t>
            </a:r>
            <a:r>
              <a:rPr lang="en-US" sz="1100" b="0" baseline="30000" dirty="0">
                <a:latin typeface="Arial" charset="0"/>
                <a:cs typeface="Arial" charset="0"/>
              </a:rPr>
              <a:t>®</a:t>
            </a:r>
            <a:r>
              <a:rPr lang="en-US" sz="1100" b="0" dirty="0">
                <a:latin typeface="Arial" charset="0"/>
              </a:rPr>
              <a:t> </a:t>
            </a:r>
            <a:r>
              <a:rPr lang="en-US" sz="1100" b="0" dirty="0" smtClean="0">
                <a:latin typeface="Arial" charset="0"/>
              </a:rPr>
              <a:t>benchmarks (Reporting Year 2012).  </a:t>
            </a:r>
            <a:r>
              <a:rPr lang="en-US" sz="1100" b="0" dirty="0">
                <a:latin typeface="Arial" charset="0"/>
              </a:rPr>
              <a:t>Quality Compass</a:t>
            </a:r>
            <a:r>
              <a:rPr lang="en-US" sz="1100" b="0" baseline="30000" dirty="0">
                <a:latin typeface="Arial" charset="0"/>
                <a:cs typeface="Arial" charset="0"/>
              </a:rPr>
              <a:t>®</a:t>
            </a:r>
            <a:r>
              <a:rPr lang="en-US" sz="1100" b="0" dirty="0">
                <a:latin typeface="Arial" charset="0"/>
              </a:rPr>
              <a:t> is a national database created by NCQA to provide health plans with comparative information on the quality of the nation’s managed care plans</a:t>
            </a:r>
            <a:r>
              <a:rPr lang="en-US" sz="1100" b="0" dirty="0" smtClean="0">
                <a:latin typeface="Arial" charset="0"/>
              </a:rPr>
              <a:t>.  Previously Quality Compass</a:t>
            </a:r>
            <a:r>
              <a:rPr lang="en-US" sz="1100" b="0" baseline="30000" dirty="0" smtClean="0">
                <a:latin typeface="Arial" charset="0"/>
                <a:cs typeface="Arial" charset="0"/>
              </a:rPr>
              <a:t>®</a:t>
            </a:r>
            <a:r>
              <a:rPr lang="en-US" sz="1100" b="0" dirty="0" smtClean="0">
                <a:latin typeface="Arial" charset="0"/>
              </a:rPr>
              <a:t> comparisons to Child data were provided only for the General Population.  However, since 2012, Quality Compass</a:t>
            </a:r>
            <a:r>
              <a:rPr lang="en-US" sz="1100" b="0" baseline="30000" dirty="0" smtClean="0">
                <a:latin typeface="Arial" charset="0"/>
                <a:cs typeface="Arial" charset="0"/>
              </a:rPr>
              <a:t>®</a:t>
            </a:r>
            <a:r>
              <a:rPr lang="en-US" sz="1100" b="0" dirty="0" smtClean="0">
                <a:latin typeface="Arial" charset="0"/>
              </a:rPr>
              <a:t> comparisons to CCC data have been available and are included in this Executive Summary.</a:t>
            </a:r>
            <a:endParaRPr lang="en-US" sz="1100" b="0" dirty="0">
              <a:latin typeface="Arial" charset="0"/>
            </a:endParaRPr>
          </a:p>
          <a:p>
            <a:pPr eaLnBrk="1" hangingPunct="1">
              <a:lnSpc>
                <a:spcPct val="110000"/>
              </a:lnSpc>
              <a:spcBef>
                <a:spcPct val="10000"/>
              </a:spcBef>
              <a:spcAft>
                <a:spcPct val="10000"/>
              </a:spcAft>
              <a:buFont typeface="Wingdings" pitchFamily="2" charset="2"/>
              <a:buChar char="§"/>
            </a:pPr>
            <a:endParaRPr lang="en-US" sz="1100" b="0" dirty="0">
              <a:latin typeface="Arial" charset="0"/>
            </a:endParaRPr>
          </a:p>
        </p:txBody>
      </p:sp>
      <p:graphicFrame>
        <p:nvGraphicFramePr>
          <p:cNvPr id="1658936" name="Group 1080"/>
          <p:cNvGraphicFramePr>
            <a:graphicFrameLocks noGrp="1"/>
          </p:cNvGraphicFramePr>
          <p:nvPr>
            <p:extLst>
              <p:ext uri="{D42A27DB-BD31-4B8C-83A1-F6EECF244321}">
                <p14:modId xmlns:p14="http://schemas.microsoft.com/office/powerpoint/2010/main" val="3063400838"/>
              </p:ext>
            </p:extLst>
          </p:nvPr>
        </p:nvGraphicFramePr>
        <p:xfrm>
          <a:off x="1254122" y="3298825"/>
          <a:ext cx="7204077" cy="2677699"/>
        </p:xfrm>
        <a:graphic>
          <a:graphicData uri="http://schemas.openxmlformats.org/drawingml/2006/table">
            <a:tbl>
              <a:tblPr/>
              <a:tblGrid>
                <a:gridCol w="1641477"/>
                <a:gridCol w="463550"/>
                <a:gridCol w="463550"/>
                <a:gridCol w="463550"/>
                <a:gridCol w="463550"/>
                <a:gridCol w="463550"/>
                <a:gridCol w="463550"/>
                <a:gridCol w="463550"/>
                <a:gridCol w="463550"/>
                <a:gridCol w="463550"/>
                <a:gridCol w="463550"/>
                <a:gridCol w="463550"/>
                <a:gridCol w="463550"/>
              </a:tblGrid>
              <a:tr h="219465">
                <a:tc gridSpan="13">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Overall Ratings (Summary Rate – </a:t>
                      </a:r>
                      <a:r>
                        <a:rPr kumimoji="0" lang="en-US" sz="700" b="1" i="1" u="none" strike="noStrike" cap="none" normalizeH="0" baseline="0" dirty="0" smtClean="0">
                          <a:ln>
                            <a:noFill/>
                          </a:ln>
                          <a:solidFill>
                            <a:schemeClr val="bg1"/>
                          </a:solidFill>
                          <a:effectLst/>
                          <a:latin typeface="Arial" charset="0"/>
                        </a:rPr>
                        <a:t>8,9,10)</a:t>
                      </a:r>
                    </a:p>
                  </a:txBody>
                  <a:tcPr marT="45722" marB="45722"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5510">
                <a:tc rowSpan="2">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700" b="1" i="0" u="none" strike="noStrike" cap="none" normalizeH="0" baseline="0" smtClean="0">
                        <a:ln>
                          <a:noFill/>
                        </a:ln>
                        <a:solidFill>
                          <a:schemeClr val="bg1"/>
                        </a:solidFill>
                        <a:effectLst/>
                        <a:latin typeface="Arial" charset="0"/>
                      </a:endParaRPr>
                    </a:p>
                  </a:txBody>
                  <a:tcPr marT="45722" marB="45722" anchor="ctr" horzOverflow="overflow">
                    <a:lnL w="28575"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Specialist Seen Most Often</a:t>
                      </a:r>
                    </a:p>
                  </a:txBody>
                  <a:tcPr marT="45722" marB="45722"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Personal Doctor</a:t>
                      </a:r>
                    </a:p>
                  </a:txBody>
                  <a:tcPr marT="45722" marB="45722"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Health Plan</a:t>
                      </a:r>
                    </a:p>
                  </a:txBody>
                  <a:tcPr marT="45722" marB="45722"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Health Care</a:t>
                      </a:r>
                    </a:p>
                  </a:txBody>
                  <a:tcPr marT="45722" marB="45722" anchor="b"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tc>
                <a:tc hMerge="1">
                  <a:txBody>
                    <a:bodyPr/>
                    <a:lstStyle/>
                    <a:p>
                      <a:endParaRPr lang="en-US"/>
                    </a:p>
                  </a:txBody>
                  <a:tcPr/>
                </a:tc>
              </a:tr>
              <a:tr h="219465">
                <a:tc vMerge="1">
                  <a:txBody>
                    <a:bodyPr/>
                    <a:lstStyle/>
                    <a:p>
                      <a:endParaRPr lang="en-US"/>
                    </a:p>
                  </a:txBody>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2011</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2011</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2011</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2011</a:t>
                      </a:r>
                    </a:p>
                  </a:txBody>
                  <a:tcPr marT="45722" marB="45722"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r>
              <a:tr h="219465">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smtClean="0">
                          <a:ln>
                            <a:noFill/>
                          </a:ln>
                          <a:solidFill>
                            <a:schemeClr val="tx1"/>
                          </a:solidFill>
                          <a:effectLst/>
                          <a:latin typeface="Arial" charset="0"/>
                        </a:rPr>
                        <a:t>Quality Compass</a:t>
                      </a:r>
                      <a:r>
                        <a:rPr kumimoji="0" lang="en-US" sz="700" b="1" i="0" u="none" strike="noStrike" cap="none" normalizeH="0" baseline="30000" smtClean="0">
                          <a:ln>
                            <a:noFill/>
                          </a:ln>
                          <a:solidFill>
                            <a:schemeClr val="tx1"/>
                          </a:solidFill>
                          <a:effectLst/>
                          <a:latin typeface="Arial" charset="0"/>
                          <a:cs typeface="Arial" charset="0"/>
                        </a:rPr>
                        <a:t>®</a:t>
                      </a:r>
                      <a:r>
                        <a:rPr kumimoji="0" lang="en-US" sz="700" b="1" i="0" u="none" strike="noStrike" cap="none" normalizeH="0" baseline="30000" smtClean="0">
                          <a:ln>
                            <a:noFill/>
                          </a:ln>
                          <a:solidFill>
                            <a:schemeClr val="tx1"/>
                          </a:solidFill>
                          <a:effectLst/>
                          <a:latin typeface="Arial" charset="0"/>
                        </a:rPr>
                        <a:t>1</a:t>
                      </a:r>
                    </a:p>
                  </a:txBody>
                  <a:tcPr marT="45722" marB="4572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79%</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78%</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77%</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78%</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77%</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76%</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74%</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73%</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72%</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71%</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70%</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69%</a:t>
                      </a:r>
                    </a:p>
                  </a:txBody>
                  <a:tcPr marT="45722" marB="45722"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r>
              <a:tr h="242898">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smtClean="0">
                          <a:ln>
                            <a:noFill/>
                          </a:ln>
                          <a:solidFill>
                            <a:schemeClr val="tx1"/>
                          </a:solidFill>
                          <a:effectLst/>
                          <a:latin typeface="Arial" charset="0"/>
                        </a:rPr>
                        <a:t>HealthChoice Aggregate</a:t>
                      </a:r>
                    </a:p>
                  </a:txBody>
                  <a:tcPr marT="45722" marB="4572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77%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73%</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73%</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76%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75%</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74%</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69%</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70%</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67%</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69%</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68%</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66%</a:t>
                      </a:r>
                    </a:p>
                  </a:txBody>
                  <a:tcPr marT="45722" marB="45722"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r>
              <a:tr h="219465">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smtClean="0">
                          <a:ln>
                            <a:noFill/>
                          </a:ln>
                          <a:solidFill>
                            <a:schemeClr val="tx1"/>
                          </a:solidFill>
                          <a:effectLst/>
                          <a:latin typeface="Arial" charset="0"/>
                        </a:rPr>
                        <a:t>AMERIGROUP Community Care</a:t>
                      </a:r>
                    </a:p>
                  </a:txBody>
                  <a:tcPr marT="45722" marB="4572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78%</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71%</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78%</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71%</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73%</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74%</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65%</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71%</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73%</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65%</a:t>
                      </a:r>
                    </a:p>
                  </a:txBody>
                  <a:tcPr marT="45722" marB="45722"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9465">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Diamond Plan</a:t>
                      </a:r>
                    </a:p>
                  </a:txBody>
                  <a:tcPr marT="45722" marB="4572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76%</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71%</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69%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74%</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71%</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66%</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70%</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68%</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67%</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67%</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62%</a:t>
                      </a:r>
                    </a:p>
                  </a:txBody>
                  <a:tcPr marT="45722" marB="45722"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9465">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Jai Medical Systems</a:t>
                      </a:r>
                    </a:p>
                  </a:txBody>
                  <a:tcPr marT="45722" marB="4572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73%</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69%</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74%</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74%</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66%</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61%</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59%</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63%</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58%</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61%</a:t>
                      </a:r>
                    </a:p>
                  </a:txBody>
                  <a:tcPr marT="45722" marB="45722"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27023">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Maryland Physicians Care</a:t>
                      </a:r>
                    </a:p>
                  </a:txBody>
                  <a:tcPr marT="45722" marB="4572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65%</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70%</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72%</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70%</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67%</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68%</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66%</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64%</a:t>
                      </a:r>
                    </a:p>
                  </a:txBody>
                  <a:tcPr marT="45722" marB="45722"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36548">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err="1" smtClean="0">
                          <a:ln>
                            <a:noFill/>
                          </a:ln>
                          <a:solidFill>
                            <a:schemeClr val="tx1"/>
                          </a:solidFill>
                          <a:effectLst/>
                          <a:latin typeface="Arial" charset="0"/>
                        </a:rPr>
                        <a:t>MedStar</a:t>
                      </a:r>
                      <a:r>
                        <a:rPr kumimoji="0" lang="en-US" sz="700" b="0" i="0" u="none" strike="noStrike" cap="none" normalizeH="0" baseline="0" dirty="0" smtClean="0">
                          <a:ln>
                            <a:noFill/>
                          </a:ln>
                          <a:solidFill>
                            <a:schemeClr val="tx1"/>
                          </a:solidFill>
                          <a:effectLst/>
                          <a:latin typeface="Arial" charset="0"/>
                        </a:rPr>
                        <a:t> Family Choice</a:t>
                      </a:r>
                    </a:p>
                  </a:txBody>
                  <a:tcPr marT="45722" marB="4572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72%</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76%</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80%</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80%</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77%</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75%</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73%</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78%</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72%</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74%</a:t>
                      </a:r>
                    </a:p>
                  </a:txBody>
                  <a:tcPr marT="45722" marB="45722"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9465">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Priority Partners</a:t>
                      </a:r>
                    </a:p>
                  </a:txBody>
                  <a:tcPr marT="45722" marB="4572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77%</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77%</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77%</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74%</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66%</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74%</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70%</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65%</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71%</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70%</a:t>
                      </a:r>
                    </a:p>
                  </a:txBody>
                  <a:tcPr marT="45722" marB="45722"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9465">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err="1" smtClean="0">
                          <a:ln>
                            <a:noFill/>
                          </a:ln>
                          <a:solidFill>
                            <a:schemeClr val="tx1"/>
                          </a:solidFill>
                          <a:effectLst/>
                          <a:latin typeface="Arial" charset="0"/>
                        </a:rPr>
                        <a:t>UnitedHealthcare</a:t>
                      </a:r>
                      <a:endParaRPr kumimoji="0" lang="en-US" sz="700" b="0" i="0" u="none" strike="noStrike" cap="none" normalizeH="0" baseline="0" dirty="0" smtClean="0">
                        <a:ln>
                          <a:noFill/>
                        </a:ln>
                        <a:solidFill>
                          <a:schemeClr val="tx1"/>
                        </a:solidFill>
                        <a:effectLst/>
                        <a:latin typeface="Arial" charset="0"/>
                      </a:endParaRPr>
                    </a:p>
                  </a:txBody>
                  <a:tcPr marT="45722" marB="4572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73%</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77%</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70%</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76%</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68%</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68%</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64%</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72%</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68%</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67%</a:t>
                      </a:r>
                    </a:p>
                  </a:txBody>
                  <a:tcPr marT="45722" marB="45722"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435" name="Text Box 117"/>
          <p:cNvSpPr txBox="1">
            <a:spLocks noChangeArrowheads="1"/>
          </p:cNvSpPr>
          <p:nvPr/>
        </p:nvSpPr>
        <p:spPr bwMode="auto">
          <a:xfrm>
            <a:off x="1150034" y="5990772"/>
            <a:ext cx="614838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800" b="1">
                <a:solidFill>
                  <a:schemeClr val="tx1"/>
                </a:solidFill>
                <a:latin typeface="Times New Roman" pitchFamily="18" charset="0"/>
              </a:defRPr>
            </a:lvl1pPr>
            <a:lvl2pPr marL="742950" indent="-285750">
              <a:defRPr sz="800" b="1">
                <a:solidFill>
                  <a:schemeClr val="tx1"/>
                </a:solidFill>
                <a:latin typeface="Times New Roman" pitchFamily="18" charset="0"/>
              </a:defRPr>
            </a:lvl2pPr>
            <a:lvl3pPr marL="1143000" indent="-228600">
              <a:defRPr sz="800" b="1">
                <a:solidFill>
                  <a:schemeClr val="tx1"/>
                </a:solidFill>
                <a:latin typeface="Times New Roman" pitchFamily="18" charset="0"/>
              </a:defRPr>
            </a:lvl3pPr>
            <a:lvl4pPr marL="1600200" indent="-228600">
              <a:defRPr sz="800" b="1">
                <a:solidFill>
                  <a:schemeClr val="tx1"/>
                </a:solidFill>
                <a:latin typeface="Times New Roman" pitchFamily="18" charset="0"/>
              </a:defRPr>
            </a:lvl4pPr>
            <a:lvl5pPr marL="2057400" indent="-228600">
              <a:defRPr sz="800" b="1">
                <a:solidFill>
                  <a:schemeClr val="tx1"/>
                </a:solidFill>
                <a:latin typeface="Times New Roman" pitchFamily="18" charset="0"/>
              </a:defRPr>
            </a:lvl5pPr>
            <a:lvl6pPr marL="2514600" indent="-228600" eaLnBrk="0" fontAlgn="base" hangingPunct="0">
              <a:spcBef>
                <a:spcPct val="0"/>
              </a:spcBef>
              <a:spcAft>
                <a:spcPct val="0"/>
              </a:spcAft>
              <a:defRPr sz="800" b="1">
                <a:solidFill>
                  <a:schemeClr val="tx1"/>
                </a:solidFill>
                <a:latin typeface="Times New Roman" pitchFamily="18" charset="0"/>
              </a:defRPr>
            </a:lvl6pPr>
            <a:lvl7pPr marL="2971800" indent="-228600" eaLnBrk="0" fontAlgn="base" hangingPunct="0">
              <a:spcBef>
                <a:spcPct val="0"/>
              </a:spcBef>
              <a:spcAft>
                <a:spcPct val="0"/>
              </a:spcAft>
              <a:defRPr sz="800" b="1">
                <a:solidFill>
                  <a:schemeClr val="tx1"/>
                </a:solidFill>
                <a:latin typeface="Times New Roman" pitchFamily="18" charset="0"/>
              </a:defRPr>
            </a:lvl7pPr>
            <a:lvl8pPr marL="3429000" indent="-228600" eaLnBrk="0" fontAlgn="base" hangingPunct="0">
              <a:spcBef>
                <a:spcPct val="0"/>
              </a:spcBef>
              <a:spcAft>
                <a:spcPct val="0"/>
              </a:spcAft>
              <a:defRPr sz="800" b="1">
                <a:solidFill>
                  <a:schemeClr val="tx1"/>
                </a:solidFill>
                <a:latin typeface="Times New Roman" pitchFamily="18" charset="0"/>
              </a:defRPr>
            </a:lvl8pPr>
            <a:lvl9pPr marL="3886200" indent="-228600" eaLnBrk="0" fontAlgn="base" hangingPunct="0">
              <a:spcBef>
                <a:spcPct val="0"/>
              </a:spcBef>
              <a:spcAft>
                <a:spcPct val="0"/>
              </a:spcAft>
              <a:defRPr sz="800" b="1">
                <a:solidFill>
                  <a:schemeClr val="tx1"/>
                </a:solidFill>
                <a:latin typeface="Times New Roman" pitchFamily="18" charset="0"/>
              </a:defRPr>
            </a:lvl9pPr>
          </a:lstStyle>
          <a:p>
            <a:pPr>
              <a:spcBef>
                <a:spcPct val="50000"/>
              </a:spcBef>
            </a:pPr>
            <a:r>
              <a:rPr lang="en-US" b="0" dirty="0">
                <a:latin typeface="Arial" charset="0"/>
              </a:rPr>
              <a:t>     </a:t>
            </a:r>
            <a:r>
              <a:rPr lang="en-US" sz="700" b="0" dirty="0" err="1" smtClean="0">
                <a:latin typeface="Arial" charset="0"/>
              </a:rPr>
              <a:t>HealthChoice</a:t>
            </a:r>
            <a:r>
              <a:rPr lang="en-US" sz="700" b="0" dirty="0" smtClean="0">
                <a:latin typeface="Arial" charset="0"/>
              </a:rPr>
              <a:t> MCO </a:t>
            </a:r>
            <a:r>
              <a:rPr lang="en-US" sz="700" b="0" dirty="0">
                <a:latin typeface="Arial" charset="0"/>
              </a:rPr>
              <a:t>with the highest Summary Rate in </a:t>
            </a:r>
            <a:r>
              <a:rPr lang="en-US" sz="700" b="0" dirty="0" smtClean="0">
                <a:latin typeface="Arial" charset="0"/>
              </a:rPr>
              <a:t>2013</a:t>
            </a:r>
            <a:r>
              <a:rPr lang="en-US" sz="700" b="0" dirty="0">
                <a:latin typeface="Arial" charset="0"/>
              </a:rPr>
              <a:t/>
            </a:r>
            <a:br>
              <a:rPr lang="en-US" sz="700" b="0" dirty="0">
                <a:latin typeface="Arial" charset="0"/>
              </a:rPr>
            </a:br>
            <a:r>
              <a:rPr lang="en-US" sz="700" b="0" baseline="30000" dirty="0" smtClean="0">
                <a:latin typeface="Arial" charset="0"/>
              </a:rPr>
              <a:t>1</a:t>
            </a:r>
            <a:r>
              <a:rPr lang="en-US" sz="700" b="0" dirty="0" smtClean="0">
                <a:latin typeface="Arial" charset="0"/>
              </a:rPr>
              <a:t>Quality </a:t>
            </a:r>
            <a:r>
              <a:rPr lang="en-US" sz="700" b="0" dirty="0">
                <a:latin typeface="Arial" charset="0"/>
              </a:rPr>
              <a:t>Compass</a:t>
            </a:r>
            <a:r>
              <a:rPr lang="en-US" sz="700" b="0" baseline="30000" dirty="0">
                <a:latin typeface="Arial" charset="0"/>
                <a:cs typeface="Arial" charset="0"/>
              </a:rPr>
              <a:t>®</a:t>
            </a:r>
            <a:r>
              <a:rPr lang="en-US" sz="700" b="0" dirty="0">
                <a:latin typeface="Arial" charset="0"/>
              </a:rPr>
              <a:t> is a registered trademark of NCQA.</a:t>
            </a:r>
          </a:p>
        </p:txBody>
      </p:sp>
      <p:sp>
        <p:nvSpPr>
          <p:cNvPr id="11436" name="Oval 116"/>
          <p:cNvSpPr>
            <a:spLocks noChangeAspect="1" noChangeArrowheads="1"/>
          </p:cNvSpPr>
          <p:nvPr/>
        </p:nvSpPr>
        <p:spPr bwMode="auto">
          <a:xfrm>
            <a:off x="1261159" y="6057447"/>
            <a:ext cx="96838" cy="92075"/>
          </a:xfrm>
          <a:prstGeom prst="ellipse">
            <a:avLst/>
          </a:prstGeom>
          <a:noFill/>
          <a:ln w="12700">
            <a:solidFill>
              <a:srgbClr val="46659C"/>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441" name="Text Box 824"/>
          <p:cNvSpPr txBox="1">
            <a:spLocks noChangeArrowheads="1"/>
          </p:cNvSpPr>
          <p:nvPr/>
        </p:nvSpPr>
        <p:spPr bwMode="auto">
          <a:xfrm>
            <a:off x="1255032" y="3048000"/>
            <a:ext cx="1647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800" b="1">
                <a:solidFill>
                  <a:schemeClr val="tx1"/>
                </a:solidFill>
                <a:latin typeface="Times New Roman" pitchFamily="18" charset="0"/>
              </a:defRPr>
            </a:lvl1pPr>
            <a:lvl2pPr marL="742950" indent="-285750">
              <a:defRPr sz="800" b="1">
                <a:solidFill>
                  <a:schemeClr val="tx1"/>
                </a:solidFill>
                <a:latin typeface="Times New Roman" pitchFamily="18" charset="0"/>
              </a:defRPr>
            </a:lvl2pPr>
            <a:lvl3pPr marL="1143000" indent="-228600">
              <a:defRPr sz="800" b="1">
                <a:solidFill>
                  <a:schemeClr val="tx1"/>
                </a:solidFill>
                <a:latin typeface="Times New Roman" pitchFamily="18" charset="0"/>
              </a:defRPr>
            </a:lvl3pPr>
            <a:lvl4pPr marL="1600200" indent="-228600">
              <a:defRPr sz="800" b="1">
                <a:solidFill>
                  <a:schemeClr val="tx1"/>
                </a:solidFill>
                <a:latin typeface="Times New Roman" pitchFamily="18" charset="0"/>
              </a:defRPr>
            </a:lvl4pPr>
            <a:lvl5pPr marL="2057400" indent="-228600">
              <a:defRPr sz="800" b="1">
                <a:solidFill>
                  <a:schemeClr val="tx1"/>
                </a:solidFill>
                <a:latin typeface="Times New Roman" pitchFamily="18" charset="0"/>
              </a:defRPr>
            </a:lvl5pPr>
            <a:lvl6pPr marL="2514600" indent="-228600" eaLnBrk="0" fontAlgn="base" hangingPunct="0">
              <a:spcBef>
                <a:spcPct val="0"/>
              </a:spcBef>
              <a:spcAft>
                <a:spcPct val="0"/>
              </a:spcAft>
              <a:defRPr sz="800" b="1">
                <a:solidFill>
                  <a:schemeClr val="tx1"/>
                </a:solidFill>
                <a:latin typeface="Times New Roman" pitchFamily="18" charset="0"/>
              </a:defRPr>
            </a:lvl6pPr>
            <a:lvl7pPr marL="2971800" indent="-228600" eaLnBrk="0" fontAlgn="base" hangingPunct="0">
              <a:spcBef>
                <a:spcPct val="0"/>
              </a:spcBef>
              <a:spcAft>
                <a:spcPct val="0"/>
              </a:spcAft>
              <a:defRPr sz="800" b="1">
                <a:solidFill>
                  <a:schemeClr val="tx1"/>
                </a:solidFill>
                <a:latin typeface="Times New Roman" pitchFamily="18" charset="0"/>
              </a:defRPr>
            </a:lvl7pPr>
            <a:lvl8pPr marL="3429000" indent="-228600" eaLnBrk="0" fontAlgn="base" hangingPunct="0">
              <a:spcBef>
                <a:spcPct val="0"/>
              </a:spcBef>
              <a:spcAft>
                <a:spcPct val="0"/>
              </a:spcAft>
              <a:defRPr sz="800" b="1">
                <a:solidFill>
                  <a:schemeClr val="tx1"/>
                </a:solidFill>
                <a:latin typeface="Times New Roman" pitchFamily="18" charset="0"/>
              </a:defRPr>
            </a:lvl8pPr>
            <a:lvl9pPr marL="3886200" indent="-228600" eaLnBrk="0" fontAlgn="base" hangingPunct="0">
              <a:spcBef>
                <a:spcPct val="0"/>
              </a:spcBef>
              <a:spcAft>
                <a:spcPct val="0"/>
              </a:spcAft>
              <a:defRPr sz="800" b="1">
                <a:solidFill>
                  <a:schemeClr val="tx1"/>
                </a:solidFill>
                <a:latin typeface="Times New Roman" pitchFamily="18" charset="0"/>
              </a:defRPr>
            </a:lvl9pPr>
          </a:lstStyle>
          <a:p>
            <a:r>
              <a:rPr lang="en-US" sz="1000" i="1" dirty="0">
                <a:latin typeface="Arial" charset="0"/>
              </a:rPr>
              <a:t>Table 4:  Adult Members</a:t>
            </a:r>
          </a:p>
        </p:txBody>
      </p:sp>
      <p:sp>
        <p:nvSpPr>
          <p:cNvPr id="8" name="Oval 122"/>
          <p:cNvSpPr>
            <a:spLocks noChangeArrowheads="1"/>
          </p:cNvSpPr>
          <p:nvPr/>
        </p:nvSpPr>
        <p:spPr bwMode="auto">
          <a:xfrm>
            <a:off x="4360652" y="4850191"/>
            <a:ext cx="304800" cy="228600"/>
          </a:xfrm>
          <a:prstGeom prst="ellipse">
            <a:avLst/>
          </a:prstGeom>
          <a:noFill/>
          <a:ln w="12700">
            <a:solidFill>
              <a:srgbClr val="46659C"/>
            </a:solidFill>
            <a:round/>
            <a:headEnd/>
            <a:tailEnd/>
          </a:ln>
        </p:spPr>
        <p:txBody>
          <a:bodyPr wrap="none" anchor="ctr"/>
          <a:lstStyle/>
          <a:p>
            <a:pPr eaLnBrk="0" hangingPunct="0"/>
            <a:endParaRPr lang="en-US"/>
          </a:p>
        </p:txBody>
      </p:sp>
      <p:sp>
        <p:nvSpPr>
          <p:cNvPr id="9" name="Oval 122"/>
          <p:cNvSpPr>
            <a:spLocks noChangeArrowheads="1"/>
          </p:cNvSpPr>
          <p:nvPr/>
        </p:nvSpPr>
        <p:spPr bwMode="auto">
          <a:xfrm>
            <a:off x="2945987" y="5070170"/>
            <a:ext cx="304800" cy="228600"/>
          </a:xfrm>
          <a:prstGeom prst="ellipse">
            <a:avLst/>
          </a:prstGeom>
          <a:noFill/>
          <a:ln w="12700">
            <a:solidFill>
              <a:srgbClr val="46659C"/>
            </a:solidFill>
            <a:round/>
            <a:headEnd/>
            <a:tailEnd/>
          </a:ln>
        </p:spPr>
        <p:txBody>
          <a:bodyPr wrap="none" anchor="ctr"/>
          <a:lstStyle/>
          <a:p>
            <a:pPr eaLnBrk="0" hangingPunct="0"/>
            <a:endParaRPr lang="en-US"/>
          </a:p>
        </p:txBody>
      </p:sp>
      <p:sp>
        <p:nvSpPr>
          <p:cNvPr id="10" name="Oval 122"/>
          <p:cNvSpPr>
            <a:spLocks noChangeArrowheads="1"/>
          </p:cNvSpPr>
          <p:nvPr/>
        </p:nvSpPr>
        <p:spPr bwMode="auto">
          <a:xfrm>
            <a:off x="5748070" y="5301648"/>
            <a:ext cx="304800" cy="228600"/>
          </a:xfrm>
          <a:prstGeom prst="ellipse">
            <a:avLst/>
          </a:prstGeom>
          <a:noFill/>
          <a:ln w="12700">
            <a:solidFill>
              <a:srgbClr val="46659C"/>
            </a:solidFill>
            <a:round/>
            <a:headEnd/>
            <a:tailEnd/>
          </a:ln>
        </p:spPr>
        <p:txBody>
          <a:bodyPr wrap="none" anchor="ctr"/>
          <a:lstStyle/>
          <a:p>
            <a:pPr eaLnBrk="0" hangingPunct="0"/>
            <a:endParaRPr lang="en-US"/>
          </a:p>
        </p:txBody>
      </p:sp>
      <p:sp>
        <p:nvSpPr>
          <p:cNvPr id="11" name="Oval 122"/>
          <p:cNvSpPr>
            <a:spLocks noChangeArrowheads="1"/>
          </p:cNvSpPr>
          <p:nvPr/>
        </p:nvSpPr>
        <p:spPr bwMode="auto">
          <a:xfrm>
            <a:off x="7137396" y="5298770"/>
            <a:ext cx="304800" cy="228600"/>
          </a:xfrm>
          <a:prstGeom prst="ellipse">
            <a:avLst/>
          </a:prstGeom>
          <a:noFill/>
          <a:ln w="12700">
            <a:solidFill>
              <a:srgbClr val="46659C"/>
            </a:solidFill>
            <a:round/>
            <a:headEnd/>
            <a:tailEnd/>
          </a:ln>
        </p:spPr>
        <p:txBody>
          <a:bodyPr wrap="none" anchor="ctr"/>
          <a:lstStyle/>
          <a:p>
            <a:pPr eaLnBrk="0" hangingPunct="0"/>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479425" y="274638"/>
            <a:ext cx="8642350" cy="334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solidFill>
                  <a:schemeClr val="bg1"/>
                </a:solidFill>
              </a:rPr>
              <a:t>Overall Ratings </a:t>
            </a:r>
            <a:r>
              <a:rPr lang="en-US" sz="1000" smtClean="0">
                <a:solidFill>
                  <a:schemeClr val="bg1"/>
                </a:solidFill>
              </a:rPr>
              <a:t>(continued)</a:t>
            </a:r>
          </a:p>
        </p:txBody>
      </p:sp>
      <p:graphicFrame>
        <p:nvGraphicFramePr>
          <p:cNvPr id="1625663" name="Group 575"/>
          <p:cNvGraphicFramePr>
            <a:graphicFrameLocks noGrp="1"/>
          </p:cNvGraphicFramePr>
          <p:nvPr>
            <p:extLst>
              <p:ext uri="{D42A27DB-BD31-4B8C-83A1-F6EECF244321}">
                <p14:modId xmlns:p14="http://schemas.microsoft.com/office/powerpoint/2010/main" val="3622571878"/>
              </p:ext>
            </p:extLst>
          </p:nvPr>
        </p:nvGraphicFramePr>
        <p:xfrm>
          <a:off x="1241425" y="1962150"/>
          <a:ext cx="7326259" cy="2678116"/>
        </p:xfrm>
        <a:graphic>
          <a:graphicData uri="http://schemas.openxmlformats.org/drawingml/2006/table">
            <a:tbl>
              <a:tblPr/>
              <a:tblGrid>
                <a:gridCol w="1839859"/>
                <a:gridCol w="457200"/>
                <a:gridCol w="457200"/>
                <a:gridCol w="457200"/>
                <a:gridCol w="457200"/>
                <a:gridCol w="457200"/>
                <a:gridCol w="457200"/>
                <a:gridCol w="457200"/>
                <a:gridCol w="457200"/>
                <a:gridCol w="457200"/>
                <a:gridCol w="457200"/>
                <a:gridCol w="457200"/>
                <a:gridCol w="457200"/>
              </a:tblGrid>
              <a:tr h="219498">
                <a:tc gridSpan="13">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Overall Ratings (Summary Rate – </a:t>
                      </a:r>
                      <a:r>
                        <a:rPr kumimoji="0" lang="en-US" sz="700" b="1" i="1" u="none" strike="noStrike" cap="none" normalizeH="0" baseline="0" dirty="0" smtClean="0">
                          <a:ln>
                            <a:noFill/>
                          </a:ln>
                          <a:solidFill>
                            <a:schemeClr val="bg1"/>
                          </a:solidFill>
                          <a:effectLst/>
                          <a:latin typeface="Arial" charset="0"/>
                        </a:rPr>
                        <a:t>8,9,10)</a:t>
                      </a:r>
                    </a:p>
                  </a:txBody>
                  <a:tcPr marT="45729" marB="45729"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3238">
                <a:tc rowSpan="2">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700" b="1" i="0" u="none" strike="noStrike" cap="none" normalizeH="0" baseline="0" smtClean="0">
                        <a:ln>
                          <a:noFill/>
                        </a:ln>
                        <a:solidFill>
                          <a:schemeClr val="bg1"/>
                        </a:solidFill>
                        <a:effectLst/>
                        <a:latin typeface="Arial" charset="0"/>
                      </a:endParaRPr>
                    </a:p>
                  </a:txBody>
                  <a:tcPr marT="45729" marB="45729" anchor="ctr" horzOverflow="overflow">
                    <a:lnL w="28575"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Personal Doctor</a:t>
                      </a:r>
                    </a:p>
                  </a:txBody>
                  <a:tcPr marT="45729" marB="45729"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smtClean="0">
                          <a:ln>
                            <a:noFill/>
                          </a:ln>
                          <a:solidFill>
                            <a:schemeClr val="bg1"/>
                          </a:solidFill>
                          <a:effectLst/>
                          <a:latin typeface="Arial" charset="0"/>
                        </a:rPr>
                        <a:t>Health Care</a:t>
                      </a:r>
                    </a:p>
                  </a:txBody>
                  <a:tcPr marT="45729" marB="45729"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Health Plan</a:t>
                      </a:r>
                    </a:p>
                  </a:txBody>
                  <a:tcPr marT="45729" marB="45729"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Specialist Seen Most Often</a:t>
                      </a:r>
                    </a:p>
                  </a:txBody>
                  <a:tcPr marT="45729" marB="45729" anchor="b"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tc>
                <a:tc hMerge="1">
                  <a:txBody>
                    <a:bodyPr/>
                    <a:lstStyle/>
                    <a:p>
                      <a:endParaRPr lang="en-US"/>
                    </a:p>
                  </a:txBody>
                  <a:tcPr/>
                </a:tc>
              </a:tr>
              <a:tr h="219498">
                <a:tc vMerge="1">
                  <a:txBody>
                    <a:bodyPr/>
                    <a:lstStyle/>
                    <a:p>
                      <a:endParaRPr lang="en-US"/>
                    </a:p>
                  </a:txBody>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2011</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2011</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2011</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2011</a:t>
                      </a:r>
                    </a:p>
                  </a:txBody>
                  <a:tcPr marT="45729" marB="45729"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r>
              <a:tr h="219498">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Quality Compass</a:t>
                      </a:r>
                      <a:r>
                        <a:rPr kumimoji="0" lang="en-US" sz="700" b="1" i="0" u="none" strike="noStrike" cap="none" normalizeH="0" baseline="30000" dirty="0" smtClean="0">
                          <a:ln>
                            <a:noFill/>
                          </a:ln>
                          <a:solidFill>
                            <a:schemeClr val="tx1"/>
                          </a:solidFill>
                          <a:effectLst/>
                          <a:latin typeface="Arial" charset="0"/>
                          <a:cs typeface="Arial" charset="0"/>
                        </a:rPr>
                        <a:t>®</a:t>
                      </a:r>
                      <a:r>
                        <a:rPr kumimoji="0" lang="en-US" sz="700" b="1" i="0" u="none" strike="noStrike" cap="none" normalizeH="0" baseline="30000" dirty="0" smtClean="0">
                          <a:ln>
                            <a:noFill/>
                          </a:ln>
                          <a:solidFill>
                            <a:schemeClr val="tx1"/>
                          </a:solidFill>
                          <a:effectLst/>
                          <a:latin typeface="Arial" charset="0"/>
                        </a:rPr>
                        <a:t>1</a:t>
                      </a:r>
                    </a:p>
                  </a:txBody>
                  <a:tcPr marT="45729" marB="4572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87%</a:t>
                      </a:r>
                    </a:p>
                  </a:txBody>
                  <a:tcPr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86%</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85%</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83%</a:t>
                      </a:r>
                    </a:p>
                  </a:txBody>
                  <a:tcPr marT="45729" marB="45729"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83%</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82%</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83%</a:t>
                      </a:r>
                    </a:p>
                  </a:txBody>
                  <a:tcPr marT="45729" marB="45729"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84%</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82%</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85%</a:t>
                      </a:r>
                    </a:p>
                  </a:txBody>
                  <a:tcPr marT="45729" marB="45729"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82%</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83%</a:t>
                      </a:r>
                    </a:p>
                  </a:txBody>
                  <a:tcPr marT="45729" marB="45729"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r>
              <a:tr h="242934">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smtClean="0">
                          <a:ln>
                            <a:noFill/>
                          </a:ln>
                          <a:solidFill>
                            <a:schemeClr val="tx1"/>
                          </a:solidFill>
                          <a:effectLst/>
                          <a:latin typeface="Arial" charset="0"/>
                        </a:rPr>
                        <a:t>HealthChoice Aggregate</a:t>
                      </a:r>
                    </a:p>
                  </a:txBody>
                  <a:tcPr marT="45729" marB="4572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89%</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87%</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85%</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85%</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83%</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83%</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84%</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83%</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82%</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80%</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81%</a:t>
                      </a:r>
                    </a:p>
                  </a:txBody>
                  <a:tcPr marT="45729" marB="45729"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r>
              <a:tr h="219498">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AMERIGROUP Community Care</a:t>
                      </a:r>
                    </a:p>
                  </a:txBody>
                  <a:tcPr marT="45729" marB="4572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90%</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87%</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83%</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86%</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85%</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86%</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88%</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85%</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74%</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84%</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81%</a:t>
                      </a:r>
                    </a:p>
                  </a:txBody>
                  <a:tcPr marT="45729" marB="45729"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9498">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Diamond Plan</a:t>
                      </a:r>
                    </a:p>
                  </a:txBody>
                  <a:tcPr marT="45729" marB="4572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89%</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88%</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84%</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85%</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81%</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77%</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82%</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80%</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84%</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88%</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79%</a:t>
                      </a:r>
                    </a:p>
                  </a:txBody>
                  <a:tcPr marT="45729" marB="45729"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9498">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Jai Medical Systems</a:t>
                      </a:r>
                    </a:p>
                  </a:txBody>
                  <a:tcPr marT="45729" marB="4572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90%</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89%</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86%</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82%</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81%</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81%</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79%</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78%</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78%</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72%</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78%</a:t>
                      </a:r>
                    </a:p>
                  </a:txBody>
                  <a:tcPr marT="45729" marB="45729"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27056">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Maryland Physicians Care</a:t>
                      </a:r>
                    </a:p>
                  </a:txBody>
                  <a:tcPr marT="45729" marB="4572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88%</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86%</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84%</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82%</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82%</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82%</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81%</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81%</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84%</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75%</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79%</a:t>
                      </a:r>
                    </a:p>
                  </a:txBody>
                  <a:tcPr marT="45729" marB="45729"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36583">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err="1" smtClean="0">
                          <a:ln>
                            <a:noFill/>
                          </a:ln>
                          <a:solidFill>
                            <a:schemeClr val="tx1"/>
                          </a:solidFill>
                          <a:effectLst/>
                          <a:latin typeface="Arial" charset="0"/>
                        </a:rPr>
                        <a:t>MedStar</a:t>
                      </a:r>
                      <a:r>
                        <a:rPr kumimoji="0" lang="en-US" sz="700" b="0" i="0" u="none" strike="noStrike" cap="none" normalizeH="0" baseline="0" dirty="0" smtClean="0">
                          <a:ln>
                            <a:noFill/>
                          </a:ln>
                          <a:solidFill>
                            <a:schemeClr val="tx1"/>
                          </a:solidFill>
                          <a:effectLst/>
                          <a:latin typeface="Arial" charset="0"/>
                        </a:rPr>
                        <a:t> Family Choice</a:t>
                      </a:r>
                    </a:p>
                  </a:txBody>
                  <a:tcPr marT="45729" marB="4572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90%</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88%</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88%</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86%</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86%</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84%</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86%</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85%</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86%</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81%</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82%</a:t>
                      </a:r>
                    </a:p>
                  </a:txBody>
                  <a:tcPr marT="45729" marB="45729"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31819">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Priority Partners</a:t>
                      </a:r>
                    </a:p>
                  </a:txBody>
                  <a:tcPr marT="45729" marB="4572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87%</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86%</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86%</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87%</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82%</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86%</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87%</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85%</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79%</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80%</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81%</a:t>
                      </a:r>
                    </a:p>
                  </a:txBody>
                  <a:tcPr marT="45729" marB="45729"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9498">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smtClean="0">
                          <a:ln>
                            <a:noFill/>
                          </a:ln>
                          <a:solidFill>
                            <a:schemeClr val="tx1"/>
                          </a:solidFill>
                          <a:effectLst/>
                          <a:latin typeface="Arial" charset="0"/>
                        </a:rPr>
                        <a:t>UnitedHealthcare</a:t>
                      </a:r>
                    </a:p>
                  </a:txBody>
                  <a:tcPr marT="45729" marB="4572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86%</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87%</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86%</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85%</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85%</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83%</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83%</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83%</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87%</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80%</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83%</a:t>
                      </a:r>
                    </a:p>
                  </a:txBody>
                  <a:tcPr marT="45729" marB="45729"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458" name="Text Box 251"/>
          <p:cNvSpPr txBox="1">
            <a:spLocks noChangeArrowheads="1"/>
          </p:cNvSpPr>
          <p:nvPr/>
        </p:nvSpPr>
        <p:spPr bwMode="auto">
          <a:xfrm>
            <a:off x="1141412" y="4648200"/>
            <a:ext cx="6146800"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800" b="1">
                <a:solidFill>
                  <a:schemeClr val="tx1"/>
                </a:solidFill>
                <a:latin typeface="Times New Roman" pitchFamily="18" charset="0"/>
              </a:defRPr>
            </a:lvl1pPr>
            <a:lvl2pPr marL="742950" indent="-285750">
              <a:defRPr sz="800" b="1">
                <a:solidFill>
                  <a:schemeClr val="tx1"/>
                </a:solidFill>
                <a:latin typeface="Times New Roman" pitchFamily="18" charset="0"/>
              </a:defRPr>
            </a:lvl2pPr>
            <a:lvl3pPr marL="1143000" indent="-228600">
              <a:defRPr sz="800" b="1">
                <a:solidFill>
                  <a:schemeClr val="tx1"/>
                </a:solidFill>
                <a:latin typeface="Times New Roman" pitchFamily="18" charset="0"/>
              </a:defRPr>
            </a:lvl3pPr>
            <a:lvl4pPr marL="1600200" indent="-228600">
              <a:defRPr sz="800" b="1">
                <a:solidFill>
                  <a:schemeClr val="tx1"/>
                </a:solidFill>
                <a:latin typeface="Times New Roman" pitchFamily="18" charset="0"/>
              </a:defRPr>
            </a:lvl4pPr>
            <a:lvl5pPr marL="2057400" indent="-228600">
              <a:defRPr sz="800" b="1">
                <a:solidFill>
                  <a:schemeClr val="tx1"/>
                </a:solidFill>
                <a:latin typeface="Times New Roman" pitchFamily="18" charset="0"/>
              </a:defRPr>
            </a:lvl5pPr>
            <a:lvl6pPr marL="2514600" indent="-228600" eaLnBrk="0" fontAlgn="base" hangingPunct="0">
              <a:spcBef>
                <a:spcPct val="0"/>
              </a:spcBef>
              <a:spcAft>
                <a:spcPct val="0"/>
              </a:spcAft>
              <a:defRPr sz="800" b="1">
                <a:solidFill>
                  <a:schemeClr val="tx1"/>
                </a:solidFill>
                <a:latin typeface="Times New Roman" pitchFamily="18" charset="0"/>
              </a:defRPr>
            </a:lvl6pPr>
            <a:lvl7pPr marL="2971800" indent="-228600" eaLnBrk="0" fontAlgn="base" hangingPunct="0">
              <a:spcBef>
                <a:spcPct val="0"/>
              </a:spcBef>
              <a:spcAft>
                <a:spcPct val="0"/>
              </a:spcAft>
              <a:defRPr sz="800" b="1">
                <a:solidFill>
                  <a:schemeClr val="tx1"/>
                </a:solidFill>
                <a:latin typeface="Times New Roman" pitchFamily="18" charset="0"/>
              </a:defRPr>
            </a:lvl7pPr>
            <a:lvl8pPr marL="3429000" indent="-228600" eaLnBrk="0" fontAlgn="base" hangingPunct="0">
              <a:spcBef>
                <a:spcPct val="0"/>
              </a:spcBef>
              <a:spcAft>
                <a:spcPct val="0"/>
              </a:spcAft>
              <a:defRPr sz="800" b="1">
                <a:solidFill>
                  <a:schemeClr val="tx1"/>
                </a:solidFill>
                <a:latin typeface="Times New Roman" pitchFamily="18" charset="0"/>
              </a:defRPr>
            </a:lvl8pPr>
            <a:lvl9pPr marL="3886200" indent="-228600" eaLnBrk="0" fontAlgn="base" hangingPunct="0">
              <a:spcBef>
                <a:spcPct val="0"/>
              </a:spcBef>
              <a:spcAft>
                <a:spcPct val="0"/>
              </a:spcAft>
              <a:defRPr sz="800" b="1">
                <a:solidFill>
                  <a:schemeClr val="tx1"/>
                </a:solidFill>
                <a:latin typeface="Times New Roman" pitchFamily="18" charset="0"/>
              </a:defRPr>
            </a:lvl9pPr>
          </a:lstStyle>
          <a:p>
            <a:pPr>
              <a:spcBef>
                <a:spcPct val="50000"/>
              </a:spcBef>
            </a:pPr>
            <a:r>
              <a:rPr lang="en-US" b="0" dirty="0">
                <a:latin typeface="Arial" charset="0"/>
              </a:rPr>
              <a:t>     </a:t>
            </a:r>
            <a:r>
              <a:rPr lang="en-US" sz="700" b="0" dirty="0" err="1" smtClean="0">
                <a:latin typeface="Arial" charset="0"/>
              </a:rPr>
              <a:t>HealthChoice</a:t>
            </a:r>
            <a:r>
              <a:rPr lang="en-US" sz="700" b="0" dirty="0" smtClean="0">
                <a:latin typeface="Arial" charset="0"/>
              </a:rPr>
              <a:t> MCO </a:t>
            </a:r>
            <a:r>
              <a:rPr lang="en-US" sz="700" b="0" dirty="0">
                <a:latin typeface="Arial" charset="0"/>
              </a:rPr>
              <a:t>with the highest Summary Rate in </a:t>
            </a:r>
            <a:r>
              <a:rPr lang="en-US" sz="700" b="0" dirty="0" smtClean="0">
                <a:latin typeface="Arial" charset="0"/>
              </a:rPr>
              <a:t>2013</a:t>
            </a:r>
            <a:r>
              <a:rPr lang="en-US" sz="700" b="0" dirty="0">
                <a:latin typeface="Arial" charset="0"/>
              </a:rPr>
              <a:t/>
            </a:r>
            <a:br>
              <a:rPr lang="en-US" sz="700" b="0" dirty="0">
                <a:latin typeface="Arial" charset="0"/>
              </a:rPr>
            </a:br>
            <a:r>
              <a:rPr lang="en-US" sz="700" b="0" baseline="30000" dirty="0" smtClean="0">
                <a:latin typeface="Arial" charset="0"/>
              </a:rPr>
              <a:t>1</a:t>
            </a:r>
            <a:r>
              <a:rPr lang="en-US" sz="700" b="0" dirty="0" smtClean="0">
                <a:latin typeface="Arial" charset="0"/>
              </a:rPr>
              <a:t>Quality </a:t>
            </a:r>
            <a:r>
              <a:rPr lang="en-US" sz="700" b="0" dirty="0">
                <a:latin typeface="Arial" charset="0"/>
              </a:rPr>
              <a:t>Compass</a:t>
            </a:r>
            <a:r>
              <a:rPr lang="en-US" sz="700" b="0" baseline="30000" dirty="0">
                <a:latin typeface="Arial" charset="0"/>
                <a:cs typeface="Arial" charset="0"/>
              </a:rPr>
              <a:t>®</a:t>
            </a:r>
            <a:r>
              <a:rPr lang="en-US" sz="700" b="0" dirty="0">
                <a:latin typeface="Arial" charset="0"/>
              </a:rPr>
              <a:t> is a registered trademark of NCQA.</a:t>
            </a:r>
          </a:p>
        </p:txBody>
      </p:sp>
      <p:sp>
        <p:nvSpPr>
          <p:cNvPr id="12459" name="Oval 250"/>
          <p:cNvSpPr>
            <a:spLocks noChangeAspect="1" noChangeArrowheads="1"/>
          </p:cNvSpPr>
          <p:nvPr/>
        </p:nvSpPr>
        <p:spPr bwMode="auto">
          <a:xfrm>
            <a:off x="1250950" y="4705350"/>
            <a:ext cx="96837" cy="92075"/>
          </a:xfrm>
          <a:prstGeom prst="ellipse">
            <a:avLst/>
          </a:prstGeom>
          <a:noFill/>
          <a:ln w="12700">
            <a:solidFill>
              <a:srgbClr val="46659C"/>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464" name="Text Box 258"/>
          <p:cNvSpPr txBox="1">
            <a:spLocks noChangeArrowheads="1"/>
          </p:cNvSpPr>
          <p:nvPr/>
        </p:nvSpPr>
        <p:spPr bwMode="auto">
          <a:xfrm>
            <a:off x="1245280" y="1703388"/>
            <a:ext cx="29130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800" b="1">
                <a:solidFill>
                  <a:schemeClr val="tx1"/>
                </a:solidFill>
                <a:latin typeface="Times New Roman" pitchFamily="18" charset="0"/>
              </a:defRPr>
            </a:lvl1pPr>
            <a:lvl2pPr marL="742950" indent="-285750">
              <a:defRPr sz="800" b="1">
                <a:solidFill>
                  <a:schemeClr val="tx1"/>
                </a:solidFill>
                <a:latin typeface="Times New Roman" pitchFamily="18" charset="0"/>
              </a:defRPr>
            </a:lvl2pPr>
            <a:lvl3pPr marL="1143000" indent="-228600">
              <a:defRPr sz="800" b="1">
                <a:solidFill>
                  <a:schemeClr val="tx1"/>
                </a:solidFill>
                <a:latin typeface="Times New Roman" pitchFamily="18" charset="0"/>
              </a:defRPr>
            </a:lvl3pPr>
            <a:lvl4pPr marL="1600200" indent="-228600">
              <a:defRPr sz="800" b="1">
                <a:solidFill>
                  <a:schemeClr val="tx1"/>
                </a:solidFill>
                <a:latin typeface="Times New Roman" pitchFamily="18" charset="0"/>
              </a:defRPr>
            </a:lvl4pPr>
            <a:lvl5pPr marL="2057400" indent="-228600">
              <a:defRPr sz="800" b="1">
                <a:solidFill>
                  <a:schemeClr val="tx1"/>
                </a:solidFill>
                <a:latin typeface="Times New Roman" pitchFamily="18" charset="0"/>
              </a:defRPr>
            </a:lvl5pPr>
            <a:lvl6pPr marL="2514600" indent="-228600" eaLnBrk="0" fontAlgn="base" hangingPunct="0">
              <a:spcBef>
                <a:spcPct val="0"/>
              </a:spcBef>
              <a:spcAft>
                <a:spcPct val="0"/>
              </a:spcAft>
              <a:defRPr sz="800" b="1">
                <a:solidFill>
                  <a:schemeClr val="tx1"/>
                </a:solidFill>
                <a:latin typeface="Times New Roman" pitchFamily="18" charset="0"/>
              </a:defRPr>
            </a:lvl6pPr>
            <a:lvl7pPr marL="2971800" indent="-228600" eaLnBrk="0" fontAlgn="base" hangingPunct="0">
              <a:spcBef>
                <a:spcPct val="0"/>
              </a:spcBef>
              <a:spcAft>
                <a:spcPct val="0"/>
              </a:spcAft>
              <a:defRPr sz="800" b="1">
                <a:solidFill>
                  <a:schemeClr val="tx1"/>
                </a:solidFill>
                <a:latin typeface="Times New Roman" pitchFamily="18" charset="0"/>
              </a:defRPr>
            </a:lvl7pPr>
            <a:lvl8pPr marL="3429000" indent="-228600" eaLnBrk="0" fontAlgn="base" hangingPunct="0">
              <a:spcBef>
                <a:spcPct val="0"/>
              </a:spcBef>
              <a:spcAft>
                <a:spcPct val="0"/>
              </a:spcAft>
              <a:defRPr sz="800" b="1">
                <a:solidFill>
                  <a:schemeClr val="tx1"/>
                </a:solidFill>
                <a:latin typeface="Times New Roman" pitchFamily="18" charset="0"/>
              </a:defRPr>
            </a:lvl8pPr>
            <a:lvl9pPr marL="3886200" indent="-228600" eaLnBrk="0" fontAlgn="base" hangingPunct="0">
              <a:spcBef>
                <a:spcPct val="0"/>
              </a:spcBef>
              <a:spcAft>
                <a:spcPct val="0"/>
              </a:spcAft>
              <a:defRPr sz="800" b="1">
                <a:solidFill>
                  <a:schemeClr val="tx1"/>
                </a:solidFill>
                <a:latin typeface="Times New Roman" pitchFamily="18" charset="0"/>
              </a:defRPr>
            </a:lvl9pPr>
          </a:lstStyle>
          <a:p>
            <a:r>
              <a:rPr lang="en-US" sz="1000" i="1" dirty="0">
                <a:latin typeface="Arial" charset="0"/>
              </a:rPr>
              <a:t>Table 5:  Child Members - General Population</a:t>
            </a:r>
          </a:p>
        </p:txBody>
      </p:sp>
      <p:sp>
        <p:nvSpPr>
          <p:cNvPr id="7" name="Oval 102"/>
          <p:cNvSpPr>
            <a:spLocks noChangeArrowheads="1"/>
          </p:cNvSpPr>
          <p:nvPr/>
        </p:nvSpPr>
        <p:spPr bwMode="auto">
          <a:xfrm>
            <a:off x="3150078" y="3496574"/>
            <a:ext cx="304800" cy="228600"/>
          </a:xfrm>
          <a:prstGeom prst="ellipse">
            <a:avLst/>
          </a:prstGeom>
          <a:noFill/>
          <a:ln w="12700">
            <a:solidFill>
              <a:srgbClr val="46659C"/>
            </a:solidFill>
            <a:round/>
            <a:headEnd/>
            <a:tailEnd/>
          </a:ln>
        </p:spPr>
        <p:txBody>
          <a:bodyPr wrap="none" anchor="ctr"/>
          <a:lstStyle/>
          <a:p>
            <a:endParaRPr lang="en-US"/>
          </a:p>
        </p:txBody>
      </p:sp>
      <p:sp>
        <p:nvSpPr>
          <p:cNvPr id="8" name="Oval 102"/>
          <p:cNvSpPr>
            <a:spLocks noChangeArrowheads="1"/>
          </p:cNvSpPr>
          <p:nvPr/>
        </p:nvSpPr>
        <p:spPr bwMode="auto">
          <a:xfrm>
            <a:off x="4520244" y="3953774"/>
            <a:ext cx="304800" cy="228600"/>
          </a:xfrm>
          <a:prstGeom prst="ellipse">
            <a:avLst/>
          </a:prstGeom>
          <a:noFill/>
          <a:ln w="12700">
            <a:solidFill>
              <a:srgbClr val="46659C"/>
            </a:solidFill>
            <a:round/>
            <a:headEnd/>
            <a:tailEnd/>
          </a:ln>
        </p:spPr>
        <p:txBody>
          <a:bodyPr wrap="none" anchor="ctr"/>
          <a:lstStyle/>
          <a:p>
            <a:endParaRPr lang="en-US"/>
          </a:p>
        </p:txBody>
      </p:sp>
      <p:sp>
        <p:nvSpPr>
          <p:cNvPr id="9" name="Oval 102"/>
          <p:cNvSpPr>
            <a:spLocks noChangeArrowheads="1"/>
          </p:cNvSpPr>
          <p:nvPr/>
        </p:nvSpPr>
        <p:spPr bwMode="auto">
          <a:xfrm>
            <a:off x="5891844" y="4182374"/>
            <a:ext cx="304800" cy="228600"/>
          </a:xfrm>
          <a:prstGeom prst="ellipse">
            <a:avLst/>
          </a:prstGeom>
          <a:noFill/>
          <a:ln w="12700">
            <a:solidFill>
              <a:srgbClr val="46659C"/>
            </a:solidFill>
            <a:round/>
            <a:headEnd/>
            <a:tailEnd/>
          </a:ln>
        </p:spPr>
        <p:txBody>
          <a:bodyPr wrap="none" anchor="ctr"/>
          <a:lstStyle/>
          <a:p>
            <a:endParaRPr lang="en-US"/>
          </a:p>
        </p:txBody>
      </p:sp>
      <p:sp>
        <p:nvSpPr>
          <p:cNvPr id="10" name="Oval 102"/>
          <p:cNvSpPr>
            <a:spLocks noChangeArrowheads="1"/>
          </p:cNvSpPr>
          <p:nvPr/>
        </p:nvSpPr>
        <p:spPr bwMode="auto">
          <a:xfrm>
            <a:off x="5891844" y="3056626"/>
            <a:ext cx="304800" cy="228600"/>
          </a:xfrm>
          <a:prstGeom prst="ellipse">
            <a:avLst/>
          </a:prstGeom>
          <a:noFill/>
          <a:ln w="12700">
            <a:solidFill>
              <a:srgbClr val="46659C"/>
            </a:solidFill>
            <a:round/>
            <a:headEnd/>
            <a:tailEnd/>
          </a:ln>
        </p:spPr>
        <p:txBody>
          <a:bodyPr wrap="none" anchor="ctr"/>
          <a:lstStyle/>
          <a:p>
            <a:endParaRPr lang="en-US"/>
          </a:p>
        </p:txBody>
      </p:sp>
      <p:sp>
        <p:nvSpPr>
          <p:cNvPr id="11" name="Oval 102"/>
          <p:cNvSpPr>
            <a:spLocks noChangeArrowheads="1"/>
          </p:cNvSpPr>
          <p:nvPr/>
        </p:nvSpPr>
        <p:spPr bwMode="auto">
          <a:xfrm>
            <a:off x="7258020" y="4405223"/>
            <a:ext cx="304800" cy="228600"/>
          </a:xfrm>
          <a:prstGeom prst="ellipse">
            <a:avLst/>
          </a:prstGeom>
          <a:noFill/>
          <a:ln w="12700">
            <a:solidFill>
              <a:srgbClr val="46659C"/>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79425" y="274638"/>
            <a:ext cx="8642350" cy="334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solidFill>
                  <a:schemeClr val="bg1"/>
                </a:solidFill>
              </a:rPr>
              <a:t>Overall Ratings </a:t>
            </a:r>
            <a:r>
              <a:rPr lang="en-US" sz="1000" smtClean="0">
                <a:solidFill>
                  <a:schemeClr val="bg1"/>
                </a:solidFill>
              </a:rPr>
              <a:t>(continued)</a:t>
            </a:r>
          </a:p>
        </p:txBody>
      </p:sp>
      <p:graphicFrame>
        <p:nvGraphicFramePr>
          <p:cNvPr id="1627498" name="Group 362"/>
          <p:cNvGraphicFramePr>
            <a:graphicFrameLocks noGrp="1"/>
          </p:cNvGraphicFramePr>
          <p:nvPr>
            <p:extLst>
              <p:ext uri="{D42A27DB-BD31-4B8C-83A1-F6EECF244321}">
                <p14:modId xmlns:p14="http://schemas.microsoft.com/office/powerpoint/2010/main" val="2344384770"/>
              </p:ext>
            </p:extLst>
          </p:nvPr>
        </p:nvGraphicFramePr>
        <p:xfrm>
          <a:off x="1220451" y="2003425"/>
          <a:ext cx="7390149" cy="2689272"/>
        </p:xfrm>
        <a:graphic>
          <a:graphicData uri="http://schemas.openxmlformats.org/drawingml/2006/table">
            <a:tbl>
              <a:tblPr/>
              <a:tblGrid>
                <a:gridCol w="1549725"/>
                <a:gridCol w="486702"/>
                <a:gridCol w="486702"/>
                <a:gridCol w="486702"/>
                <a:gridCol w="486702"/>
                <a:gridCol w="486702"/>
                <a:gridCol w="486702"/>
                <a:gridCol w="486702"/>
                <a:gridCol w="486702"/>
                <a:gridCol w="486702"/>
                <a:gridCol w="486702"/>
                <a:gridCol w="486702"/>
                <a:gridCol w="486702"/>
              </a:tblGrid>
              <a:tr h="219501">
                <a:tc gridSpan="13">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Overall Ratings (Summary Rate – </a:t>
                      </a:r>
                      <a:r>
                        <a:rPr kumimoji="0" lang="en-US" sz="700" b="1" i="1" u="none" strike="noStrike" cap="none" normalizeH="0" baseline="0" dirty="0" smtClean="0">
                          <a:ln>
                            <a:noFill/>
                          </a:ln>
                          <a:solidFill>
                            <a:schemeClr val="bg1"/>
                          </a:solidFill>
                          <a:effectLst/>
                          <a:latin typeface="Arial" charset="0"/>
                        </a:rPr>
                        <a:t>8,9,10)</a:t>
                      </a:r>
                    </a:p>
                  </a:txBody>
                  <a:tcPr marT="45729" marB="45729"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3242">
                <a:tc rowSpan="2">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700" b="1" i="0" u="none" strike="noStrike" cap="none" normalizeH="0" baseline="0" smtClean="0">
                        <a:ln>
                          <a:noFill/>
                        </a:ln>
                        <a:solidFill>
                          <a:schemeClr val="bg1"/>
                        </a:solidFill>
                        <a:effectLst/>
                        <a:latin typeface="Arial" charset="0"/>
                      </a:endParaRPr>
                    </a:p>
                  </a:txBody>
                  <a:tcPr marT="45729" marB="45729" anchor="ctr" horzOverflow="overflow">
                    <a:lnL w="28575"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Personal Doctor</a:t>
                      </a:r>
                    </a:p>
                  </a:txBody>
                  <a:tcPr marT="45729" marB="45729"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Specialist Seen Most Often</a:t>
                      </a:r>
                    </a:p>
                  </a:txBody>
                  <a:tcPr marT="45729" marB="45729"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Health Care</a:t>
                      </a:r>
                    </a:p>
                  </a:txBody>
                  <a:tcPr marT="45729" marB="45729"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smtClean="0">
                          <a:ln>
                            <a:noFill/>
                          </a:ln>
                          <a:solidFill>
                            <a:schemeClr val="bg1"/>
                          </a:solidFill>
                          <a:effectLst/>
                          <a:latin typeface="Arial" charset="0"/>
                        </a:rPr>
                        <a:t>Health Plan</a:t>
                      </a:r>
                    </a:p>
                  </a:txBody>
                  <a:tcPr marT="45729" marB="45729" anchor="b"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tc>
                <a:tc hMerge="1">
                  <a:txBody>
                    <a:bodyPr/>
                    <a:lstStyle/>
                    <a:p>
                      <a:endParaRPr lang="en-US"/>
                    </a:p>
                  </a:txBody>
                  <a:tcPr/>
                </a:tc>
              </a:tr>
              <a:tr h="219501">
                <a:tc vMerge="1">
                  <a:txBody>
                    <a:bodyPr/>
                    <a:lstStyle/>
                    <a:p>
                      <a:endParaRPr lang="en-US"/>
                    </a:p>
                  </a:txBody>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2011</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2011</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29" marB="45729"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2011</a:t>
                      </a:r>
                    </a:p>
                  </a:txBody>
                  <a:tcPr marT="45729" marB="45729" anchor="ctr" horzOverflow="overflow">
                    <a:lnL w="12700" cap="flat" cmpd="sng" algn="ctr">
                      <a:solidFill>
                        <a:schemeClr val="bg1">
                          <a:lumMod val="75000"/>
                        </a:schemeClr>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2011</a:t>
                      </a:r>
                    </a:p>
                  </a:txBody>
                  <a:tcPr marT="45729" marB="45729"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r>
              <a:tr h="242938">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Quality Compass</a:t>
                      </a:r>
                      <a:r>
                        <a:rPr kumimoji="0" lang="en-US" sz="700" b="1" i="0" u="none" strike="noStrike" cap="none" normalizeH="0" baseline="30000" dirty="0" smtClean="0">
                          <a:ln>
                            <a:noFill/>
                          </a:ln>
                          <a:solidFill>
                            <a:schemeClr val="tx1"/>
                          </a:solidFill>
                          <a:effectLst/>
                          <a:latin typeface="Arial" charset="0"/>
                          <a:cs typeface="Arial" charset="0"/>
                        </a:rPr>
                        <a:t>®</a:t>
                      </a:r>
                      <a:r>
                        <a:rPr kumimoji="0" lang="en-US" sz="700" b="1" i="0" u="none" strike="noStrike" cap="none" normalizeH="0" baseline="30000" dirty="0" smtClean="0">
                          <a:ln>
                            <a:noFill/>
                          </a:ln>
                          <a:solidFill>
                            <a:schemeClr val="tx1"/>
                          </a:solidFill>
                          <a:effectLst/>
                          <a:latin typeface="Arial" charset="0"/>
                        </a:rPr>
                        <a:t>1</a:t>
                      </a:r>
                    </a:p>
                  </a:txBody>
                  <a:tcPr marT="45729" marB="4572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196"/>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86%</a:t>
                      </a:r>
                    </a:p>
                  </a:txBody>
                  <a:tcPr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196"/>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87%</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88A0CA">
                        <a:alpha val="74902"/>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700" b="1" i="0" u="none" strike="noStrike" cap="none" normalizeH="0" baseline="0" dirty="0" smtClean="0">
                        <a:ln>
                          <a:noFill/>
                        </a:ln>
                        <a:solidFill>
                          <a:schemeClr val="tx1"/>
                        </a:solidFill>
                        <a:effectLst/>
                        <a:latin typeface="Arial" charset="0"/>
                      </a:endParaRP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74902"/>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85%</a:t>
                      </a:r>
                    </a:p>
                  </a:txBody>
                  <a:tcPr marT="45729" marB="45729"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196"/>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84%</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88A0CA">
                        <a:alpha val="74902"/>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700" b="1" i="0" u="none" strike="noStrike" cap="none" normalizeH="0" baseline="0" dirty="0" smtClean="0">
                        <a:ln>
                          <a:noFill/>
                        </a:ln>
                        <a:solidFill>
                          <a:schemeClr val="tx1"/>
                        </a:solidFill>
                        <a:effectLst/>
                        <a:latin typeface="Arial" charset="0"/>
                      </a:endParaRP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74902"/>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82%</a:t>
                      </a:r>
                    </a:p>
                  </a:txBody>
                  <a:tcPr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196"/>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82%</a:t>
                      </a:r>
                    </a:p>
                  </a:txBody>
                  <a:tcPr marT="45729" marB="45729"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88A0CA">
                        <a:alpha val="74902"/>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700" b="1" i="0" u="none" strike="noStrike" cap="none" normalizeH="0" baseline="0" dirty="0" smtClean="0">
                        <a:ln>
                          <a:noFill/>
                        </a:ln>
                        <a:solidFill>
                          <a:schemeClr val="tx1"/>
                        </a:solidFill>
                        <a:effectLst/>
                        <a:latin typeface="Arial" charset="0"/>
                      </a:endParaRPr>
                    </a:p>
                  </a:txBody>
                  <a:tcPr marT="45729" marB="45729"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74902"/>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81%</a:t>
                      </a:r>
                    </a:p>
                  </a:txBody>
                  <a:tcPr marT="45729" marB="45729"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196"/>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82%</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88A0CA">
                        <a:alpha val="74902"/>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700" b="1" i="0" u="none" strike="noStrike" cap="none" normalizeH="0" baseline="0" dirty="0" smtClean="0">
                        <a:ln>
                          <a:noFill/>
                        </a:ln>
                        <a:solidFill>
                          <a:schemeClr val="tx1"/>
                        </a:solidFill>
                        <a:effectLst/>
                        <a:latin typeface="Arial" charset="0"/>
                      </a:endParaRPr>
                    </a:p>
                  </a:txBody>
                  <a:tcPr marT="45729" marB="45729"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74902"/>
                      </a:srgbClr>
                    </a:solidFill>
                  </a:tcPr>
                </a:tc>
              </a:tr>
              <a:tr h="242938">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err="1" smtClean="0">
                          <a:ln>
                            <a:noFill/>
                          </a:ln>
                          <a:solidFill>
                            <a:schemeClr val="tx1"/>
                          </a:solidFill>
                          <a:effectLst/>
                          <a:latin typeface="Arial" charset="0"/>
                        </a:rPr>
                        <a:t>HealthChoice</a:t>
                      </a:r>
                      <a:r>
                        <a:rPr kumimoji="0" lang="en-US" sz="700" b="1" i="0" u="none" strike="noStrike" cap="none" normalizeH="0" baseline="0" dirty="0" smtClean="0">
                          <a:ln>
                            <a:noFill/>
                          </a:ln>
                          <a:solidFill>
                            <a:schemeClr val="tx1"/>
                          </a:solidFill>
                          <a:effectLst/>
                          <a:latin typeface="Arial" charset="0"/>
                        </a:rPr>
                        <a:t> Aggregate</a:t>
                      </a:r>
                    </a:p>
                  </a:txBody>
                  <a:tcPr marT="45729" marB="4572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87%</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87%</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82%</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83%</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81%</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82%</a:t>
                      </a:r>
                    </a:p>
                  </a:txBody>
                  <a:tcPr marT="45729" marB="45729"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80%</a:t>
                      </a:r>
                    </a:p>
                  </a:txBody>
                  <a:tcPr marT="45729" marB="45729"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80%</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81%</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80%</a:t>
                      </a:r>
                    </a:p>
                  </a:txBody>
                  <a:tcPr marT="45729" marB="45729"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r>
              <a:tr h="219501">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smtClean="0">
                          <a:ln>
                            <a:noFill/>
                          </a:ln>
                          <a:solidFill>
                            <a:schemeClr val="tx1"/>
                          </a:solidFill>
                          <a:effectLst/>
                          <a:latin typeface="Arial" charset="0"/>
                        </a:rPr>
                        <a:t>AMERIGROUP Community Care</a:t>
                      </a:r>
                    </a:p>
                  </a:txBody>
                  <a:tcPr marT="45729" marB="4572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86%</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87%</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80%</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85%</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80%</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79%</a:t>
                      </a:r>
                    </a:p>
                  </a:txBody>
                  <a:tcPr marT="45729" marB="45729"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82%</a:t>
                      </a:r>
                    </a:p>
                  </a:txBody>
                  <a:tcPr marT="45729" marB="45729"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79%</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83%</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81%</a:t>
                      </a:r>
                    </a:p>
                  </a:txBody>
                  <a:tcPr marT="45729" marB="45729"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9501">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Diamond Plan</a:t>
                      </a:r>
                    </a:p>
                  </a:txBody>
                  <a:tcPr marT="45729" marB="4572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90%</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85%</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87%</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90%</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82%</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80%</a:t>
                      </a:r>
                    </a:p>
                  </a:txBody>
                  <a:tcPr marT="45729" marB="45729"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73%</a:t>
                      </a:r>
                    </a:p>
                  </a:txBody>
                  <a:tcPr marT="45729" marB="45729"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74%</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72%</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70%</a:t>
                      </a:r>
                    </a:p>
                  </a:txBody>
                  <a:tcPr marT="45729" marB="45729"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9501">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Jai Medical Systems</a:t>
                      </a:r>
                    </a:p>
                  </a:txBody>
                  <a:tcPr marT="45729" marB="4572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90%</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88%</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78%</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72%</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73%</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83%</a:t>
                      </a:r>
                    </a:p>
                  </a:txBody>
                  <a:tcPr marT="45729" marB="45729"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80%</a:t>
                      </a:r>
                    </a:p>
                  </a:txBody>
                  <a:tcPr marT="45729" marB="45729"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80%</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83%</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76%</a:t>
                      </a:r>
                    </a:p>
                  </a:txBody>
                  <a:tcPr marT="45729" marB="45729"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27060">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Maryland Physicians Care</a:t>
                      </a:r>
                    </a:p>
                  </a:txBody>
                  <a:tcPr marT="45729" marB="4572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88%</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88%</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78%</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79%</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84%</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80%</a:t>
                      </a:r>
                    </a:p>
                  </a:txBody>
                  <a:tcPr marT="45729" marB="45729"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81%</a:t>
                      </a:r>
                    </a:p>
                  </a:txBody>
                  <a:tcPr marT="45729" marB="45729"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78%</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78%</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79%</a:t>
                      </a:r>
                    </a:p>
                  </a:txBody>
                  <a:tcPr marT="45729" marB="45729"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36587">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err="1" smtClean="0">
                          <a:ln>
                            <a:noFill/>
                          </a:ln>
                          <a:solidFill>
                            <a:schemeClr val="tx1"/>
                          </a:solidFill>
                          <a:effectLst/>
                          <a:latin typeface="Arial" charset="0"/>
                        </a:rPr>
                        <a:t>MedStar</a:t>
                      </a:r>
                      <a:r>
                        <a:rPr kumimoji="0" lang="en-US" sz="700" b="0" i="0" u="none" strike="noStrike" cap="none" normalizeH="0" baseline="0" dirty="0" smtClean="0">
                          <a:ln>
                            <a:noFill/>
                          </a:ln>
                          <a:solidFill>
                            <a:schemeClr val="tx1"/>
                          </a:solidFill>
                          <a:effectLst/>
                          <a:latin typeface="Arial" charset="0"/>
                        </a:rPr>
                        <a:t> Family Choice</a:t>
                      </a:r>
                    </a:p>
                  </a:txBody>
                  <a:tcPr marT="45729" marB="4572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90%</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90%</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79%</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84%</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76%</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84%</a:t>
                      </a:r>
                    </a:p>
                  </a:txBody>
                  <a:tcPr marT="45729" marB="45729"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84%</a:t>
                      </a:r>
                    </a:p>
                  </a:txBody>
                  <a:tcPr marT="45729" marB="45729"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83%</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86%</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83%</a:t>
                      </a:r>
                    </a:p>
                  </a:txBody>
                  <a:tcPr marT="45729" marB="45729"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9501">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Priority Partners</a:t>
                      </a:r>
                    </a:p>
                  </a:txBody>
                  <a:tcPr marT="45729" marB="4572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87%</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85%</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84%</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81%</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83%</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85%</a:t>
                      </a:r>
                    </a:p>
                  </a:txBody>
                  <a:tcPr marT="45729" marB="45729"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80%</a:t>
                      </a:r>
                    </a:p>
                  </a:txBody>
                  <a:tcPr marT="45729" marB="45729"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83%</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84%</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83%</a:t>
                      </a:r>
                    </a:p>
                  </a:txBody>
                  <a:tcPr marT="45729" marB="45729"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9501">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err="1" smtClean="0">
                          <a:ln>
                            <a:noFill/>
                          </a:ln>
                          <a:solidFill>
                            <a:schemeClr val="tx1"/>
                          </a:solidFill>
                          <a:effectLst/>
                          <a:latin typeface="Arial" charset="0"/>
                        </a:rPr>
                        <a:t>UnitedHealthcare</a:t>
                      </a:r>
                      <a:endParaRPr kumimoji="0" lang="en-US" sz="700" b="0" i="0" u="none" strike="noStrike" cap="none" normalizeH="0" baseline="0" dirty="0" smtClean="0">
                        <a:ln>
                          <a:noFill/>
                        </a:ln>
                        <a:solidFill>
                          <a:schemeClr val="tx1"/>
                        </a:solidFill>
                        <a:effectLst/>
                        <a:latin typeface="Arial" charset="0"/>
                      </a:endParaRPr>
                    </a:p>
                  </a:txBody>
                  <a:tcPr marT="45729" marB="4572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83%</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85%</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86%</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87%</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79%</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83%</a:t>
                      </a:r>
                    </a:p>
                  </a:txBody>
                  <a:tcPr marT="45729" marB="45729"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78%</a:t>
                      </a:r>
                    </a:p>
                  </a:txBody>
                  <a:tcPr marT="45729" marB="45729"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78%</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79%</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76%</a:t>
                      </a:r>
                    </a:p>
                  </a:txBody>
                  <a:tcPr marT="45729" marB="45729"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468" name="Text Box 124"/>
          <p:cNvSpPr txBox="1">
            <a:spLocks noChangeArrowheads="1"/>
          </p:cNvSpPr>
          <p:nvPr/>
        </p:nvSpPr>
        <p:spPr bwMode="auto">
          <a:xfrm>
            <a:off x="1120438" y="4693335"/>
            <a:ext cx="6146800"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800" b="1">
                <a:solidFill>
                  <a:schemeClr val="tx1"/>
                </a:solidFill>
                <a:latin typeface="Times New Roman" pitchFamily="18" charset="0"/>
              </a:defRPr>
            </a:lvl1pPr>
            <a:lvl2pPr marL="742950" indent="-285750">
              <a:defRPr sz="800" b="1">
                <a:solidFill>
                  <a:schemeClr val="tx1"/>
                </a:solidFill>
                <a:latin typeface="Times New Roman" pitchFamily="18" charset="0"/>
              </a:defRPr>
            </a:lvl2pPr>
            <a:lvl3pPr marL="1143000" indent="-228600">
              <a:defRPr sz="800" b="1">
                <a:solidFill>
                  <a:schemeClr val="tx1"/>
                </a:solidFill>
                <a:latin typeface="Times New Roman" pitchFamily="18" charset="0"/>
              </a:defRPr>
            </a:lvl3pPr>
            <a:lvl4pPr marL="1600200" indent="-228600">
              <a:defRPr sz="800" b="1">
                <a:solidFill>
                  <a:schemeClr val="tx1"/>
                </a:solidFill>
                <a:latin typeface="Times New Roman" pitchFamily="18" charset="0"/>
              </a:defRPr>
            </a:lvl4pPr>
            <a:lvl5pPr marL="2057400" indent="-228600">
              <a:defRPr sz="800" b="1">
                <a:solidFill>
                  <a:schemeClr val="tx1"/>
                </a:solidFill>
                <a:latin typeface="Times New Roman" pitchFamily="18" charset="0"/>
              </a:defRPr>
            </a:lvl5pPr>
            <a:lvl6pPr marL="2514600" indent="-228600" eaLnBrk="0" fontAlgn="base" hangingPunct="0">
              <a:spcBef>
                <a:spcPct val="0"/>
              </a:spcBef>
              <a:spcAft>
                <a:spcPct val="0"/>
              </a:spcAft>
              <a:defRPr sz="800" b="1">
                <a:solidFill>
                  <a:schemeClr val="tx1"/>
                </a:solidFill>
                <a:latin typeface="Times New Roman" pitchFamily="18" charset="0"/>
              </a:defRPr>
            </a:lvl6pPr>
            <a:lvl7pPr marL="2971800" indent="-228600" eaLnBrk="0" fontAlgn="base" hangingPunct="0">
              <a:spcBef>
                <a:spcPct val="0"/>
              </a:spcBef>
              <a:spcAft>
                <a:spcPct val="0"/>
              </a:spcAft>
              <a:defRPr sz="800" b="1">
                <a:solidFill>
                  <a:schemeClr val="tx1"/>
                </a:solidFill>
                <a:latin typeface="Times New Roman" pitchFamily="18" charset="0"/>
              </a:defRPr>
            </a:lvl7pPr>
            <a:lvl8pPr marL="3429000" indent="-228600" eaLnBrk="0" fontAlgn="base" hangingPunct="0">
              <a:spcBef>
                <a:spcPct val="0"/>
              </a:spcBef>
              <a:spcAft>
                <a:spcPct val="0"/>
              </a:spcAft>
              <a:defRPr sz="800" b="1">
                <a:solidFill>
                  <a:schemeClr val="tx1"/>
                </a:solidFill>
                <a:latin typeface="Times New Roman" pitchFamily="18" charset="0"/>
              </a:defRPr>
            </a:lvl8pPr>
            <a:lvl9pPr marL="3886200" indent="-228600" eaLnBrk="0" fontAlgn="base" hangingPunct="0">
              <a:spcBef>
                <a:spcPct val="0"/>
              </a:spcBef>
              <a:spcAft>
                <a:spcPct val="0"/>
              </a:spcAft>
              <a:defRPr sz="800" b="1">
                <a:solidFill>
                  <a:schemeClr val="tx1"/>
                </a:solidFill>
                <a:latin typeface="Times New Roman" pitchFamily="18" charset="0"/>
              </a:defRPr>
            </a:lvl9pPr>
          </a:lstStyle>
          <a:p>
            <a:pPr>
              <a:spcBef>
                <a:spcPct val="50000"/>
              </a:spcBef>
            </a:pPr>
            <a:r>
              <a:rPr lang="en-US" b="0" dirty="0">
                <a:latin typeface="Arial" charset="0"/>
              </a:rPr>
              <a:t>     </a:t>
            </a:r>
            <a:r>
              <a:rPr lang="en-US" sz="700" b="0" dirty="0" err="1" smtClean="0">
                <a:latin typeface="Arial" charset="0"/>
              </a:rPr>
              <a:t>HealthChoice</a:t>
            </a:r>
            <a:r>
              <a:rPr lang="en-US" sz="700" b="0" dirty="0" smtClean="0">
                <a:latin typeface="Arial" charset="0"/>
              </a:rPr>
              <a:t> MCO </a:t>
            </a:r>
            <a:r>
              <a:rPr lang="en-US" sz="700" b="0" dirty="0">
                <a:latin typeface="Arial" charset="0"/>
              </a:rPr>
              <a:t>with the highest Summary Rate in </a:t>
            </a:r>
            <a:r>
              <a:rPr lang="en-US" sz="700" b="0" dirty="0" smtClean="0">
                <a:latin typeface="Arial" charset="0"/>
              </a:rPr>
              <a:t>2013</a:t>
            </a:r>
            <a:br>
              <a:rPr lang="en-US" sz="700" b="0" dirty="0" smtClean="0">
                <a:latin typeface="Arial" charset="0"/>
              </a:rPr>
            </a:br>
            <a:r>
              <a:rPr lang="en-US" sz="700" b="0" baseline="30000" dirty="0">
                <a:latin typeface="Arial" charset="0"/>
              </a:rPr>
              <a:t>1</a:t>
            </a:r>
            <a:r>
              <a:rPr lang="en-US" sz="700" b="0" dirty="0">
                <a:latin typeface="Arial" charset="0"/>
              </a:rPr>
              <a:t>Quality Compass</a:t>
            </a:r>
            <a:r>
              <a:rPr lang="en-US" sz="700" b="0" baseline="30000" dirty="0">
                <a:latin typeface="Arial" charset="0"/>
                <a:cs typeface="Arial" charset="0"/>
              </a:rPr>
              <a:t>®</a:t>
            </a:r>
            <a:r>
              <a:rPr lang="en-US" sz="700" b="0" dirty="0">
                <a:latin typeface="Arial" charset="0"/>
              </a:rPr>
              <a:t> is a registered trademark of NCQA</a:t>
            </a:r>
            <a:r>
              <a:rPr lang="en-US" sz="700" b="0" dirty="0" smtClean="0">
                <a:latin typeface="Arial" charset="0"/>
              </a:rPr>
              <a:t>.</a:t>
            </a:r>
            <a:endParaRPr lang="en-US" sz="700" b="0" dirty="0">
              <a:latin typeface="Arial" charset="0"/>
            </a:endParaRPr>
          </a:p>
        </p:txBody>
      </p:sp>
      <p:sp>
        <p:nvSpPr>
          <p:cNvPr id="13469" name="Oval 123"/>
          <p:cNvSpPr>
            <a:spLocks noChangeAspect="1" noChangeArrowheads="1"/>
          </p:cNvSpPr>
          <p:nvPr/>
        </p:nvSpPr>
        <p:spPr bwMode="auto">
          <a:xfrm>
            <a:off x="1219200" y="4760010"/>
            <a:ext cx="96837" cy="92075"/>
          </a:xfrm>
          <a:prstGeom prst="ellipse">
            <a:avLst/>
          </a:prstGeom>
          <a:noFill/>
          <a:ln w="12700">
            <a:solidFill>
              <a:srgbClr val="46659C"/>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474" name="Text Box 129"/>
          <p:cNvSpPr txBox="1">
            <a:spLocks noChangeArrowheads="1"/>
          </p:cNvSpPr>
          <p:nvPr/>
        </p:nvSpPr>
        <p:spPr bwMode="auto">
          <a:xfrm>
            <a:off x="1221241" y="1752600"/>
            <a:ext cx="27193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800" b="1">
                <a:solidFill>
                  <a:schemeClr val="tx1"/>
                </a:solidFill>
                <a:latin typeface="Times New Roman" pitchFamily="18" charset="0"/>
              </a:defRPr>
            </a:lvl1pPr>
            <a:lvl2pPr marL="742950" indent="-285750">
              <a:defRPr sz="800" b="1">
                <a:solidFill>
                  <a:schemeClr val="tx1"/>
                </a:solidFill>
                <a:latin typeface="Times New Roman" pitchFamily="18" charset="0"/>
              </a:defRPr>
            </a:lvl2pPr>
            <a:lvl3pPr marL="1143000" indent="-228600">
              <a:defRPr sz="800" b="1">
                <a:solidFill>
                  <a:schemeClr val="tx1"/>
                </a:solidFill>
                <a:latin typeface="Times New Roman" pitchFamily="18" charset="0"/>
              </a:defRPr>
            </a:lvl3pPr>
            <a:lvl4pPr marL="1600200" indent="-228600">
              <a:defRPr sz="800" b="1">
                <a:solidFill>
                  <a:schemeClr val="tx1"/>
                </a:solidFill>
                <a:latin typeface="Times New Roman" pitchFamily="18" charset="0"/>
              </a:defRPr>
            </a:lvl4pPr>
            <a:lvl5pPr marL="2057400" indent="-228600">
              <a:defRPr sz="800" b="1">
                <a:solidFill>
                  <a:schemeClr val="tx1"/>
                </a:solidFill>
                <a:latin typeface="Times New Roman" pitchFamily="18" charset="0"/>
              </a:defRPr>
            </a:lvl5pPr>
            <a:lvl6pPr marL="2514600" indent="-228600" eaLnBrk="0" fontAlgn="base" hangingPunct="0">
              <a:spcBef>
                <a:spcPct val="0"/>
              </a:spcBef>
              <a:spcAft>
                <a:spcPct val="0"/>
              </a:spcAft>
              <a:defRPr sz="800" b="1">
                <a:solidFill>
                  <a:schemeClr val="tx1"/>
                </a:solidFill>
                <a:latin typeface="Times New Roman" pitchFamily="18" charset="0"/>
              </a:defRPr>
            </a:lvl6pPr>
            <a:lvl7pPr marL="2971800" indent="-228600" eaLnBrk="0" fontAlgn="base" hangingPunct="0">
              <a:spcBef>
                <a:spcPct val="0"/>
              </a:spcBef>
              <a:spcAft>
                <a:spcPct val="0"/>
              </a:spcAft>
              <a:defRPr sz="800" b="1">
                <a:solidFill>
                  <a:schemeClr val="tx1"/>
                </a:solidFill>
                <a:latin typeface="Times New Roman" pitchFamily="18" charset="0"/>
              </a:defRPr>
            </a:lvl7pPr>
            <a:lvl8pPr marL="3429000" indent="-228600" eaLnBrk="0" fontAlgn="base" hangingPunct="0">
              <a:spcBef>
                <a:spcPct val="0"/>
              </a:spcBef>
              <a:spcAft>
                <a:spcPct val="0"/>
              </a:spcAft>
              <a:defRPr sz="800" b="1">
                <a:solidFill>
                  <a:schemeClr val="tx1"/>
                </a:solidFill>
                <a:latin typeface="Times New Roman" pitchFamily="18" charset="0"/>
              </a:defRPr>
            </a:lvl8pPr>
            <a:lvl9pPr marL="3886200" indent="-228600" eaLnBrk="0" fontAlgn="base" hangingPunct="0">
              <a:spcBef>
                <a:spcPct val="0"/>
              </a:spcBef>
              <a:spcAft>
                <a:spcPct val="0"/>
              </a:spcAft>
              <a:defRPr sz="800" b="1">
                <a:solidFill>
                  <a:schemeClr val="tx1"/>
                </a:solidFill>
                <a:latin typeface="Times New Roman" pitchFamily="18" charset="0"/>
              </a:defRPr>
            </a:lvl9pPr>
          </a:lstStyle>
          <a:p>
            <a:r>
              <a:rPr lang="en-US" sz="1000" i="1" dirty="0">
                <a:latin typeface="Arial" charset="0"/>
              </a:rPr>
              <a:t>Table 6:  Child Members - CCC Population</a:t>
            </a:r>
          </a:p>
        </p:txBody>
      </p:sp>
      <p:sp>
        <p:nvSpPr>
          <p:cNvPr id="7" name="Oval 93"/>
          <p:cNvSpPr>
            <a:spLocks noChangeArrowheads="1"/>
          </p:cNvSpPr>
          <p:nvPr/>
        </p:nvSpPr>
        <p:spPr bwMode="auto">
          <a:xfrm>
            <a:off x="2852470" y="3564148"/>
            <a:ext cx="304800" cy="228600"/>
          </a:xfrm>
          <a:prstGeom prst="ellipse">
            <a:avLst/>
          </a:prstGeom>
          <a:noFill/>
          <a:ln w="12700">
            <a:solidFill>
              <a:srgbClr val="46659C"/>
            </a:solidFill>
            <a:round/>
            <a:headEnd/>
            <a:tailEnd/>
          </a:ln>
        </p:spPr>
        <p:txBody>
          <a:bodyPr wrap="none" anchor="ctr"/>
          <a:lstStyle/>
          <a:p>
            <a:endParaRPr lang="en-US"/>
          </a:p>
        </p:txBody>
      </p:sp>
      <p:sp>
        <p:nvSpPr>
          <p:cNvPr id="8" name="Oval 93"/>
          <p:cNvSpPr>
            <a:spLocks noChangeArrowheads="1"/>
          </p:cNvSpPr>
          <p:nvPr/>
        </p:nvSpPr>
        <p:spPr bwMode="auto">
          <a:xfrm>
            <a:off x="4308896" y="3344174"/>
            <a:ext cx="304800" cy="228600"/>
          </a:xfrm>
          <a:prstGeom prst="ellipse">
            <a:avLst/>
          </a:prstGeom>
          <a:noFill/>
          <a:ln w="12700">
            <a:solidFill>
              <a:srgbClr val="46659C"/>
            </a:solidFill>
            <a:round/>
            <a:headEnd/>
            <a:tailEnd/>
          </a:ln>
        </p:spPr>
        <p:txBody>
          <a:bodyPr wrap="none" anchor="ctr"/>
          <a:lstStyle/>
          <a:p>
            <a:endParaRPr lang="en-US"/>
          </a:p>
        </p:txBody>
      </p:sp>
      <p:sp>
        <p:nvSpPr>
          <p:cNvPr id="9" name="Oval 93"/>
          <p:cNvSpPr>
            <a:spLocks noChangeArrowheads="1"/>
          </p:cNvSpPr>
          <p:nvPr/>
        </p:nvSpPr>
        <p:spPr bwMode="auto">
          <a:xfrm>
            <a:off x="5773948" y="4012722"/>
            <a:ext cx="304800" cy="228600"/>
          </a:xfrm>
          <a:prstGeom prst="ellipse">
            <a:avLst/>
          </a:prstGeom>
          <a:noFill/>
          <a:ln w="12700">
            <a:solidFill>
              <a:srgbClr val="46659C"/>
            </a:solidFill>
            <a:round/>
            <a:headEnd/>
            <a:tailEnd/>
          </a:ln>
        </p:spPr>
        <p:txBody>
          <a:bodyPr wrap="none" anchor="ctr"/>
          <a:lstStyle/>
          <a:p>
            <a:endParaRPr lang="en-US"/>
          </a:p>
        </p:txBody>
      </p:sp>
      <p:sp>
        <p:nvSpPr>
          <p:cNvPr id="10" name="Oval 93"/>
          <p:cNvSpPr>
            <a:spLocks noChangeArrowheads="1"/>
          </p:cNvSpPr>
          <p:nvPr/>
        </p:nvSpPr>
        <p:spPr bwMode="auto">
          <a:xfrm>
            <a:off x="7227154" y="4242760"/>
            <a:ext cx="304800" cy="228600"/>
          </a:xfrm>
          <a:prstGeom prst="ellipse">
            <a:avLst/>
          </a:prstGeom>
          <a:noFill/>
          <a:ln w="12700">
            <a:solidFill>
              <a:srgbClr val="46659C"/>
            </a:solidFill>
            <a:round/>
            <a:headEnd/>
            <a:tailEnd/>
          </a:ln>
        </p:spPr>
        <p:txBody>
          <a:bodyPr wrap="none" anchor="ctr"/>
          <a:lstStyle/>
          <a:p>
            <a:endParaRPr lang="en-US"/>
          </a:p>
        </p:txBody>
      </p:sp>
      <p:sp>
        <p:nvSpPr>
          <p:cNvPr id="11" name="Oval 93"/>
          <p:cNvSpPr>
            <a:spLocks noChangeArrowheads="1"/>
          </p:cNvSpPr>
          <p:nvPr/>
        </p:nvSpPr>
        <p:spPr bwMode="auto">
          <a:xfrm>
            <a:off x="7227154" y="4014160"/>
            <a:ext cx="304800" cy="228600"/>
          </a:xfrm>
          <a:prstGeom prst="ellipse">
            <a:avLst/>
          </a:prstGeom>
          <a:noFill/>
          <a:ln w="12700">
            <a:solidFill>
              <a:srgbClr val="46659C"/>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479425" y="274638"/>
            <a:ext cx="8642350" cy="334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solidFill>
                  <a:schemeClr val="bg1"/>
                </a:solidFill>
              </a:rPr>
              <a:t>Composite Measures</a:t>
            </a:r>
            <a:endParaRPr lang="en-US" sz="1000" smtClean="0">
              <a:solidFill>
                <a:schemeClr val="bg1"/>
              </a:solidFill>
            </a:endParaRPr>
          </a:p>
        </p:txBody>
      </p:sp>
      <p:sp>
        <p:nvSpPr>
          <p:cNvPr id="14339" name="Rectangle 172"/>
          <p:cNvSpPr>
            <a:spLocks noGrp="1" noChangeArrowheads="1"/>
          </p:cNvSpPr>
          <p:nvPr>
            <p:ph type="body" idx="1"/>
          </p:nvPr>
        </p:nvSpPr>
        <p:spPr>
          <a:xfrm>
            <a:off x="400050" y="990600"/>
            <a:ext cx="8721725" cy="838200"/>
          </a:xfrm>
          <a:noFill/>
        </p:spPr>
        <p:txBody>
          <a:bodyPr/>
          <a:lstStyle/>
          <a:p>
            <a:pPr marL="0" indent="0" eaLnBrk="1" hangingPunct="1">
              <a:buFont typeface="Wingdings" pitchFamily="2" charset="2"/>
              <a:buNone/>
            </a:pPr>
            <a:r>
              <a:rPr lang="en-US" dirty="0" smtClean="0"/>
              <a:t>Composite measures assess results for main issues/areas of concern.  These composite measures were derived by combining survey results of similar questions </a:t>
            </a:r>
            <a:r>
              <a:rPr lang="en-US" i="1" dirty="0" smtClean="0"/>
              <a:t>(note:  two of the composite measures are comprised of only one question)</a:t>
            </a:r>
            <a:r>
              <a:rPr lang="en-US" dirty="0" smtClean="0"/>
              <a:t>.  Specifically, it’s the average of each response category of the attributes that comprise a particular service area or composite. </a:t>
            </a:r>
          </a:p>
          <a:p>
            <a:pPr marL="457200" lvl="1" indent="-342900" eaLnBrk="1" hangingPunct="1">
              <a:buFont typeface="Wingdings" pitchFamily="2" charset="2"/>
              <a:buChar char="§"/>
            </a:pPr>
            <a:r>
              <a:rPr lang="en-US" dirty="0" smtClean="0"/>
              <a:t>The CAHPS</a:t>
            </a:r>
            <a:r>
              <a:rPr lang="en-US" baseline="30000" dirty="0" smtClean="0"/>
              <a:t>®</a:t>
            </a:r>
            <a:r>
              <a:rPr lang="en-US" dirty="0" smtClean="0"/>
              <a:t> 5.0H Adult Medicaid Survey includes seven composite measures, defined below.</a:t>
            </a:r>
          </a:p>
        </p:txBody>
      </p:sp>
      <p:sp>
        <p:nvSpPr>
          <p:cNvPr id="14340" name="Text Box 226"/>
          <p:cNvSpPr txBox="1">
            <a:spLocks noChangeArrowheads="1"/>
          </p:cNvSpPr>
          <p:nvPr/>
        </p:nvSpPr>
        <p:spPr bwMode="auto">
          <a:xfrm>
            <a:off x="671513" y="2105025"/>
            <a:ext cx="29860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800" b="1">
                <a:solidFill>
                  <a:schemeClr val="tx1"/>
                </a:solidFill>
                <a:latin typeface="Times New Roman" pitchFamily="18" charset="0"/>
              </a:defRPr>
            </a:lvl1pPr>
            <a:lvl2pPr marL="742950" indent="-285750">
              <a:defRPr sz="800" b="1">
                <a:solidFill>
                  <a:schemeClr val="tx1"/>
                </a:solidFill>
                <a:latin typeface="Times New Roman" pitchFamily="18" charset="0"/>
              </a:defRPr>
            </a:lvl2pPr>
            <a:lvl3pPr marL="1143000" indent="-228600">
              <a:defRPr sz="800" b="1">
                <a:solidFill>
                  <a:schemeClr val="tx1"/>
                </a:solidFill>
                <a:latin typeface="Times New Roman" pitchFamily="18" charset="0"/>
              </a:defRPr>
            </a:lvl3pPr>
            <a:lvl4pPr marL="1600200" indent="-228600">
              <a:defRPr sz="800" b="1">
                <a:solidFill>
                  <a:schemeClr val="tx1"/>
                </a:solidFill>
                <a:latin typeface="Times New Roman" pitchFamily="18" charset="0"/>
              </a:defRPr>
            </a:lvl4pPr>
            <a:lvl5pPr marL="2057400" indent="-228600">
              <a:defRPr sz="800" b="1">
                <a:solidFill>
                  <a:schemeClr val="tx1"/>
                </a:solidFill>
                <a:latin typeface="Times New Roman" pitchFamily="18" charset="0"/>
              </a:defRPr>
            </a:lvl5pPr>
            <a:lvl6pPr marL="2514600" indent="-228600" eaLnBrk="0" fontAlgn="base" hangingPunct="0">
              <a:spcBef>
                <a:spcPct val="0"/>
              </a:spcBef>
              <a:spcAft>
                <a:spcPct val="0"/>
              </a:spcAft>
              <a:defRPr sz="800" b="1">
                <a:solidFill>
                  <a:schemeClr val="tx1"/>
                </a:solidFill>
                <a:latin typeface="Times New Roman" pitchFamily="18" charset="0"/>
              </a:defRPr>
            </a:lvl6pPr>
            <a:lvl7pPr marL="2971800" indent="-228600" eaLnBrk="0" fontAlgn="base" hangingPunct="0">
              <a:spcBef>
                <a:spcPct val="0"/>
              </a:spcBef>
              <a:spcAft>
                <a:spcPct val="0"/>
              </a:spcAft>
              <a:defRPr sz="800" b="1">
                <a:solidFill>
                  <a:schemeClr val="tx1"/>
                </a:solidFill>
                <a:latin typeface="Times New Roman" pitchFamily="18" charset="0"/>
              </a:defRPr>
            </a:lvl7pPr>
            <a:lvl8pPr marL="3429000" indent="-228600" eaLnBrk="0" fontAlgn="base" hangingPunct="0">
              <a:spcBef>
                <a:spcPct val="0"/>
              </a:spcBef>
              <a:spcAft>
                <a:spcPct val="0"/>
              </a:spcAft>
              <a:defRPr sz="800" b="1">
                <a:solidFill>
                  <a:schemeClr val="tx1"/>
                </a:solidFill>
                <a:latin typeface="Times New Roman" pitchFamily="18" charset="0"/>
              </a:defRPr>
            </a:lvl8pPr>
            <a:lvl9pPr marL="3886200" indent="-228600" eaLnBrk="0" fontAlgn="base" hangingPunct="0">
              <a:spcBef>
                <a:spcPct val="0"/>
              </a:spcBef>
              <a:spcAft>
                <a:spcPct val="0"/>
              </a:spcAft>
              <a:defRPr sz="800" b="1">
                <a:solidFill>
                  <a:schemeClr val="tx1"/>
                </a:solidFill>
                <a:latin typeface="Times New Roman" pitchFamily="18" charset="0"/>
              </a:defRPr>
            </a:lvl9pPr>
          </a:lstStyle>
          <a:p>
            <a:r>
              <a:rPr lang="en-US" sz="1000" i="1" dirty="0">
                <a:latin typeface="Arial" charset="0"/>
              </a:rPr>
              <a:t>Table 7:  Adult Composite Measure Definitions</a:t>
            </a:r>
          </a:p>
        </p:txBody>
      </p:sp>
      <p:graphicFrame>
        <p:nvGraphicFramePr>
          <p:cNvPr id="7" name="Group 96"/>
          <p:cNvGraphicFramePr>
            <a:graphicFrameLocks noGrp="1"/>
          </p:cNvGraphicFramePr>
          <p:nvPr>
            <p:extLst>
              <p:ext uri="{D42A27DB-BD31-4B8C-83A1-F6EECF244321}">
                <p14:modId xmlns:p14="http://schemas.microsoft.com/office/powerpoint/2010/main" val="284047292"/>
              </p:ext>
            </p:extLst>
          </p:nvPr>
        </p:nvGraphicFramePr>
        <p:xfrm>
          <a:off x="621193" y="2378255"/>
          <a:ext cx="8353154" cy="4114800"/>
        </p:xfrm>
        <a:graphic>
          <a:graphicData uri="http://schemas.openxmlformats.org/drawingml/2006/table">
            <a:tbl>
              <a:tblPr/>
              <a:tblGrid>
                <a:gridCol w="1946366"/>
                <a:gridCol w="1540873"/>
                <a:gridCol w="2757352"/>
                <a:gridCol w="2108563"/>
              </a:tblGrid>
              <a:tr h="236538">
                <a:tc>
                  <a:txBody>
                    <a:bodyPr/>
                    <a:lstStyle/>
                    <a:p>
                      <a:pPr marL="0" marR="0" lvl="0" indent="0" algn="l" defTabSz="914400" rtl="0" eaLnBrk="0" fontAlgn="base" latinLnBrk="0" hangingPunct="0">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bg1"/>
                          </a:solidFill>
                          <a:effectLst/>
                          <a:latin typeface="Arial" charset="0"/>
                        </a:rPr>
                        <a:t>Composite Measure/Rating Item</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Wingdings" pitchFamily="2" charset="2"/>
                        <a:buNone/>
                        <a:tabLst/>
                      </a:pPr>
                      <a:r>
                        <a:rPr kumimoji="0" lang="en-US" sz="800" b="0" i="0" u="none" strike="noStrike" cap="none" normalizeH="0" baseline="0" smtClean="0">
                          <a:ln>
                            <a:noFill/>
                          </a:ln>
                          <a:solidFill>
                            <a:schemeClr val="bg1"/>
                          </a:solidFill>
                          <a:effectLst/>
                          <a:latin typeface="Arial" charset="0"/>
                        </a:rPr>
                        <a:t>Survey Question </a:t>
                      </a:r>
                      <a:r>
                        <a:rPr kumimoji="0" lang="en-US" sz="800" b="0" i="0" u="none" strike="noStrike" cap="none" normalizeH="0" baseline="0" dirty="0" smtClean="0">
                          <a:ln>
                            <a:noFill/>
                          </a:ln>
                          <a:solidFill>
                            <a:schemeClr val="bg1"/>
                          </a:solidFill>
                          <a:effectLst/>
                          <a:latin typeface="Arial" charset="0"/>
                        </a:rPr>
                        <a:t>Number</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Wingdings" pitchFamily="2" charset="2"/>
                        <a:buNone/>
                        <a:tabLst/>
                      </a:pPr>
                      <a:r>
                        <a:rPr kumimoji="0" lang="en-US" sz="800" b="0" i="0" u="none" strike="noStrike" cap="none" normalizeH="0" baseline="0" smtClean="0">
                          <a:ln>
                            <a:noFill/>
                          </a:ln>
                          <a:solidFill>
                            <a:schemeClr val="bg1"/>
                          </a:solidFill>
                          <a:effectLst/>
                          <a:latin typeface="Arial" charset="0"/>
                        </a:rPr>
                        <a:t>What is Measured</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Wingdings" pitchFamily="2" charset="2"/>
                        <a:buNone/>
                        <a:tabLst/>
                      </a:pPr>
                      <a:r>
                        <a:rPr kumimoji="0" lang="en-US" sz="800" b="0" i="0" u="none" strike="noStrike" cap="none" normalizeH="0" baseline="0" smtClean="0">
                          <a:ln>
                            <a:noFill/>
                          </a:ln>
                          <a:solidFill>
                            <a:schemeClr val="bg1"/>
                          </a:solidFill>
                          <a:effectLst/>
                          <a:latin typeface="Arial" charset="0"/>
                        </a:rPr>
                        <a:t>Summary Rate</a:t>
                      </a:r>
                      <a:r>
                        <a:rPr kumimoji="0" lang="en-US" sz="800" b="0" i="0" u="none" strike="noStrike" cap="none" normalizeH="0" baseline="30000" smtClean="0">
                          <a:ln>
                            <a:noFill/>
                          </a:ln>
                          <a:solidFill>
                            <a:schemeClr val="bg1"/>
                          </a:solidFill>
                          <a:effectLst/>
                          <a:latin typeface="Arial" charset="0"/>
                        </a:rPr>
                        <a:t>1</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6659C"/>
                    </a:solidFill>
                  </a:tcPr>
                </a:tc>
              </a:tr>
              <a:tr h="333375">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Getting Needed Care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14 and 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Measures members’ experiences in the last 6 months when trying to get care from specialists and through their health plan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 of members who responded “</a:t>
                      </a:r>
                      <a:br>
                        <a:rPr kumimoji="0" lang="en-US" sz="800" b="0" i="0" u="none" strike="noStrike" cap="none" normalizeH="0" baseline="0" dirty="0" smtClean="0">
                          <a:ln>
                            <a:noFill/>
                          </a:ln>
                          <a:solidFill>
                            <a:schemeClr val="tx1"/>
                          </a:solidFill>
                          <a:effectLst/>
                          <a:latin typeface="Arial" charset="0"/>
                        </a:rPr>
                      </a:br>
                      <a:r>
                        <a:rPr kumimoji="0" lang="en-US" sz="800" b="0" i="0" u="none" strike="noStrike" cap="none" normalizeH="0" baseline="0" dirty="0" smtClean="0">
                          <a:ln>
                            <a:noFill/>
                          </a:ln>
                          <a:solidFill>
                            <a:schemeClr val="tx1"/>
                          </a:solidFill>
                          <a:effectLst/>
                          <a:latin typeface="Arial" charset="0"/>
                        </a:rPr>
                        <a:t>Usually” or “Always”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Getting Care Quickly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4 and 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Measures members’ experiences with receiving care and getting appointments as soon as they needed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 of members who responded </a:t>
                      </a:r>
                      <a:br>
                        <a:rPr kumimoji="0" lang="en-US" sz="800" b="0" i="0" u="none" strike="noStrike" cap="none" normalizeH="0" baseline="0" dirty="0" smtClean="0">
                          <a:ln>
                            <a:noFill/>
                          </a:ln>
                          <a:solidFill>
                            <a:schemeClr val="tx1"/>
                          </a:solidFill>
                          <a:effectLst/>
                          <a:latin typeface="Arial" charset="0"/>
                        </a:rPr>
                      </a:br>
                      <a:r>
                        <a:rPr kumimoji="0" lang="en-US" sz="800" b="0" i="0" u="none" strike="noStrike" cap="none" normalizeH="0" baseline="0" dirty="0" smtClean="0">
                          <a:ln>
                            <a:noFill/>
                          </a:ln>
                          <a:solidFill>
                            <a:schemeClr val="tx1"/>
                          </a:solidFill>
                          <a:effectLst/>
                          <a:latin typeface="Arial" charset="0"/>
                        </a:rPr>
                        <a:t>“Usually” or “Always”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smtClean="0">
                          <a:ln>
                            <a:noFill/>
                          </a:ln>
                          <a:solidFill>
                            <a:schemeClr val="tx1"/>
                          </a:solidFill>
                          <a:effectLst/>
                          <a:latin typeface="Arial" charset="0"/>
                        </a:rPr>
                        <a:t>How Well Doctors Communicate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17, 18, 19 and 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Measures how well personal doctor explains things, listens to them, shows respect for what they have to say and spends enough time with them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 of members who responded </a:t>
                      </a:r>
                      <a:br>
                        <a:rPr kumimoji="0" lang="en-US" sz="800" b="0" i="0" u="none" strike="noStrike" cap="none" normalizeH="0" baseline="0" dirty="0" smtClean="0">
                          <a:ln>
                            <a:noFill/>
                          </a:ln>
                          <a:solidFill>
                            <a:schemeClr val="tx1"/>
                          </a:solidFill>
                          <a:effectLst/>
                          <a:latin typeface="Arial" charset="0"/>
                        </a:rPr>
                      </a:br>
                      <a:r>
                        <a:rPr kumimoji="0" lang="en-US" sz="800" b="0" i="0" u="none" strike="noStrike" cap="none" normalizeH="0" baseline="0" dirty="0" smtClean="0">
                          <a:ln>
                            <a:noFill/>
                          </a:ln>
                          <a:solidFill>
                            <a:schemeClr val="tx1"/>
                          </a:solidFill>
                          <a:effectLst/>
                          <a:latin typeface="Arial" charset="0"/>
                        </a:rPr>
                        <a:t>“Usually” or “Always”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smtClean="0">
                          <a:ln>
                            <a:noFill/>
                          </a:ln>
                          <a:solidFill>
                            <a:schemeClr val="tx1"/>
                          </a:solidFill>
                          <a:effectLst/>
                          <a:latin typeface="Arial" charset="0"/>
                        </a:rPr>
                        <a:t>Customer Service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31 and 32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Measures members’ experiences with getting the information needed and treatment by Customer Service staff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 of members who responded </a:t>
                      </a:r>
                      <a:br>
                        <a:rPr kumimoji="0" lang="en-US" sz="800" b="0" i="0" u="none" strike="noStrike" cap="none" normalizeH="0" baseline="0" dirty="0" smtClean="0">
                          <a:ln>
                            <a:noFill/>
                          </a:ln>
                          <a:solidFill>
                            <a:schemeClr val="tx1"/>
                          </a:solidFill>
                          <a:effectLst/>
                          <a:latin typeface="Arial" charset="0"/>
                        </a:rPr>
                      </a:br>
                      <a:r>
                        <a:rPr kumimoji="0" lang="en-US" sz="800" b="0" i="0" u="none" strike="noStrike" cap="none" normalizeH="0" baseline="0" dirty="0" smtClean="0">
                          <a:ln>
                            <a:noFill/>
                          </a:ln>
                          <a:solidFill>
                            <a:schemeClr val="tx1"/>
                          </a:solidFill>
                          <a:effectLst/>
                          <a:latin typeface="Arial" charset="0"/>
                        </a:rPr>
                        <a:t>“Usually” or “Always”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smtClean="0">
                          <a:ln>
                            <a:noFill/>
                          </a:ln>
                          <a:solidFill>
                            <a:schemeClr val="tx1"/>
                          </a:solidFill>
                          <a:effectLst/>
                          <a:latin typeface="Arial" charset="0"/>
                        </a:rPr>
                        <a:t>Shared Decision-Making</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10, 11 and 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Measures members’ experiences with doctors discussing the pros and cons of starting or stopping a prescription medicine and asking the member what they thought was best for them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 of members who responded </a:t>
                      </a:r>
                      <a:br>
                        <a:rPr kumimoji="0" lang="en-US" sz="800" b="0" i="0" u="none" strike="noStrike" cap="none" normalizeH="0" baseline="0" dirty="0" smtClean="0">
                          <a:ln>
                            <a:noFill/>
                          </a:ln>
                          <a:solidFill>
                            <a:schemeClr val="tx1"/>
                          </a:solidFill>
                          <a:effectLst/>
                          <a:latin typeface="Arial" charset="0"/>
                        </a:rPr>
                      </a:br>
                      <a:r>
                        <a:rPr kumimoji="0" lang="en-US" sz="800" b="0" i="0" u="none" strike="noStrike" cap="none" normalizeH="0" baseline="0" dirty="0" smtClean="0">
                          <a:ln>
                            <a:noFill/>
                          </a:ln>
                          <a:solidFill>
                            <a:schemeClr val="tx1"/>
                          </a:solidFill>
                          <a:effectLst/>
                          <a:latin typeface="Arial" charset="0"/>
                        </a:rPr>
                        <a:t>“A lot”, “Some” or “Yes”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smtClean="0">
                          <a:ln>
                            <a:noFill/>
                          </a:ln>
                          <a:solidFill>
                            <a:schemeClr val="tx1"/>
                          </a:solidFill>
                          <a:effectLst/>
                          <a:latin typeface="Arial" charset="0"/>
                        </a:rPr>
                        <a:t>Health Promotion and Education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smtClean="0">
                          <a:ln>
                            <a:noFill/>
                          </a:ln>
                          <a:solidFill>
                            <a:schemeClr val="tx1"/>
                          </a:solidFill>
                          <a:effectLst/>
                          <a:latin typeface="Arial"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Measures members’ experience with their doctor discussing specific things to do to prevent illness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 of members who responded </a:t>
                      </a:r>
                      <a:br>
                        <a:rPr kumimoji="0" lang="en-US" sz="800" b="0" i="0" u="none" strike="noStrike" cap="none" normalizeH="0" baseline="0" dirty="0" smtClean="0">
                          <a:ln>
                            <a:noFill/>
                          </a:ln>
                          <a:solidFill>
                            <a:schemeClr val="tx1"/>
                          </a:solidFill>
                          <a:effectLst/>
                          <a:latin typeface="Arial" charset="0"/>
                        </a:rPr>
                      </a:br>
                      <a:r>
                        <a:rPr kumimoji="0" lang="en-US" sz="800" b="0" i="0" u="none" strike="noStrike" cap="none" normalizeH="0" baseline="0" dirty="0" smtClean="0">
                          <a:ln>
                            <a:noFill/>
                          </a:ln>
                          <a:solidFill>
                            <a:schemeClr val="tx1"/>
                          </a:solidFill>
                          <a:effectLst/>
                          <a:latin typeface="Arial" charset="0"/>
                        </a:rPr>
                        <a:t>“Yes”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smtClean="0">
                          <a:ln>
                            <a:noFill/>
                          </a:ln>
                          <a:solidFill>
                            <a:schemeClr val="tx1"/>
                          </a:solidFill>
                          <a:effectLst/>
                          <a:latin typeface="Arial" charset="0"/>
                        </a:rPr>
                        <a:t>Coordination of Care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22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Measures members’ perception of whether their doctor is up-to-date about the care he/she received from other doctors or health providers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 of members who responded </a:t>
                      </a:r>
                      <a:br>
                        <a:rPr kumimoji="0" lang="en-US" sz="800" b="0" i="0" u="none" strike="noStrike" cap="none" normalizeH="0" baseline="0" dirty="0" smtClean="0">
                          <a:ln>
                            <a:noFill/>
                          </a:ln>
                          <a:solidFill>
                            <a:schemeClr val="tx1"/>
                          </a:solidFill>
                          <a:effectLst/>
                          <a:latin typeface="Arial" charset="0"/>
                        </a:rPr>
                      </a:br>
                      <a:r>
                        <a:rPr kumimoji="0" lang="en-US" sz="800" b="0" i="0" u="none" strike="noStrike" cap="none" normalizeH="0" baseline="0" dirty="0" smtClean="0">
                          <a:ln>
                            <a:noFill/>
                          </a:ln>
                          <a:solidFill>
                            <a:schemeClr val="tx1"/>
                          </a:solidFill>
                          <a:effectLst/>
                          <a:latin typeface="Arial" charset="0"/>
                        </a:rPr>
                        <a:t>“Usually” or “Always”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03200">
                <a:tc gridSpan="4">
                  <a:txBody>
                    <a:bodyPr/>
                    <a:lstStyle/>
                    <a:p>
                      <a:pPr marL="0" marR="0" lvl="0" indent="0" algn="l" defTabSz="914400" rtl="0" eaLnBrk="0" fontAlgn="base" latinLnBrk="0" hangingPunct="0">
                        <a:lnSpc>
                          <a:spcPct val="120000"/>
                        </a:lnSpc>
                        <a:spcBef>
                          <a:spcPct val="10000"/>
                        </a:spcBef>
                        <a:spcAft>
                          <a:spcPct val="10000"/>
                        </a:spcAft>
                        <a:buClrTx/>
                        <a:buSzTx/>
                        <a:buFont typeface="Wingdings" pitchFamily="2" charset="2"/>
                        <a:buNone/>
                        <a:tabLst/>
                      </a:pPr>
                      <a:r>
                        <a:rPr kumimoji="0" lang="en-US" sz="600" b="0" i="0" u="none" strike="noStrike" cap="none" normalizeH="0" baseline="30000" dirty="0" smtClean="0">
                          <a:ln>
                            <a:noFill/>
                          </a:ln>
                          <a:solidFill>
                            <a:srgbClr val="000000"/>
                          </a:solidFill>
                          <a:effectLst/>
                          <a:latin typeface="Arial" charset="0"/>
                          <a:sym typeface="Wingdings 3" pitchFamily="18" charset="2"/>
                        </a:rPr>
                        <a:t>1</a:t>
                      </a:r>
                      <a:r>
                        <a:rPr kumimoji="0" lang="en-US" sz="600" b="0" i="0" u="none" strike="noStrike" cap="none" normalizeH="0" baseline="0" dirty="0" smtClean="0">
                          <a:ln>
                            <a:noFill/>
                          </a:ln>
                          <a:solidFill>
                            <a:srgbClr val="000000"/>
                          </a:solidFill>
                          <a:effectLst/>
                          <a:latin typeface="Arial" charset="0"/>
                          <a:sym typeface="Wingdings 3" pitchFamily="18" charset="2"/>
                        </a:rPr>
                        <a:t>Summary Rates most often represent the most favorable responses for that question.</a:t>
                      </a:r>
                      <a:br>
                        <a:rPr kumimoji="0" lang="en-US" sz="600" b="0" i="0" u="none" strike="noStrike" cap="none" normalizeH="0" baseline="0" dirty="0" smtClean="0">
                          <a:ln>
                            <a:noFill/>
                          </a:ln>
                          <a:solidFill>
                            <a:srgbClr val="000000"/>
                          </a:solidFill>
                          <a:effectLst/>
                          <a:latin typeface="Arial" charset="0"/>
                          <a:sym typeface="Wingdings 3" pitchFamily="18" charset="2"/>
                        </a:rPr>
                      </a:br>
                      <a:endParaRPr kumimoji="0" lang="en-US" sz="600" b="0" i="0" u="none" strike="noStrike" cap="none" normalizeH="0" baseline="0" dirty="0" smtClean="0">
                        <a:ln>
                          <a:noFill/>
                        </a:ln>
                        <a:solidFill>
                          <a:srgbClr val="000000"/>
                        </a:solidFill>
                        <a:effectLst/>
                        <a:latin typeface="Arial" charset="0"/>
                        <a:sym typeface="Wingdings 3" pitchFamily="18" charset="2"/>
                      </a:endParaRPr>
                    </a:p>
                  </a:txBody>
                  <a:tcPr horzOverflow="overflow">
                    <a:lnL cap="flat">
                      <a:noFill/>
                    </a:lnL>
                    <a:lnR cap="flat">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79425" y="274638"/>
            <a:ext cx="8642350" cy="334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solidFill>
                  <a:schemeClr val="bg1"/>
                </a:solidFill>
              </a:rPr>
              <a:t>Composite Measures </a:t>
            </a:r>
            <a:r>
              <a:rPr lang="en-US" sz="1000" smtClean="0">
                <a:solidFill>
                  <a:schemeClr val="bg1"/>
                </a:solidFill>
              </a:rPr>
              <a:t>(continued)</a:t>
            </a:r>
          </a:p>
        </p:txBody>
      </p:sp>
      <p:sp>
        <p:nvSpPr>
          <p:cNvPr id="15363" name="Rectangle 3"/>
          <p:cNvSpPr>
            <a:spLocks noGrp="1" noChangeArrowheads="1"/>
          </p:cNvSpPr>
          <p:nvPr>
            <p:ph type="body" idx="1"/>
          </p:nvPr>
        </p:nvSpPr>
        <p:spPr>
          <a:xfrm>
            <a:off x="400050" y="990600"/>
            <a:ext cx="8721725" cy="838200"/>
          </a:xfrm>
          <a:noFill/>
        </p:spPr>
        <p:txBody>
          <a:bodyPr/>
          <a:lstStyle/>
          <a:p>
            <a:pPr marL="0" indent="0" eaLnBrk="1" hangingPunct="1">
              <a:buNone/>
            </a:pPr>
            <a:r>
              <a:rPr lang="en-US" dirty="0" smtClean="0"/>
              <a:t>The CAHPS</a:t>
            </a:r>
            <a:r>
              <a:rPr lang="en-US" baseline="30000" dirty="0" smtClean="0"/>
              <a:t>®</a:t>
            </a:r>
            <a:r>
              <a:rPr lang="en-US" dirty="0" smtClean="0"/>
              <a:t> 5.0H Child Medicaid Survey includes seven standard composite measures, defined below  </a:t>
            </a:r>
            <a:r>
              <a:rPr lang="en-US" i="1" dirty="0"/>
              <a:t>(note:  </a:t>
            </a:r>
            <a:r>
              <a:rPr lang="en-US" i="1" dirty="0" smtClean="0"/>
              <a:t>two of the </a:t>
            </a:r>
            <a:r>
              <a:rPr lang="en-US" i="1" dirty="0"/>
              <a:t>composite </a:t>
            </a:r>
            <a:r>
              <a:rPr lang="en-US" i="1" dirty="0" smtClean="0"/>
              <a:t>measures </a:t>
            </a:r>
            <a:r>
              <a:rPr lang="en-US" i="1" dirty="0"/>
              <a:t>are comprised of only one question)</a:t>
            </a:r>
            <a:r>
              <a:rPr lang="en-US" dirty="0" smtClean="0"/>
              <a:t>.</a:t>
            </a:r>
          </a:p>
        </p:txBody>
      </p:sp>
      <p:sp>
        <p:nvSpPr>
          <p:cNvPr id="15364" name="Text Box 104"/>
          <p:cNvSpPr txBox="1">
            <a:spLocks noChangeArrowheads="1"/>
          </p:cNvSpPr>
          <p:nvPr/>
        </p:nvSpPr>
        <p:spPr bwMode="auto">
          <a:xfrm>
            <a:off x="533400" y="1660525"/>
            <a:ext cx="2978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800" b="1">
                <a:solidFill>
                  <a:schemeClr val="tx1"/>
                </a:solidFill>
                <a:latin typeface="Times New Roman" pitchFamily="18" charset="0"/>
              </a:defRPr>
            </a:lvl1pPr>
            <a:lvl2pPr marL="742950" indent="-285750">
              <a:defRPr sz="800" b="1">
                <a:solidFill>
                  <a:schemeClr val="tx1"/>
                </a:solidFill>
                <a:latin typeface="Times New Roman" pitchFamily="18" charset="0"/>
              </a:defRPr>
            </a:lvl2pPr>
            <a:lvl3pPr marL="1143000" indent="-228600">
              <a:defRPr sz="800" b="1">
                <a:solidFill>
                  <a:schemeClr val="tx1"/>
                </a:solidFill>
                <a:latin typeface="Times New Roman" pitchFamily="18" charset="0"/>
              </a:defRPr>
            </a:lvl3pPr>
            <a:lvl4pPr marL="1600200" indent="-228600">
              <a:defRPr sz="800" b="1">
                <a:solidFill>
                  <a:schemeClr val="tx1"/>
                </a:solidFill>
                <a:latin typeface="Times New Roman" pitchFamily="18" charset="0"/>
              </a:defRPr>
            </a:lvl4pPr>
            <a:lvl5pPr marL="2057400" indent="-228600">
              <a:defRPr sz="800" b="1">
                <a:solidFill>
                  <a:schemeClr val="tx1"/>
                </a:solidFill>
                <a:latin typeface="Times New Roman" pitchFamily="18" charset="0"/>
              </a:defRPr>
            </a:lvl5pPr>
            <a:lvl6pPr marL="2514600" indent="-228600" eaLnBrk="0" fontAlgn="base" hangingPunct="0">
              <a:spcBef>
                <a:spcPct val="0"/>
              </a:spcBef>
              <a:spcAft>
                <a:spcPct val="0"/>
              </a:spcAft>
              <a:defRPr sz="800" b="1">
                <a:solidFill>
                  <a:schemeClr val="tx1"/>
                </a:solidFill>
                <a:latin typeface="Times New Roman" pitchFamily="18" charset="0"/>
              </a:defRPr>
            </a:lvl6pPr>
            <a:lvl7pPr marL="2971800" indent="-228600" eaLnBrk="0" fontAlgn="base" hangingPunct="0">
              <a:spcBef>
                <a:spcPct val="0"/>
              </a:spcBef>
              <a:spcAft>
                <a:spcPct val="0"/>
              </a:spcAft>
              <a:defRPr sz="800" b="1">
                <a:solidFill>
                  <a:schemeClr val="tx1"/>
                </a:solidFill>
                <a:latin typeface="Times New Roman" pitchFamily="18" charset="0"/>
              </a:defRPr>
            </a:lvl7pPr>
            <a:lvl8pPr marL="3429000" indent="-228600" eaLnBrk="0" fontAlgn="base" hangingPunct="0">
              <a:spcBef>
                <a:spcPct val="0"/>
              </a:spcBef>
              <a:spcAft>
                <a:spcPct val="0"/>
              </a:spcAft>
              <a:defRPr sz="800" b="1">
                <a:solidFill>
                  <a:schemeClr val="tx1"/>
                </a:solidFill>
                <a:latin typeface="Times New Roman" pitchFamily="18" charset="0"/>
              </a:defRPr>
            </a:lvl8pPr>
            <a:lvl9pPr marL="3886200" indent="-228600" eaLnBrk="0" fontAlgn="base" hangingPunct="0">
              <a:spcBef>
                <a:spcPct val="0"/>
              </a:spcBef>
              <a:spcAft>
                <a:spcPct val="0"/>
              </a:spcAft>
              <a:defRPr sz="800" b="1">
                <a:solidFill>
                  <a:schemeClr val="tx1"/>
                </a:solidFill>
                <a:latin typeface="Times New Roman" pitchFamily="18" charset="0"/>
              </a:defRPr>
            </a:lvl9pPr>
          </a:lstStyle>
          <a:p>
            <a:r>
              <a:rPr lang="en-US" sz="1000" i="1" dirty="0">
                <a:latin typeface="Arial" charset="0"/>
              </a:rPr>
              <a:t>Table 8:  Child Composite Measure Definitions</a:t>
            </a:r>
          </a:p>
        </p:txBody>
      </p:sp>
      <p:graphicFrame>
        <p:nvGraphicFramePr>
          <p:cNvPr id="6" name="Group 83"/>
          <p:cNvGraphicFramePr>
            <a:graphicFrameLocks noGrp="1"/>
          </p:cNvGraphicFramePr>
          <p:nvPr>
            <p:extLst>
              <p:ext uri="{D42A27DB-BD31-4B8C-83A1-F6EECF244321}">
                <p14:modId xmlns:p14="http://schemas.microsoft.com/office/powerpoint/2010/main" val="3426075840"/>
              </p:ext>
            </p:extLst>
          </p:nvPr>
        </p:nvGraphicFramePr>
        <p:xfrm>
          <a:off x="606732" y="1981200"/>
          <a:ext cx="8305800" cy="4007079"/>
        </p:xfrm>
        <a:graphic>
          <a:graphicData uri="http://schemas.openxmlformats.org/drawingml/2006/table">
            <a:tbl>
              <a:tblPr/>
              <a:tblGrid>
                <a:gridCol w="1935332"/>
                <a:gridCol w="1532138"/>
                <a:gridCol w="2741720"/>
                <a:gridCol w="2096610"/>
              </a:tblGrid>
              <a:tr h="237724">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Composite Measure/Rating Item</a:t>
                      </a:r>
                    </a:p>
                  </a:txBody>
                  <a:tcPr marT="45716" marB="45716"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Survey Question Number</a:t>
                      </a: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What is Measured</a:t>
                      </a: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Summary Rate</a:t>
                      </a:r>
                      <a:r>
                        <a:rPr kumimoji="0" lang="en-US" sz="800" b="0" i="0" u="none" strike="noStrike" cap="none" normalizeH="0" baseline="30000" dirty="0" smtClean="0">
                          <a:ln>
                            <a:noFill/>
                          </a:ln>
                          <a:solidFill>
                            <a:schemeClr val="tx1"/>
                          </a:solidFill>
                          <a:effectLst/>
                          <a:latin typeface="Arial" charset="0"/>
                        </a:rPr>
                        <a:t>1</a:t>
                      </a:r>
                    </a:p>
                  </a:txBody>
                  <a:tcPr marT="45716" marB="45716"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r>
              <a:tr h="530307">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Getting Needed Care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15 and 46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Measures members’ experiences in the last 6 months when trying to get care from specialists and through their health plan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 of members who responded </a:t>
                      </a:r>
                      <a:br>
                        <a:rPr kumimoji="0" lang="en-US" sz="800" b="0" i="0" u="none" strike="noStrike" cap="none" normalizeH="0" baseline="0" dirty="0" smtClean="0">
                          <a:ln>
                            <a:noFill/>
                          </a:ln>
                          <a:solidFill>
                            <a:schemeClr val="tx1"/>
                          </a:solidFill>
                          <a:effectLst/>
                          <a:latin typeface="Arial" charset="0"/>
                        </a:rPr>
                      </a:br>
                      <a:r>
                        <a:rPr kumimoji="0" lang="en-US" sz="800" b="0" i="0" u="none" strike="noStrike" cap="none" normalizeH="0" baseline="0" dirty="0" smtClean="0">
                          <a:ln>
                            <a:noFill/>
                          </a:ln>
                          <a:solidFill>
                            <a:schemeClr val="tx1"/>
                          </a:solidFill>
                          <a:effectLst/>
                          <a:latin typeface="Arial" charset="0"/>
                        </a:rPr>
                        <a:t>“Usually” or “Always”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4016">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Getting Care Quickly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4 and 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Measures members’ experiences with receiving care and getting appointments as soon as they needed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 of members who responded </a:t>
                      </a:r>
                      <a:br>
                        <a:rPr kumimoji="0" lang="en-US" sz="800" b="0" i="0" u="none" strike="noStrike" cap="none" normalizeH="0" baseline="0" dirty="0" smtClean="0">
                          <a:ln>
                            <a:noFill/>
                          </a:ln>
                          <a:solidFill>
                            <a:schemeClr val="tx1"/>
                          </a:solidFill>
                          <a:effectLst/>
                          <a:latin typeface="Arial" charset="0"/>
                        </a:rPr>
                      </a:br>
                      <a:r>
                        <a:rPr kumimoji="0" lang="en-US" sz="800" b="0" i="0" u="none" strike="noStrike" cap="none" normalizeH="0" baseline="0" dirty="0" smtClean="0">
                          <a:ln>
                            <a:noFill/>
                          </a:ln>
                          <a:solidFill>
                            <a:schemeClr val="tx1"/>
                          </a:solidFill>
                          <a:effectLst/>
                          <a:latin typeface="Arial" charset="0"/>
                        </a:rPr>
                        <a:t>“Usually” or “Always”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0307">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smtClean="0">
                          <a:ln>
                            <a:noFill/>
                          </a:ln>
                          <a:solidFill>
                            <a:schemeClr val="tx1"/>
                          </a:solidFill>
                          <a:effectLst/>
                          <a:latin typeface="Arial" charset="0"/>
                        </a:rPr>
                        <a:t>How Well Doctors Communicate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32, 33, 34 and 37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Measures how well personal doctor explains things, listens to them, shows respect for what they have to say and spends enough time with them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 of members who responded </a:t>
                      </a:r>
                      <a:br>
                        <a:rPr kumimoji="0" lang="en-US" sz="800" b="0" i="0" u="none" strike="noStrike" cap="none" normalizeH="0" baseline="0" dirty="0" smtClean="0">
                          <a:ln>
                            <a:noFill/>
                          </a:ln>
                          <a:solidFill>
                            <a:schemeClr val="tx1"/>
                          </a:solidFill>
                          <a:effectLst/>
                          <a:latin typeface="Arial" charset="0"/>
                        </a:rPr>
                      </a:br>
                      <a:r>
                        <a:rPr kumimoji="0" lang="en-US" sz="800" b="0" i="0" u="none" strike="noStrike" cap="none" normalizeH="0" baseline="0" dirty="0" smtClean="0">
                          <a:ln>
                            <a:noFill/>
                          </a:ln>
                          <a:solidFill>
                            <a:schemeClr val="tx1"/>
                          </a:solidFill>
                          <a:effectLst/>
                          <a:latin typeface="Arial" charset="0"/>
                        </a:rPr>
                        <a:t>“Usually” or “Always”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0307">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smtClean="0">
                          <a:ln>
                            <a:noFill/>
                          </a:ln>
                          <a:solidFill>
                            <a:schemeClr val="tx1"/>
                          </a:solidFill>
                          <a:effectLst/>
                          <a:latin typeface="Arial" charset="0"/>
                        </a:rPr>
                        <a:t>Customer Service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50 and 51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Measures members’ experiences with getting the information needed and treatment by Customer Service staff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 of members who responded </a:t>
                      </a:r>
                      <a:br>
                        <a:rPr kumimoji="0" lang="en-US" sz="800" b="0" i="0" u="none" strike="noStrike" cap="none" normalizeH="0" baseline="0" dirty="0" smtClean="0">
                          <a:ln>
                            <a:noFill/>
                          </a:ln>
                          <a:solidFill>
                            <a:schemeClr val="tx1"/>
                          </a:solidFill>
                          <a:effectLst/>
                          <a:latin typeface="Arial" charset="0"/>
                        </a:rPr>
                      </a:br>
                      <a:r>
                        <a:rPr kumimoji="0" lang="en-US" sz="800" b="0" i="0" u="none" strike="noStrike" cap="none" normalizeH="0" baseline="0" dirty="0" smtClean="0">
                          <a:ln>
                            <a:noFill/>
                          </a:ln>
                          <a:solidFill>
                            <a:schemeClr val="tx1"/>
                          </a:solidFill>
                          <a:effectLst/>
                          <a:latin typeface="Arial" charset="0"/>
                        </a:rPr>
                        <a:t>“Usually” or “Always”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6599">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smtClean="0">
                          <a:ln>
                            <a:noFill/>
                          </a:ln>
                          <a:solidFill>
                            <a:schemeClr val="tx1"/>
                          </a:solidFill>
                          <a:effectLst/>
                          <a:latin typeface="Arial" charset="0"/>
                        </a:rPr>
                        <a:t>Shared Decision-Making</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11, 12 and 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Measures members’ experiences with doctors discussing the pros and cons of starting or stopping a prescription medicine and asking the member what they thought was best for them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 of members who responded </a:t>
                      </a:r>
                      <a:br>
                        <a:rPr kumimoji="0" lang="en-US" sz="800" b="0" i="0" u="none" strike="noStrike" cap="none" normalizeH="0" baseline="0" dirty="0" smtClean="0">
                          <a:ln>
                            <a:noFill/>
                          </a:ln>
                          <a:solidFill>
                            <a:schemeClr val="tx1"/>
                          </a:solidFill>
                          <a:effectLst/>
                          <a:latin typeface="Arial" charset="0"/>
                        </a:rPr>
                      </a:br>
                      <a:r>
                        <a:rPr kumimoji="0" lang="en-US" sz="800" b="0" i="0" u="none" strike="noStrike" cap="none" normalizeH="0" baseline="0" dirty="0" smtClean="0">
                          <a:ln>
                            <a:noFill/>
                          </a:ln>
                          <a:solidFill>
                            <a:schemeClr val="tx1"/>
                          </a:solidFill>
                          <a:effectLst/>
                          <a:latin typeface="Arial" charset="0"/>
                        </a:rPr>
                        <a:t>“A lot”, “Some” or “Yes”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4016">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Health Promotion and Education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smtClean="0">
                          <a:ln>
                            <a:noFill/>
                          </a:ln>
                          <a:solidFill>
                            <a:schemeClr val="tx1"/>
                          </a:solidFill>
                          <a:effectLst/>
                          <a:latin typeface="Arial"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Measures members’ experience with their doctor discussing specific things to do to prevent illness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 of members who </a:t>
                      </a:r>
                      <a:r>
                        <a:rPr kumimoji="0" lang="en-US" sz="800" b="0" i="0" u="none" strike="noStrike" cap="none" normalizeH="0" baseline="0" smtClean="0">
                          <a:ln>
                            <a:noFill/>
                          </a:ln>
                          <a:solidFill>
                            <a:schemeClr val="tx1"/>
                          </a:solidFill>
                          <a:effectLst/>
                          <a:latin typeface="Arial" charset="0"/>
                        </a:rPr>
                        <a:t>responded </a:t>
                      </a:r>
                      <a:br>
                        <a:rPr kumimoji="0" lang="en-US" sz="800" b="0" i="0" u="none" strike="noStrike" cap="none" normalizeH="0" baseline="0" smtClean="0">
                          <a:ln>
                            <a:noFill/>
                          </a:ln>
                          <a:solidFill>
                            <a:schemeClr val="tx1"/>
                          </a:solidFill>
                          <a:effectLst/>
                          <a:latin typeface="Arial" charset="0"/>
                        </a:rPr>
                      </a:br>
                      <a:r>
                        <a:rPr kumimoji="0" lang="en-US" sz="800" b="0" i="0" u="none" strike="noStrike" cap="none" normalizeH="0" baseline="0" smtClean="0">
                          <a:ln>
                            <a:noFill/>
                          </a:ln>
                          <a:solidFill>
                            <a:schemeClr val="tx1"/>
                          </a:solidFill>
                          <a:effectLst/>
                          <a:latin typeface="Arial" charset="0"/>
                        </a:rPr>
                        <a:t>“</a:t>
                      </a:r>
                      <a:r>
                        <a:rPr kumimoji="0" lang="en-US" sz="800" b="0" i="0" u="none" strike="noStrike" cap="none" normalizeH="0" baseline="0" dirty="0" smtClean="0">
                          <a:ln>
                            <a:noFill/>
                          </a:ln>
                          <a:solidFill>
                            <a:schemeClr val="tx1"/>
                          </a:solidFill>
                          <a:effectLst/>
                          <a:latin typeface="Arial" charset="0"/>
                        </a:rPr>
                        <a:t>Yes”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0307">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smtClean="0">
                          <a:ln>
                            <a:noFill/>
                          </a:ln>
                          <a:solidFill>
                            <a:schemeClr val="tx1"/>
                          </a:solidFill>
                          <a:effectLst/>
                          <a:latin typeface="Arial" charset="0"/>
                        </a:rPr>
                        <a:t>Coordination of Care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Measures members’ perception of whether their doctor is up-to-date about the care he/she received from other doctors or health providers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 of members who responded </a:t>
                      </a:r>
                      <a:br>
                        <a:rPr kumimoji="0" lang="en-US" sz="800" b="0" i="0" u="none" strike="noStrike" cap="none" normalizeH="0" baseline="0" dirty="0" smtClean="0">
                          <a:ln>
                            <a:noFill/>
                          </a:ln>
                          <a:solidFill>
                            <a:schemeClr val="tx1"/>
                          </a:solidFill>
                          <a:effectLst/>
                          <a:latin typeface="Arial" charset="0"/>
                        </a:rPr>
                      </a:br>
                      <a:r>
                        <a:rPr kumimoji="0" lang="en-US" sz="800" b="0" i="0" u="none" strike="noStrike" cap="none" normalizeH="0" baseline="0" dirty="0" smtClean="0">
                          <a:ln>
                            <a:noFill/>
                          </a:ln>
                          <a:solidFill>
                            <a:schemeClr val="tx1"/>
                          </a:solidFill>
                          <a:effectLst/>
                          <a:latin typeface="Arial" charset="0"/>
                        </a:rPr>
                        <a:t>“Usually” or “Always”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03183">
                <a:tc gridSpan="2">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defRPr/>
                      </a:pPr>
                      <a:r>
                        <a:rPr kumimoji="0" lang="en-US" sz="600" b="0" i="0" u="none" strike="noStrike" cap="none" normalizeH="0" baseline="30000" dirty="0" smtClean="0">
                          <a:ln>
                            <a:noFill/>
                          </a:ln>
                          <a:solidFill>
                            <a:schemeClr val="tx1"/>
                          </a:solidFill>
                          <a:effectLst/>
                          <a:latin typeface="Arial" charset="0"/>
                          <a:sym typeface="Wingdings 3" pitchFamily="18" charset="2"/>
                        </a:rPr>
                        <a:t>1</a:t>
                      </a:r>
                      <a:r>
                        <a:rPr kumimoji="0" lang="en-US" sz="600" b="0" i="0" u="none" strike="noStrike" cap="none" normalizeH="0" baseline="0" dirty="0" smtClean="0">
                          <a:ln>
                            <a:noFill/>
                          </a:ln>
                          <a:solidFill>
                            <a:schemeClr val="tx1"/>
                          </a:solidFill>
                          <a:effectLst/>
                          <a:latin typeface="Arial" charset="0"/>
                          <a:sym typeface="Wingdings 3" pitchFamily="18" charset="2"/>
                        </a:rPr>
                        <a:t>Summary Rates most often represent the most favorable responses for that question.</a:t>
                      </a:r>
                      <a:endParaRPr kumimoji="0" lang="en-US" sz="600" b="0" i="0" u="none" strike="noStrike" cap="none" normalizeH="0" baseline="0" dirty="0" smtClean="0">
                        <a:ln>
                          <a:noFill/>
                        </a:ln>
                        <a:solidFill>
                          <a:schemeClr val="tx1"/>
                        </a:solidFill>
                        <a:effectLst/>
                        <a:latin typeface="Arial" charset="0"/>
                      </a:endParaRPr>
                    </a:p>
                  </a:txBody>
                  <a:tcPr marT="45716" marB="45716" horzOverflow="overflow">
                    <a:lnL cap="flat">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600" b="0" i="0" u="none" strike="noStrike" cap="none" normalizeH="0" baseline="0" smtClean="0">
                        <a:ln>
                          <a:noFill/>
                        </a:ln>
                        <a:solidFill>
                          <a:schemeClr val="tx1"/>
                        </a:solidFill>
                        <a:effectLst/>
                        <a:latin typeface="Arial" charset="0"/>
                      </a:endParaRPr>
                    </a:p>
                  </a:txBody>
                  <a:tcPr marT="45716" marB="45716"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600" b="0" i="0" u="none" strike="noStrike" cap="none" normalizeH="0" baseline="0" dirty="0" smtClean="0">
                        <a:ln>
                          <a:noFill/>
                        </a:ln>
                        <a:solidFill>
                          <a:schemeClr val="tx1"/>
                        </a:solidFill>
                        <a:effectLst/>
                        <a:latin typeface="Arial" charset="0"/>
                      </a:endParaRPr>
                    </a:p>
                  </a:txBody>
                  <a:tcPr marT="45716" marB="45716" horzOverflow="overflow">
                    <a:lnL>
                      <a:noFill/>
                    </a:lnL>
                    <a:lnR cap="flat">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79425" y="274638"/>
            <a:ext cx="8642350" cy="334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solidFill>
                  <a:schemeClr val="bg1"/>
                </a:solidFill>
              </a:rPr>
              <a:t>Composite Measures </a:t>
            </a:r>
            <a:r>
              <a:rPr lang="en-US" sz="1000" smtClean="0">
                <a:solidFill>
                  <a:schemeClr val="bg1"/>
                </a:solidFill>
              </a:rPr>
              <a:t>(continued)</a:t>
            </a:r>
          </a:p>
        </p:txBody>
      </p:sp>
      <p:sp>
        <p:nvSpPr>
          <p:cNvPr id="16387" name="Text Box 52"/>
          <p:cNvSpPr txBox="1">
            <a:spLocks noChangeArrowheads="1"/>
          </p:cNvSpPr>
          <p:nvPr/>
        </p:nvSpPr>
        <p:spPr bwMode="auto">
          <a:xfrm>
            <a:off x="479425" y="955675"/>
            <a:ext cx="8961438" cy="3901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019175">
              <a:tabLst>
                <a:tab pos="398463" algn="l"/>
              </a:tabLst>
              <a:defRPr sz="800" b="1">
                <a:solidFill>
                  <a:schemeClr val="tx1"/>
                </a:solidFill>
                <a:latin typeface="Times New Roman" pitchFamily="18" charset="0"/>
              </a:defRPr>
            </a:lvl1pPr>
            <a:lvl2pPr marL="742950" indent="-285750" defTabSz="1019175">
              <a:tabLst>
                <a:tab pos="398463" algn="l"/>
              </a:tabLst>
              <a:defRPr sz="800" b="1">
                <a:solidFill>
                  <a:schemeClr val="tx1"/>
                </a:solidFill>
                <a:latin typeface="Times New Roman" pitchFamily="18" charset="0"/>
              </a:defRPr>
            </a:lvl2pPr>
            <a:lvl3pPr marL="1143000" indent="-228600" defTabSz="1019175">
              <a:tabLst>
                <a:tab pos="398463" algn="l"/>
              </a:tabLst>
              <a:defRPr sz="800" b="1">
                <a:solidFill>
                  <a:schemeClr val="tx1"/>
                </a:solidFill>
                <a:latin typeface="Times New Roman" pitchFamily="18" charset="0"/>
              </a:defRPr>
            </a:lvl3pPr>
            <a:lvl4pPr marL="1600200" indent="-228600" defTabSz="1019175">
              <a:tabLst>
                <a:tab pos="398463" algn="l"/>
              </a:tabLst>
              <a:defRPr sz="800" b="1">
                <a:solidFill>
                  <a:schemeClr val="tx1"/>
                </a:solidFill>
                <a:latin typeface="Times New Roman" pitchFamily="18" charset="0"/>
              </a:defRPr>
            </a:lvl4pPr>
            <a:lvl5pPr marL="2057400" indent="-228600" defTabSz="1019175">
              <a:tabLst>
                <a:tab pos="398463" algn="l"/>
              </a:tabLst>
              <a:defRPr sz="800" b="1">
                <a:solidFill>
                  <a:schemeClr val="tx1"/>
                </a:solidFill>
                <a:latin typeface="Times New Roman" pitchFamily="18" charset="0"/>
              </a:defRPr>
            </a:lvl5pPr>
            <a:lvl6pPr marL="2514600" indent="-228600" defTabSz="1019175" eaLnBrk="0" fontAlgn="base" hangingPunct="0">
              <a:spcBef>
                <a:spcPct val="0"/>
              </a:spcBef>
              <a:spcAft>
                <a:spcPct val="0"/>
              </a:spcAft>
              <a:tabLst>
                <a:tab pos="398463" algn="l"/>
              </a:tabLst>
              <a:defRPr sz="800" b="1">
                <a:solidFill>
                  <a:schemeClr val="tx1"/>
                </a:solidFill>
                <a:latin typeface="Times New Roman" pitchFamily="18" charset="0"/>
              </a:defRPr>
            </a:lvl6pPr>
            <a:lvl7pPr marL="2971800" indent="-228600" defTabSz="1019175" eaLnBrk="0" fontAlgn="base" hangingPunct="0">
              <a:spcBef>
                <a:spcPct val="0"/>
              </a:spcBef>
              <a:spcAft>
                <a:spcPct val="0"/>
              </a:spcAft>
              <a:tabLst>
                <a:tab pos="398463" algn="l"/>
              </a:tabLst>
              <a:defRPr sz="800" b="1">
                <a:solidFill>
                  <a:schemeClr val="tx1"/>
                </a:solidFill>
                <a:latin typeface="Times New Roman" pitchFamily="18" charset="0"/>
              </a:defRPr>
            </a:lvl7pPr>
            <a:lvl8pPr marL="3429000" indent="-228600" defTabSz="1019175" eaLnBrk="0" fontAlgn="base" hangingPunct="0">
              <a:spcBef>
                <a:spcPct val="0"/>
              </a:spcBef>
              <a:spcAft>
                <a:spcPct val="0"/>
              </a:spcAft>
              <a:tabLst>
                <a:tab pos="398463" algn="l"/>
              </a:tabLst>
              <a:defRPr sz="800" b="1">
                <a:solidFill>
                  <a:schemeClr val="tx1"/>
                </a:solidFill>
                <a:latin typeface="Times New Roman" pitchFamily="18" charset="0"/>
              </a:defRPr>
            </a:lvl8pPr>
            <a:lvl9pPr marL="3886200" indent="-228600" defTabSz="1019175" eaLnBrk="0" fontAlgn="base" hangingPunct="0">
              <a:spcBef>
                <a:spcPct val="0"/>
              </a:spcBef>
              <a:spcAft>
                <a:spcPct val="0"/>
              </a:spcAft>
              <a:tabLst>
                <a:tab pos="398463" algn="l"/>
              </a:tabLst>
              <a:defRPr sz="800" b="1">
                <a:solidFill>
                  <a:schemeClr val="tx1"/>
                </a:solidFill>
                <a:latin typeface="Times New Roman" pitchFamily="18" charset="0"/>
              </a:defRPr>
            </a:lvl9pPr>
          </a:lstStyle>
          <a:p>
            <a:pPr>
              <a:spcBef>
                <a:spcPct val="50000"/>
              </a:spcBef>
              <a:buFont typeface="Wingdings" pitchFamily="2" charset="2"/>
              <a:buNone/>
            </a:pPr>
            <a:r>
              <a:rPr lang="en-US" sz="1100" b="0" dirty="0">
                <a:latin typeface="Arial" charset="0"/>
                <a:cs typeface="Times New Roman" pitchFamily="18" charset="0"/>
              </a:rPr>
              <a:t>CCC measurement composite scores are derived by combining survey results of similar questions related to basic components for successful treatment, management and support of children with chronic </a:t>
            </a:r>
            <a:r>
              <a:rPr lang="en-US" sz="1100" b="0" dirty="0" smtClean="0">
                <a:latin typeface="Arial" charset="0"/>
                <a:cs typeface="Times New Roman" pitchFamily="18" charset="0"/>
              </a:rPr>
              <a:t>conditions  </a:t>
            </a:r>
            <a:r>
              <a:rPr lang="en-US" sz="1100" b="0" i="1" kern="0" dirty="0">
                <a:solidFill>
                  <a:srgbClr val="000000"/>
                </a:solidFill>
                <a:latin typeface="Arial"/>
              </a:rPr>
              <a:t>(note:  </a:t>
            </a:r>
            <a:r>
              <a:rPr lang="en-US" sz="1100" b="0" i="1" kern="0" dirty="0" smtClean="0">
                <a:solidFill>
                  <a:srgbClr val="000000"/>
                </a:solidFill>
                <a:latin typeface="Arial"/>
              </a:rPr>
              <a:t>two of the </a:t>
            </a:r>
            <a:r>
              <a:rPr lang="en-US" sz="1100" b="0" i="1" kern="0" dirty="0">
                <a:solidFill>
                  <a:srgbClr val="000000"/>
                </a:solidFill>
                <a:latin typeface="Arial"/>
              </a:rPr>
              <a:t>composite </a:t>
            </a:r>
            <a:r>
              <a:rPr lang="en-US" sz="1100" b="0" i="1" kern="0" dirty="0" smtClean="0">
                <a:solidFill>
                  <a:srgbClr val="000000"/>
                </a:solidFill>
                <a:latin typeface="Arial"/>
              </a:rPr>
              <a:t>measures are </a:t>
            </a:r>
            <a:r>
              <a:rPr lang="en-US" sz="1100" b="0" i="1" kern="0" dirty="0">
                <a:solidFill>
                  <a:srgbClr val="000000"/>
                </a:solidFill>
                <a:latin typeface="Arial"/>
              </a:rPr>
              <a:t>comprised of only one question)</a:t>
            </a:r>
            <a:r>
              <a:rPr lang="en-US" sz="1100" b="0" dirty="0" smtClean="0">
                <a:latin typeface="Arial" charset="0"/>
                <a:cs typeface="Times New Roman" pitchFamily="18" charset="0"/>
              </a:rPr>
              <a:t>.  </a:t>
            </a:r>
            <a:r>
              <a:rPr lang="en-US" sz="1100" b="0" dirty="0">
                <a:latin typeface="Arial" charset="0"/>
                <a:cs typeface="Times New Roman" pitchFamily="18" charset="0"/>
              </a:rPr>
              <a:t>The table below shows how each CCC measurement set composite score is defined.  </a:t>
            </a:r>
          </a:p>
          <a:p>
            <a:pPr>
              <a:spcBef>
                <a:spcPct val="50000"/>
              </a:spcBef>
              <a:buFontTx/>
              <a:buChar char="•"/>
            </a:pPr>
            <a:endParaRPr lang="en-US" sz="1100" b="0" dirty="0">
              <a:latin typeface="Arial" charset="0"/>
              <a:cs typeface="Times New Roman" pitchFamily="18" charset="0"/>
            </a:endParaRPr>
          </a:p>
          <a:p>
            <a:pPr>
              <a:spcBef>
                <a:spcPct val="50000"/>
              </a:spcBef>
              <a:buFontTx/>
              <a:buChar char="•"/>
            </a:pPr>
            <a:endParaRPr lang="en-US" sz="1100" b="0" dirty="0">
              <a:latin typeface="Arial" charset="0"/>
              <a:cs typeface="Times New Roman" pitchFamily="18" charset="0"/>
            </a:endParaRPr>
          </a:p>
          <a:p>
            <a:pPr>
              <a:spcBef>
                <a:spcPct val="50000"/>
              </a:spcBef>
              <a:buFontTx/>
              <a:buChar char="•"/>
            </a:pPr>
            <a:endParaRPr lang="en-US" sz="1100" b="0" dirty="0">
              <a:latin typeface="Arial" charset="0"/>
              <a:cs typeface="Times New Roman" pitchFamily="18" charset="0"/>
            </a:endParaRPr>
          </a:p>
          <a:p>
            <a:pPr>
              <a:spcBef>
                <a:spcPct val="50000"/>
              </a:spcBef>
              <a:buFontTx/>
              <a:buChar char="•"/>
            </a:pPr>
            <a:endParaRPr lang="en-US" sz="1100" b="0" dirty="0">
              <a:latin typeface="Arial" charset="0"/>
              <a:cs typeface="Times New Roman" pitchFamily="18" charset="0"/>
            </a:endParaRPr>
          </a:p>
          <a:p>
            <a:pPr>
              <a:spcBef>
                <a:spcPct val="50000"/>
              </a:spcBef>
              <a:buFontTx/>
              <a:buChar char="•"/>
            </a:pPr>
            <a:endParaRPr lang="en-US" sz="1100" b="0" dirty="0">
              <a:latin typeface="Arial" charset="0"/>
              <a:cs typeface="Times New Roman" pitchFamily="18" charset="0"/>
            </a:endParaRPr>
          </a:p>
          <a:p>
            <a:pPr>
              <a:spcBef>
                <a:spcPct val="50000"/>
              </a:spcBef>
              <a:buFontTx/>
              <a:buChar char="•"/>
            </a:pPr>
            <a:endParaRPr lang="en-US" sz="1100" b="0" dirty="0">
              <a:latin typeface="Arial" charset="0"/>
              <a:cs typeface="Times New Roman" pitchFamily="18" charset="0"/>
            </a:endParaRPr>
          </a:p>
          <a:p>
            <a:pPr>
              <a:spcBef>
                <a:spcPct val="50000"/>
              </a:spcBef>
              <a:buFontTx/>
              <a:buChar char="•"/>
            </a:pPr>
            <a:endParaRPr lang="en-US" sz="1100" b="0" dirty="0">
              <a:latin typeface="Arial" charset="0"/>
              <a:cs typeface="Times New Roman" pitchFamily="18" charset="0"/>
            </a:endParaRPr>
          </a:p>
          <a:p>
            <a:pPr>
              <a:spcBef>
                <a:spcPct val="50000"/>
              </a:spcBef>
              <a:buFontTx/>
              <a:buChar char="•"/>
            </a:pPr>
            <a:endParaRPr lang="en-US" sz="1100" b="0" dirty="0">
              <a:latin typeface="Arial" charset="0"/>
              <a:cs typeface="Times New Roman" pitchFamily="18" charset="0"/>
            </a:endParaRPr>
          </a:p>
          <a:p>
            <a:pPr>
              <a:spcBef>
                <a:spcPct val="50000"/>
              </a:spcBef>
              <a:buFontTx/>
              <a:buChar char="•"/>
            </a:pPr>
            <a:endParaRPr lang="en-US" sz="1100" b="0" dirty="0">
              <a:latin typeface="Arial" charset="0"/>
              <a:cs typeface="Times New Roman" pitchFamily="18" charset="0"/>
            </a:endParaRPr>
          </a:p>
          <a:p>
            <a:pPr>
              <a:spcBef>
                <a:spcPct val="50000"/>
              </a:spcBef>
              <a:buFontTx/>
              <a:buChar char="•"/>
            </a:pPr>
            <a:endParaRPr lang="en-US" sz="1100" b="0" dirty="0">
              <a:latin typeface="Arial" charset="0"/>
              <a:cs typeface="Times New Roman" pitchFamily="18" charset="0"/>
            </a:endParaRPr>
          </a:p>
          <a:p>
            <a:pPr>
              <a:spcBef>
                <a:spcPct val="50000"/>
              </a:spcBef>
              <a:buFontTx/>
              <a:buChar char="•"/>
            </a:pPr>
            <a:endParaRPr lang="en-US" sz="1100" b="0" dirty="0">
              <a:latin typeface="Arial" charset="0"/>
              <a:cs typeface="Times New Roman" pitchFamily="18" charset="0"/>
            </a:endParaRPr>
          </a:p>
          <a:p>
            <a:pPr>
              <a:spcBef>
                <a:spcPct val="50000"/>
              </a:spcBef>
              <a:buFontTx/>
              <a:buChar char="•"/>
            </a:pPr>
            <a:endParaRPr lang="en-US" sz="1100" b="0" dirty="0">
              <a:latin typeface="Arial" charset="0"/>
              <a:cs typeface="Times New Roman" pitchFamily="18" charset="0"/>
            </a:endParaRPr>
          </a:p>
          <a:p>
            <a:pPr>
              <a:spcBef>
                <a:spcPct val="50000"/>
              </a:spcBef>
            </a:pPr>
            <a:endParaRPr lang="en-US" sz="1100" b="0" dirty="0">
              <a:latin typeface="Arial" charset="0"/>
              <a:cs typeface="Times New Roman" pitchFamily="18" charset="0"/>
            </a:endParaRPr>
          </a:p>
        </p:txBody>
      </p:sp>
      <p:sp>
        <p:nvSpPr>
          <p:cNvPr id="16388" name="Text Box 104"/>
          <p:cNvSpPr txBox="1">
            <a:spLocks noChangeArrowheads="1"/>
          </p:cNvSpPr>
          <p:nvPr/>
        </p:nvSpPr>
        <p:spPr bwMode="auto">
          <a:xfrm>
            <a:off x="443472" y="1889125"/>
            <a:ext cx="35925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800" b="1">
                <a:solidFill>
                  <a:schemeClr val="tx1"/>
                </a:solidFill>
                <a:latin typeface="Times New Roman" pitchFamily="18" charset="0"/>
              </a:defRPr>
            </a:lvl1pPr>
            <a:lvl2pPr marL="742950" indent="-285750">
              <a:defRPr sz="800" b="1">
                <a:solidFill>
                  <a:schemeClr val="tx1"/>
                </a:solidFill>
                <a:latin typeface="Times New Roman" pitchFamily="18" charset="0"/>
              </a:defRPr>
            </a:lvl2pPr>
            <a:lvl3pPr marL="1143000" indent="-228600">
              <a:defRPr sz="800" b="1">
                <a:solidFill>
                  <a:schemeClr val="tx1"/>
                </a:solidFill>
                <a:latin typeface="Times New Roman" pitchFamily="18" charset="0"/>
              </a:defRPr>
            </a:lvl3pPr>
            <a:lvl4pPr marL="1600200" indent="-228600">
              <a:defRPr sz="800" b="1">
                <a:solidFill>
                  <a:schemeClr val="tx1"/>
                </a:solidFill>
                <a:latin typeface="Times New Roman" pitchFamily="18" charset="0"/>
              </a:defRPr>
            </a:lvl4pPr>
            <a:lvl5pPr marL="2057400" indent="-228600">
              <a:defRPr sz="800" b="1">
                <a:solidFill>
                  <a:schemeClr val="tx1"/>
                </a:solidFill>
                <a:latin typeface="Times New Roman" pitchFamily="18" charset="0"/>
              </a:defRPr>
            </a:lvl5pPr>
            <a:lvl6pPr marL="2514600" indent="-228600" eaLnBrk="0" fontAlgn="base" hangingPunct="0">
              <a:spcBef>
                <a:spcPct val="0"/>
              </a:spcBef>
              <a:spcAft>
                <a:spcPct val="0"/>
              </a:spcAft>
              <a:defRPr sz="800" b="1">
                <a:solidFill>
                  <a:schemeClr val="tx1"/>
                </a:solidFill>
                <a:latin typeface="Times New Roman" pitchFamily="18" charset="0"/>
              </a:defRPr>
            </a:lvl6pPr>
            <a:lvl7pPr marL="2971800" indent="-228600" eaLnBrk="0" fontAlgn="base" hangingPunct="0">
              <a:spcBef>
                <a:spcPct val="0"/>
              </a:spcBef>
              <a:spcAft>
                <a:spcPct val="0"/>
              </a:spcAft>
              <a:defRPr sz="800" b="1">
                <a:solidFill>
                  <a:schemeClr val="tx1"/>
                </a:solidFill>
                <a:latin typeface="Times New Roman" pitchFamily="18" charset="0"/>
              </a:defRPr>
            </a:lvl7pPr>
            <a:lvl8pPr marL="3429000" indent="-228600" eaLnBrk="0" fontAlgn="base" hangingPunct="0">
              <a:spcBef>
                <a:spcPct val="0"/>
              </a:spcBef>
              <a:spcAft>
                <a:spcPct val="0"/>
              </a:spcAft>
              <a:defRPr sz="800" b="1">
                <a:solidFill>
                  <a:schemeClr val="tx1"/>
                </a:solidFill>
                <a:latin typeface="Times New Roman" pitchFamily="18" charset="0"/>
              </a:defRPr>
            </a:lvl8pPr>
            <a:lvl9pPr marL="3886200" indent="-228600" eaLnBrk="0" fontAlgn="base" hangingPunct="0">
              <a:spcBef>
                <a:spcPct val="0"/>
              </a:spcBef>
              <a:spcAft>
                <a:spcPct val="0"/>
              </a:spcAft>
              <a:defRPr sz="800" b="1">
                <a:solidFill>
                  <a:schemeClr val="tx1"/>
                </a:solidFill>
                <a:latin typeface="Times New Roman" pitchFamily="18" charset="0"/>
              </a:defRPr>
            </a:lvl9pPr>
          </a:lstStyle>
          <a:p>
            <a:r>
              <a:rPr lang="en-US" sz="1000" i="1" dirty="0">
                <a:latin typeface="Arial" charset="0"/>
              </a:rPr>
              <a:t>Table 9:  Additional CCC Composite Measure Definitions</a:t>
            </a:r>
          </a:p>
        </p:txBody>
      </p:sp>
      <p:graphicFrame>
        <p:nvGraphicFramePr>
          <p:cNvPr id="6" name="Group 112"/>
          <p:cNvGraphicFramePr>
            <a:graphicFrameLocks noGrp="1"/>
          </p:cNvGraphicFramePr>
          <p:nvPr>
            <p:extLst>
              <p:ext uri="{D42A27DB-BD31-4B8C-83A1-F6EECF244321}">
                <p14:modId xmlns:p14="http://schemas.microsoft.com/office/powerpoint/2010/main" val="2929263435"/>
              </p:ext>
            </p:extLst>
          </p:nvPr>
        </p:nvGraphicFramePr>
        <p:xfrm>
          <a:off x="533400" y="2209800"/>
          <a:ext cx="8534400" cy="2944368"/>
        </p:xfrm>
        <a:graphic>
          <a:graphicData uri="http://schemas.openxmlformats.org/drawingml/2006/table">
            <a:tbl>
              <a:tblPr/>
              <a:tblGrid>
                <a:gridCol w="1946729"/>
                <a:gridCol w="1329871"/>
                <a:gridCol w="3124200"/>
                <a:gridCol w="2133600"/>
              </a:tblGrid>
              <a:tr h="236538">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Composite Measure/Rating Item</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Survey Question Number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What is Measured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Summary Rate</a:t>
                      </a:r>
                      <a:r>
                        <a:rPr kumimoji="0" lang="en-US" sz="800" b="0" i="0" u="none" strike="noStrike" cap="none" normalizeH="0" baseline="30000" dirty="0" smtClean="0">
                          <a:ln>
                            <a:noFill/>
                          </a:ln>
                          <a:solidFill>
                            <a:schemeClr val="tx1"/>
                          </a:solidFill>
                          <a:effectLst/>
                          <a:latin typeface="Arial"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r>
              <a:tr h="333375">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Access to Prescription Medicine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56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Measures members’ experiences in the last 6 months when trying to get prescription medicine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 of members who responded </a:t>
                      </a:r>
                      <a:br>
                        <a:rPr kumimoji="0" lang="en-US" sz="800" b="0" i="0" u="none" strike="noStrike" cap="none" normalizeH="0" baseline="0" dirty="0" smtClean="0">
                          <a:ln>
                            <a:noFill/>
                          </a:ln>
                          <a:solidFill>
                            <a:schemeClr val="tx1"/>
                          </a:solidFill>
                          <a:effectLst/>
                          <a:latin typeface="Arial" charset="0"/>
                        </a:rPr>
                      </a:br>
                      <a:r>
                        <a:rPr kumimoji="0" lang="en-US" sz="800" b="0" i="0" u="none" strike="noStrike" cap="none" normalizeH="0" baseline="0" dirty="0" smtClean="0">
                          <a:ln>
                            <a:noFill/>
                          </a:ln>
                          <a:solidFill>
                            <a:schemeClr val="tx1"/>
                          </a:solidFill>
                          <a:effectLst/>
                          <a:latin typeface="Arial" charset="0"/>
                        </a:rPr>
                        <a:t>“Usually” or “Always”</a:t>
                      </a:r>
                      <a:endParaRPr kumimoji="0" lang="en-US" sz="800" b="0" i="0" u="none" strike="noStrike" cap="none" normalizeH="0" baseline="0" dirty="0" smtClean="0">
                        <a:ln>
                          <a:noFill/>
                        </a:ln>
                        <a:solidFill>
                          <a:srgbClr val="FF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Access to Specialized Services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20, 23 and 26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Measures members’ experiences with getting special medical equipment, therapy, treatment, or counseling for their child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 of members who responded </a:t>
                      </a:r>
                      <a:br>
                        <a:rPr kumimoji="0" lang="en-US" sz="800" b="0" i="0" u="none" strike="noStrike" cap="none" normalizeH="0" baseline="0" dirty="0" smtClean="0">
                          <a:ln>
                            <a:noFill/>
                          </a:ln>
                          <a:solidFill>
                            <a:schemeClr val="tx1"/>
                          </a:solidFill>
                          <a:effectLst/>
                          <a:latin typeface="Arial" charset="0"/>
                        </a:rPr>
                      </a:br>
                      <a:r>
                        <a:rPr kumimoji="0" lang="en-US" sz="800" b="0" i="0" u="none" strike="noStrike" cap="none" normalizeH="0" baseline="0" dirty="0" smtClean="0">
                          <a:ln>
                            <a:noFill/>
                          </a:ln>
                          <a:solidFill>
                            <a:schemeClr val="tx1"/>
                          </a:solidFill>
                          <a:effectLst/>
                          <a:latin typeface="Arial" charset="0"/>
                        </a:rPr>
                        <a:t>“Usually” or “Always”</a:t>
                      </a:r>
                      <a:endParaRPr kumimoji="0" lang="en-US" sz="800" b="0" i="0" u="none" strike="noStrike" cap="none" normalizeH="0" baseline="0" dirty="0" smtClean="0">
                        <a:ln>
                          <a:noFill/>
                        </a:ln>
                        <a:solidFill>
                          <a:srgbClr val="FF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Family Centered </a:t>
                      </a:r>
                      <a:r>
                        <a:rPr kumimoji="0" lang="en-US" sz="800" b="0" i="0" u="none" strike="noStrike" cap="none" normalizeH="0" baseline="0" dirty="0" smtClean="0">
                          <a:ln>
                            <a:noFill/>
                          </a:ln>
                          <a:solidFill>
                            <a:schemeClr val="tx1"/>
                          </a:solidFill>
                          <a:effectLst/>
                          <a:latin typeface="Arial" charset="0"/>
                        </a:rPr>
                        <a:t>Care (FCC): </a:t>
                      </a:r>
                      <a:r>
                        <a:rPr kumimoji="0" lang="en-US" sz="800" b="0" i="0" u="none" strike="noStrike" cap="none" normalizeH="0" baseline="0" dirty="0" smtClean="0">
                          <a:ln>
                            <a:noFill/>
                          </a:ln>
                          <a:solidFill>
                            <a:schemeClr val="tx1"/>
                          </a:solidFill>
                          <a:effectLst/>
                          <a:latin typeface="Arial" charset="0"/>
                        </a:rPr>
                        <a:t>Personal Doctor Who Knows Child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38, 43 and 44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Measures whether or not the provider discussed how the child is feeling, growing and behaving; as well as understands how the child’s condition affects the child’s and family’s day-to-day life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 of members who responded </a:t>
                      </a:r>
                      <a:br>
                        <a:rPr kumimoji="0" lang="en-US" sz="800" b="0" i="0" u="none" strike="noStrike" cap="none" normalizeH="0" baseline="0" dirty="0" smtClean="0">
                          <a:ln>
                            <a:noFill/>
                          </a:ln>
                          <a:solidFill>
                            <a:schemeClr val="tx1"/>
                          </a:solidFill>
                          <a:effectLst/>
                          <a:latin typeface="Arial" charset="0"/>
                        </a:rPr>
                      </a:br>
                      <a:r>
                        <a:rPr kumimoji="0" lang="en-US" sz="800" b="0" i="0" u="none" strike="noStrike" cap="none" normalizeH="0" baseline="0" dirty="0" smtClean="0">
                          <a:ln>
                            <a:noFill/>
                          </a:ln>
                          <a:solidFill>
                            <a:schemeClr val="tx1"/>
                          </a:solidFill>
                          <a:effectLst/>
                          <a:latin typeface="Arial" charset="0"/>
                        </a:rPr>
                        <a:t>“Yes”</a:t>
                      </a:r>
                      <a:endParaRPr kumimoji="0" lang="en-US" sz="800" b="0" i="0" u="none" strike="noStrike" cap="none" normalizeH="0" baseline="0" dirty="0" smtClean="0">
                        <a:ln>
                          <a:noFill/>
                        </a:ln>
                        <a:solidFill>
                          <a:srgbClr val="FF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2588">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Family Centered </a:t>
                      </a:r>
                      <a:r>
                        <a:rPr kumimoji="0" lang="en-US" sz="800" b="0" i="0" u="none" strike="noStrike" cap="none" normalizeH="0" baseline="0" dirty="0" smtClean="0">
                          <a:ln>
                            <a:noFill/>
                          </a:ln>
                          <a:solidFill>
                            <a:schemeClr val="tx1"/>
                          </a:solidFill>
                          <a:effectLst/>
                          <a:latin typeface="Arial" charset="0"/>
                        </a:rPr>
                        <a:t>Care (FCC): </a:t>
                      </a:r>
                      <a:r>
                        <a:rPr kumimoji="0" lang="en-US" sz="800" b="0" i="0" u="none" strike="noStrike" cap="none" normalizeH="0" baseline="0" dirty="0" smtClean="0">
                          <a:ln>
                            <a:noFill/>
                          </a:ln>
                          <a:solidFill>
                            <a:schemeClr val="tx1"/>
                          </a:solidFill>
                          <a:effectLst/>
                          <a:latin typeface="Arial" charset="0"/>
                        </a:rPr>
                        <a:t>Getting Needed Information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Measures how often providers answered members’ questions.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 of members who responded </a:t>
                      </a:r>
                      <a:br>
                        <a:rPr kumimoji="0" lang="en-US" sz="800" b="0" i="0" u="none" strike="noStrike" cap="none" normalizeH="0" baseline="0" dirty="0" smtClean="0">
                          <a:ln>
                            <a:noFill/>
                          </a:ln>
                          <a:solidFill>
                            <a:schemeClr val="tx1"/>
                          </a:solidFill>
                          <a:effectLst/>
                          <a:latin typeface="Arial" charset="0"/>
                        </a:rPr>
                      </a:br>
                      <a:r>
                        <a:rPr kumimoji="0" lang="en-US" sz="800" b="0" i="0" u="none" strike="noStrike" cap="none" normalizeH="0" baseline="0" dirty="0" smtClean="0">
                          <a:ln>
                            <a:noFill/>
                          </a:ln>
                          <a:solidFill>
                            <a:schemeClr val="tx1"/>
                          </a:solidFill>
                          <a:effectLst/>
                          <a:latin typeface="Arial" charset="0"/>
                        </a:rPr>
                        <a:t>“Usually” or “Always”</a:t>
                      </a:r>
                      <a:endParaRPr kumimoji="0" lang="en-US" sz="800" b="0" i="0" u="none" strike="noStrike" cap="none" normalizeH="0" baseline="0" dirty="0" smtClean="0">
                        <a:ln>
                          <a:noFill/>
                        </a:ln>
                        <a:solidFill>
                          <a:srgbClr val="FF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Coordination of Care for Children with Chronic Conditions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18 and 29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Measures whether or not members received the help needed from the provider in contacting the child’s school/daycare, and whether anyone from DHMH or the provider’s office coordinated care among the different providers/services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 of members who responded </a:t>
                      </a:r>
                      <a:br>
                        <a:rPr kumimoji="0" lang="en-US" sz="800" b="0" i="0" u="none" strike="noStrike" cap="none" normalizeH="0" baseline="0" dirty="0" smtClean="0">
                          <a:ln>
                            <a:noFill/>
                          </a:ln>
                          <a:solidFill>
                            <a:schemeClr val="tx1"/>
                          </a:solidFill>
                          <a:effectLst/>
                          <a:latin typeface="Arial" charset="0"/>
                        </a:rPr>
                      </a:br>
                      <a:r>
                        <a:rPr kumimoji="0" lang="en-US" sz="800" b="0" i="0" u="none" strike="noStrike" cap="none" normalizeH="0" baseline="0" dirty="0" smtClean="0">
                          <a:ln>
                            <a:noFill/>
                          </a:ln>
                          <a:solidFill>
                            <a:schemeClr val="tx1"/>
                          </a:solidFill>
                          <a:effectLst/>
                          <a:latin typeface="Arial" charset="0"/>
                        </a:rPr>
                        <a:t>“Yes”</a:t>
                      </a:r>
                      <a:endParaRPr kumimoji="0" lang="en-US" sz="800" b="0" i="0" u="none" strike="noStrike" cap="none" normalizeH="0" baseline="0" dirty="0" smtClean="0">
                        <a:ln>
                          <a:noFill/>
                        </a:ln>
                        <a:solidFill>
                          <a:srgbClr val="FF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75641">
                <a:tc gridSpan="3">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defRPr/>
                      </a:pPr>
                      <a:r>
                        <a:rPr kumimoji="0" lang="en-US" sz="600" b="0" i="0" u="none" strike="noStrike" cap="none" normalizeH="0" baseline="30000" dirty="0" smtClean="0">
                          <a:ln>
                            <a:noFill/>
                          </a:ln>
                          <a:solidFill>
                            <a:schemeClr val="tx1"/>
                          </a:solidFill>
                          <a:effectLst/>
                          <a:latin typeface="Arial" charset="0"/>
                          <a:sym typeface="Wingdings 3" pitchFamily="18" charset="2"/>
                        </a:rPr>
                        <a:t>1</a:t>
                      </a:r>
                      <a:r>
                        <a:rPr kumimoji="0" lang="en-US" sz="600" b="0" i="0" u="none" strike="noStrike" cap="none" normalizeH="0" baseline="0" dirty="0" smtClean="0">
                          <a:ln>
                            <a:noFill/>
                          </a:ln>
                          <a:solidFill>
                            <a:schemeClr val="tx1"/>
                          </a:solidFill>
                          <a:effectLst/>
                          <a:latin typeface="Arial" charset="0"/>
                          <a:sym typeface="Wingdings 3" pitchFamily="18" charset="2"/>
                        </a:rPr>
                        <a:t>Summary Rates most often represent the most favorable responses for that question.</a:t>
                      </a:r>
                      <a:endParaRPr kumimoji="0" lang="en-US" sz="6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600" b="0" i="0" u="none" strike="noStrike" cap="none" normalizeH="0" baseline="0" dirty="0" smtClean="0">
                        <a:ln>
                          <a:noFill/>
                        </a:ln>
                        <a:solidFill>
                          <a:schemeClr val="tx1"/>
                        </a:solidFill>
                        <a:effectLst/>
                        <a:latin typeface="Arial" charset="0"/>
                      </a:endParaRPr>
                    </a:p>
                  </a:txBody>
                  <a:tcPr horzOverflow="overflow">
                    <a:lnL cap="flat">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600" b="0" i="0" u="none" strike="noStrike" cap="none" normalizeH="0" baseline="0" dirty="0" smtClean="0">
                        <a:ln>
                          <a:noFill/>
                        </a:ln>
                        <a:solidFill>
                          <a:schemeClr val="tx1"/>
                        </a:solidFill>
                        <a:effectLst/>
                        <a:latin typeface="Arial" charset="0"/>
                      </a:endParaRPr>
                    </a:p>
                  </a:txBody>
                  <a:tcP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600" b="0" i="0" u="none" strike="noStrike" cap="none" normalizeH="0" baseline="0" dirty="0" smtClean="0">
                        <a:ln>
                          <a:noFill/>
                        </a:ln>
                        <a:solidFill>
                          <a:schemeClr val="tx1"/>
                        </a:solidFill>
                        <a:effectLst/>
                        <a:latin typeface="Arial" charset="0"/>
                      </a:endParaRPr>
                    </a:p>
                  </a:txBody>
                  <a:tcP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600" b="0" i="0" u="none" strike="noStrike" cap="none" normalizeH="0" baseline="0" dirty="0" smtClean="0">
                        <a:ln>
                          <a:noFill/>
                        </a:ln>
                        <a:solidFill>
                          <a:schemeClr val="tx1"/>
                        </a:solidFill>
                        <a:effectLst/>
                        <a:latin typeface="Arial" charset="0"/>
                      </a:endParaRPr>
                    </a:p>
                  </a:txBody>
                  <a:tcPr horzOverflow="overflow">
                    <a:lnL>
                      <a:noFill/>
                    </a:lnL>
                    <a:lnR cap="flat">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479425" y="274638"/>
            <a:ext cx="8642350" cy="334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solidFill>
                  <a:schemeClr val="bg1"/>
                </a:solidFill>
              </a:rPr>
              <a:t>Composite Measures </a:t>
            </a:r>
            <a:r>
              <a:rPr lang="en-US" sz="1000" smtClean="0">
                <a:solidFill>
                  <a:schemeClr val="bg1"/>
                </a:solidFill>
              </a:rPr>
              <a:t>(continued)</a:t>
            </a:r>
          </a:p>
        </p:txBody>
      </p:sp>
      <p:graphicFrame>
        <p:nvGraphicFramePr>
          <p:cNvPr id="1644422" name="Group 902"/>
          <p:cNvGraphicFramePr>
            <a:graphicFrameLocks noGrp="1"/>
          </p:cNvGraphicFramePr>
          <p:nvPr>
            <p:extLst>
              <p:ext uri="{D42A27DB-BD31-4B8C-83A1-F6EECF244321}">
                <p14:modId xmlns:p14="http://schemas.microsoft.com/office/powerpoint/2010/main" val="103626274"/>
              </p:ext>
            </p:extLst>
          </p:nvPr>
        </p:nvGraphicFramePr>
        <p:xfrm>
          <a:off x="554412" y="2135691"/>
          <a:ext cx="8589588" cy="4315872"/>
        </p:xfrm>
        <a:graphic>
          <a:graphicData uri="http://schemas.openxmlformats.org/drawingml/2006/table">
            <a:tbl>
              <a:tblPr/>
              <a:tblGrid>
                <a:gridCol w="879678"/>
                <a:gridCol w="416458"/>
                <a:gridCol w="416458"/>
                <a:gridCol w="416458"/>
                <a:gridCol w="416458"/>
                <a:gridCol w="416458"/>
                <a:gridCol w="416458"/>
                <a:gridCol w="416458"/>
                <a:gridCol w="416458"/>
                <a:gridCol w="416458"/>
                <a:gridCol w="416458"/>
                <a:gridCol w="416458"/>
                <a:gridCol w="416458"/>
                <a:gridCol w="416458"/>
                <a:gridCol w="416458"/>
                <a:gridCol w="416458"/>
                <a:gridCol w="731520"/>
                <a:gridCol w="731520"/>
              </a:tblGrid>
              <a:tr h="304776">
                <a:tc gridSpan="18">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Composite Measures</a:t>
                      </a:r>
                      <a:endParaRPr kumimoji="0" lang="en-US" sz="700" b="1" i="1" u="none" strike="noStrike" cap="none" normalizeH="0" baseline="0" dirty="0" smtClean="0">
                        <a:ln>
                          <a:noFill/>
                        </a:ln>
                        <a:solidFill>
                          <a:schemeClr val="bg1"/>
                        </a:solidFill>
                        <a:effectLst/>
                        <a:latin typeface="Arial" charset="0"/>
                      </a:endParaRPr>
                    </a:p>
                  </a:txBody>
                  <a:tcPr marT="45716" marB="45716"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4776">
                <a:tc rowSpan="3">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700" b="1" i="0" u="none" strike="noStrike" cap="none" normalizeH="0" baseline="0" dirty="0" smtClean="0">
                        <a:ln>
                          <a:noFill/>
                        </a:ln>
                        <a:solidFill>
                          <a:schemeClr val="bg1"/>
                        </a:solidFill>
                        <a:effectLst/>
                        <a:latin typeface="Arial" charset="0"/>
                      </a:endParaRP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How Well Doctors Communicate</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Customer Service</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Getting Care Quickly</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Getting Needed Care</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Coordination of Care</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Health Promotion and Education*</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Shared Decision-Making*</a:t>
                      </a:r>
                    </a:p>
                  </a:txBody>
                  <a:tcPr marT="45716" marB="45716" anchor="b"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r>
              <a:tr h="420591">
                <a:tc vMerge="1">
                  <a:txBody>
                    <a:bodyPr/>
                    <a:lstStyle/>
                    <a:p>
                      <a:endParaRPr lang="en-US"/>
                    </a:p>
                  </a:txBody>
                  <a:tcPr/>
                </a:tc>
                <a:tc gridSpan="3">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 </a:t>
                      </a:r>
                      <a:r>
                        <a:rPr kumimoji="0" lang="en-US" sz="600" b="1" i="1" u="none" strike="noStrike" cap="none" normalizeH="0" baseline="0" dirty="0" smtClean="0">
                          <a:ln>
                            <a:noFill/>
                          </a:ln>
                          <a:solidFill>
                            <a:schemeClr val="bg1"/>
                          </a:solidFill>
                          <a:effectLst/>
                          <a:latin typeface="Arial" charset="0"/>
                        </a:rPr>
                        <a:t>Always/Usually</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 </a:t>
                      </a:r>
                      <a:r>
                        <a:rPr kumimoji="0" lang="en-US" sz="600" b="1" i="1" u="none" strike="noStrike" cap="none" normalizeH="0" baseline="0" dirty="0" smtClean="0">
                          <a:ln>
                            <a:noFill/>
                          </a:ln>
                          <a:solidFill>
                            <a:schemeClr val="bg1"/>
                          </a:solidFill>
                          <a:effectLst/>
                          <a:latin typeface="Arial" charset="0"/>
                        </a:rPr>
                        <a:t>Always/Usually</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 </a:t>
                      </a:r>
                      <a:r>
                        <a:rPr kumimoji="0" lang="en-US" sz="600" b="1" i="1" u="none" strike="noStrike" cap="none" normalizeH="0" baseline="0" dirty="0" smtClean="0">
                          <a:ln>
                            <a:noFill/>
                          </a:ln>
                          <a:solidFill>
                            <a:schemeClr val="bg1"/>
                          </a:solidFill>
                          <a:effectLst/>
                          <a:latin typeface="Arial" charset="0"/>
                        </a:rPr>
                        <a:t>Always/Usually</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 </a:t>
                      </a:r>
                      <a:r>
                        <a:rPr kumimoji="0" lang="en-US" sz="600" b="1" i="1" u="none" strike="noStrike" cap="none" normalizeH="0" baseline="0" dirty="0" smtClean="0">
                          <a:ln>
                            <a:noFill/>
                          </a:ln>
                          <a:solidFill>
                            <a:schemeClr val="bg1"/>
                          </a:solidFill>
                          <a:effectLst/>
                          <a:latin typeface="Arial" charset="0"/>
                        </a:rPr>
                        <a:t>Always/Usually</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 </a:t>
                      </a:r>
                      <a:r>
                        <a:rPr kumimoji="0" lang="en-US" sz="600" b="1" i="1" u="none" strike="noStrike" cap="none" normalizeH="0" baseline="0" dirty="0" smtClean="0">
                          <a:ln>
                            <a:noFill/>
                          </a:ln>
                          <a:solidFill>
                            <a:schemeClr val="bg1"/>
                          </a:solidFill>
                          <a:effectLst/>
                          <a:latin typeface="Arial" charset="0"/>
                        </a:rPr>
                        <a:t>Always/Usually</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 </a:t>
                      </a:r>
                      <a:r>
                        <a:rPr kumimoji="0" lang="en-US" sz="600" b="1" i="1" u="none" strike="noStrike" cap="none" normalizeH="0" baseline="0" dirty="0" smtClean="0">
                          <a:ln>
                            <a:noFill/>
                          </a:ln>
                          <a:solidFill>
                            <a:schemeClr val="bg1"/>
                          </a:solidFill>
                          <a:effectLst/>
                          <a:latin typeface="Arial" charset="0"/>
                        </a:rPr>
                        <a:t>Yes</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a:t>
                      </a:r>
                      <a:br>
                        <a:rPr kumimoji="0" lang="en-US" sz="600" b="1" i="0" u="none" strike="noStrike" cap="none" normalizeH="0" baseline="0" dirty="0" smtClean="0">
                          <a:ln>
                            <a:noFill/>
                          </a:ln>
                          <a:solidFill>
                            <a:schemeClr val="bg1"/>
                          </a:solidFill>
                          <a:effectLst/>
                          <a:latin typeface="Arial" charset="0"/>
                        </a:rPr>
                      </a:br>
                      <a:r>
                        <a:rPr kumimoji="0" lang="en-US" sz="600" b="1" i="0" u="none" strike="noStrike" cap="none" normalizeH="0" baseline="0" dirty="0" smtClean="0">
                          <a:ln>
                            <a:noFill/>
                          </a:ln>
                          <a:solidFill>
                            <a:schemeClr val="bg1"/>
                          </a:solidFill>
                          <a:effectLst/>
                          <a:latin typeface="Arial" charset="0"/>
                        </a:rPr>
                        <a:t>A lot/ Some/Yes</a:t>
                      </a:r>
                      <a:endParaRPr kumimoji="0" lang="en-US" sz="600" b="1" i="1" u="none" strike="noStrike" cap="none" normalizeH="0" baseline="0" dirty="0" smtClean="0">
                        <a:ln>
                          <a:noFill/>
                        </a:ln>
                        <a:solidFill>
                          <a:schemeClr val="bg1"/>
                        </a:solidFill>
                        <a:effectLst/>
                        <a:latin typeface="Arial" charset="0"/>
                      </a:endParaRPr>
                    </a:p>
                  </a:txBody>
                  <a:tcPr marT="45716" marB="45716" anchor="b"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r>
              <a:tr h="219439">
                <a:tc vMerge="1">
                  <a:txBody>
                    <a:bodyPr/>
                    <a:lstStyle/>
                    <a:p>
                      <a:endParaRPr lang="en-US"/>
                    </a:p>
                  </a:txBody>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2011</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2011</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2011</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2011</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2011</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6" marB="45716"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r>
              <a:tr h="347444">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Quality Compass</a:t>
                      </a:r>
                      <a:r>
                        <a:rPr kumimoji="0" lang="en-US" sz="700" b="1" i="0" u="none" strike="noStrike" cap="none" normalizeH="0" baseline="30000" dirty="0" smtClean="0">
                          <a:ln>
                            <a:noFill/>
                          </a:ln>
                          <a:solidFill>
                            <a:schemeClr val="tx1"/>
                          </a:solidFill>
                          <a:effectLst/>
                          <a:latin typeface="Arial" charset="0"/>
                          <a:cs typeface="Arial" charset="0"/>
                        </a:rPr>
                        <a:t>®</a:t>
                      </a:r>
                      <a:r>
                        <a:rPr kumimoji="0" lang="en-US" sz="700" b="1" i="0" u="none" strike="noStrike" cap="none" normalizeH="0" baseline="30000" dirty="0" smtClean="0">
                          <a:ln>
                            <a:noFill/>
                          </a:ln>
                          <a:solidFill>
                            <a:schemeClr val="tx1"/>
                          </a:solidFill>
                          <a:effectLst/>
                          <a:latin typeface="Arial" charset="0"/>
                        </a:rPr>
                        <a:t>1</a:t>
                      </a: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89%</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88%</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88%</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86%</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80%</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80%</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81%</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80%</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81%</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81%</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76%</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76%</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79%</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77%</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77%</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700" b="1" i="0" u="none" strike="noStrike" cap="none" normalizeH="0" baseline="0" dirty="0" smtClean="0">
                        <a:ln>
                          <a:noFill/>
                        </a:ln>
                        <a:solidFill>
                          <a:schemeClr val="tx1"/>
                        </a:solidFill>
                        <a:effectLst/>
                        <a:latin typeface="Arial"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74118"/>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700" b="1" i="0" u="none" strike="noStrike" cap="none" normalizeH="0" baseline="0" dirty="0" smtClean="0">
                        <a:ln>
                          <a:noFill/>
                        </a:ln>
                        <a:solidFill>
                          <a:schemeClr val="tx1"/>
                        </a:solidFill>
                        <a:effectLst/>
                        <a:latin typeface="Arial" charset="0"/>
                      </a:endParaRPr>
                    </a:p>
                  </a:txBody>
                  <a:tcPr marT="45716" marB="457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74118"/>
                      </a:srgbClr>
                    </a:solidFill>
                  </a:tcPr>
                </a:tc>
              </a:tr>
              <a:tr h="347444">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err="1" smtClean="0">
                          <a:ln>
                            <a:noFill/>
                          </a:ln>
                          <a:solidFill>
                            <a:schemeClr val="tx1"/>
                          </a:solidFill>
                          <a:effectLst/>
                          <a:latin typeface="Arial" charset="0"/>
                        </a:rPr>
                        <a:t>HealthChoice</a:t>
                      </a:r>
                      <a:r>
                        <a:rPr kumimoji="0" lang="en-US" sz="700" b="1" i="0" u="none" strike="noStrike" cap="none" normalizeH="0" baseline="0" dirty="0" smtClean="0">
                          <a:ln>
                            <a:noFill/>
                          </a:ln>
                          <a:solidFill>
                            <a:schemeClr val="tx1"/>
                          </a:solidFill>
                          <a:effectLst/>
                          <a:latin typeface="Arial" charset="0"/>
                        </a:rPr>
                        <a:t> Aggregate</a:t>
                      </a: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87%</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87%</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81%</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79%</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78%</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80%</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79%</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80%</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79%</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71%</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72%</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78%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75%</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76%</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75%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defRPr/>
                      </a:pPr>
                      <a:r>
                        <a:rPr kumimoji="0" lang="en-US" sz="700" b="1" i="0" u="none" strike="noStrike" kern="1200" cap="none" normalizeH="0" baseline="0" dirty="0" smtClean="0">
                          <a:ln>
                            <a:noFill/>
                          </a:ln>
                          <a:solidFill>
                            <a:schemeClr val="tx1"/>
                          </a:solidFill>
                          <a:effectLst/>
                          <a:latin typeface="Arial" charset="0"/>
                          <a:ea typeface="+mn-ea"/>
                          <a:cs typeface="+mn-cs"/>
                        </a:rPr>
                        <a:t>74%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r>
              <a:tr h="347444">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AMERIGROUP Community Care</a:t>
                      </a: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88%</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85%</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86%</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81%</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75%</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77%</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78%</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77%</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77%</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75%</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67%</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72%</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74%</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9439">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Diamond Plan</a:t>
                      </a: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87%</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87%</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78%</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80%</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80%</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80%</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78%</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82%</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74%</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63%</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62%</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71%</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71%</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347444">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Jai Medical Systems</a:t>
                      </a: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86%</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87%</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76%</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73%</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74%</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75%</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75%</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74%</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79%</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70%</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73%</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82%</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78%</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347444">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Maryland Physicians Care</a:t>
                      </a: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85%</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85%</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80%</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77%</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79%</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80%</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79%</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80%</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80%</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64%</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74%</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71%</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73%</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347444">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err="1" smtClean="0">
                          <a:ln>
                            <a:noFill/>
                          </a:ln>
                          <a:solidFill>
                            <a:schemeClr val="tx1"/>
                          </a:solidFill>
                          <a:effectLst/>
                          <a:latin typeface="Arial" charset="0"/>
                        </a:rPr>
                        <a:t>MedStar</a:t>
                      </a:r>
                      <a:r>
                        <a:rPr kumimoji="0" lang="en-US" sz="700" b="0" i="0" u="none" strike="noStrike" cap="none" normalizeH="0" baseline="0" dirty="0" smtClean="0">
                          <a:ln>
                            <a:noFill/>
                          </a:ln>
                          <a:solidFill>
                            <a:schemeClr val="tx1"/>
                          </a:solidFill>
                          <a:effectLst/>
                          <a:latin typeface="Arial" charset="0"/>
                        </a:rPr>
                        <a:t> Family Choice</a:t>
                      </a: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91%</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89%</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85%</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85%</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78%</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84%</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86%</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85%</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81%</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79%</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78%</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80%</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79%</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9439">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Priority Partners</a:t>
                      </a: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90%</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89%</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82%</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83%</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77%</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80%</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81%</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83%</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76%</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80%</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79%</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81%</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76%</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9439">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err="1" smtClean="0">
                          <a:ln>
                            <a:noFill/>
                          </a:ln>
                          <a:solidFill>
                            <a:schemeClr val="tx1"/>
                          </a:solidFill>
                          <a:effectLst/>
                          <a:latin typeface="Arial" charset="0"/>
                        </a:rPr>
                        <a:t>UnitedHealthcare</a:t>
                      </a:r>
                      <a:endParaRPr kumimoji="0" lang="en-US" sz="700" b="0" i="0" u="none" strike="noStrike" cap="none" normalizeH="0" baseline="0" dirty="0" smtClean="0">
                        <a:ln>
                          <a:noFill/>
                        </a:ln>
                        <a:solidFill>
                          <a:schemeClr val="tx1"/>
                        </a:solidFill>
                        <a:effectLst/>
                        <a:latin typeface="Arial" charset="0"/>
                      </a:endParaRP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85%</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87%</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79%</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76%</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80%</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82%</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80%</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81%</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81%</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68%</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70%</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70%</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80%</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703" name="Text Box 221"/>
          <p:cNvSpPr txBox="1">
            <a:spLocks noChangeArrowheads="1"/>
          </p:cNvSpPr>
          <p:nvPr/>
        </p:nvSpPr>
        <p:spPr bwMode="auto">
          <a:xfrm>
            <a:off x="627063" y="6427113"/>
            <a:ext cx="874553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800" b="1">
                <a:solidFill>
                  <a:schemeClr val="tx1"/>
                </a:solidFill>
                <a:latin typeface="Times New Roman" pitchFamily="18" charset="0"/>
              </a:defRPr>
            </a:lvl1pPr>
            <a:lvl2pPr marL="742950" indent="-285750">
              <a:defRPr sz="800" b="1">
                <a:solidFill>
                  <a:schemeClr val="tx1"/>
                </a:solidFill>
                <a:latin typeface="Times New Roman" pitchFamily="18" charset="0"/>
              </a:defRPr>
            </a:lvl2pPr>
            <a:lvl3pPr marL="1143000" indent="-228600">
              <a:defRPr sz="800" b="1">
                <a:solidFill>
                  <a:schemeClr val="tx1"/>
                </a:solidFill>
                <a:latin typeface="Times New Roman" pitchFamily="18" charset="0"/>
              </a:defRPr>
            </a:lvl3pPr>
            <a:lvl4pPr marL="1600200" indent="-228600">
              <a:defRPr sz="800" b="1">
                <a:solidFill>
                  <a:schemeClr val="tx1"/>
                </a:solidFill>
                <a:latin typeface="Times New Roman" pitchFamily="18" charset="0"/>
              </a:defRPr>
            </a:lvl4pPr>
            <a:lvl5pPr marL="2057400" indent="-228600">
              <a:defRPr sz="800" b="1">
                <a:solidFill>
                  <a:schemeClr val="tx1"/>
                </a:solidFill>
                <a:latin typeface="Times New Roman" pitchFamily="18" charset="0"/>
              </a:defRPr>
            </a:lvl5pPr>
            <a:lvl6pPr marL="2514600" indent="-228600" eaLnBrk="0" fontAlgn="base" hangingPunct="0">
              <a:spcBef>
                <a:spcPct val="0"/>
              </a:spcBef>
              <a:spcAft>
                <a:spcPct val="0"/>
              </a:spcAft>
              <a:defRPr sz="800" b="1">
                <a:solidFill>
                  <a:schemeClr val="tx1"/>
                </a:solidFill>
                <a:latin typeface="Times New Roman" pitchFamily="18" charset="0"/>
              </a:defRPr>
            </a:lvl6pPr>
            <a:lvl7pPr marL="2971800" indent="-228600" eaLnBrk="0" fontAlgn="base" hangingPunct="0">
              <a:spcBef>
                <a:spcPct val="0"/>
              </a:spcBef>
              <a:spcAft>
                <a:spcPct val="0"/>
              </a:spcAft>
              <a:defRPr sz="800" b="1">
                <a:solidFill>
                  <a:schemeClr val="tx1"/>
                </a:solidFill>
                <a:latin typeface="Times New Roman" pitchFamily="18" charset="0"/>
              </a:defRPr>
            </a:lvl7pPr>
            <a:lvl8pPr marL="3429000" indent="-228600" eaLnBrk="0" fontAlgn="base" hangingPunct="0">
              <a:spcBef>
                <a:spcPct val="0"/>
              </a:spcBef>
              <a:spcAft>
                <a:spcPct val="0"/>
              </a:spcAft>
              <a:defRPr sz="800" b="1">
                <a:solidFill>
                  <a:schemeClr val="tx1"/>
                </a:solidFill>
                <a:latin typeface="Times New Roman" pitchFamily="18" charset="0"/>
              </a:defRPr>
            </a:lvl8pPr>
            <a:lvl9pPr marL="3886200" indent="-228600" eaLnBrk="0" fontAlgn="base" hangingPunct="0">
              <a:spcBef>
                <a:spcPct val="0"/>
              </a:spcBef>
              <a:spcAft>
                <a:spcPct val="0"/>
              </a:spcAft>
              <a:defRPr sz="800" b="1">
                <a:solidFill>
                  <a:schemeClr val="tx1"/>
                </a:solidFill>
                <a:latin typeface="Times New Roman" pitchFamily="18" charset="0"/>
              </a:defRPr>
            </a:lvl9pPr>
          </a:lstStyle>
          <a:p>
            <a:pPr>
              <a:spcBef>
                <a:spcPct val="50000"/>
              </a:spcBef>
            </a:pPr>
            <a:r>
              <a:rPr lang="en-US" b="0" dirty="0">
                <a:latin typeface="Arial" charset="0"/>
              </a:rPr>
              <a:t>     </a:t>
            </a:r>
            <a:r>
              <a:rPr lang="en-US" sz="700" b="0" dirty="0" err="1" smtClean="0">
                <a:latin typeface="Arial" charset="0"/>
              </a:rPr>
              <a:t>HealthChoice</a:t>
            </a:r>
            <a:r>
              <a:rPr lang="en-US" sz="700" b="0" dirty="0" smtClean="0">
                <a:latin typeface="Arial" charset="0"/>
              </a:rPr>
              <a:t> MCO </a:t>
            </a:r>
            <a:r>
              <a:rPr lang="en-US" sz="700" b="0" dirty="0">
                <a:latin typeface="Arial" charset="0"/>
              </a:rPr>
              <a:t>with the highest Summary Rate in </a:t>
            </a:r>
            <a:r>
              <a:rPr lang="en-US" sz="700" b="0" dirty="0" smtClean="0">
                <a:latin typeface="Arial" charset="0"/>
              </a:rPr>
              <a:t>2013</a:t>
            </a:r>
            <a:r>
              <a:rPr lang="en-US" sz="700" b="0" dirty="0">
                <a:latin typeface="Arial" charset="0"/>
              </a:rPr>
              <a:t/>
            </a:r>
            <a:br>
              <a:rPr lang="en-US" sz="700" b="0" dirty="0">
                <a:latin typeface="Arial" charset="0"/>
              </a:rPr>
            </a:br>
            <a:r>
              <a:rPr lang="en-US" sz="700" b="0" baseline="30000" dirty="0" smtClean="0">
                <a:latin typeface="Arial" charset="0"/>
              </a:rPr>
              <a:t>1</a:t>
            </a:r>
            <a:r>
              <a:rPr lang="en-US" sz="700" b="0" dirty="0" smtClean="0">
                <a:latin typeface="Arial" charset="0"/>
              </a:rPr>
              <a:t>Quality </a:t>
            </a:r>
            <a:r>
              <a:rPr lang="en-US" sz="700" b="0" dirty="0">
                <a:latin typeface="Arial" charset="0"/>
              </a:rPr>
              <a:t>Compass</a:t>
            </a:r>
            <a:r>
              <a:rPr lang="en-US" sz="700" b="0" baseline="30000" dirty="0">
                <a:latin typeface="Arial" charset="0"/>
                <a:cs typeface="Arial" charset="0"/>
              </a:rPr>
              <a:t>®</a:t>
            </a:r>
            <a:r>
              <a:rPr lang="en-US" sz="700" b="0" dirty="0">
                <a:latin typeface="Arial" charset="0"/>
              </a:rPr>
              <a:t> is a registered trademark of </a:t>
            </a:r>
            <a:r>
              <a:rPr lang="en-US" sz="700" b="0" dirty="0" smtClean="0">
                <a:latin typeface="Arial" charset="0"/>
              </a:rPr>
              <a:t>NCQA.</a:t>
            </a:r>
            <a:br>
              <a:rPr lang="en-US" sz="700" b="0" dirty="0" smtClean="0">
                <a:latin typeface="Arial" charset="0"/>
              </a:rPr>
            </a:br>
            <a:r>
              <a:rPr lang="en-US" sz="700" b="0" dirty="0" smtClean="0">
                <a:latin typeface="Arial" charset="0"/>
              </a:rPr>
              <a:t>*Changes to the 5.0 CAHPS Adult Medicaid Satisfaction Survey impacted trending. </a:t>
            </a:r>
            <a:r>
              <a:rPr lang="en-US" sz="700" b="0" dirty="0">
                <a:latin typeface="Arial" charset="0"/>
              </a:rPr>
              <a:t> </a:t>
            </a:r>
            <a:r>
              <a:rPr lang="en-US" sz="700" b="0" dirty="0" smtClean="0">
                <a:latin typeface="Arial" charset="0"/>
              </a:rPr>
              <a:t>2013 data is not comparable to that of previous years.  </a:t>
            </a:r>
            <a:endParaRPr lang="en-US" sz="700" b="0" baseline="30000" dirty="0">
              <a:latin typeface="Arial" charset="0"/>
              <a:cs typeface="Arial" charset="0"/>
            </a:endParaRPr>
          </a:p>
        </p:txBody>
      </p:sp>
      <p:sp>
        <p:nvSpPr>
          <p:cNvPr id="17704" name="Oval 220"/>
          <p:cNvSpPr>
            <a:spLocks noChangeAspect="1" noChangeArrowheads="1"/>
          </p:cNvSpPr>
          <p:nvPr/>
        </p:nvSpPr>
        <p:spPr bwMode="auto">
          <a:xfrm>
            <a:off x="722578" y="6489072"/>
            <a:ext cx="114300" cy="109537"/>
          </a:xfrm>
          <a:prstGeom prst="ellipse">
            <a:avLst/>
          </a:prstGeom>
          <a:noFill/>
          <a:ln w="12700">
            <a:solidFill>
              <a:srgbClr val="46659C"/>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712" name="Rectangle 231"/>
          <p:cNvSpPr>
            <a:spLocks noGrp="1" noChangeArrowheads="1"/>
          </p:cNvSpPr>
          <p:nvPr>
            <p:ph type="body" idx="1"/>
          </p:nvPr>
        </p:nvSpPr>
        <p:spPr>
          <a:xfrm>
            <a:off x="439738" y="838200"/>
            <a:ext cx="8721725" cy="1905000"/>
          </a:xfrm>
          <a:noFill/>
        </p:spPr>
        <p:txBody>
          <a:bodyPr/>
          <a:lstStyle/>
          <a:p>
            <a:pPr marL="0" indent="0" eaLnBrk="1" hangingPunct="1">
              <a:lnSpc>
                <a:spcPct val="105000"/>
              </a:lnSpc>
              <a:spcBef>
                <a:spcPct val="10000"/>
              </a:spcBef>
              <a:spcAft>
                <a:spcPct val="10000"/>
              </a:spcAft>
              <a:buFont typeface="Wingdings" pitchFamily="2" charset="2"/>
              <a:buNone/>
            </a:pPr>
            <a:r>
              <a:rPr lang="en-US" dirty="0" smtClean="0"/>
              <a:t>The following tables show composite measure comparisons of the seven </a:t>
            </a:r>
            <a:r>
              <a:rPr lang="en-US" dirty="0" err="1" smtClean="0"/>
              <a:t>HealthChoice</a:t>
            </a:r>
            <a:r>
              <a:rPr lang="en-US" dirty="0" smtClean="0"/>
              <a:t> MCOs.  </a:t>
            </a:r>
          </a:p>
          <a:p>
            <a:pPr marL="457200" lvl="1" indent="-342900">
              <a:lnSpc>
                <a:spcPct val="110000"/>
              </a:lnSpc>
              <a:spcBef>
                <a:spcPct val="15000"/>
              </a:spcBef>
              <a:spcAft>
                <a:spcPct val="15000"/>
              </a:spcAft>
              <a:buFont typeface="Wingdings" pitchFamily="2" charset="2"/>
              <a:buChar char="§"/>
            </a:pPr>
            <a:r>
              <a:rPr lang="en-US" dirty="0" smtClean="0"/>
              <a:t>In order to assess how the </a:t>
            </a:r>
            <a:r>
              <a:rPr lang="en-US" dirty="0" err="1" smtClean="0"/>
              <a:t>HealthChoice</a:t>
            </a:r>
            <a:r>
              <a:rPr lang="en-US" dirty="0" smtClean="0"/>
              <a:t> MCOs’ overall composite ratings compared with other Medicaid adult and child plans nationwide, national benchmarks are provided.  Specifically, the adult and child data are compared to the Quality Compass</a:t>
            </a:r>
            <a:r>
              <a:rPr lang="en-US" baseline="30000" dirty="0" smtClean="0"/>
              <a:t>®</a:t>
            </a:r>
            <a:r>
              <a:rPr lang="en-US" dirty="0" smtClean="0"/>
              <a:t> benchmarks.  Quality Compass</a:t>
            </a:r>
            <a:r>
              <a:rPr lang="en-US" baseline="30000" dirty="0" smtClean="0"/>
              <a:t>®</a:t>
            </a:r>
            <a:r>
              <a:rPr lang="en-US" dirty="0" smtClean="0"/>
              <a:t> is a national database created by NCQA to provide health plans with comparative information on the quality of the nation’s managed care plans.</a:t>
            </a:r>
          </a:p>
        </p:txBody>
      </p:sp>
      <p:sp>
        <p:nvSpPr>
          <p:cNvPr id="17713" name="Text Box 232"/>
          <p:cNvSpPr txBox="1">
            <a:spLocks noChangeArrowheads="1"/>
          </p:cNvSpPr>
          <p:nvPr/>
        </p:nvSpPr>
        <p:spPr bwMode="auto">
          <a:xfrm>
            <a:off x="460375" y="1897566"/>
            <a:ext cx="24352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800" b="1">
                <a:solidFill>
                  <a:schemeClr val="tx1"/>
                </a:solidFill>
                <a:latin typeface="Times New Roman" pitchFamily="18" charset="0"/>
              </a:defRPr>
            </a:lvl1pPr>
            <a:lvl2pPr marL="742950" indent="-285750">
              <a:defRPr sz="800" b="1">
                <a:solidFill>
                  <a:schemeClr val="tx1"/>
                </a:solidFill>
                <a:latin typeface="Times New Roman" pitchFamily="18" charset="0"/>
              </a:defRPr>
            </a:lvl2pPr>
            <a:lvl3pPr marL="1143000" indent="-228600">
              <a:defRPr sz="800" b="1">
                <a:solidFill>
                  <a:schemeClr val="tx1"/>
                </a:solidFill>
                <a:latin typeface="Times New Roman" pitchFamily="18" charset="0"/>
              </a:defRPr>
            </a:lvl3pPr>
            <a:lvl4pPr marL="1600200" indent="-228600">
              <a:defRPr sz="800" b="1">
                <a:solidFill>
                  <a:schemeClr val="tx1"/>
                </a:solidFill>
                <a:latin typeface="Times New Roman" pitchFamily="18" charset="0"/>
              </a:defRPr>
            </a:lvl4pPr>
            <a:lvl5pPr marL="2057400" indent="-228600">
              <a:defRPr sz="800" b="1">
                <a:solidFill>
                  <a:schemeClr val="tx1"/>
                </a:solidFill>
                <a:latin typeface="Times New Roman" pitchFamily="18" charset="0"/>
              </a:defRPr>
            </a:lvl5pPr>
            <a:lvl6pPr marL="2514600" indent="-228600" eaLnBrk="0" fontAlgn="base" hangingPunct="0">
              <a:spcBef>
                <a:spcPct val="0"/>
              </a:spcBef>
              <a:spcAft>
                <a:spcPct val="0"/>
              </a:spcAft>
              <a:defRPr sz="800" b="1">
                <a:solidFill>
                  <a:schemeClr val="tx1"/>
                </a:solidFill>
                <a:latin typeface="Times New Roman" pitchFamily="18" charset="0"/>
              </a:defRPr>
            </a:lvl6pPr>
            <a:lvl7pPr marL="2971800" indent="-228600" eaLnBrk="0" fontAlgn="base" hangingPunct="0">
              <a:spcBef>
                <a:spcPct val="0"/>
              </a:spcBef>
              <a:spcAft>
                <a:spcPct val="0"/>
              </a:spcAft>
              <a:defRPr sz="800" b="1">
                <a:solidFill>
                  <a:schemeClr val="tx1"/>
                </a:solidFill>
                <a:latin typeface="Times New Roman" pitchFamily="18" charset="0"/>
              </a:defRPr>
            </a:lvl7pPr>
            <a:lvl8pPr marL="3429000" indent="-228600" eaLnBrk="0" fontAlgn="base" hangingPunct="0">
              <a:spcBef>
                <a:spcPct val="0"/>
              </a:spcBef>
              <a:spcAft>
                <a:spcPct val="0"/>
              </a:spcAft>
              <a:defRPr sz="800" b="1">
                <a:solidFill>
                  <a:schemeClr val="tx1"/>
                </a:solidFill>
                <a:latin typeface="Times New Roman" pitchFamily="18" charset="0"/>
              </a:defRPr>
            </a:lvl8pPr>
            <a:lvl9pPr marL="3886200" indent="-228600" eaLnBrk="0" fontAlgn="base" hangingPunct="0">
              <a:spcBef>
                <a:spcPct val="0"/>
              </a:spcBef>
              <a:spcAft>
                <a:spcPct val="0"/>
              </a:spcAft>
              <a:defRPr sz="800" b="1">
                <a:solidFill>
                  <a:schemeClr val="tx1"/>
                </a:solidFill>
                <a:latin typeface="Times New Roman" pitchFamily="18" charset="0"/>
              </a:defRPr>
            </a:lvl9pPr>
          </a:lstStyle>
          <a:p>
            <a:r>
              <a:rPr lang="en-US" sz="1000" i="1" dirty="0">
                <a:latin typeface="Arial" charset="0"/>
              </a:rPr>
              <a:t>Table 10:  Adult Composite Measures</a:t>
            </a:r>
          </a:p>
        </p:txBody>
      </p:sp>
      <p:sp>
        <p:nvSpPr>
          <p:cNvPr id="8" name="Oval 160"/>
          <p:cNvSpPr>
            <a:spLocks noChangeArrowheads="1"/>
          </p:cNvSpPr>
          <p:nvPr/>
        </p:nvSpPr>
        <p:spPr bwMode="auto">
          <a:xfrm>
            <a:off x="2755659" y="4440075"/>
            <a:ext cx="304800" cy="228600"/>
          </a:xfrm>
          <a:prstGeom prst="ellipse">
            <a:avLst/>
          </a:prstGeom>
          <a:noFill/>
          <a:ln w="12700">
            <a:solidFill>
              <a:srgbClr val="46659C"/>
            </a:solidFill>
            <a:round/>
            <a:headEnd/>
            <a:tailEnd/>
          </a:ln>
        </p:spPr>
        <p:txBody>
          <a:bodyPr wrap="none" anchor="ctr"/>
          <a:lstStyle/>
          <a:p>
            <a:pPr eaLnBrk="0" hangingPunct="0"/>
            <a:endParaRPr lang="en-US"/>
          </a:p>
        </p:txBody>
      </p:sp>
      <p:sp>
        <p:nvSpPr>
          <p:cNvPr id="9" name="Oval 160"/>
          <p:cNvSpPr>
            <a:spLocks noChangeArrowheads="1"/>
          </p:cNvSpPr>
          <p:nvPr/>
        </p:nvSpPr>
        <p:spPr bwMode="auto">
          <a:xfrm>
            <a:off x="1476685" y="5721952"/>
            <a:ext cx="304800" cy="228600"/>
          </a:xfrm>
          <a:prstGeom prst="ellipse">
            <a:avLst/>
          </a:prstGeom>
          <a:noFill/>
          <a:ln w="12700">
            <a:solidFill>
              <a:srgbClr val="46659C"/>
            </a:solidFill>
            <a:round/>
            <a:headEnd/>
            <a:tailEnd/>
          </a:ln>
        </p:spPr>
        <p:txBody>
          <a:bodyPr wrap="none" anchor="ctr"/>
          <a:lstStyle/>
          <a:p>
            <a:pPr eaLnBrk="0" hangingPunct="0"/>
            <a:endParaRPr lang="en-US"/>
          </a:p>
        </p:txBody>
      </p:sp>
      <p:sp>
        <p:nvSpPr>
          <p:cNvPr id="10" name="Oval 160"/>
          <p:cNvSpPr>
            <a:spLocks noChangeArrowheads="1"/>
          </p:cNvSpPr>
          <p:nvPr/>
        </p:nvSpPr>
        <p:spPr bwMode="auto">
          <a:xfrm>
            <a:off x="1476685" y="5991683"/>
            <a:ext cx="304800" cy="228600"/>
          </a:xfrm>
          <a:prstGeom prst="ellipse">
            <a:avLst/>
          </a:prstGeom>
          <a:noFill/>
          <a:ln w="12700">
            <a:solidFill>
              <a:srgbClr val="46659C"/>
            </a:solidFill>
            <a:round/>
            <a:headEnd/>
            <a:tailEnd/>
          </a:ln>
        </p:spPr>
        <p:txBody>
          <a:bodyPr wrap="none" anchor="ctr"/>
          <a:lstStyle/>
          <a:p>
            <a:pPr eaLnBrk="0" hangingPunct="0"/>
            <a:endParaRPr lang="en-US"/>
          </a:p>
        </p:txBody>
      </p:sp>
      <p:sp>
        <p:nvSpPr>
          <p:cNvPr id="11" name="Oval 160"/>
          <p:cNvSpPr>
            <a:spLocks noChangeArrowheads="1"/>
          </p:cNvSpPr>
          <p:nvPr/>
        </p:nvSpPr>
        <p:spPr bwMode="auto">
          <a:xfrm>
            <a:off x="1478549" y="6220283"/>
            <a:ext cx="304800" cy="228600"/>
          </a:xfrm>
          <a:prstGeom prst="ellipse">
            <a:avLst/>
          </a:prstGeom>
          <a:noFill/>
          <a:ln w="12700">
            <a:solidFill>
              <a:srgbClr val="46659C"/>
            </a:solidFill>
            <a:round/>
            <a:headEnd/>
            <a:tailEnd/>
          </a:ln>
        </p:spPr>
        <p:txBody>
          <a:bodyPr wrap="none" anchor="ctr"/>
          <a:lstStyle/>
          <a:p>
            <a:pPr eaLnBrk="0" hangingPunct="0"/>
            <a:endParaRPr lang="en-US"/>
          </a:p>
        </p:txBody>
      </p:sp>
      <p:sp>
        <p:nvSpPr>
          <p:cNvPr id="12" name="Oval 155"/>
          <p:cNvSpPr>
            <a:spLocks noChangeArrowheads="1"/>
          </p:cNvSpPr>
          <p:nvPr/>
        </p:nvSpPr>
        <p:spPr bwMode="auto">
          <a:xfrm>
            <a:off x="3999328" y="5706721"/>
            <a:ext cx="304800" cy="228600"/>
          </a:xfrm>
          <a:prstGeom prst="ellipse">
            <a:avLst/>
          </a:prstGeom>
          <a:noFill/>
          <a:ln w="12700">
            <a:solidFill>
              <a:srgbClr val="46659C"/>
            </a:solidFill>
            <a:round/>
            <a:headEnd/>
            <a:tailEnd/>
          </a:ln>
        </p:spPr>
        <p:txBody>
          <a:bodyPr wrap="none" anchor="ctr"/>
          <a:lstStyle/>
          <a:p>
            <a:pPr eaLnBrk="0" hangingPunct="0"/>
            <a:endParaRPr lang="en-US"/>
          </a:p>
        </p:txBody>
      </p:sp>
      <p:sp>
        <p:nvSpPr>
          <p:cNvPr id="14" name="Oval 153"/>
          <p:cNvSpPr>
            <a:spLocks noChangeArrowheads="1"/>
          </p:cNvSpPr>
          <p:nvPr/>
        </p:nvSpPr>
        <p:spPr bwMode="auto">
          <a:xfrm>
            <a:off x="8625468" y="4466064"/>
            <a:ext cx="304800" cy="228600"/>
          </a:xfrm>
          <a:prstGeom prst="ellipse">
            <a:avLst/>
          </a:prstGeom>
          <a:noFill/>
          <a:ln w="12700">
            <a:solidFill>
              <a:srgbClr val="46659C"/>
            </a:solidFill>
            <a:round/>
            <a:headEnd/>
            <a:tailEnd/>
          </a:ln>
        </p:spPr>
        <p:txBody>
          <a:bodyPr wrap="none" anchor="ctr"/>
          <a:lstStyle/>
          <a:p>
            <a:pPr eaLnBrk="0" hangingPunct="0"/>
            <a:endParaRPr lang="en-US"/>
          </a:p>
        </p:txBody>
      </p:sp>
      <p:sp>
        <p:nvSpPr>
          <p:cNvPr id="15" name="Oval 157"/>
          <p:cNvSpPr>
            <a:spLocks noChangeArrowheads="1"/>
          </p:cNvSpPr>
          <p:nvPr/>
        </p:nvSpPr>
        <p:spPr bwMode="auto">
          <a:xfrm>
            <a:off x="5244406" y="5706721"/>
            <a:ext cx="304800" cy="228600"/>
          </a:xfrm>
          <a:prstGeom prst="ellipse">
            <a:avLst/>
          </a:prstGeom>
          <a:noFill/>
          <a:ln w="12700">
            <a:solidFill>
              <a:srgbClr val="46659C"/>
            </a:solidFill>
            <a:round/>
            <a:headEnd/>
            <a:tailEnd/>
          </a:ln>
        </p:spPr>
        <p:txBody>
          <a:bodyPr wrap="none" anchor="ctr"/>
          <a:lstStyle/>
          <a:p>
            <a:pPr eaLnBrk="0" hangingPunct="0"/>
            <a:endParaRPr lang="en-US"/>
          </a:p>
        </p:txBody>
      </p:sp>
      <p:sp>
        <p:nvSpPr>
          <p:cNvPr id="16" name="Oval 156"/>
          <p:cNvSpPr>
            <a:spLocks noChangeArrowheads="1"/>
          </p:cNvSpPr>
          <p:nvPr/>
        </p:nvSpPr>
        <p:spPr bwMode="auto">
          <a:xfrm>
            <a:off x="6477000" y="6218664"/>
            <a:ext cx="304800" cy="228600"/>
          </a:xfrm>
          <a:prstGeom prst="ellipse">
            <a:avLst/>
          </a:prstGeom>
          <a:noFill/>
          <a:ln w="12700">
            <a:solidFill>
              <a:srgbClr val="46659C"/>
            </a:solidFill>
            <a:round/>
            <a:headEnd/>
            <a:tailEnd/>
          </a:ln>
        </p:spPr>
        <p:txBody>
          <a:bodyPr wrap="none" anchor="ctr"/>
          <a:lstStyle/>
          <a:p>
            <a:pPr eaLnBrk="0" hangingPunct="0"/>
            <a:endParaRPr lang="en-US"/>
          </a:p>
        </p:txBody>
      </p:sp>
      <p:sp>
        <p:nvSpPr>
          <p:cNvPr id="17" name="Oval 156"/>
          <p:cNvSpPr>
            <a:spLocks noChangeArrowheads="1"/>
          </p:cNvSpPr>
          <p:nvPr/>
        </p:nvSpPr>
        <p:spPr bwMode="auto">
          <a:xfrm>
            <a:off x="5244406" y="6211230"/>
            <a:ext cx="304800" cy="228600"/>
          </a:xfrm>
          <a:prstGeom prst="ellipse">
            <a:avLst/>
          </a:prstGeom>
          <a:noFill/>
          <a:ln w="12700">
            <a:solidFill>
              <a:srgbClr val="46659C"/>
            </a:solidFill>
            <a:round/>
            <a:headEnd/>
            <a:tailEnd/>
          </a:ln>
        </p:spPr>
        <p:txBody>
          <a:bodyPr wrap="none" anchor="ctr"/>
          <a:lstStyle/>
          <a:p>
            <a:pPr eaLnBrk="0" hangingPunct="0"/>
            <a:endParaRPr lang="en-US"/>
          </a:p>
        </p:txBody>
      </p:sp>
      <p:sp>
        <p:nvSpPr>
          <p:cNvPr id="18" name="Oval 160"/>
          <p:cNvSpPr>
            <a:spLocks noChangeArrowheads="1"/>
          </p:cNvSpPr>
          <p:nvPr/>
        </p:nvSpPr>
        <p:spPr bwMode="auto">
          <a:xfrm>
            <a:off x="7887630" y="5021413"/>
            <a:ext cx="304800" cy="228600"/>
          </a:xfrm>
          <a:prstGeom prst="ellipse">
            <a:avLst/>
          </a:prstGeom>
          <a:noFill/>
          <a:ln w="12700">
            <a:solidFill>
              <a:srgbClr val="46659C"/>
            </a:solidFill>
            <a:round/>
            <a:headEnd/>
            <a:tailEnd/>
          </a:ln>
        </p:spPr>
        <p:txBody>
          <a:bodyPr wrap="none" anchor="ctr"/>
          <a:lstStyle/>
          <a:p>
            <a:pPr eaLnBrk="0" hangingPunct="0"/>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07" name="Text Box 221"/>
          <p:cNvSpPr txBox="1">
            <a:spLocks noChangeArrowheads="1"/>
          </p:cNvSpPr>
          <p:nvPr/>
        </p:nvSpPr>
        <p:spPr bwMode="auto">
          <a:xfrm>
            <a:off x="398462" y="5831188"/>
            <a:ext cx="874553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800" b="1">
                <a:solidFill>
                  <a:schemeClr val="tx1"/>
                </a:solidFill>
                <a:latin typeface="Times New Roman" pitchFamily="18" charset="0"/>
              </a:defRPr>
            </a:lvl1pPr>
            <a:lvl2pPr marL="742950" indent="-285750">
              <a:defRPr sz="800" b="1">
                <a:solidFill>
                  <a:schemeClr val="tx1"/>
                </a:solidFill>
                <a:latin typeface="Times New Roman" pitchFamily="18" charset="0"/>
              </a:defRPr>
            </a:lvl2pPr>
            <a:lvl3pPr marL="1143000" indent="-228600">
              <a:defRPr sz="800" b="1">
                <a:solidFill>
                  <a:schemeClr val="tx1"/>
                </a:solidFill>
                <a:latin typeface="Times New Roman" pitchFamily="18" charset="0"/>
              </a:defRPr>
            </a:lvl3pPr>
            <a:lvl4pPr marL="1600200" indent="-228600">
              <a:defRPr sz="800" b="1">
                <a:solidFill>
                  <a:schemeClr val="tx1"/>
                </a:solidFill>
                <a:latin typeface="Times New Roman" pitchFamily="18" charset="0"/>
              </a:defRPr>
            </a:lvl4pPr>
            <a:lvl5pPr marL="2057400" indent="-228600">
              <a:defRPr sz="800" b="1">
                <a:solidFill>
                  <a:schemeClr val="tx1"/>
                </a:solidFill>
                <a:latin typeface="Times New Roman" pitchFamily="18" charset="0"/>
              </a:defRPr>
            </a:lvl5pPr>
            <a:lvl6pPr marL="2514600" indent="-228600" eaLnBrk="0" fontAlgn="base" hangingPunct="0">
              <a:spcBef>
                <a:spcPct val="0"/>
              </a:spcBef>
              <a:spcAft>
                <a:spcPct val="0"/>
              </a:spcAft>
              <a:defRPr sz="800" b="1">
                <a:solidFill>
                  <a:schemeClr val="tx1"/>
                </a:solidFill>
                <a:latin typeface="Times New Roman" pitchFamily="18" charset="0"/>
              </a:defRPr>
            </a:lvl6pPr>
            <a:lvl7pPr marL="2971800" indent="-228600" eaLnBrk="0" fontAlgn="base" hangingPunct="0">
              <a:spcBef>
                <a:spcPct val="0"/>
              </a:spcBef>
              <a:spcAft>
                <a:spcPct val="0"/>
              </a:spcAft>
              <a:defRPr sz="800" b="1">
                <a:solidFill>
                  <a:schemeClr val="tx1"/>
                </a:solidFill>
                <a:latin typeface="Times New Roman" pitchFamily="18" charset="0"/>
              </a:defRPr>
            </a:lvl7pPr>
            <a:lvl8pPr marL="3429000" indent="-228600" eaLnBrk="0" fontAlgn="base" hangingPunct="0">
              <a:spcBef>
                <a:spcPct val="0"/>
              </a:spcBef>
              <a:spcAft>
                <a:spcPct val="0"/>
              </a:spcAft>
              <a:defRPr sz="800" b="1">
                <a:solidFill>
                  <a:schemeClr val="tx1"/>
                </a:solidFill>
                <a:latin typeface="Times New Roman" pitchFamily="18" charset="0"/>
              </a:defRPr>
            </a:lvl8pPr>
            <a:lvl9pPr marL="3886200" indent="-228600" eaLnBrk="0" fontAlgn="base" hangingPunct="0">
              <a:spcBef>
                <a:spcPct val="0"/>
              </a:spcBef>
              <a:spcAft>
                <a:spcPct val="0"/>
              </a:spcAft>
              <a:defRPr sz="800" b="1">
                <a:solidFill>
                  <a:schemeClr val="tx1"/>
                </a:solidFill>
                <a:latin typeface="Times New Roman" pitchFamily="18" charset="0"/>
              </a:defRPr>
            </a:lvl9pPr>
          </a:lstStyle>
          <a:p>
            <a:pPr>
              <a:spcBef>
                <a:spcPct val="50000"/>
              </a:spcBef>
            </a:pPr>
            <a:r>
              <a:rPr lang="en-US" b="0" dirty="0">
                <a:latin typeface="Arial" charset="0"/>
              </a:rPr>
              <a:t> </a:t>
            </a:r>
            <a:r>
              <a:rPr lang="en-US" b="0" dirty="0" smtClean="0">
                <a:latin typeface="Arial" charset="0"/>
              </a:rPr>
              <a:t>    </a:t>
            </a:r>
            <a:r>
              <a:rPr lang="en-US" sz="700" b="0" dirty="0" err="1" smtClean="0">
                <a:latin typeface="Arial" charset="0"/>
              </a:rPr>
              <a:t>HealthChoice</a:t>
            </a:r>
            <a:r>
              <a:rPr lang="en-US" sz="700" b="0" dirty="0" smtClean="0">
                <a:latin typeface="Arial" charset="0"/>
              </a:rPr>
              <a:t> MCO </a:t>
            </a:r>
            <a:r>
              <a:rPr lang="en-US" sz="700" b="0" dirty="0">
                <a:latin typeface="Arial" charset="0"/>
              </a:rPr>
              <a:t>with the highest Summary Rate in </a:t>
            </a:r>
            <a:r>
              <a:rPr lang="en-US" sz="700" b="0" dirty="0" smtClean="0">
                <a:latin typeface="Arial" charset="0"/>
              </a:rPr>
              <a:t>2013</a:t>
            </a:r>
            <a:r>
              <a:rPr lang="en-US" sz="700" b="0" dirty="0">
                <a:latin typeface="Arial" charset="0"/>
              </a:rPr>
              <a:t/>
            </a:r>
            <a:br>
              <a:rPr lang="en-US" sz="700" b="0" dirty="0">
                <a:latin typeface="Arial" charset="0"/>
              </a:rPr>
            </a:br>
            <a:r>
              <a:rPr lang="en-US" sz="700" b="0" baseline="30000" dirty="0" smtClean="0">
                <a:latin typeface="Arial" charset="0"/>
              </a:rPr>
              <a:t>1</a:t>
            </a:r>
            <a:r>
              <a:rPr lang="en-US" sz="700" b="0" dirty="0" smtClean="0">
                <a:latin typeface="Arial" charset="0"/>
              </a:rPr>
              <a:t>Quality </a:t>
            </a:r>
            <a:r>
              <a:rPr lang="en-US" sz="700" b="0" dirty="0">
                <a:latin typeface="Arial" charset="0"/>
              </a:rPr>
              <a:t>Compass</a:t>
            </a:r>
            <a:r>
              <a:rPr lang="en-US" sz="700" b="0" baseline="30000" dirty="0">
                <a:latin typeface="Arial" charset="0"/>
                <a:cs typeface="Arial" charset="0"/>
              </a:rPr>
              <a:t>®</a:t>
            </a:r>
            <a:r>
              <a:rPr lang="en-US" sz="700" b="0" dirty="0">
                <a:latin typeface="Arial" charset="0"/>
              </a:rPr>
              <a:t> is a registered trademark of NCQA.</a:t>
            </a:r>
            <a:br>
              <a:rPr lang="en-US" sz="700" b="0" dirty="0">
                <a:latin typeface="Arial" charset="0"/>
              </a:rPr>
            </a:br>
            <a:r>
              <a:rPr lang="en-US" sz="700" b="0" dirty="0">
                <a:latin typeface="Arial" charset="0"/>
              </a:rPr>
              <a:t>*Changes to the 5.0 CAHPS </a:t>
            </a:r>
            <a:r>
              <a:rPr lang="en-US" sz="700" b="0" dirty="0" smtClean="0">
                <a:latin typeface="Arial" charset="0"/>
              </a:rPr>
              <a:t>Child </a:t>
            </a:r>
            <a:r>
              <a:rPr lang="en-US" sz="700" b="0" dirty="0">
                <a:latin typeface="Arial" charset="0"/>
              </a:rPr>
              <a:t>Medicaid Satisfaction Survey impacted trending.  2013 data is not comparable to that of previous years.</a:t>
            </a:r>
            <a:endParaRPr lang="en-US" sz="700" b="0" baseline="30000" dirty="0">
              <a:latin typeface="Arial" charset="0"/>
              <a:cs typeface="Arial" charset="0"/>
            </a:endParaRPr>
          </a:p>
        </p:txBody>
      </p:sp>
      <p:graphicFrame>
        <p:nvGraphicFramePr>
          <p:cNvPr id="15" name="Group 902"/>
          <p:cNvGraphicFramePr>
            <a:graphicFrameLocks noGrp="1"/>
          </p:cNvGraphicFramePr>
          <p:nvPr>
            <p:extLst>
              <p:ext uri="{D42A27DB-BD31-4B8C-83A1-F6EECF244321}">
                <p14:modId xmlns:p14="http://schemas.microsoft.com/office/powerpoint/2010/main" val="4211005684"/>
              </p:ext>
            </p:extLst>
          </p:nvPr>
        </p:nvGraphicFramePr>
        <p:xfrm>
          <a:off x="475567" y="1524000"/>
          <a:ext cx="8635505" cy="4315812"/>
        </p:xfrm>
        <a:graphic>
          <a:graphicData uri="http://schemas.openxmlformats.org/drawingml/2006/table">
            <a:tbl>
              <a:tblPr/>
              <a:tblGrid>
                <a:gridCol w="1108400"/>
                <a:gridCol w="404271"/>
                <a:gridCol w="404271"/>
                <a:gridCol w="404271"/>
                <a:gridCol w="404271"/>
                <a:gridCol w="404271"/>
                <a:gridCol w="404271"/>
                <a:gridCol w="404271"/>
                <a:gridCol w="404271"/>
                <a:gridCol w="404271"/>
                <a:gridCol w="404271"/>
                <a:gridCol w="404271"/>
                <a:gridCol w="404271"/>
                <a:gridCol w="404271"/>
                <a:gridCol w="404271"/>
                <a:gridCol w="404271"/>
                <a:gridCol w="731520"/>
                <a:gridCol w="731520"/>
              </a:tblGrid>
              <a:tr h="304776">
                <a:tc gridSpan="18">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Composite Measures</a:t>
                      </a:r>
                      <a:endParaRPr kumimoji="0" lang="en-US" sz="700" b="1" i="1" u="none" strike="noStrike" cap="none" normalizeH="0" baseline="0" dirty="0" smtClean="0">
                        <a:ln>
                          <a:noFill/>
                        </a:ln>
                        <a:solidFill>
                          <a:schemeClr val="bg1"/>
                        </a:solidFill>
                        <a:effectLst/>
                        <a:latin typeface="Arial" charset="0"/>
                      </a:endParaRPr>
                    </a:p>
                  </a:txBody>
                  <a:tcPr marT="45716" marB="45716"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700" b="1" i="1" u="none" strike="noStrike" cap="none" normalizeH="0" baseline="0" dirty="0" smtClean="0">
                        <a:ln>
                          <a:noFill/>
                        </a:ln>
                        <a:solidFill>
                          <a:schemeClr val="bg1"/>
                        </a:solidFill>
                        <a:effectLst/>
                        <a:latin typeface="Arial" charset="0"/>
                      </a:endParaRPr>
                    </a:p>
                  </a:txBody>
                  <a:tcPr marT="45716" marB="45716"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r>
              <a:tr h="304776">
                <a:tc rowSpan="3">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700" b="1" i="0" u="none" strike="noStrike" cap="none" normalizeH="0" baseline="0" dirty="0" smtClean="0">
                        <a:ln>
                          <a:noFill/>
                        </a:ln>
                        <a:solidFill>
                          <a:schemeClr val="bg1"/>
                        </a:solidFill>
                        <a:effectLst/>
                        <a:latin typeface="Arial" charset="0"/>
                      </a:endParaRP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How Well Doctors Communicate</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Getting Care Quickly</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Customer Service</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Getting Needed Care</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Coordination of Care</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Shared Decision-Making*</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Health Promotion and Education*</a:t>
                      </a:r>
                    </a:p>
                  </a:txBody>
                  <a:tcPr marT="45716" marB="45716" anchor="b"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r>
              <a:tr h="420591">
                <a:tc vMerge="1">
                  <a:txBody>
                    <a:bodyPr/>
                    <a:lstStyle/>
                    <a:p>
                      <a:endParaRPr lang="en-US"/>
                    </a:p>
                  </a:txBody>
                  <a:tcPr/>
                </a:tc>
                <a:tc gridSpan="3">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 </a:t>
                      </a:r>
                      <a:r>
                        <a:rPr kumimoji="0" lang="en-US" sz="600" b="1" i="1" u="none" strike="noStrike" cap="none" normalizeH="0" baseline="0" dirty="0" smtClean="0">
                          <a:ln>
                            <a:noFill/>
                          </a:ln>
                          <a:solidFill>
                            <a:schemeClr val="bg1"/>
                          </a:solidFill>
                          <a:effectLst/>
                          <a:latin typeface="Arial" charset="0"/>
                        </a:rPr>
                        <a:t>Always/Usually</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 </a:t>
                      </a:r>
                      <a:r>
                        <a:rPr kumimoji="0" lang="en-US" sz="600" b="1" i="1" u="none" strike="noStrike" cap="none" normalizeH="0" baseline="0" dirty="0" smtClean="0">
                          <a:ln>
                            <a:noFill/>
                          </a:ln>
                          <a:solidFill>
                            <a:schemeClr val="bg1"/>
                          </a:solidFill>
                          <a:effectLst/>
                          <a:latin typeface="Arial" charset="0"/>
                        </a:rPr>
                        <a:t>Always/Usually</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 </a:t>
                      </a:r>
                      <a:r>
                        <a:rPr kumimoji="0" lang="en-US" sz="600" b="1" i="1" u="none" strike="noStrike" cap="none" normalizeH="0" baseline="0" dirty="0" smtClean="0">
                          <a:ln>
                            <a:noFill/>
                          </a:ln>
                          <a:solidFill>
                            <a:schemeClr val="bg1"/>
                          </a:solidFill>
                          <a:effectLst/>
                          <a:latin typeface="Arial" charset="0"/>
                        </a:rPr>
                        <a:t>Always/Usually</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 </a:t>
                      </a:r>
                      <a:r>
                        <a:rPr kumimoji="0" lang="en-US" sz="600" b="1" i="1" u="none" strike="noStrike" cap="none" normalizeH="0" baseline="0" dirty="0" smtClean="0">
                          <a:ln>
                            <a:noFill/>
                          </a:ln>
                          <a:solidFill>
                            <a:schemeClr val="bg1"/>
                          </a:solidFill>
                          <a:effectLst/>
                          <a:latin typeface="Arial" charset="0"/>
                        </a:rPr>
                        <a:t>Always/Usually</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 </a:t>
                      </a:r>
                      <a:r>
                        <a:rPr kumimoji="0" lang="en-US" sz="600" b="1" i="1" u="none" strike="noStrike" cap="none" normalizeH="0" baseline="0" dirty="0" smtClean="0">
                          <a:ln>
                            <a:noFill/>
                          </a:ln>
                          <a:solidFill>
                            <a:schemeClr val="bg1"/>
                          </a:solidFill>
                          <a:effectLst/>
                          <a:latin typeface="Arial" charset="0"/>
                        </a:rPr>
                        <a:t>Always/Usually</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a:t>
                      </a:r>
                      <a:br>
                        <a:rPr kumimoji="0" lang="en-US" sz="600" b="1" i="0" u="none" strike="noStrike" cap="none" normalizeH="0" baseline="0" dirty="0" smtClean="0">
                          <a:ln>
                            <a:noFill/>
                          </a:ln>
                          <a:solidFill>
                            <a:schemeClr val="bg1"/>
                          </a:solidFill>
                          <a:effectLst/>
                          <a:latin typeface="Arial" charset="0"/>
                        </a:rPr>
                      </a:br>
                      <a:r>
                        <a:rPr kumimoji="0" lang="en-US" sz="600" b="1" i="0" u="none" strike="noStrike" cap="none" normalizeH="0" baseline="0" dirty="0" smtClean="0">
                          <a:ln>
                            <a:noFill/>
                          </a:ln>
                          <a:solidFill>
                            <a:schemeClr val="bg1"/>
                          </a:solidFill>
                          <a:effectLst/>
                          <a:latin typeface="Arial" charset="0"/>
                        </a:rPr>
                        <a:t>A lot/ Some/Yes</a:t>
                      </a:r>
                      <a:endParaRPr kumimoji="0" lang="en-US" sz="600" b="1" i="1" u="none" strike="noStrike" cap="none" normalizeH="0" baseline="0" dirty="0" smtClean="0">
                        <a:ln>
                          <a:noFill/>
                        </a:ln>
                        <a:solidFill>
                          <a:schemeClr val="bg1"/>
                        </a:solidFill>
                        <a:effectLst/>
                        <a:latin typeface="Arial" charset="0"/>
                      </a:endParaRP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 </a:t>
                      </a:r>
                      <a:r>
                        <a:rPr kumimoji="0" lang="en-US" sz="600" b="1" i="1" u="none" strike="noStrike" cap="none" normalizeH="0" baseline="0" dirty="0" smtClean="0">
                          <a:ln>
                            <a:noFill/>
                          </a:ln>
                          <a:solidFill>
                            <a:schemeClr val="bg1"/>
                          </a:solidFill>
                          <a:effectLst/>
                          <a:latin typeface="Arial" charset="0"/>
                        </a:rPr>
                        <a:t>Yes</a:t>
                      </a:r>
                    </a:p>
                  </a:txBody>
                  <a:tcPr marT="45716" marB="45716" anchor="b"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r>
              <a:tr h="219439">
                <a:tc vMerge="1">
                  <a:txBody>
                    <a:bodyPr/>
                    <a:lstStyle/>
                    <a:p>
                      <a:endParaRPr lang="en-US"/>
                    </a:p>
                  </a:txBody>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2011</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2011</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2011</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2011</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2011</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6" marB="45716"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r>
              <a:tr h="347444">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Quality Compass</a:t>
                      </a:r>
                      <a:r>
                        <a:rPr kumimoji="0" lang="en-US" sz="700" b="1" i="0" u="none" strike="noStrike" cap="none" normalizeH="0" baseline="30000" dirty="0" smtClean="0">
                          <a:ln>
                            <a:noFill/>
                          </a:ln>
                          <a:solidFill>
                            <a:schemeClr val="tx1"/>
                          </a:solidFill>
                          <a:effectLst/>
                          <a:latin typeface="Arial" charset="0"/>
                          <a:cs typeface="Arial" charset="0"/>
                        </a:rPr>
                        <a:t>®</a:t>
                      </a:r>
                      <a:r>
                        <a:rPr kumimoji="0" lang="en-US" sz="700" b="1" i="0" u="none" strike="noStrike" cap="none" normalizeH="0" baseline="30000" dirty="0" smtClean="0">
                          <a:ln>
                            <a:noFill/>
                          </a:ln>
                          <a:solidFill>
                            <a:schemeClr val="tx1"/>
                          </a:solidFill>
                          <a:effectLst/>
                          <a:latin typeface="Arial" charset="0"/>
                        </a:rPr>
                        <a:t>1</a:t>
                      </a: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93%</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92%</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92%</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89%</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87%</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87%</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88%</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83%</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81%</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84%</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79%</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79%</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80%</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80%</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77%</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700" b="1" i="0" u="none" strike="noStrike" kern="1200" cap="none" normalizeH="0" baseline="0" dirty="0" smtClean="0">
                        <a:ln>
                          <a:noFill/>
                        </a:ln>
                        <a:solidFill>
                          <a:schemeClr val="tx1"/>
                        </a:solidFill>
                        <a:effectLst/>
                        <a:latin typeface="Arial" charset="0"/>
                        <a:ea typeface="+mn-ea"/>
                        <a:cs typeface="+mn-cs"/>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69804"/>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700" b="1" i="0" u="none" strike="noStrike" cap="none" normalizeH="0" baseline="0" dirty="0" smtClean="0">
                        <a:ln>
                          <a:noFill/>
                        </a:ln>
                        <a:solidFill>
                          <a:schemeClr val="tx1"/>
                        </a:solidFill>
                        <a:effectLst/>
                        <a:latin typeface="Arial" charset="0"/>
                      </a:endParaRPr>
                    </a:p>
                  </a:txBody>
                  <a:tcPr marT="45716" marB="457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alpha val="69804"/>
                      </a:srgbClr>
                    </a:solidFill>
                  </a:tcPr>
                </a:tc>
              </a:tr>
              <a:tr h="347444">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err="1" smtClean="0">
                          <a:ln>
                            <a:noFill/>
                          </a:ln>
                          <a:solidFill>
                            <a:schemeClr val="tx1"/>
                          </a:solidFill>
                          <a:effectLst/>
                          <a:latin typeface="Arial" charset="0"/>
                        </a:rPr>
                        <a:t>HealthChoice</a:t>
                      </a:r>
                      <a:r>
                        <a:rPr kumimoji="0" lang="en-US" sz="700" b="1" i="0" u="none" strike="noStrike" cap="none" normalizeH="0" baseline="0" dirty="0" smtClean="0">
                          <a:ln>
                            <a:noFill/>
                          </a:ln>
                          <a:solidFill>
                            <a:schemeClr val="tx1"/>
                          </a:solidFill>
                          <a:effectLst/>
                          <a:latin typeface="Arial" charset="0"/>
                        </a:rPr>
                        <a:t> Aggregate</a:t>
                      </a: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94%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94%</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92%</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91%</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87%</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88%</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82%</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79%</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79%</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77%</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80%</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81%</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80%</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73%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73%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r>
              <a:tr h="347444">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AMERIGROUP Community Care</a:t>
                      </a: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91%</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90%</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86%</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82%</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81%</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81%</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81%</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77%</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76%</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75%</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72%</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83%</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9439">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Diamond Plan</a:t>
                      </a: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94%</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93%</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92%</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89%</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90%</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84%</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84%</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78%</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73%</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78%</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82%</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78%</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347444">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smtClean="0">
                          <a:ln>
                            <a:noFill/>
                          </a:ln>
                          <a:solidFill>
                            <a:schemeClr val="tx1"/>
                          </a:solidFill>
                          <a:effectLst/>
                          <a:latin typeface="Arial" charset="0"/>
                        </a:rPr>
                        <a:t>Jai Medical Systems</a:t>
                      </a: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96%</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94%</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93%</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84%</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88%</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80%</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77%</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76%</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76%</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83%</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86%</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88%</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347444">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Maryland Physicians Care</a:t>
                      </a: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93%</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92%</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91%</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90%</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88%</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82%</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80%</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78%</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79%</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77%</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84%</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76%</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347444">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err="1" smtClean="0">
                          <a:ln>
                            <a:noFill/>
                          </a:ln>
                          <a:solidFill>
                            <a:schemeClr val="tx1"/>
                          </a:solidFill>
                          <a:effectLst/>
                          <a:latin typeface="Arial" charset="0"/>
                        </a:rPr>
                        <a:t>MedStar</a:t>
                      </a:r>
                      <a:r>
                        <a:rPr kumimoji="0" lang="en-US" sz="700" b="0" i="0" u="none" strike="noStrike" cap="none" normalizeH="0" baseline="0" dirty="0" smtClean="0">
                          <a:ln>
                            <a:noFill/>
                          </a:ln>
                          <a:solidFill>
                            <a:schemeClr val="tx1"/>
                          </a:solidFill>
                          <a:effectLst/>
                          <a:latin typeface="Arial" charset="0"/>
                        </a:rPr>
                        <a:t> Family Choice</a:t>
                      </a: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95%</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93%</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93%</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89%</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90%</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83%</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72%</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80%</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77%</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82%</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81%</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83%</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9439">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Priority Partners</a:t>
                      </a: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95%</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92%</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90%</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89%</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90%</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86%</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79%</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84%</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78%</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81%</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82%</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80%</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9439">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err="1" smtClean="0">
                          <a:ln>
                            <a:noFill/>
                          </a:ln>
                          <a:solidFill>
                            <a:schemeClr val="tx1"/>
                          </a:solidFill>
                          <a:effectLst/>
                          <a:latin typeface="Arial" charset="0"/>
                        </a:rPr>
                        <a:t>UnitedHealthcare</a:t>
                      </a:r>
                      <a:endParaRPr kumimoji="0" lang="en-US" sz="700" b="0" i="0" u="none" strike="noStrike" cap="none" normalizeH="0" baseline="0" dirty="0" smtClean="0">
                        <a:ln>
                          <a:noFill/>
                        </a:ln>
                        <a:solidFill>
                          <a:schemeClr val="tx1"/>
                        </a:solidFill>
                        <a:effectLst/>
                        <a:latin typeface="Arial" charset="0"/>
                      </a:endParaRP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93%</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93%</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91%</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86%</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87%</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75%</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77%</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78%</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75%</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81%</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77%</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79%</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434" name="Rectangle 2"/>
          <p:cNvSpPr>
            <a:spLocks noGrp="1" noChangeArrowheads="1"/>
          </p:cNvSpPr>
          <p:nvPr>
            <p:ph type="title"/>
          </p:nvPr>
        </p:nvSpPr>
        <p:spPr bwMode="auto">
          <a:xfrm>
            <a:off x="479425" y="274638"/>
            <a:ext cx="8642350" cy="334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solidFill>
                  <a:schemeClr val="bg1"/>
                </a:solidFill>
              </a:rPr>
              <a:t>Composite Measures </a:t>
            </a:r>
            <a:r>
              <a:rPr lang="en-US" sz="1000" smtClean="0">
                <a:solidFill>
                  <a:schemeClr val="bg1"/>
                </a:solidFill>
              </a:rPr>
              <a:t>(continued)</a:t>
            </a:r>
          </a:p>
        </p:txBody>
      </p:sp>
      <p:sp>
        <p:nvSpPr>
          <p:cNvPr id="18435" name="Text Box 232"/>
          <p:cNvSpPr txBox="1">
            <a:spLocks noChangeArrowheads="1"/>
          </p:cNvSpPr>
          <p:nvPr/>
        </p:nvSpPr>
        <p:spPr bwMode="auto">
          <a:xfrm>
            <a:off x="421771" y="1219200"/>
            <a:ext cx="37004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800" b="1">
                <a:solidFill>
                  <a:schemeClr val="tx1"/>
                </a:solidFill>
                <a:latin typeface="Times New Roman" pitchFamily="18" charset="0"/>
              </a:defRPr>
            </a:lvl1pPr>
            <a:lvl2pPr marL="742950" indent="-285750">
              <a:defRPr sz="800" b="1">
                <a:solidFill>
                  <a:schemeClr val="tx1"/>
                </a:solidFill>
                <a:latin typeface="Times New Roman" pitchFamily="18" charset="0"/>
              </a:defRPr>
            </a:lvl2pPr>
            <a:lvl3pPr marL="1143000" indent="-228600">
              <a:defRPr sz="800" b="1">
                <a:solidFill>
                  <a:schemeClr val="tx1"/>
                </a:solidFill>
                <a:latin typeface="Times New Roman" pitchFamily="18" charset="0"/>
              </a:defRPr>
            </a:lvl3pPr>
            <a:lvl4pPr marL="1600200" indent="-228600">
              <a:defRPr sz="800" b="1">
                <a:solidFill>
                  <a:schemeClr val="tx1"/>
                </a:solidFill>
                <a:latin typeface="Times New Roman" pitchFamily="18" charset="0"/>
              </a:defRPr>
            </a:lvl4pPr>
            <a:lvl5pPr marL="2057400" indent="-228600">
              <a:defRPr sz="800" b="1">
                <a:solidFill>
                  <a:schemeClr val="tx1"/>
                </a:solidFill>
                <a:latin typeface="Times New Roman" pitchFamily="18" charset="0"/>
              </a:defRPr>
            </a:lvl5pPr>
            <a:lvl6pPr marL="2514600" indent="-228600" eaLnBrk="0" fontAlgn="base" hangingPunct="0">
              <a:spcBef>
                <a:spcPct val="0"/>
              </a:spcBef>
              <a:spcAft>
                <a:spcPct val="0"/>
              </a:spcAft>
              <a:defRPr sz="800" b="1">
                <a:solidFill>
                  <a:schemeClr val="tx1"/>
                </a:solidFill>
                <a:latin typeface="Times New Roman" pitchFamily="18" charset="0"/>
              </a:defRPr>
            </a:lvl6pPr>
            <a:lvl7pPr marL="2971800" indent="-228600" eaLnBrk="0" fontAlgn="base" hangingPunct="0">
              <a:spcBef>
                <a:spcPct val="0"/>
              </a:spcBef>
              <a:spcAft>
                <a:spcPct val="0"/>
              </a:spcAft>
              <a:defRPr sz="800" b="1">
                <a:solidFill>
                  <a:schemeClr val="tx1"/>
                </a:solidFill>
                <a:latin typeface="Times New Roman" pitchFamily="18" charset="0"/>
              </a:defRPr>
            </a:lvl7pPr>
            <a:lvl8pPr marL="3429000" indent="-228600" eaLnBrk="0" fontAlgn="base" hangingPunct="0">
              <a:spcBef>
                <a:spcPct val="0"/>
              </a:spcBef>
              <a:spcAft>
                <a:spcPct val="0"/>
              </a:spcAft>
              <a:defRPr sz="800" b="1">
                <a:solidFill>
                  <a:schemeClr val="tx1"/>
                </a:solidFill>
                <a:latin typeface="Times New Roman" pitchFamily="18" charset="0"/>
              </a:defRPr>
            </a:lvl8pPr>
            <a:lvl9pPr marL="3886200" indent="-228600" eaLnBrk="0" fontAlgn="base" hangingPunct="0">
              <a:spcBef>
                <a:spcPct val="0"/>
              </a:spcBef>
              <a:spcAft>
                <a:spcPct val="0"/>
              </a:spcAft>
              <a:defRPr sz="800" b="1">
                <a:solidFill>
                  <a:schemeClr val="tx1"/>
                </a:solidFill>
                <a:latin typeface="Times New Roman" pitchFamily="18" charset="0"/>
              </a:defRPr>
            </a:lvl9pPr>
          </a:lstStyle>
          <a:p>
            <a:r>
              <a:rPr lang="en-US" sz="1000" i="1" dirty="0">
                <a:latin typeface="Arial" charset="0"/>
              </a:rPr>
              <a:t>Table 11:  Child Composite Measures - General Population</a:t>
            </a:r>
          </a:p>
        </p:txBody>
      </p:sp>
      <p:sp>
        <p:nvSpPr>
          <p:cNvPr id="16" name="Oval 141"/>
          <p:cNvSpPr>
            <a:spLocks noChangeAspect="1" noChangeArrowheads="1"/>
          </p:cNvSpPr>
          <p:nvPr/>
        </p:nvSpPr>
        <p:spPr bwMode="auto">
          <a:xfrm>
            <a:off x="480767" y="5885617"/>
            <a:ext cx="114300" cy="109537"/>
          </a:xfrm>
          <a:prstGeom prst="ellipse">
            <a:avLst/>
          </a:prstGeom>
          <a:noFill/>
          <a:ln w="12700">
            <a:solidFill>
              <a:srgbClr val="46659C"/>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 name="Oval 223"/>
          <p:cNvSpPr>
            <a:spLocks noChangeArrowheads="1"/>
          </p:cNvSpPr>
          <p:nvPr/>
        </p:nvSpPr>
        <p:spPr bwMode="auto">
          <a:xfrm>
            <a:off x="1649611" y="4415469"/>
            <a:ext cx="258763" cy="222250"/>
          </a:xfrm>
          <a:prstGeom prst="ellipse">
            <a:avLst/>
          </a:prstGeom>
          <a:noFill/>
          <a:ln w="12700">
            <a:solidFill>
              <a:srgbClr val="46659C"/>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 name="Oval 223"/>
          <p:cNvSpPr>
            <a:spLocks noChangeArrowheads="1"/>
          </p:cNvSpPr>
          <p:nvPr/>
        </p:nvSpPr>
        <p:spPr bwMode="auto">
          <a:xfrm>
            <a:off x="2858753" y="4421221"/>
            <a:ext cx="258763" cy="222250"/>
          </a:xfrm>
          <a:prstGeom prst="ellipse">
            <a:avLst/>
          </a:prstGeom>
          <a:noFill/>
          <a:ln w="12700">
            <a:solidFill>
              <a:srgbClr val="46659C"/>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 name="Oval 223"/>
          <p:cNvSpPr>
            <a:spLocks noChangeArrowheads="1"/>
          </p:cNvSpPr>
          <p:nvPr/>
        </p:nvSpPr>
        <p:spPr bwMode="auto">
          <a:xfrm>
            <a:off x="4084603" y="4421220"/>
            <a:ext cx="258763" cy="222250"/>
          </a:xfrm>
          <a:prstGeom prst="ellipse">
            <a:avLst/>
          </a:prstGeom>
          <a:noFill/>
          <a:ln w="12700">
            <a:solidFill>
              <a:srgbClr val="46659C"/>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 name="Oval 223"/>
          <p:cNvSpPr>
            <a:spLocks noChangeArrowheads="1"/>
          </p:cNvSpPr>
          <p:nvPr/>
        </p:nvSpPr>
        <p:spPr bwMode="auto">
          <a:xfrm>
            <a:off x="2862530" y="5111750"/>
            <a:ext cx="258763" cy="222250"/>
          </a:xfrm>
          <a:prstGeom prst="ellipse">
            <a:avLst/>
          </a:prstGeom>
          <a:noFill/>
          <a:ln w="12700">
            <a:solidFill>
              <a:srgbClr val="46659C"/>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 name="Oval 223"/>
          <p:cNvSpPr>
            <a:spLocks noChangeArrowheads="1"/>
          </p:cNvSpPr>
          <p:nvPr/>
        </p:nvSpPr>
        <p:spPr bwMode="auto">
          <a:xfrm>
            <a:off x="5285666" y="5121889"/>
            <a:ext cx="258763" cy="222250"/>
          </a:xfrm>
          <a:prstGeom prst="ellipse">
            <a:avLst/>
          </a:prstGeom>
          <a:noFill/>
          <a:ln w="12700">
            <a:solidFill>
              <a:srgbClr val="46659C"/>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 name="Oval 223"/>
          <p:cNvSpPr>
            <a:spLocks noChangeArrowheads="1"/>
          </p:cNvSpPr>
          <p:nvPr/>
        </p:nvSpPr>
        <p:spPr bwMode="auto">
          <a:xfrm>
            <a:off x="6508169" y="4421221"/>
            <a:ext cx="258763" cy="222250"/>
          </a:xfrm>
          <a:prstGeom prst="ellipse">
            <a:avLst/>
          </a:prstGeom>
          <a:noFill/>
          <a:ln w="12700">
            <a:solidFill>
              <a:srgbClr val="46659C"/>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 name="Oval 223"/>
          <p:cNvSpPr>
            <a:spLocks noChangeArrowheads="1"/>
          </p:cNvSpPr>
          <p:nvPr/>
        </p:nvSpPr>
        <p:spPr bwMode="auto">
          <a:xfrm>
            <a:off x="7875533" y="4421220"/>
            <a:ext cx="258763" cy="222250"/>
          </a:xfrm>
          <a:prstGeom prst="ellipse">
            <a:avLst/>
          </a:prstGeom>
          <a:noFill/>
          <a:ln w="12700">
            <a:solidFill>
              <a:srgbClr val="46659C"/>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 name="Oval 223"/>
          <p:cNvSpPr>
            <a:spLocks noChangeArrowheads="1"/>
          </p:cNvSpPr>
          <p:nvPr/>
        </p:nvSpPr>
        <p:spPr bwMode="auto">
          <a:xfrm>
            <a:off x="8614119" y="4421221"/>
            <a:ext cx="258763" cy="222250"/>
          </a:xfrm>
          <a:prstGeom prst="ellipse">
            <a:avLst/>
          </a:prstGeom>
          <a:noFill/>
          <a:ln w="12700">
            <a:solidFill>
              <a:srgbClr val="46659C"/>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Box 142"/>
          <p:cNvSpPr txBox="1">
            <a:spLocks noChangeArrowheads="1"/>
          </p:cNvSpPr>
          <p:nvPr/>
        </p:nvSpPr>
        <p:spPr bwMode="auto">
          <a:xfrm>
            <a:off x="419427" y="5854689"/>
            <a:ext cx="78867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800" b="1">
                <a:solidFill>
                  <a:schemeClr val="tx1"/>
                </a:solidFill>
                <a:latin typeface="Times New Roman" pitchFamily="18" charset="0"/>
              </a:defRPr>
            </a:lvl1pPr>
            <a:lvl2pPr marL="742950" indent="-285750">
              <a:defRPr sz="800" b="1">
                <a:solidFill>
                  <a:schemeClr val="tx1"/>
                </a:solidFill>
                <a:latin typeface="Times New Roman" pitchFamily="18" charset="0"/>
              </a:defRPr>
            </a:lvl2pPr>
            <a:lvl3pPr marL="1143000" indent="-228600">
              <a:defRPr sz="800" b="1">
                <a:solidFill>
                  <a:schemeClr val="tx1"/>
                </a:solidFill>
                <a:latin typeface="Times New Roman" pitchFamily="18" charset="0"/>
              </a:defRPr>
            </a:lvl3pPr>
            <a:lvl4pPr marL="1600200" indent="-228600">
              <a:defRPr sz="800" b="1">
                <a:solidFill>
                  <a:schemeClr val="tx1"/>
                </a:solidFill>
                <a:latin typeface="Times New Roman" pitchFamily="18" charset="0"/>
              </a:defRPr>
            </a:lvl4pPr>
            <a:lvl5pPr marL="2057400" indent="-228600">
              <a:defRPr sz="800" b="1">
                <a:solidFill>
                  <a:schemeClr val="tx1"/>
                </a:solidFill>
                <a:latin typeface="Times New Roman" pitchFamily="18" charset="0"/>
              </a:defRPr>
            </a:lvl5pPr>
            <a:lvl6pPr marL="2514600" indent="-228600" eaLnBrk="0" fontAlgn="base" hangingPunct="0">
              <a:spcBef>
                <a:spcPct val="0"/>
              </a:spcBef>
              <a:spcAft>
                <a:spcPct val="0"/>
              </a:spcAft>
              <a:defRPr sz="800" b="1">
                <a:solidFill>
                  <a:schemeClr val="tx1"/>
                </a:solidFill>
                <a:latin typeface="Times New Roman" pitchFamily="18" charset="0"/>
              </a:defRPr>
            </a:lvl6pPr>
            <a:lvl7pPr marL="2971800" indent="-228600" eaLnBrk="0" fontAlgn="base" hangingPunct="0">
              <a:spcBef>
                <a:spcPct val="0"/>
              </a:spcBef>
              <a:spcAft>
                <a:spcPct val="0"/>
              </a:spcAft>
              <a:defRPr sz="800" b="1">
                <a:solidFill>
                  <a:schemeClr val="tx1"/>
                </a:solidFill>
                <a:latin typeface="Times New Roman" pitchFamily="18" charset="0"/>
              </a:defRPr>
            </a:lvl7pPr>
            <a:lvl8pPr marL="3429000" indent="-228600" eaLnBrk="0" fontAlgn="base" hangingPunct="0">
              <a:spcBef>
                <a:spcPct val="0"/>
              </a:spcBef>
              <a:spcAft>
                <a:spcPct val="0"/>
              </a:spcAft>
              <a:defRPr sz="800" b="1">
                <a:solidFill>
                  <a:schemeClr val="tx1"/>
                </a:solidFill>
                <a:latin typeface="Times New Roman" pitchFamily="18" charset="0"/>
              </a:defRPr>
            </a:lvl8pPr>
            <a:lvl9pPr marL="3886200" indent="-228600" eaLnBrk="0" fontAlgn="base" hangingPunct="0">
              <a:spcBef>
                <a:spcPct val="0"/>
              </a:spcBef>
              <a:spcAft>
                <a:spcPct val="0"/>
              </a:spcAft>
              <a:defRPr sz="800" b="1">
                <a:solidFill>
                  <a:schemeClr val="tx1"/>
                </a:solidFill>
                <a:latin typeface="Times New Roman" pitchFamily="18" charset="0"/>
              </a:defRPr>
            </a:lvl9pPr>
          </a:lstStyle>
          <a:p>
            <a:pPr>
              <a:spcBef>
                <a:spcPct val="50000"/>
              </a:spcBef>
            </a:pPr>
            <a:r>
              <a:rPr lang="en-US" b="0" dirty="0">
                <a:latin typeface="Arial" charset="0"/>
              </a:rPr>
              <a:t>     </a:t>
            </a:r>
            <a:r>
              <a:rPr lang="en-US" sz="700" b="0" dirty="0" err="1">
                <a:latin typeface="Arial" charset="0"/>
              </a:rPr>
              <a:t>HealthChoice</a:t>
            </a:r>
            <a:r>
              <a:rPr lang="en-US" b="0" dirty="0" smtClean="0">
                <a:latin typeface="Arial" charset="0"/>
              </a:rPr>
              <a:t> </a:t>
            </a:r>
            <a:r>
              <a:rPr lang="en-US" sz="700" b="0" dirty="0" smtClean="0">
                <a:latin typeface="Arial" charset="0"/>
              </a:rPr>
              <a:t>MCO </a:t>
            </a:r>
            <a:r>
              <a:rPr lang="en-US" sz="700" b="0" dirty="0">
                <a:latin typeface="Arial" charset="0"/>
              </a:rPr>
              <a:t>with the highest Summary Rate in </a:t>
            </a:r>
            <a:r>
              <a:rPr lang="en-US" sz="700" b="0" dirty="0" smtClean="0">
                <a:latin typeface="Arial" charset="0"/>
              </a:rPr>
              <a:t>2013</a:t>
            </a:r>
            <a:br>
              <a:rPr lang="en-US" sz="700" b="0" dirty="0" smtClean="0">
                <a:latin typeface="Arial" charset="0"/>
              </a:rPr>
            </a:br>
            <a:r>
              <a:rPr lang="en-US" sz="700" b="0" baseline="30000" dirty="0" smtClean="0">
                <a:latin typeface="Arial" charset="0"/>
              </a:rPr>
              <a:t>1</a:t>
            </a:r>
            <a:r>
              <a:rPr lang="en-US" sz="700" b="0" dirty="0" smtClean="0">
                <a:latin typeface="Arial" charset="0"/>
              </a:rPr>
              <a:t>Quality </a:t>
            </a:r>
            <a:r>
              <a:rPr lang="en-US" sz="700" b="0" dirty="0">
                <a:latin typeface="Arial" charset="0"/>
              </a:rPr>
              <a:t>Compass</a:t>
            </a:r>
            <a:r>
              <a:rPr lang="en-US" sz="700" b="0" baseline="30000" dirty="0">
                <a:latin typeface="Arial" charset="0"/>
                <a:cs typeface="Arial" charset="0"/>
              </a:rPr>
              <a:t>®</a:t>
            </a:r>
            <a:r>
              <a:rPr lang="en-US" sz="700" b="0" dirty="0">
                <a:latin typeface="Arial" charset="0"/>
              </a:rPr>
              <a:t> is a registered trademark of NCQA.</a:t>
            </a:r>
            <a:br>
              <a:rPr lang="en-US" sz="700" b="0" dirty="0">
                <a:latin typeface="Arial" charset="0"/>
              </a:rPr>
            </a:br>
            <a:r>
              <a:rPr lang="en-US" sz="700" b="0" dirty="0">
                <a:latin typeface="Arial" charset="0"/>
              </a:rPr>
              <a:t>*Changes to the 5.0 CAHPS </a:t>
            </a:r>
            <a:r>
              <a:rPr lang="en-US" sz="700" b="0" dirty="0" smtClean="0">
                <a:latin typeface="Arial" charset="0"/>
              </a:rPr>
              <a:t>Child </a:t>
            </a:r>
            <a:r>
              <a:rPr lang="en-US" sz="700" b="0" dirty="0">
                <a:latin typeface="Arial" charset="0"/>
              </a:rPr>
              <a:t>Medicaid Satisfaction Survey impacted trending.  2013 data is not comparable to that of previous years.</a:t>
            </a:r>
            <a:endParaRPr lang="en-US" sz="700" b="0" baseline="30000" dirty="0">
              <a:latin typeface="Arial" charset="0"/>
              <a:cs typeface="Arial" charset="0"/>
            </a:endParaRPr>
          </a:p>
        </p:txBody>
      </p:sp>
      <p:graphicFrame>
        <p:nvGraphicFramePr>
          <p:cNvPr id="15" name="Group 902"/>
          <p:cNvGraphicFramePr>
            <a:graphicFrameLocks noGrp="1"/>
          </p:cNvGraphicFramePr>
          <p:nvPr>
            <p:extLst>
              <p:ext uri="{D42A27DB-BD31-4B8C-83A1-F6EECF244321}">
                <p14:modId xmlns:p14="http://schemas.microsoft.com/office/powerpoint/2010/main" val="1271364317"/>
              </p:ext>
            </p:extLst>
          </p:nvPr>
        </p:nvGraphicFramePr>
        <p:xfrm>
          <a:off x="470934" y="1524000"/>
          <a:ext cx="8596866" cy="4343400"/>
        </p:xfrm>
        <a:graphic>
          <a:graphicData uri="http://schemas.openxmlformats.org/drawingml/2006/table">
            <a:tbl>
              <a:tblPr/>
              <a:tblGrid>
                <a:gridCol w="1280160"/>
                <a:gridCol w="383512"/>
                <a:gridCol w="383512"/>
                <a:gridCol w="383512"/>
                <a:gridCol w="383512"/>
                <a:gridCol w="383512"/>
                <a:gridCol w="383512"/>
                <a:gridCol w="383512"/>
                <a:gridCol w="383512"/>
                <a:gridCol w="383512"/>
                <a:gridCol w="383512"/>
                <a:gridCol w="383512"/>
                <a:gridCol w="383512"/>
                <a:gridCol w="731520"/>
                <a:gridCol w="417174"/>
                <a:gridCol w="417174"/>
                <a:gridCol w="417174"/>
                <a:gridCol w="731520"/>
              </a:tblGrid>
              <a:tr h="304776">
                <a:tc gridSpan="18">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Composite Measures</a:t>
                      </a:r>
                      <a:endParaRPr kumimoji="0" lang="en-US" sz="700" b="1" i="1" u="none" strike="noStrike" cap="none" normalizeH="0" baseline="0" dirty="0" smtClean="0">
                        <a:ln>
                          <a:noFill/>
                        </a:ln>
                        <a:solidFill>
                          <a:schemeClr val="bg1"/>
                        </a:solidFill>
                        <a:effectLst/>
                        <a:latin typeface="Arial" charset="0"/>
                      </a:endParaRPr>
                    </a:p>
                  </a:txBody>
                  <a:tcPr marT="45716" marB="45716"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4776">
                <a:tc rowSpan="3">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700" b="1" i="0" u="none" strike="noStrike" cap="none" normalizeH="0" baseline="0" dirty="0" smtClean="0">
                        <a:ln>
                          <a:noFill/>
                        </a:ln>
                        <a:solidFill>
                          <a:schemeClr val="bg1"/>
                        </a:solidFill>
                        <a:effectLst/>
                        <a:latin typeface="Arial" charset="0"/>
                      </a:endParaRP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How Well Doctors Communicate</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Getting Care Quickly</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Customer Service</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Getting Needed Care</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Shared Decision-Making*</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Coordination of Care</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Health Promotion and Education*</a:t>
                      </a:r>
                    </a:p>
                  </a:txBody>
                  <a:tcPr marT="45716" marB="45716" anchor="b"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r>
              <a:tr h="420591">
                <a:tc vMerge="1">
                  <a:txBody>
                    <a:bodyPr/>
                    <a:lstStyle/>
                    <a:p>
                      <a:endParaRPr lang="en-US"/>
                    </a:p>
                  </a:txBody>
                  <a:tcPr/>
                </a:tc>
                <a:tc gridSpan="3">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 </a:t>
                      </a:r>
                      <a:r>
                        <a:rPr kumimoji="0" lang="en-US" sz="600" b="1" i="1" u="none" strike="noStrike" cap="none" normalizeH="0" baseline="0" dirty="0" smtClean="0">
                          <a:ln>
                            <a:noFill/>
                          </a:ln>
                          <a:solidFill>
                            <a:schemeClr val="bg1"/>
                          </a:solidFill>
                          <a:effectLst/>
                          <a:latin typeface="Arial" charset="0"/>
                        </a:rPr>
                        <a:t>Always/Usually</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 </a:t>
                      </a:r>
                      <a:r>
                        <a:rPr kumimoji="0" lang="en-US" sz="600" b="1" i="1" u="none" strike="noStrike" cap="none" normalizeH="0" baseline="0" dirty="0" smtClean="0">
                          <a:ln>
                            <a:noFill/>
                          </a:ln>
                          <a:solidFill>
                            <a:schemeClr val="bg1"/>
                          </a:solidFill>
                          <a:effectLst/>
                          <a:latin typeface="Arial" charset="0"/>
                        </a:rPr>
                        <a:t>Always/Usually</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 </a:t>
                      </a:r>
                      <a:r>
                        <a:rPr kumimoji="0" lang="en-US" sz="600" b="1" i="1" u="none" strike="noStrike" cap="none" normalizeH="0" baseline="0" dirty="0" smtClean="0">
                          <a:ln>
                            <a:noFill/>
                          </a:ln>
                          <a:solidFill>
                            <a:schemeClr val="bg1"/>
                          </a:solidFill>
                          <a:effectLst/>
                          <a:latin typeface="Arial" charset="0"/>
                        </a:rPr>
                        <a:t>Always/Usually</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 </a:t>
                      </a:r>
                      <a:r>
                        <a:rPr kumimoji="0" lang="en-US" sz="600" b="1" i="1" u="none" strike="noStrike" cap="none" normalizeH="0" baseline="0" dirty="0" smtClean="0">
                          <a:ln>
                            <a:noFill/>
                          </a:ln>
                          <a:solidFill>
                            <a:schemeClr val="bg1"/>
                          </a:solidFill>
                          <a:effectLst/>
                          <a:latin typeface="Arial" charset="0"/>
                        </a:rPr>
                        <a:t>Always/Usually</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a:t>
                      </a:r>
                      <a:br>
                        <a:rPr kumimoji="0" lang="en-US" sz="600" b="1" i="0" u="none" strike="noStrike" cap="none" normalizeH="0" baseline="0" dirty="0" smtClean="0">
                          <a:ln>
                            <a:noFill/>
                          </a:ln>
                          <a:solidFill>
                            <a:schemeClr val="bg1"/>
                          </a:solidFill>
                          <a:effectLst/>
                          <a:latin typeface="Arial" charset="0"/>
                        </a:rPr>
                      </a:br>
                      <a:r>
                        <a:rPr kumimoji="0" lang="en-US" sz="600" b="1" i="0" u="none" strike="noStrike" cap="none" normalizeH="0" baseline="0" dirty="0" smtClean="0">
                          <a:ln>
                            <a:noFill/>
                          </a:ln>
                          <a:solidFill>
                            <a:schemeClr val="bg1"/>
                          </a:solidFill>
                          <a:effectLst/>
                          <a:latin typeface="Arial" charset="0"/>
                        </a:rPr>
                        <a:t>A lot/ Some/Yes</a:t>
                      </a:r>
                      <a:endParaRPr kumimoji="0" lang="en-US" sz="600" b="1" i="1" u="none" strike="noStrike" cap="none" normalizeH="0" baseline="0" dirty="0" smtClean="0">
                        <a:ln>
                          <a:noFill/>
                        </a:ln>
                        <a:solidFill>
                          <a:schemeClr val="bg1"/>
                        </a:solidFill>
                        <a:effectLst/>
                        <a:latin typeface="Arial" charset="0"/>
                      </a:endParaRP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 </a:t>
                      </a:r>
                      <a:r>
                        <a:rPr kumimoji="0" lang="en-US" sz="600" b="1" i="1" u="none" strike="noStrike" cap="none" normalizeH="0" baseline="0" dirty="0" smtClean="0">
                          <a:ln>
                            <a:noFill/>
                          </a:ln>
                          <a:solidFill>
                            <a:schemeClr val="bg1"/>
                          </a:solidFill>
                          <a:effectLst/>
                          <a:latin typeface="Arial" charset="0"/>
                        </a:rPr>
                        <a:t>Always/Usually</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 </a:t>
                      </a:r>
                      <a:r>
                        <a:rPr kumimoji="0" lang="en-US" sz="600" b="1" i="1" u="none" strike="noStrike" cap="none" normalizeH="0" baseline="0" dirty="0" smtClean="0">
                          <a:ln>
                            <a:noFill/>
                          </a:ln>
                          <a:solidFill>
                            <a:schemeClr val="bg1"/>
                          </a:solidFill>
                          <a:effectLst/>
                          <a:latin typeface="Arial" charset="0"/>
                        </a:rPr>
                        <a:t>Yes</a:t>
                      </a:r>
                    </a:p>
                  </a:txBody>
                  <a:tcPr marT="45716" marB="45716" anchor="b"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r>
              <a:tr h="219439">
                <a:tc vMerge="1">
                  <a:txBody>
                    <a:bodyPr/>
                    <a:lstStyle/>
                    <a:p>
                      <a:endParaRPr lang="en-US"/>
                    </a:p>
                  </a:txBody>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2011</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2011</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2011</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2011</a:t>
                      </a:r>
                    </a:p>
                  </a:txBody>
                  <a:tcPr marT="45724" marB="45724"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2011</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6" marB="45716"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r>
              <a:tr h="347444">
                <a:tc>
                  <a:txBody>
                    <a:bodyPr/>
                    <a:lstStyle/>
                    <a:p>
                      <a:pPr marL="0" marR="0" lvl="0" indent="0" algn="l" defTabSz="914400" rtl="0" eaLnBrk="1" fontAlgn="base" latinLnBrk="0" hangingPunct="1">
                        <a:lnSpc>
                          <a:spcPct val="100000"/>
                        </a:lnSpc>
                        <a:spcBef>
                          <a:spcPts val="0"/>
                        </a:spcBef>
                        <a:spcAft>
                          <a:spcPts val="0"/>
                        </a:spcAft>
                        <a:buClrTx/>
                        <a:buSzTx/>
                        <a:buFont typeface="Wingdings" pitchFamily="2" charset="2"/>
                        <a:buNone/>
                        <a:tabLst/>
                        <a:defRPr/>
                      </a:pPr>
                      <a:r>
                        <a:rPr kumimoji="0" lang="en-US" sz="700" b="1" i="0" u="none" strike="noStrike" cap="none" normalizeH="0" baseline="0" dirty="0" smtClean="0">
                          <a:ln>
                            <a:noFill/>
                          </a:ln>
                          <a:solidFill>
                            <a:schemeClr val="tx1"/>
                          </a:solidFill>
                          <a:effectLst/>
                          <a:latin typeface="Arial" charset="0"/>
                        </a:rPr>
                        <a:t>Quality Compass</a:t>
                      </a:r>
                      <a:r>
                        <a:rPr kumimoji="0" lang="en-US" sz="700" b="1" i="0" u="none" strike="noStrike" cap="none" normalizeH="0" baseline="30000" dirty="0" smtClean="0">
                          <a:ln>
                            <a:noFill/>
                          </a:ln>
                          <a:solidFill>
                            <a:schemeClr val="tx1"/>
                          </a:solidFill>
                          <a:effectLst/>
                          <a:latin typeface="Arial" charset="0"/>
                          <a:cs typeface="Arial" charset="0"/>
                        </a:rPr>
                        <a:t>®</a:t>
                      </a:r>
                      <a:r>
                        <a:rPr kumimoji="0" lang="en-US" sz="700" b="1" i="0" u="none" strike="noStrike" cap="none" normalizeH="0" baseline="30000" dirty="0" smtClean="0">
                          <a:ln>
                            <a:noFill/>
                          </a:ln>
                          <a:solidFill>
                            <a:schemeClr val="tx1"/>
                          </a:solidFill>
                          <a:effectLst/>
                          <a:latin typeface="Arial" charset="0"/>
                        </a:rPr>
                        <a:t>1</a:t>
                      </a: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AFBFDB"/>
                    </a:solidFill>
                  </a:tcPr>
                </a:tc>
                <a:tc>
                  <a:txBody>
                    <a:bodyPr/>
                    <a:lstStyle/>
                    <a:p>
                      <a:pPr marL="0" marR="0" lvl="0" indent="0" algn="ctr" defTabSz="914400" rtl="0" eaLnBrk="1" fontAlgn="base" latinLnBrk="0" hangingPunct="1">
                        <a:lnSpc>
                          <a:spcPct val="100000"/>
                        </a:lnSpc>
                        <a:spcBef>
                          <a:spcPts val="0"/>
                        </a:spcBef>
                        <a:spcAft>
                          <a:spcPts val="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93%</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AFBFDB"/>
                    </a:solidFill>
                  </a:tcPr>
                </a:tc>
                <a:tc>
                  <a:txBody>
                    <a:bodyPr/>
                    <a:lstStyle/>
                    <a:p>
                      <a:pPr marL="0" marR="0" lvl="0" indent="0" algn="ctr" defTabSz="914400" rtl="0" eaLnBrk="1" fontAlgn="base" latinLnBrk="0" hangingPunct="1">
                        <a:lnSpc>
                          <a:spcPct val="100000"/>
                        </a:lnSpc>
                        <a:spcBef>
                          <a:spcPts val="0"/>
                        </a:spcBef>
                        <a:spcAft>
                          <a:spcPts val="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93%</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AFBFDB"/>
                    </a:solidFill>
                  </a:tcPr>
                </a:tc>
                <a:tc>
                  <a:txBody>
                    <a:bodyPr/>
                    <a:lstStyle/>
                    <a:p>
                      <a:pPr marL="0" marR="0" lvl="0" indent="0" algn="ctr" defTabSz="914400" rtl="0" eaLnBrk="1" fontAlgn="base" latinLnBrk="0" hangingPunct="1">
                        <a:lnSpc>
                          <a:spcPct val="100000"/>
                        </a:lnSpc>
                        <a:spcBef>
                          <a:spcPts val="0"/>
                        </a:spcBef>
                        <a:spcAft>
                          <a:spcPts val="0"/>
                        </a:spcAft>
                        <a:buClrTx/>
                        <a:buSzTx/>
                        <a:buFont typeface="Wingdings" pitchFamily="2" charset="2"/>
                        <a:buNone/>
                        <a:tabLst/>
                      </a:pPr>
                      <a:endParaRPr kumimoji="0" lang="en-US" sz="700" b="1" i="0" u="none" strike="noStrike" cap="none" normalizeH="0" baseline="0" dirty="0" smtClean="0">
                        <a:ln>
                          <a:noFill/>
                        </a:ln>
                        <a:solidFill>
                          <a:schemeClr val="tx1"/>
                        </a:solidFill>
                        <a:effectLst/>
                        <a:latin typeface="Arial" charset="0"/>
                      </a:endParaRP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869EC8"/>
                    </a:solidFill>
                  </a:tcPr>
                </a:tc>
                <a:tc>
                  <a:txBody>
                    <a:bodyPr/>
                    <a:lstStyle/>
                    <a:p>
                      <a:pPr marL="0" marR="0" lvl="0" indent="0" algn="ctr" defTabSz="914400" rtl="0" eaLnBrk="1" fontAlgn="base" latinLnBrk="0" hangingPunct="1">
                        <a:lnSpc>
                          <a:spcPct val="100000"/>
                        </a:lnSpc>
                        <a:spcBef>
                          <a:spcPts val="0"/>
                        </a:spcBef>
                        <a:spcAft>
                          <a:spcPts val="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92%</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AFBFDB"/>
                    </a:solidFill>
                  </a:tcPr>
                </a:tc>
                <a:tc>
                  <a:txBody>
                    <a:bodyPr/>
                    <a:lstStyle/>
                    <a:p>
                      <a:pPr marL="0" marR="0" lvl="0" indent="0" algn="ctr" defTabSz="914400" rtl="0" eaLnBrk="1" fontAlgn="base" latinLnBrk="0" hangingPunct="1">
                        <a:lnSpc>
                          <a:spcPct val="100000"/>
                        </a:lnSpc>
                        <a:spcBef>
                          <a:spcPts val="0"/>
                        </a:spcBef>
                        <a:spcAft>
                          <a:spcPts val="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90%</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AFBFDB"/>
                    </a:solidFill>
                  </a:tcPr>
                </a:tc>
                <a:tc>
                  <a:txBody>
                    <a:bodyPr/>
                    <a:lstStyle/>
                    <a:p>
                      <a:pPr marL="0" marR="0" lvl="0" indent="0" algn="ctr" defTabSz="914400" rtl="0" eaLnBrk="1" fontAlgn="base" latinLnBrk="0" hangingPunct="1">
                        <a:lnSpc>
                          <a:spcPct val="100000"/>
                        </a:lnSpc>
                        <a:spcBef>
                          <a:spcPts val="0"/>
                        </a:spcBef>
                        <a:spcAft>
                          <a:spcPts val="0"/>
                        </a:spcAft>
                        <a:buClrTx/>
                        <a:buSzTx/>
                        <a:buFont typeface="Wingdings" pitchFamily="2" charset="2"/>
                        <a:buNone/>
                        <a:tabLst/>
                      </a:pPr>
                      <a:endParaRPr kumimoji="0" lang="en-US" sz="700" b="1" i="0" u="none" strike="noStrike" cap="none" normalizeH="0" baseline="0" dirty="0" smtClean="0">
                        <a:ln>
                          <a:noFill/>
                        </a:ln>
                        <a:solidFill>
                          <a:schemeClr val="tx1"/>
                        </a:solidFill>
                        <a:effectLst/>
                        <a:latin typeface="Arial" charset="0"/>
                      </a:endParaRP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869EC8"/>
                    </a:solidFill>
                  </a:tcPr>
                </a:tc>
                <a:tc>
                  <a:txBody>
                    <a:bodyPr/>
                    <a:lstStyle/>
                    <a:p>
                      <a:pPr marL="0" marR="0" lvl="0" indent="0" algn="ctr" defTabSz="914400" rtl="0" eaLnBrk="1" fontAlgn="base" latinLnBrk="0" hangingPunct="1">
                        <a:lnSpc>
                          <a:spcPct val="100000"/>
                        </a:lnSpc>
                        <a:spcBef>
                          <a:spcPts val="0"/>
                        </a:spcBef>
                        <a:spcAft>
                          <a:spcPts val="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89%</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AFBFDB"/>
                    </a:solidFill>
                  </a:tcPr>
                </a:tc>
                <a:tc>
                  <a:txBody>
                    <a:bodyPr/>
                    <a:lstStyle/>
                    <a:p>
                      <a:pPr marL="0" marR="0" lvl="0" indent="0" algn="ctr" defTabSz="914400" rtl="0" eaLnBrk="1" fontAlgn="base" latinLnBrk="0" hangingPunct="1">
                        <a:lnSpc>
                          <a:spcPct val="100000"/>
                        </a:lnSpc>
                        <a:spcBef>
                          <a:spcPts val="0"/>
                        </a:spcBef>
                        <a:spcAft>
                          <a:spcPts val="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82%</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AFBFDB"/>
                    </a:solidFill>
                  </a:tcPr>
                </a:tc>
                <a:tc>
                  <a:txBody>
                    <a:bodyPr/>
                    <a:lstStyle/>
                    <a:p>
                      <a:pPr marL="0" marR="0" lvl="0" indent="0" algn="ctr" defTabSz="914400" rtl="0" eaLnBrk="1" fontAlgn="base" latinLnBrk="0" hangingPunct="1">
                        <a:lnSpc>
                          <a:spcPct val="100000"/>
                        </a:lnSpc>
                        <a:spcBef>
                          <a:spcPts val="0"/>
                        </a:spcBef>
                        <a:spcAft>
                          <a:spcPts val="0"/>
                        </a:spcAft>
                        <a:buClrTx/>
                        <a:buSzTx/>
                        <a:buFont typeface="Wingdings" pitchFamily="2" charset="2"/>
                        <a:buNone/>
                        <a:tabLst/>
                      </a:pPr>
                      <a:endParaRPr kumimoji="0" lang="en-US" sz="700" b="1" i="0" u="none" strike="noStrike" cap="none" normalizeH="0" baseline="0" dirty="0" smtClean="0">
                        <a:ln>
                          <a:noFill/>
                        </a:ln>
                        <a:solidFill>
                          <a:schemeClr val="tx1"/>
                        </a:solidFill>
                        <a:effectLst/>
                        <a:latin typeface="Arial" charset="0"/>
                      </a:endParaRP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869EC8"/>
                    </a:solidFill>
                  </a:tcPr>
                </a:tc>
                <a:tc>
                  <a:txBody>
                    <a:bodyPr/>
                    <a:lstStyle/>
                    <a:p>
                      <a:pPr marL="0" marR="0" lvl="0" indent="0" algn="ctr" defTabSz="914400" rtl="0" eaLnBrk="1" fontAlgn="base" latinLnBrk="0" hangingPunct="1">
                        <a:lnSpc>
                          <a:spcPct val="100000"/>
                        </a:lnSpc>
                        <a:spcBef>
                          <a:spcPts val="0"/>
                        </a:spcBef>
                        <a:spcAft>
                          <a:spcPts val="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86%</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AFBFDB"/>
                    </a:solidFill>
                  </a:tcPr>
                </a:tc>
                <a:tc>
                  <a:txBody>
                    <a:bodyPr/>
                    <a:lstStyle/>
                    <a:p>
                      <a:pPr marL="0" marR="0" lvl="0" indent="0" algn="ctr" defTabSz="914400" rtl="0" eaLnBrk="1" fontAlgn="base" latinLnBrk="0" hangingPunct="1">
                        <a:lnSpc>
                          <a:spcPct val="100000"/>
                        </a:lnSpc>
                        <a:spcBef>
                          <a:spcPts val="0"/>
                        </a:spcBef>
                        <a:spcAft>
                          <a:spcPts val="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81%</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AFBFDB"/>
                    </a:solidFill>
                  </a:tcPr>
                </a:tc>
                <a:tc>
                  <a:txBody>
                    <a:bodyPr/>
                    <a:lstStyle/>
                    <a:p>
                      <a:pPr marL="0" marR="0" lvl="0" indent="0" algn="ctr" defTabSz="914400" rtl="0" eaLnBrk="1" fontAlgn="base" latinLnBrk="0" hangingPunct="1">
                        <a:lnSpc>
                          <a:spcPct val="100000"/>
                        </a:lnSpc>
                        <a:spcBef>
                          <a:spcPts val="0"/>
                        </a:spcBef>
                        <a:spcAft>
                          <a:spcPts val="0"/>
                        </a:spcAft>
                        <a:buClrTx/>
                        <a:buSzTx/>
                        <a:buFont typeface="Wingdings" pitchFamily="2" charset="2"/>
                        <a:buNone/>
                        <a:tabLst/>
                      </a:pPr>
                      <a:endParaRPr kumimoji="0" lang="en-US" sz="700" b="1" i="0" u="none" strike="noStrike" cap="none" normalizeH="0" baseline="0" dirty="0" smtClean="0">
                        <a:ln>
                          <a:noFill/>
                        </a:ln>
                        <a:solidFill>
                          <a:schemeClr val="tx1"/>
                        </a:solidFill>
                        <a:effectLst/>
                        <a:latin typeface="Arial" charset="0"/>
                      </a:endParaRPr>
                    </a:p>
                  </a:txBody>
                  <a:tcPr marT="45724" marB="45724"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869EC8"/>
                    </a:solidFill>
                  </a:tcPr>
                </a:tc>
                <a:tc>
                  <a:txBody>
                    <a:bodyPr/>
                    <a:lstStyle/>
                    <a:p>
                      <a:pPr marL="0" marR="0" lvl="0" indent="0" algn="ctr" defTabSz="914400" rtl="0" eaLnBrk="1" fontAlgn="base" latinLnBrk="0" hangingPunct="1">
                        <a:lnSpc>
                          <a:spcPct val="100000"/>
                        </a:lnSpc>
                        <a:spcBef>
                          <a:spcPts val="0"/>
                        </a:spcBef>
                        <a:spcAft>
                          <a:spcPts val="0"/>
                        </a:spcAft>
                        <a:buClrTx/>
                        <a:buSzTx/>
                        <a:buFont typeface="Wingdings" pitchFamily="2" charset="2"/>
                        <a:buNone/>
                        <a:tabLst/>
                      </a:pPr>
                      <a:endParaRPr kumimoji="0" lang="en-US" sz="700" b="1" i="0" u="none" strike="noStrike" cap="none" normalizeH="0" baseline="0" dirty="0" smtClean="0">
                        <a:ln>
                          <a:noFill/>
                        </a:ln>
                        <a:solidFill>
                          <a:schemeClr val="tx1"/>
                        </a:solidFill>
                        <a:effectLst/>
                        <a:latin typeface="+mj-lt"/>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869EC8"/>
                    </a:solidFill>
                  </a:tcPr>
                </a:tc>
                <a:tc>
                  <a:txBody>
                    <a:bodyPr/>
                    <a:lstStyle/>
                    <a:p>
                      <a:pPr marL="0" marR="0" lvl="0" indent="0" algn="ctr" defTabSz="914400" rtl="0" eaLnBrk="1" fontAlgn="base" latinLnBrk="0" hangingPunct="1">
                        <a:lnSpc>
                          <a:spcPct val="100000"/>
                        </a:lnSpc>
                        <a:spcBef>
                          <a:spcPts val="0"/>
                        </a:spcBef>
                        <a:spcAft>
                          <a:spcPts val="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80%</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AFBFDB"/>
                    </a:solidFill>
                  </a:tcPr>
                </a:tc>
                <a:tc>
                  <a:txBody>
                    <a:bodyPr/>
                    <a:lstStyle/>
                    <a:p>
                      <a:pPr marL="0" marR="0" lvl="0" indent="0" algn="ctr" defTabSz="914400" rtl="0" eaLnBrk="1" fontAlgn="base" latinLnBrk="0" hangingPunct="1">
                        <a:lnSpc>
                          <a:spcPct val="100000"/>
                        </a:lnSpc>
                        <a:spcBef>
                          <a:spcPts val="0"/>
                        </a:spcBef>
                        <a:spcAft>
                          <a:spcPts val="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80%</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AFBFDB"/>
                    </a:solidFill>
                  </a:tcPr>
                </a:tc>
                <a:tc>
                  <a:txBody>
                    <a:bodyPr/>
                    <a:lstStyle/>
                    <a:p>
                      <a:pPr marL="0" marR="0" lvl="0" indent="0" algn="ctr" defTabSz="914400" rtl="0" eaLnBrk="1" fontAlgn="base" latinLnBrk="0" hangingPunct="1">
                        <a:lnSpc>
                          <a:spcPct val="100000"/>
                        </a:lnSpc>
                        <a:spcBef>
                          <a:spcPts val="0"/>
                        </a:spcBef>
                        <a:spcAft>
                          <a:spcPts val="0"/>
                        </a:spcAft>
                        <a:buClrTx/>
                        <a:buSzTx/>
                        <a:buFont typeface="Wingdings" pitchFamily="2" charset="2"/>
                        <a:buNone/>
                        <a:tabLst/>
                      </a:pPr>
                      <a:endParaRPr kumimoji="0" lang="en-US" sz="700" b="1" i="0" u="none" strike="noStrike" cap="none" normalizeH="0" baseline="0" dirty="0" smtClean="0">
                        <a:ln>
                          <a:noFill/>
                        </a:ln>
                        <a:solidFill>
                          <a:schemeClr val="tx1"/>
                        </a:solidFill>
                        <a:effectLst/>
                        <a:latin typeface="Arial" charset="0"/>
                      </a:endParaRP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869EC8"/>
                    </a:solidFill>
                  </a:tcPr>
                </a:tc>
                <a:tc>
                  <a:txBody>
                    <a:bodyPr/>
                    <a:lstStyle/>
                    <a:p>
                      <a:pPr marL="0" marR="0" lvl="0" indent="0" algn="ctr" defTabSz="914400" rtl="0" eaLnBrk="1" fontAlgn="base" latinLnBrk="0" hangingPunct="1">
                        <a:lnSpc>
                          <a:spcPct val="100000"/>
                        </a:lnSpc>
                        <a:spcBef>
                          <a:spcPts val="0"/>
                        </a:spcBef>
                        <a:spcAft>
                          <a:spcPts val="0"/>
                        </a:spcAft>
                        <a:buClrTx/>
                        <a:buSzTx/>
                        <a:buFont typeface="Wingdings" pitchFamily="2" charset="2"/>
                        <a:buNone/>
                        <a:tabLst/>
                      </a:pPr>
                      <a:endParaRPr kumimoji="0" lang="en-US" sz="700" b="1" i="0" u="none" strike="noStrike" cap="none" normalizeH="0" baseline="0" dirty="0" smtClean="0">
                        <a:ln>
                          <a:noFill/>
                        </a:ln>
                        <a:solidFill>
                          <a:schemeClr val="tx1"/>
                        </a:solidFill>
                        <a:effectLst/>
                        <a:latin typeface="Arial" charset="0"/>
                      </a:endParaRPr>
                    </a:p>
                  </a:txBody>
                  <a:tcPr marT="45716" marB="457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869EC8"/>
                    </a:solidFill>
                  </a:tcPr>
                </a:tc>
              </a:tr>
              <a:tr h="347444">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err="1" smtClean="0">
                          <a:ln>
                            <a:noFill/>
                          </a:ln>
                          <a:solidFill>
                            <a:schemeClr val="tx1"/>
                          </a:solidFill>
                          <a:effectLst/>
                          <a:latin typeface="Arial" charset="0"/>
                        </a:rPr>
                        <a:t>HealthChoice</a:t>
                      </a:r>
                      <a:r>
                        <a:rPr kumimoji="0" lang="en-US" sz="700" b="1" i="0" u="none" strike="noStrike" cap="none" normalizeH="0" baseline="0" dirty="0" smtClean="0">
                          <a:ln>
                            <a:noFill/>
                          </a:ln>
                          <a:solidFill>
                            <a:schemeClr val="tx1"/>
                          </a:solidFill>
                          <a:effectLst/>
                          <a:latin typeface="Arial" charset="0"/>
                        </a:rPr>
                        <a:t> Aggregate</a:t>
                      </a: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93%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93%</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93%</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93%</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90%</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91%</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81%</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77%</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80%</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78%</a:t>
                      </a:r>
                    </a:p>
                  </a:txBody>
                  <a:tcPr marT="45724" marB="45724"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79%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80%</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80%</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78%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r>
              <a:tr h="347444">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AMERIGROUP Community Care</a:t>
                      </a: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91%</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93%</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90%</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86%</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87%</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80%</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80%</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78%</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79%</a:t>
                      </a:r>
                    </a:p>
                  </a:txBody>
                  <a:tcPr marT="45724" marB="45724"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73%</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81%</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9439">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Diamond Plan</a:t>
                      </a: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93%</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91%</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96%</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92%</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93%</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78%</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81%</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77%</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71%</a:t>
                      </a:r>
                    </a:p>
                  </a:txBody>
                  <a:tcPr marT="45724" marB="45724"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83%</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77%</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347444">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Jai Medical Systems</a:t>
                      </a: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95%</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92%</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96%</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85%</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91%</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80%</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78%</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74%</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74%</a:t>
                      </a:r>
                    </a:p>
                  </a:txBody>
                  <a:tcPr marT="45724" marB="45724"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80%</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88%</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347444">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Maryland Physicians Care</a:t>
                      </a: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94%</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92%</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92%</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93%</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90%</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79%</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75%</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79%</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81%</a:t>
                      </a:r>
                    </a:p>
                  </a:txBody>
                  <a:tcPr marT="45724" marB="45724"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83%</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76%</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347444">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err="1" smtClean="0">
                          <a:ln>
                            <a:noFill/>
                          </a:ln>
                          <a:solidFill>
                            <a:schemeClr val="tx1"/>
                          </a:solidFill>
                          <a:effectLst/>
                          <a:latin typeface="Arial" charset="0"/>
                        </a:rPr>
                        <a:t>MedStar</a:t>
                      </a:r>
                      <a:r>
                        <a:rPr kumimoji="0" lang="en-US" sz="700" b="0" i="0" u="none" strike="noStrike" cap="none" normalizeH="0" baseline="0" dirty="0" smtClean="0">
                          <a:ln>
                            <a:noFill/>
                          </a:ln>
                          <a:solidFill>
                            <a:schemeClr val="tx1"/>
                          </a:solidFill>
                          <a:effectLst/>
                          <a:latin typeface="Arial" charset="0"/>
                        </a:rPr>
                        <a:t> Family Choice</a:t>
                      </a: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95%</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94%</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94%</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92%</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90%</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84%</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71%</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84%</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74%</a:t>
                      </a:r>
                    </a:p>
                  </a:txBody>
                  <a:tcPr marT="45724" marB="45724"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76%</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79%</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9439">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Priority Partners</a:t>
                      </a: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94%</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93%</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92%</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91%</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94%</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79%</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80%</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81%</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80%</a:t>
                      </a:r>
                    </a:p>
                  </a:txBody>
                  <a:tcPr marT="45724" marB="45724"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85%</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82%</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47052">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err="1" smtClean="0">
                          <a:ln>
                            <a:noFill/>
                          </a:ln>
                          <a:solidFill>
                            <a:schemeClr val="tx1"/>
                          </a:solidFill>
                          <a:effectLst/>
                          <a:latin typeface="Arial" charset="0"/>
                        </a:rPr>
                        <a:t>UnitedHealthcare</a:t>
                      </a:r>
                      <a:endParaRPr kumimoji="0" lang="en-US" sz="700" b="0" i="0" u="none" strike="noStrike" cap="none" normalizeH="0" baseline="0" dirty="0" smtClean="0">
                        <a:ln>
                          <a:noFill/>
                        </a:ln>
                        <a:solidFill>
                          <a:schemeClr val="tx1"/>
                        </a:solidFill>
                        <a:effectLst/>
                        <a:latin typeface="Arial" charset="0"/>
                      </a:endParaRP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93%</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93%</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92%</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91%</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92%</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85%</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71%</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82%</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75%</a:t>
                      </a:r>
                    </a:p>
                  </a:txBody>
                  <a:tcPr marT="45724" marB="45724"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77%</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78%</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58" name="Rectangle 2"/>
          <p:cNvSpPr>
            <a:spLocks noGrp="1" noChangeArrowheads="1"/>
          </p:cNvSpPr>
          <p:nvPr>
            <p:ph type="title"/>
          </p:nvPr>
        </p:nvSpPr>
        <p:spPr bwMode="auto">
          <a:xfrm>
            <a:off x="479425" y="274638"/>
            <a:ext cx="8642350" cy="334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solidFill>
                  <a:schemeClr val="bg1"/>
                </a:solidFill>
              </a:rPr>
              <a:t>Composite Measures </a:t>
            </a:r>
            <a:r>
              <a:rPr lang="en-US" sz="1000" smtClean="0">
                <a:solidFill>
                  <a:schemeClr val="bg1"/>
                </a:solidFill>
              </a:rPr>
              <a:t>(continued)</a:t>
            </a:r>
          </a:p>
        </p:txBody>
      </p:sp>
      <p:sp>
        <p:nvSpPr>
          <p:cNvPr id="19459" name="Oval 141"/>
          <p:cNvSpPr>
            <a:spLocks noChangeAspect="1" noChangeArrowheads="1"/>
          </p:cNvSpPr>
          <p:nvPr/>
        </p:nvSpPr>
        <p:spPr bwMode="auto">
          <a:xfrm>
            <a:off x="518963" y="5904986"/>
            <a:ext cx="114300" cy="109537"/>
          </a:xfrm>
          <a:prstGeom prst="ellipse">
            <a:avLst/>
          </a:prstGeom>
          <a:noFill/>
          <a:ln w="12700">
            <a:solidFill>
              <a:srgbClr val="46659C"/>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461" name="Text Box 144"/>
          <p:cNvSpPr txBox="1">
            <a:spLocks noChangeArrowheads="1"/>
          </p:cNvSpPr>
          <p:nvPr/>
        </p:nvSpPr>
        <p:spPr bwMode="auto">
          <a:xfrm>
            <a:off x="379412" y="1279525"/>
            <a:ext cx="35067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800" b="1">
                <a:solidFill>
                  <a:schemeClr val="tx1"/>
                </a:solidFill>
                <a:latin typeface="Times New Roman" pitchFamily="18" charset="0"/>
              </a:defRPr>
            </a:lvl1pPr>
            <a:lvl2pPr marL="742950" indent="-285750">
              <a:defRPr sz="800" b="1">
                <a:solidFill>
                  <a:schemeClr val="tx1"/>
                </a:solidFill>
                <a:latin typeface="Times New Roman" pitchFamily="18" charset="0"/>
              </a:defRPr>
            </a:lvl2pPr>
            <a:lvl3pPr marL="1143000" indent="-228600">
              <a:defRPr sz="800" b="1">
                <a:solidFill>
                  <a:schemeClr val="tx1"/>
                </a:solidFill>
                <a:latin typeface="Times New Roman" pitchFamily="18" charset="0"/>
              </a:defRPr>
            </a:lvl3pPr>
            <a:lvl4pPr marL="1600200" indent="-228600">
              <a:defRPr sz="800" b="1">
                <a:solidFill>
                  <a:schemeClr val="tx1"/>
                </a:solidFill>
                <a:latin typeface="Times New Roman" pitchFamily="18" charset="0"/>
              </a:defRPr>
            </a:lvl4pPr>
            <a:lvl5pPr marL="2057400" indent="-228600">
              <a:defRPr sz="800" b="1">
                <a:solidFill>
                  <a:schemeClr val="tx1"/>
                </a:solidFill>
                <a:latin typeface="Times New Roman" pitchFamily="18" charset="0"/>
              </a:defRPr>
            </a:lvl5pPr>
            <a:lvl6pPr marL="2514600" indent="-228600" eaLnBrk="0" fontAlgn="base" hangingPunct="0">
              <a:spcBef>
                <a:spcPct val="0"/>
              </a:spcBef>
              <a:spcAft>
                <a:spcPct val="0"/>
              </a:spcAft>
              <a:defRPr sz="800" b="1">
                <a:solidFill>
                  <a:schemeClr val="tx1"/>
                </a:solidFill>
                <a:latin typeface="Times New Roman" pitchFamily="18" charset="0"/>
              </a:defRPr>
            </a:lvl6pPr>
            <a:lvl7pPr marL="2971800" indent="-228600" eaLnBrk="0" fontAlgn="base" hangingPunct="0">
              <a:spcBef>
                <a:spcPct val="0"/>
              </a:spcBef>
              <a:spcAft>
                <a:spcPct val="0"/>
              </a:spcAft>
              <a:defRPr sz="800" b="1">
                <a:solidFill>
                  <a:schemeClr val="tx1"/>
                </a:solidFill>
                <a:latin typeface="Times New Roman" pitchFamily="18" charset="0"/>
              </a:defRPr>
            </a:lvl7pPr>
            <a:lvl8pPr marL="3429000" indent="-228600" eaLnBrk="0" fontAlgn="base" hangingPunct="0">
              <a:spcBef>
                <a:spcPct val="0"/>
              </a:spcBef>
              <a:spcAft>
                <a:spcPct val="0"/>
              </a:spcAft>
              <a:defRPr sz="800" b="1">
                <a:solidFill>
                  <a:schemeClr val="tx1"/>
                </a:solidFill>
                <a:latin typeface="Times New Roman" pitchFamily="18" charset="0"/>
              </a:defRPr>
            </a:lvl8pPr>
            <a:lvl9pPr marL="3886200" indent="-228600" eaLnBrk="0" fontAlgn="base" hangingPunct="0">
              <a:spcBef>
                <a:spcPct val="0"/>
              </a:spcBef>
              <a:spcAft>
                <a:spcPct val="0"/>
              </a:spcAft>
              <a:defRPr sz="800" b="1">
                <a:solidFill>
                  <a:schemeClr val="tx1"/>
                </a:solidFill>
                <a:latin typeface="Times New Roman" pitchFamily="18" charset="0"/>
              </a:defRPr>
            </a:lvl9pPr>
          </a:lstStyle>
          <a:p>
            <a:r>
              <a:rPr lang="en-US" sz="1000" i="1" dirty="0">
                <a:latin typeface="Arial" charset="0"/>
              </a:rPr>
              <a:t>Table 12:  Child Composite Measures - CCC Population</a:t>
            </a:r>
          </a:p>
        </p:txBody>
      </p:sp>
      <p:sp>
        <p:nvSpPr>
          <p:cNvPr id="17" name="Oval 155"/>
          <p:cNvSpPr>
            <a:spLocks noChangeArrowheads="1"/>
          </p:cNvSpPr>
          <p:nvPr/>
        </p:nvSpPr>
        <p:spPr bwMode="auto">
          <a:xfrm>
            <a:off x="2966916" y="4423458"/>
            <a:ext cx="260350" cy="222250"/>
          </a:xfrm>
          <a:prstGeom prst="ellipse">
            <a:avLst/>
          </a:prstGeom>
          <a:noFill/>
          <a:ln w="12700">
            <a:solidFill>
              <a:srgbClr val="46659C"/>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8" name="Oval 155"/>
          <p:cNvSpPr>
            <a:spLocks noChangeArrowheads="1"/>
          </p:cNvSpPr>
          <p:nvPr/>
        </p:nvSpPr>
        <p:spPr bwMode="auto">
          <a:xfrm>
            <a:off x="4099238" y="4423458"/>
            <a:ext cx="260350" cy="222250"/>
          </a:xfrm>
          <a:prstGeom prst="ellipse">
            <a:avLst/>
          </a:prstGeom>
          <a:noFill/>
          <a:ln w="12700">
            <a:solidFill>
              <a:srgbClr val="46659C"/>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 name="Oval 155"/>
          <p:cNvSpPr>
            <a:spLocks noChangeArrowheads="1"/>
          </p:cNvSpPr>
          <p:nvPr/>
        </p:nvSpPr>
        <p:spPr bwMode="auto">
          <a:xfrm>
            <a:off x="5257239" y="5396806"/>
            <a:ext cx="260350" cy="222250"/>
          </a:xfrm>
          <a:prstGeom prst="ellipse">
            <a:avLst/>
          </a:prstGeom>
          <a:noFill/>
          <a:ln w="12700">
            <a:solidFill>
              <a:srgbClr val="46659C"/>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 name="Oval 155"/>
          <p:cNvSpPr>
            <a:spLocks noChangeArrowheads="1"/>
          </p:cNvSpPr>
          <p:nvPr/>
        </p:nvSpPr>
        <p:spPr bwMode="auto">
          <a:xfrm>
            <a:off x="5265080" y="4421239"/>
            <a:ext cx="260350" cy="222250"/>
          </a:xfrm>
          <a:prstGeom prst="ellipse">
            <a:avLst/>
          </a:prstGeom>
          <a:noFill/>
          <a:ln w="12700">
            <a:solidFill>
              <a:srgbClr val="46659C"/>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 name="Oval 155"/>
          <p:cNvSpPr>
            <a:spLocks noChangeArrowheads="1"/>
          </p:cNvSpPr>
          <p:nvPr/>
        </p:nvSpPr>
        <p:spPr bwMode="auto">
          <a:xfrm>
            <a:off x="6575348" y="4422259"/>
            <a:ext cx="260350" cy="222250"/>
          </a:xfrm>
          <a:prstGeom prst="ellipse">
            <a:avLst/>
          </a:prstGeom>
          <a:noFill/>
          <a:ln w="12700">
            <a:solidFill>
              <a:srgbClr val="46659C"/>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2" name="Oval 155"/>
          <p:cNvSpPr>
            <a:spLocks noChangeArrowheads="1"/>
          </p:cNvSpPr>
          <p:nvPr/>
        </p:nvSpPr>
        <p:spPr bwMode="auto">
          <a:xfrm>
            <a:off x="8566666" y="4419708"/>
            <a:ext cx="260350" cy="222250"/>
          </a:xfrm>
          <a:prstGeom prst="ellipse">
            <a:avLst/>
          </a:prstGeom>
          <a:noFill/>
          <a:ln w="12700">
            <a:solidFill>
              <a:srgbClr val="46659C"/>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 name="Oval 155"/>
          <p:cNvSpPr>
            <a:spLocks noChangeArrowheads="1"/>
          </p:cNvSpPr>
          <p:nvPr/>
        </p:nvSpPr>
        <p:spPr bwMode="auto">
          <a:xfrm>
            <a:off x="1797378" y="4423458"/>
            <a:ext cx="260350" cy="222250"/>
          </a:xfrm>
          <a:prstGeom prst="ellipse">
            <a:avLst/>
          </a:prstGeom>
          <a:noFill/>
          <a:ln w="12700">
            <a:solidFill>
              <a:srgbClr val="46659C"/>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 name="Oval 155"/>
          <p:cNvSpPr>
            <a:spLocks noChangeArrowheads="1"/>
          </p:cNvSpPr>
          <p:nvPr/>
        </p:nvSpPr>
        <p:spPr bwMode="auto">
          <a:xfrm>
            <a:off x="2967699" y="4144536"/>
            <a:ext cx="260350" cy="222250"/>
          </a:xfrm>
          <a:prstGeom prst="ellipse">
            <a:avLst/>
          </a:prstGeom>
          <a:noFill/>
          <a:ln w="12700">
            <a:solidFill>
              <a:srgbClr val="46659C"/>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4" name="Oval 155"/>
          <p:cNvSpPr>
            <a:spLocks noChangeArrowheads="1"/>
          </p:cNvSpPr>
          <p:nvPr/>
        </p:nvSpPr>
        <p:spPr bwMode="auto">
          <a:xfrm>
            <a:off x="7153352" y="5403213"/>
            <a:ext cx="260350" cy="222250"/>
          </a:xfrm>
          <a:prstGeom prst="ellipse">
            <a:avLst/>
          </a:prstGeom>
          <a:noFill/>
          <a:ln w="12700">
            <a:solidFill>
              <a:srgbClr val="46659C"/>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068" name="Group 692"/>
          <p:cNvGraphicFramePr>
            <a:graphicFrameLocks noGrp="1"/>
          </p:cNvGraphicFramePr>
          <p:nvPr>
            <p:extLst>
              <p:ext uri="{D42A27DB-BD31-4B8C-83A1-F6EECF244321}">
                <p14:modId xmlns:p14="http://schemas.microsoft.com/office/powerpoint/2010/main" val="1969081627"/>
              </p:ext>
            </p:extLst>
          </p:nvPr>
        </p:nvGraphicFramePr>
        <p:xfrm>
          <a:off x="791496" y="1939925"/>
          <a:ext cx="8047705" cy="3225981"/>
        </p:xfrm>
        <a:graphic>
          <a:graphicData uri="http://schemas.openxmlformats.org/drawingml/2006/table">
            <a:tbl>
              <a:tblPr/>
              <a:tblGrid>
                <a:gridCol w="1549855"/>
                <a:gridCol w="433190"/>
                <a:gridCol w="433190"/>
                <a:gridCol w="433190"/>
                <a:gridCol w="433190"/>
                <a:gridCol w="433190"/>
                <a:gridCol w="433190"/>
                <a:gridCol w="433190"/>
                <a:gridCol w="433190"/>
                <a:gridCol w="433190"/>
                <a:gridCol w="433190"/>
                <a:gridCol w="433190"/>
                <a:gridCol w="433190"/>
                <a:gridCol w="433190"/>
                <a:gridCol w="433190"/>
                <a:gridCol w="433190"/>
              </a:tblGrid>
              <a:tr h="219423">
                <a:tc gridSpan="16">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Additional CCC Composite Measures</a:t>
                      </a:r>
                      <a:endParaRPr kumimoji="0" lang="en-US" sz="700" b="1" i="1" u="none" strike="noStrike" cap="none" normalizeH="0" baseline="0" dirty="0" smtClean="0">
                        <a:ln>
                          <a:noFill/>
                        </a:ln>
                        <a:solidFill>
                          <a:schemeClr val="bg1"/>
                        </a:solidFill>
                        <a:effectLst/>
                        <a:latin typeface="Arial" charset="0"/>
                      </a:endParaRPr>
                    </a:p>
                  </a:txBody>
                  <a:tcPr marT="45713" marB="45713"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3324">
                <a:tc rowSpan="3">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700" b="1" i="0" u="none" strike="noStrike" cap="none" normalizeH="0" baseline="0" smtClean="0">
                        <a:ln>
                          <a:noFill/>
                        </a:ln>
                        <a:solidFill>
                          <a:schemeClr val="bg1"/>
                        </a:solidFill>
                        <a:effectLst/>
                        <a:latin typeface="Arial" charset="0"/>
                      </a:endParaRPr>
                    </a:p>
                  </a:txBody>
                  <a:tcPr marT="45713" marB="45713" anchor="ctr" horzOverflow="overflow">
                    <a:lnL w="28575"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Access to Prescription Medicine</a:t>
                      </a:r>
                    </a:p>
                  </a:txBody>
                  <a:tcPr marT="45713" marB="45713"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endParaRPr kumimoji="0" lang="en-US" sz="700" b="1" i="0" u="none" strike="noStrike" cap="none" normalizeH="0" baseline="0" dirty="0" smtClean="0">
                        <a:ln>
                          <a:noFill/>
                        </a:ln>
                        <a:solidFill>
                          <a:schemeClr val="bg1"/>
                        </a:solidFill>
                        <a:effectLst/>
                        <a:latin typeface="Arial" charset="0"/>
                      </a:endParaRPr>
                    </a:p>
                  </a:txBody>
                  <a:tcPr marT="45713" marB="45713"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endParaRPr kumimoji="0" lang="en-US" sz="700" b="1" i="0" u="none" strike="noStrike" cap="none" normalizeH="0" baseline="0" dirty="0" smtClean="0">
                        <a:ln>
                          <a:noFill/>
                        </a:ln>
                        <a:solidFill>
                          <a:schemeClr val="bg1"/>
                        </a:solidFill>
                        <a:effectLst/>
                        <a:latin typeface="Arial" charset="0"/>
                      </a:endParaRPr>
                    </a:p>
                  </a:txBody>
                  <a:tcPr marT="45713" marB="45713"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FCC: Getting Needed Information</a:t>
                      </a:r>
                    </a:p>
                  </a:txBody>
                  <a:tcPr marT="45713" marB="45713"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endParaRPr kumimoji="0" lang="en-US" sz="700" b="1" i="0" u="none" strike="noStrike" cap="none" normalizeH="0" baseline="0" dirty="0" smtClean="0">
                        <a:ln>
                          <a:noFill/>
                        </a:ln>
                        <a:solidFill>
                          <a:schemeClr val="bg1"/>
                        </a:solidFill>
                        <a:effectLst/>
                        <a:latin typeface="Arial" charset="0"/>
                      </a:endParaRPr>
                    </a:p>
                  </a:txBody>
                  <a:tcPr marT="45713" marB="45713"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endParaRPr kumimoji="0" lang="en-US" sz="700" b="1" i="0" u="none" strike="noStrike" cap="none" normalizeH="0" baseline="0" dirty="0" smtClean="0">
                        <a:ln>
                          <a:noFill/>
                        </a:ln>
                        <a:solidFill>
                          <a:schemeClr val="bg1"/>
                        </a:solidFill>
                        <a:effectLst/>
                        <a:latin typeface="Arial" charset="0"/>
                      </a:endParaRPr>
                    </a:p>
                  </a:txBody>
                  <a:tcPr marT="45713" marB="45713"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FCC: Personal Doctor Who Knows Child</a:t>
                      </a:r>
                    </a:p>
                  </a:txBody>
                  <a:tcPr marT="45713" marB="45713"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Access to Specialized Services</a:t>
                      </a:r>
                    </a:p>
                  </a:txBody>
                  <a:tcPr marT="45713" marB="45713"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endParaRPr kumimoji="0" lang="en-US" sz="700" b="1" i="0" u="none" strike="noStrike" cap="none" normalizeH="0" baseline="0" dirty="0" smtClean="0">
                        <a:ln>
                          <a:noFill/>
                        </a:ln>
                        <a:solidFill>
                          <a:schemeClr val="bg1"/>
                        </a:solidFill>
                        <a:effectLst/>
                        <a:latin typeface="Arial" charset="0"/>
                      </a:endParaRPr>
                    </a:p>
                  </a:txBody>
                  <a:tcPr marT="45713" marB="45713"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endParaRPr kumimoji="0" lang="en-US" sz="700" b="1" i="0" u="none" strike="noStrike" cap="none" normalizeH="0" baseline="0" dirty="0" smtClean="0">
                        <a:ln>
                          <a:noFill/>
                        </a:ln>
                        <a:solidFill>
                          <a:schemeClr val="bg1"/>
                        </a:solidFill>
                        <a:effectLst/>
                        <a:latin typeface="Arial" charset="0"/>
                      </a:endParaRPr>
                    </a:p>
                  </a:txBody>
                  <a:tcPr marT="45713" marB="45713"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Coordination of Care for Children with Chronic Conditions</a:t>
                      </a:r>
                    </a:p>
                  </a:txBody>
                  <a:tcPr marT="45713" marB="45713" anchor="b"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r>
              <a:tr h="310850">
                <a:tc vMerge="1">
                  <a:txBody>
                    <a:bodyPr/>
                    <a:lstStyle/>
                    <a:p>
                      <a:endParaRPr lang="en-US"/>
                    </a:p>
                  </a:txBody>
                  <a:tcPr/>
                </a:tc>
                <a:tc gridSpan="3">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 </a:t>
                      </a:r>
                      <a:r>
                        <a:rPr kumimoji="0" lang="en-US" sz="600" b="1" i="1" u="none" strike="noStrike" cap="none" normalizeH="0" baseline="0" dirty="0" smtClean="0">
                          <a:ln>
                            <a:noFill/>
                          </a:ln>
                          <a:solidFill>
                            <a:schemeClr val="bg1"/>
                          </a:solidFill>
                          <a:effectLst/>
                          <a:latin typeface="Arial" charset="0"/>
                        </a:rPr>
                        <a:t>Always/Usually</a:t>
                      </a:r>
                    </a:p>
                  </a:txBody>
                  <a:tcPr marT="45713" marB="45713"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600" b="1" i="1" u="none" strike="noStrike" cap="none" normalizeH="0" baseline="0" dirty="0" smtClean="0">
                        <a:ln>
                          <a:noFill/>
                        </a:ln>
                        <a:solidFill>
                          <a:schemeClr val="bg1"/>
                        </a:solidFill>
                        <a:effectLst/>
                        <a:latin typeface="Arial" charset="0"/>
                      </a:endParaRPr>
                    </a:p>
                  </a:txBody>
                  <a:tcPr marT="45713" marB="45713"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600" b="1" i="1" u="none" strike="noStrike" cap="none" normalizeH="0" baseline="0" dirty="0" smtClean="0">
                        <a:ln>
                          <a:noFill/>
                        </a:ln>
                        <a:solidFill>
                          <a:schemeClr val="bg1"/>
                        </a:solidFill>
                        <a:effectLst/>
                        <a:latin typeface="Arial" charset="0"/>
                      </a:endParaRPr>
                    </a:p>
                  </a:txBody>
                  <a:tcPr marT="45713" marB="45713"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 </a:t>
                      </a:r>
                      <a:br>
                        <a:rPr kumimoji="0" lang="en-US" sz="600" b="1" i="0" u="none" strike="noStrike" cap="none" normalizeH="0" baseline="0" dirty="0" smtClean="0">
                          <a:ln>
                            <a:noFill/>
                          </a:ln>
                          <a:solidFill>
                            <a:schemeClr val="bg1"/>
                          </a:solidFill>
                          <a:effectLst/>
                          <a:latin typeface="Arial" charset="0"/>
                        </a:rPr>
                      </a:br>
                      <a:r>
                        <a:rPr kumimoji="0" lang="en-US" sz="600" b="1" i="1" u="none" strike="noStrike" cap="none" normalizeH="0" baseline="0" dirty="0" smtClean="0">
                          <a:ln>
                            <a:noFill/>
                          </a:ln>
                          <a:solidFill>
                            <a:schemeClr val="bg1"/>
                          </a:solidFill>
                          <a:effectLst/>
                          <a:latin typeface="Arial" charset="0"/>
                        </a:rPr>
                        <a:t>Always/Usually</a:t>
                      </a:r>
                    </a:p>
                  </a:txBody>
                  <a:tcPr marT="45713" marB="45713"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600" b="1" i="1" u="none" strike="noStrike" cap="none" normalizeH="0" baseline="0" dirty="0" smtClean="0">
                        <a:ln>
                          <a:noFill/>
                        </a:ln>
                        <a:solidFill>
                          <a:schemeClr val="bg1"/>
                        </a:solidFill>
                        <a:effectLst/>
                        <a:latin typeface="Arial" charset="0"/>
                      </a:endParaRPr>
                    </a:p>
                  </a:txBody>
                  <a:tcPr marT="45713" marB="45713"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600" b="1" i="1" u="none" strike="noStrike" cap="none" normalizeH="0" baseline="0" dirty="0" smtClean="0">
                        <a:ln>
                          <a:noFill/>
                        </a:ln>
                        <a:solidFill>
                          <a:schemeClr val="bg1"/>
                        </a:solidFill>
                        <a:effectLst/>
                        <a:latin typeface="Arial" charset="0"/>
                      </a:endParaRPr>
                    </a:p>
                  </a:txBody>
                  <a:tcPr marT="45713" marB="45713"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 </a:t>
                      </a:r>
                      <a:br>
                        <a:rPr kumimoji="0" lang="en-US" sz="600" b="1" i="0" u="none" strike="noStrike" cap="none" normalizeH="0" baseline="0" dirty="0" smtClean="0">
                          <a:ln>
                            <a:noFill/>
                          </a:ln>
                          <a:solidFill>
                            <a:schemeClr val="bg1"/>
                          </a:solidFill>
                          <a:effectLst/>
                          <a:latin typeface="Arial" charset="0"/>
                        </a:rPr>
                      </a:br>
                      <a:r>
                        <a:rPr kumimoji="0" lang="en-US" sz="600" b="1" i="1" u="none" strike="noStrike" cap="none" normalizeH="0" baseline="0" dirty="0" smtClean="0">
                          <a:ln>
                            <a:noFill/>
                          </a:ln>
                          <a:solidFill>
                            <a:schemeClr val="bg1"/>
                          </a:solidFill>
                          <a:effectLst/>
                          <a:latin typeface="Arial" charset="0"/>
                        </a:rPr>
                        <a:t>Yes</a:t>
                      </a:r>
                    </a:p>
                  </a:txBody>
                  <a:tcPr marT="45713" marB="45713"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 </a:t>
                      </a:r>
                      <a:br>
                        <a:rPr kumimoji="0" lang="en-US" sz="600" b="1" i="0" u="none" strike="noStrike" cap="none" normalizeH="0" baseline="0" dirty="0" smtClean="0">
                          <a:ln>
                            <a:noFill/>
                          </a:ln>
                          <a:solidFill>
                            <a:schemeClr val="bg1"/>
                          </a:solidFill>
                          <a:effectLst/>
                          <a:latin typeface="Arial" charset="0"/>
                        </a:rPr>
                      </a:br>
                      <a:r>
                        <a:rPr kumimoji="0" lang="en-US" sz="600" b="1" i="1" u="none" strike="noStrike" cap="none" normalizeH="0" baseline="0" dirty="0" smtClean="0">
                          <a:ln>
                            <a:noFill/>
                          </a:ln>
                          <a:solidFill>
                            <a:schemeClr val="bg1"/>
                          </a:solidFill>
                          <a:effectLst/>
                          <a:latin typeface="Arial" charset="0"/>
                        </a:rPr>
                        <a:t>Always/Usually</a:t>
                      </a:r>
                    </a:p>
                  </a:txBody>
                  <a:tcPr marT="45713" marB="45713"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600" b="1" i="1" u="none" strike="noStrike" cap="none" normalizeH="0" baseline="0" dirty="0" smtClean="0">
                        <a:ln>
                          <a:noFill/>
                        </a:ln>
                        <a:solidFill>
                          <a:schemeClr val="bg1"/>
                        </a:solidFill>
                        <a:effectLst/>
                        <a:latin typeface="Arial" charset="0"/>
                      </a:endParaRPr>
                    </a:p>
                  </a:txBody>
                  <a:tcPr marT="45713" marB="45713"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600" b="1" i="1" u="none" strike="noStrike" cap="none" normalizeH="0" baseline="0" dirty="0" smtClean="0">
                        <a:ln>
                          <a:noFill/>
                        </a:ln>
                        <a:solidFill>
                          <a:schemeClr val="bg1"/>
                        </a:solidFill>
                        <a:effectLst/>
                        <a:latin typeface="Arial" charset="0"/>
                      </a:endParaRPr>
                    </a:p>
                  </a:txBody>
                  <a:tcPr marT="45713" marB="45713"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  </a:t>
                      </a:r>
                      <a:br>
                        <a:rPr kumimoji="0" lang="en-US" sz="600" b="1" i="0" u="none" strike="noStrike" cap="none" normalizeH="0" baseline="0" dirty="0" smtClean="0">
                          <a:ln>
                            <a:noFill/>
                          </a:ln>
                          <a:solidFill>
                            <a:schemeClr val="bg1"/>
                          </a:solidFill>
                          <a:effectLst/>
                          <a:latin typeface="Arial" charset="0"/>
                        </a:rPr>
                      </a:br>
                      <a:r>
                        <a:rPr kumimoji="0" lang="en-US" sz="600" b="1" i="1" u="none" strike="noStrike" cap="none" normalizeH="0" baseline="0" dirty="0" smtClean="0">
                          <a:ln>
                            <a:noFill/>
                          </a:ln>
                          <a:solidFill>
                            <a:schemeClr val="bg1"/>
                          </a:solidFill>
                          <a:effectLst/>
                          <a:latin typeface="Arial" charset="0"/>
                        </a:rPr>
                        <a:t>Yes</a:t>
                      </a:r>
                    </a:p>
                  </a:txBody>
                  <a:tcPr marT="45713" marB="45713" anchor="b"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r>
              <a:tr h="244439">
                <a:tc vMerge="1">
                  <a:txBody>
                    <a:bodyPr/>
                    <a:lstStyle/>
                    <a:p>
                      <a:endParaRPr lang="en-US"/>
                    </a:p>
                  </a:txBody>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3" marB="45713"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13" marB="45713"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2011</a:t>
                      </a:r>
                    </a:p>
                  </a:txBody>
                  <a:tcPr marT="45713" marB="45713"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bg1"/>
                          </a:solidFill>
                          <a:effectLst/>
                          <a:latin typeface="Arial" charset="0"/>
                          <a:ea typeface="+mn-ea"/>
                          <a:cs typeface="+mn-cs"/>
                        </a:rPr>
                        <a:t>2013</a:t>
                      </a:r>
                    </a:p>
                  </a:txBody>
                  <a:tcPr marT="45713" marB="45713"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bg1"/>
                          </a:solidFill>
                          <a:effectLst/>
                          <a:latin typeface="Arial" charset="0"/>
                          <a:ea typeface="+mn-ea"/>
                          <a:cs typeface="+mn-cs"/>
                        </a:rPr>
                        <a:t>2012</a:t>
                      </a:r>
                    </a:p>
                  </a:txBody>
                  <a:tcPr marT="45713" marB="45713"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bg1"/>
                          </a:solidFill>
                          <a:effectLst/>
                          <a:latin typeface="Arial" charset="0"/>
                          <a:ea typeface="+mn-ea"/>
                          <a:cs typeface="+mn-cs"/>
                        </a:rPr>
                        <a:t>2011</a:t>
                      </a:r>
                    </a:p>
                  </a:txBody>
                  <a:tcPr marT="45713" marB="45713"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3" marB="45713"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13" marB="45713"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2011</a:t>
                      </a:r>
                    </a:p>
                  </a:txBody>
                  <a:tcPr marT="45713" marB="45713"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3" marB="45713" anchor="ctr" horzOverflow="overflow">
                    <a:lnL w="12700" cap="flat" cmpd="sng" algn="ctr">
                      <a:solidFill>
                        <a:srgbClr val="DDDDDD"/>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2011</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3" marB="45713"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13" marB="45713"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2011</a:t>
                      </a:r>
                    </a:p>
                  </a:txBody>
                  <a:tcPr marT="45713" marB="45713"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r>
              <a:tr h="228566">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defRPr/>
                      </a:pPr>
                      <a:r>
                        <a:rPr kumimoji="0" lang="en-US" sz="700" b="1" i="0" u="none" strike="noStrike" cap="none" normalizeH="0" baseline="0" dirty="0" smtClean="0">
                          <a:ln>
                            <a:noFill/>
                          </a:ln>
                          <a:solidFill>
                            <a:schemeClr val="tx1"/>
                          </a:solidFill>
                          <a:effectLst/>
                          <a:latin typeface="Arial" charset="0"/>
                        </a:rPr>
                        <a:t>Quality Compass</a:t>
                      </a:r>
                      <a:r>
                        <a:rPr kumimoji="0" lang="en-US" sz="700" b="1" i="0" u="none" strike="noStrike" cap="none" normalizeH="0" baseline="30000" dirty="0" smtClean="0">
                          <a:ln>
                            <a:noFill/>
                          </a:ln>
                          <a:solidFill>
                            <a:schemeClr val="tx1"/>
                          </a:solidFill>
                          <a:effectLst/>
                          <a:latin typeface="Arial" charset="0"/>
                          <a:cs typeface="Arial" charset="0"/>
                        </a:rPr>
                        <a:t>®</a:t>
                      </a:r>
                      <a:r>
                        <a:rPr kumimoji="0" lang="en-US" sz="700" b="1" i="0" u="none" strike="noStrike" cap="none" normalizeH="0" baseline="30000" dirty="0" smtClean="0">
                          <a:ln>
                            <a:noFill/>
                          </a:ln>
                          <a:solidFill>
                            <a:schemeClr val="tx1"/>
                          </a:solidFill>
                          <a:effectLst/>
                          <a:latin typeface="Arial" charset="0"/>
                        </a:rPr>
                        <a:t>1</a:t>
                      </a:r>
                    </a:p>
                  </a:txBody>
                  <a:tcPr marT="45713" marB="457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AFBFDB"/>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91%</a:t>
                      </a: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AFBFDB"/>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90%</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AFBFDB"/>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700" b="1" i="0" u="none" strike="noStrike" cap="none" normalizeH="0" baseline="0" dirty="0" smtClean="0">
                        <a:ln>
                          <a:noFill/>
                        </a:ln>
                        <a:solidFill>
                          <a:schemeClr val="tx1"/>
                        </a:solidFill>
                        <a:effectLst/>
                        <a:latin typeface="Arial" charset="0"/>
                      </a:endParaRP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869EC8"/>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90%</a:t>
                      </a: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AFBFDB"/>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90%</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AFBFDB"/>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700" b="1" i="0" u="none" strike="noStrike" kern="1200" cap="none" normalizeH="0" baseline="0" dirty="0" smtClean="0">
                        <a:ln>
                          <a:noFill/>
                        </a:ln>
                        <a:solidFill>
                          <a:schemeClr val="tx1"/>
                        </a:solidFill>
                        <a:effectLst/>
                        <a:latin typeface="Arial" charset="0"/>
                        <a:ea typeface="+mn-ea"/>
                        <a:cs typeface="+mn-cs"/>
                      </a:endParaRP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869EC8"/>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89%</a:t>
                      </a: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AFBFDB"/>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89%</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AFBFDB"/>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700" b="1" i="0" u="none" strike="noStrike" cap="none" normalizeH="0" baseline="0" dirty="0" smtClean="0">
                        <a:ln>
                          <a:noFill/>
                        </a:ln>
                        <a:solidFill>
                          <a:schemeClr val="tx1"/>
                        </a:solidFill>
                        <a:effectLst/>
                        <a:latin typeface="Arial" charset="0"/>
                      </a:endParaRP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869EC8"/>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77%</a:t>
                      </a: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AFBFDB"/>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76%</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AFBFDB"/>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700" b="1" i="0" u="none" strike="noStrike" cap="none" normalizeH="0" baseline="0" dirty="0" smtClean="0">
                        <a:ln>
                          <a:noFill/>
                        </a:ln>
                        <a:solidFill>
                          <a:schemeClr val="tx1"/>
                        </a:solidFill>
                        <a:effectLst/>
                        <a:latin typeface="Arial" charset="0"/>
                      </a:endParaRP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869EC8"/>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77%</a:t>
                      </a: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AFBFDB"/>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79%</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AFBFDB"/>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700" b="1" i="0" u="none" strike="noStrike" cap="none" normalizeH="0" baseline="0" dirty="0" smtClean="0">
                        <a:ln>
                          <a:noFill/>
                        </a:ln>
                        <a:solidFill>
                          <a:schemeClr val="tx1"/>
                        </a:solidFill>
                        <a:effectLst/>
                        <a:latin typeface="Arial" charset="0"/>
                      </a:endParaRPr>
                    </a:p>
                  </a:txBody>
                  <a:tcPr marT="45713" marB="45713" anchor="ctr" horzOverflow="overflow">
                    <a:lnL w="12700" cap="flat" cmpd="sng" algn="ctr">
                      <a:solidFill>
                        <a:schemeClr val="bg1">
                          <a:lumMod val="75000"/>
                        </a:schemeClr>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869EC8"/>
                    </a:solidFill>
                  </a:tcPr>
                </a:tc>
              </a:tr>
              <a:tr h="228566">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err="1" smtClean="0">
                          <a:ln>
                            <a:noFill/>
                          </a:ln>
                          <a:solidFill>
                            <a:schemeClr val="tx1"/>
                          </a:solidFill>
                          <a:effectLst/>
                          <a:latin typeface="Arial" charset="0"/>
                        </a:rPr>
                        <a:t>HealthChoice</a:t>
                      </a:r>
                      <a:r>
                        <a:rPr kumimoji="0" lang="en-US" sz="700" b="1" i="0" u="none" strike="noStrike" cap="none" normalizeH="0" baseline="0" dirty="0" smtClean="0">
                          <a:ln>
                            <a:noFill/>
                          </a:ln>
                          <a:solidFill>
                            <a:schemeClr val="tx1"/>
                          </a:solidFill>
                          <a:effectLst/>
                          <a:latin typeface="Arial" charset="0"/>
                        </a:rPr>
                        <a:t> Aggregate</a:t>
                      </a:r>
                    </a:p>
                  </a:txBody>
                  <a:tcPr marT="45713" marB="457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90%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90%</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91%</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90%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90%</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90%</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90%</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90%</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77%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78%</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77%</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75%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78%</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76%</a:t>
                      </a:r>
                    </a:p>
                  </a:txBody>
                  <a:tcPr marT="45713" marB="45713" anchor="ctr" horzOverflow="overflow">
                    <a:lnL w="12700" cap="flat" cmpd="sng" algn="ctr">
                      <a:solidFill>
                        <a:schemeClr val="bg1">
                          <a:lumMod val="75000"/>
                        </a:schemeClr>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chemeClr val="hlink">
                        <a:alpha val="50000"/>
                      </a:schemeClr>
                    </a:solidFill>
                  </a:tcPr>
                </a:tc>
              </a:tr>
              <a:tr h="219423">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AMERIGROUP Community Care</a:t>
                      </a:r>
                    </a:p>
                  </a:txBody>
                  <a:tcPr marT="45713" marB="457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88%</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93%</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89%</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90%</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89%</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89%</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75%</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73%</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77%</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76%</a:t>
                      </a:r>
                    </a:p>
                  </a:txBody>
                  <a:tcPr marT="45713" marB="45713" anchor="ctr" horzOverflow="overflow">
                    <a:lnL w="12700" cap="flat" cmpd="sng" algn="ctr">
                      <a:solidFill>
                        <a:schemeClr val="bg1">
                          <a:lumMod val="75000"/>
                        </a:schemeClr>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9423">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Diamond Plan</a:t>
                      </a:r>
                    </a:p>
                  </a:txBody>
                  <a:tcPr marT="45713" marB="457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92%</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92%</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91%</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89%</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92%</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87%</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90%</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76%</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66%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82%</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72%</a:t>
                      </a:r>
                    </a:p>
                  </a:txBody>
                  <a:tcPr marT="45713" marB="45713" anchor="ctr" horzOverflow="overflow">
                    <a:lnL w="12700" cap="flat" cmpd="sng" algn="ctr">
                      <a:solidFill>
                        <a:schemeClr val="bg1">
                          <a:lumMod val="75000"/>
                        </a:schemeClr>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9423">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Jai Medical Systems</a:t>
                      </a:r>
                    </a:p>
                  </a:txBody>
                  <a:tcPr marT="45713" marB="457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93%</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95%</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86%</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84%</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88%</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90%</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75%</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85%</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67%</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88%</a:t>
                      </a:r>
                    </a:p>
                  </a:txBody>
                  <a:tcPr marT="45713" marB="45713" anchor="ctr" horzOverflow="overflow">
                    <a:lnL w="12700" cap="flat" cmpd="sng" algn="ctr">
                      <a:solidFill>
                        <a:schemeClr val="bg1">
                          <a:lumMod val="75000"/>
                        </a:schemeClr>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26979">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Maryland Physicians Care</a:t>
                      </a:r>
                    </a:p>
                  </a:txBody>
                  <a:tcPr marT="45713" marB="457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91%</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91%</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90%</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89%</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90%</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91%</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82%</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79%</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81%</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75%</a:t>
                      </a:r>
                    </a:p>
                  </a:txBody>
                  <a:tcPr marT="45713" marB="45713" anchor="ctr" horzOverflow="overflow">
                    <a:lnL w="12700" cap="flat" cmpd="sng" algn="ctr">
                      <a:solidFill>
                        <a:schemeClr val="bg1">
                          <a:lumMod val="75000"/>
                        </a:schemeClr>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36503">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err="1" smtClean="0">
                          <a:ln>
                            <a:noFill/>
                          </a:ln>
                          <a:solidFill>
                            <a:schemeClr val="tx1"/>
                          </a:solidFill>
                          <a:effectLst/>
                          <a:latin typeface="Arial" charset="0"/>
                        </a:rPr>
                        <a:t>MedStar</a:t>
                      </a:r>
                      <a:r>
                        <a:rPr kumimoji="0" lang="en-US" sz="700" b="0" i="0" u="none" strike="noStrike" cap="none" normalizeH="0" baseline="0" dirty="0" smtClean="0">
                          <a:ln>
                            <a:noFill/>
                          </a:ln>
                          <a:solidFill>
                            <a:schemeClr val="tx1"/>
                          </a:solidFill>
                          <a:effectLst/>
                          <a:latin typeface="Arial" charset="0"/>
                        </a:rPr>
                        <a:t> Family Choice</a:t>
                      </a:r>
                    </a:p>
                  </a:txBody>
                  <a:tcPr marT="45713" marB="457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89%</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90%</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92%</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92%</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92%</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90%</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82%</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77%</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75%</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69%</a:t>
                      </a:r>
                    </a:p>
                  </a:txBody>
                  <a:tcPr marT="45713" marB="45713" anchor="ctr" horzOverflow="overflow">
                    <a:lnL w="12700" cap="flat" cmpd="sng" algn="ctr">
                      <a:solidFill>
                        <a:schemeClr val="bg1">
                          <a:lumMod val="75000"/>
                        </a:schemeClr>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9423">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Priority Partners</a:t>
                      </a:r>
                    </a:p>
                  </a:txBody>
                  <a:tcPr marT="45713" marB="457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90%</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91%</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90%</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90%</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90%</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91%</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82%</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77%</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79%</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79%</a:t>
                      </a:r>
                    </a:p>
                  </a:txBody>
                  <a:tcPr marT="45713" marB="45713" anchor="ctr" horzOverflow="overflow">
                    <a:lnL w="12700" cap="flat" cmpd="sng" algn="ctr">
                      <a:solidFill>
                        <a:schemeClr val="bg1">
                          <a:lumMod val="75000"/>
                        </a:schemeClr>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9423">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err="1" smtClean="0">
                          <a:ln>
                            <a:noFill/>
                          </a:ln>
                          <a:solidFill>
                            <a:schemeClr val="tx1"/>
                          </a:solidFill>
                          <a:effectLst/>
                          <a:latin typeface="Arial" charset="0"/>
                        </a:rPr>
                        <a:t>UnitedHealthcare</a:t>
                      </a:r>
                      <a:endParaRPr kumimoji="0" lang="en-US" sz="700" b="0" i="0" u="none" strike="noStrike" cap="none" normalizeH="0" baseline="0" dirty="0" smtClean="0">
                        <a:ln>
                          <a:noFill/>
                        </a:ln>
                        <a:solidFill>
                          <a:schemeClr val="tx1"/>
                        </a:solidFill>
                        <a:effectLst/>
                        <a:latin typeface="Arial" charset="0"/>
                      </a:endParaRPr>
                    </a:p>
                  </a:txBody>
                  <a:tcPr marT="45713" marB="457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92%</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89%</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91%</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91%</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88%</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88%</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77%</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77%</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75%</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74%</a:t>
                      </a:r>
                    </a:p>
                  </a:txBody>
                  <a:tcPr marT="45713" marB="45713" anchor="ctr" horzOverflow="overflow">
                    <a:lnL w="12700" cap="flat" cmpd="sng" algn="ctr">
                      <a:solidFill>
                        <a:schemeClr val="bg1">
                          <a:lumMod val="75000"/>
                        </a:schemeClr>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0482" name="Text Box 142"/>
          <p:cNvSpPr txBox="1">
            <a:spLocks noChangeArrowheads="1"/>
          </p:cNvSpPr>
          <p:nvPr/>
        </p:nvSpPr>
        <p:spPr bwMode="auto">
          <a:xfrm>
            <a:off x="747252" y="5181600"/>
            <a:ext cx="7772400"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800" b="1">
                <a:solidFill>
                  <a:schemeClr val="tx1"/>
                </a:solidFill>
                <a:latin typeface="Times New Roman" pitchFamily="18" charset="0"/>
              </a:defRPr>
            </a:lvl1pPr>
            <a:lvl2pPr marL="742950" indent="-285750">
              <a:defRPr sz="800" b="1">
                <a:solidFill>
                  <a:schemeClr val="tx1"/>
                </a:solidFill>
                <a:latin typeface="Times New Roman" pitchFamily="18" charset="0"/>
              </a:defRPr>
            </a:lvl2pPr>
            <a:lvl3pPr marL="1143000" indent="-228600">
              <a:defRPr sz="800" b="1">
                <a:solidFill>
                  <a:schemeClr val="tx1"/>
                </a:solidFill>
                <a:latin typeface="Times New Roman" pitchFamily="18" charset="0"/>
              </a:defRPr>
            </a:lvl3pPr>
            <a:lvl4pPr marL="1600200" indent="-228600">
              <a:defRPr sz="800" b="1">
                <a:solidFill>
                  <a:schemeClr val="tx1"/>
                </a:solidFill>
                <a:latin typeface="Times New Roman" pitchFamily="18" charset="0"/>
              </a:defRPr>
            </a:lvl4pPr>
            <a:lvl5pPr marL="2057400" indent="-228600">
              <a:defRPr sz="800" b="1">
                <a:solidFill>
                  <a:schemeClr val="tx1"/>
                </a:solidFill>
                <a:latin typeface="Times New Roman" pitchFamily="18" charset="0"/>
              </a:defRPr>
            </a:lvl5pPr>
            <a:lvl6pPr marL="2514600" indent="-228600" eaLnBrk="0" fontAlgn="base" hangingPunct="0">
              <a:spcBef>
                <a:spcPct val="0"/>
              </a:spcBef>
              <a:spcAft>
                <a:spcPct val="0"/>
              </a:spcAft>
              <a:defRPr sz="800" b="1">
                <a:solidFill>
                  <a:schemeClr val="tx1"/>
                </a:solidFill>
                <a:latin typeface="Times New Roman" pitchFamily="18" charset="0"/>
              </a:defRPr>
            </a:lvl6pPr>
            <a:lvl7pPr marL="2971800" indent="-228600" eaLnBrk="0" fontAlgn="base" hangingPunct="0">
              <a:spcBef>
                <a:spcPct val="0"/>
              </a:spcBef>
              <a:spcAft>
                <a:spcPct val="0"/>
              </a:spcAft>
              <a:defRPr sz="800" b="1">
                <a:solidFill>
                  <a:schemeClr val="tx1"/>
                </a:solidFill>
                <a:latin typeface="Times New Roman" pitchFamily="18" charset="0"/>
              </a:defRPr>
            </a:lvl7pPr>
            <a:lvl8pPr marL="3429000" indent="-228600" eaLnBrk="0" fontAlgn="base" hangingPunct="0">
              <a:spcBef>
                <a:spcPct val="0"/>
              </a:spcBef>
              <a:spcAft>
                <a:spcPct val="0"/>
              </a:spcAft>
              <a:defRPr sz="800" b="1">
                <a:solidFill>
                  <a:schemeClr val="tx1"/>
                </a:solidFill>
                <a:latin typeface="Times New Roman" pitchFamily="18" charset="0"/>
              </a:defRPr>
            </a:lvl8pPr>
            <a:lvl9pPr marL="3886200" indent="-228600" eaLnBrk="0" fontAlgn="base" hangingPunct="0">
              <a:spcBef>
                <a:spcPct val="0"/>
              </a:spcBef>
              <a:spcAft>
                <a:spcPct val="0"/>
              </a:spcAft>
              <a:defRPr sz="800" b="1">
                <a:solidFill>
                  <a:schemeClr val="tx1"/>
                </a:solidFill>
                <a:latin typeface="Times New Roman" pitchFamily="18" charset="0"/>
              </a:defRPr>
            </a:lvl9pPr>
          </a:lstStyle>
          <a:p>
            <a:pPr>
              <a:spcBef>
                <a:spcPct val="50000"/>
              </a:spcBef>
            </a:pPr>
            <a:r>
              <a:rPr lang="en-US" b="0" dirty="0">
                <a:latin typeface="Arial" charset="0"/>
              </a:rPr>
              <a:t>     </a:t>
            </a:r>
            <a:r>
              <a:rPr lang="en-US" sz="700" b="0" dirty="0" err="1" smtClean="0">
                <a:latin typeface="Arial" charset="0"/>
              </a:rPr>
              <a:t>HealthChoice</a:t>
            </a:r>
            <a:r>
              <a:rPr lang="en-US" sz="700" b="0" dirty="0" smtClean="0">
                <a:latin typeface="Arial" charset="0"/>
              </a:rPr>
              <a:t> MCO </a:t>
            </a:r>
            <a:r>
              <a:rPr lang="en-US" sz="700" b="0" dirty="0">
                <a:latin typeface="Arial" charset="0"/>
              </a:rPr>
              <a:t>with the highest Summary Rate in </a:t>
            </a:r>
            <a:r>
              <a:rPr lang="en-US" sz="700" b="0" dirty="0" smtClean="0">
                <a:latin typeface="Arial" charset="0"/>
              </a:rPr>
              <a:t>2013</a:t>
            </a:r>
            <a:br>
              <a:rPr lang="en-US" sz="700" b="0" dirty="0" smtClean="0">
                <a:latin typeface="Arial" charset="0"/>
              </a:rPr>
            </a:br>
            <a:r>
              <a:rPr lang="en-US" sz="700" b="0" baseline="30000" dirty="0">
                <a:latin typeface="Arial" charset="0"/>
              </a:rPr>
              <a:t>1</a:t>
            </a:r>
            <a:r>
              <a:rPr lang="en-US" sz="700" b="0" dirty="0">
                <a:latin typeface="Arial" charset="0"/>
              </a:rPr>
              <a:t>Quality Compass</a:t>
            </a:r>
            <a:r>
              <a:rPr lang="en-US" sz="700" b="0" baseline="30000" dirty="0">
                <a:latin typeface="Arial" charset="0"/>
                <a:cs typeface="Arial" charset="0"/>
              </a:rPr>
              <a:t>®</a:t>
            </a:r>
            <a:r>
              <a:rPr lang="en-US" sz="700" b="0" dirty="0">
                <a:latin typeface="Arial" charset="0"/>
              </a:rPr>
              <a:t> is a registered trademark of NCQA</a:t>
            </a:r>
            <a:r>
              <a:rPr lang="en-US" sz="700" b="0" dirty="0" smtClean="0">
                <a:latin typeface="Arial" charset="0"/>
              </a:rPr>
              <a:t>.</a:t>
            </a:r>
            <a:endParaRPr lang="en-US" sz="700" b="0" dirty="0">
              <a:latin typeface="Arial" charset="0"/>
            </a:endParaRPr>
          </a:p>
        </p:txBody>
      </p:sp>
      <p:sp>
        <p:nvSpPr>
          <p:cNvPr id="20483" name="Rectangle 2"/>
          <p:cNvSpPr>
            <a:spLocks noGrp="1" noChangeArrowheads="1"/>
          </p:cNvSpPr>
          <p:nvPr>
            <p:ph type="title"/>
          </p:nvPr>
        </p:nvSpPr>
        <p:spPr bwMode="auto">
          <a:xfrm>
            <a:off x="479425" y="274638"/>
            <a:ext cx="8642350" cy="334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solidFill>
                  <a:schemeClr val="bg1"/>
                </a:solidFill>
              </a:rPr>
              <a:t>Composite Measures </a:t>
            </a:r>
            <a:r>
              <a:rPr lang="en-US" sz="1000" smtClean="0">
                <a:solidFill>
                  <a:schemeClr val="bg1"/>
                </a:solidFill>
              </a:rPr>
              <a:t>(continued)</a:t>
            </a:r>
          </a:p>
        </p:txBody>
      </p:sp>
      <p:sp>
        <p:nvSpPr>
          <p:cNvPr id="20615" name="Oval 141"/>
          <p:cNvSpPr>
            <a:spLocks noChangeAspect="1" noChangeArrowheads="1"/>
          </p:cNvSpPr>
          <p:nvPr/>
        </p:nvSpPr>
        <p:spPr bwMode="auto">
          <a:xfrm>
            <a:off x="832977" y="5214796"/>
            <a:ext cx="114300" cy="109538"/>
          </a:xfrm>
          <a:prstGeom prst="ellipse">
            <a:avLst/>
          </a:prstGeom>
          <a:noFill/>
          <a:ln w="12700">
            <a:solidFill>
              <a:srgbClr val="46659C"/>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616" name="Text Box 143"/>
          <p:cNvSpPr txBox="1">
            <a:spLocks noChangeArrowheads="1"/>
          </p:cNvSpPr>
          <p:nvPr/>
        </p:nvSpPr>
        <p:spPr bwMode="auto">
          <a:xfrm>
            <a:off x="793956" y="1685925"/>
            <a:ext cx="35067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800" b="1">
                <a:solidFill>
                  <a:schemeClr val="tx1"/>
                </a:solidFill>
                <a:latin typeface="Times New Roman" pitchFamily="18" charset="0"/>
              </a:defRPr>
            </a:lvl1pPr>
            <a:lvl2pPr marL="742950" indent="-285750">
              <a:defRPr sz="800" b="1">
                <a:solidFill>
                  <a:schemeClr val="tx1"/>
                </a:solidFill>
                <a:latin typeface="Times New Roman" pitchFamily="18" charset="0"/>
              </a:defRPr>
            </a:lvl2pPr>
            <a:lvl3pPr marL="1143000" indent="-228600">
              <a:defRPr sz="800" b="1">
                <a:solidFill>
                  <a:schemeClr val="tx1"/>
                </a:solidFill>
                <a:latin typeface="Times New Roman" pitchFamily="18" charset="0"/>
              </a:defRPr>
            </a:lvl3pPr>
            <a:lvl4pPr marL="1600200" indent="-228600">
              <a:defRPr sz="800" b="1">
                <a:solidFill>
                  <a:schemeClr val="tx1"/>
                </a:solidFill>
                <a:latin typeface="Times New Roman" pitchFamily="18" charset="0"/>
              </a:defRPr>
            </a:lvl4pPr>
            <a:lvl5pPr marL="2057400" indent="-228600">
              <a:defRPr sz="800" b="1">
                <a:solidFill>
                  <a:schemeClr val="tx1"/>
                </a:solidFill>
                <a:latin typeface="Times New Roman" pitchFamily="18" charset="0"/>
              </a:defRPr>
            </a:lvl5pPr>
            <a:lvl6pPr marL="2514600" indent="-228600" eaLnBrk="0" fontAlgn="base" hangingPunct="0">
              <a:spcBef>
                <a:spcPct val="0"/>
              </a:spcBef>
              <a:spcAft>
                <a:spcPct val="0"/>
              </a:spcAft>
              <a:defRPr sz="800" b="1">
                <a:solidFill>
                  <a:schemeClr val="tx1"/>
                </a:solidFill>
                <a:latin typeface="Times New Roman" pitchFamily="18" charset="0"/>
              </a:defRPr>
            </a:lvl6pPr>
            <a:lvl7pPr marL="2971800" indent="-228600" eaLnBrk="0" fontAlgn="base" hangingPunct="0">
              <a:spcBef>
                <a:spcPct val="0"/>
              </a:spcBef>
              <a:spcAft>
                <a:spcPct val="0"/>
              </a:spcAft>
              <a:defRPr sz="800" b="1">
                <a:solidFill>
                  <a:schemeClr val="tx1"/>
                </a:solidFill>
                <a:latin typeface="Times New Roman" pitchFamily="18" charset="0"/>
              </a:defRPr>
            </a:lvl7pPr>
            <a:lvl8pPr marL="3429000" indent="-228600" eaLnBrk="0" fontAlgn="base" hangingPunct="0">
              <a:spcBef>
                <a:spcPct val="0"/>
              </a:spcBef>
              <a:spcAft>
                <a:spcPct val="0"/>
              </a:spcAft>
              <a:defRPr sz="800" b="1">
                <a:solidFill>
                  <a:schemeClr val="tx1"/>
                </a:solidFill>
                <a:latin typeface="Times New Roman" pitchFamily="18" charset="0"/>
              </a:defRPr>
            </a:lvl8pPr>
            <a:lvl9pPr marL="3886200" indent="-228600" eaLnBrk="0" fontAlgn="base" hangingPunct="0">
              <a:spcBef>
                <a:spcPct val="0"/>
              </a:spcBef>
              <a:spcAft>
                <a:spcPct val="0"/>
              </a:spcAft>
              <a:defRPr sz="800" b="1">
                <a:solidFill>
                  <a:schemeClr val="tx1"/>
                </a:solidFill>
                <a:latin typeface="Times New Roman" pitchFamily="18" charset="0"/>
              </a:defRPr>
            </a:lvl9pPr>
          </a:lstStyle>
          <a:p>
            <a:r>
              <a:rPr lang="en-US" sz="1000" i="1" dirty="0">
                <a:latin typeface="Arial" charset="0"/>
              </a:rPr>
              <a:t>Table 13:  Child Composite Measures - CCC Population</a:t>
            </a:r>
          </a:p>
        </p:txBody>
      </p:sp>
      <p:sp>
        <p:nvSpPr>
          <p:cNvPr id="20617" name="Oval 370"/>
          <p:cNvSpPr>
            <a:spLocks noChangeArrowheads="1"/>
          </p:cNvSpPr>
          <p:nvPr/>
        </p:nvSpPr>
        <p:spPr bwMode="auto">
          <a:xfrm>
            <a:off x="2415276" y="4491148"/>
            <a:ext cx="260350" cy="222250"/>
          </a:xfrm>
          <a:prstGeom prst="ellipse">
            <a:avLst/>
          </a:prstGeom>
          <a:noFill/>
          <a:ln w="12700">
            <a:solidFill>
              <a:srgbClr val="46659C"/>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 name="Oval 370"/>
          <p:cNvSpPr>
            <a:spLocks noChangeArrowheads="1"/>
          </p:cNvSpPr>
          <p:nvPr/>
        </p:nvSpPr>
        <p:spPr bwMode="auto">
          <a:xfrm>
            <a:off x="5010633" y="4722024"/>
            <a:ext cx="260350" cy="222250"/>
          </a:xfrm>
          <a:prstGeom prst="ellipse">
            <a:avLst/>
          </a:prstGeom>
          <a:noFill/>
          <a:ln w="12700">
            <a:solidFill>
              <a:srgbClr val="46659C"/>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 name="Oval 370"/>
          <p:cNvSpPr>
            <a:spLocks noChangeArrowheads="1"/>
          </p:cNvSpPr>
          <p:nvPr/>
        </p:nvSpPr>
        <p:spPr bwMode="auto">
          <a:xfrm>
            <a:off x="3712952" y="4035056"/>
            <a:ext cx="260350" cy="222250"/>
          </a:xfrm>
          <a:prstGeom prst="ellipse">
            <a:avLst/>
          </a:prstGeom>
          <a:noFill/>
          <a:ln w="12700">
            <a:solidFill>
              <a:srgbClr val="46659C"/>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 name="Oval 370"/>
          <p:cNvSpPr>
            <a:spLocks noChangeArrowheads="1"/>
          </p:cNvSpPr>
          <p:nvPr/>
        </p:nvSpPr>
        <p:spPr bwMode="auto">
          <a:xfrm>
            <a:off x="5014679" y="4035056"/>
            <a:ext cx="265176" cy="222250"/>
          </a:xfrm>
          <a:prstGeom prst="ellipse">
            <a:avLst/>
          </a:prstGeom>
          <a:noFill/>
          <a:ln w="12700">
            <a:solidFill>
              <a:srgbClr val="46659C"/>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 name="Oval 370"/>
          <p:cNvSpPr>
            <a:spLocks noChangeArrowheads="1"/>
          </p:cNvSpPr>
          <p:nvPr/>
        </p:nvSpPr>
        <p:spPr bwMode="auto">
          <a:xfrm>
            <a:off x="6310941" y="4035056"/>
            <a:ext cx="260350" cy="222250"/>
          </a:xfrm>
          <a:prstGeom prst="ellipse">
            <a:avLst/>
          </a:prstGeom>
          <a:noFill/>
          <a:ln w="12700">
            <a:solidFill>
              <a:srgbClr val="46659C"/>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 name="Oval 370"/>
          <p:cNvSpPr>
            <a:spLocks noChangeArrowheads="1"/>
          </p:cNvSpPr>
          <p:nvPr/>
        </p:nvSpPr>
        <p:spPr bwMode="auto">
          <a:xfrm>
            <a:off x="7625030" y="3593772"/>
            <a:ext cx="260350" cy="222250"/>
          </a:xfrm>
          <a:prstGeom prst="ellipse">
            <a:avLst/>
          </a:prstGeom>
          <a:noFill/>
          <a:ln w="12700">
            <a:solidFill>
              <a:srgbClr val="46659C"/>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79425" y="274638"/>
            <a:ext cx="8642350" cy="334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solidFill>
                  <a:schemeClr val="bg1"/>
                </a:solidFill>
              </a:rPr>
              <a:t>Background and Purpose</a:t>
            </a:r>
          </a:p>
        </p:txBody>
      </p:sp>
      <p:sp>
        <p:nvSpPr>
          <p:cNvPr id="6147" name="Rectangle 3"/>
          <p:cNvSpPr>
            <a:spLocks noGrp="1" noChangeArrowheads="1"/>
          </p:cNvSpPr>
          <p:nvPr>
            <p:ph type="body" idx="1"/>
          </p:nvPr>
        </p:nvSpPr>
        <p:spPr>
          <a:xfrm>
            <a:off x="479425" y="751940"/>
            <a:ext cx="8401050" cy="6019800"/>
          </a:xfrm>
          <a:noFill/>
        </p:spPr>
        <p:txBody>
          <a:bodyPr/>
          <a:lstStyle/>
          <a:p>
            <a:pPr marL="0" indent="0" eaLnBrk="1" hangingPunct="1">
              <a:buNone/>
            </a:pPr>
            <a:r>
              <a:rPr lang="en-US" dirty="0" smtClean="0"/>
              <a:t>Beginning in 2008, the State of Maryland Department of Health and Mental Hygiene (DHMH) selected WB&amp;A Market Research (WB&amp;A), a National Committee for Quality Assurance (NCQA) certified survey vendor, to conduct its Consumer Assessment of Healthcare Providers and Systems (CAHPS</a:t>
            </a:r>
            <a:r>
              <a:rPr lang="en-US" baseline="30000" dirty="0" smtClean="0">
                <a:cs typeface="Arial" charset="0"/>
              </a:rPr>
              <a:t>®1</a:t>
            </a:r>
            <a:r>
              <a:rPr lang="en-US" dirty="0" smtClean="0">
                <a:cs typeface="Arial" charset="0"/>
              </a:rPr>
              <a:t>)</a:t>
            </a:r>
            <a:r>
              <a:rPr lang="en-US" dirty="0" smtClean="0"/>
              <a:t> 4.0H Adult Medicaid Survey and 4.0H Child Medicaid Survey (with Children with Chronic Conditions (CCC) Measurement Set)</a:t>
            </a:r>
            <a:r>
              <a:rPr lang="en-US" baseline="30000" dirty="0" smtClean="0"/>
              <a:t> 2</a:t>
            </a:r>
            <a:r>
              <a:rPr lang="en-US" dirty="0"/>
              <a:t>. </a:t>
            </a:r>
            <a:r>
              <a:rPr lang="en-US" dirty="0" smtClean="0"/>
              <a:t> In </a:t>
            </a:r>
            <a:r>
              <a:rPr lang="en-US" dirty="0"/>
              <a:t>2013, NCQA released the 5.0H version of the CAHPS</a:t>
            </a:r>
            <a:r>
              <a:rPr lang="en-US" baseline="30000" dirty="0">
                <a:cs typeface="Arial" charset="0"/>
              </a:rPr>
              <a:t>®</a:t>
            </a:r>
            <a:r>
              <a:rPr lang="en-US" dirty="0"/>
              <a:t> Adult Medicaid Satisfaction </a:t>
            </a:r>
            <a:r>
              <a:rPr lang="en-US" dirty="0" smtClean="0"/>
              <a:t>Survey and 5.0H version of the CAHPS</a:t>
            </a:r>
            <a:r>
              <a:rPr lang="en-US" baseline="30000" dirty="0" smtClean="0">
                <a:cs typeface="Arial" charset="0"/>
              </a:rPr>
              <a:t>®</a:t>
            </a:r>
            <a:r>
              <a:rPr lang="en-US" dirty="0" smtClean="0">
                <a:cs typeface="Arial" charset="0"/>
              </a:rPr>
              <a:t> Child Medicaid Satisfaction Survey (with CCC measurement set)</a:t>
            </a:r>
            <a:r>
              <a:rPr lang="en-US" dirty="0" smtClean="0"/>
              <a:t>, </a:t>
            </a:r>
            <a:r>
              <a:rPr lang="en-US" dirty="0"/>
              <a:t>which </a:t>
            </a:r>
            <a:r>
              <a:rPr lang="en-US" dirty="0" smtClean="0"/>
              <a:t>were </a:t>
            </a:r>
            <a:r>
              <a:rPr lang="en-US" dirty="0"/>
              <a:t>adopted by DHMH. </a:t>
            </a:r>
            <a:endParaRPr lang="en-US" dirty="0">
              <a:solidFill>
                <a:srgbClr val="000000"/>
              </a:solidFill>
            </a:endParaRPr>
          </a:p>
          <a:p>
            <a:pPr marL="396875" lvl="1" eaLnBrk="1" hangingPunct="1">
              <a:spcAft>
                <a:spcPts val="0"/>
              </a:spcAft>
              <a:buSzPct val="100000"/>
              <a:buFont typeface="Wingdings" pitchFamily="2" charset="2"/>
              <a:buChar char="§"/>
            </a:pPr>
            <a:r>
              <a:rPr lang="en-US" dirty="0" smtClean="0"/>
              <a:t>Members from each of the seven </a:t>
            </a:r>
            <a:r>
              <a:rPr lang="en-US" dirty="0" err="1" smtClean="0"/>
              <a:t>HealthChoice</a:t>
            </a:r>
            <a:r>
              <a:rPr lang="en-US" dirty="0" smtClean="0"/>
              <a:t> managed care organizations (MCOs) that provide Medicaid services participated in this research:  </a:t>
            </a:r>
          </a:p>
          <a:p>
            <a:pPr marL="739775" lvl="2" eaLnBrk="1" hangingPunct="1">
              <a:spcAft>
                <a:spcPts val="0"/>
              </a:spcAft>
              <a:buSzPct val="65000"/>
              <a:buFont typeface="Wingdings" pitchFamily="2" charset="2"/>
              <a:buChar char="Ø"/>
            </a:pPr>
            <a:r>
              <a:rPr lang="en-US" dirty="0" smtClean="0"/>
              <a:t>AMERIGROUP Community Care,</a:t>
            </a:r>
          </a:p>
          <a:p>
            <a:pPr marL="739775" lvl="2" eaLnBrk="1" hangingPunct="1">
              <a:spcAft>
                <a:spcPts val="0"/>
              </a:spcAft>
              <a:buSzPct val="65000"/>
              <a:buFont typeface="Wingdings" pitchFamily="2" charset="2"/>
              <a:buChar char="Ø"/>
            </a:pPr>
            <a:r>
              <a:rPr lang="en-US" dirty="0" smtClean="0"/>
              <a:t>Diamond Plan,</a:t>
            </a:r>
          </a:p>
          <a:p>
            <a:pPr marL="739775" lvl="2" eaLnBrk="1" hangingPunct="1">
              <a:spcAft>
                <a:spcPts val="0"/>
              </a:spcAft>
              <a:buSzPct val="65000"/>
              <a:buFont typeface="Wingdings" pitchFamily="2" charset="2"/>
              <a:buChar char="Ø"/>
            </a:pPr>
            <a:r>
              <a:rPr lang="en-US" dirty="0" smtClean="0"/>
              <a:t>Jai Medical Systems,</a:t>
            </a:r>
          </a:p>
          <a:p>
            <a:pPr marL="739775" lvl="2" eaLnBrk="1" hangingPunct="1">
              <a:spcAft>
                <a:spcPts val="0"/>
              </a:spcAft>
              <a:buSzPct val="65000"/>
              <a:buFont typeface="Wingdings" pitchFamily="2" charset="2"/>
              <a:buChar char="Ø"/>
            </a:pPr>
            <a:r>
              <a:rPr lang="en-US" dirty="0" smtClean="0"/>
              <a:t>Maryland Physicians Care,</a:t>
            </a:r>
          </a:p>
          <a:p>
            <a:pPr marL="739775" lvl="2" eaLnBrk="1" hangingPunct="1">
              <a:spcAft>
                <a:spcPts val="0"/>
              </a:spcAft>
              <a:buSzPct val="65000"/>
              <a:buFont typeface="Wingdings" pitchFamily="2" charset="2"/>
              <a:buChar char="Ø"/>
            </a:pPr>
            <a:r>
              <a:rPr lang="en-US" dirty="0" err="1" smtClean="0"/>
              <a:t>MedStar</a:t>
            </a:r>
            <a:r>
              <a:rPr lang="en-US" dirty="0" smtClean="0"/>
              <a:t> Family Choice,</a:t>
            </a:r>
          </a:p>
          <a:p>
            <a:pPr marL="739775" lvl="2" eaLnBrk="1" hangingPunct="1">
              <a:spcAft>
                <a:spcPts val="0"/>
              </a:spcAft>
              <a:buSzPct val="65000"/>
              <a:buFont typeface="Wingdings" pitchFamily="2" charset="2"/>
              <a:buChar char="Ø"/>
            </a:pPr>
            <a:r>
              <a:rPr lang="en-US" dirty="0" smtClean="0"/>
              <a:t>Priority Partners, and</a:t>
            </a:r>
          </a:p>
          <a:p>
            <a:pPr marL="739775" lvl="2" eaLnBrk="1" hangingPunct="1">
              <a:buSzPct val="65000"/>
              <a:buFont typeface="Wingdings" pitchFamily="2" charset="2"/>
              <a:buChar char="Ø"/>
            </a:pPr>
            <a:r>
              <a:rPr lang="en-US" dirty="0" err="1" smtClean="0"/>
              <a:t>UnitedHealthcare</a:t>
            </a:r>
            <a:r>
              <a:rPr lang="en-US" dirty="0" smtClean="0"/>
              <a:t>.</a:t>
            </a:r>
          </a:p>
          <a:p>
            <a:pPr marL="0" indent="0" eaLnBrk="1" hangingPunct="1">
              <a:buFont typeface="Wingdings" pitchFamily="2" charset="2"/>
              <a:buNone/>
            </a:pPr>
            <a:r>
              <a:rPr lang="en-US" dirty="0" smtClean="0">
                <a:solidFill>
                  <a:srgbClr val="000000"/>
                </a:solidFill>
              </a:rPr>
              <a:t>The CAHPS</a:t>
            </a:r>
            <a:r>
              <a:rPr lang="en-US" baseline="30000" dirty="0" smtClean="0">
                <a:solidFill>
                  <a:srgbClr val="000000"/>
                </a:solidFill>
                <a:cs typeface="Arial" charset="0"/>
              </a:rPr>
              <a:t>®</a:t>
            </a:r>
            <a:r>
              <a:rPr lang="en-US" dirty="0" smtClean="0">
                <a:solidFill>
                  <a:srgbClr val="000000"/>
                </a:solidFill>
              </a:rPr>
              <a:t> 5.0H Adult and Child Medicaid Surveys measure those aspects of care for which members are the best and/or the only source of information.  From these surveys, members’ ratings of and experiences with the medical care they receive can be determined.  Based on members’ health care experiences, potential opportunities for improvement can be identified. </a:t>
            </a:r>
          </a:p>
          <a:p>
            <a:pPr marL="396875" lvl="1" eaLnBrk="1" hangingPunct="1">
              <a:buSzPct val="100000"/>
              <a:buFont typeface="Wingdings" pitchFamily="2" charset="2"/>
              <a:buChar char="§"/>
            </a:pPr>
            <a:r>
              <a:rPr lang="en-US" dirty="0" smtClean="0">
                <a:solidFill>
                  <a:srgbClr val="000000"/>
                </a:solidFill>
              </a:rPr>
              <a:t>Specifically, the results obtained from these consumer surveys will allow DHMH to determine how well participating </a:t>
            </a:r>
            <a:r>
              <a:rPr lang="en-US" dirty="0" err="1" smtClean="0">
                <a:solidFill>
                  <a:srgbClr val="000000"/>
                </a:solidFill>
              </a:rPr>
              <a:t>HealthChoice</a:t>
            </a:r>
            <a:r>
              <a:rPr lang="en-US" dirty="0" smtClean="0">
                <a:solidFill>
                  <a:srgbClr val="000000"/>
                </a:solidFill>
              </a:rPr>
              <a:t> MCOs are meeting their members’ expectations, provide feedback to the </a:t>
            </a:r>
            <a:r>
              <a:rPr lang="en-US" dirty="0" err="1" smtClean="0">
                <a:solidFill>
                  <a:srgbClr val="000000"/>
                </a:solidFill>
              </a:rPr>
              <a:t>HealthChoice</a:t>
            </a:r>
            <a:r>
              <a:rPr lang="en-US" dirty="0" smtClean="0">
                <a:solidFill>
                  <a:srgbClr val="000000"/>
                </a:solidFill>
              </a:rPr>
              <a:t> MCOs to improve quality of care, encourage </a:t>
            </a:r>
            <a:r>
              <a:rPr lang="en-US" dirty="0" err="1" smtClean="0">
                <a:solidFill>
                  <a:srgbClr val="000000"/>
                </a:solidFill>
              </a:rPr>
              <a:t>HealthChoice</a:t>
            </a:r>
            <a:r>
              <a:rPr lang="en-US" dirty="0" smtClean="0">
                <a:solidFill>
                  <a:srgbClr val="000000"/>
                </a:solidFill>
              </a:rPr>
              <a:t> MCO accountability and develop </a:t>
            </a:r>
            <a:r>
              <a:rPr lang="en-US" dirty="0" err="1" smtClean="0">
                <a:solidFill>
                  <a:srgbClr val="000000"/>
                </a:solidFill>
              </a:rPr>
              <a:t>HealthChoice</a:t>
            </a:r>
            <a:r>
              <a:rPr lang="en-US" dirty="0" smtClean="0">
                <a:solidFill>
                  <a:srgbClr val="000000"/>
                </a:solidFill>
              </a:rPr>
              <a:t> MCO action to improve members’ quality of care.</a:t>
            </a:r>
          </a:p>
          <a:p>
            <a:pPr marL="396875" lvl="1" eaLnBrk="1" hangingPunct="1">
              <a:buSzPct val="100000"/>
              <a:buFont typeface="Wingdings" pitchFamily="2" charset="2"/>
              <a:buChar char="§"/>
            </a:pPr>
            <a:r>
              <a:rPr lang="en-US" dirty="0" smtClean="0"/>
              <a:t>Results from the CAHPS</a:t>
            </a:r>
            <a:r>
              <a:rPr lang="en-US" baseline="30000" dirty="0" smtClean="0">
                <a:cs typeface="Arial" charset="0"/>
              </a:rPr>
              <a:t>®</a:t>
            </a:r>
            <a:r>
              <a:rPr lang="en-US" dirty="0" smtClean="0"/>
              <a:t> 5.0H Adult and Child Medicaid Surveys summarize member satisfaction through ratings, composite measures and question Summary Rates.  In general, Summary Rates represent the percentage of respondents who chose the most positive response categories as specified by NCQA.  </a:t>
            </a:r>
          </a:p>
        </p:txBody>
      </p:sp>
      <p:sp>
        <p:nvSpPr>
          <p:cNvPr id="6148" name="Rectangle 6"/>
          <p:cNvSpPr>
            <a:spLocks noChangeArrowheads="1"/>
          </p:cNvSpPr>
          <p:nvPr/>
        </p:nvSpPr>
        <p:spPr bwMode="auto">
          <a:xfrm>
            <a:off x="639763" y="6437313"/>
            <a:ext cx="8561387"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r>
              <a:rPr lang="en-US" b="0" baseline="30000" dirty="0">
                <a:latin typeface="Arial" charset="0"/>
                <a:cs typeface="Times New Roman" pitchFamily="18" charset="0"/>
              </a:rPr>
              <a:t>1</a:t>
            </a:r>
            <a:r>
              <a:rPr lang="en-US" b="0" dirty="0">
                <a:latin typeface="Arial" charset="0"/>
                <a:cs typeface="Times New Roman" pitchFamily="18" charset="0"/>
              </a:rPr>
              <a:t>CAHPS</a:t>
            </a:r>
            <a:r>
              <a:rPr lang="en-US" b="0" baseline="30000" dirty="0">
                <a:latin typeface="Arial" charset="0"/>
                <a:cs typeface="Times New Roman" pitchFamily="18" charset="0"/>
              </a:rPr>
              <a:t>®</a:t>
            </a:r>
            <a:r>
              <a:rPr lang="en-US" b="0" dirty="0">
                <a:latin typeface="Arial" charset="0"/>
                <a:cs typeface="Times New Roman" pitchFamily="18" charset="0"/>
              </a:rPr>
              <a:t> is a registered trademark of the Agency for Healthcare Research and Quality (AHRQ).</a:t>
            </a:r>
            <a:r>
              <a:rPr lang="en-US" dirty="0">
                <a:latin typeface="Arial" charset="0"/>
              </a:rPr>
              <a:t> </a:t>
            </a:r>
          </a:p>
          <a:p>
            <a:r>
              <a:rPr lang="en-US" b="0" baseline="30000" dirty="0">
                <a:latin typeface="Arial" charset="0"/>
              </a:rPr>
              <a:t>2</a:t>
            </a:r>
            <a:r>
              <a:rPr lang="en-US" b="0" dirty="0">
                <a:latin typeface="Arial" charset="0"/>
              </a:rPr>
              <a:t>A child with a chronic condition, included in the survey, refers to a child who currently experiences a consequence associated with a condition.  The consequence results from a  </a:t>
            </a:r>
            <a:br>
              <a:rPr lang="en-US" b="0" dirty="0">
                <a:latin typeface="Arial" charset="0"/>
              </a:rPr>
            </a:br>
            <a:r>
              <a:rPr lang="en-US" b="0" dirty="0">
                <a:latin typeface="Arial" charset="0"/>
              </a:rPr>
              <a:t> medical/behavioral/health </a:t>
            </a:r>
            <a:r>
              <a:rPr lang="en-US" b="0" dirty="0" smtClean="0">
                <a:latin typeface="Arial" charset="0"/>
              </a:rPr>
              <a:t>condition </a:t>
            </a:r>
            <a:r>
              <a:rPr lang="en-US" b="0" dirty="0">
                <a:latin typeface="Arial" charset="0"/>
              </a:rPr>
              <a:t>and the duration of the condition is expected to be at least twelve (12) months.</a:t>
            </a:r>
          </a:p>
        </p:txBody>
      </p:sp>
      <p:sp>
        <p:nvSpPr>
          <p:cNvPr id="6149" name="Line 7"/>
          <p:cNvSpPr>
            <a:spLocks noChangeShapeType="1"/>
          </p:cNvSpPr>
          <p:nvPr/>
        </p:nvSpPr>
        <p:spPr bwMode="auto">
          <a:xfrm>
            <a:off x="738188" y="6448425"/>
            <a:ext cx="1039812" cy="0"/>
          </a:xfrm>
          <a:prstGeom prst="line">
            <a:avLst/>
          </a:prstGeom>
          <a:noFill/>
          <a:ln w="9525">
            <a:solidFill>
              <a:srgbClr val="969696"/>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solidFill>
                  <a:schemeClr val="bg1"/>
                </a:solidFill>
              </a:rPr>
              <a:t>Key Drivers of Satisfaction</a:t>
            </a:r>
            <a:endParaRPr lang="en-US" sz="1000" smtClean="0">
              <a:solidFill>
                <a:schemeClr val="bg1"/>
              </a:solidFill>
            </a:endParaRPr>
          </a:p>
        </p:txBody>
      </p:sp>
      <p:sp>
        <p:nvSpPr>
          <p:cNvPr id="21507" name="Rectangle 3"/>
          <p:cNvSpPr>
            <a:spLocks noGrp="1" noChangeArrowheads="1"/>
          </p:cNvSpPr>
          <p:nvPr>
            <p:ph type="body" idx="1"/>
          </p:nvPr>
        </p:nvSpPr>
        <p:spPr>
          <a:xfrm>
            <a:off x="400050" y="990600"/>
            <a:ext cx="8721725" cy="5334000"/>
          </a:xfrm>
          <a:noFill/>
        </p:spPr>
        <p:txBody>
          <a:bodyPr/>
          <a:lstStyle/>
          <a:p>
            <a:pPr marL="0" indent="0" eaLnBrk="1" hangingPunct="1">
              <a:lnSpc>
                <a:spcPct val="110000"/>
              </a:lnSpc>
              <a:spcBef>
                <a:spcPct val="10000"/>
              </a:spcBef>
              <a:spcAft>
                <a:spcPct val="10000"/>
              </a:spcAft>
              <a:buFont typeface="Wingdings" pitchFamily="2" charset="2"/>
              <a:buNone/>
            </a:pPr>
            <a:r>
              <a:rPr lang="en-US" dirty="0" smtClean="0"/>
              <a:t>In an effort to identify the underlying components of adult and child members’ ratings of their Health Plan and Health Care, advanced statistical techniques were employed.</a:t>
            </a:r>
          </a:p>
          <a:p>
            <a:pPr marL="457200" lvl="1" indent="-342900" eaLnBrk="1" hangingPunct="1">
              <a:lnSpc>
                <a:spcPct val="110000"/>
              </a:lnSpc>
              <a:spcBef>
                <a:spcPct val="10000"/>
              </a:spcBef>
              <a:spcAft>
                <a:spcPct val="10000"/>
              </a:spcAft>
              <a:buFont typeface="Wingdings" pitchFamily="2" charset="2"/>
              <a:buChar char="§"/>
            </a:pPr>
            <a:r>
              <a:rPr lang="en-US" dirty="0" smtClean="0"/>
              <a:t>Regression analysis is a statistical technique used to determine which influences or “independent variables” (composite measures) have the greatest impact on an overall attribute or “dependent variable” (overall rating of Health Plan or Health Care).</a:t>
            </a:r>
          </a:p>
          <a:p>
            <a:pPr marL="457200" lvl="1" indent="-342900" eaLnBrk="1" hangingPunct="1">
              <a:lnSpc>
                <a:spcPct val="110000"/>
              </a:lnSpc>
              <a:spcBef>
                <a:spcPct val="10000"/>
              </a:spcBef>
              <a:spcAft>
                <a:spcPct val="10000"/>
              </a:spcAft>
              <a:buFont typeface="Wingdings" pitchFamily="2" charset="2"/>
              <a:buChar char="§"/>
            </a:pPr>
            <a:r>
              <a:rPr lang="en-US" dirty="0" smtClean="0"/>
              <a:t>In addition, correlation analyses were conducted between each composite measure attribute and overall rating of Health Plan and Health Care in order to ascertain which attributes have the greatest impact.</a:t>
            </a:r>
            <a:endParaRPr lang="en-US" i="1" dirty="0" smtClean="0">
              <a:solidFill>
                <a:srgbClr val="000000"/>
              </a:solidFill>
            </a:endParaRPr>
          </a:p>
          <a:p>
            <a:pPr marL="0" indent="0" eaLnBrk="1" hangingPunct="1">
              <a:lnSpc>
                <a:spcPct val="110000"/>
              </a:lnSpc>
              <a:spcBef>
                <a:spcPct val="10000"/>
              </a:spcBef>
              <a:spcAft>
                <a:spcPct val="10000"/>
              </a:spcAft>
              <a:buFont typeface="Wingdings" pitchFamily="2" charset="2"/>
              <a:buNone/>
            </a:pPr>
            <a:endParaRPr lang="en-US" i="1" dirty="0" smtClean="0">
              <a:solidFill>
                <a:srgbClr val="000000"/>
              </a:solidFill>
            </a:endParaRPr>
          </a:p>
          <a:p>
            <a:pPr marL="0" indent="0" eaLnBrk="1" hangingPunct="1">
              <a:lnSpc>
                <a:spcPct val="110000"/>
              </a:lnSpc>
              <a:spcBef>
                <a:spcPct val="10000"/>
              </a:spcBef>
              <a:spcAft>
                <a:spcPct val="10000"/>
              </a:spcAft>
              <a:buFont typeface="Wingdings" pitchFamily="2" charset="2"/>
              <a:buNone/>
            </a:pPr>
            <a:r>
              <a:rPr lang="en-US" i="1" dirty="0" smtClean="0">
                <a:solidFill>
                  <a:srgbClr val="000000"/>
                </a:solidFill>
              </a:rPr>
              <a:t>Adult Medicaid Members – Key Drivers of Satisfaction with </a:t>
            </a:r>
            <a:r>
              <a:rPr lang="en-US" i="1" u="sng" dirty="0" smtClean="0">
                <a:solidFill>
                  <a:srgbClr val="000000"/>
                </a:solidFill>
              </a:rPr>
              <a:t>Health Plan</a:t>
            </a:r>
          </a:p>
          <a:p>
            <a:pPr marL="0" indent="0" eaLnBrk="1" hangingPunct="1">
              <a:lnSpc>
                <a:spcPct val="110000"/>
              </a:lnSpc>
              <a:spcBef>
                <a:spcPct val="10000"/>
              </a:spcBef>
              <a:spcAft>
                <a:spcPct val="10000"/>
              </a:spcAft>
              <a:buNone/>
            </a:pPr>
            <a:r>
              <a:rPr lang="en-US" dirty="0" smtClean="0">
                <a:solidFill>
                  <a:srgbClr val="000000"/>
                </a:solidFill>
              </a:rPr>
              <a:t>Based on the 2013 findings, </a:t>
            </a:r>
            <a:r>
              <a:rPr lang="en-US" dirty="0">
                <a:solidFill>
                  <a:srgbClr val="000000"/>
                </a:solidFill>
              </a:rPr>
              <a:t>the </a:t>
            </a:r>
            <a:r>
              <a:rPr lang="en-US" dirty="0" smtClean="0">
                <a:solidFill>
                  <a:srgbClr val="000000"/>
                </a:solidFill>
              </a:rPr>
              <a:t>“</a:t>
            </a:r>
            <a:r>
              <a:rPr lang="en-US" b="1" dirty="0" smtClean="0">
                <a:solidFill>
                  <a:srgbClr val="000000"/>
                </a:solidFill>
              </a:rPr>
              <a:t>Customer </a:t>
            </a:r>
            <a:r>
              <a:rPr lang="en-US" b="1" dirty="0">
                <a:solidFill>
                  <a:srgbClr val="000000"/>
                </a:solidFill>
              </a:rPr>
              <a:t>Service</a:t>
            </a:r>
            <a:r>
              <a:rPr lang="en-US" dirty="0" smtClean="0">
                <a:solidFill>
                  <a:srgbClr val="000000"/>
                </a:solidFill>
              </a:rPr>
              <a:t>” composite measure has the most significant impact on adult members’ overall rating of their Health Plan.</a:t>
            </a:r>
          </a:p>
          <a:p>
            <a:pPr marL="457200" lvl="1" indent="-342900" eaLnBrk="1" hangingPunct="1">
              <a:lnSpc>
                <a:spcPct val="110000"/>
              </a:lnSpc>
              <a:spcBef>
                <a:spcPct val="10000"/>
              </a:spcBef>
              <a:spcAft>
                <a:spcPct val="10000"/>
              </a:spcAft>
              <a:buFont typeface="Wingdings" pitchFamily="2" charset="2"/>
              <a:buChar char="§"/>
            </a:pPr>
            <a:r>
              <a:rPr lang="en-US" dirty="0" smtClean="0"/>
              <a:t>The attribute listed below is identified as an </a:t>
            </a:r>
            <a:r>
              <a:rPr lang="en-US" b="1" i="1" dirty="0" smtClean="0"/>
              <a:t>unmet need</a:t>
            </a:r>
            <a:r>
              <a:rPr lang="en-US" b="1" i="1" baseline="30000" dirty="0" smtClean="0"/>
              <a:t>1</a:t>
            </a:r>
            <a:r>
              <a:rPr lang="en-US" b="1" i="1" dirty="0" smtClean="0"/>
              <a:t> </a:t>
            </a:r>
            <a:r>
              <a:rPr lang="en-US" dirty="0" smtClean="0"/>
              <a:t>and should be considered a priority area for the </a:t>
            </a:r>
            <a:r>
              <a:rPr lang="en-US" dirty="0" err="1" smtClean="0"/>
              <a:t>HealthChoice</a:t>
            </a:r>
            <a:r>
              <a:rPr lang="en-US" dirty="0" smtClean="0"/>
              <a:t> MCOs.  If performance on this attributes is improved, it could have a positive impact on adult members’ overall rating of their Health Plan.</a:t>
            </a:r>
          </a:p>
          <a:p>
            <a:pPr marL="914400" lvl="2" indent="-342900" eaLnBrk="1" hangingPunct="1">
              <a:lnSpc>
                <a:spcPct val="110000"/>
              </a:lnSpc>
              <a:spcBef>
                <a:spcPct val="10000"/>
              </a:spcBef>
              <a:spcAft>
                <a:spcPct val="10000"/>
              </a:spcAft>
              <a:buSzPct val="65000"/>
              <a:buFont typeface="Wingdings" pitchFamily="2" charset="2"/>
              <a:buChar char="Ø"/>
            </a:pPr>
            <a:r>
              <a:rPr lang="en-US" b="1" dirty="0" smtClean="0"/>
              <a:t>Received information or help needed from health plan’s Customer Service</a:t>
            </a:r>
          </a:p>
          <a:p>
            <a:pPr marL="0" indent="0" eaLnBrk="1" hangingPunct="1">
              <a:lnSpc>
                <a:spcPct val="110000"/>
              </a:lnSpc>
              <a:spcBef>
                <a:spcPct val="10000"/>
              </a:spcBef>
              <a:spcAft>
                <a:spcPct val="10000"/>
              </a:spcAft>
              <a:buFont typeface="Wingdings" pitchFamily="2" charset="2"/>
              <a:buNone/>
            </a:pPr>
            <a:endParaRPr lang="en-US" i="1" dirty="0" smtClean="0"/>
          </a:p>
          <a:p>
            <a:pPr marL="0" indent="0" eaLnBrk="1" hangingPunct="1">
              <a:lnSpc>
                <a:spcPct val="110000"/>
              </a:lnSpc>
              <a:spcBef>
                <a:spcPct val="10000"/>
              </a:spcBef>
              <a:spcAft>
                <a:spcPct val="10000"/>
              </a:spcAft>
              <a:buFont typeface="Wingdings" pitchFamily="2" charset="2"/>
              <a:buNone/>
            </a:pPr>
            <a:r>
              <a:rPr lang="en-US" i="1" dirty="0" smtClean="0"/>
              <a:t>Adult Medicaid Members – Key Drivers of Satisfaction with </a:t>
            </a:r>
            <a:r>
              <a:rPr lang="en-US" i="1" u="sng" dirty="0" smtClean="0"/>
              <a:t>Health Care </a:t>
            </a:r>
          </a:p>
          <a:p>
            <a:pPr marL="0" indent="0" eaLnBrk="1" hangingPunct="1">
              <a:lnSpc>
                <a:spcPct val="110000"/>
              </a:lnSpc>
              <a:spcBef>
                <a:spcPct val="10000"/>
              </a:spcBef>
              <a:spcAft>
                <a:spcPct val="10000"/>
              </a:spcAft>
              <a:buNone/>
            </a:pPr>
            <a:r>
              <a:rPr lang="en-US" dirty="0" smtClean="0"/>
              <a:t>Based on the 2013 findings, the “</a:t>
            </a:r>
            <a:r>
              <a:rPr lang="en-US" b="1" dirty="0" smtClean="0"/>
              <a:t>Getting Needed Care</a:t>
            </a:r>
            <a:r>
              <a:rPr lang="en-US" dirty="0" smtClean="0"/>
              <a:t>” composite measure has the most significant impact on adult members</a:t>
            </a:r>
            <a:r>
              <a:rPr lang="en-US" dirty="0"/>
              <a:t>’ overall </a:t>
            </a:r>
            <a:r>
              <a:rPr lang="en-US" dirty="0" smtClean="0"/>
              <a:t>rating of their Health Care.</a:t>
            </a:r>
          </a:p>
          <a:p>
            <a:pPr marL="457200" lvl="1" indent="-342900" eaLnBrk="1" hangingPunct="1">
              <a:lnSpc>
                <a:spcPct val="110000"/>
              </a:lnSpc>
              <a:buFont typeface="Wingdings" pitchFamily="2" charset="2"/>
              <a:buChar char="§"/>
            </a:pPr>
            <a:r>
              <a:rPr lang="en-US" dirty="0" smtClean="0"/>
              <a:t>There </a:t>
            </a:r>
            <a:r>
              <a:rPr lang="en-US" dirty="0"/>
              <a:t>were no attributes identified as </a:t>
            </a:r>
            <a:r>
              <a:rPr lang="en-US" b="1" i="1" dirty="0"/>
              <a:t>unmet needs</a:t>
            </a:r>
            <a:r>
              <a:rPr lang="en-US" b="1" i="1" baseline="30000" dirty="0"/>
              <a:t>1</a:t>
            </a:r>
            <a:r>
              <a:rPr lang="en-US" b="1" i="1" dirty="0"/>
              <a:t> </a:t>
            </a:r>
            <a:r>
              <a:rPr lang="en-US" dirty="0"/>
              <a:t>that should be considered priority areas for improving </a:t>
            </a:r>
            <a:r>
              <a:rPr lang="en-US" dirty="0" smtClean="0"/>
              <a:t>adult </a:t>
            </a:r>
            <a:r>
              <a:rPr lang="en-US" dirty="0"/>
              <a:t>members’ overall rating of their Health Care.</a:t>
            </a:r>
          </a:p>
          <a:p>
            <a:pPr marL="457200" lvl="1" indent="-342900" eaLnBrk="1" hangingPunct="1">
              <a:lnSpc>
                <a:spcPct val="110000"/>
              </a:lnSpc>
              <a:buFont typeface="Wingdings" pitchFamily="2" charset="2"/>
              <a:buChar char="§"/>
            </a:pPr>
            <a:r>
              <a:rPr lang="en-US" dirty="0" smtClean="0"/>
              <a:t>The attribute </a:t>
            </a:r>
            <a:r>
              <a:rPr lang="en-US" dirty="0"/>
              <a:t>listed below </a:t>
            </a:r>
            <a:r>
              <a:rPr lang="en-US" dirty="0" smtClean="0"/>
              <a:t>is identified </a:t>
            </a:r>
            <a:r>
              <a:rPr lang="en-US" dirty="0"/>
              <a:t>as </a:t>
            </a:r>
            <a:r>
              <a:rPr lang="en-US" dirty="0" smtClean="0"/>
              <a:t>a </a:t>
            </a:r>
            <a:r>
              <a:rPr lang="en-US" b="1" i="1" dirty="0" smtClean="0"/>
              <a:t>driving strength</a:t>
            </a:r>
            <a:r>
              <a:rPr lang="en-US" b="1" i="1" baseline="30000" dirty="0" smtClean="0"/>
              <a:t>2</a:t>
            </a:r>
            <a:r>
              <a:rPr lang="en-US" dirty="0" smtClean="0"/>
              <a:t> </a:t>
            </a:r>
            <a:r>
              <a:rPr lang="en-US" dirty="0"/>
              <a:t>and performance in </a:t>
            </a:r>
            <a:r>
              <a:rPr lang="en-US" dirty="0" smtClean="0"/>
              <a:t>this area </a:t>
            </a:r>
            <a:r>
              <a:rPr lang="en-US" dirty="0"/>
              <a:t>should be maintained.  If performance on </a:t>
            </a:r>
            <a:r>
              <a:rPr lang="en-US" dirty="0" smtClean="0"/>
              <a:t>this attribute </a:t>
            </a:r>
            <a:r>
              <a:rPr lang="en-US" dirty="0"/>
              <a:t>is decreased, it could have a negative impact on </a:t>
            </a:r>
            <a:r>
              <a:rPr lang="en-US" dirty="0" smtClean="0"/>
              <a:t>adult </a:t>
            </a:r>
            <a:r>
              <a:rPr lang="en-US" dirty="0"/>
              <a:t>members’ overall rating of their Health Care.</a:t>
            </a:r>
          </a:p>
          <a:p>
            <a:pPr marL="914400" lvl="2" indent="-342900" eaLnBrk="1" hangingPunct="1">
              <a:lnSpc>
                <a:spcPct val="110000"/>
              </a:lnSpc>
              <a:buSzPct val="65000"/>
              <a:buFont typeface="Wingdings" pitchFamily="2" charset="2"/>
              <a:buChar char="Ø"/>
            </a:pPr>
            <a:r>
              <a:rPr lang="en-US" b="1" dirty="0"/>
              <a:t>Doctor </a:t>
            </a:r>
            <a:r>
              <a:rPr lang="en-US" b="1" dirty="0" smtClean="0"/>
              <a:t>explained things in a way that was easy to understand</a:t>
            </a:r>
            <a:endParaRPr lang="en-US" b="1" dirty="0"/>
          </a:p>
          <a:p>
            <a:pPr marL="457200" lvl="1" indent="-342900" eaLnBrk="1" hangingPunct="1">
              <a:lnSpc>
                <a:spcPct val="110000"/>
              </a:lnSpc>
              <a:spcBef>
                <a:spcPct val="10000"/>
              </a:spcBef>
              <a:spcAft>
                <a:spcPct val="10000"/>
              </a:spcAft>
              <a:buFont typeface="Wingdings" pitchFamily="2" charset="2"/>
              <a:buChar char="§"/>
            </a:pPr>
            <a:endParaRPr lang="en-US" dirty="0" smtClean="0">
              <a:solidFill>
                <a:srgbClr val="000000"/>
              </a:solidFill>
            </a:endParaRPr>
          </a:p>
        </p:txBody>
      </p:sp>
      <p:sp>
        <p:nvSpPr>
          <p:cNvPr id="21508" name="Text Box 50"/>
          <p:cNvSpPr txBox="1">
            <a:spLocks noChangeArrowheads="1"/>
          </p:cNvSpPr>
          <p:nvPr/>
        </p:nvSpPr>
        <p:spPr bwMode="auto">
          <a:xfrm>
            <a:off x="639763" y="6419850"/>
            <a:ext cx="859882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800" b="1">
                <a:solidFill>
                  <a:schemeClr val="tx1"/>
                </a:solidFill>
                <a:latin typeface="Times New Roman" pitchFamily="18" charset="0"/>
              </a:defRPr>
            </a:lvl1pPr>
            <a:lvl2pPr marL="742950" indent="-285750">
              <a:defRPr sz="800" b="1">
                <a:solidFill>
                  <a:schemeClr val="tx1"/>
                </a:solidFill>
                <a:latin typeface="Times New Roman" pitchFamily="18" charset="0"/>
              </a:defRPr>
            </a:lvl2pPr>
            <a:lvl3pPr marL="1143000" indent="-228600">
              <a:defRPr sz="800" b="1">
                <a:solidFill>
                  <a:schemeClr val="tx1"/>
                </a:solidFill>
                <a:latin typeface="Times New Roman" pitchFamily="18" charset="0"/>
              </a:defRPr>
            </a:lvl3pPr>
            <a:lvl4pPr marL="1600200" indent="-228600">
              <a:defRPr sz="800" b="1">
                <a:solidFill>
                  <a:schemeClr val="tx1"/>
                </a:solidFill>
                <a:latin typeface="Times New Roman" pitchFamily="18" charset="0"/>
              </a:defRPr>
            </a:lvl4pPr>
            <a:lvl5pPr marL="2057400" indent="-228600">
              <a:defRPr sz="800" b="1">
                <a:solidFill>
                  <a:schemeClr val="tx1"/>
                </a:solidFill>
                <a:latin typeface="Times New Roman" pitchFamily="18" charset="0"/>
              </a:defRPr>
            </a:lvl5pPr>
            <a:lvl6pPr marL="2514600" indent="-228600" eaLnBrk="0" fontAlgn="base" hangingPunct="0">
              <a:spcBef>
                <a:spcPct val="0"/>
              </a:spcBef>
              <a:spcAft>
                <a:spcPct val="0"/>
              </a:spcAft>
              <a:defRPr sz="800" b="1">
                <a:solidFill>
                  <a:schemeClr val="tx1"/>
                </a:solidFill>
                <a:latin typeface="Times New Roman" pitchFamily="18" charset="0"/>
              </a:defRPr>
            </a:lvl6pPr>
            <a:lvl7pPr marL="2971800" indent="-228600" eaLnBrk="0" fontAlgn="base" hangingPunct="0">
              <a:spcBef>
                <a:spcPct val="0"/>
              </a:spcBef>
              <a:spcAft>
                <a:spcPct val="0"/>
              </a:spcAft>
              <a:defRPr sz="800" b="1">
                <a:solidFill>
                  <a:schemeClr val="tx1"/>
                </a:solidFill>
                <a:latin typeface="Times New Roman" pitchFamily="18" charset="0"/>
              </a:defRPr>
            </a:lvl7pPr>
            <a:lvl8pPr marL="3429000" indent="-228600" eaLnBrk="0" fontAlgn="base" hangingPunct="0">
              <a:spcBef>
                <a:spcPct val="0"/>
              </a:spcBef>
              <a:spcAft>
                <a:spcPct val="0"/>
              </a:spcAft>
              <a:defRPr sz="800" b="1">
                <a:solidFill>
                  <a:schemeClr val="tx1"/>
                </a:solidFill>
                <a:latin typeface="Times New Roman" pitchFamily="18" charset="0"/>
              </a:defRPr>
            </a:lvl8pPr>
            <a:lvl9pPr marL="3886200" indent="-228600" eaLnBrk="0" fontAlgn="base" hangingPunct="0">
              <a:spcBef>
                <a:spcPct val="0"/>
              </a:spcBef>
              <a:spcAft>
                <a:spcPct val="0"/>
              </a:spcAft>
              <a:defRPr sz="800" b="1">
                <a:solidFill>
                  <a:schemeClr val="tx1"/>
                </a:solidFill>
                <a:latin typeface="Times New Roman" pitchFamily="18" charset="0"/>
              </a:defRPr>
            </a:lvl9pPr>
          </a:lstStyle>
          <a:p>
            <a:pPr eaLnBrk="1" hangingPunct="1">
              <a:lnSpc>
                <a:spcPct val="120000"/>
              </a:lnSpc>
              <a:spcBef>
                <a:spcPct val="20000"/>
              </a:spcBef>
              <a:spcAft>
                <a:spcPct val="20000"/>
              </a:spcAft>
            </a:pPr>
            <a:r>
              <a:rPr lang="en-US" b="0" baseline="30000" dirty="0">
                <a:latin typeface="Arial" charset="0"/>
              </a:rPr>
              <a:t>1</a:t>
            </a:r>
            <a:r>
              <a:rPr lang="en-US" i="1" dirty="0">
                <a:latin typeface="Arial" charset="0"/>
              </a:rPr>
              <a:t>Unmet needs </a:t>
            </a:r>
            <a:r>
              <a:rPr lang="en-US" b="0" dirty="0">
                <a:latin typeface="Arial" charset="0"/>
              </a:rPr>
              <a:t>are key drivers that are of high importance to members where they perceive </a:t>
            </a:r>
            <a:r>
              <a:rPr lang="en-US" b="0" dirty="0" err="1">
                <a:latin typeface="Arial" charset="0"/>
              </a:rPr>
              <a:t>HealthChoice</a:t>
            </a:r>
            <a:r>
              <a:rPr lang="en-US" b="0" dirty="0">
                <a:latin typeface="Arial" charset="0"/>
              </a:rPr>
              <a:t> </a:t>
            </a:r>
            <a:r>
              <a:rPr lang="en-US" b="0" dirty="0" smtClean="0">
                <a:latin typeface="Arial" charset="0"/>
              </a:rPr>
              <a:t>MCOs to </a:t>
            </a:r>
            <a:r>
              <a:rPr lang="en-US" b="0" dirty="0">
                <a:latin typeface="Arial" charset="0"/>
              </a:rPr>
              <a:t>be performing at a lower level (Summary Rate is less than 80</a:t>
            </a:r>
            <a:r>
              <a:rPr lang="en-US" b="0" dirty="0" smtClean="0">
                <a:latin typeface="Arial" charset="0"/>
              </a:rPr>
              <a:t>%).</a:t>
            </a:r>
            <a:r>
              <a:rPr lang="en-US" dirty="0"/>
              <a:t/>
            </a:r>
            <a:br>
              <a:rPr lang="en-US" dirty="0"/>
            </a:br>
            <a:r>
              <a:rPr lang="en-US" b="0" baseline="30000" dirty="0">
                <a:latin typeface="Arial" charset="0"/>
              </a:rPr>
              <a:t>2</a:t>
            </a:r>
            <a:r>
              <a:rPr lang="en-US" i="1" dirty="0">
                <a:latin typeface="Arial" charset="0"/>
              </a:rPr>
              <a:t>Driving strengths</a:t>
            </a:r>
            <a:r>
              <a:rPr lang="en-US" dirty="0">
                <a:latin typeface="Arial" charset="0"/>
              </a:rPr>
              <a:t> </a:t>
            </a:r>
            <a:r>
              <a:rPr lang="en-US" b="0" dirty="0">
                <a:solidFill>
                  <a:srgbClr val="000000"/>
                </a:solidFill>
                <a:latin typeface="Arial" charset="0"/>
              </a:rPr>
              <a:t>are key drivers that are of high importance to members where they perceive </a:t>
            </a:r>
            <a:r>
              <a:rPr lang="en-US" b="0" dirty="0" err="1" smtClean="0">
                <a:solidFill>
                  <a:srgbClr val="000000"/>
                </a:solidFill>
                <a:latin typeface="Arial" charset="0"/>
              </a:rPr>
              <a:t>HealthChoice</a:t>
            </a:r>
            <a:r>
              <a:rPr lang="en-US" b="0" dirty="0" smtClean="0">
                <a:solidFill>
                  <a:srgbClr val="000000"/>
                </a:solidFill>
                <a:latin typeface="Arial" charset="0"/>
              </a:rPr>
              <a:t> MCOs </a:t>
            </a:r>
            <a:r>
              <a:rPr lang="en-US" b="0" dirty="0">
                <a:solidFill>
                  <a:srgbClr val="000000"/>
                </a:solidFill>
                <a:latin typeface="Arial" charset="0"/>
              </a:rPr>
              <a:t>to be performing at a higher level (Summary Rate is 90% or more).</a:t>
            </a:r>
          </a:p>
          <a:p>
            <a:pPr eaLnBrk="1" hangingPunct="1">
              <a:lnSpc>
                <a:spcPct val="120000"/>
              </a:lnSpc>
              <a:spcBef>
                <a:spcPct val="20000"/>
              </a:spcBef>
              <a:spcAft>
                <a:spcPct val="20000"/>
              </a:spcAft>
              <a:buFont typeface="Wingdings" pitchFamily="2" charset="2"/>
              <a:buNone/>
            </a:pPr>
            <a:endParaRPr lang="en-US" b="0" dirty="0" smtClean="0">
              <a:solidFill>
                <a:srgbClr val="000000"/>
              </a:solidFill>
              <a:latin typeface="Arial" charset="0"/>
            </a:endParaRPr>
          </a:p>
        </p:txBody>
      </p:sp>
      <p:sp>
        <p:nvSpPr>
          <p:cNvPr id="21509" name="Line 51"/>
          <p:cNvSpPr>
            <a:spLocks noChangeShapeType="1"/>
          </p:cNvSpPr>
          <p:nvPr/>
        </p:nvSpPr>
        <p:spPr bwMode="auto">
          <a:xfrm>
            <a:off x="738188" y="6448425"/>
            <a:ext cx="1039812" cy="0"/>
          </a:xfrm>
          <a:prstGeom prst="line">
            <a:avLst/>
          </a:prstGeom>
          <a:noFill/>
          <a:ln w="9525">
            <a:solidFill>
              <a:srgbClr val="969696"/>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solidFill>
                  <a:schemeClr val="bg1"/>
                </a:solidFill>
              </a:rPr>
              <a:t>Key Drivers of Satisfaciton </a:t>
            </a:r>
            <a:r>
              <a:rPr lang="en-US" sz="1000" smtClean="0">
                <a:solidFill>
                  <a:schemeClr val="bg1"/>
                </a:solidFill>
              </a:rPr>
              <a:t>(continued)</a:t>
            </a:r>
          </a:p>
        </p:txBody>
      </p:sp>
      <p:sp>
        <p:nvSpPr>
          <p:cNvPr id="22531" name="Rectangle 3"/>
          <p:cNvSpPr>
            <a:spLocks noGrp="1" noChangeArrowheads="1"/>
          </p:cNvSpPr>
          <p:nvPr>
            <p:ph type="body" idx="1"/>
          </p:nvPr>
        </p:nvSpPr>
        <p:spPr>
          <a:xfrm>
            <a:off x="400050" y="990600"/>
            <a:ext cx="8721725" cy="5334000"/>
          </a:xfrm>
          <a:noFill/>
        </p:spPr>
        <p:txBody>
          <a:bodyPr/>
          <a:lstStyle/>
          <a:p>
            <a:pPr marL="0" indent="0" eaLnBrk="1" hangingPunct="1">
              <a:lnSpc>
                <a:spcPct val="110000"/>
              </a:lnSpc>
              <a:buFont typeface="Wingdings" pitchFamily="2" charset="2"/>
              <a:buNone/>
            </a:pPr>
            <a:r>
              <a:rPr lang="en-US" i="1" dirty="0" smtClean="0">
                <a:solidFill>
                  <a:srgbClr val="000000"/>
                </a:solidFill>
              </a:rPr>
              <a:t>Child Medicaid Members – Key Drivers of Satisfaction with </a:t>
            </a:r>
            <a:r>
              <a:rPr lang="en-US" i="1" u="sng" dirty="0" smtClean="0">
                <a:solidFill>
                  <a:srgbClr val="000000"/>
                </a:solidFill>
              </a:rPr>
              <a:t>Health Plan</a:t>
            </a:r>
            <a:endParaRPr lang="en-US" i="1" dirty="0" smtClean="0">
              <a:solidFill>
                <a:srgbClr val="000000"/>
              </a:solidFill>
            </a:endParaRPr>
          </a:p>
          <a:p>
            <a:pPr marL="0" indent="0" eaLnBrk="1" hangingPunct="1">
              <a:lnSpc>
                <a:spcPct val="110000"/>
              </a:lnSpc>
              <a:buNone/>
            </a:pPr>
            <a:r>
              <a:rPr lang="en-US" dirty="0" smtClean="0">
                <a:solidFill>
                  <a:srgbClr val="000000"/>
                </a:solidFill>
              </a:rPr>
              <a:t>Based on the 2013 findings, there are two composite measures that have the most significant impact on child members’ </a:t>
            </a:r>
            <a:r>
              <a:rPr lang="en-US" dirty="0">
                <a:solidFill>
                  <a:srgbClr val="000000"/>
                </a:solidFill>
              </a:rPr>
              <a:t>overall rating </a:t>
            </a:r>
            <a:r>
              <a:rPr lang="en-US" dirty="0" smtClean="0">
                <a:solidFill>
                  <a:srgbClr val="000000"/>
                </a:solidFill>
              </a:rPr>
              <a:t>of their Health Plan</a:t>
            </a:r>
            <a:r>
              <a:rPr lang="en-US" dirty="0" smtClean="0"/>
              <a:t>:  “</a:t>
            </a:r>
            <a:r>
              <a:rPr lang="en-US" b="1" dirty="0" smtClean="0"/>
              <a:t>Customer Service</a:t>
            </a:r>
            <a:r>
              <a:rPr lang="en-US" dirty="0" smtClean="0"/>
              <a:t>” and “</a:t>
            </a:r>
            <a:r>
              <a:rPr lang="en-US" b="1" dirty="0" smtClean="0"/>
              <a:t>Getting Needed Care</a:t>
            </a:r>
            <a:r>
              <a:rPr lang="en-US" dirty="0" smtClean="0"/>
              <a:t>”.</a:t>
            </a:r>
          </a:p>
          <a:p>
            <a:pPr marL="457200" lvl="1" indent="-342900" eaLnBrk="1" hangingPunct="1">
              <a:lnSpc>
                <a:spcPct val="110000"/>
              </a:lnSpc>
              <a:buFont typeface="Wingdings" pitchFamily="2" charset="2"/>
              <a:buChar char="§"/>
            </a:pPr>
            <a:r>
              <a:rPr lang="en-US" dirty="0"/>
              <a:t>There were no attributes identified as </a:t>
            </a:r>
            <a:r>
              <a:rPr lang="en-US" b="1" i="1" dirty="0"/>
              <a:t>unmet needs</a:t>
            </a:r>
            <a:r>
              <a:rPr lang="en-US" b="1" i="1" baseline="30000" dirty="0"/>
              <a:t>1</a:t>
            </a:r>
            <a:r>
              <a:rPr lang="en-US" b="1" i="1" dirty="0"/>
              <a:t> </a:t>
            </a:r>
            <a:r>
              <a:rPr lang="en-US" dirty="0"/>
              <a:t>that should be considered priority areas for improving child members’ overall rating of their Health </a:t>
            </a:r>
            <a:r>
              <a:rPr lang="en-US" dirty="0" smtClean="0"/>
              <a:t>Plan.</a:t>
            </a:r>
            <a:endParaRPr lang="en-US" dirty="0"/>
          </a:p>
          <a:p>
            <a:pPr marL="457200" lvl="1" indent="-342900" eaLnBrk="1" hangingPunct="1">
              <a:lnSpc>
                <a:spcPct val="110000"/>
              </a:lnSpc>
              <a:buFont typeface="Wingdings" pitchFamily="2" charset="2"/>
              <a:buChar char="§"/>
            </a:pPr>
            <a:r>
              <a:rPr lang="en-US" dirty="0" smtClean="0"/>
              <a:t>The attributes </a:t>
            </a:r>
            <a:r>
              <a:rPr lang="en-US" dirty="0"/>
              <a:t>listed below </a:t>
            </a:r>
            <a:r>
              <a:rPr lang="en-US" dirty="0" smtClean="0"/>
              <a:t>are </a:t>
            </a:r>
            <a:r>
              <a:rPr lang="en-US" dirty="0"/>
              <a:t>identified as </a:t>
            </a:r>
            <a:r>
              <a:rPr lang="en-US" b="1" i="1" dirty="0" smtClean="0"/>
              <a:t>driving strengths</a:t>
            </a:r>
            <a:r>
              <a:rPr lang="en-US" b="1" i="1" baseline="30000" dirty="0" smtClean="0"/>
              <a:t>2</a:t>
            </a:r>
            <a:r>
              <a:rPr lang="en-US" dirty="0" smtClean="0"/>
              <a:t> </a:t>
            </a:r>
            <a:r>
              <a:rPr lang="en-US" dirty="0"/>
              <a:t>and performance in </a:t>
            </a:r>
            <a:r>
              <a:rPr lang="en-US" dirty="0" smtClean="0"/>
              <a:t>these areas </a:t>
            </a:r>
            <a:r>
              <a:rPr lang="en-US" dirty="0"/>
              <a:t>should be maintained.  If performance on </a:t>
            </a:r>
            <a:r>
              <a:rPr lang="en-US" dirty="0" smtClean="0"/>
              <a:t>these attributes </a:t>
            </a:r>
            <a:r>
              <a:rPr lang="en-US" dirty="0"/>
              <a:t>is decreased, it could have a negative impact on </a:t>
            </a:r>
            <a:r>
              <a:rPr lang="en-US" dirty="0" smtClean="0"/>
              <a:t>child </a:t>
            </a:r>
            <a:r>
              <a:rPr lang="en-US" dirty="0"/>
              <a:t>members’ overall rating of their Health </a:t>
            </a:r>
            <a:r>
              <a:rPr lang="en-US" dirty="0" smtClean="0"/>
              <a:t>Plan.</a:t>
            </a:r>
            <a:endParaRPr lang="en-US" dirty="0"/>
          </a:p>
          <a:p>
            <a:pPr marL="914400" lvl="2" indent="-342900" eaLnBrk="1" hangingPunct="1">
              <a:lnSpc>
                <a:spcPct val="110000"/>
              </a:lnSpc>
              <a:buSzPct val="65000"/>
              <a:buFont typeface="Wingdings" pitchFamily="2" charset="2"/>
              <a:buChar char="Ø"/>
            </a:pPr>
            <a:r>
              <a:rPr lang="en-US" b="1" dirty="0" smtClean="0"/>
              <a:t>Treated with courtesy and respect by child’s health plan’s Customer Service </a:t>
            </a:r>
          </a:p>
          <a:p>
            <a:pPr marL="914400" lvl="2" indent="-342900" eaLnBrk="1" hangingPunct="1">
              <a:lnSpc>
                <a:spcPct val="110000"/>
              </a:lnSpc>
              <a:buSzPct val="65000"/>
              <a:buFont typeface="Wingdings" pitchFamily="2" charset="2"/>
              <a:buChar char="Ø"/>
            </a:pPr>
            <a:r>
              <a:rPr lang="en-US" b="1" dirty="0" smtClean="0"/>
              <a:t>Got the care, tests or treatment your child needed</a:t>
            </a:r>
            <a:endParaRPr lang="en-US" b="1" dirty="0"/>
          </a:p>
          <a:p>
            <a:pPr marL="914400" lvl="2" indent="-342900" eaLnBrk="1" hangingPunct="1">
              <a:lnSpc>
                <a:spcPct val="110000"/>
              </a:lnSpc>
              <a:buSzPct val="65000"/>
              <a:buFont typeface="Wingdings" pitchFamily="2" charset="2"/>
              <a:buChar char="Ø"/>
            </a:pPr>
            <a:endParaRPr lang="en-US" i="1" dirty="0" smtClean="0"/>
          </a:p>
          <a:p>
            <a:pPr marL="0" indent="0" eaLnBrk="1" hangingPunct="1">
              <a:lnSpc>
                <a:spcPct val="110000"/>
              </a:lnSpc>
              <a:buFont typeface="Wingdings" pitchFamily="2" charset="2"/>
              <a:buNone/>
            </a:pPr>
            <a:r>
              <a:rPr lang="en-US" i="1" dirty="0" smtClean="0"/>
              <a:t>Child Medicaid Members – Key Drivers of Satisfaction with </a:t>
            </a:r>
            <a:r>
              <a:rPr lang="en-US" i="1" u="sng" dirty="0" smtClean="0"/>
              <a:t>Health Care </a:t>
            </a:r>
          </a:p>
          <a:p>
            <a:pPr marL="0" indent="0" eaLnBrk="1" hangingPunct="1">
              <a:lnSpc>
                <a:spcPct val="110000"/>
              </a:lnSpc>
              <a:buFont typeface="Wingdings" pitchFamily="2" charset="2"/>
              <a:buNone/>
            </a:pPr>
            <a:r>
              <a:rPr lang="en-US" dirty="0" smtClean="0"/>
              <a:t>Based on the 2013 findings, the</a:t>
            </a:r>
            <a:r>
              <a:rPr lang="en-US" b="1" dirty="0" smtClean="0"/>
              <a:t> </a:t>
            </a:r>
            <a:r>
              <a:rPr lang="en-US" dirty="0" smtClean="0"/>
              <a:t>“</a:t>
            </a:r>
            <a:r>
              <a:rPr lang="en-US" b="1" dirty="0" smtClean="0"/>
              <a:t>How Well Doctors Communicate</a:t>
            </a:r>
            <a:r>
              <a:rPr lang="en-US" dirty="0" smtClean="0"/>
              <a:t>”</a:t>
            </a:r>
            <a:r>
              <a:rPr lang="en-US" b="1" dirty="0" smtClean="0"/>
              <a:t> </a:t>
            </a:r>
            <a:r>
              <a:rPr lang="en-US" dirty="0" smtClean="0"/>
              <a:t>and “</a:t>
            </a:r>
            <a:r>
              <a:rPr lang="en-US" b="1" dirty="0" smtClean="0"/>
              <a:t>Getting Needed Care</a:t>
            </a:r>
            <a:r>
              <a:rPr lang="en-US" dirty="0" smtClean="0"/>
              <a:t>” composite measures are identified as having the most significant impact on child members’ overall rating of their Health Care.</a:t>
            </a:r>
          </a:p>
          <a:p>
            <a:pPr marL="457200" lvl="1" indent="-342900" eaLnBrk="1" hangingPunct="1">
              <a:lnSpc>
                <a:spcPct val="110000"/>
              </a:lnSpc>
              <a:buFont typeface="Wingdings" pitchFamily="2" charset="2"/>
              <a:buChar char="§"/>
            </a:pPr>
            <a:r>
              <a:rPr lang="en-US" dirty="0" smtClean="0"/>
              <a:t>Given some of the high ratings received, there were no attributes identified as </a:t>
            </a:r>
            <a:r>
              <a:rPr lang="en-US" b="1" i="1" dirty="0" smtClean="0"/>
              <a:t>unmet needs</a:t>
            </a:r>
            <a:r>
              <a:rPr lang="en-US" b="1" i="1" baseline="30000" dirty="0" smtClean="0"/>
              <a:t>1</a:t>
            </a:r>
            <a:r>
              <a:rPr lang="en-US" b="1" i="1" dirty="0" smtClean="0"/>
              <a:t> </a:t>
            </a:r>
            <a:r>
              <a:rPr lang="en-US" dirty="0" smtClean="0"/>
              <a:t>that should be considered priority areas for improving child members</a:t>
            </a:r>
            <a:r>
              <a:rPr lang="en-US" dirty="0"/>
              <a:t>’ </a:t>
            </a:r>
            <a:r>
              <a:rPr lang="en-US" dirty="0" smtClean="0"/>
              <a:t>overall rating of their Health Care.</a:t>
            </a:r>
          </a:p>
          <a:p>
            <a:pPr marL="457200" lvl="1" indent="-342900" eaLnBrk="1" hangingPunct="1">
              <a:lnSpc>
                <a:spcPct val="110000"/>
              </a:lnSpc>
              <a:buFont typeface="Wingdings" pitchFamily="2" charset="2"/>
              <a:buChar char="§"/>
            </a:pPr>
            <a:r>
              <a:rPr lang="en-US" dirty="0" smtClean="0"/>
              <a:t>Instead, the attributes listed below are identified as </a:t>
            </a:r>
            <a:r>
              <a:rPr lang="en-US" b="1" i="1" dirty="0" smtClean="0"/>
              <a:t>driving strengths</a:t>
            </a:r>
            <a:r>
              <a:rPr lang="en-US" b="1" i="1" baseline="30000" dirty="0" smtClean="0"/>
              <a:t>2</a:t>
            </a:r>
            <a:r>
              <a:rPr lang="en-US" dirty="0" smtClean="0"/>
              <a:t> and performance in these areas should be maintained.  If performance on these attributes is decreased, it could have a negative impact on child members’ overall rating of their Health Care.</a:t>
            </a:r>
          </a:p>
          <a:p>
            <a:pPr marL="914400" lvl="2" indent="-342900" eaLnBrk="1" hangingPunct="1">
              <a:lnSpc>
                <a:spcPct val="110000"/>
              </a:lnSpc>
              <a:buSzPct val="65000"/>
              <a:buFont typeface="Wingdings" pitchFamily="2" charset="2"/>
              <a:buChar char="Ø"/>
            </a:pPr>
            <a:r>
              <a:rPr lang="en-US" b="1" dirty="0" smtClean="0"/>
              <a:t>Got the care, tests or treatment your child needed</a:t>
            </a:r>
          </a:p>
          <a:p>
            <a:pPr marL="914400" lvl="2" indent="-342900" eaLnBrk="1" hangingPunct="1">
              <a:lnSpc>
                <a:spcPct val="110000"/>
              </a:lnSpc>
              <a:buSzPct val="65000"/>
              <a:buFont typeface="Wingdings" pitchFamily="2" charset="2"/>
              <a:buChar char="Ø"/>
            </a:pPr>
            <a:r>
              <a:rPr lang="en-US" b="1" dirty="0" smtClean="0"/>
              <a:t>Child’s doctor listened carefully to you</a:t>
            </a:r>
          </a:p>
          <a:p>
            <a:pPr marL="914400" lvl="2" indent="-342900" eaLnBrk="1" hangingPunct="1">
              <a:lnSpc>
                <a:spcPct val="110000"/>
              </a:lnSpc>
              <a:buSzPct val="65000"/>
              <a:buFont typeface="Wingdings" pitchFamily="2" charset="2"/>
              <a:buChar char="Ø"/>
            </a:pPr>
            <a:r>
              <a:rPr lang="en-US" b="1" dirty="0" smtClean="0"/>
              <a:t>Child’s doctor showed respect for what you had to say</a:t>
            </a:r>
          </a:p>
          <a:p>
            <a:pPr marL="914400" lvl="2" indent="-342900" eaLnBrk="1" hangingPunct="1">
              <a:lnSpc>
                <a:spcPct val="110000"/>
              </a:lnSpc>
              <a:buSzPct val="65000"/>
              <a:buFont typeface="Wingdings" pitchFamily="2" charset="2"/>
              <a:buChar char="Ø"/>
            </a:pPr>
            <a:r>
              <a:rPr lang="en-US" b="1" dirty="0" smtClean="0"/>
              <a:t>Child’s doctor explained things about your child’s health in a way that was easy to understand</a:t>
            </a:r>
          </a:p>
          <a:p>
            <a:pPr marL="914400" lvl="2" indent="-342900" eaLnBrk="1" hangingPunct="1">
              <a:lnSpc>
                <a:spcPct val="110000"/>
              </a:lnSpc>
              <a:buSzPct val="65000"/>
              <a:buFont typeface="Wingdings" pitchFamily="2" charset="2"/>
              <a:buChar char="Ø"/>
            </a:pPr>
            <a:endParaRPr lang="en-US" b="1" dirty="0" smtClean="0">
              <a:solidFill>
                <a:srgbClr val="008000"/>
              </a:solidFill>
            </a:endParaRPr>
          </a:p>
        </p:txBody>
      </p:sp>
      <p:sp>
        <p:nvSpPr>
          <p:cNvPr id="22532" name="Text Box 4"/>
          <p:cNvSpPr txBox="1">
            <a:spLocks noChangeArrowheads="1"/>
          </p:cNvSpPr>
          <p:nvPr/>
        </p:nvSpPr>
        <p:spPr bwMode="auto">
          <a:xfrm>
            <a:off x="639763" y="6419850"/>
            <a:ext cx="8518679" cy="374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800" b="1">
                <a:solidFill>
                  <a:schemeClr val="tx1"/>
                </a:solidFill>
                <a:latin typeface="Times New Roman" pitchFamily="18" charset="0"/>
              </a:defRPr>
            </a:lvl1pPr>
            <a:lvl2pPr marL="742950" indent="-285750">
              <a:defRPr sz="800" b="1">
                <a:solidFill>
                  <a:schemeClr val="tx1"/>
                </a:solidFill>
                <a:latin typeface="Times New Roman" pitchFamily="18" charset="0"/>
              </a:defRPr>
            </a:lvl2pPr>
            <a:lvl3pPr marL="1143000" indent="-228600">
              <a:defRPr sz="800" b="1">
                <a:solidFill>
                  <a:schemeClr val="tx1"/>
                </a:solidFill>
                <a:latin typeface="Times New Roman" pitchFamily="18" charset="0"/>
              </a:defRPr>
            </a:lvl3pPr>
            <a:lvl4pPr marL="1600200" indent="-228600">
              <a:defRPr sz="800" b="1">
                <a:solidFill>
                  <a:schemeClr val="tx1"/>
                </a:solidFill>
                <a:latin typeface="Times New Roman" pitchFamily="18" charset="0"/>
              </a:defRPr>
            </a:lvl4pPr>
            <a:lvl5pPr marL="2057400" indent="-228600">
              <a:defRPr sz="800" b="1">
                <a:solidFill>
                  <a:schemeClr val="tx1"/>
                </a:solidFill>
                <a:latin typeface="Times New Roman" pitchFamily="18" charset="0"/>
              </a:defRPr>
            </a:lvl5pPr>
            <a:lvl6pPr marL="2514600" indent="-228600" eaLnBrk="0" fontAlgn="base" hangingPunct="0">
              <a:spcBef>
                <a:spcPct val="0"/>
              </a:spcBef>
              <a:spcAft>
                <a:spcPct val="0"/>
              </a:spcAft>
              <a:defRPr sz="800" b="1">
                <a:solidFill>
                  <a:schemeClr val="tx1"/>
                </a:solidFill>
                <a:latin typeface="Times New Roman" pitchFamily="18" charset="0"/>
              </a:defRPr>
            </a:lvl6pPr>
            <a:lvl7pPr marL="2971800" indent="-228600" eaLnBrk="0" fontAlgn="base" hangingPunct="0">
              <a:spcBef>
                <a:spcPct val="0"/>
              </a:spcBef>
              <a:spcAft>
                <a:spcPct val="0"/>
              </a:spcAft>
              <a:defRPr sz="800" b="1">
                <a:solidFill>
                  <a:schemeClr val="tx1"/>
                </a:solidFill>
                <a:latin typeface="Times New Roman" pitchFamily="18" charset="0"/>
              </a:defRPr>
            </a:lvl7pPr>
            <a:lvl8pPr marL="3429000" indent="-228600" eaLnBrk="0" fontAlgn="base" hangingPunct="0">
              <a:spcBef>
                <a:spcPct val="0"/>
              </a:spcBef>
              <a:spcAft>
                <a:spcPct val="0"/>
              </a:spcAft>
              <a:defRPr sz="800" b="1">
                <a:solidFill>
                  <a:schemeClr val="tx1"/>
                </a:solidFill>
                <a:latin typeface="Times New Roman" pitchFamily="18" charset="0"/>
              </a:defRPr>
            </a:lvl8pPr>
            <a:lvl9pPr marL="3886200" indent="-228600" eaLnBrk="0" fontAlgn="base" hangingPunct="0">
              <a:spcBef>
                <a:spcPct val="0"/>
              </a:spcBef>
              <a:spcAft>
                <a:spcPct val="0"/>
              </a:spcAft>
              <a:defRPr sz="800" b="1">
                <a:solidFill>
                  <a:schemeClr val="tx1"/>
                </a:solidFill>
                <a:latin typeface="Times New Roman" pitchFamily="18" charset="0"/>
              </a:defRPr>
            </a:lvl9pPr>
          </a:lstStyle>
          <a:p>
            <a:pPr eaLnBrk="1" hangingPunct="1">
              <a:lnSpc>
                <a:spcPct val="120000"/>
              </a:lnSpc>
              <a:spcBef>
                <a:spcPct val="20000"/>
              </a:spcBef>
              <a:spcAft>
                <a:spcPct val="20000"/>
              </a:spcAft>
              <a:buFont typeface="Wingdings" pitchFamily="2" charset="2"/>
              <a:buNone/>
            </a:pPr>
            <a:r>
              <a:rPr lang="en-US" b="0" baseline="30000" dirty="0">
                <a:latin typeface="Arial" charset="0"/>
              </a:rPr>
              <a:t>1</a:t>
            </a:r>
            <a:r>
              <a:rPr lang="en-US" i="1" dirty="0">
                <a:latin typeface="Arial" charset="0"/>
              </a:rPr>
              <a:t>Unmet needs </a:t>
            </a:r>
            <a:r>
              <a:rPr lang="en-US" b="0" dirty="0">
                <a:latin typeface="Arial" charset="0"/>
              </a:rPr>
              <a:t>are key drivers that are of high importance to members where they perceive </a:t>
            </a:r>
            <a:r>
              <a:rPr lang="en-US" b="0" dirty="0" err="1">
                <a:latin typeface="Arial" charset="0"/>
              </a:rPr>
              <a:t>HealthChoice</a:t>
            </a:r>
            <a:r>
              <a:rPr lang="en-US" b="0" dirty="0">
                <a:latin typeface="Arial" charset="0"/>
              </a:rPr>
              <a:t> </a:t>
            </a:r>
            <a:r>
              <a:rPr lang="en-US" b="0" dirty="0" smtClean="0">
                <a:latin typeface="Arial" charset="0"/>
              </a:rPr>
              <a:t>MCOs to </a:t>
            </a:r>
            <a:r>
              <a:rPr lang="en-US" b="0" dirty="0">
                <a:latin typeface="Arial" charset="0"/>
              </a:rPr>
              <a:t>be performing at a lower level (Summary Rate is less than 80%).</a:t>
            </a:r>
            <a:br>
              <a:rPr lang="en-US" b="0" dirty="0">
                <a:latin typeface="Arial" charset="0"/>
              </a:rPr>
            </a:br>
            <a:r>
              <a:rPr lang="en-US" b="0" baseline="30000" dirty="0">
                <a:latin typeface="Arial" charset="0"/>
              </a:rPr>
              <a:t>2</a:t>
            </a:r>
            <a:r>
              <a:rPr lang="en-US" i="1" dirty="0">
                <a:latin typeface="Arial" charset="0"/>
              </a:rPr>
              <a:t>Driving strengths</a:t>
            </a:r>
            <a:r>
              <a:rPr lang="en-US" dirty="0">
                <a:latin typeface="Arial" charset="0"/>
              </a:rPr>
              <a:t> </a:t>
            </a:r>
            <a:r>
              <a:rPr lang="en-US" b="0" dirty="0">
                <a:latin typeface="Arial" charset="0"/>
              </a:rPr>
              <a:t>are </a:t>
            </a:r>
            <a:r>
              <a:rPr lang="en-US" b="0" dirty="0">
                <a:solidFill>
                  <a:srgbClr val="000000"/>
                </a:solidFill>
                <a:latin typeface="Arial" charset="0"/>
              </a:rPr>
              <a:t>key drivers that are of high importance to members where they perceive </a:t>
            </a:r>
            <a:r>
              <a:rPr lang="en-US" b="0" dirty="0" err="1">
                <a:solidFill>
                  <a:srgbClr val="000000"/>
                </a:solidFill>
                <a:latin typeface="Arial" charset="0"/>
              </a:rPr>
              <a:t>HealthChoice</a:t>
            </a:r>
            <a:r>
              <a:rPr lang="en-US" b="0">
                <a:solidFill>
                  <a:srgbClr val="000000"/>
                </a:solidFill>
                <a:latin typeface="Arial" charset="0"/>
              </a:rPr>
              <a:t> </a:t>
            </a:r>
            <a:r>
              <a:rPr lang="en-US" b="0" smtClean="0">
                <a:solidFill>
                  <a:srgbClr val="000000"/>
                </a:solidFill>
                <a:latin typeface="Arial" charset="0"/>
              </a:rPr>
              <a:t>MCOs to </a:t>
            </a:r>
            <a:r>
              <a:rPr lang="en-US" b="0" dirty="0">
                <a:solidFill>
                  <a:srgbClr val="000000"/>
                </a:solidFill>
                <a:latin typeface="Arial" charset="0"/>
              </a:rPr>
              <a:t>be performing at a higher level (Summary Rate is 90% or more).</a:t>
            </a:r>
          </a:p>
        </p:txBody>
      </p:sp>
      <p:sp>
        <p:nvSpPr>
          <p:cNvPr id="22533" name="Line 5"/>
          <p:cNvSpPr>
            <a:spLocks noChangeShapeType="1"/>
          </p:cNvSpPr>
          <p:nvPr/>
        </p:nvSpPr>
        <p:spPr bwMode="auto">
          <a:xfrm>
            <a:off x="738188" y="6448425"/>
            <a:ext cx="1039812" cy="0"/>
          </a:xfrm>
          <a:prstGeom prst="line">
            <a:avLst/>
          </a:prstGeom>
          <a:noFill/>
          <a:ln w="9525">
            <a:solidFill>
              <a:srgbClr val="969696"/>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solidFill>
                  <a:schemeClr val="bg1"/>
                </a:solidFill>
              </a:rPr>
              <a:t>Glossary of Terms</a:t>
            </a:r>
          </a:p>
        </p:txBody>
      </p:sp>
      <p:sp>
        <p:nvSpPr>
          <p:cNvPr id="23555" name="Rectangle 3"/>
          <p:cNvSpPr>
            <a:spLocks noGrp="1" noChangeArrowheads="1"/>
          </p:cNvSpPr>
          <p:nvPr>
            <p:ph type="body" idx="1"/>
          </p:nvPr>
        </p:nvSpPr>
        <p:spPr>
          <a:xfrm>
            <a:off x="479425" y="990600"/>
            <a:ext cx="8642350" cy="4648200"/>
          </a:xfrm>
          <a:noFill/>
        </p:spPr>
        <p:txBody>
          <a:bodyPr/>
          <a:lstStyle/>
          <a:p>
            <a:pPr eaLnBrk="1" hangingPunct="1"/>
            <a:r>
              <a:rPr lang="en-US" b="1" u="sng" dirty="0" smtClean="0"/>
              <a:t>Attributes</a:t>
            </a:r>
            <a:r>
              <a:rPr lang="en-US" dirty="0" smtClean="0"/>
              <a:t> are the questions that relate to a specific service area or composite as specified by NCQA.</a:t>
            </a:r>
          </a:p>
          <a:p>
            <a:pPr eaLnBrk="1" hangingPunct="1"/>
            <a:r>
              <a:rPr lang="en-US" b="1" u="sng" dirty="0" smtClean="0"/>
              <a:t>Composite Measures</a:t>
            </a:r>
            <a:r>
              <a:rPr lang="en-US" dirty="0" smtClean="0"/>
              <a:t> are derived by combining the survey results of similar questions that represent an overall aspect of plan quality.  Specifically, it’s the average of each response category of the attributes that comprise a particular service area or composite.  </a:t>
            </a:r>
          </a:p>
          <a:p>
            <a:pPr eaLnBrk="1" hangingPunct="1"/>
            <a:r>
              <a:rPr lang="en-US" b="1" u="sng" dirty="0" smtClean="0"/>
              <a:t>Confidence Level</a:t>
            </a:r>
            <a:r>
              <a:rPr lang="en-US" dirty="0" smtClean="0"/>
              <a:t> is the degree of confidence, expressed as a percentage, that a reported number’s true value is between the lower and upper specified range.</a:t>
            </a:r>
          </a:p>
          <a:p>
            <a:pPr eaLnBrk="1" hangingPunct="1"/>
            <a:r>
              <a:rPr lang="en-US" b="1" u="sng" dirty="0" smtClean="0"/>
              <a:t>Correlation Coefficient</a:t>
            </a:r>
            <a:r>
              <a:rPr lang="en-US" dirty="0" smtClean="0"/>
              <a:t> is a statistical measure of how closely two variables or measures are related to each other.</a:t>
            </a:r>
          </a:p>
          <a:p>
            <a:pPr eaLnBrk="1" hangingPunct="1"/>
            <a:r>
              <a:rPr lang="en-US" b="1" u="sng" dirty="0" smtClean="0"/>
              <a:t>Disposition Category</a:t>
            </a:r>
            <a:r>
              <a:rPr lang="en-US" dirty="0" smtClean="0"/>
              <a:t> is the final status given to a member record within the sample surveyed.  The category signifies both the survey administration used to complete the survey (M=Mail, T=Telephone) and the status of the member record (M21=Mail, Ineligible; T10=Telephone, Complete).</a:t>
            </a:r>
          </a:p>
          <a:p>
            <a:pPr eaLnBrk="1" hangingPunct="1"/>
            <a:r>
              <a:rPr lang="en-US" b="1" u="sng" dirty="0" smtClean="0"/>
              <a:t>Key Drivers</a:t>
            </a:r>
            <a:r>
              <a:rPr lang="en-US" dirty="0" smtClean="0"/>
              <a:t> are composite measures that have been found to impact ratings of overall Health Plan and Health Care among </a:t>
            </a:r>
            <a:r>
              <a:rPr lang="en-US" dirty="0" err="1" smtClean="0"/>
              <a:t>HealthChoice</a:t>
            </a:r>
            <a:r>
              <a:rPr lang="en-US" dirty="0" smtClean="0"/>
              <a:t> MCO members as determined by regression analysis.</a:t>
            </a:r>
          </a:p>
          <a:p>
            <a:pPr eaLnBrk="1" hangingPunct="1"/>
            <a:r>
              <a:rPr lang="en-US" b="1" u="sng" dirty="0" smtClean="0"/>
              <a:t>Over-Sampling</a:t>
            </a:r>
            <a:r>
              <a:rPr lang="en-US" dirty="0" smtClean="0"/>
              <a:t> is sampling more than the minimum required sample size.  The NCQA required sample size for adult Medicaid MCOs is 1,350 and the target number of completed surveys is 411.  The NCQA required sample size for child Medicaid MCOs is 1,650 (General Population/Sample A) and the target number of completed surveys is 411.  The Department may choose to over-sample to achieve this target if necessary.  NCQA allows over-sampling of up to 30% of the required sample size to aid in collecting a suitable amount of survey returns. </a:t>
            </a:r>
          </a:p>
          <a:p>
            <a:pPr eaLnBrk="1" hangingPunct="1"/>
            <a:r>
              <a:rPr lang="en-US" b="1" u="sng" dirty="0" smtClean="0"/>
              <a:t>Significance Test</a:t>
            </a:r>
            <a:r>
              <a:rPr lang="en-US" dirty="0" smtClean="0"/>
              <a:t> is a test used to determine the probability that a given result could not have occurred by chance. </a:t>
            </a:r>
          </a:p>
          <a:p>
            <a:pPr eaLnBrk="1" hangingPunct="1"/>
            <a:r>
              <a:rPr lang="en-US" b="1" u="sng" dirty="0" smtClean="0"/>
              <a:t>Summary Rates</a:t>
            </a:r>
            <a:r>
              <a:rPr lang="en-US" b="1" i="1" dirty="0" smtClean="0"/>
              <a:t> </a:t>
            </a:r>
            <a:r>
              <a:rPr lang="en-US" dirty="0" smtClean="0"/>
              <a:t>generally represent the most favorable responses for a particular question (i.e., </a:t>
            </a:r>
            <a:r>
              <a:rPr lang="en-US" i="1" dirty="0" smtClean="0"/>
              <a:t>Always and Usually</a:t>
            </a:r>
            <a:r>
              <a:rPr lang="en-US" dirty="0" smtClean="0"/>
              <a:t>; Yes; A lot/Some/Yes; </a:t>
            </a:r>
            <a:r>
              <a:rPr lang="en-US" i="1" dirty="0" smtClean="0"/>
              <a:t>8, 9 or 10</a:t>
            </a:r>
            <a:r>
              <a:rPr lang="en-US" dirty="0" smtClean="0"/>
              <a:t>; etc</a:t>
            </a:r>
            <a:r>
              <a:rPr lang="en-US" i="1" dirty="0" smtClean="0"/>
              <a:t>.</a:t>
            </a:r>
            <a:r>
              <a:rPr lang="en-US" dirty="0" smtClean="0"/>
              <a:t>).  Keep in mind that not every question is assigned a Summary Rate. </a:t>
            </a:r>
          </a:p>
          <a:p>
            <a:pPr eaLnBrk="1" hangingPunct="1"/>
            <a:r>
              <a:rPr lang="en-US" b="1" u="sng" dirty="0" smtClean="0"/>
              <a:t>Trending</a:t>
            </a:r>
            <a:r>
              <a:rPr lang="en-US" dirty="0" smtClean="0"/>
              <a:t> is the practice of examining several years of data in a comparative way to identify common attributes.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79425" y="274638"/>
            <a:ext cx="8642350" cy="334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solidFill>
                  <a:schemeClr val="bg1"/>
                </a:solidFill>
              </a:rPr>
              <a:t>Background and Purpose </a:t>
            </a:r>
            <a:r>
              <a:rPr lang="en-US" sz="1000" smtClean="0">
                <a:solidFill>
                  <a:schemeClr val="bg1"/>
                </a:solidFill>
              </a:rPr>
              <a:t>(continued)</a:t>
            </a:r>
          </a:p>
        </p:txBody>
      </p:sp>
      <p:sp>
        <p:nvSpPr>
          <p:cNvPr id="7171" name="Rectangle 3"/>
          <p:cNvSpPr>
            <a:spLocks noGrp="1" noChangeArrowheads="1"/>
          </p:cNvSpPr>
          <p:nvPr>
            <p:ph type="body" idx="1"/>
          </p:nvPr>
        </p:nvSpPr>
        <p:spPr>
          <a:xfrm>
            <a:off x="479425" y="838200"/>
            <a:ext cx="8401050" cy="6019800"/>
          </a:xfrm>
          <a:noFill/>
        </p:spPr>
        <p:txBody>
          <a:bodyPr/>
          <a:lstStyle/>
          <a:p>
            <a:pPr marL="0" indent="0" eaLnBrk="1" hangingPunct="1">
              <a:spcBef>
                <a:spcPts val="300"/>
              </a:spcBef>
              <a:spcAft>
                <a:spcPts val="300"/>
              </a:spcAft>
              <a:buFont typeface="Wingdings" pitchFamily="2" charset="2"/>
              <a:buNone/>
            </a:pPr>
            <a:r>
              <a:rPr lang="en-US" b="1" dirty="0" smtClean="0">
                <a:solidFill>
                  <a:srgbClr val="000000"/>
                </a:solidFill>
              </a:rPr>
              <a:t>Survey, Reporting and Methodology </a:t>
            </a:r>
            <a:r>
              <a:rPr lang="en-US" b="1" dirty="0">
                <a:solidFill>
                  <a:srgbClr val="000000"/>
                </a:solidFill>
              </a:rPr>
              <a:t>Changes in </a:t>
            </a:r>
            <a:r>
              <a:rPr lang="en-US" b="1" dirty="0" smtClean="0">
                <a:solidFill>
                  <a:srgbClr val="000000"/>
                </a:solidFill>
              </a:rPr>
              <a:t>2013</a:t>
            </a:r>
          </a:p>
          <a:p>
            <a:pPr eaLnBrk="1" hangingPunct="1">
              <a:spcBef>
                <a:spcPct val="35000"/>
              </a:spcBef>
              <a:spcAft>
                <a:spcPct val="30000"/>
              </a:spcAft>
            </a:pPr>
            <a:r>
              <a:rPr lang="en-US" dirty="0"/>
              <a:t>In 2013, the National Committee for Quality Assurance (NCQA) released the 5.0H version of the Consumer Assessment of Healthcare Providers and Systems (CAHPS</a:t>
            </a:r>
            <a:r>
              <a:rPr lang="en-US" baseline="30000" dirty="0" smtClean="0"/>
              <a:t>®</a:t>
            </a:r>
            <a:r>
              <a:rPr lang="en-US" dirty="0" smtClean="0"/>
              <a:t>) </a:t>
            </a:r>
            <a:r>
              <a:rPr lang="en-US" dirty="0"/>
              <a:t>Adult </a:t>
            </a:r>
            <a:r>
              <a:rPr lang="en-US" dirty="0" smtClean="0"/>
              <a:t>and Child Medicaid </a:t>
            </a:r>
            <a:r>
              <a:rPr lang="en-US" dirty="0"/>
              <a:t>Satisfaction </a:t>
            </a:r>
            <a:r>
              <a:rPr lang="en-US" dirty="0" smtClean="0"/>
              <a:t>Surveys.  </a:t>
            </a:r>
            <a:r>
              <a:rPr lang="en-US" dirty="0"/>
              <a:t>Revisions include changes to the number, order and wording of survey questions, </a:t>
            </a:r>
            <a:r>
              <a:rPr lang="en-US" dirty="0" smtClean="0"/>
              <a:t>changes </a:t>
            </a:r>
            <a:r>
              <a:rPr lang="en-US" dirty="0"/>
              <a:t>to the composite </a:t>
            </a:r>
            <a:r>
              <a:rPr lang="en-US" dirty="0" smtClean="0"/>
              <a:t>measures, as well as one methodology revision: </a:t>
            </a:r>
            <a:endParaRPr lang="en-US" dirty="0"/>
          </a:p>
          <a:p>
            <a:pPr lvl="1" eaLnBrk="1" hangingPunct="1"/>
            <a:r>
              <a:rPr lang="en-US" dirty="0"/>
              <a:t>Revised </a:t>
            </a:r>
            <a:r>
              <a:rPr lang="en-US" i="1" dirty="0"/>
              <a:t>Getting Needed Care</a:t>
            </a:r>
            <a:r>
              <a:rPr lang="en-US" dirty="0"/>
              <a:t> composite:  repositioned one question to appear earlier in the survey and altered the wording of the other question.  Changes not expected to impact trending.</a:t>
            </a:r>
          </a:p>
          <a:p>
            <a:pPr lvl="1" eaLnBrk="1" hangingPunct="1"/>
            <a:r>
              <a:rPr lang="en-US" dirty="0"/>
              <a:t>Revised </a:t>
            </a:r>
            <a:r>
              <a:rPr lang="en-US" i="1" dirty="0"/>
              <a:t>Getting Care Quickly</a:t>
            </a:r>
            <a:r>
              <a:rPr lang="en-US" dirty="0"/>
              <a:t> composite:  question wordings altered.  Changes not expected to impact trending.</a:t>
            </a:r>
          </a:p>
          <a:p>
            <a:pPr lvl="1" eaLnBrk="1" hangingPunct="1"/>
            <a:r>
              <a:rPr lang="en-US" dirty="0"/>
              <a:t>Revised </a:t>
            </a:r>
            <a:r>
              <a:rPr lang="en-US" i="1" dirty="0"/>
              <a:t>Shared Decision-Making </a:t>
            </a:r>
            <a:r>
              <a:rPr lang="en-US" dirty="0"/>
              <a:t>composite:  added one question and significantly altered the existing questions and response choices.  Impact on trending is expected.</a:t>
            </a:r>
          </a:p>
          <a:p>
            <a:pPr lvl="1" eaLnBrk="1" hangingPunct="1"/>
            <a:r>
              <a:rPr lang="en-US" dirty="0"/>
              <a:t>Revised </a:t>
            </a:r>
            <a:r>
              <a:rPr lang="en-US" i="1" dirty="0"/>
              <a:t>Health Promotion and Education </a:t>
            </a:r>
            <a:r>
              <a:rPr lang="en-US" dirty="0"/>
              <a:t>question wording and response choices.  Impact on trending is expected.</a:t>
            </a:r>
          </a:p>
          <a:p>
            <a:pPr lvl="1" eaLnBrk="1" hangingPunct="1"/>
            <a:r>
              <a:rPr lang="en-US" dirty="0"/>
              <a:t>A question was added to indicate overall mental or emotional health</a:t>
            </a:r>
            <a:r>
              <a:rPr lang="en-US" dirty="0" smtClean="0"/>
              <a:t>.</a:t>
            </a:r>
          </a:p>
          <a:p>
            <a:pPr lvl="1" eaLnBrk="1" hangingPunct="1"/>
            <a:r>
              <a:rPr lang="en-US" dirty="0" smtClean="0"/>
              <a:t>Methodology change:  the use of follow-up reminder postcards was reinstated.</a:t>
            </a:r>
            <a:endParaRPr lang="en-US" dirty="0"/>
          </a:p>
          <a:p>
            <a:pPr eaLnBrk="1" hangingPunct="1">
              <a:spcBef>
                <a:spcPct val="35000"/>
              </a:spcBef>
              <a:spcAft>
                <a:spcPct val="30000"/>
              </a:spcAft>
            </a:pPr>
            <a:r>
              <a:rPr lang="en-US" dirty="0"/>
              <a:t>The Maryland Department of Health and Mental Hygiene (DHMH) made one change to the CAHPS</a:t>
            </a:r>
            <a:r>
              <a:rPr lang="en-US" baseline="30000" dirty="0">
                <a:cs typeface="Arial" charset="0"/>
              </a:rPr>
              <a:t>®</a:t>
            </a:r>
            <a:r>
              <a:rPr lang="en-US" dirty="0"/>
              <a:t> 5.0H Adult Medicaid Survey in 2013:</a:t>
            </a:r>
          </a:p>
          <a:p>
            <a:pPr lvl="1" eaLnBrk="1" hangingPunct="1">
              <a:spcBef>
                <a:spcPct val="35000"/>
              </a:spcBef>
              <a:spcAft>
                <a:spcPct val="30000"/>
              </a:spcAft>
            </a:pPr>
            <a:r>
              <a:rPr lang="en-US" dirty="0"/>
              <a:t>The flu shot measure was added toward the end of the survey as Question </a:t>
            </a:r>
            <a:r>
              <a:rPr lang="en-US" dirty="0" smtClean="0"/>
              <a:t>37a.</a:t>
            </a:r>
          </a:p>
          <a:p>
            <a:pPr eaLnBrk="1" hangingPunct="1">
              <a:spcBef>
                <a:spcPct val="35000"/>
              </a:spcBef>
              <a:spcAft>
                <a:spcPct val="30000"/>
              </a:spcAft>
            </a:pPr>
            <a:r>
              <a:rPr lang="en-US" dirty="0" smtClean="0"/>
              <a:t>DHMH did not make any changes to the CAHPS</a:t>
            </a:r>
            <a:r>
              <a:rPr lang="en-US" baseline="30000" dirty="0" smtClean="0">
                <a:cs typeface="Arial" charset="0"/>
              </a:rPr>
              <a:t>®</a:t>
            </a:r>
            <a:r>
              <a:rPr lang="en-US" dirty="0" smtClean="0"/>
              <a:t> 5.0 Child Medicaid Survey in 2013.</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79425" y="274638"/>
            <a:ext cx="8642350" cy="334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solidFill>
                  <a:schemeClr val="bg1"/>
                </a:solidFill>
              </a:rPr>
              <a:t>Research Approach</a:t>
            </a:r>
          </a:p>
        </p:txBody>
      </p:sp>
      <p:sp>
        <p:nvSpPr>
          <p:cNvPr id="8195" name="Rectangle 9"/>
          <p:cNvSpPr>
            <a:spLocks noGrp="1" noChangeArrowheads="1"/>
          </p:cNvSpPr>
          <p:nvPr>
            <p:ph type="body" idx="1"/>
          </p:nvPr>
        </p:nvSpPr>
        <p:spPr>
          <a:xfrm>
            <a:off x="360363" y="914400"/>
            <a:ext cx="8880475" cy="5486400"/>
          </a:xfrm>
          <a:noFill/>
        </p:spPr>
        <p:txBody>
          <a:bodyPr/>
          <a:lstStyle/>
          <a:p>
            <a:pPr marL="0" indent="0" eaLnBrk="1" hangingPunct="1">
              <a:buFont typeface="Wingdings" pitchFamily="2" charset="2"/>
              <a:buNone/>
            </a:pPr>
            <a:r>
              <a:rPr lang="en-US" dirty="0" smtClean="0"/>
              <a:t>WB&amp;A administered a mixed-methodology which involved a mail survey with telephone follow-up, per NCQA protocol.  </a:t>
            </a:r>
          </a:p>
          <a:p>
            <a:pPr marL="396875" lvl="1" eaLnBrk="1" hangingPunct="1">
              <a:buFont typeface="Wingdings" pitchFamily="2" charset="2"/>
              <a:buChar char="§"/>
            </a:pPr>
            <a:r>
              <a:rPr lang="en-US" dirty="0" smtClean="0"/>
              <a:t>Specifically, two questionnaire packages and follow-up reminder postcards were sent to random samples of eligible adult and child members from each of the seven </a:t>
            </a:r>
            <a:r>
              <a:rPr lang="en-US" dirty="0" err="1" smtClean="0"/>
              <a:t>HealthChoice</a:t>
            </a:r>
            <a:r>
              <a:rPr lang="en-US" dirty="0" smtClean="0"/>
              <a:t> MCOs with “Return Service Requested” and WB&amp;A’s toll-free number included.  The mail materials also included a toll-free number for Spanish-speaking members to complete the survey over the telephone.  Those who did not respond by mail were contacted by telephone to complete the survey.  During the telephone follow-up, members had the option to complete the survey in either English or Spanish.</a:t>
            </a:r>
          </a:p>
          <a:p>
            <a:pPr marL="739775" lvl="2" eaLnBrk="1" hangingPunct="1">
              <a:buSzPct val="65000"/>
              <a:buFont typeface="Wingdings" pitchFamily="2" charset="2"/>
              <a:buChar char="Ø"/>
            </a:pPr>
            <a:r>
              <a:rPr lang="en-US" dirty="0" smtClean="0"/>
              <a:t>The child surveys were conducted by proxy, that is, with the parent/guardian who knows the most about the sampled child’s health care.</a:t>
            </a:r>
          </a:p>
          <a:p>
            <a:pPr marL="396875" lvl="1" eaLnBrk="1" hangingPunct="1">
              <a:buFont typeface="Wingdings" pitchFamily="2" charset="2"/>
              <a:buChar char="§"/>
            </a:pPr>
            <a:r>
              <a:rPr lang="en-US" dirty="0" smtClean="0"/>
              <a:t>The NCQA required sample size is 1,350 for adult Medicaid plans and 1,650 for child Medicaid plans (General Population/Sample A).  In addition to the required sample size, NCQA allows over-sampling up to 30%.  DHMH elected to use this option. </a:t>
            </a:r>
          </a:p>
          <a:p>
            <a:pPr marL="739775" lvl="2" eaLnBrk="1" hangingPunct="1">
              <a:buSzPct val="65000"/>
              <a:buFont typeface="Wingdings" pitchFamily="2" charset="2"/>
              <a:buChar char="Ø"/>
            </a:pPr>
            <a:r>
              <a:rPr lang="en-US" dirty="0" smtClean="0"/>
              <a:t>To qualify, adult Medicaid members had to be 18 years of age or older, while child Medicaid members had to be 17 years of age or younger.  Furthermore, members of both populations had to be continuously enrolled in the </a:t>
            </a:r>
            <a:r>
              <a:rPr lang="en-US" dirty="0" err="1" smtClean="0"/>
              <a:t>HealthChoice</a:t>
            </a:r>
            <a:r>
              <a:rPr lang="en-US" dirty="0" smtClean="0"/>
              <a:t> MCO for five of the last six months as of the last day of the measurement year (December 31, 2012).   </a:t>
            </a:r>
          </a:p>
          <a:p>
            <a:pPr marL="396875" lvl="1" eaLnBrk="1" hangingPunct="1">
              <a:buFont typeface="Wingdings" pitchFamily="2" charset="2"/>
              <a:buChar char="§"/>
            </a:pPr>
            <a:r>
              <a:rPr lang="en-US" dirty="0" smtClean="0"/>
              <a:t>Among the child population, an additional over-sample of up to 1,840 child members with diagnoses indicative of a probable chronic condition was also pulled (CCC Over-sample/Sample B).  This is standard procedure when the CAHPS</a:t>
            </a:r>
            <a:r>
              <a:rPr lang="en-US" baseline="30000" dirty="0" smtClean="0">
                <a:cs typeface="Arial" charset="0"/>
              </a:rPr>
              <a:t>®</a:t>
            </a:r>
            <a:r>
              <a:rPr lang="en-US" dirty="0" smtClean="0">
                <a:cs typeface="Arial" charset="0"/>
              </a:rPr>
              <a:t> 5.0H Child Medicaid Survey (with CCC Measurement Set) is administered, to ensure the validity of the information collected. </a:t>
            </a:r>
          </a:p>
          <a:p>
            <a:pPr marL="739775" lvl="2" eaLnBrk="1" hangingPunct="1">
              <a:buSzPct val="65000"/>
              <a:buFont typeface="Wingdings" pitchFamily="2" charset="2"/>
              <a:buChar char="Ø"/>
            </a:pPr>
            <a:r>
              <a:rPr lang="en-US" dirty="0" smtClean="0">
                <a:sym typeface="Wingdings 3" pitchFamily="18" charset="2"/>
              </a:rPr>
              <a:t>The CCC population is identified based on child members’ responses to the CCC survey-based screening tool</a:t>
            </a:r>
            <a:r>
              <a:rPr lang="en-US" dirty="0" smtClean="0">
                <a:solidFill>
                  <a:srgbClr val="FF0000"/>
                </a:solidFill>
                <a:sym typeface="Wingdings 3" pitchFamily="18" charset="2"/>
              </a:rPr>
              <a:t> </a:t>
            </a:r>
            <a:r>
              <a:rPr lang="en-US" dirty="0" smtClean="0">
                <a:sym typeface="Wingdings 3" pitchFamily="18" charset="2"/>
              </a:rPr>
              <a:t>(questions 60 to 73), which contains five questions representing five different health consequences; four are three-part questions and one is a two-part question.  A child member is identified as having a chronic condition if all parts of the question for at least one of the specific health consequences are answered “Yes”. </a:t>
            </a:r>
          </a:p>
          <a:p>
            <a:pPr marL="739775" lvl="2" eaLnBrk="1" hangingPunct="1">
              <a:buSzPct val="65000"/>
              <a:buFont typeface="Wingdings" pitchFamily="2" charset="2"/>
              <a:buChar char="Ø"/>
            </a:pPr>
            <a:r>
              <a:rPr lang="en-US" dirty="0" smtClean="0"/>
              <a:t>It’s important to note that the General Population data set (Sample A) and CCC Over-sample data set (Sample B) are </a:t>
            </a:r>
            <a:r>
              <a:rPr lang="en-US" u="sng" dirty="0" smtClean="0"/>
              <a:t>not</a:t>
            </a:r>
            <a:r>
              <a:rPr lang="en-US" dirty="0" smtClean="0"/>
              <a:t> mutually exclusive groups.  For example, if a child member is randomly selected for the CAHPS</a:t>
            </a:r>
            <a:r>
              <a:rPr lang="en-US" baseline="30000" dirty="0" smtClean="0">
                <a:cs typeface="Arial" charset="0"/>
              </a:rPr>
              <a:t>®</a:t>
            </a:r>
            <a:r>
              <a:rPr lang="en-US" dirty="0" smtClean="0"/>
              <a:t> Child Survey sample (General Population/Sample A) and is identified as having a chronic condition based on responses to the CCC survey-based screening tool, the member is included in both General and CCC Population results.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79425" y="274638"/>
            <a:ext cx="8642350" cy="334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solidFill>
                  <a:schemeClr val="bg1"/>
                </a:solidFill>
              </a:rPr>
              <a:t>Research Approach </a:t>
            </a:r>
            <a:r>
              <a:rPr lang="en-US" sz="1000" smtClean="0">
                <a:solidFill>
                  <a:schemeClr val="bg1"/>
                </a:solidFill>
              </a:rPr>
              <a:t>(continued)</a:t>
            </a:r>
          </a:p>
        </p:txBody>
      </p:sp>
      <p:sp>
        <p:nvSpPr>
          <p:cNvPr id="9219" name="Rectangle 3"/>
          <p:cNvSpPr>
            <a:spLocks noGrp="1" noChangeArrowheads="1"/>
          </p:cNvSpPr>
          <p:nvPr>
            <p:ph type="body" idx="1"/>
          </p:nvPr>
        </p:nvSpPr>
        <p:spPr>
          <a:xfrm>
            <a:off x="360363" y="914400"/>
            <a:ext cx="8880475" cy="3581400"/>
          </a:xfrm>
          <a:noFill/>
        </p:spPr>
        <p:txBody>
          <a:bodyPr/>
          <a:lstStyle/>
          <a:p>
            <a:pPr marL="0" indent="0" eaLnBrk="1" hangingPunct="1">
              <a:buFont typeface="Wingdings" pitchFamily="2" charset="2"/>
              <a:buNone/>
            </a:pPr>
            <a:r>
              <a:rPr lang="en-US" dirty="0" smtClean="0"/>
              <a:t>Between February and May 2013, WB&amp;A collected 3,704 valid surveys from the eligible Medicaid adult population (13 of which were completed in Spanish) and 4,720 valid surveys from the eligible Medicaid child population (306 of which were completed in Spanish).  </a:t>
            </a:r>
            <a:r>
              <a:rPr lang="en-US" dirty="0" smtClean="0">
                <a:sym typeface="Wingdings 3" pitchFamily="18" charset="2"/>
              </a:rPr>
              <a:t>2,211 of the child members across all </a:t>
            </a:r>
            <a:r>
              <a:rPr lang="en-US" dirty="0" err="1" smtClean="0">
                <a:sym typeface="Wingdings 3" pitchFamily="18" charset="2"/>
              </a:rPr>
              <a:t>HealthChoice</a:t>
            </a:r>
            <a:r>
              <a:rPr lang="en-US" dirty="0" smtClean="0">
                <a:sym typeface="Wingdings 3" pitchFamily="18" charset="2"/>
              </a:rPr>
              <a:t> MCOs qualified as being children with chronic conditions based on the parent’s/guardian’s responses to the CCC survey-based screening tool.</a:t>
            </a:r>
            <a:endParaRPr lang="en-US" dirty="0" smtClean="0"/>
          </a:p>
          <a:p>
            <a:pPr marL="0" indent="0" eaLnBrk="1" hangingPunct="1">
              <a:buNone/>
            </a:pPr>
            <a:r>
              <a:rPr lang="en-US" dirty="0" smtClean="0"/>
              <a:t>Ineligible adult and child members included those who were deceased, did not meet eligible population criteria (indicated non-membership in the specified health plan) or had a language </a:t>
            </a:r>
            <a:r>
              <a:rPr lang="en-US" dirty="0"/>
              <a:t>barrier (non-English or Spanish</a:t>
            </a:r>
            <a:r>
              <a:rPr lang="en-US" dirty="0" smtClean="0"/>
              <a:t>).  In addition, adult members who were mentally or physically </a:t>
            </a:r>
            <a:r>
              <a:rPr lang="en-US" dirty="0"/>
              <a:t>incapacitated and unable to complete the survey themselves </a:t>
            </a:r>
            <a:r>
              <a:rPr lang="en-US" dirty="0" smtClean="0"/>
              <a:t>were also considered ineligible.  Non-respondents included those who had refused to participate, could not be reached due to a bad address or telephone number or were unable to be contacted during the survey time period.  </a:t>
            </a:r>
          </a:p>
          <a:p>
            <a:pPr marL="396875" lvl="1" eaLnBrk="1" hangingPunct="1">
              <a:buFont typeface="Wingdings" pitchFamily="2" charset="2"/>
              <a:buChar char="§"/>
            </a:pPr>
            <a:r>
              <a:rPr lang="en-US" dirty="0" smtClean="0"/>
              <a:t>Ineligible surveys are subtracted from the sample size when computing a response rate.</a:t>
            </a:r>
          </a:p>
          <a:p>
            <a:pPr marL="0" indent="0" eaLnBrk="1" hangingPunct="1">
              <a:buFont typeface="Wingdings" pitchFamily="2" charset="2"/>
              <a:buNone/>
            </a:pPr>
            <a:r>
              <a:rPr lang="en-US" dirty="0" smtClean="0"/>
              <a:t>Table 1 below shows the total number of adult and child members in the sample that fell into each disposition category: </a:t>
            </a:r>
          </a:p>
          <a:p>
            <a:pPr marL="0" indent="0" eaLnBrk="1" hangingPunct="1">
              <a:buFont typeface="Wingdings" pitchFamily="2" charset="2"/>
              <a:buNone/>
            </a:pPr>
            <a:r>
              <a:rPr lang="en-US" dirty="0" smtClean="0"/>
              <a:t>      </a:t>
            </a:r>
          </a:p>
        </p:txBody>
      </p:sp>
      <p:graphicFrame>
        <p:nvGraphicFramePr>
          <p:cNvPr id="1612968" name="Group 168"/>
          <p:cNvGraphicFramePr>
            <a:graphicFrameLocks noGrp="1"/>
          </p:cNvGraphicFramePr>
          <p:nvPr>
            <p:extLst>
              <p:ext uri="{D42A27DB-BD31-4B8C-83A1-F6EECF244321}">
                <p14:modId xmlns:p14="http://schemas.microsoft.com/office/powerpoint/2010/main" val="1404439905"/>
              </p:ext>
            </p:extLst>
          </p:nvPr>
        </p:nvGraphicFramePr>
        <p:xfrm>
          <a:off x="1570038" y="3796419"/>
          <a:ext cx="6442075" cy="2440326"/>
        </p:xfrm>
        <a:graphic>
          <a:graphicData uri="http://schemas.openxmlformats.org/drawingml/2006/table">
            <a:tbl>
              <a:tblPr/>
              <a:tblGrid>
                <a:gridCol w="1616075"/>
                <a:gridCol w="2603500"/>
                <a:gridCol w="1111250"/>
                <a:gridCol w="1111250"/>
              </a:tblGrid>
              <a:tr h="557610">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900" b="1" i="0" u="none" strike="noStrike" cap="none" normalizeH="0" baseline="0" dirty="0" smtClean="0">
                          <a:ln>
                            <a:noFill/>
                          </a:ln>
                          <a:solidFill>
                            <a:schemeClr val="bg1"/>
                          </a:solidFill>
                          <a:effectLst/>
                          <a:latin typeface="Arial" charset="0"/>
                          <a:ea typeface="Times New Roman" pitchFamily="18" charset="0"/>
                          <a:cs typeface="Arial" charset="0"/>
                        </a:rPr>
                        <a:t>Disposition Group</a:t>
                      </a:r>
                    </a:p>
                  </a:txBody>
                  <a:tcPr marT="45706" marB="45706" anchor="b" horzOverflow="overflow">
                    <a:lnL w="28575" cap="flat" cmpd="sng" algn="ctr">
                      <a:solidFill>
                        <a:schemeClr val="tx1"/>
                      </a:solidFill>
                      <a:prstDash val="solid"/>
                      <a:round/>
                      <a:headEnd type="none" w="med" len="med"/>
                      <a:tailEnd type="none" w="med" len="med"/>
                    </a:lnL>
                    <a:lnR w="12700" cap="flat" cmpd="sng" algn="ctr">
                      <a:solidFill>
                        <a:srgbClr val="999999"/>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900" b="1" i="0" u="none" strike="noStrike" cap="none" normalizeH="0" baseline="0" smtClean="0">
                          <a:ln>
                            <a:noFill/>
                          </a:ln>
                          <a:solidFill>
                            <a:schemeClr val="bg1"/>
                          </a:solidFill>
                          <a:effectLst/>
                          <a:latin typeface="Arial" charset="0"/>
                          <a:ea typeface="Times New Roman" pitchFamily="18" charset="0"/>
                          <a:cs typeface="Arial" charset="0"/>
                        </a:rPr>
                        <a:t>Disposition Category</a:t>
                      </a:r>
                    </a:p>
                  </a:txBody>
                  <a:tcPr marT="45706" marB="45706" anchor="b"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900" b="1" i="0" u="none" strike="noStrike" cap="none" normalizeH="0" baseline="0" smtClean="0">
                          <a:ln>
                            <a:noFill/>
                          </a:ln>
                          <a:solidFill>
                            <a:schemeClr val="bg1"/>
                          </a:solidFill>
                          <a:effectLst/>
                          <a:latin typeface="Arial" charset="0"/>
                          <a:ea typeface="Times New Roman" pitchFamily="18" charset="0"/>
                          <a:cs typeface="Arial" charset="0"/>
                        </a:rPr>
                        <a:t>Adult</a:t>
                      </a:r>
                    </a:p>
                  </a:txBody>
                  <a:tcPr marT="45706" marB="45706" anchor="b"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900" b="1" i="0" u="none" strike="noStrike" cap="none" normalizeH="0" baseline="0" smtClean="0">
                          <a:ln>
                            <a:noFill/>
                          </a:ln>
                          <a:solidFill>
                            <a:schemeClr val="bg1"/>
                          </a:solidFill>
                          <a:effectLst/>
                          <a:latin typeface="Arial" charset="0"/>
                          <a:ea typeface="Times New Roman" pitchFamily="18" charset="0"/>
                          <a:cs typeface="Arial" charset="0"/>
                        </a:rPr>
                        <a:t>Child</a:t>
                      </a:r>
                      <a:br>
                        <a:rPr kumimoji="0" lang="en-US" sz="900" b="1" i="0" u="none" strike="noStrike" cap="none" normalizeH="0" baseline="0" smtClean="0">
                          <a:ln>
                            <a:noFill/>
                          </a:ln>
                          <a:solidFill>
                            <a:schemeClr val="bg1"/>
                          </a:solidFill>
                          <a:effectLst/>
                          <a:latin typeface="Arial" charset="0"/>
                          <a:ea typeface="Times New Roman" pitchFamily="18" charset="0"/>
                          <a:cs typeface="Arial" charset="0"/>
                        </a:rPr>
                      </a:br>
                      <a:r>
                        <a:rPr kumimoji="0" lang="en-US" sz="900" b="1" i="0" u="none" strike="noStrike" cap="none" normalizeH="0" baseline="0" smtClean="0">
                          <a:ln>
                            <a:noFill/>
                          </a:ln>
                          <a:solidFill>
                            <a:schemeClr val="bg1"/>
                          </a:solidFill>
                          <a:effectLst/>
                          <a:latin typeface="Arial" charset="0"/>
                          <a:ea typeface="Times New Roman" pitchFamily="18" charset="0"/>
                          <a:cs typeface="Arial" charset="0"/>
                        </a:rPr>
                        <a:t>(General Population/ Sample A)</a:t>
                      </a:r>
                    </a:p>
                  </a:txBody>
                  <a:tcPr marT="45706" marB="45706" anchor="b" horzOverflow="overflow">
                    <a:lnL w="12700" cap="flat" cmpd="sng" algn="ctr">
                      <a:solidFill>
                        <a:srgbClr val="999999"/>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46659C"/>
                    </a:solidFill>
                  </a:tcPr>
                </a:tc>
              </a:tr>
              <a:tr h="211072">
                <a:tc rowSpan="5">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ea typeface="Times New Roman" pitchFamily="18" charset="0"/>
                          <a:cs typeface="Arial" charset="0"/>
                        </a:rPr>
                        <a:t>Ineligible</a:t>
                      </a:r>
                    </a:p>
                  </a:txBody>
                  <a:tcPr marT="45706" marB="45706" anchor="ctr" horzOverflow="overflow">
                    <a:lnL w="28575" cap="flat" cmpd="sng" algn="ctr">
                      <a:solidFill>
                        <a:schemeClr val="tx1"/>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ea typeface="Times New Roman" pitchFamily="18" charset="0"/>
                          <a:cs typeface="Arial" charset="0"/>
                        </a:rPr>
                        <a:t>Deceased (M20/T20)</a:t>
                      </a:r>
                    </a:p>
                  </a:txBody>
                  <a:tcPr marT="45706" marB="45706"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11</a:t>
                      </a: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3</a:t>
                      </a:r>
                    </a:p>
                  </a:txBody>
                  <a:tcPr anchor="ctr" horzOverflow="overflow">
                    <a:lnL w="12700" cap="flat" cmpd="sng" algn="ctr">
                      <a:solidFill>
                        <a:srgbClr val="999999"/>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noFill/>
                  </a:tcPr>
                </a:tc>
              </a:tr>
              <a:tr h="207961">
                <a:tc vMerge="1">
                  <a:txBody>
                    <a:bodyPr/>
                    <a:lstStyle/>
                    <a:p>
                      <a:endParaRPr lang="en-US"/>
                    </a:p>
                  </a:txBody>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ea typeface="Times New Roman" pitchFamily="18" charset="0"/>
                          <a:cs typeface="Arial" charset="0"/>
                        </a:rPr>
                        <a:t>Does not meet eligibility criteria (M21/T21)</a:t>
                      </a:r>
                    </a:p>
                  </a:txBody>
                  <a:tcPr marT="45706" marB="45706"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197</a:t>
                      </a: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173</a:t>
                      </a:r>
                    </a:p>
                  </a:txBody>
                  <a:tcPr anchor="ctr" horzOverflow="overflow">
                    <a:lnL w="12700" cap="flat" cmpd="sng" algn="ctr">
                      <a:solidFill>
                        <a:srgbClr val="999999"/>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noFill/>
                  </a:tcPr>
                </a:tc>
              </a:tr>
              <a:tr h="209484">
                <a:tc vMerge="1">
                  <a:txBody>
                    <a:bodyPr/>
                    <a:lstStyle/>
                    <a:p>
                      <a:endParaRPr lang="en-US"/>
                    </a:p>
                  </a:txBody>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ea typeface="Times New Roman" pitchFamily="18" charset="0"/>
                          <a:cs typeface="Arial" charset="0"/>
                        </a:rPr>
                        <a:t>Language barrier (M22/T22) </a:t>
                      </a:r>
                    </a:p>
                  </a:txBody>
                  <a:tcPr marT="45706" marB="45706"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48</a:t>
                      </a: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53</a:t>
                      </a:r>
                    </a:p>
                  </a:txBody>
                  <a:tcPr anchor="ctr" horzOverflow="overflow">
                    <a:lnL w="12700" cap="flat" cmpd="sng" algn="ctr">
                      <a:solidFill>
                        <a:srgbClr val="999999"/>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noFill/>
                  </a:tcPr>
                </a:tc>
              </a:tr>
              <a:tr h="209484">
                <a:tc vMerge="1">
                  <a:txBody>
                    <a:bodyPr/>
                    <a:lstStyle/>
                    <a:p>
                      <a:endParaRPr lang="en-US"/>
                    </a:p>
                  </a:txBody>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ea typeface="Times New Roman" pitchFamily="18" charset="0"/>
                          <a:cs typeface="Arial" charset="0"/>
                        </a:rPr>
                        <a:t>Mentally/Physically incapacitated (M24/T24)</a:t>
                      </a:r>
                    </a:p>
                  </a:txBody>
                  <a:tcPr marT="45706" marB="45706"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46</a:t>
                      </a: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N/A</a:t>
                      </a:r>
                    </a:p>
                  </a:txBody>
                  <a:tcPr marT="45706" marB="45706" anchor="ctr" horzOverflow="overflow">
                    <a:lnL w="12700" cap="flat" cmpd="sng" algn="ctr">
                      <a:solidFill>
                        <a:srgbClr val="999999"/>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noFill/>
                  </a:tcPr>
                </a:tc>
              </a:tr>
              <a:tr h="209484">
                <a:tc vMerge="1">
                  <a:txBody>
                    <a:bodyPr/>
                    <a:lstStyle/>
                    <a:p>
                      <a:endParaRPr lang="en-US"/>
                    </a:p>
                  </a:txBody>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ea typeface="Times New Roman" pitchFamily="18" charset="0"/>
                          <a:cs typeface="Arial" charset="0"/>
                        </a:rPr>
                        <a:t>Total Ineligible</a:t>
                      </a:r>
                    </a:p>
                  </a:txBody>
                  <a:tcPr marT="45706" marB="45706"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ea typeface="Times New Roman" pitchFamily="18" charset="0"/>
                          <a:cs typeface="Arial" charset="0"/>
                        </a:rPr>
                        <a:t>302</a:t>
                      </a: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ea typeface="Times New Roman" pitchFamily="18" charset="0"/>
                          <a:cs typeface="Arial" charset="0"/>
                        </a:rPr>
                        <a:t>229</a:t>
                      </a:r>
                    </a:p>
                  </a:txBody>
                  <a:tcPr marT="45706" marB="45706" anchor="ctr" horzOverflow="overflow">
                    <a:lnL w="12700" cap="flat" cmpd="sng" algn="ctr">
                      <a:solidFill>
                        <a:srgbClr val="999999"/>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999999"/>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07961">
                <a:tc rowSpan="4">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ea typeface="Times New Roman" pitchFamily="18" charset="0"/>
                          <a:cs typeface="Arial" charset="0"/>
                        </a:rPr>
                        <a:t>Non-Response</a:t>
                      </a:r>
                    </a:p>
                  </a:txBody>
                  <a:tcPr marT="45706" marB="45706" anchor="ctr" horzOverflow="overflow">
                    <a:lnL w="28575" cap="flat" cmpd="sng" algn="ctr">
                      <a:solidFill>
                        <a:schemeClr val="tx1"/>
                      </a:solidFill>
                      <a:prstDash val="solid"/>
                      <a:round/>
                      <a:headEnd type="none" w="med" len="med"/>
                      <a:tailEnd type="none" w="med" len="med"/>
                    </a:lnL>
                    <a:lnR w="12700" cap="flat" cmpd="sng" algn="ctr">
                      <a:solidFill>
                        <a:srgbClr val="999999"/>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ea typeface="Times New Roman" pitchFamily="18" charset="0"/>
                          <a:cs typeface="Arial" charset="0"/>
                        </a:rPr>
                        <a:t>Bad address/phone (M23/T23)</a:t>
                      </a:r>
                    </a:p>
                  </a:txBody>
                  <a:tcPr marT="45706" marB="45706"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831</a:t>
                      </a: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1,219</a:t>
                      </a:r>
                    </a:p>
                  </a:txBody>
                  <a:tcPr anchor="ctr" horzOverflow="overflow">
                    <a:lnL w="12700" cap="flat" cmpd="sng" algn="ctr">
                      <a:solidFill>
                        <a:srgbClr val="999999"/>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noFill/>
                  </a:tcPr>
                </a:tc>
              </a:tr>
              <a:tr h="209484">
                <a:tc vMerge="1">
                  <a:txBody>
                    <a:bodyPr/>
                    <a:lstStyle/>
                    <a:p>
                      <a:endParaRPr lang="en-US"/>
                    </a:p>
                  </a:txBody>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Refusal (M32/T32)</a:t>
                      </a:r>
                    </a:p>
                  </a:txBody>
                  <a:tcPr marT="45706" marB="45706"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451</a:t>
                      </a: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524</a:t>
                      </a:r>
                    </a:p>
                  </a:txBody>
                  <a:tcPr anchor="ctr" horzOverflow="overflow">
                    <a:lnL w="12700" cap="flat" cmpd="sng" algn="ctr">
                      <a:solidFill>
                        <a:srgbClr val="999999"/>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noFill/>
                  </a:tcPr>
                </a:tc>
              </a:tr>
              <a:tr h="209484">
                <a:tc vMerge="1">
                  <a:txBody>
                    <a:bodyPr/>
                    <a:lstStyle/>
                    <a:p>
                      <a:endParaRPr lang="en-US"/>
                    </a:p>
                  </a:txBody>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ea typeface="Times New Roman" pitchFamily="18" charset="0"/>
                          <a:cs typeface="Arial" charset="0"/>
                        </a:rPr>
                        <a:t>Maximum attempts made (M33/T33)*</a:t>
                      </a:r>
                    </a:p>
                  </a:txBody>
                  <a:tcPr marT="45706" marB="45706"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6,997</a:t>
                      </a: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8,323</a:t>
                      </a:r>
                    </a:p>
                  </a:txBody>
                  <a:tcPr anchor="ctr" horzOverflow="overflow">
                    <a:lnL w="12700" cap="flat" cmpd="sng" algn="ctr">
                      <a:solidFill>
                        <a:srgbClr val="999999"/>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noFill/>
                  </a:tcPr>
                </a:tc>
              </a:tr>
              <a:tr h="207961">
                <a:tc vMerge="1">
                  <a:txBody>
                    <a:bodyPr/>
                    <a:lstStyle/>
                    <a:p>
                      <a:endParaRPr lang="en-US"/>
                    </a:p>
                  </a:txBody>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ea typeface="Times New Roman" pitchFamily="18" charset="0"/>
                          <a:cs typeface="Arial" charset="0"/>
                        </a:rPr>
                        <a:t>Total Non-Response</a:t>
                      </a:r>
                    </a:p>
                  </a:txBody>
                  <a:tcPr marT="45706" marB="45706"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ea typeface="Times New Roman" pitchFamily="18" charset="0"/>
                          <a:cs typeface="Arial" charset="0"/>
                        </a:rPr>
                        <a:t>8,279</a:t>
                      </a: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ea typeface="Times New Roman" pitchFamily="18" charset="0"/>
                          <a:cs typeface="Arial" charset="0"/>
                        </a:rPr>
                        <a:t>10,066</a:t>
                      </a:r>
                    </a:p>
                  </a:txBody>
                  <a:tcPr anchor="ctr" horzOverflow="overflow">
                    <a:lnL w="12700" cap="flat" cmpd="sng" algn="ctr">
                      <a:solidFill>
                        <a:srgbClr val="999999"/>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999999"/>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270" name="Text Box 118"/>
          <p:cNvSpPr txBox="1">
            <a:spLocks noChangeArrowheads="1"/>
          </p:cNvSpPr>
          <p:nvPr/>
        </p:nvSpPr>
        <p:spPr bwMode="auto">
          <a:xfrm>
            <a:off x="1500188" y="6223706"/>
            <a:ext cx="53609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800" b="1">
                <a:solidFill>
                  <a:schemeClr val="tx1"/>
                </a:solidFill>
                <a:latin typeface="Times New Roman" pitchFamily="18" charset="0"/>
              </a:defRPr>
            </a:lvl1pPr>
            <a:lvl2pPr marL="742950" indent="-285750">
              <a:defRPr sz="800" b="1">
                <a:solidFill>
                  <a:schemeClr val="tx1"/>
                </a:solidFill>
                <a:latin typeface="Times New Roman" pitchFamily="18" charset="0"/>
              </a:defRPr>
            </a:lvl2pPr>
            <a:lvl3pPr marL="1143000" indent="-228600">
              <a:defRPr sz="800" b="1">
                <a:solidFill>
                  <a:schemeClr val="tx1"/>
                </a:solidFill>
                <a:latin typeface="Times New Roman" pitchFamily="18" charset="0"/>
              </a:defRPr>
            </a:lvl3pPr>
            <a:lvl4pPr marL="1600200" indent="-228600">
              <a:defRPr sz="800" b="1">
                <a:solidFill>
                  <a:schemeClr val="tx1"/>
                </a:solidFill>
                <a:latin typeface="Times New Roman" pitchFamily="18" charset="0"/>
              </a:defRPr>
            </a:lvl4pPr>
            <a:lvl5pPr marL="2057400" indent="-228600">
              <a:defRPr sz="800" b="1">
                <a:solidFill>
                  <a:schemeClr val="tx1"/>
                </a:solidFill>
                <a:latin typeface="Times New Roman" pitchFamily="18" charset="0"/>
              </a:defRPr>
            </a:lvl5pPr>
            <a:lvl6pPr marL="2514600" indent="-228600" eaLnBrk="0" fontAlgn="base" hangingPunct="0">
              <a:spcBef>
                <a:spcPct val="0"/>
              </a:spcBef>
              <a:spcAft>
                <a:spcPct val="0"/>
              </a:spcAft>
              <a:defRPr sz="800" b="1">
                <a:solidFill>
                  <a:schemeClr val="tx1"/>
                </a:solidFill>
                <a:latin typeface="Times New Roman" pitchFamily="18" charset="0"/>
              </a:defRPr>
            </a:lvl6pPr>
            <a:lvl7pPr marL="2971800" indent="-228600" eaLnBrk="0" fontAlgn="base" hangingPunct="0">
              <a:spcBef>
                <a:spcPct val="0"/>
              </a:spcBef>
              <a:spcAft>
                <a:spcPct val="0"/>
              </a:spcAft>
              <a:defRPr sz="800" b="1">
                <a:solidFill>
                  <a:schemeClr val="tx1"/>
                </a:solidFill>
                <a:latin typeface="Times New Roman" pitchFamily="18" charset="0"/>
              </a:defRPr>
            </a:lvl7pPr>
            <a:lvl8pPr marL="3429000" indent="-228600" eaLnBrk="0" fontAlgn="base" hangingPunct="0">
              <a:spcBef>
                <a:spcPct val="0"/>
              </a:spcBef>
              <a:spcAft>
                <a:spcPct val="0"/>
              </a:spcAft>
              <a:defRPr sz="800" b="1">
                <a:solidFill>
                  <a:schemeClr val="tx1"/>
                </a:solidFill>
                <a:latin typeface="Times New Roman" pitchFamily="18" charset="0"/>
              </a:defRPr>
            </a:lvl8pPr>
            <a:lvl9pPr marL="3886200" indent="-228600" eaLnBrk="0" fontAlgn="base" hangingPunct="0">
              <a:spcBef>
                <a:spcPct val="0"/>
              </a:spcBef>
              <a:spcAft>
                <a:spcPct val="0"/>
              </a:spcAft>
              <a:defRPr sz="800" b="1">
                <a:solidFill>
                  <a:schemeClr val="tx1"/>
                </a:solidFill>
                <a:latin typeface="Times New Roman" pitchFamily="18" charset="0"/>
              </a:defRPr>
            </a:lvl9pPr>
          </a:lstStyle>
          <a:p>
            <a:pPr>
              <a:spcBef>
                <a:spcPct val="50000"/>
              </a:spcBef>
            </a:pPr>
            <a:r>
              <a:rPr lang="en-US" b="0" dirty="0">
                <a:latin typeface="Arial" charset="0"/>
              </a:rPr>
              <a:t>*Maximum attempts made include two survey mailings and an average of six call attempts.</a:t>
            </a:r>
            <a:br>
              <a:rPr lang="en-US" b="0" dirty="0">
                <a:latin typeface="Arial" charset="0"/>
              </a:rPr>
            </a:br>
            <a:r>
              <a:rPr lang="en-US" b="0" dirty="0">
                <a:latin typeface="Arial" charset="0"/>
              </a:rPr>
              <a:t>N/A=Not applicable to this population</a:t>
            </a:r>
          </a:p>
        </p:txBody>
      </p:sp>
      <p:sp>
        <p:nvSpPr>
          <p:cNvPr id="9271" name="Text Box 164"/>
          <p:cNvSpPr txBox="1">
            <a:spLocks noChangeArrowheads="1"/>
          </p:cNvSpPr>
          <p:nvPr/>
        </p:nvSpPr>
        <p:spPr bwMode="auto">
          <a:xfrm>
            <a:off x="1565047" y="3466372"/>
            <a:ext cx="19764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800" b="1">
                <a:solidFill>
                  <a:schemeClr val="tx1"/>
                </a:solidFill>
                <a:latin typeface="Times New Roman" pitchFamily="18" charset="0"/>
              </a:defRPr>
            </a:lvl1pPr>
            <a:lvl2pPr marL="742950" indent="-285750">
              <a:defRPr sz="800" b="1">
                <a:solidFill>
                  <a:schemeClr val="tx1"/>
                </a:solidFill>
                <a:latin typeface="Times New Roman" pitchFamily="18" charset="0"/>
              </a:defRPr>
            </a:lvl2pPr>
            <a:lvl3pPr marL="1143000" indent="-228600">
              <a:defRPr sz="800" b="1">
                <a:solidFill>
                  <a:schemeClr val="tx1"/>
                </a:solidFill>
                <a:latin typeface="Times New Roman" pitchFamily="18" charset="0"/>
              </a:defRPr>
            </a:lvl3pPr>
            <a:lvl4pPr marL="1600200" indent="-228600">
              <a:defRPr sz="800" b="1">
                <a:solidFill>
                  <a:schemeClr val="tx1"/>
                </a:solidFill>
                <a:latin typeface="Times New Roman" pitchFamily="18" charset="0"/>
              </a:defRPr>
            </a:lvl4pPr>
            <a:lvl5pPr marL="2057400" indent="-228600">
              <a:defRPr sz="800" b="1">
                <a:solidFill>
                  <a:schemeClr val="tx1"/>
                </a:solidFill>
                <a:latin typeface="Times New Roman" pitchFamily="18" charset="0"/>
              </a:defRPr>
            </a:lvl5pPr>
            <a:lvl6pPr marL="2514600" indent="-228600" eaLnBrk="0" fontAlgn="base" hangingPunct="0">
              <a:spcBef>
                <a:spcPct val="0"/>
              </a:spcBef>
              <a:spcAft>
                <a:spcPct val="0"/>
              </a:spcAft>
              <a:defRPr sz="800" b="1">
                <a:solidFill>
                  <a:schemeClr val="tx1"/>
                </a:solidFill>
                <a:latin typeface="Times New Roman" pitchFamily="18" charset="0"/>
              </a:defRPr>
            </a:lvl6pPr>
            <a:lvl7pPr marL="2971800" indent="-228600" eaLnBrk="0" fontAlgn="base" hangingPunct="0">
              <a:spcBef>
                <a:spcPct val="0"/>
              </a:spcBef>
              <a:spcAft>
                <a:spcPct val="0"/>
              </a:spcAft>
              <a:defRPr sz="800" b="1">
                <a:solidFill>
                  <a:schemeClr val="tx1"/>
                </a:solidFill>
                <a:latin typeface="Times New Roman" pitchFamily="18" charset="0"/>
              </a:defRPr>
            </a:lvl7pPr>
            <a:lvl8pPr marL="3429000" indent="-228600" eaLnBrk="0" fontAlgn="base" hangingPunct="0">
              <a:spcBef>
                <a:spcPct val="0"/>
              </a:spcBef>
              <a:spcAft>
                <a:spcPct val="0"/>
              </a:spcAft>
              <a:defRPr sz="800" b="1">
                <a:solidFill>
                  <a:schemeClr val="tx1"/>
                </a:solidFill>
                <a:latin typeface="Times New Roman" pitchFamily="18" charset="0"/>
              </a:defRPr>
            </a:lvl8pPr>
            <a:lvl9pPr marL="3886200" indent="-228600" eaLnBrk="0" fontAlgn="base" hangingPunct="0">
              <a:spcBef>
                <a:spcPct val="0"/>
              </a:spcBef>
              <a:spcAft>
                <a:spcPct val="0"/>
              </a:spcAft>
              <a:defRPr sz="800" b="1">
                <a:solidFill>
                  <a:schemeClr val="tx1"/>
                </a:solidFill>
                <a:latin typeface="Times New Roman" pitchFamily="18" charset="0"/>
              </a:defRPr>
            </a:lvl9pPr>
          </a:lstStyle>
          <a:p>
            <a:r>
              <a:rPr lang="en-US" sz="1000" i="1" dirty="0">
                <a:latin typeface="Arial" charset="0"/>
              </a:rPr>
              <a:t>Table 1:  Sample Dispositions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479425" y="274638"/>
            <a:ext cx="8642350" cy="334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solidFill>
                  <a:schemeClr val="bg1"/>
                </a:solidFill>
              </a:rPr>
              <a:t>Research Approach </a:t>
            </a:r>
            <a:r>
              <a:rPr lang="en-US" sz="1000" smtClean="0">
                <a:solidFill>
                  <a:schemeClr val="bg1"/>
                </a:solidFill>
              </a:rPr>
              <a:t>(continued)</a:t>
            </a:r>
          </a:p>
        </p:txBody>
      </p:sp>
      <p:sp>
        <p:nvSpPr>
          <p:cNvPr id="10243" name="Rectangle 3"/>
          <p:cNvSpPr>
            <a:spLocks noGrp="1" noChangeArrowheads="1"/>
          </p:cNvSpPr>
          <p:nvPr>
            <p:ph type="body" idx="1"/>
          </p:nvPr>
        </p:nvSpPr>
        <p:spPr>
          <a:xfrm>
            <a:off x="360363" y="838200"/>
            <a:ext cx="8880475" cy="2514600"/>
          </a:xfrm>
          <a:noFill/>
        </p:spPr>
        <p:txBody>
          <a:bodyPr/>
          <a:lstStyle/>
          <a:p>
            <a:pPr marL="0" indent="0" eaLnBrk="1" hangingPunct="1">
              <a:buFont typeface="Wingdings" pitchFamily="2" charset="2"/>
              <a:buNone/>
            </a:pPr>
            <a:r>
              <a:rPr lang="en-US" dirty="0" smtClean="0"/>
              <a:t>Tables 2 and 3 below illustrate the number of adult and child surveys mailed, the number of completed surveys (mail and phone) and the response rate for each </a:t>
            </a:r>
            <a:r>
              <a:rPr lang="en-US" dirty="0" err="1" smtClean="0"/>
              <a:t>HealthChoice</a:t>
            </a:r>
            <a:r>
              <a:rPr lang="en-US" dirty="0" smtClean="0"/>
              <a:t> MCO.  </a:t>
            </a:r>
          </a:p>
        </p:txBody>
      </p:sp>
      <p:graphicFrame>
        <p:nvGraphicFramePr>
          <p:cNvPr id="1615431" name="Group 583"/>
          <p:cNvGraphicFramePr>
            <a:graphicFrameLocks noGrp="1"/>
          </p:cNvGraphicFramePr>
          <p:nvPr>
            <p:extLst>
              <p:ext uri="{D42A27DB-BD31-4B8C-83A1-F6EECF244321}">
                <p14:modId xmlns:p14="http://schemas.microsoft.com/office/powerpoint/2010/main" val="3091494234"/>
              </p:ext>
            </p:extLst>
          </p:nvPr>
        </p:nvGraphicFramePr>
        <p:xfrm>
          <a:off x="990600" y="4038600"/>
          <a:ext cx="7696200" cy="2822702"/>
        </p:xfrm>
        <a:graphic>
          <a:graphicData uri="http://schemas.openxmlformats.org/drawingml/2006/table">
            <a:tbl>
              <a:tblPr/>
              <a:tblGrid>
                <a:gridCol w="1782763"/>
                <a:gridCol w="960437"/>
                <a:gridCol w="1120775"/>
                <a:gridCol w="958850"/>
                <a:gridCol w="1041400"/>
                <a:gridCol w="958850"/>
                <a:gridCol w="873125"/>
              </a:tblGrid>
              <a:tr h="198167">
                <a:tc rowSpan="2">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err="1" smtClean="0">
                          <a:ln>
                            <a:noFill/>
                          </a:ln>
                          <a:solidFill>
                            <a:schemeClr val="bg1"/>
                          </a:solidFill>
                          <a:effectLst/>
                          <a:latin typeface="Arial" charset="0"/>
                        </a:rPr>
                        <a:t>HealthChoice</a:t>
                      </a:r>
                      <a:r>
                        <a:rPr kumimoji="0" lang="en-US" sz="700" b="1" i="0" u="none" strike="noStrike" cap="none" normalizeH="0" baseline="0" dirty="0" smtClean="0">
                          <a:ln>
                            <a:noFill/>
                          </a:ln>
                          <a:solidFill>
                            <a:schemeClr val="bg1"/>
                          </a:solidFill>
                          <a:effectLst/>
                          <a:latin typeface="Arial" charset="0"/>
                        </a:rPr>
                        <a:t> MCO</a:t>
                      </a:r>
                    </a:p>
                  </a:txBody>
                  <a:tcPr marT="45731" marB="45731" anchor="b" horzOverflow="overflow">
                    <a:lnL w="28575"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smtClean="0">
                          <a:ln>
                            <a:noFill/>
                          </a:ln>
                          <a:solidFill>
                            <a:schemeClr val="bg1"/>
                          </a:solidFill>
                          <a:effectLst/>
                          <a:latin typeface="Arial" charset="0"/>
                        </a:rPr>
                        <a:t>Surveys Mailed</a:t>
                      </a:r>
                    </a:p>
                  </a:txBody>
                  <a:tcPr marT="45731" marB="45731"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General Population</a:t>
                      </a:r>
                    </a:p>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Mail and Phone Completes*</a:t>
                      </a:r>
                    </a:p>
                  </a:txBody>
                  <a:tcPr marT="45731" marB="45731"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smtClean="0">
                          <a:ln>
                            <a:noFill/>
                          </a:ln>
                          <a:solidFill>
                            <a:schemeClr val="bg1"/>
                          </a:solidFill>
                          <a:effectLst/>
                          <a:latin typeface="Arial" charset="0"/>
                        </a:rPr>
                        <a:t>CCC Respondents</a:t>
                      </a:r>
                      <a:r>
                        <a:rPr kumimoji="0" lang="en-US" sz="700" b="1" i="0" u="none" strike="noStrike" cap="none" normalizeH="0" baseline="30000" smtClean="0">
                          <a:ln>
                            <a:noFill/>
                          </a:ln>
                          <a:solidFill>
                            <a:schemeClr val="bg1"/>
                          </a:solidFill>
                          <a:effectLst/>
                          <a:latin typeface="Arial" charset="0"/>
                        </a:rPr>
                        <a:t>2</a:t>
                      </a:r>
                    </a:p>
                  </a:txBody>
                  <a:tcPr marT="45731" marB="45731" anchor="b" horzOverflow="overflow">
                    <a:lnL w="1270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General Population Response Rate</a:t>
                      </a:r>
                    </a:p>
                  </a:txBody>
                  <a:tcPr marT="45731" marB="45731" anchor="b" horzOverflow="overflow">
                    <a:lnL w="1905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r>
              <a:tr h="411578">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smtClean="0">
                          <a:ln>
                            <a:noFill/>
                          </a:ln>
                          <a:solidFill>
                            <a:schemeClr val="bg1"/>
                          </a:solidFill>
                          <a:effectLst/>
                          <a:latin typeface="Arial" charset="0"/>
                        </a:rPr>
                        <a:t>Total Child</a:t>
                      </a:r>
                    </a:p>
                  </a:txBody>
                  <a:tcPr marT="45731" marB="45731"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smtClean="0">
                          <a:ln>
                            <a:noFill/>
                          </a:ln>
                          <a:solidFill>
                            <a:schemeClr val="bg1"/>
                          </a:solidFill>
                          <a:effectLst/>
                          <a:latin typeface="Arial" charset="0"/>
                        </a:rPr>
                        <a:t>General Population (Sample A)</a:t>
                      </a:r>
                    </a:p>
                  </a:txBody>
                  <a:tcPr marT="45731" marB="45731"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CCC</a:t>
                      </a:r>
                      <a:br>
                        <a:rPr kumimoji="0" lang="en-US" sz="700" b="1" i="0" u="none" strike="noStrike" cap="none" normalizeH="0" baseline="0" dirty="0" smtClean="0">
                          <a:ln>
                            <a:noFill/>
                          </a:ln>
                          <a:solidFill>
                            <a:schemeClr val="bg1"/>
                          </a:solidFill>
                          <a:effectLst/>
                          <a:latin typeface="Arial" charset="0"/>
                        </a:rPr>
                      </a:br>
                      <a:r>
                        <a:rPr kumimoji="0" lang="en-US" sz="700" b="1" i="0" u="none" strike="noStrike" cap="none" normalizeH="0" baseline="0" dirty="0" smtClean="0">
                          <a:ln>
                            <a:noFill/>
                          </a:ln>
                          <a:solidFill>
                            <a:schemeClr val="bg1"/>
                          </a:solidFill>
                          <a:effectLst/>
                          <a:latin typeface="Arial" charset="0"/>
                        </a:rPr>
                        <a:t>Over-sample (Sample B)</a:t>
                      </a:r>
                      <a:r>
                        <a:rPr kumimoji="0" lang="en-US" sz="700" b="1" i="0" u="none" strike="noStrike" cap="none" normalizeH="0" baseline="30000" dirty="0" smtClean="0">
                          <a:ln>
                            <a:noFill/>
                          </a:ln>
                          <a:solidFill>
                            <a:schemeClr val="bg1"/>
                          </a:solidFill>
                          <a:effectLst/>
                          <a:latin typeface="Arial" charset="0"/>
                        </a:rPr>
                        <a:t>1</a:t>
                      </a:r>
                    </a:p>
                  </a:txBody>
                  <a:tcPr marT="45731" marB="45731"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198167">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700" b="0" i="0" u="none" strike="noStrike" cap="none" normalizeH="0" baseline="0" smtClean="0">
                          <a:ln>
                            <a:noFill/>
                          </a:ln>
                          <a:solidFill>
                            <a:schemeClr val="tx1"/>
                          </a:solidFill>
                          <a:effectLst/>
                          <a:latin typeface="Arial" charset="0"/>
                        </a:rPr>
                        <a:t>AMERIGROUP Community Care</a:t>
                      </a:r>
                    </a:p>
                  </a:txBody>
                  <a:tcPr marT="45731" marB="45731" anchor="ctr" horzOverflow="overflow">
                    <a:lnL w="28575"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3,985</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2,145</a:t>
                      </a:r>
                    </a:p>
                  </a:txBody>
                  <a:tcPr marT="45731" marB="45731"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1,840</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711</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349</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34%</a:t>
                      </a:r>
                    </a:p>
                  </a:txBody>
                  <a:tcPr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198167">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700" b="0" i="0" u="none" strike="noStrike" cap="none" normalizeH="0" baseline="0" smtClean="0">
                          <a:ln>
                            <a:noFill/>
                          </a:ln>
                          <a:solidFill>
                            <a:schemeClr val="tx1"/>
                          </a:solidFill>
                          <a:effectLst/>
                          <a:latin typeface="Arial" charset="0"/>
                        </a:rPr>
                        <a:t>Diamond Plan</a:t>
                      </a:r>
                    </a:p>
                  </a:txBody>
                  <a:tcPr marT="45731" marB="45731" anchor="ctr" horzOverflow="overflow">
                    <a:lnL w="28575"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2,145</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2,145</a:t>
                      </a:r>
                      <a:endParaRPr kumimoji="0" lang="en-US" sz="700" b="0" i="0" u="none" strike="noStrike" cap="none" normalizeH="0" baseline="30000" dirty="0" smtClean="0">
                        <a:ln>
                          <a:noFill/>
                        </a:ln>
                        <a:solidFill>
                          <a:schemeClr val="tx1"/>
                        </a:solidFill>
                        <a:effectLst/>
                        <a:latin typeface="Arial" charset="0"/>
                      </a:endParaRPr>
                    </a:p>
                  </a:txBody>
                  <a:tcPr marT="45731" marB="45731"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0</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522</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151</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25%</a:t>
                      </a:r>
                    </a:p>
                  </a:txBody>
                  <a:tcPr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198167">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700" b="0" i="0" u="none" strike="noStrike" cap="none" normalizeH="0" baseline="0" smtClean="0">
                          <a:ln>
                            <a:noFill/>
                          </a:ln>
                          <a:solidFill>
                            <a:schemeClr val="tx1"/>
                          </a:solidFill>
                          <a:effectLst/>
                          <a:latin typeface="Arial" charset="0"/>
                        </a:rPr>
                        <a:t>Jai Medical Systems</a:t>
                      </a:r>
                    </a:p>
                  </a:txBody>
                  <a:tcPr marT="45731" marB="45731" anchor="ctr" horzOverflow="overflow">
                    <a:lnL w="28575"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2,145</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2,145</a:t>
                      </a:r>
                      <a:endParaRPr kumimoji="0" lang="en-US" sz="700" b="0" i="0" u="none" strike="noStrike" cap="none" normalizeH="0" baseline="30000" dirty="0" smtClean="0">
                        <a:ln>
                          <a:noFill/>
                        </a:ln>
                        <a:solidFill>
                          <a:schemeClr val="tx1"/>
                        </a:solidFill>
                        <a:effectLst/>
                        <a:latin typeface="Arial" charset="0"/>
                      </a:endParaRPr>
                    </a:p>
                  </a:txBody>
                  <a:tcPr marT="45731" marB="45731"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0</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504</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118</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24%</a:t>
                      </a:r>
                    </a:p>
                  </a:txBody>
                  <a:tcPr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198167">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700" b="0" i="0" u="none" strike="noStrike" cap="none" normalizeH="0" baseline="0" smtClean="0">
                          <a:ln>
                            <a:noFill/>
                          </a:ln>
                          <a:solidFill>
                            <a:schemeClr val="tx1"/>
                          </a:solidFill>
                          <a:effectLst/>
                          <a:latin typeface="Arial" charset="0"/>
                        </a:rPr>
                        <a:t>Maryland Physicians Care</a:t>
                      </a:r>
                    </a:p>
                  </a:txBody>
                  <a:tcPr marT="45731" marB="45731" anchor="ctr" horzOverflow="overflow">
                    <a:lnL w="28575"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3,286</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2,145</a:t>
                      </a:r>
                    </a:p>
                  </a:txBody>
                  <a:tcPr marT="45731" marB="45731"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1,141</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750</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429</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35%</a:t>
                      </a:r>
                    </a:p>
                  </a:txBody>
                  <a:tcPr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198167">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700" b="0" i="0" u="none" strike="noStrike" cap="none" normalizeH="0" baseline="0" smtClean="0">
                          <a:ln>
                            <a:noFill/>
                          </a:ln>
                          <a:solidFill>
                            <a:schemeClr val="tx1"/>
                          </a:solidFill>
                          <a:effectLst/>
                          <a:latin typeface="Arial" charset="0"/>
                        </a:rPr>
                        <a:t>MedStar Family Choice</a:t>
                      </a:r>
                    </a:p>
                  </a:txBody>
                  <a:tcPr marT="45731" marB="45731" anchor="ctr" horzOverflow="overflow">
                    <a:lnL w="28575"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2,310</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2,145</a:t>
                      </a:r>
                    </a:p>
                  </a:txBody>
                  <a:tcPr marT="45731" marB="45731"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165</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700</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242</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33%</a:t>
                      </a:r>
                    </a:p>
                  </a:txBody>
                  <a:tcPr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2776">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700" b="0" i="0" u="none" strike="noStrike" cap="none" normalizeH="0" baseline="0" smtClean="0">
                          <a:ln>
                            <a:noFill/>
                          </a:ln>
                          <a:solidFill>
                            <a:schemeClr val="tx1"/>
                          </a:solidFill>
                          <a:effectLst/>
                          <a:latin typeface="Arial" charset="0"/>
                        </a:rPr>
                        <a:t>Priority Partners</a:t>
                      </a:r>
                    </a:p>
                  </a:txBody>
                  <a:tcPr marT="45731" marB="45731" anchor="ctr" horzOverflow="overflow">
                    <a:lnL w="28575"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3,985</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2,145</a:t>
                      </a:r>
                    </a:p>
                  </a:txBody>
                  <a:tcPr marT="45731" marB="45731"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1,840</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799</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521</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38%</a:t>
                      </a:r>
                    </a:p>
                  </a:txBody>
                  <a:tcPr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198167">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700" b="0" i="0" u="none" strike="noStrike" cap="none" normalizeH="0" baseline="0" smtClean="0">
                          <a:ln>
                            <a:noFill/>
                          </a:ln>
                          <a:solidFill>
                            <a:schemeClr val="tx1"/>
                          </a:solidFill>
                          <a:effectLst/>
                          <a:latin typeface="Arial" charset="0"/>
                        </a:rPr>
                        <a:t>UnitedHealthcare</a:t>
                      </a:r>
                    </a:p>
                  </a:txBody>
                  <a:tcPr marT="45731" marB="45731" anchor="ctr" horzOverflow="overflow">
                    <a:lnL w="28575"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3,389</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2,145</a:t>
                      </a:r>
                    </a:p>
                  </a:txBody>
                  <a:tcPr marT="45731" marB="45731"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1,244</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734</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401</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35%</a:t>
                      </a:r>
                    </a:p>
                  </a:txBody>
                  <a:tcPr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198167">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Total </a:t>
                      </a:r>
                      <a:r>
                        <a:rPr kumimoji="0" lang="en-US" sz="700" b="1" i="0" u="none" strike="noStrike" cap="none" normalizeH="0" baseline="0" dirty="0" err="1" smtClean="0">
                          <a:ln>
                            <a:noFill/>
                          </a:ln>
                          <a:solidFill>
                            <a:schemeClr val="tx1"/>
                          </a:solidFill>
                          <a:effectLst/>
                          <a:latin typeface="Arial" charset="0"/>
                        </a:rPr>
                        <a:t>HealthChoice</a:t>
                      </a:r>
                      <a:r>
                        <a:rPr kumimoji="0" lang="en-US" sz="700" b="1" i="0" u="none" strike="noStrike" cap="none" normalizeH="0" baseline="0" dirty="0" smtClean="0">
                          <a:ln>
                            <a:noFill/>
                          </a:ln>
                          <a:solidFill>
                            <a:schemeClr val="tx1"/>
                          </a:solidFill>
                          <a:effectLst/>
                          <a:latin typeface="Arial" charset="0"/>
                        </a:rPr>
                        <a:t> MCOs</a:t>
                      </a:r>
                    </a:p>
                  </a:txBody>
                  <a:tcPr marT="45731" marB="45731" anchor="ctr" horzOverflow="overflow">
                    <a:lnL w="28575"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21,245</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15,015</a:t>
                      </a:r>
                    </a:p>
                  </a:txBody>
                  <a:tcPr marT="45731" marB="45731"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6,230</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4,720</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2,211</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32%</a:t>
                      </a:r>
                    </a:p>
                  </a:txBody>
                  <a:tcPr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57309">
                <a:tc gridSpan="7">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30000" dirty="0" smtClean="0">
                          <a:ln>
                            <a:noFill/>
                          </a:ln>
                          <a:solidFill>
                            <a:schemeClr val="tx1"/>
                          </a:solidFill>
                          <a:effectLst/>
                          <a:latin typeface="Arial" charset="0"/>
                        </a:rPr>
                        <a:t>1</a:t>
                      </a:r>
                      <a:r>
                        <a:rPr kumimoji="0" lang="en-US" sz="600" b="0" i="0" u="none" strike="noStrike" cap="none" normalizeH="0" baseline="0" dirty="0" smtClean="0">
                          <a:ln>
                            <a:noFill/>
                          </a:ln>
                          <a:solidFill>
                            <a:schemeClr val="tx1"/>
                          </a:solidFill>
                          <a:effectLst/>
                          <a:latin typeface="Arial" charset="0"/>
                        </a:rPr>
                        <a:t>In </a:t>
                      </a:r>
                      <a:r>
                        <a:rPr kumimoji="0" lang="en-US" sz="600" b="0" i="0" u="none" strike="noStrike" cap="none" normalizeH="0" baseline="0" dirty="0" err="1" smtClean="0">
                          <a:ln>
                            <a:noFill/>
                          </a:ln>
                          <a:solidFill>
                            <a:schemeClr val="tx1"/>
                          </a:solidFill>
                          <a:effectLst/>
                          <a:latin typeface="Arial" charset="0"/>
                        </a:rPr>
                        <a:t>HealthChoice</a:t>
                      </a:r>
                      <a:r>
                        <a:rPr kumimoji="0" lang="en-US" sz="600" b="0" i="0" u="none" strike="noStrike" cap="none" normalizeH="0" baseline="0" dirty="0" smtClean="0">
                          <a:ln>
                            <a:noFill/>
                          </a:ln>
                          <a:solidFill>
                            <a:schemeClr val="tx1"/>
                          </a:solidFill>
                          <a:effectLst/>
                          <a:latin typeface="Arial" charset="0"/>
                        </a:rPr>
                        <a:t> MCOs with fewer members than the required sample size (1,840), the sample includes all members with a diagnosis indicative of a probable chronic condition who were not already selected for the General Population sample.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30000" dirty="0" smtClean="0">
                          <a:ln>
                            <a:noFill/>
                          </a:ln>
                          <a:solidFill>
                            <a:schemeClr val="tx1"/>
                          </a:solidFill>
                          <a:effectLst/>
                          <a:latin typeface="Arial" charset="0"/>
                        </a:rPr>
                        <a:t>2</a:t>
                      </a:r>
                      <a:r>
                        <a:rPr kumimoji="0" lang="en-US" sz="600" b="0" i="0" u="none" strike="noStrike" cap="none" normalizeH="0" baseline="0" dirty="0" smtClean="0">
                          <a:ln>
                            <a:noFill/>
                          </a:ln>
                          <a:solidFill>
                            <a:schemeClr val="tx1"/>
                          </a:solidFill>
                          <a:effectLst/>
                          <a:latin typeface="Arial" charset="0"/>
                        </a:rPr>
                        <a:t>As explained on page 4, it is important to note that the General Population data set (Sample A) and CCC Over-sample (Sample B) data set are </a:t>
                      </a:r>
                      <a:r>
                        <a:rPr kumimoji="0" lang="en-US" sz="600" b="0" i="0" u="sng" strike="noStrike" cap="none" normalizeH="0" baseline="0" dirty="0" smtClean="0">
                          <a:ln>
                            <a:noFill/>
                          </a:ln>
                          <a:solidFill>
                            <a:schemeClr val="tx1"/>
                          </a:solidFill>
                          <a:effectLst/>
                          <a:latin typeface="Arial" charset="0"/>
                        </a:rPr>
                        <a:t>not</a:t>
                      </a:r>
                      <a:r>
                        <a:rPr kumimoji="0" lang="en-US" sz="600" b="0" i="0" u="none" strike="noStrike" cap="none" normalizeH="0" baseline="0" dirty="0" smtClean="0">
                          <a:ln>
                            <a:noFill/>
                          </a:ln>
                          <a:solidFill>
                            <a:schemeClr val="tx1"/>
                          </a:solidFill>
                          <a:effectLst/>
                          <a:latin typeface="Arial" charset="0"/>
                        </a:rPr>
                        <a:t> mutually exclusive groups.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*During the telephone follow-up, members had the option to complete the survey in either English or Spanish.</a:t>
                      </a:r>
                      <a:endParaRPr kumimoji="0" lang="en-US" sz="600" b="0" i="0" u="none" strike="noStrike" cap="none" normalizeH="0" baseline="30000" dirty="0" smtClean="0">
                        <a:ln>
                          <a:noFill/>
                        </a:ln>
                        <a:solidFill>
                          <a:schemeClr val="tx1"/>
                        </a:solidFill>
                        <a:effectLst/>
                        <a:latin typeface="Arial" charset="0"/>
                      </a:endParaRPr>
                    </a:p>
                  </a:txBody>
                  <a:tcPr marT="45731" marB="45731" horzOverflow="overflow">
                    <a:lnL cap="flat">
                      <a:noFill/>
                    </a:lnL>
                    <a:lnR cap="flat">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aphicFrame>
        <p:nvGraphicFramePr>
          <p:cNvPr id="1615430" name="Group 582"/>
          <p:cNvGraphicFramePr>
            <a:graphicFrameLocks noGrp="1"/>
          </p:cNvGraphicFramePr>
          <p:nvPr>
            <p:extLst>
              <p:ext uri="{D42A27DB-BD31-4B8C-83A1-F6EECF244321}">
                <p14:modId xmlns:p14="http://schemas.microsoft.com/office/powerpoint/2010/main" val="1034878244"/>
              </p:ext>
            </p:extLst>
          </p:nvPr>
        </p:nvGraphicFramePr>
        <p:xfrm>
          <a:off x="2160588" y="1689100"/>
          <a:ext cx="5276850" cy="2492149"/>
        </p:xfrm>
        <a:graphic>
          <a:graphicData uri="http://schemas.openxmlformats.org/drawingml/2006/table">
            <a:tbl>
              <a:tblPr/>
              <a:tblGrid>
                <a:gridCol w="2516187"/>
                <a:gridCol w="920750"/>
                <a:gridCol w="920750"/>
                <a:gridCol w="919163"/>
              </a:tblGrid>
              <a:tr h="304743">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err="1" smtClean="0">
                          <a:ln>
                            <a:noFill/>
                          </a:ln>
                          <a:solidFill>
                            <a:schemeClr val="bg1"/>
                          </a:solidFill>
                          <a:effectLst/>
                          <a:latin typeface="Arial" charset="0"/>
                        </a:rPr>
                        <a:t>HealthChoice</a:t>
                      </a:r>
                      <a:r>
                        <a:rPr kumimoji="0" lang="en-US" sz="700" b="1" i="0" u="none" strike="noStrike" cap="none" normalizeH="0" baseline="0" dirty="0" smtClean="0">
                          <a:ln>
                            <a:noFill/>
                          </a:ln>
                          <a:solidFill>
                            <a:schemeClr val="bg1"/>
                          </a:solidFill>
                          <a:effectLst/>
                          <a:latin typeface="Arial" charset="0"/>
                        </a:rPr>
                        <a:t> MCO</a:t>
                      </a:r>
                    </a:p>
                  </a:txBody>
                  <a:tcPr marT="45711" marB="45711" anchor="b" horzOverflow="overflow">
                    <a:lnL w="28575"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smtClean="0">
                          <a:ln>
                            <a:noFill/>
                          </a:ln>
                          <a:solidFill>
                            <a:schemeClr val="bg1"/>
                          </a:solidFill>
                          <a:effectLst/>
                          <a:latin typeface="Arial" charset="0"/>
                        </a:rPr>
                        <a:t>Surveys Mailed</a:t>
                      </a:r>
                    </a:p>
                  </a:txBody>
                  <a:tcPr marT="45711" marB="45711"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Mail and Phone Completes*</a:t>
                      </a:r>
                    </a:p>
                  </a:txBody>
                  <a:tcPr marT="45711" marB="45711"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smtClean="0">
                          <a:ln>
                            <a:noFill/>
                          </a:ln>
                          <a:solidFill>
                            <a:schemeClr val="bg1"/>
                          </a:solidFill>
                          <a:effectLst/>
                          <a:latin typeface="Arial" charset="0"/>
                        </a:rPr>
                        <a:t>Response Rate</a:t>
                      </a:r>
                    </a:p>
                  </a:txBody>
                  <a:tcPr marT="45711" marB="45711" anchor="b"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r>
              <a:tr h="203416">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700" b="0" i="0" u="none" strike="noStrike" cap="none" normalizeH="0" baseline="0" smtClean="0">
                          <a:ln>
                            <a:noFill/>
                          </a:ln>
                          <a:solidFill>
                            <a:schemeClr val="tx1"/>
                          </a:solidFill>
                          <a:effectLst/>
                          <a:latin typeface="Arial" charset="0"/>
                        </a:rPr>
                        <a:t>AMERIGROUP Community Care</a:t>
                      </a:r>
                    </a:p>
                  </a:txBody>
                  <a:tcPr marT="45711" marB="45711" anchor="ctr" horzOverflow="overflow">
                    <a:lnL w="28575"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1,755</a:t>
                      </a:r>
                    </a:p>
                  </a:txBody>
                  <a:tcPr marT="45711" marB="45711"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464</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27%</a:t>
                      </a:r>
                    </a:p>
                  </a:txBody>
                  <a:tcPr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03416">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700" b="0" i="0" u="none" strike="noStrike" cap="none" normalizeH="0" baseline="0" smtClean="0">
                          <a:ln>
                            <a:noFill/>
                          </a:ln>
                          <a:solidFill>
                            <a:schemeClr val="tx1"/>
                          </a:solidFill>
                          <a:effectLst/>
                          <a:latin typeface="Arial" charset="0"/>
                        </a:rPr>
                        <a:t>Diamond Plan</a:t>
                      </a:r>
                    </a:p>
                  </a:txBody>
                  <a:tcPr marT="45711" marB="45711" anchor="ctr" horzOverflow="overflow">
                    <a:lnL w="28575"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1,755</a:t>
                      </a:r>
                    </a:p>
                  </a:txBody>
                  <a:tcPr marT="45711" marB="45711"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440</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26%</a:t>
                      </a:r>
                    </a:p>
                  </a:txBody>
                  <a:tcPr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03416">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700" b="0" i="0" u="none" strike="noStrike" cap="none" normalizeH="0" baseline="0" smtClean="0">
                          <a:ln>
                            <a:noFill/>
                          </a:ln>
                          <a:solidFill>
                            <a:schemeClr val="tx1"/>
                          </a:solidFill>
                          <a:effectLst/>
                          <a:latin typeface="Arial" charset="0"/>
                        </a:rPr>
                        <a:t>Jai Medical Systems</a:t>
                      </a:r>
                    </a:p>
                  </a:txBody>
                  <a:tcPr marT="45711" marB="45711" anchor="ctr" horzOverflow="overflow">
                    <a:lnL w="28575"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1,755</a:t>
                      </a:r>
                    </a:p>
                  </a:txBody>
                  <a:tcPr marT="45711" marB="45711"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553</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32%</a:t>
                      </a:r>
                    </a:p>
                  </a:txBody>
                  <a:tcPr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03416">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700" b="0" i="0" u="none" strike="noStrike" cap="none" normalizeH="0" baseline="0" smtClean="0">
                          <a:ln>
                            <a:noFill/>
                          </a:ln>
                          <a:solidFill>
                            <a:schemeClr val="tx1"/>
                          </a:solidFill>
                          <a:effectLst/>
                          <a:latin typeface="Arial" charset="0"/>
                        </a:rPr>
                        <a:t>Maryland Physicians Care</a:t>
                      </a:r>
                    </a:p>
                  </a:txBody>
                  <a:tcPr marT="45711" marB="45711" anchor="ctr" horzOverflow="overflow">
                    <a:lnL w="28575"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1,755</a:t>
                      </a:r>
                    </a:p>
                  </a:txBody>
                  <a:tcPr marT="45711" marB="45711"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566</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33%</a:t>
                      </a:r>
                    </a:p>
                  </a:txBody>
                  <a:tcPr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03416">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700" b="0" i="0" u="none" strike="noStrike" cap="none" normalizeH="0" baseline="0" smtClean="0">
                          <a:ln>
                            <a:noFill/>
                          </a:ln>
                          <a:solidFill>
                            <a:schemeClr val="tx1"/>
                          </a:solidFill>
                          <a:effectLst/>
                          <a:latin typeface="Arial" charset="0"/>
                        </a:rPr>
                        <a:t>MedStar Family Choice</a:t>
                      </a:r>
                    </a:p>
                  </a:txBody>
                  <a:tcPr marT="45711" marB="45711" anchor="ctr" horzOverflow="overflow">
                    <a:lnL w="28575"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1,755</a:t>
                      </a:r>
                    </a:p>
                  </a:txBody>
                  <a:tcPr marT="45711" marB="45711"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547</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32%</a:t>
                      </a:r>
                    </a:p>
                  </a:txBody>
                  <a:tcPr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03416">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700" b="0" i="0" u="none" strike="noStrike" cap="none" normalizeH="0" baseline="0" smtClean="0">
                          <a:ln>
                            <a:noFill/>
                          </a:ln>
                          <a:solidFill>
                            <a:schemeClr val="tx1"/>
                          </a:solidFill>
                          <a:effectLst/>
                          <a:latin typeface="Arial" charset="0"/>
                        </a:rPr>
                        <a:t>Priority Partners</a:t>
                      </a:r>
                    </a:p>
                  </a:txBody>
                  <a:tcPr marT="45711" marB="45711" anchor="ctr" horzOverflow="overflow">
                    <a:lnL w="28575"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1,755</a:t>
                      </a:r>
                    </a:p>
                  </a:txBody>
                  <a:tcPr marT="45711" marB="45711"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579</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34%</a:t>
                      </a:r>
                    </a:p>
                  </a:txBody>
                  <a:tcPr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03416">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700" b="0" i="0" u="none" strike="noStrike" cap="none" normalizeH="0" baseline="0" smtClean="0">
                          <a:ln>
                            <a:noFill/>
                          </a:ln>
                          <a:solidFill>
                            <a:schemeClr val="tx1"/>
                          </a:solidFill>
                          <a:effectLst/>
                          <a:latin typeface="Arial" charset="0"/>
                        </a:rPr>
                        <a:t>UnitedHealthcare</a:t>
                      </a:r>
                    </a:p>
                  </a:txBody>
                  <a:tcPr marT="45711" marB="45711" anchor="ctr" horzOverflow="overflow">
                    <a:lnL w="28575"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1,755</a:t>
                      </a:r>
                    </a:p>
                  </a:txBody>
                  <a:tcPr marT="45711" marB="45711"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555</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33%</a:t>
                      </a:r>
                    </a:p>
                  </a:txBody>
                  <a:tcPr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03416">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Total </a:t>
                      </a:r>
                      <a:r>
                        <a:rPr kumimoji="0" lang="en-US" sz="700" b="1" i="0" u="none" strike="noStrike" cap="none" normalizeH="0" baseline="0" dirty="0" err="1" smtClean="0">
                          <a:ln>
                            <a:noFill/>
                          </a:ln>
                          <a:solidFill>
                            <a:schemeClr val="tx1"/>
                          </a:solidFill>
                          <a:effectLst/>
                          <a:latin typeface="Arial" charset="0"/>
                        </a:rPr>
                        <a:t>HealthChoice</a:t>
                      </a:r>
                      <a:r>
                        <a:rPr kumimoji="0" lang="en-US" sz="700" b="1" i="0" u="none" strike="noStrike" cap="none" normalizeH="0" baseline="0" dirty="0" smtClean="0">
                          <a:ln>
                            <a:noFill/>
                          </a:ln>
                          <a:solidFill>
                            <a:schemeClr val="tx1"/>
                          </a:solidFill>
                          <a:effectLst/>
                          <a:latin typeface="Arial" charset="0"/>
                        </a:rPr>
                        <a:t> MCOs</a:t>
                      </a:r>
                    </a:p>
                  </a:txBody>
                  <a:tcPr marT="45711" marB="45711" anchor="ctr" horzOverflow="overflow">
                    <a:lnL w="28575"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12,285</a:t>
                      </a:r>
                    </a:p>
                  </a:txBody>
                  <a:tcPr marT="45711" marB="45711"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3,704</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31%</a:t>
                      </a:r>
                    </a:p>
                  </a:txBody>
                  <a:tcPr anchor="ctr" horzOverflow="overflow">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31719">
                <a:tc gridSpan="4">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Arial" charset="0"/>
                      </a:endParaRPr>
                    </a:p>
                  </a:txBody>
                  <a:tcPr marT="45711" marB="45711" horzOverflow="overflow">
                    <a:lnL cap="flat">
                      <a:noFill/>
                    </a:lnL>
                    <a:lnR cap="flat">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0383" name="Text Box 576"/>
          <p:cNvSpPr txBox="1">
            <a:spLocks noChangeArrowheads="1"/>
          </p:cNvSpPr>
          <p:nvPr/>
        </p:nvSpPr>
        <p:spPr bwMode="auto">
          <a:xfrm>
            <a:off x="2159227" y="1457325"/>
            <a:ext cx="15128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800" b="1">
                <a:solidFill>
                  <a:schemeClr val="tx1"/>
                </a:solidFill>
                <a:latin typeface="Times New Roman" pitchFamily="18" charset="0"/>
              </a:defRPr>
            </a:lvl1pPr>
            <a:lvl2pPr marL="742950" indent="-285750">
              <a:defRPr sz="800" b="1">
                <a:solidFill>
                  <a:schemeClr val="tx1"/>
                </a:solidFill>
                <a:latin typeface="Times New Roman" pitchFamily="18" charset="0"/>
              </a:defRPr>
            </a:lvl2pPr>
            <a:lvl3pPr marL="1143000" indent="-228600">
              <a:defRPr sz="800" b="1">
                <a:solidFill>
                  <a:schemeClr val="tx1"/>
                </a:solidFill>
                <a:latin typeface="Times New Roman" pitchFamily="18" charset="0"/>
              </a:defRPr>
            </a:lvl3pPr>
            <a:lvl4pPr marL="1600200" indent="-228600">
              <a:defRPr sz="800" b="1">
                <a:solidFill>
                  <a:schemeClr val="tx1"/>
                </a:solidFill>
                <a:latin typeface="Times New Roman" pitchFamily="18" charset="0"/>
              </a:defRPr>
            </a:lvl4pPr>
            <a:lvl5pPr marL="2057400" indent="-228600">
              <a:defRPr sz="800" b="1">
                <a:solidFill>
                  <a:schemeClr val="tx1"/>
                </a:solidFill>
                <a:latin typeface="Times New Roman" pitchFamily="18" charset="0"/>
              </a:defRPr>
            </a:lvl5pPr>
            <a:lvl6pPr marL="2514600" indent="-228600" eaLnBrk="0" fontAlgn="base" hangingPunct="0">
              <a:spcBef>
                <a:spcPct val="0"/>
              </a:spcBef>
              <a:spcAft>
                <a:spcPct val="0"/>
              </a:spcAft>
              <a:defRPr sz="800" b="1">
                <a:solidFill>
                  <a:schemeClr val="tx1"/>
                </a:solidFill>
                <a:latin typeface="Times New Roman" pitchFamily="18" charset="0"/>
              </a:defRPr>
            </a:lvl6pPr>
            <a:lvl7pPr marL="2971800" indent="-228600" eaLnBrk="0" fontAlgn="base" hangingPunct="0">
              <a:spcBef>
                <a:spcPct val="0"/>
              </a:spcBef>
              <a:spcAft>
                <a:spcPct val="0"/>
              </a:spcAft>
              <a:defRPr sz="800" b="1">
                <a:solidFill>
                  <a:schemeClr val="tx1"/>
                </a:solidFill>
                <a:latin typeface="Times New Roman" pitchFamily="18" charset="0"/>
              </a:defRPr>
            </a:lvl7pPr>
            <a:lvl8pPr marL="3429000" indent="-228600" eaLnBrk="0" fontAlgn="base" hangingPunct="0">
              <a:spcBef>
                <a:spcPct val="0"/>
              </a:spcBef>
              <a:spcAft>
                <a:spcPct val="0"/>
              </a:spcAft>
              <a:defRPr sz="800" b="1">
                <a:solidFill>
                  <a:schemeClr val="tx1"/>
                </a:solidFill>
                <a:latin typeface="Times New Roman" pitchFamily="18" charset="0"/>
              </a:defRPr>
            </a:lvl8pPr>
            <a:lvl9pPr marL="3886200" indent="-228600" eaLnBrk="0" fontAlgn="base" hangingPunct="0">
              <a:spcBef>
                <a:spcPct val="0"/>
              </a:spcBef>
              <a:spcAft>
                <a:spcPct val="0"/>
              </a:spcAft>
              <a:defRPr sz="800" b="1">
                <a:solidFill>
                  <a:schemeClr val="tx1"/>
                </a:solidFill>
                <a:latin typeface="Times New Roman" pitchFamily="18" charset="0"/>
              </a:defRPr>
            </a:lvl9pPr>
          </a:lstStyle>
          <a:p>
            <a:r>
              <a:rPr lang="en-US" sz="1000" i="1" dirty="0">
                <a:latin typeface="Arial" charset="0"/>
              </a:rPr>
              <a:t>Table 2:  Adult Survey</a:t>
            </a:r>
          </a:p>
        </p:txBody>
      </p:sp>
      <p:sp>
        <p:nvSpPr>
          <p:cNvPr id="10384" name="Text Box 577"/>
          <p:cNvSpPr txBox="1">
            <a:spLocks noChangeArrowheads="1"/>
          </p:cNvSpPr>
          <p:nvPr/>
        </p:nvSpPr>
        <p:spPr bwMode="auto">
          <a:xfrm>
            <a:off x="985156" y="3810000"/>
            <a:ext cx="15049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800" b="1">
                <a:solidFill>
                  <a:schemeClr val="tx1"/>
                </a:solidFill>
                <a:latin typeface="Times New Roman" pitchFamily="18" charset="0"/>
              </a:defRPr>
            </a:lvl1pPr>
            <a:lvl2pPr marL="742950" indent="-285750">
              <a:defRPr sz="800" b="1">
                <a:solidFill>
                  <a:schemeClr val="tx1"/>
                </a:solidFill>
                <a:latin typeface="Times New Roman" pitchFamily="18" charset="0"/>
              </a:defRPr>
            </a:lvl2pPr>
            <a:lvl3pPr marL="1143000" indent="-228600">
              <a:defRPr sz="800" b="1">
                <a:solidFill>
                  <a:schemeClr val="tx1"/>
                </a:solidFill>
                <a:latin typeface="Times New Roman" pitchFamily="18" charset="0"/>
              </a:defRPr>
            </a:lvl3pPr>
            <a:lvl4pPr marL="1600200" indent="-228600">
              <a:defRPr sz="800" b="1">
                <a:solidFill>
                  <a:schemeClr val="tx1"/>
                </a:solidFill>
                <a:latin typeface="Times New Roman" pitchFamily="18" charset="0"/>
              </a:defRPr>
            </a:lvl4pPr>
            <a:lvl5pPr marL="2057400" indent="-228600">
              <a:defRPr sz="800" b="1">
                <a:solidFill>
                  <a:schemeClr val="tx1"/>
                </a:solidFill>
                <a:latin typeface="Times New Roman" pitchFamily="18" charset="0"/>
              </a:defRPr>
            </a:lvl5pPr>
            <a:lvl6pPr marL="2514600" indent="-228600" eaLnBrk="0" fontAlgn="base" hangingPunct="0">
              <a:spcBef>
                <a:spcPct val="0"/>
              </a:spcBef>
              <a:spcAft>
                <a:spcPct val="0"/>
              </a:spcAft>
              <a:defRPr sz="800" b="1">
                <a:solidFill>
                  <a:schemeClr val="tx1"/>
                </a:solidFill>
                <a:latin typeface="Times New Roman" pitchFamily="18" charset="0"/>
              </a:defRPr>
            </a:lvl6pPr>
            <a:lvl7pPr marL="2971800" indent="-228600" eaLnBrk="0" fontAlgn="base" hangingPunct="0">
              <a:spcBef>
                <a:spcPct val="0"/>
              </a:spcBef>
              <a:spcAft>
                <a:spcPct val="0"/>
              </a:spcAft>
              <a:defRPr sz="800" b="1">
                <a:solidFill>
                  <a:schemeClr val="tx1"/>
                </a:solidFill>
                <a:latin typeface="Times New Roman" pitchFamily="18" charset="0"/>
              </a:defRPr>
            </a:lvl7pPr>
            <a:lvl8pPr marL="3429000" indent="-228600" eaLnBrk="0" fontAlgn="base" hangingPunct="0">
              <a:spcBef>
                <a:spcPct val="0"/>
              </a:spcBef>
              <a:spcAft>
                <a:spcPct val="0"/>
              </a:spcAft>
              <a:defRPr sz="800" b="1">
                <a:solidFill>
                  <a:schemeClr val="tx1"/>
                </a:solidFill>
                <a:latin typeface="Times New Roman" pitchFamily="18" charset="0"/>
              </a:defRPr>
            </a:lvl8pPr>
            <a:lvl9pPr marL="3886200" indent="-228600" eaLnBrk="0" fontAlgn="base" hangingPunct="0">
              <a:spcBef>
                <a:spcPct val="0"/>
              </a:spcBef>
              <a:spcAft>
                <a:spcPct val="0"/>
              </a:spcAft>
              <a:defRPr sz="800" b="1">
                <a:solidFill>
                  <a:schemeClr val="tx1"/>
                </a:solidFill>
                <a:latin typeface="Times New Roman" pitchFamily="18" charset="0"/>
              </a:defRPr>
            </a:lvl9pPr>
          </a:lstStyle>
          <a:p>
            <a:r>
              <a:rPr lang="en-US" sz="1000" i="1">
                <a:latin typeface="Arial" charset="0"/>
              </a:rPr>
              <a:t>Table 3:  Child Survey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Rectangle 2"/>
          <p:cNvSpPr>
            <a:spLocks noGrp="1" noChangeArrowheads="1"/>
          </p:cNvSpPr>
          <p:nvPr>
            <p:ph type="title"/>
          </p:nvPr>
        </p:nvSpPr>
        <p:spPr bwMode="auto">
          <a:xfrm>
            <a:off x="390525" y="152400"/>
            <a:ext cx="815975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eaLnBrk="1" hangingPunct="1"/>
            <a:r>
              <a:rPr lang="en-US" smtClean="0">
                <a:solidFill>
                  <a:schemeClr val="bg1"/>
                </a:solidFill>
              </a:rPr>
              <a:t>Profile of Adult Members Surveyed</a:t>
            </a:r>
            <a:endParaRPr lang="en-US" sz="1000" smtClean="0">
              <a:solidFill>
                <a:schemeClr val="bg1"/>
              </a:solidFill>
            </a:endParaRPr>
          </a:p>
        </p:txBody>
      </p:sp>
      <p:graphicFrame>
        <p:nvGraphicFramePr>
          <p:cNvPr id="18" name="Object 381"/>
          <p:cNvGraphicFramePr>
            <a:graphicFrameLocks noChangeAspect="1"/>
          </p:cNvGraphicFramePr>
          <p:nvPr>
            <p:extLst>
              <p:ext uri="{D42A27DB-BD31-4B8C-83A1-F6EECF244321}">
                <p14:modId xmlns:p14="http://schemas.microsoft.com/office/powerpoint/2010/main" val="935809014"/>
              </p:ext>
            </p:extLst>
          </p:nvPr>
        </p:nvGraphicFramePr>
        <p:xfrm>
          <a:off x="4876800" y="3276600"/>
          <a:ext cx="3876675" cy="16097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Object 212"/>
          <p:cNvGraphicFramePr>
            <a:graphicFrameLocks noChangeAspect="1"/>
          </p:cNvGraphicFramePr>
          <p:nvPr>
            <p:extLst>
              <p:ext uri="{D42A27DB-BD31-4B8C-83A1-F6EECF244321}">
                <p14:modId xmlns:p14="http://schemas.microsoft.com/office/powerpoint/2010/main" val="898037166"/>
              </p:ext>
            </p:extLst>
          </p:nvPr>
        </p:nvGraphicFramePr>
        <p:xfrm>
          <a:off x="381000" y="3329784"/>
          <a:ext cx="3895725" cy="1609725"/>
        </p:xfrm>
        <a:graphic>
          <a:graphicData uri="http://schemas.openxmlformats.org/drawingml/2006/chart">
            <c:chart xmlns:c="http://schemas.openxmlformats.org/drawingml/2006/chart" xmlns:r="http://schemas.openxmlformats.org/officeDocument/2006/relationships" r:id="rId4"/>
          </a:graphicData>
        </a:graphic>
      </p:graphicFrame>
      <p:sp>
        <p:nvSpPr>
          <p:cNvPr id="20" name="Text Box 213"/>
          <p:cNvSpPr txBox="1">
            <a:spLocks noChangeArrowheads="1"/>
          </p:cNvSpPr>
          <p:nvPr/>
        </p:nvSpPr>
        <p:spPr bwMode="auto">
          <a:xfrm>
            <a:off x="1829390" y="5000625"/>
            <a:ext cx="994182" cy="246221"/>
          </a:xfrm>
          <a:prstGeom prst="rect">
            <a:avLst/>
          </a:prstGeom>
          <a:noFill/>
          <a:ln w="12700">
            <a:noFill/>
            <a:miter lim="800000"/>
            <a:headEnd/>
            <a:tailEnd/>
          </a:ln>
        </p:spPr>
        <p:txBody>
          <a:bodyPr wrap="none">
            <a:spAutoFit/>
          </a:bodyPr>
          <a:lstStyle/>
          <a:p>
            <a:pPr algn="ctr" eaLnBrk="0" hangingPunct="0"/>
            <a:r>
              <a:rPr lang="en-US" sz="1000" dirty="0">
                <a:latin typeface="Arial" charset="0"/>
              </a:rPr>
              <a:t>Gender (</a:t>
            </a:r>
            <a:r>
              <a:rPr lang="en-US" sz="1000" dirty="0" smtClean="0">
                <a:latin typeface="Arial" charset="0"/>
              </a:rPr>
              <a:t>Q52)</a:t>
            </a:r>
            <a:endParaRPr lang="en-US" sz="1000" dirty="0">
              <a:latin typeface="Arial" charset="0"/>
            </a:endParaRPr>
          </a:p>
        </p:txBody>
      </p:sp>
      <p:sp>
        <p:nvSpPr>
          <p:cNvPr id="21" name="Text Box 214"/>
          <p:cNvSpPr txBox="1">
            <a:spLocks noChangeArrowheads="1"/>
          </p:cNvSpPr>
          <p:nvPr/>
        </p:nvSpPr>
        <p:spPr bwMode="auto">
          <a:xfrm>
            <a:off x="1941507" y="3130425"/>
            <a:ext cx="788999" cy="246221"/>
          </a:xfrm>
          <a:prstGeom prst="rect">
            <a:avLst/>
          </a:prstGeom>
          <a:noFill/>
          <a:ln w="12700">
            <a:noFill/>
            <a:miter lim="800000"/>
            <a:headEnd/>
            <a:tailEnd/>
          </a:ln>
        </p:spPr>
        <p:txBody>
          <a:bodyPr wrap="none">
            <a:spAutoFit/>
          </a:bodyPr>
          <a:lstStyle/>
          <a:p>
            <a:pPr algn="ctr" eaLnBrk="0" hangingPunct="0"/>
            <a:r>
              <a:rPr lang="en-US" sz="1000" dirty="0">
                <a:latin typeface="Arial" charset="0"/>
              </a:rPr>
              <a:t>Age (</a:t>
            </a:r>
            <a:r>
              <a:rPr lang="en-US" sz="1000" dirty="0" smtClean="0">
                <a:latin typeface="Arial" charset="0"/>
              </a:rPr>
              <a:t>Q51)</a:t>
            </a:r>
            <a:endParaRPr lang="en-US" sz="1000" dirty="0">
              <a:latin typeface="Arial" charset="0"/>
            </a:endParaRPr>
          </a:p>
        </p:txBody>
      </p:sp>
      <p:graphicFrame>
        <p:nvGraphicFramePr>
          <p:cNvPr id="22" name="Object 75"/>
          <p:cNvGraphicFramePr>
            <a:graphicFrameLocks noChangeAspect="1"/>
          </p:cNvGraphicFramePr>
          <p:nvPr>
            <p:extLst>
              <p:ext uri="{D42A27DB-BD31-4B8C-83A1-F6EECF244321}">
                <p14:modId xmlns:p14="http://schemas.microsoft.com/office/powerpoint/2010/main" val="538418189"/>
              </p:ext>
            </p:extLst>
          </p:nvPr>
        </p:nvGraphicFramePr>
        <p:xfrm>
          <a:off x="381000" y="5184775"/>
          <a:ext cx="3876675" cy="160972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3" name="Object 262"/>
          <p:cNvGraphicFramePr>
            <a:graphicFrameLocks noChangeAspect="1"/>
          </p:cNvGraphicFramePr>
          <p:nvPr>
            <p:extLst>
              <p:ext uri="{D42A27DB-BD31-4B8C-83A1-F6EECF244321}">
                <p14:modId xmlns:p14="http://schemas.microsoft.com/office/powerpoint/2010/main" val="2652364746"/>
              </p:ext>
            </p:extLst>
          </p:nvPr>
        </p:nvGraphicFramePr>
        <p:xfrm>
          <a:off x="4817268" y="5153025"/>
          <a:ext cx="4048125" cy="1609725"/>
        </p:xfrm>
        <a:graphic>
          <a:graphicData uri="http://schemas.openxmlformats.org/drawingml/2006/chart">
            <c:chart xmlns:c="http://schemas.openxmlformats.org/drawingml/2006/chart" xmlns:r="http://schemas.openxmlformats.org/officeDocument/2006/relationships" r:id="rId6"/>
          </a:graphicData>
        </a:graphic>
      </p:graphicFrame>
      <p:sp>
        <p:nvSpPr>
          <p:cNvPr id="24" name="Text Box 263"/>
          <p:cNvSpPr txBox="1">
            <a:spLocks noChangeArrowheads="1"/>
          </p:cNvSpPr>
          <p:nvPr/>
        </p:nvSpPr>
        <p:spPr bwMode="auto">
          <a:xfrm>
            <a:off x="5943797" y="5087779"/>
            <a:ext cx="1752403" cy="246221"/>
          </a:xfrm>
          <a:prstGeom prst="rect">
            <a:avLst/>
          </a:prstGeom>
          <a:noFill/>
          <a:ln w="12700">
            <a:noFill/>
            <a:miter lim="800000"/>
            <a:headEnd/>
            <a:tailEnd/>
          </a:ln>
        </p:spPr>
        <p:txBody>
          <a:bodyPr wrap="none">
            <a:spAutoFit/>
          </a:bodyPr>
          <a:lstStyle/>
          <a:p>
            <a:pPr algn="ctr" eaLnBrk="0" hangingPunct="0"/>
            <a:r>
              <a:rPr lang="en-US" sz="1000" dirty="0">
                <a:latin typeface="Arial" charset="0"/>
              </a:rPr>
              <a:t>Ethnicity/Race (</a:t>
            </a:r>
            <a:r>
              <a:rPr lang="en-US" sz="1000" dirty="0" smtClean="0">
                <a:latin typeface="Arial" charset="0"/>
              </a:rPr>
              <a:t>Q54/Q55)*</a:t>
            </a:r>
            <a:endParaRPr lang="en-US" sz="1000" dirty="0">
              <a:latin typeface="Arial" charset="0"/>
            </a:endParaRPr>
          </a:p>
        </p:txBody>
      </p:sp>
      <p:sp>
        <p:nvSpPr>
          <p:cNvPr id="25" name="Text Box 380"/>
          <p:cNvSpPr txBox="1">
            <a:spLocks noChangeArrowheads="1"/>
          </p:cNvSpPr>
          <p:nvPr/>
        </p:nvSpPr>
        <p:spPr bwMode="auto">
          <a:xfrm>
            <a:off x="6018645" y="3059113"/>
            <a:ext cx="1683473" cy="246221"/>
          </a:xfrm>
          <a:prstGeom prst="rect">
            <a:avLst/>
          </a:prstGeom>
          <a:noFill/>
          <a:ln w="12700">
            <a:noFill/>
            <a:miter lim="800000"/>
            <a:headEnd/>
            <a:tailEnd/>
          </a:ln>
        </p:spPr>
        <p:txBody>
          <a:bodyPr wrap="none">
            <a:spAutoFit/>
          </a:bodyPr>
          <a:lstStyle/>
          <a:p>
            <a:pPr algn="ctr" eaLnBrk="0" hangingPunct="0"/>
            <a:r>
              <a:rPr lang="en-US" sz="1000" dirty="0">
                <a:latin typeface="Arial" charset="0"/>
              </a:rPr>
              <a:t>Level of Education (</a:t>
            </a:r>
            <a:r>
              <a:rPr lang="en-US" sz="1000" dirty="0" smtClean="0">
                <a:latin typeface="Arial" charset="0"/>
              </a:rPr>
              <a:t>Q53)</a:t>
            </a:r>
            <a:endParaRPr lang="en-US" sz="1000" dirty="0">
              <a:latin typeface="Arial" charset="0"/>
            </a:endParaRPr>
          </a:p>
        </p:txBody>
      </p:sp>
      <p:graphicFrame>
        <p:nvGraphicFramePr>
          <p:cNvPr id="26" name="Object 382"/>
          <p:cNvGraphicFramePr>
            <a:graphicFrameLocks noChangeAspect="1"/>
          </p:cNvGraphicFramePr>
          <p:nvPr>
            <p:extLst>
              <p:ext uri="{D42A27DB-BD31-4B8C-83A1-F6EECF244321}">
                <p14:modId xmlns:p14="http://schemas.microsoft.com/office/powerpoint/2010/main" val="1651799629"/>
              </p:ext>
            </p:extLst>
          </p:nvPr>
        </p:nvGraphicFramePr>
        <p:xfrm>
          <a:off x="360363" y="1370013"/>
          <a:ext cx="3895725" cy="1609725"/>
        </p:xfrm>
        <a:graphic>
          <a:graphicData uri="http://schemas.openxmlformats.org/drawingml/2006/chart">
            <c:chart xmlns:c="http://schemas.openxmlformats.org/drawingml/2006/chart" xmlns:r="http://schemas.openxmlformats.org/officeDocument/2006/relationships" r:id="rId7"/>
          </a:graphicData>
        </a:graphic>
      </p:graphicFrame>
      <p:sp>
        <p:nvSpPr>
          <p:cNvPr id="27" name="Text Box 383"/>
          <p:cNvSpPr txBox="1">
            <a:spLocks noChangeArrowheads="1"/>
          </p:cNvSpPr>
          <p:nvPr/>
        </p:nvSpPr>
        <p:spPr bwMode="auto">
          <a:xfrm>
            <a:off x="1403864" y="1163638"/>
            <a:ext cx="1830950" cy="246221"/>
          </a:xfrm>
          <a:prstGeom prst="rect">
            <a:avLst/>
          </a:prstGeom>
          <a:noFill/>
          <a:ln w="12700">
            <a:noFill/>
            <a:miter lim="800000"/>
            <a:headEnd/>
            <a:tailEnd/>
          </a:ln>
        </p:spPr>
        <p:txBody>
          <a:bodyPr wrap="none">
            <a:spAutoFit/>
          </a:bodyPr>
          <a:lstStyle/>
          <a:p>
            <a:pPr algn="ctr" eaLnBrk="0" hangingPunct="0"/>
            <a:r>
              <a:rPr lang="en-US" sz="1000" dirty="0" smtClean="0">
                <a:latin typeface="Arial" charset="0"/>
              </a:rPr>
              <a:t>Overall Health </a:t>
            </a:r>
            <a:r>
              <a:rPr lang="en-US" sz="1000" dirty="0">
                <a:latin typeface="Arial" charset="0"/>
              </a:rPr>
              <a:t>Status (Q36)</a:t>
            </a:r>
          </a:p>
        </p:txBody>
      </p:sp>
      <p:sp>
        <p:nvSpPr>
          <p:cNvPr id="29" name="Text Box 385"/>
          <p:cNvSpPr txBox="1">
            <a:spLocks noChangeArrowheads="1"/>
          </p:cNvSpPr>
          <p:nvPr/>
        </p:nvSpPr>
        <p:spPr bwMode="auto">
          <a:xfrm>
            <a:off x="7777164" y="6477000"/>
            <a:ext cx="1223962" cy="184150"/>
          </a:xfrm>
          <a:prstGeom prst="rect">
            <a:avLst/>
          </a:prstGeom>
          <a:noFill/>
          <a:ln w="12700">
            <a:noFill/>
            <a:miter lim="800000"/>
            <a:headEnd/>
            <a:tailEnd/>
          </a:ln>
        </p:spPr>
        <p:txBody>
          <a:bodyPr wrap="none">
            <a:spAutoFit/>
          </a:bodyPr>
          <a:lstStyle/>
          <a:p>
            <a:pPr eaLnBrk="0" hangingPunct="0"/>
            <a:r>
              <a:rPr lang="en-US" sz="600" b="0" dirty="0">
                <a:latin typeface="Arial" charset="0"/>
              </a:rPr>
              <a:t>*Multiple </a:t>
            </a:r>
            <a:r>
              <a:rPr lang="en-US" sz="600" b="0" dirty="0" smtClean="0">
                <a:latin typeface="Arial" charset="0"/>
              </a:rPr>
              <a:t>responses accepted</a:t>
            </a:r>
            <a:endParaRPr lang="en-US" sz="600" b="0" dirty="0">
              <a:latin typeface="Arial" charset="0"/>
            </a:endParaRPr>
          </a:p>
        </p:txBody>
      </p:sp>
      <p:graphicFrame>
        <p:nvGraphicFramePr>
          <p:cNvPr id="30" name="Group 405"/>
          <p:cNvGraphicFramePr>
            <a:graphicFrameLocks noGrp="1"/>
          </p:cNvGraphicFramePr>
          <p:nvPr>
            <p:extLst>
              <p:ext uri="{D42A27DB-BD31-4B8C-83A1-F6EECF244321}">
                <p14:modId xmlns:p14="http://schemas.microsoft.com/office/powerpoint/2010/main" val="3702645574"/>
              </p:ext>
            </p:extLst>
          </p:nvPr>
        </p:nvGraphicFramePr>
        <p:xfrm>
          <a:off x="3871913" y="3022600"/>
          <a:ext cx="776287" cy="1912940"/>
        </p:xfrm>
        <a:graphic>
          <a:graphicData uri="http://schemas.openxmlformats.org/drawingml/2006/table">
            <a:tbl>
              <a:tblPr/>
              <a:tblGrid>
                <a:gridCol w="776287"/>
              </a:tblGrid>
              <a:tr h="382588">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sng" strike="noStrike" cap="none" normalizeH="0" baseline="0" dirty="0" smtClean="0">
                          <a:ln>
                            <a:noFill/>
                          </a:ln>
                          <a:solidFill>
                            <a:schemeClr val="tx1"/>
                          </a:solidFill>
                          <a:effectLst/>
                          <a:latin typeface="Arial" charset="0"/>
                        </a:rPr>
                        <a:t>Average Age</a:t>
                      </a:r>
                    </a:p>
                  </a:txBody>
                  <a:tcPr anchor="b" horzOverflow="overflow">
                    <a:lnL cap="flat">
                      <a:noFill/>
                    </a:lnL>
                    <a:lnR cap="flat">
                      <a:noFill/>
                    </a:lnR>
                    <a:lnT cap="flat">
                      <a:noFill/>
                    </a:lnT>
                    <a:lnB>
                      <a:noFill/>
                    </a:lnB>
                    <a:lnTlToBr>
                      <a:noFill/>
                    </a:lnTlToBr>
                    <a:lnBlToTr>
                      <a:noFill/>
                    </a:lnBlToTr>
                    <a:noFill/>
                  </a:tcPr>
                </a:tc>
              </a:tr>
              <a:tr h="382588">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mj-lt"/>
                        </a:rPr>
                        <a:t>38.6</a:t>
                      </a:r>
                    </a:p>
                  </a:txBody>
                  <a:tcPr horzOverflow="overflow">
                    <a:lnL cap="flat">
                      <a:noFill/>
                    </a:lnL>
                    <a:lnR cap="flat">
                      <a:noFill/>
                    </a:lnR>
                    <a:lnT>
                      <a:noFill/>
                    </a:lnT>
                    <a:lnB>
                      <a:noFill/>
                    </a:lnB>
                    <a:lnTlToBr>
                      <a:noFill/>
                    </a:lnTlToBr>
                    <a:lnBlToTr>
                      <a:noFill/>
                    </a:lnBlToTr>
                    <a:noFill/>
                  </a:tcPr>
                </a:tc>
              </a:tr>
              <a:tr h="382588">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mj-lt"/>
                        </a:rPr>
                        <a:t>39.0</a:t>
                      </a:r>
                    </a:p>
                  </a:txBody>
                  <a:tcPr horzOverflow="overflow">
                    <a:lnL cap="flat">
                      <a:noFill/>
                    </a:lnL>
                    <a:lnR cap="flat">
                      <a:noFill/>
                    </a:lnR>
                    <a:lnT>
                      <a:noFill/>
                    </a:lnT>
                    <a:lnB>
                      <a:noFill/>
                    </a:lnB>
                    <a:lnTlToBr>
                      <a:noFill/>
                    </a:lnTlToBr>
                    <a:lnBlToTr>
                      <a:noFill/>
                    </a:lnBlToTr>
                    <a:noFill/>
                  </a:tcPr>
                </a:tc>
              </a:tr>
              <a:tr h="382588">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mj-lt"/>
                        </a:rPr>
                        <a:t>38.5</a:t>
                      </a:r>
                    </a:p>
                  </a:txBody>
                  <a:tcPr horzOverflow="overflow">
                    <a:lnL cap="flat">
                      <a:noFill/>
                    </a:lnL>
                    <a:lnR cap="flat">
                      <a:noFill/>
                    </a:lnR>
                    <a:lnT>
                      <a:noFill/>
                    </a:lnT>
                    <a:lnB>
                      <a:noFill/>
                    </a:lnB>
                    <a:lnTlToBr>
                      <a:noFill/>
                    </a:lnTlToBr>
                    <a:lnBlToTr>
                      <a:noFill/>
                    </a:lnBlToTr>
                    <a:noFill/>
                  </a:tcPr>
                </a:tc>
              </a:tr>
              <a:tr h="382588">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800" b="0" i="0" u="none" strike="noStrike" cap="none" normalizeH="0" baseline="0" dirty="0" smtClean="0">
                        <a:ln>
                          <a:noFill/>
                        </a:ln>
                        <a:solidFill>
                          <a:schemeClr val="tx1"/>
                        </a:solidFill>
                        <a:effectLst/>
                        <a:latin typeface="Arial" charset="0"/>
                      </a:endParaRPr>
                    </a:p>
                  </a:txBody>
                  <a:tcPr horzOverflow="overflow">
                    <a:lnL cap="flat">
                      <a:noFill/>
                    </a:lnL>
                    <a:lnR cap="flat">
                      <a:noFill/>
                    </a:lnR>
                    <a:lnT>
                      <a:noFill/>
                    </a:lnT>
                    <a:lnB cap="flat">
                      <a:noFill/>
                    </a:lnB>
                    <a:lnTlToBr>
                      <a:noFill/>
                    </a:lnTlToBr>
                    <a:lnBlToTr>
                      <a:noFill/>
                    </a:lnBlToTr>
                    <a:noFill/>
                  </a:tcPr>
                </a:tc>
              </a:tr>
            </a:tbl>
          </a:graphicData>
        </a:graphic>
      </p:graphicFrame>
      <p:sp>
        <p:nvSpPr>
          <p:cNvPr id="38" name="Rectangle 424"/>
          <p:cNvSpPr>
            <a:spLocks noChangeArrowheads="1"/>
          </p:cNvSpPr>
          <p:nvPr/>
        </p:nvSpPr>
        <p:spPr bwMode="auto">
          <a:xfrm>
            <a:off x="3130060" y="6662738"/>
            <a:ext cx="2819400" cy="195262"/>
          </a:xfrm>
          <a:prstGeom prst="rect">
            <a:avLst/>
          </a:prstGeom>
          <a:noFill/>
          <a:ln w="12700">
            <a:noFill/>
            <a:miter lim="800000"/>
            <a:headEnd/>
            <a:tailEnd/>
          </a:ln>
        </p:spPr>
        <p:txBody>
          <a:bodyPr lIns="90488" tIns="44450" rIns="90488" bIns="44450">
            <a:spAutoFit/>
          </a:bodyPr>
          <a:lstStyle/>
          <a:p>
            <a:pPr algn="ctr" eaLnBrk="0" hangingPunct="0">
              <a:spcBef>
                <a:spcPct val="50000"/>
              </a:spcBef>
            </a:pPr>
            <a:r>
              <a:rPr lang="en-US" sz="700" b="0" dirty="0">
                <a:latin typeface="Arial" charset="0"/>
              </a:rPr>
              <a:t>Base = Those answering</a:t>
            </a:r>
          </a:p>
        </p:txBody>
      </p:sp>
      <p:graphicFrame>
        <p:nvGraphicFramePr>
          <p:cNvPr id="39" name="Object 382"/>
          <p:cNvGraphicFramePr>
            <a:graphicFrameLocks noChangeAspect="1"/>
          </p:cNvGraphicFramePr>
          <p:nvPr>
            <p:extLst>
              <p:ext uri="{D42A27DB-BD31-4B8C-83A1-F6EECF244321}">
                <p14:modId xmlns:p14="http://schemas.microsoft.com/office/powerpoint/2010/main" val="1575058945"/>
              </p:ext>
            </p:extLst>
          </p:nvPr>
        </p:nvGraphicFramePr>
        <p:xfrm>
          <a:off x="4848225" y="1381125"/>
          <a:ext cx="3895725" cy="1609725"/>
        </p:xfrm>
        <a:graphic>
          <a:graphicData uri="http://schemas.openxmlformats.org/drawingml/2006/chart">
            <c:chart xmlns:c="http://schemas.openxmlformats.org/drawingml/2006/chart" xmlns:r="http://schemas.openxmlformats.org/officeDocument/2006/relationships" r:id="rId8"/>
          </a:graphicData>
        </a:graphic>
      </p:graphicFrame>
      <p:sp>
        <p:nvSpPr>
          <p:cNvPr id="40" name="Text Box 383"/>
          <p:cNvSpPr txBox="1">
            <a:spLocks noChangeArrowheads="1"/>
          </p:cNvSpPr>
          <p:nvPr/>
        </p:nvSpPr>
        <p:spPr bwMode="auto">
          <a:xfrm>
            <a:off x="5577538" y="1201579"/>
            <a:ext cx="2459328" cy="246221"/>
          </a:xfrm>
          <a:prstGeom prst="rect">
            <a:avLst/>
          </a:prstGeom>
          <a:noFill/>
          <a:ln w="12700">
            <a:noFill/>
            <a:miter lim="800000"/>
            <a:headEnd/>
            <a:tailEnd/>
          </a:ln>
        </p:spPr>
        <p:txBody>
          <a:bodyPr wrap="none">
            <a:spAutoFit/>
          </a:bodyPr>
          <a:lstStyle/>
          <a:p>
            <a:pPr algn="ctr" eaLnBrk="0" hangingPunct="0"/>
            <a:r>
              <a:rPr lang="en-US" sz="1000" dirty="0" smtClean="0">
                <a:latin typeface="Arial" charset="0"/>
              </a:rPr>
              <a:t>Mental/Emotional Health Status (Q37)</a:t>
            </a:r>
            <a:endParaRPr lang="en-US" sz="1000" dirty="0">
              <a:latin typeface="Arial" charset="0"/>
            </a:endParaRPr>
          </a:p>
        </p:txBody>
      </p:sp>
      <p:sp>
        <p:nvSpPr>
          <p:cNvPr id="41" name="Line 309"/>
          <p:cNvSpPr>
            <a:spLocks noChangeShapeType="1"/>
          </p:cNvSpPr>
          <p:nvPr/>
        </p:nvSpPr>
        <p:spPr bwMode="auto">
          <a:xfrm>
            <a:off x="219075" y="3024188"/>
            <a:ext cx="8610600" cy="0"/>
          </a:xfrm>
          <a:prstGeom prst="line">
            <a:avLst/>
          </a:prstGeom>
          <a:noFill/>
          <a:ln w="12700">
            <a:solidFill>
              <a:srgbClr val="DDDDDD"/>
            </a:solidFill>
            <a:round/>
            <a:headEnd/>
            <a:tailEnd/>
          </a:ln>
        </p:spPr>
        <p:txBody>
          <a:bodyPr/>
          <a:lstStyle/>
          <a:p>
            <a:endParaRPr lang="en-US"/>
          </a:p>
        </p:txBody>
      </p:sp>
      <p:sp>
        <p:nvSpPr>
          <p:cNvPr id="42" name="Line 310"/>
          <p:cNvSpPr>
            <a:spLocks noChangeShapeType="1"/>
          </p:cNvSpPr>
          <p:nvPr/>
        </p:nvSpPr>
        <p:spPr bwMode="auto">
          <a:xfrm>
            <a:off x="234950" y="4953000"/>
            <a:ext cx="8610600" cy="0"/>
          </a:xfrm>
          <a:prstGeom prst="line">
            <a:avLst/>
          </a:prstGeom>
          <a:noFill/>
          <a:ln w="12700">
            <a:solidFill>
              <a:srgbClr val="DDDDDD"/>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3" name="Rectangle 33"/>
          <p:cNvSpPr>
            <a:spLocks noChangeArrowheads="1"/>
          </p:cNvSpPr>
          <p:nvPr/>
        </p:nvSpPr>
        <p:spPr bwMode="auto">
          <a:xfrm>
            <a:off x="379413" y="209550"/>
            <a:ext cx="8642350"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r>
              <a:rPr lang="en-US" sz="1400">
                <a:solidFill>
                  <a:schemeClr val="bg1"/>
                </a:solidFill>
                <a:latin typeface="Arial" charset="0"/>
              </a:rPr>
              <a:t>Profile of Child Members Surveyed</a:t>
            </a:r>
            <a:endParaRPr lang="en-US" sz="1000">
              <a:solidFill>
                <a:schemeClr val="bg1"/>
              </a:solidFill>
              <a:latin typeface="Arial" charset="0"/>
            </a:endParaRPr>
          </a:p>
        </p:txBody>
      </p:sp>
      <p:sp>
        <p:nvSpPr>
          <p:cNvPr id="75" name="Rectangle 11"/>
          <p:cNvSpPr>
            <a:spLocks noGrp="1" noChangeArrowheads="1"/>
          </p:cNvSpPr>
          <p:nvPr>
            <p:ph type="title"/>
          </p:nvPr>
        </p:nvSpPr>
        <p:spPr bwMode="auto">
          <a:xfrm>
            <a:off x="433388" y="838200"/>
            <a:ext cx="8229600" cy="381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solidFill>
                  <a:srgbClr val="D88843"/>
                </a:solidFill>
              </a:rPr>
              <a:t>Child Member Profile – </a:t>
            </a:r>
            <a:r>
              <a:rPr lang="en-US" i="1" smtClean="0">
                <a:solidFill>
                  <a:srgbClr val="D88843"/>
                </a:solidFill>
              </a:rPr>
              <a:t>General Population</a:t>
            </a:r>
          </a:p>
        </p:txBody>
      </p:sp>
      <p:graphicFrame>
        <p:nvGraphicFramePr>
          <p:cNvPr id="16" name="Object 2"/>
          <p:cNvGraphicFramePr>
            <a:graphicFrameLocks noChangeAspect="1"/>
          </p:cNvGraphicFramePr>
          <p:nvPr>
            <p:extLst>
              <p:ext uri="{D42A27DB-BD31-4B8C-83A1-F6EECF244321}">
                <p14:modId xmlns:p14="http://schemas.microsoft.com/office/powerpoint/2010/main" val="1771352795"/>
              </p:ext>
            </p:extLst>
          </p:nvPr>
        </p:nvGraphicFramePr>
        <p:xfrm>
          <a:off x="685800" y="3352800"/>
          <a:ext cx="3429000" cy="1524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Object 3"/>
          <p:cNvGraphicFramePr>
            <a:graphicFrameLocks noChangeAspect="1"/>
          </p:cNvGraphicFramePr>
          <p:nvPr>
            <p:extLst>
              <p:ext uri="{D42A27DB-BD31-4B8C-83A1-F6EECF244321}">
                <p14:modId xmlns:p14="http://schemas.microsoft.com/office/powerpoint/2010/main" val="3643067473"/>
              </p:ext>
            </p:extLst>
          </p:nvPr>
        </p:nvGraphicFramePr>
        <p:xfrm>
          <a:off x="762000" y="1384851"/>
          <a:ext cx="3286125" cy="1663149"/>
        </p:xfrm>
        <a:graphic>
          <a:graphicData uri="http://schemas.openxmlformats.org/drawingml/2006/chart">
            <c:chart xmlns:c="http://schemas.openxmlformats.org/drawingml/2006/chart" xmlns:r="http://schemas.openxmlformats.org/officeDocument/2006/relationships" r:id="rId4"/>
          </a:graphicData>
        </a:graphic>
      </p:graphicFrame>
      <p:sp>
        <p:nvSpPr>
          <p:cNvPr id="18" name="Text Box 4"/>
          <p:cNvSpPr txBox="1">
            <a:spLocks noChangeArrowheads="1"/>
          </p:cNvSpPr>
          <p:nvPr/>
        </p:nvSpPr>
        <p:spPr bwMode="auto">
          <a:xfrm>
            <a:off x="6046733" y="1190625"/>
            <a:ext cx="1455848" cy="246221"/>
          </a:xfrm>
          <a:prstGeom prst="rect">
            <a:avLst/>
          </a:prstGeom>
          <a:noFill/>
          <a:ln w="12700">
            <a:noFill/>
            <a:miter lim="800000"/>
            <a:headEnd/>
            <a:tailEnd/>
          </a:ln>
        </p:spPr>
        <p:txBody>
          <a:bodyPr wrap="none">
            <a:spAutoFit/>
          </a:bodyPr>
          <a:lstStyle/>
          <a:p>
            <a:pPr algn="ctr"/>
            <a:r>
              <a:rPr lang="en-US" sz="1000" b="1" dirty="0">
                <a:latin typeface="Arial" charset="0"/>
              </a:rPr>
              <a:t>Child’s Gender (</a:t>
            </a:r>
            <a:r>
              <a:rPr lang="en-US" sz="1000" b="1" dirty="0" smtClean="0">
                <a:latin typeface="Arial" charset="0"/>
              </a:rPr>
              <a:t>Q75)</a:t>
            </a:r>
            <a:endParaRPr lang="en-US" sz="1000" b="1" dirty="0">
              <a:latin typeface="Arial" charset="0"/>
            </a:endParaRPr>
          </a:p>
        </p:txBody>
      </p:sp>
      <p:sp>
        <p:nvSpPr>
          <p:cNvPr id="19" name="Text Box 5"/>
          <p:cNvSpPr txBox="1">
            <a:spLocks noChangeArrowheads="1"/>
          </p:cNvSpPr>
          <p:nvPr/>
        </p:nvSpPr>
        <p:spPr bwMode="auto">
          <a:xfrm>
            <a:off x="1732900" y="1124501"/>
            <a:ext cx="1250663" cy="246221"/>
          </a:xfrm>
          <a:prstGeom prst="rect">
            <a:avLst/>
          </a:prstGeom>
          <a:noFill/>
          <a:ln w="12700">
            <a:noFill/>
            <a:miter lim="800000"/>
            <a:headEnd/>
            <a:tailEnd/>
          </a:ln>
        </p:spPr>
        <p:txBody>
          <a:bodyPr wrap="none">
            <a:spAutoFit/>
          </a:bodyPr>
          <a:lstStyle/>
          <a:p>
            <a:pPr algn="ctr"/>
            <a:r>
              <a:rPr lang="en-US" sz="1000" b="1" dirty="0">
                <a:latin typeface="Arial" charset="0"/>
              </a:rPr>
              <a:t>Child’s Age (</a:t>
            </a:r>
            <a:r>
              <a:rPr lang="en-US" sz="1000" b="1" dirty="0" smtClean="0">
                <a:latin typeface="Arial" charset="0"/>
              </a:rPr>
              <a:t>Q74)</a:t>
            </a:r>
            <a:endParaRPr lang="en-US" sz="1000" b="1" dirty="0">
              <a:latin typeface="Arial" charset="0"/>
            </a:endParaRPr>
          </a:p>
        </p:txBody>
      </p:sp>
      <p:graphicFrame>
        <p:nvGraphicFramePr>
          <p:cNvPr id="31" name="Object 6"/>
          <p:cNvGraphicFramePr>
            <a:graphicFrameLocks noChangeAspect="1"/>
          </p:cNvGraphicFramePr>
          <p:nvPr>
            <p:extLst>
              <p:ext uri="{D42A27DB-BD31-4B8C-83A1-F6EECF244321}">
                <p14:modId xmlns:p14="http://schemas.microsoft.com/office/powerpoint/2010/main" val="763935694"/>
              </p:ext>
            </p:extLst>
          </p:nvPr>
        </p:nvGraphicFramePr>
        <p:xfrm>
          <a:off x="5119038" y="1447800"/>
          <a:ext cx="3184381" cy="1600200"/>
        </p:xfrm>
        <a:graphic>
          <a:graphicData uri="http://schemas.openxmlformats.org/drawingml/2006/chart">
            <c:chart xmlns:c="http://schemas.openxmlformats.org/drawingml/2006/chart" xmlns:r="http://schemas.openxmlformats.org/officeDocument/2006/relationships" r:id="rId5"/>
          </a:graphicData>
        </a:graphic>
      </p:graphicFrame>
      <p:sp>
        <p:nvSpPr>
          <p:cNvPr id="32" name="Line 9"/>
          <p:cNvSpPr>
            <a:spLocks noChangeShapeType="1"/>
          </p:cNvSpPr>
          <p:nvPr/>
        </p:nvSpPr>
        <p:spPr bwMode="auto">
          <a:xfrm>
            <a:off x="228600" y="3096904"/>
            <a:ext cx="8610600" cy="0"/>
          </a:xfrm>
          <a:prstGeom prst="line">
            <a:avLst/>
          </a:prstGeom>
          <a:noFill/>
          <a:ln w="12700">
            <a:solidFill>
              <a:srgbClr val="DDDDDD"/>
            </a:solidFill>
            <a:round/>
            <a:headEnd/>
            <a:tailEnd/>
          </a:ln>
        </p:spPr>
        <p:txBody>
          <a:bodyPr/>
          <a:lstStyle/>
          <a:p>
            <a:endParaRPr lang="en-US"/>
          </a:p>
        </p:txBody>
      </p:sp>
      <p:sp>
        <p:nvSpPr>
          <p:cNvPr id="33" name="Text Box 10"/>
          <p:cNvSpPr txBox="1">
            <a:spLocks noChangeArrowheads="1"/>
          </p:cNvSpPr>
          <p:nvPr/>
        </p:nvSpPr>
        <p:spPr bwMode="auto">
          <a:xfrm>
            <a:off x="1296856" y="3137848"/>
            <a:ext cx="2292615" cy="246221"/>
          </a:xfrm>
          <a:prstGeom prst="rect">
            <a:avLst/>
          </a:prstGeom>
          <a:noFill/>
          <a:ln w="12700">
            <a:noFill/>
            <a:miter lim="800000"/>
            <a:headEnd/>
            <a:tailEnd/>
          </a:ln>
        </p:spPr>
        <p:txBody>
          <a:bodyPr wrap="none">
            <a:spAutoFit/>
          </a:bodyPr>
          <a:lstStyle/>
          <a:p>
            <a:pPr algn="ctr"/>
            <a:r>
              <a:rPr lang="en-US" sz="1000" b="1" dirty="0">
                <a:latin typeface="Arial" charset="0"/>
              </a:rPr>
              <a:t>Child’s </a:t>
            </a:r>
            <a:r>
              <a:rPr lang="en-US" sz="1000" b="1" dirty="0" smtClean="0">
                <a:latin typeface="Arial" charset="0"/>
              </a:rPr>
              <a:t>Overall Health </a:t>
            </a:r>
            <a:r>
              <a:rPr lang="en-US" sz="1000" b="1" dirty="0">
                <a:latin typeface="Arial" charset="0"/>
              </a:rPr>
              <a:t>Status (Q58)</a:t>
            </a:r>
          </a:p>
        </p:txBody>
      </p:sp>
      <p:sp>
        <p:nvSpPr>
          <p:cNvPr id="34" name="Text Box 12"/>
          <p:cNvSpPr txBox="1">
            <a:spLocks noChangeArrowheads="1"/>
          </p:cNvSpPr>
          <p:nvPr/>
        </p:nvSpPr>
        <p:spPr bwMode="auto">
          <a:xfrm>
            <a:off x="5472113" y="6597650"/>
            <a:ext cx="1223962" cy="184150"/>
          </a:xfrm>
          <a:prstGeom prst="rect">
            <a:avLst/>
          </a:prstGeom>
          <a:noFill/>
          <a:ln w="12700">
            <a:noFill/>
            <a:miter lim="800000"/>
            <a:headEnd/>
            <a:tailEnd/>
          </a:ln>
        </p:spPr>
        <p:txBody>
          <a:bodyPr wrap="none">
            <a:spAutoFit/>
          </a:bodyPr>
          <a:lstStyle/>
          <a:p>
            <a:r>
              <a:rPr lang="en-US" sz="600" b="0">
                <a:latin typeface="Arial" charset="0"/>
              </a:rPr>
              <a:t>*Multiple Responses Accepted</a:t>
            </a:r>
          </a:p>
        </p:txBody>
      </p:sp>
      <p:sp>
        <p:nvSpPr>
          <p:cNvPr id="35" name="Rectangle 13"/>
          <p:cNvSpPr>
            <a:spLocks noChangeArrowheads="1"/>
          </p:cNvSpPr>
          <p:nvPr/>
        </p:nvSpPr>
        <p:spPr bwMode="auto">
          <a:xfrm>
            <a:off x="3048000" y="6662738"/>
            <a:ext cx="2819400" cy="197490"/>
          </a:xfrm>
          <a:prstGeom prst="rect">
            <a:avLst/>
          </a:prstGeom>
          <a:noFill/>
          <a:ln w="12700">
            <a:noFill/>
            <a:miter lim="800000"/>
            <a:headEnd/>
            <a:tailEnd/>
          </a:ln>
        </p:spPr>
        <p:txBody>
          <a:bodyPr lIns="90488" tIns="44450" rIns="90488" bIns="44450">
            <a:spAutoFit/>
          </a:bodyPr>
          <a:lstStyle/>
          <a:p>
            <a:pPr algn="ctr">
              <a:spcBef>
                <a:spcPct val="50000"/>
              </a:spcBef>
            </a:pPr>
            <a:r>
              <a:rPr lang="en-US" sz="700" b="0" dirty="0">
                <a:latin typeface="Arial" charset="0"/>
              </a:rPr>
              <a:t>Base = Those answering</a:t>
            </a:r>
          </a:p>
        </p:txBody>
      </p:sp>
      <p:graphicFrame>
        <p:nvGraphicFramePr>
          <p:cNvPr id="37" name="Group 49"/>
          <p:cNvGraphicFramePr>
            <a:graphicFrameLocks noGrp="1"/>
          </p:cNvGraphicFramePr>
          <p:nvPr>
            <p:extLst>
              <p:ext uri="{D42A27DB-BD31-4B8C-83A1-F6EECF244321}">
                <p14:modId xmlns:p14="http://schemas.microsoft.com/office/powerpoint/2010/main" val="1715535114"/>
              </p:ext>
            </p:extLst>
          </p:nvPr>
        </p:nvGraphicFramePr>
        <p:xfrm>
          <a:off x="3684896" y="1143639"/>
          <a:ext cx="776288" cy="1599561"/>
        </p:xfrm>
        <a:graphic>
          <a:graphicData uri="http://schemas.openxmlformats.org/drawingml/2006/table">
            <a:tbl>
              <a:tblPr/>
              <a:tblGrid>
                <a:gridCol w="776288"/>
              </a:tblGrid>
              <a:tr h="295079">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sng" strike="noStrike" cap="none" normalizeH="0" baseline="0" dirty="0" smtClean="0">
                          <a:ln>
                            <a:noFill/>
                          </a:ln>
                          <a:solidFill>
                            <a:schemeClr val="tx1"/>
                          </a:solidFill>
                          <a:effectLst/>
                          <a:latin typeface="Arial" charset="0"/>
                        </a:rPr>
                        <a:t>Average Age</a:t>
                      </a:r>
                    </a:p>
                  </a:txBody>
                  <a:tcPr anchor="b" horzOverflow="overflow">
                    <a:lnL cap="flat">
                      <a:noFill/>
                    </a:lnL>
                    <a:lnR cap="flat">
                      <a:noFill/>
                    </a:lnR>
                    <a:lnT cap="flat">
                      <a:noFill/>
                    </a:lnT>
                    <a:lnB>
                      <a:noFill/>
                    </a:lnB>
                    <a:lnTlToBr>
                      <a:noFill/>
                    </a:lnTlToBr>
                    <a:lnBlToTr>
                      <a:noFill/>
                    </a:lnBlToTr>
                    <a:noFill/>
                  </a:tcPr>
                </a:tc>
              </a:tr>
              <a:tr h="435314">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 8.0 </a:t>
                      </a:r>
                    </a:p>
                  </a:txBody>
                  <a:tcPr horzOverflow="overflow">
                    <a:lnL cap="flat">
                      <a:noFill/>
                    </a:lnL>
                    <a:lnR cap="flat">
                      <a:noFill/>
                    </a:lnR>
                    <a:lnT>
                      <a:noFill/>
                    </a:lnT>
                    <a:lnB>
                      <a:noFill/>
                    </a:lnB>
                    <a:lnTlToBr>
                      <a:noFill/>
                    </a:lnTlToBr>
                    <a:lnBlToTr>
                      <a:noFill/>
                    </a:lnBlToTr>
                    <a:noFill/>
                  </a:tcPr>
                </a:tc>
              </a:tr>
              <a:tr h="435314">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 8.2</a:t>
                      </a:r>
                    </a:p>
                  </a:txBody>
                  <a:tcPr horzOverflow="overflow">
                    <a:lnL cap="flat">
                      <a:noFill/>
                    </a:lnL>
                    <a:lnR cap="flat">
                      <a:noFill/>
                    </a:lnR>
                    <a:lnT>
                      <a:noFill/>
                    </a:lnT>
                    <a:lnB>
                      <a:noFill/>
                    </a:lnB>
                    <a:lnTlToBr>
                      <a:noFill/>
                    </a:lnTlToBr>
                    <a:lnBlToTr>
                      <a:noFill/>
                    </a:lnBlToTr>
                    <a:noFill/>
                  </a:tcPr>
                </a:tc>
              </a:tr>
              <a:tr h="433854">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7.8</a:t>
                      </a:r>
                    </a:p>
                  </a:txBody>
                  <a:tcPr horzOverflow="overflow">
                    <a:lnL cap="flat">
                      <a:noFill/>
                    </a:lnL>
                    <a:lnR cap="flat">
                      <a:noFill/>
                    </a:lnR>
                    <a:lnT>
                      <a:noFill/>
                    </a:lnT>
                    <a:lnB cap="flat">
                      <a:noFill/>
                    </a:lnB>
                    <a:lnTlToBr>
                      <a:noFill/>
                    </a:lnTlToBr>
                    <a:lnBlToTr>
                      <a:noFill/>
                    </a:lnBlToTr>
                    <a:noFill/>
                  </a:tcPr>
                </a:tc>
              </a:tr>
            </a:tbl>
          </a:graphicData>
        </a:graphic>
      </p:graphicFrame>
      <p:graphicFrame>
        <p:nvGraphicFramePr>
          <p:cNvPr id="38" name="Object 35"/>
          <p:cNvGraphicFramePr>
            <a:graphicFrameLocks noChangeAspect="1"/>
          </p:cNvGraphicFramePr>
          <p:nvPr>
            <p:extLst>
              <p:ext uri="{D42A27DB-BD31-4B8C-83A1-F6EECF244321}">
                <p14:modId xmlns:p14="http://schemas.microsoft.com/office/powerpoint/2010/main" val="1861216285"/>
              </p:ext>
            </p:extLst>
          </p:nvPr>
        </p:nvGraphicFramePr>
        <p:xfrm>
          <a:off x="2200275" y="5029199"/>
          <a:ext cx="4581525" cy="1685925"/>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9" name="Object 2"/>
          <p:cNvGraphicFramePr>
            <a:graphicFrameLocks noChangeAspect="1"/>
          </p:cNvGraphicFramePr>
          <p:nvPr>
            <p:extLst>
              <p:ext uri="{D42A27DB-BD31-4B8C-83A1-F6EECF244321}">
                <p14:modId xmlns:p14="http://schemas.microsoft.com/office/powerpoint/2010/main" val="394612723"/>
              </p:ext>
            </p:extLst>
          </p:nvPr>
        </p:nvGraphicFramePr>
        <p:xfrm>
          <a:off x="5105400" y="3359624"/>
          <a:ext cx="3429000" cy="1517176"/>
        </p:xfrm>
        <a:graphic>
          <a:graphicData uri="http://schemas.openxmlformats.org/drawingml/2006/chart">
            <c:chart xmlns:c="http://schemas.openxmlformats.org/drawingml/2006/chart" xmlns:r="http://schemas.openxmlformats.org/officeDocument/2006/relationships" r:id="rId7"/>
          </a:graphicData>
        </a:graphic>
      </p:graphicFrame>
      <p:sp>
        <p:nvSpPr>
          <p:cNvPr id="40" name="Text Box 10"/>
          <p:cNvSpPr txBox="1">
            <a:spLocks noChangeArrowheads="1"/>
          </p:cNvSpPr>
          <p:nvPr/>
        </p:nvSpPr>
        <p:spPr bwMode="auto">
          <a:xfrm>
            <a:off x="5367003" y="3144672"/>
            <a:ext cx="2991525" cy="246221"/>
          </a:xfrm>
          <a:prstGeom prst="rect">
            <a:avLst/>
          </a:prstGeom>
          <a:noFill/>
          <a:ln w="12700">
            <a:noFill/>
            <a:miter lim="800000"/>
            <a:headEnd/>
            <a:tailEnd/>
          </a:ln>
        </p:spPr>
        <p:txBody>
          <a:bodyPr wrap="none">
            <a:spAutoFit/>
          </a:bodyPr>
          <a:lstStyle/>
          <a:p>
            <a:pPr algn="ctr"/>
            <a:r>
              <a:rPr lang="en-US" sz="1000" b="1" dirty="0">
                <a:latin typeface="Arial" charset="0"/>
              </a:rPr>
              <a:t>Child’s </a:t>
            </a:r>
            <a:r>
              <a:rPr lang="en-US" sz="1000" b="1" dirty="0" smtClean="0">
                <a:latin typeface="Arial" charset="0"/>
              </a:rPr>
              <a:t>Mental/Emotional Health </a:t>
            </a:r>
            <a:r>
              <a:rPr lang="en-US" sz="1000" b="1" dirty="0">
                <a:latin typeface="Arial" charset="0"/>
              </a:rPr>
              <a:t>Status (</a:t>
            </a:r>
            <a:r>
              <a:rPr lang="en-US" sz="1000" b="1" dirty="0" smtClean="0">
                <a:latin typeface="Arial" charset="0"/>
              </a:rPr>
              <a:t>Q59)</a:t>
            </a:r>
            <a:endParaRPr lang="en-US" sz="1000" b="1" dirty="0">
              <a:latin typeface="Arial" charset="0"/>
            </a:endParaRPr>
          </a:p>
        </p:txBody>
      </p:sp>
      <p:sp>
        <p:nvSpPr>
          <p:cNvPr id="41" name="Line 9"/>
          <p:cNvSpPr>
            <a:spLocks noChangeShapeType="1"/>
          </p:cNvSpPr>
          <p:nvPr/>
        </p:nvSpPr>
        <p:spPr bwMode="auto">
          <a:xfrm>
            <a:off x="228600" y="4953000"/>
            <a:ext cx="8610600" cy="0"/>
          </a:xfrm>
          <a:prstGeom prst="line">
            <a:avLst/>
          </a:prstGeom>
          <a:noFill/>
          <a:ln w="12700">
            <a:solidFill>
              <a:srgbClr val="DDDDDD"/>
            </a:solidFill>
            <a:round/>
            <a:headEnd/>
            <a:tailEnd/>
          </a:ln>
        </p:spPr>
        <p:txBody>
          <a:bodyPr/>
          <a:lstStyle/>
          <a:p>
            <a:endParaRPr lang="en-US"/>
          </a:p>
        </p:txBody>
      </p:sp>
      <p:sp>
        <p:nvSpPr>
          <p:cNvPr id="20" name="Text Box 8"/>
          <p:cNvSpPr txBox="1">
            <a:spLocks noChangeArrowheads="1"/>
          </p:cNvSpPr>
          <p:nvPr/>
        </p:nvSpPr>
        <p:spPr bwMode="auto">
          <a:xfrm>
            <a:off x="3431768" y="5011579"/>
            <a:ext cx="2185214" cy="246221"/>
          </a:xfrm>
          <a:prstGeom prst="rect">
            <a:avLst/>
          </a:prstGeom>
          <a:noFill/>
          <a:ln w="12700">
            <a:noFill/>
            <a:miter lim="800000"/>
            <a:headEnd/>
            <a:tailEnd/>
          </a:ln>
        </p:spPr>
        <p:txBody>
          <a:bodyPr wrap="none">
            <a:spAutoFit/>
          </a:bodyPr>
          <a:lstStyle/>
          <a:p>
            <a:pPr algn="ctr"/>
            <a:r>
              <a:rPr lang="en-US" sz="1000" b="1" dirty="0">
                <a:latin typeface="Arial" charset="0"/>
              </a:rPr>
              <a:t>Child’s Ethnicity/Race* (</a:t>
            </a:r>
            <a:r>
              <a:rPr lang="en-US" sz="1000" b="1" dirty="0" smtClean="0">
                <a:latin typeface="Arial" charset="0"/>
              </a:rPr>
              <a:t>Q76/77)</a:t>
            </a:r>
            <a:endParaRPr lang="en-US" sz="1000" b="1" dirty="0">
              <a:latin typeface="Arial"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7" name="Rectangle 33"/>
          <p:cNvSpPr>
            <a:spLocks noChangeArrowheads="1"/>
          </p:cNvSpPr>
          <p:nvPr/>
        </p:nvSpPr>
        <p:spPr bwMode="auto">
          <a:xfrm>
            <a:off x="379413" y="209550"/>
            <a:ext cx="8642350"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r>
              <a:rPr lang="en-US" sz="1400">
                <a:solidFill>
                  <a:schemeClr val="bg1"/>
                </a:solidFill>
                <a:latin typeface="Arial" charset="0"/>
              </a:rPr>
              <a:t>Profile of Child Members Surveyed </a:t>
            </a:r>
            <a:r>
              <a:rPr lang="en-US" sz="1000">
                <a:solidFill>
                  <a:schemeClr val="bg1"/>
                </a:solidFill>
                <a:latin typeface="Arial" charset="0"/>
              </a:rPr>
              <a:t>(continued)</a:t>
            </a:r>
          </a:p>
        </p:txBody>
      </p:sp>
      <p:sp>
        <p:nvSpPr>
          <p:cNvPr id="37" name="Rectangle 10"/>
          <p:cNvSpPr>
            <a:spLocks noGrp="1" noChangeArrowheads="1"/>
          </p:cNvSpPr>
          <p:nvPr>
            <p:ph type="title"/>
          </p:nvPr>
        </p:nvSpPr>
        <p:spPr bwMode="auto">
          <a:xfrm>
            <a:off x="433388" y="838200"/>
            <a:ext cx="8229600" cy="381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solidFill>
                  <a:srgbClr val="D88843"/>
                </a:solidFill>
              </a:rPr>
              <a:t>Child Member Profile – </a:t>
            </a:r>
            <a:r>
              <a:rPr lang="en-US" i="1" smtClean="0">
                <a:solidFill>
                  <a:srgbClr val="D88843"/>
                </a:solidFill>
              </a:rPr>
              <a:t>CCC Population</a:t>
            </a:r>
          </a:p>
        </p:txBody>
      </p:sp>
      <p:graphicFrame>
        <p:nvGraphicFramePr>
          <p:cNvPr id="16" name="Object 2"/>
          <p:cNvGraphicFramePr>
            <a:graphicFrameLocks noChangeAspect="1"/>
          </p:cNvGraphicFramePr>
          <p:nvPr>
            <p:extLst>
              <p:ext uri="{D42A27DB-BD31-4B8C-83A1-F6EECF244321}">
                <p14:modId xmlns:p14="http://schemas.microsoft.com/office/powerpoint/2010/main" val="3841026796"/>
              </p:ext>
            </p:extLst>
          </p:nvPr>
        </p:nvGraphicFramePr>
        <p:xfrm>
          <a:off x="609600" y="3429000"/>
          <a:ext cx="3676650" cy="15462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7" name="Object 3"/>
          <p:cNvGraphicFramePr>
            <a:graphicFrameLocks noChangeAspect="1"/>
          </p:cNvGraphicFramePr>
          <p:nvPr>
            <p:extLst>
              <p:ext uri="{D42A27DB-BD31-4B8C-83A1-F6EECF244321}">
                <p14:modId xmlns:p14="http://schemas.microsoft.com/office/powerpoint/2010/main" val="2053228541"/>
              </p:ext>
            </p:extLst>
          </p:nvPr>
        </p:nvGraphicFramePr>
        <p:xfrm>
          <a:off x="509587" y="1320800"/>
          <a:ext cx="3590925" cy="1651000"/>
        </p:xfrm>
        <a:graphic>
          <a:graphicData uri="http://schemas.openxmlformats.org/drawingml/2006/chart">
            <c:chart xmlns:c="http://schemas.openxmlformats.org/drawingml/2006/chart" xmlns:r="http://schemas.openxmlformats.org/officeDocument/2006/relationships" r:id="rId4"/>
          </a:graphicData>
        </a:graphic>
      </p:graphicFrame>
      <p:sp>
        <p:nvSpPr>
          <p:cNvPr id="28" name="Text Box 4"/>
          <p:cNvSpPr txBox="1">
            <a:spLocks noChangeArrowheads="1"/>
          </p:cNvSpPr>
          <p:nvPr/>
        </p:nvSpPr>
        <p:spPr bwMode="auto">
          <a:xfrm>
            <a:off x="6015776" y="1136176"/>
            <a:ext cx="1455848" cy="246221"/>
          </a:xfrm>
          <a:prstGeom prst="rect">
            <a:avLst/>
          </a:prstGeom>
          <a:noFill/>
          <a:ln w="12700">
            <a:noFill/>
            <a:miter lim="800000"/>
            <a:headEnd/>
            <a:tailEnd/>
          </a:ln>
        </p:spPr>
        <p:txBody>
          <a:bodyPr wrap="none">
            <a:spAutoFit/>
          </a:bodyPr>
          <a:lstStyle/>
          <a:p>
            <a:pPr algn="ctr"/>
            <a:r>
              <a:rPr lang="en-US" sz="1000" b="1" dirty="0">
                <a:latin typeface="Arial" charset="0"/>
              </a:rPr>
              <a:t>Child’s Gender (</a:t>
            </a:r>
            <a:r>
              <a:rPr lang="en-US" sz="1000" b="1" dirty="0" smtClean="0">
                <a:latin typeface="Arial" charset="0"/>
              </a:rPr>
              <a:t>Q75)</a:t>
            </a:r>
            <a:endParaRPr lang="en-US" sz="1000" b="1" dirty="0">
              <a:latin typeface="Arial" charset="0"/>
            </a:endParaRPr>
          </a:p>
        </p:txBody>
      </p:sp>
      <p:sp>
        <p:nvSpPr>
          <p:cNvPr id="29" name="Text Box 5"/>
          <p:cNvSpPr txBox="1">
            <a:spLocks noChangeArrowheads="1"/>
          </p:cNvSpPr>
          <p:nvPr/>
        </p:nvSpPr>
        <p:spPr bwMode="auto">
          <a:xfrm>
            <a:off x="1732900" y="1147597"/>
            <a:ext cx="1250663" cy="246221"/>
          </a:xfrm>
          <a:prstGeom prst="rect">
            <a:avLst/>
          </a:prstGeom>
          <a:noFill/>
          <a:ln w="12700">
            <a:noFill/>
            <a:miter lim="800000"/>
            <a:headEnd/>
            <a:tailEnd/>
          </a:ln>
        </p:spPr>
        <p:txBody>
          <a:bodyPr wrap="none">
            <a:spAutoFit/>
          </a:bodyPr>
          <a:lstStyle/>
          <a:p>
            <a:pPr algn="ctr"/>
            <a:r>
              <a:rPr lang="en-US" sz="1000" b="1" dirty="0">
                <a:latin typeface="Arial" charset="0"/>
              </a:rPr>
              <a:t>Child’s Age (</a:t>
            </a:r>
            <a:r>
              <a:rPr lang="en-US" sz="1000" b="1" dirty="0" smtClean="0">
                <a:latin typeface="Arial" charset="0"/>
              </a:rPr>
              <a:t>Q74)</a:t>
            </a:r>
            <a:endParaRPr lang="en-US" sz="1000" b="1" dirty="0">
              <a:latin typeface="Arial" charset="0"/>
            </a:endParaRPr>
          </a:p>
        </p:txBody>
      </p:sp>
      <p:graphicFrame>
        <p:nvGraphicFramePr>
          <p:cNvPr id="30" name="Object 6"/>
          <p:cNvGraphicFramePr>
            <a:graphicFrameLocks noChangeAspect="1"/>
          </p:cNvGraphicFramePr>
          <p:nvPr>
            <p:extLst>
              <p:ext uri="{D42A27DB-BD31-4B8C-83A1-F6EECF244321}">
                <p14:modId xmlns:p14="http://schemas.microsoft.com/office/powerpoint/2010/main" val="1380475849"/>
              </p:ext>
            </p:extLst>
          </p:nvPr>
        </p:nvGraphicFramePr>
        <p:xfrm>
          <a:off x="4800600" y="1382397"/>
          <a:ext cx="3733800" cy="1589403"/>
        </p:xfrm>
        <a:graphic>
          <a:graphicData uri="http://schemas.openxmlformats.org/drawingml/2006/chart">
            <c:chart xmlns:c="http://schemas.openxmlformats.org/drawingml/2006/chart" xmlns:r="http://schemas.openxmlformats.org/officeDocument/2006/relationships" r:id="rId5"/>
          </a:graphicData>
        </a:graphic>
      </p:graphicFrame>
      <p:sp>
        <p:nvSpPr>
          <p:cNvPr id="31" name="Line 8"/>
          <p:cNvSpPr>
            <a:spLocks noChangeShapeType="1"/>
          </p:cNvSpPr>
          <p:nvPr/>
        </p:nvSpPr>
        <p:spPr bwMode="auto">
          <a:xfrm>
            <a:off x="228600" y="5015552"/>
            <a:ext cx="8610600" cy="0"/>
          </a:xfrm>
          <a:prstGeom prst="line">
            <a:avLst/>
          </a:prstGeom>
          <a:noFill/>
          <a:ln w="12700">
            <a:solidFill>
              <a:srgbClr val="DDDDDD"/>
            </a:solidFill>
            <a:round/>
            <a:headEnd/>
            <a:tailEnd/>
          </a:ln>
        </p:spPr>
        <p:txBody>
          <a:bodyPr/>
          <a:lstStyle/>
          <a:p>
            <a:endParaRPr lang="en-US"/>
          </a:p>
        </p:txBody>
      </p:sp>
      <p:sp>
        <p:nvSpPr>
          <p:cNvPr id="32" name="Text Box 9"/>
          <p:cNvSpPr txBox="1">
            <a:spLocks noChangeArrowheads="1"/>
          </p:cNvSpPr>
          <p:nvPr/>
        </p:nvSpPr>
        <p:spPr bwMode="auto">
          <a:xfrm>
            <a:off x="1301618" y="3108325"/>
            <a:ext cx="2292615" cy="246221"/>
          </a:xfrm>
          <a:prstGeom prst="rect">
            <a:avLst/>
          </a:prstGeom>
          <a:noFill/>
          <a:ln w="12700">
            <a:noFill/>
            <a:miter lim="800000"/>
            <a:headEnd/>
            <a:tailEnd/>
          </a:ln>
        </p:spPr>
        <p:txBody>
          <a:bodyPr wrap="none">
            <a:spAutoFit/>
          </a:bodyPr>
          <a:lstStyle/>
          <a:p>
            <a:pPr algn="ctr"/>
            <a:r>
              <a:rPr lang="en-US" sz="1000" b="1" dirty="0">
                <a:latin typeface="Arial" charset="0"/>
              </a:rPr>
              <a:t>Child’s </a:t>
            </a:r>
            <a:r>
              <a:rPr lang="en-US" sz="1000" b="1" dirty="0" smtClean="0">
                <a:latin typeface="Arial" charset="0"/>
              </a:rPr>
              <a:t>Overall Health </a:t>
            </a:r>
            <a:r>
              <a:rPr lang="en-US" sz="1000" b="1" dirty="0">
                <a:latin typeface="Arial" charset="0"/>
              </a:rPr>
              <a:t>Status (Q58)</a:t>
            </a:r>
          </a:p>
        </p:txBody>
      </p:sp>
      <p:sp>
        <p:nvSpPr>
          <p:cNvPr id="33" name="Rectangle 12"/>
          <p:cNvSpPr>
            <a:spLocks noChangeArrowheads="1"/>
          </p:cNvSpPr>
          <p:nvPr/>
        </p:nvSpPr>
        <p:spPr bwMode="auto">
          <a:xfrm>
            <a:off x="3152775" y="6662738"/>
            <a:ext cx="2819400" cy="197490"/>
          </a:xfrm>
          <a:prstGeom prst="rect">
            <a:avLst/>
          </a:prstGeom>
          <a:noFill/>
          <a:ln w="12700">
            <a:noFill/>
            <a:miter lim="800000"/>
            <a:headEnd/>
            <a:tailEnd/>
          </a:ln>
        </p:spPr>
        <p:txBody>
          <a:bodyPr lIns="90488" tIns="44450" rIns="90488" bIns="44450">
            <a:spAutoFit/>
          </a:bodyPr>
          <a:lstStyle/>
          <a:p>
            <a:pPr algn="ctr">
              <a:spcBef>
                <a:spcPct val="50000"/>
              </a:spcBef>
            </a:pPr>
            <a:r>
              <a:rPr lang="en-US" sz="700" b="0" dirty="0">
                <a:latin typeface="Arial" charset="0"/>
              </a:rPr>
              <a:t>Base = Those answering</a:t>
            </a:r>
          </a:p>
        </p:txBody>
      </p:sp>
      <p:graphicFrame>
        <p:nvGraphicFramePr>
          <p:cNvPr id="35" name="Group 53"/>
          <p:cNvGraphicFramePr>
            <a:graphicFrameLocks noGrp="1"/>
          </p:cNvGraphicFramePr>
          <p:nvPr>
            <p:extLst>
              <p:ext uri="{D42A27DB-BD31-4B8C-83A1-F6EECF244321}">
                <p14:modId xmlns:p14="http://schemas.microsoft.com/office/powerpoint/2010/main" val="550037213"/>
              </p:ext>
            </p:extLst>
          </p:nvPr>
        </p:nvGraphicFramePr>
        <p:xfrm>
          <a:off x="3719512" y="1103147"/>
          <a:ext cx="776288" cy="1524000"/>
        </p:xfrm>
        <a:graphic>
          <a:graphicData uri="http://schemas.openxmlformats.org/drawingml/2006/table">
            <a:tbl>
              <a:tblPr/>
              <a:tblGrid>
                <a:gridCol w="776288"/>
              </a:tblGrid>
              <a:tr h="282172">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sng" strike="noStrike" cap="none" normalizeH="0" baseline="0" dirty="0" smtClean="0">
                          <a:ln>
                            <a:noFill/>
                          </a:ln>
                          <a:solidFill>
                            <a:schemeClr val="tx1"/>
                          </a:solidFill>
                          <a:effectLst/>
                          <a:latin typeface="Arial" charset="0"/>
                        </a:rPr>
                        <a:t>Average Age</a:t>
                      </a:r>
                    </a:p>
                  </a:txBody>
                  <a:tcPr anchor="b" horzOverflow="overflow">
                    <a:lnL cap="flat">
                      <a:noFill/>
                    </a:lnL>
                    <a:lnR cap="flat">
                      <a:noFill/>
                    </a:lnR>
                    <a:lnT cap="flat">
                      <a:noFill/>
                    </a:lnT>
                    <a:lnB>
                      <a:noFill/>
                    </a:lnB>
                    <a:lnTlToBr>
                      <a:noFill/>
                    </a:lnTlToBr>
                    <a:lnBlToTr>
                      <a:noFill/>
                    </a:lnBlToTr>
                    <a:noFill/>
                  </a:tcPr>
                </a:tc>
              </a:tr>
              <a:tr h="414397">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mn-lt"/>
                        </a:rPr>
                        <a:t>10.0</a:t>
                      </a:r>
                    </a:p>
                  </a:txBody>
                  <a:tcPr horzOverflow="overflow">
                    <a:lnL cap="flat">
                      <a:noFill/>
                    </a:lnL>
                    <a:lnR cap="flat">
                      <a:noFill/>
                    </a:lnR>
                    <a:lnT>
                      <a:noFill/>
                    </a:lnT>
                    <a:lnB>
                      <a:noFill/>
                    </a:lnB>
                    <a:lnTlToBr>
                      <a:noFill/>
                    </a:lnTlToBr>
                    <a:lnBlToTr>
                      <a:noFill/>
                    </a:lnBlToTr>
                    <a:noFill/>
                  </a:tcPr>
                </a:tc>
              </a:tr>
              <a:tr h="414397">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mn-lt"/>
                        </a:rPr>
                        <a:t>9.9</a:t>
                      </a:r>
                    </a:p>
                  </a:txBody>
                  <a:tcPr horzOverflow="overflow">
                    <a:lnL cap="flat">
                      <a:noFill/>
                    </a:lnL>
                    <a:lnR cap="flat">
                      <a:noFill/>
                    </a:lnR>
                    <a:lnT>
                      <a:noFill/>
                    </a:lnT>
                    <a:lnB>
                      <a:noFill/>
                    </a:lnB>
                    <a:lnTlToBr>
                      <a:noFill/>
                    </a:lnTlToBr>
                    <a:lnBlToTr>
                      <a:noFill/>
                    </a:lnBlToTr>
                    <a:noFill/>
                  </a:tcPr>
                </a:tc>
              </a:tr>
              <a:tr h="413034">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mn-lt"/>
                        </a:rPr>
                        <a:t>10.0</a:t>
                      </a:r>
                    </a:p>
                  </a:txBody>
                  <a:tcPr horzOverflow="overflow">
                    <a:lnL cap="flat">
                      <a:noFill/>
                    </a:lnL>
                    <a:lnR cap="flat">
                      <a:noFill/>
                    </a:lnR>
                    <a:lnT>
                      <a:noFill/>
                    </a:lnT>
                    <a:lnB cap="flat">
                      <a:noFill/>
                    </a:lnB>
                    <a:lnTlToBr>
                      <a:noFill/>
                    </a:lnTlToBr>
                    <a:lnBlToTr>
                      <a:noFill/>
                    </a:lnBlToTr>
                    <a:noFill/>
                  </a:tcPr>
                </a:tc>
              </a:tr>
            </a:tbl>
          </a:graphicData>
        </a:graphic>
      </p:graphicFrame>
      <p:graphicFrame>
        <p:nvGraphicFramePr>
          <p:cNvPr id="36" name="Object 34"/>
          <p:cNvGraphicFramePr>
            <a:graphicFrameLocks noChangeAspect="1"/>
          </p:cNvGraphicFramePr>
          <p:nvPr>
            <p:extLst>
              <p:ext uri="{D42A27DB-BD31-4B8C-83A1-F6EECF244321}">
                <p14:modId xmlns:p14="http://schemas.microsoft.com/office/powerpoint/2010/main" val="2572259927"/>
              </p:ext>
            </p:extLst>
          </p:nvPr>
        </p:nvGraphicFramePr>
        <p:xfrm>
          <a:off x="2438400" y="5074813"/>
          <a:ext cx="4291013" cy="1623963"/>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8" name="Object 2"/>
          <p:cNvGraphicFramePr>
            <a:graphicFrameLocks noChangeAspect="1"/>
          </p:cNvGraphicFramePr>
          <p:nvPr>
            <p:extLst>
              <p:ext uri="{D42A27DB-BD31-4B8C-83A1-F6EECF244321}">
                <p14:modId xmlns:p14="http://schemas.microsoft.com/office/powerpoint/2010/main" val="2701753167"/>
              </p:ext>
            </p:extLst>
          </p:nvPr>
        </p:nvGraphicFramePr>
        <p:xfrm>
          <a:off x="4814248" y="3431227"/>
          <a:ext cx="3676650" cy="1546225"/>
        </p:xfrm>
        <a:graphic>
          <a:graphicData uri="http://schemas.openxmlformats.org/drawingml/2006/chart">
            <c:chart xmlns:c="http://schemas.openxmlformats.org/drawingml/2006/chart" xmlns:r="http://schemas.openxmlformats.org/officeDocument/2006/relationships" r:id="rId7"/>
          </a:graphicData>
        </a:graphic>
      </p:graphicFrame>
      <p:sp>
        <p:nvSpPr>
          <p:cNvPr id="40" name="Text Box 9"/>
          <p:cNvSpPr txBox="1">
            <a:spLocks noChangeArrowheads="1"/>
          </p:cNvSpPr>
          <p:nvPr/>
        </p:nvSpPr>
        <p:spPr bwMode="auto">
          <a:xfrm>
            <a:off x="5143165" y="3110552"/>
            <a:ext cx="2991525" cy="246221"/>
          </a:xfrm>
          <a:prstGeom prst="rect">
            <a:avLst/>
          </a:prstGeom>
          <a:noFill/>
          <a:ln w="12700">
            <a:noFill/>
            <a:miter lim="800000"/>
            <a:headEnd/>
            <a:tailEnd/>
          </a:ln>
        </p:spPr>
        <p:txBody>
          <a:bodyPr wrap="none">
            <a:spAutoFit/>
          </a:bodyPr>
          <a:lstStyle/>
          <a:p>
            <a:pPr algn="ctr"/>
            <a:r>
              <a:rPr lang="en-US" sz="1000" b="1" dirty="0">
                <a:latin typeface="Arial" charset="0"/>
              </a:rPr>
              <a:t>Child’s </a:t>
            </a:r>
            <a:r>
              <a:rPr lang="en-US" sz="1000" b="1" dirty="0" smtClean="0">
                <a:latin typeface="Arial" charset="0"/>
              </a:rPr>
              <a:t>Mental/Emotional Health </a:t>
            </a:r>
            <a:r>
              <a:rPr lang="en-US" sz="1000" b="1" dirty="0">
                <a:latin typeface="Arial" charset="0"/>
              </a:rPr>
              <a:t>Status (</a:t>
            </a:r>
            <a:r>
              <a:rPr lang="en-US" sz="1000" b="1" dirty="0" smtClean="0">
                <a:latin typeface="Arial" charset="0"/>
              </a:rPr>
              <a:t>Q59)</a:t>
            </a:r>
            <a:endParaRPr lang="en-US" sz="1000" b="1" dirty="0">
              <a:latin typeface="Arial" charset="0"/>
            </a:endParaRPr>
          </a:p>
        </p:txBody>
      </p:sp>
      <p:sp>
        <p:nvSpPr>
          <p:cNvPr id="41" name="Line 8"/>
          <p:cNvSpPr>
            <a:spLocks noChangeShapeType="1"/>
          </p:cNvSpPr>
          <p:nvPr/>
        </p:nvSpPr>
        <p:spPr bwMode="auto">
          <a:xfrm>
            <a:off x="228600" y="3054824"/>
            <a:ext cx="8610600" cy="0"/>
          </a:xfrm>
          <a:prstGeom prst="line">
            <a:avLst/>
          </a:prstGeom>
          <a:noFill/>
          <a:ln w="12700">
            <a:solidFill>
              <a:srgbClr val="DDDDDD"/>
            </a:solidFill>
            <a:round/>
            <a:headEnd/>
            <a:tailEnd/>
          </a:ln>
        </p:spPr>
        <p:txBody>
          <a:bodyPr/>
          <a:lstStyle/>
          <a:p>
            <a:endParaRPr lang="en-US"/>
          </a:p>
        </p:txBody>
      </p:sp>
      <p:sp>
        <p:nvSpPr>
          <p:cNvPr id="17" name="Text Box 12"/>
          <p:cNvSpPr txBox="1">
            <a:spLocks noChangeArrowheads="1"/>
          </p:cNvSpPr>
          <p:nvPr/>
        </p:nvSpPr>
        <p:spPr bwMode="auto">
          <a:xfrm>
            <a:off x="5472113" y="6597650"/>
            <a:ext cx="1223962" cy="184150"/>
          </a:xfrm>
          <a:prstGeom prst="rect">
            <a:avLst/>
          </a:prstGeom>
          <a:noFill/>
          <a:ln w="12700">
            <a:noFill/>
            <a:miter lim="800000"/>
            <a:headEnd/>
            <a:tailEnd/>
          </a:ln>
        </p:spPr>
        <p:txBody>
          <a:bodyPr wrap="none">
            <a:spAutoFit/>
          </a:bodyPr>
          <a:lstStyle/>
          <a:p>
            <a:r>
              <a:rPr lang="en-US" sz="600" b="0">
                <a:latin typeface="Arial" charset="0"/>
              </a:rPr>
              <a:t>*Multiple Responses Accepted</a:t>
            </a:r>
          </a:p>
        </p:txBody>
      </p:sp>
      <p:sp>
        <p:nvSpPr>
          <p:cNvPr id="18" name="Text Box 8"/>
          <p:cNvSpPr txBox="1">
            <a:spLocks noChangeArrowheads="1"/>
          </p:cNvSpPr>
          <p:nvPr/>
        </p:nvSpPr>
        <p:spPr bwMode="auto">
          <a:xfrm>
            <a:off x="3431768" y="5011579"/>
            <a:ext cx="2185214" cy="246221"/>
          </a:xfrm>
          <a:prstGeom prst="rect">
            <a:avLst/>
          </a:prstGeom>
          <a:noFill/>
          <a:ln w="12700">
            <a:noFill/>
            <a:miter lim="800000"/>
            <a:headEnd/>
            <a:tailEnd/>
          </a:ln>
        </p:spPr>
        <p:txBody>
          <a:bodyPr wrap="none">
            <a:spAutoFit/>
          </a:bodyPr>
          <a:lstStyle/>
          <a:p>
            <a:pPr algn="ctr"/>
            <a:r>
              <a:rPr lang="en-US" sz="1000" b="1" dirty="0">
                <a:latin typeface="Arial" charset="0"/>
              </a:rPr>
              <a:t>Child’s Ethnicity/Race* (</a:t>
            </a:r>
            <a:r>
              <a:rPr lang="en-US" sz="1000" b="1" dirty="0" smtClean="0">
                <a:latin typeface="Arial" charset="0"/>
              </a:rPr>
              <a:t>Q76/77)</a:t>
            </a:r>
            <a:endParaRPr lang="en-US" sz="1000" b="1" dirty="0">
              <a:latin typeface="Arial"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8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8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8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8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Allis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000000"/>
      </a:folHlink>
    </a:clrScheme>
    <a:fontScheme name="1_Allis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8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8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Allis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Allis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Allis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Allis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Allis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Allis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Allis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2BE8C9AC20D84A80A07D0B9F711014" ma:contentTypeVersion="10" ma:contentTypeDescription="Create a new document." ma:contentTypeScope="" ma:versionID="8c1fa1eab80778caa28a58ccf00271dd">
  <xsd:schema xmlns:xsd="http://www.w3.org/2001/XMLSchema" xmlns:xs="http://www.w3.org/2001/XMLSchema" xmlns:p="http://schemas.microsoft.com/office/2006/metadata/properties" targetNamespace="http://schemas.microsoft.com/office/2006/metadata/properties" ma:root="true" ma:fieldsID="883d4e8e4bb62dc9630bd01492c2b58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file>

<file path=customXml/itemProps1.xml><?xml version="1.0" encoding="utf-8"?>
<ds:datastoreItem xmlns:ds="http://schemas.openxmlformats.org/officeDocument/2006/customXml" ds:itemID="{B13AA5D0-2A8E-4B01-94E4-E23A63B91759}"/>
</file>

<file path=customXml/itemProps2.xml><?xml version="1.0" encoding="utf-8"?>
<ds:datastoreItem xmlns:ds="http://schemas.openxmlformats.org/officeDocument/2006/customXml" ds:itemID="{11085699-60F2-41DD-9884-BAEF1A89C7D5}"/>
</file>

<file path=customXml/itemProps3.xml><?xml version="1.0" encoding="utf-8"?>
<ds:datastoreItem xmlns:ds="http://schemas.openxmlformats.org/officeDocument/2006/customXml" ds:itemID="{91F32B6D-F61D-49FA-B52C-1BAE75535962}"/>
</file>

<file path=customXml/itemProps4.xml><?xml version="1.0" encoding="utf-8"?>
<ds:datastoreItem xmlns:ds="http://schemas.openxmlformats.org/officeDocument/2006/customXml" ds:itemID="{F71BA3E7-4FFD-4A2B-81AD-1FD2BEDC3C4E}"/>
</file>

<file path=docProps/app.xml><?xml version="1.0" encoding="utf-8"?>
<Properties xmlns="http://schemas.openxmlformats.org/officeDocument/2006/extended-properties" xmlns:vt="http://schemas.openxmlformats.org/officeDocument/2006/docPropsVTypes">
  <Template/>
  <TotalTime>41657</TotalTime>
  <Pages>24</Pages>
  <Words>6585</Words>
  <Application>Microsoft Office PowerPoint</Application>
  <PresentationFormat>Custom</PresentationFormat>
  <Paragraphs>1547</Paragraphs>
  <Slides>22</Slides>
  <Notes>22</Notes>
  <HiddenSlides>0</HiddenSlides>
  <MMClips>0</MMClips>
  <ScaleCrop>false</ScaleCrop>
  <HeadingPairs>
    <vt:vector size="4" baseType="variant">
      <vt:variant>
        <vt:lpstr>Theme</vt:lpstr>
      </vt:variant>
      <vt:variant>
        <vt:i4>3</vt:i4>
      </vt:variant>
      <vt:variant>
        <vt:lpstr>Slide Titles</vt:lpstr>
      </vt:variant>
      <vt:variant>
        <vt:i4>22</vt:i4>
      </vt:variant>
    </vt:vector>
  </HeadingPairs>
  <TitlesOfParts>
    <vt:vector size="25" baseType="lpstr">
      <vt:lpstr>Custom Design</vt:lpstr>
      <vt:lpstr>1_Custom Design</vt:lpstr>
      <vt:lpstr>1_Allison</vt:lpstr>
      <vt:lpstr>STATE OF MARYLAND HEALTHCHOICE ADULT AND CHILD POPULATIONS    CAHPS® 2013  5.0H Adult and Child Medicaid Surveys  Executive Summary</vt:lpstr>
      <vt:lpstr>Background and Purpose</vt:lpstr>
      <vt:lpstr>Background and Purpose (continued)</vt:lpstr>
      <vt:lpstr>Research Approach</vt:lpstr>
      <vt:lpstr>Research Approach (continued)</vt:lpstr>
      <vt:lpstr>Research Approach (continued)</vt:lpstr>
      <vt:lpstr>Profile of Adult Members Surveyed</vt:lpstr>
      <vt:lpstr>Child Member Profile – General Population</vt:lpstr>
      <vt:lpstr>Child Member Profile – CCC Population</vt:lpstr>
      <vt:lpstr>Overall Ratings</vt:lpstr>
      <vt:lpstr>Overall Ratings (continued)</vt:lpstr>
      <vt:lpstr>Overall Ratings (continued)</vt:lpstr>
      <vt:lpstr>Composite Measures</vt:lpstr>
      <vt:lpstr>Composite Measures (continued)</vt:lpstr>
      <vt:lpstr>Composite Measures (continued)</vt:lpstr>
      <vt:lpstr>Composite Measures (continued)</vt:lpstr>
      <vt:lpstr>Composite Measures (continued)</vt:lpstr>
      <vt:lpstr>Composite Measures (continued)</vt:lpstr>
      <vt:lpstr>Composite Measures (continued)</vt:lpstr>
      <vt:lpstr>Key Drivers of Satisfaction</vt:lpstr>
      <vt:lpstr>Key Drivers of Satisfaciton (continued)</vt:lpstr>
      <vt:lpstr>Glossary of Terms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Overall</dc:title>
  <dc:creator>Authorized User</dc:creator>
  <cp:lastModifiedBy>Stephanie Collins</cp:lastModifiedBy>
  <cp:revision>3030</cp:revision>
  <cp:lastPrinted>2012-11-26T17:44:40Z</cp:lastPrinted>
  <dcterms:created xsi:type="dcterms:W3CDTF">1998-02-21T20:12:27Z</dcterms:created>
  <dcterms:modified xsi:type="dcterms:W3CDTF">2013-10-09T22:58:14Z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0x010100702BE8C9AC20D84A80A07D0B9F711014</vt:lpwstr>
  </property>
  <property fmtid="{D5CDD505-2E9C-101B-9397-08002B2CF9AE}" pid="3" name="_dlc_DocIdItemGuid">
    <vt:lpwstr>96ee9ee8-8dd6-49f8-a8eb-5f68ab40c3c2</vt:lpwstr>
  </property>
</Properties>
</file>