
<file path=[Content_Types].xml><?xml version="1.0" encoding="utf-8"?>
<Types xmlns="http://schemas.openxmlformats.org/package/2006/content-types">
  <Default Extension="png" ContentType="image/png"/>
  <Default Extension="jpg&amp;ehk=1RzfwyOc9eHY" ContentType="image/jpeg"/>
  <Default Extension="tmp" ContentType="image/png"/>
  <Default Extension="jpeg" ContentType="image/jpeg"/>
  <Default Extension="rels" ContentType="application/vnd.openxmlformats-package.relationships+xml"/>
  <Default Extension="xml" ContentType="application/xml"/>
  <Default Extension="jpg&amp;ehk=V4RrDB3T2ymqN7vpWdvBxQ&amp;r=0&amp;pid=OfficeInsert" ContentType="image/jpeg"/>
  <Default Extension="jpg&amp;ehk=lFCDfiRsopugsE" ContentType="image/jpeg"/>
  <Default Extension="jpg&amp;ehk=7l87Od2" ContentType="image/jpeg"/>
  <Default Extension="gif&amp;ehk=w462ciySFAU7OiELsc7BxA&amp;r=0&amp;pid=OfficeInsert" ContentType="image/gif"/>
  <Default Extension="jpg&amp;ehk=hNdD85khEgIMWb167ZfiWg&amp;r=0&amp;pid=OfficeInsert" ContentType="image/jpeg"/>
  <Default Extension="JPG" ContentType="image/jpeg"/>
  <Default Extension="jpg&amp;ehk=Dh5JvaQNtTT0xl0CCTxssA&amp;r=0&amp;pid=OfficeInsert"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46"/>
  </p:notesMasterIdLst>
  <p:sldIdLst>
    <p:sldId id="256" r:id="rId2"/>
    <p:sldId id="327" r:id="rId3"/>
    <p:sldId id="278" r:id="rId4"/>
    <p:sldId id="279" r:id="rId5"/>
    <p:sldId id="280" r:id="rId6"/>
    <p:sldId id="318" r:id="rId7"/>
    <p:sldId id="281" r:id="rId8"/>
    <p:sldId id="335" r:id="rId9"/>
    <p:sldId id="336" r:id="rId10"/>
    <p:sldId id="338" r:id="rId11"/>
    <p:sldId id="322" r:id="rId12"/>
    <p:sldId id="320" r:id="rId13"/>
    <p:sldId id="321" r:id="rId14"/>
    <p:sldId id="306" r:id="rId15"/>
    <p:sldId id="307" r:id="rId16"/>
    <p:sldId id="308" r:id="rId17"/>
    <p:sldId id="309" r:id="rId18"/>
    <p:sldId id="257" r:id="rId19"/>
    <p:sldId id="319" r:id="rId20"/>
    <p:sldId id="323" r:id="rId21"/>
    <p:sldId id="265" r:id="rId22"/>
    <p:sldId id="288" r:id="rId23"/>
    <p:sldId id="329" r:id="rId24"/>
    <p:sldId id="310" r:id="rId25"/>
    <p:sldId id="326" r:id="rId26"/>
    <p:sldId id="311" r:id="rId27"/>
    <p:sldId id="330" r:id="rId28"/>
    <p:sldId id="312" r:id="rId29"/>
    <p:sldId id="331" r:id="rId30"/>
    <p:sldId id="313" r:id="rId31"/>
    <p:sldId id="325" r:id="rId32"/>
    <p:sldId id="332" r:id="rId33"/>
    <p:sldId id="287" r:id="rId34"/>
    <p:sldId id="324" r:id="rId35"/>
    <p:sldId id="314" r:id="rId36"/>
    <p:sldId id="274" r:id="rId37"/>
    <p:sldId id="315" r:id="rId38"/>
    <p:sldId id="316" r:id="rId39"/>
    <p:sldId id="333" r:id="rId40"/>
    <p:sldId id="317" r:id="rId41"/>
    <p:sldId id="269" r:id="rId42"/>
    <p:sldId id="339" r:id="rId43"/>
    <p:sldId id="340" r:id="rId44"/>
    <p:sldId id="27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660"/>
  </p:normalViewPr>
  <p:slideViewPr>
    <p:cSldViewPr snapToGrid="0">
      <p:cViewPr varScale="1">
        <p:scale>
          <a:sx n="68" d="100"/>
          <a:sy n="68" d="100"/>
        </p:scale>
        <p:origin x="84" y="96"/>
      </p:cViewPr>
      <p:guideLst/>
    </p:cSldViewPr>
  </p:slideViewPr>
  <p:notesTextViewPr>
    <p:cViewPr>
      <p:scale>
        <a:sx n="1" d="1"/>
        <a:sy n="1" d="1"/>
      </p:scale>
      <p:origin x="0" y="0"/>
    </p:cViewPr>
  </p:notesTextViewPr>
  <p:sorterViewPr>
    <p:cViewPr>
      <p:scale>
        <a:sx n="100" d="100"/>
        <a:sy n="100" d="100"/>
      </p:scale>
      <p:origin x="0" y="-136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4A833-6764-48D8-BB68-CC704FFEB8B6}" type="doc">
      <dgm:prSet loTypeId="urn:microsoft.com/office/officeart/2016/7/layout/HorizontalActionList" loCatId="List" qsTypeId="urn:microsoft.com/office/officeart/2005/8/quickstyle/simple1" qsCatId="simple" csTypeId="urn:microsoft.com/office/officeart/2005/8/colors/colorful4" csCatId="colorful"/>
      <dgm:spPr/>
      <dgm:t>
        <a:bodyPr/>
        <a:lstStyle/>
        <a:p>
          <a:endParaRPr lang="en-US"/>
        </a:p>
      </dgm:t>
    </dgm:pt>
    <dgm:pt modelId="{357EE579-7792-4F4A-872E-695C1D769857}">
      <dgm:prSet/>
      <dgm:spPr/>
      <dgm:t>
        <a:bodyPr/>
        <a:lstStyle/>
        <a:p>
          <a:r>
            <a:rPr lang="en-US"/>
            <a:t>Focus on</a:t>
          </a:r>
        </a:p>
      </dgm:t>
    </dgm:pt>
    <dgm:pt modelId="{1077143F-1504-47F5-B744-A7736D83B2CC}" type="parTrans" cxnId="{773ACFB9-E44A-4EBC-ADBB-DBBFEA9D108E}">
      <dgm:prSet/>
      <dgm:spPr/>
      <dgm:t>
        <a:bodyPr/>
        <a:lstStyle/>
        <a:p>
          <a:endParaRPr lang="en-US"/>
        </a:p>
      </dgm:t>
    </dgm:pt>
    <dgm:pt modelId="{6AA898A7-D4B7-44CA-85CB-EE210BCECE6B}" type="sibTrans" cxnId="{773ACFB9-E44A-4EBC-ADBB-DBBFEA9D108E}">
      <dgm:prSet/>
      <dgm:spPr/>
      <dgm:t>
        <a:bodyPr/>
        <a:lstStyle/>
        <a:p>
          <a:endParaRPr lang="en-US"/>
        </a:p>
      </dgm:t>
    </dgm:pt>
    <dgm:pt modelId="{895957E8-782B-485B-83EB-1B8D2F0EC9C9}">
      <dgm:prSet/>
      <dgm:spPr/>
      <dgm:t>
        <a:bodyPr/>
        <a:lstStyle/>
        <a:p>
          <a:r>
            <a:rPr lang="en-US" b="1" dirty="0"/>
            <a:t>First, focus on learning about best practice</a:t>
          </a:r>
        </a:p>
      </dgm:t>
    </dgm:pt>
    <dgm:pt modelId="{ACE45C1E-6C30-488A-BE5F-EDA8C6D9DDBC}" type="parTrans" cxnId="{093A27D8-FAA2-4DE1-AB4F-17ABE95DC99A}">
      <dgm:prSet/>
      <dgm:spPr/>
      <dgm:t>
        <a:bodyPr/>
        <a:lstStyle/>
        <a:p>
          <a:endParaRPr lang="en-US"/>
        </a:p>
      </dgm:t>
    </dgm:pt>
    <dgm:pt modelId="{2747F583-DFB7-4557-A5D3-8F4AA4A1B8CB}" type="sibTrans" cxnId="{093A27D8-FAA2-4DE1-AB4F-17ABE95DC99A}">
      <dgm:prSet/>
      <dgm:spPr/>
      <dgm:t>
        <a:bodyPr/>
        <a:lstStyle/>
        <a:p>
          <a:endParaRPr lang="en-US"/>
        </a:p>
      </dgm:t>
    </dgm:pt>
    <dgm:pt modelId="{129002FE-C172-4B9D-B21F-840BA7723885}">
      <dgm:prSet/>
      <dgm:spPr/>
      <dgm:t>
        <a:bodyPr/>
        <a:lstStyle/>
        <a:p>
          <a:r>
            <a:rPr lang="en-US"/>
            <a:t>Compare</a:t>
          </a:r>
        </a:p>
      </dgm:t>
    </dgm:pt>
    <dgm:pt modelId="{D891342C-049F-4CDD-A307-947B3E9A73CE}" type="parTrans" cxnId="{BAFECB67-3127-45FB-A79B-CEE1F689CFF5}">
      <dgm:prSet/>
      <dgm:spPr/>
      <dgm:t>
        <a:bodyPr/>
        <a:lstStyle/>
        <a:p>
          <a:endParaRPr lang="en-US"/>
        </a:p>
      </dgm:t>
    </dgm:pt>
    <dgm:pt modelId="{C5EFB9CA-4615-47FC-85C7-04009AAFCCD4}" type="sibTrans" cxnId="{BAFECB67-3127-45FB-A79B-CEE1F689CFF5}">
      <dgm:prSet/>
      <dgm:spPr/>
      <dgm:t>
        <a:bodyPr/>
        <a:lstStyle/>
        <a:p>
          <a:endParaRPr lang="en-US"/>
        </a:p>
      </dgm:t>
    </dgm:pt>
    <dgm:pt modelId="{3593F669-4353-4F28-B68C-4DCD048054D7}">
      <dgm:prSet/>
      <dgm:spPr/>
      <dgm:t>
        <a:bodyPr/>
        <a:lstStyle/>
        <a:p>
          <a:r>
            <a:rPr lang="en-US" b="1" dirty="0"/>
            <a:t>Compare your agency’s performance against best practice</a:t>
          </a:r>
        </a:p>
      </dgm:t>
    </dgm:pt>
    <dgm:pt modelId="{1C1C73D2-3057-41A0-8B51-3A68BA1A1033}" type="parTrans" cxnId="{B73DD351-2D05-4D81-B371-2792B8B6FE4F}">
      <dgm:prSet/>
      <dgm:spPr/>
      <dgm:t>
        <a:bodyPr/>
        <a:lstStyle/>
        <a:p>
          <a:endParaRPr lang="en-US"/>
        </a:p>
      </dgm:t>
    </dgm:pt>
    <dgm:pt modelId="{08634462-1C49-4002-876C-56CD68A4A9A6}" type="sibTrans" cxnId="{B73DD351-2D05-4D81-B371-2792B8B6FE4F}">
      <dgm:prSet/>
      <dgm:spPr/>
      <dgm:t>
        <a:bodyPr/>
        <a:lstStyle/>
        <a:p>
          <a:endParaRPr lang="en-US"/>
        </a:p>
      </dgm:t>
    </dgm:pt>
    <dgm:pt modelId="{193A6580-3EF0-46BB-9DD7-FC8297E9B1C4}">
      <dgm:prSet/>
      <dgm:spPr/>
      <dgm:t>
        <a:bodyPr/>
        <a:lstStyle/>
        <a:p>
          <a:r>
            <a:rPr lang="en-US"/>
            <a:t>Identify</a:t>
          </a:r>
        </a:p>
      </dgm:t>
    </dgm:pt>
    <dgm:pt modelId="{345D3987-846C-40F4-933D-B62C6DA7E514}" type="parTrans" cxnId="{CFBC973F-B2D9-4470-A33E-E910FFF284EE}">
      <dgm:prSet/>
      <dgm:spPr/>
      <dgm:t>
        <a:bodyPr/>
        <a:lstStyle/>
        <a:p>
          <a:endParaRPr lang="en-US"/>
        </a:p>
      </dgm:t>
    </dgm:pt>
    <dgm:pt modelId="{07D92EC0-8E08-4036-8141-3E1D390597C1}" type="sibTrans" cxnId="{CFBC973F-B2D9-4470-A33E-E910FFF284EE}">
      <dgm:prSet/>
      <dgm:spPr/>
      <dgm:t>
        <a:bodyPr/>
        <a:lstStyle/>
        <a:p>
          <a:endParaRPr lang="en-US"/>
        </a:p>
      </dgm:t>
    </dgm:pt>
    <dgm:pt modelId="{2514CDAA-295D-4155-B7B5-1BF4216CB1FC}">
      <dgm:prSet/>
      <dgm:spPr/>
      <dgm:t>
        <a:bodyPr/>
        <a:lstStyle/>
        <a:p>
          <a:r>
            <a:rPr lang="en-US" b="1" dirty="0"/>
            <a:t>Identify the gap</a:t>
          </a:r>
        </a:p>
      </dgm:t>
    </dgm:pt>
    <dgm:pt modelId="{47E8507E-9E3F-4462-9157-C3F459FF581C}" type="parTrans" cxnId="{B09300D2-2605-4191-9FA1-E0AE8AD96AA0}">
      <dgm:prSet/>
      <dgm:spPr/>
      <dgm:t>
        <a:bodyPr/>
        <a:lstStyle/>
        <a:p>
          <a:endParaRPr lang="en-US"/>
        </a:p>
      </dgm:t>
    </dgm:pt>
    <dgm:pt modelId="{A23DF03B-80A0-453D-BCDD-56BC1716725B}" type="sibTrans" cxnId="{B09300D2-2605-4191-9FA1-E0AE8AD96AA0}">
      <dgm:prSet/>
      <dgm:spPr/>
      <dgm:t>
        <a:bodyPr/>
        <a:lstStyle/>
        <a:p>
          <a:endParaRPr lang="en-US"/>
        </a:p>
      </dgm:t>
    </dgm:pt>
    <dgm:pt modelId="{7DE8DFC5-B72E-4EC6-BDC9-C168499F8A8F}">
      <dgm:prSet/>
      <dgm:spPr/>
      <dgm:t>
        <a:bodyPr/>
        <a:lstStyle/>
        <a:p>
          <a:r>
            <a:rPr lang="en-US"/>
            <a:t>Begin</a:t>
          </a:r>
        </a:p>
      </dgm:t>
    </dgm:pt>
    <dgm:pt modelId="{F5FC090D-7450-4465-8D10-2C0CE8B08831}" type="parTrans" cxnId="{E4095672-E0BC-4B01-B99B-FFBCE739ADC2}">
      <dgm:prSet/>
      <dgm:spPr/>
      <dgm:t>
        <a:bodyPr/>
        <a:lstStyle/>
        <a:p>
          <a:endParaRPr lang="en-US"/>
        </a:p>
      </dgm:t>
    </dgm:pt>
    <dgm:pt modelId="{9D46E9EE-AA17-444A-809C-319DB6377208}" type="sibTrans" cxnId="{E4095672-E0BC-4B01-B99B-FFBCE739ADC2}">
      <dgm:prSet/>
      <dgm:spPr/>
      <dgm:t>
        <a:bodyPr/>
        <a:lstStyle/>
        <a:p>
          <a:endParaRPr lang="en-US"/>
        </a:p>
      </dgm:t>
    </dgm:pt>
    <dgm:pt modelId="{8B012F02-CC3B-4633-8FA0-0762CC6328B8}">
      <dgm:prSet/>
      <dgm:spPr/>
      <dgm:t>
        <a:bodyPr/>
        <a:lstStyle/>
        <a:p>
          <a:r>
            <a:rPr lang="en-US" b="1" dirty="0"/>
            <a:t>Begin a more in-depth agency self analysis</a:t>
          </a:r>
        </a:p>
      </dgm:t>
    </dgm:pt>
    <dgm:pt modelId="{60A5208C-D6BA-4D21-ABF0-1A04FEC43CC0}" type="parTrans" cxnId="{0B553452-BCBC-4E8E-9631-5C098099B266}">
      <dgm:prSet/>
      <dgm:spPr/>
      <dgm:t>
        <a:bodyPr/>
        <a:lstStyle/>
        <a:p>
          <a:endParaRPr lang="en-US"/>
        </a:p>
      </dgm:t>
    </dgm:pt>
    <dgm:pt modelId="{316E6596-6B50-45B3-BE25-B5BDAA26693A}" type="sibTrans" cxnId="{0B553452-BCBC-4E8E-9631-5C098099B266}">
      <dgm:prSet/>
      <dgm:spPr/>
      <dgm:t>
        <a:bodyPr/>
        <a:lstStyle/>
        <a:p>
          <a:endParaRPr lang="en-US"/>
        </a:p>
      </dgm:t>
    </dgm:pt>
    <dgm:pt modelId="{AA1FE6F0-8FA5-40EB-AE1A-A88593DD8C78}" type="pres">
      <dgm:prSet presAssocID="{CCE4A833-6764-48D8-BB68-CC704FFEB8B6}" presName="Name0" presStyleCnt="0">
        <dgm:presLayoutVars>
          <dgm:dir/>
          <dgm:animLvl val="lvl"/>
          <dgm:resizeHandles val="exact"/>
        </dgm:presLayoutVars>
      </dgm:prSet>
      <dgm:spPr/>
    </dgm:pt>
    <dgm:pt modelId="{BB167A4D-13D7-43F4-913F-2968639E67AB}" type="pres">
      <dgm:prSet presAssocID="{357EE579-7792-4F4A-872E-695C1D769857}" presName="composite" presStyleCnt="0"/>
      <dgm:spPr/>
    </dgm:pt>
    <dgm:pt modelId="{DB904950-F370-4130-85BA-4EF71AD1F99A}" type="pres">
      <dgm:prSet presAssocID="{357EE579-7792-4F4A-872E-695C1D769857}" presName="parTx" presStyleLbl="alignNode1" presStyleIdx="0" presStyleCnt="4">
        <dgm:presLayoutVars>
          <dgm:chMax val="0"/>
          <dgm:chPref val="0"/>
        </dgm:presLayoutVars>
      </dgm:prSet>
      <dgm:spPr/>
    </dgm:pt>
    <dgm:pt modelId="{5E608B0D-46C0-4D1F-8116-67FC153598BD}" type="pres">
      <dgm:prSet presAssocID="{357EE579-7792-4F4A-872E-695C1D769857}" presName="desTx" presStyleLbl="alignAccFollowNode1" presStyleIdx="0" presStyleCnt="4">
        <dgm:presLayoutVars/>
      </dgm:prSet>
      <dgm:spPr/>
    </dgm:pt>
    <dgm:pt modelId="{D408206A-08D3-4E7E-AA73-437C06DE3C58}" type="pres">
      <dgm:prSet presAssocID="{6AA898A7-D4B7-44CA-85CB-EE210BCECE6B}" presName="space" presStyleCnt="0"/>
      <dgm:spPr/>
    </dgm:pt>
    <dgm:pt modelId="{1F34D621-ABE0-4B00-8D00-49B171382F1A}" type="pres">
      <dgm:prSet presAssocID="{129002FE-C172-4B9D-B21F-840BA7723885}" presName="composite" presStyleCnt="0"/>
      <dgm:spPr/>
    </dgm:pt>
    <dgm:pt modelId="{BC09253C-4C5B-48C9-882A-FF873097FB33}" type="pres">
      <dgm:prSet presAssocID="{129002FE-C172-4B9D-B21F-840BA7723885}" presName="parTx" presStyleLbl="alignNode1" presStyleIdx="1" presStyleCnt="4">
        <dgm:presLayoutVars>
          <dgm:chMax val="0"/>
          <dgm:chPref val="0"/>
        </dgm:presLayoutVars>
      </dgm:prSet>
      <dgm:spPr/>
    </dgm:pt>
    <dgm:pt modelId="{3C581A6A-4E1E-48B7-A690-E900C9B8AF73}" type="pres">
      <dgm:prSet presAssocID="{129002FE-C172-4B9D-B21F-840BA7723885}" presName="desTx" presStyleLbl="alignAccFollowNode1" presStyleIdx="1" presStyleCnt="4">
        <dgm:presLayoutVars/>
      </dgm:prSet>
      <dgm:spPr/>
    </dgm:pt>
    <dgm:pt modelId="{B18EBE5D-28CD-4E8F-BDFC-6D6A886F7FBB}" type="pres">
      <dgm:prSet presAssocID="{C5EFB9CA-4615-47FC-85C7-04009AAFCCD4}" presName="space" presStyleCnt="0"/>
      <dgm:spPr/>
    </dgm:pt>
    <dgm:pt modelId="{213C0364-0C1E-4F2E-A6DD-A626A159724D}" type="pres">
      <dgm:prSet presAssocID="{193A6580-3EF0-46BB-9DD7-FC8297E9B1C4}" presName="composite" presStyleCnt="0"/>
      <dgm:spPr/>
    </dgm:pt>
    <dgm:pt modelId="{D4077F24-1B7D-4E58-9D5E-401827535604}" type="pres">
      <dgm:prSet presAssocID="{193A6580-3EF0-46BB-9DD7-FC8297E9B1C4}" presName="parTx" presStyleLbl="alignNode1" presStyleIdx="2" presStyleCnt="4">
        <dgm:presLayoutVars>
          <dgm:chMax val="0"/>
          <dgm:chPref val="0"/>
        </dgm:presLayoutVars>
      </dgm:prSet>
      <dgm:spPr/>
    </dgm:pt>
    <dgm:pt modelId="{A46C53CD-2A05-4986-9123-15F5B7300B62}" type="pres">
      <dgm:prSet presAssocID="{193A6580-3EF0-46BB-9DD7-FC8297E9B1C4}" presName="desTx" presStyleLbl="alignAccFollowNode1" presStyleIdx="2" presStyleCnt="4">
        <dgm:presLayoutVars/>
      </dgm:prSet>
      <dgm:spPr/>
    </dgm:pt>
    <dgm:pt modelId="{0ABED05A-3318-44ED-9D9B-6436D2AB0303}" type="pres">
      <dgm:prSet presAssocID="{07D92EC0-8E08-4036-8141-3E1D390597C1}" presName="space" presStyleCnt="0"/>
      <dgm:spPr/>
    </dgm:pt>
    <dgm:pt modelId="{85879D99-FC2A-4E36-A257-086F4C418706}" type="pres">
      <dgm:prSet presAssocID="{7DE8DFC5-B72E-4EC6-BDC9-C168499F8A8F}" presName="composite" presStyleCnt="0"/>
      <dgm:spPr/>
    </dgm:pt>
    <dgm:pt modelId="{4D5B6B8F-C277-479E-9AFD-8AE0720A0C9A}" type="pres">
      <dgm:prSet presAssocID="{7DE8DFC5-B72E-4EC6-BDC9-C168499F8A8F}" presName="parTx" presStyleLbl="alignNode1" presStyleIdx="3" presStyleCnt="4">
        <dgm:presLayoutVars>
          <dgm:chMax val="0"/>
          <dgm:chPref val="0"/>
        </dgm:presLayoutVars>
      </dgm:prSet>
      <dgm:spPr/>
    </dgm:pt>
    <dgm:pt modelId="{A44A5F33-13F4-47E9-9F73-73EB5513CA61}" type="pres">
      <dgm:prSet presAssocID="{7DE8DFC5-B72E-4EC6-BDC9-C168499F8A8F}" presName="desTx" presStyleLbl="alignAccFollowNode1" presStyleIdx="3" presStyleCnt="4">
        <dgm:presLayoutVars/>
      </dgm:prSet>
      <dgm:spPr/>
    </dgm:pt>
  </dgm:ptLst>
  <dgm:cxnLst>
    <dgm:cxn modelId="{44D7F30A-9593-41D3-9D45-12D88CBDA6DF}" type="presOf" srcId="{193A6580-3EF0-46BB-9DD7-FC8297E9B1C4}" destId="{D4077F24-1B7D-4E58-9D5E-401827535604}" srcOrd="0" destOrd="0" presId="urn:microsoft.com/office/officeart/2016/7/layout/HorizontalActionList"/>
    <dgm:cxn modelId="{CFBC973F-B2D9-4470-A33E-E910FFF284EE}" srcId="{CCE4A833-6764-48D8-BB68-CC704FFEB8B6}" destId="{193A6580-3EF0-46BB-9DD7-FC8297E9B1C4}" srcOrd="2" destOrd="0" parTransId="{345D3987-846C-40F4-933D-B62C6DA7E514}" sibTransId="{07D92EC0-8E08-4036-8141-3E1D390597C1}"/>
    <dgm:cxn modelId="{695AD93F-1948-4EEA-932F-E5BBDD291332}" type="presOf" srcId="{CCE4A833-6764-48D8-BB68-CC704FFEB8B6}" destId="{AA1FE6F0-8FA5-40EB-AE1A-A88593DD8C78}" srcOrd="0" destOrd="0" presId="urn:microsoft.com/office/officeart/2016/7/layout/HorizontalActionList"/>
    <dgm:cxn modelId="{BAFECB67-3127-45FB-A79B-CEE1F689CFF5}" srcId="{CCE4A833-6764-48D8-BB68-CC704FFEB8B6}" destId="{129002FE-C172-4B9D-B21F-840BA7723885}" srcOrd="1" destOrd="0" parTransId="{D891342C-049F-4CDD-A307-947B3E9A73CE}" sibTransId="{C5EFB9CA-4615-47FC-85C7-04009AAFCCD4}"/>
    <dgm:cxn modelId="{78441449-AB8C-4ACD-BCE2-42CD1815C504}" type="presOf" srcId="{357EE579-7792-4F4A-872E-695C1D769857}" destId="{DB904950-F370-4130-85BA-4EF71AD1F99A}" srcOrd="0" destOrd="0" presId="urn:microsoft.com/office/officeart/2016/7/layout/HorizontalActionList"/>
    <dgm:cxn modelId="{7934184D-7ECA-4DD0-9F88-F41153ECDD70}" type="presOf" srcId="{2514CDAA-295D-4155-B7B5-1BF4216CB1FC}" destId="{A46C53CD-2A05-4986-9123-15F5B7300B62}" srcOrd="0" destOrd="0" presId="urn:microsoft.com/office/officeart/2016/7/layout/HorizontalActionList"/>
    <dgm:cxn modelId="{B73DD351-2D05-4D81-B371-2792B8B6FE4F}" srcId="{129002FE-C172-4B9D-B21F-840BA7723885}" destId="{3593F669-4353-4F28-B68C-4DCD048054D7}" srcOrd="0" destOrd="0" parTransId="{1C1C73D2-3057-41A0-8B51-3A68BA1A1033}" sibTransId="{08634462-1C49-4002-876C-56CD68A4A9A6}"/>
    <dgm:cxn modelId="{0B553452-BCBC-4E8E-9631-5C098099B266}" srcId="{7DE8DFC5-B72E-4EC6-BDC9-C168499F8A8F}" destId="{8B012F02-CC3B-4633-8FA0-0762CC6328B8}" srcOrd="0" destOrd="0" parTransId="{60A5208C-D6BA-4D21-ABF0-1A04FEC43CC0}" sibTransId="{316E6596-6B50-45B3-BE25-B5BDAA26693A}"/>
    <dgm:cxn modelId="{E4095672-E0BC-4B01-B99B-FFBCE739ADC2}" srcId="{CCE4A833-6764-48D8-BB68-CC704FFEB8B6}" destId="{7DE8DFC5-B72E-4EC6-BDC9-C168499F8A8F}" srcOrd="3" destOrd="0" parTransId="{F5FC090D-7450-4465-8D10-2C0CE8B08831}" sibTransId="{9D46E9EE-AA17-444A-809C-319DB6377208}"/>
    <dgm:cxn modelId="{BABD8E53-4B7E-4310-84A6-463419BB0589}" type="presOf" srcId="{8B012F02-CC3B-4633-8FA0-0762CC6328B8}" destId="{A44A5F33-13F4-47E9-9F73-73EB5513CA61}" srcOrd="0" destOrd="0" presId="urn:microsoft.com/office/officeart/2016/7/layout/HorizontalActionList"/>
    <dgm:cxn modelId="{7B8CE254-8651-447D-8C2E-1D9680A2E4A8}" type="presOf" srcId="{895957E8-782B-485B-83EB-1B8D2F0EC9C9}" destId="{5E608B0D-46C0-4D1F-8116-67FC153598BD}" srcOrd="0" destOrd="0" presId="urn:microsoft.com/office/officeart/2016/7/layout/HorizontalActionList"/>
    <dgm:cxn modelId="{773ACFB9-E44A-4EBC-ADBB-DBBFEA9D108E}" srcId="{CCE4A833-6764-48D8-BB68-CC704FFEB8B6}" destId="{357EE579-7792-4F4A-872E-695C1D769857}" srcOrd="0" destOrd="0" parTransId="{1077143F-1504-47F5-B744-A7736D83B2CC}" sibTransId="{6AA898A7-D4B7-44CA-85CB-EE210BCECE6B}"/>
    <dgm:cxn modelId="{3611DBBC-2108-4E36-BBD4-FFB32F0513DD}" type="presOf" srcId="{3593F669-4353-4F28-B68C-4DCD048054D7}" destId="{3C581A6A-4E1E-48B7-A690-E900C9B8AF73}" srcOrd="0" destOrd="0" presId="urn:microsoft.com/office/officeart/2016/7/layout/HorizontalActionList"/>
    <dgm:cxn modelId="{B09300D2-2605-4191-9FA1-E0AE8AD96AA0}" srcId="{193A6580-3EF0-46BB-9DD7-FC8297E9B1C4}" destId="{2514CDAA-295D-4155-B7B5-1BF4216CB1FC}" srcOrd="0" destOrd="0" parTransId="{47E8507E-9E3F-4462-9157-C3F459FF581C}" sibTransId="{A23DF03B-80A0-453D-BCDD-56BC1716725B}"/>
    <dgm:cxn modelId="{46BABED4-8DAE-411D-9C1C-73F4E454967A}" type="presOf" srcId="{129002FE-C172-4B9D-B21F-840BA7723885}" destId="{BC09253C-4C5B-48C9-882A-FF873097FB33}" srcOrd="0" destOrd="0" presId="urn:microsoft.com/office/officeart/2016/7/layout/HorizontalActionList"/>
    <dgm:cxn modelId="{093A27D8-FAA2-4DE1-AB4F-17ABE95DC99A}" srcId="{357EE579-7792-4F4A-872E-695C1D769857}" destId="{895957E8-782B-485B-83EB-1B8D2F0EC9C9}" srcOrd="0" destOrd="0" parTransId="{ACE45C1E-6C30-488A-BE5F-EDA8C6D9DDBC}" sibTransId="{2747F583-DFB7-4557-A5D3-8F4AA4A1B8CB}"/>
    <dgm:cxn modelId="{B9CCA1F4-2DE5-4E40-A61B-CDD8185D198F}" type="presOf" srcId="{7DE8DFC5-B72E-4EC6-BDC9-C168499F8A8F}" destId="{4D5B6B8F-C277-479E-9AFD-8AE0720A0C9A}" srcOrd="0" destOrd="0" presId="urn:microsoft.com/office/officeart/2016/7/layout/HorizontalActionList"/>
    <dgm:cxn modelId="{9B93E385-FA37-42DE-8D93-D029C0A99613}" type="presParOf" srcId="{AA1FE6F0-8FA5-40EB-AE1A-A88593DD8C78}" destId="{BB167A4D-13D7-43F4-913F-2968639E67AB}" srcOrd="0" destOrd="0" presId="urn:microsoft.com/office/officeart/2016/7/layout/HorizontalActionList"/>
    <dgm:cxn modelId="{42B704CD-5194-4197-AAEB-A1ADF82B9B14}" type="presParOf" srcId="{BB167A4D-13D7-43F4-913F-2968639E67AB}" destId="{DB904950-F370-4130-85BA-4EF71AD1F99A}" srcOrd="0" destOrd="0" presId="urn:microsoft.com/office/officeart/2016/7/layout/HorizontalActionList"/>
    <dgm:cxn modelId="{D8B3ED5D-A083-42C3-953E-865C09A333A7}" type="presParOf" srcId="{BB167A4D-13D7-43F4-913F-2968639E67AB}" destId="{5E608B0D-46C0-4D1F-8116-67FC153598BD}" srcOrd="1" destOrd="0" presId="urn:microsoft.com/office/officeart/2016/7/layout/HorizontalActionList"/>
    <dgm:cxn modelId="{1119D02E-33F6-4E4D-A42E-89692CB16230}" type="presParOf" srcId="{AA1FE6F0-8FA5-40EB-AE1A-A88593DD8C78}" destId="{D408206A-08D3-4E7E-AA73-437C06DE3C58}" srcOrd="1" destOrd="0" presId="urn:microsoft.com/office/officeart/2016/7/layout/HorizontalActionList"/>
    <dgm:cxn modelId="{8718996F-12E2-43E9-9E07-617ED2638D68}" type="presParOf" srcId="{AA1FE6F0-8FA5-40EB-AE1A-A88593DD8C78}" destId="{1F34D621-ABE0-4B00-8D00-49B171382F1A}" srcOrd="2" destOrd="0" presId="urn:microsoft.com/office/officeart/2016/7/layout/HorizontalActionList"/>
    <dgm:cxn modelId="{4A0DED79-592F-4675-93EC-886B3C0FD24F}" type="presParOf" srcId="{1F34D621-ABE0-4B00-8D00-49B171382F1A}" destId="{BC09253C-4C5B-48C9-882A-FF873097FB33}" srcOrd="0" destOrd="0" presId="urn:microsoft.com/office/officeart/2016/7/layout/HorizontalActionList"/>
    <dgm:cxn modelId="{0DCCEED8-88C4-4A2A-864B-22D7951C98EA}" type="presParOf" srcId="{1F34D621-ABE0-4B00-8D00-49B171382F1A}" destId="{3C581A6A-4E1E-48B7-A690-E900C9B8AF73}" srcOrd="1" destOrd="0" presId="urn:microsoft.com/office/officeart/2016/7/layout/HorizontalActionList"/>
    <dgm:cxn modelId="{2194F0C7-2EBB-460A-A3AF-88A5D95FD6B3}" type="presParOf" srcId="{AA1FE6F0-8FA5-40EB-AE1A-A88593DD8C78}" destId="{B18EBE5D-28CD-4E8F-BDFC-6D6A886F7FBB}" srcOrd="3" destOrd="0" presId="urn:microsoft.com/office/officeart/2016/7/layout/HorizontalActionList"/>
    <dgm:cxn modelId="{6BB53D03-CCFC-47BC-8C63-A279EB172666}" type="presParOf" srcId="{AA1FE6F0-8FA5-40EB-AE1A-A88593DD8C78}" destId="{213C0364-0C1E-4F2E-A6DD-A626A159724D}" srcOrd="4" destOrd="0" presId="urn:microsoft.com/office/officeart/2016/7/layout/HorizontalActionList"/>
    <dgm:cxn modelId="{2F8A8E0A-9BF8-419E-A8B8-0B56BF9E7DD6}" type="presParOf" srcId="{213C0364-0C1E-4F2E-A6DD-A626A159724D}" destId="{D4077F24-1B7D-4E58-9D5E-401827535604}" srcOrd="0" destOrd="0" presId="urn:microsoft.com/office/officeart/2016/7/layout/HorizontalActionList"/>
    <dgm:cxn modelId="{A2E58C59-2F5F-40DF-AA2A-03A96F8E460A}" type="presParOf" srcId="{213C0364-0C1E-4F2E-A6DD-A626A159724D}" destId="{A46C53CD-2A05-4986-9123-15F5B7300B62}" srcOrd="1" destOrd="0" presId="urn:microsoft.com/office/officeart/2016/7/layout/HorizontalActionList"/>
    <dgm:cxn modelId="{234CB0AE-F254-4EA9-86E4-799C457DC035}" type="presParOf" srcId="{AA1FE6F0-8FA5-40EB-AE1A-A88593DD8C78}" destId="{0ABED05A-3318-44ED-9D9B-6436D2AB0303}" srcOrd="5" destOrd="0" presId="urn:microsoft.com/office/officeart/2016/7/layout/HorizontalActionList"/>
    <dgm:cxn modelId="{FB8FC83F-C028-4D24-8053-0E0115A93931}" type="presParOf" srcId="{AA1FE6F0-8FA5-40EB-AE1A-A88593DD8C78}" destId="{85879D99-FC2A-4E36-A257-086F4C418706}" srcOrd="6" destOrd="0" presId="urn:microsoft.com/office/officeart/2016/7/layout/HorizontalActionList"/>
    <dgm:cxn modelId="{8DF00650-8273-46BB-B653-4C0452DFD302}" type="presParOf" srcId="{85879D99-FC2A-4E36-A257-086F4C418706}" destId="{4D5B6B8F-C277-479E-9AFD-8AE0720A0C9A}" srcOrd="0" destOrd="0" presId="urn:microsoft.com/office/officeart/2016/7/layout/HorizontalActionList"/>
    <dgm:cxn modelId="{2ACA4ABB-14D5-4537-AE19-339FC27921BE}" type="presParOf" srcId="{85879D99-FC2A-4E36-A257-086F4C418706}" destId="{A44A5F33-13F4-47E9-9F73-73EB5513CA61}"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A4631-D8B8-4811-AE47-CAB056BBF8DD}" type="doc">
      <dgm:prSet loTypeId="urn:microsoft.com/office/officeart/2016/7/layout/ChevronBlockProcess" loCatId="process" qsTypeId="urn:microsoft.com/office/officeart/2005/8/quickstyle/simple1" qsCatId="simple" csTypeId="urn:microsoft.com/office/officeart/2005/8/colors/colorful4" csCatId="colorful" phldr="1"/>
      <dgm:spPr/>
      <dgm:t>
        <a:bodyPr/>
        <a:lstStyle/>
        <a:p>
          <a:endParaRPr lang="en-US"/>
        </a:p>
      </dgm:t>
    </dgm:pt>
    <dgm:pt modelId="{BB1DA3D8-4CA5-40B4-A9C0-C4D70F131A0D}">
      <dgm:prSet/>
      <dgm:spPr/>
      <dgm:t>
        <a:bodyPr/>
        <a:lstStyle/>
        <a:p>
          <a:r>
            <a:rPr lang="en-US" b="1" dirty="0"/>
            <a:t>Select</a:t>
          </a:r>
        </a:p>
      </dgm:t>
    </dgm:pt>
    <dgm:pt modelId="{4492E5DE-1DC4-4ACF-A5B7-5DE3C3C4567B}" type="parTrans" cxnId="{340C4223-CF0B-4B07-B701-85253D8843FA}">
      <dgm:prSet/>
      <dgm:spPr/>
      <dgm:t>
        <a:bodyPr/>
        <a:lstStyle/>
        <a:p>
          <a:endParaRPr lang="en-US"/>
        </a:p>
      </dgm:t>
    </dgm:pt>
    <dgm:pt modelId="{5142932C-55B8-40F9-BA3B-6DE88DABC361}" type="sibTrans" cxnId="{340C4223-CF0B-4B07-B701-85253D8843FA}">
      <dgm:prSet/>
      <dgm:spPr/>
      <dgm:t>
        <a:bodyPr/>
        <a:lstStyle/>
        <a:p>
          <a:endParaRPr lang="en-US"/>
        </a:p>
      </dgm:t>
    </dgm:pt>
    <dgm:pt modelId="{A0017E8E-BE1A-4B49-9E49-1017A10D36D1}">
      <dgm:prSet/>
      <dgm:spPr/>
      <dgm:t>
        <a:bodyPr/>
        <a:lstStyle/>
        <a:p>
          <a:r>
            <a:rPr lang="en-US" b="1" dirty="0"/>
            <a:t>Select a preliminary group of individuals to be on your transformation team.  Remember you can always modify the composition as needed.</a:t>
          </a:r>
        </a:p>
      </dgm:t>
    </dgm:pt>
    <dgm:pt modelId="{6EB6A138-2B85-4D42-8A49-400CCCF0149A}" type="parTrans" cxnId="{F5339547-44A4-462A-BAC6-635EF82449AE}">
      <dgm:prSet/>
      <dgm:spPr/>
      <dgm:t>
        <a:bodyPr/>
        <a:lstStyle/>
        <a:p>
          <a:endParaRPr lang="en-US"/>
        </a:p>
      </dgm:t>
    </dgm:pt>
    <dgm:pt modelId="{3E59BDF9-9084-4F77-BFC8-430D5F5ABBC8}" type="sibTrans" cxnId="{F5339547-44A4-462A-BAC6-635EF82449AE}">
      <dgm:prSet/>
      <dgm:spPr/>
      <dgm:t>
        <a:bodyPr/>
        <a:lstStyle/>
        <a:p>
          <a:endParaRPr lang="en-US"/>
        </a:p>
      </dgm:t>
    </dgm:pt>
    <dgm:pt modelId="{11E9DFEA-E2E8-448E-8A2B-EC713AAC56FF}">
      <dgm:prSet/>
      <dgm:spPr/>
      <dgm:t>
        <a:bodyPr/>
        <a:lstStyle/>
        <a:p>
          <a:r>
            <a:rPr lang="en-US" b="1" dirty="0"/>
            <a:t>Determine</a:t>
          </a:r>
        </a:p>
      </dgm:t>
    </dgm:pt>
    <dgm:pt modelId="{D6475116-BBF0-4317-8888-1ECB2B8E618F}" type="parTrans" cxnId="{4300623D-17B7-43DC-8D57-4488A97920F9}">
      <dgm:prSet/>
      <dgm:spPr/>
      <dgm:t>
        <a:bodyPr/>
        <a:lstStyle/>
        <a:p>
          <a:endParaRPr lang="en-US"/>
        </a:p>
      </dgm:t>
    </dgm:pt>
    <dgm:pt modelId="{D406FB6A-FC40-47B6-953D-F78B968FD903}" type="sibTrans" cxnId="{4300623D-17B7-43DC-8D57-4488A97920F9}">
      <dgm:prSet/>
      <dgm:spPr/>
      <dgm:t>
        <a:bodyPr/>
        <a:lstStyle/>
        <a:p>
          <a:endParaRPr lang="en-US"/>
        </a:p>
      </dgm:t>
    </dgm:pt>
    <dgm:pt modelId="{EB3276F2-C968-44E7-AF20-31BBCC4822FF}">
      <dgm:prSet/>
      <dgm:spPr/>
      <dgm:t>
        <a:bodyPr/>
        <a:lstStyle/>
        <a:p>
          <a:r>
            <a:rPr lang="en-US" b="1" dirty="0"/>
            <a:t>Determine what information you need to complete the first ½ of the assessment.</a:t>
          </a:r>
        </a:p>
      </dgm:t>
    </dgm:pt>
    <dgm:pt modelId="{E31765CE-CC61-4B6C-A3E3-7AB70819B0B7}" type="parTrans" cxnId="{87808D70-3F40-41F1-A397-839DE0BF7743}">
      <dgm:prSet/>
      <dgm:spPr/>
      <dgm:t>
        <a:bodyPr/>
        <a:lstStyle/>
        <a:p>
          <a:endParaRPr lang="en-US"/>
        </a:p>
      </dgm:t>
    </dgm:pt>
    <dgm:pt modelId="{4A3A076B-6435-4AC3-BCC2-6BC9D38271D2}" type="sibTrans" cxnId="{87808D70-3F40-41F1-A397-839DE0BF7743}">
      <dgm:prSet/>
      <dgm:spPr/>
      <dgm:t>
        <a:bodyPr/>
        <a:lstStyle/>
        <a:p>
          <a:endParaRPr lang="en-US"/>
        </a:p>
      </dgm:t>
    </dgm:pt>
    <dgm:pt modelId="{307653FF-FCD6-4D97-96EA-8D2659D16722}">
      <dgm:prSet/>
      <dgm:spPr/>
      <dgm:t>
        <a:bodyPr/>
        <a:lstStyle/>
        <a:p>
          <a:r>
            <a:rPr lang="en-US" b="1" dirty="0"/>
            <a:t>Complete</a:t>
          </a:r>
        </a:p>
      </dgm:t>
    </dgm:pt>
    <dgm:pt modelId="{7E413048-277A-48C4-AEC9-55425F7E2963}" type="parTrans" cxnId="{43B7C46E-0BF9-4F7F-9204-C9BF6040887D}">
      <dgm:prSet/>
      <dgm:spPr/>
      <dgm:t>
        <a:bodyPr/>
        <a:lstStyle/>
        <a:p>
          <a:endParaRPr lang="en-US"/>
        </a:p>
      </dgm:t>
    </dgm:pt>
    <dgm:pt modelId="{4B37B085-CA1F-428B-8C00-13B821F852AD}" type="sibTrans" cxnId="{43B7C46E-0BF9-4F7F-9204-C9BF6040887D}">
      <dgm:prSet/>
      <dgm:spPr/>
      <dgm:t>
        <a:bodyPr/>
        <a:lstStyle/>
        <a:p>
          <a:endParaRPr lang="en-US"/>
        </a:p>
      </dgm:t>
    </dgm:pt>
    <dgm:pt modelId="{BFC38C35-993E-461B-8DF4-81B86EDA2FD7}">
      <dgm:prSet/>
      <dgm:spPr/>
      <dgm:t>
        <a:bodyPr/>
        <a:lstStyle/>
        <a:p>
          <a:r>
            <a:rPr lang="en-US" b="1" dirty="0"/>
            <a:t>Complete the first ½ of the assessment, answering all questions and follow-up. questions</a:t>
          </a:r>
        </a:p>
      </dgm:t>
    </dgm:pt>
    <dgm:pt modelId="{408D3A6C-999A-4084-AE9E-71A398B7BD1B}" type="parTrans" cxnId="{8E11F20D-D79C-4B7D-BE8F-8359CE8029CD}">
      <dgm:prSet/>
      <dgm:spPr/>
      <dgm:t>
        <a:bodyPr/>
        <a:lstStyle/>
        <a:p>
          <a:endParaRPr lang="en-US"/>
        </a:p>
      </dgm:t>
    </dgm:pt>
    <dgm:pt modelId="{4933CF87-5F80-4A61-B641-095E1C894F73}" type="sibTrans" cxnId="{8E11F20D-D79C-4B7D-BE8F-8359CE8029CD}">
      <dgm:prSet/>
      <dgm:spPr/>
      <dgm:t>
        <a:bodyPr/>
        <a:lstStyle/>
        <a:p>
          <a:endParaRPr lang="en-US"/>
        </a:p>
      </dgm:t>
    </dgm:pt>
    <dgm:pt modelId="{39444BF4-22E7-4FA0-9C78-AD7656A6A54D}">
      <dgm:prSet/>
      <dgm:spPr/>
      <dgm:t>
        <a:bodyPr/>
        <a:lstStyle/>
        <a:p>
          <a:r>
            <a:rPr lang="en-US" b="1"/>
            <a:t>Share</a:t>
          </a:r>
          <a:endParaRPr lang="en-US" b="1" dirty="0"/>
        </a:p>
      </dgm:t>
    </dgm:pt>
    <dgm:pt modelId="{AD93DC5D-E7C8-4C3B-9135-E38250E6FDAE}" type="parTrans" cxnId="{A76749B4-BF4D-431B-9228-535DA821BF04}">
      <dgm:prSet/>
      <dgm:spPr/>
      <dgm:t>
        <a:bodyPr/>
        <a:lstStyle/>
        <a:p>
          <a:endParaRPr lang="en-US"/>
        </a:p>
      </dgm:t>
    </dgm:pt>
    <dgm:pt modelId="{A98E94FB-9FAD-46B5-9E3C-31EAD4E57D3C}" type="sibTrans" cxnId="{A76749B4-BF4D-431B-9228-535DA821BF04}">
      <dgm:prSet/>
      <dgm:spPr/>
      <dgm:t>
        <a:bodyPr/>
        <a:lstStyle/>
        <a:p>
          <a:endParaRPr lang="en-US"/>
        </a:p>
      </dgm:t>
    </dgm:pt>
    <dgm:pt modelId="{4C03ECC1-C142-41D1-805B-100B5C5B7BF9}">
      <dgm:prSet/>
      <dgm:spPr/>
      <dgm:t>
        <a:bodyPr/>
        <a:lstStyle/>
        <a:p>
          <a:r>
            <a:rPr lang="en-US" b="1" dirty="0"/>
            <a:t>Come to the next session prepared to share some of your in-sights.</a:t>
          </a:r>
        </a:p>
      </dgm:t>
    </dgm:pt>
    <dgm:pt modelId="{0BA23678-0EB7-493D-91AB-8427C099138E}" type="parTrans" cxnId="{C86BE922-35B8-4807-BD81-5BC89F1C9DC1}">
      <dgm:prSet/>
      <dgm:spPr/>
      <dgm:t>
        <a:bodyPr/>
        <a:lstStyle/>
        <a:p>
          <a:endParaRPr lang="en-US"/>
        </a:p>
      </dgm:t>
    </dgm:pt>
    <dgm:pt modelId="{D92547E6-8D81-4E9F-B245-347E4A10771D}" type="sibTrans" cxnId="{C86BE922-35B8-4807-BD81-5BC89F1C9DC1}">
      <dgm:prSet/>
      <dgm:spPr/>
      <dgm:t>
        <a:bodyPr/>
        <a:lstStyle/>
        <a:p>
          <a:endParaRPr lang="en-US"/>
        </a:p>
      </dgm:t>
    </dgm:pt>
    <dgm:pt modelId="{A1B5CBBE-BFA3-46F9-885B-8C90BDAFAA21}" type="pres">
      <dgm:prSet presAssocID="{F3BA4631-D8B8-4811-AE47-CAB056BBF8DD}" presName="Name0" presStyleCnt="0">
        <dgm:presLayoutVars>
          <dgm:dir/>
          <dgm:animLvl val="lvl"/>
          <dgm:resizeHandles val="exact"/>
        </dgm:presLayoutVars>
      </dgm:prSet>
      <dgm:spPr/>
    </dgm:pt>
    <dgm:pt modelId="{1AD3460A-B8FA-4BED-8BCF-E833891700C6}" type="pres">
      <dgm:prSet presAssocID="{BB1DA3D8-4CA5-40B4-A9C0-C4D70F131A0D}" presName="composite" presStyleCnt="0"/>
      <dgm:spPr/>
    </dgm:pt>
    <dgm:pt modelId="{82C5689E-3723-4C1D-BD63-8B1C799AA37F}" type="pres">
      <dgm:prSet presAssocID="{BB1DA3D8-4CA5-40B4-A9C0-C4D70F131A0D}" presName="parTx" presStyleLbl="alignNode1" presStyleIdx="0" presStyleCnt="4">
        <dgm:presLayoutVars>
          <dgm:chMax val="0"/>
          <dgm:chPref val="0"/>
        </dgm:presLayoutVars>
      </dgm:prSet>
      <dgm:spPr/>
    </dgm:pt>
    <dgm:pt modelId="{6E660699-93B0-4E8E-9A5A-B6A67E7E884C}" type="pres">
      <dgm:prSet presAssocID="{BB1DA3D8-4CA5-40B4-A9C0-C4D70F131A0D}" presName="desTx" presStyleLbl="alignAccFollowNode1" presStyleIdx="0" presStyleCnt="4">
        <dgm:presLayoutVars/>
      </dgm:prSet>
      <dgm:spPr/>
    </dgm:pt>
    <dgm:pt modelId="{EE7F5E2A-8B16-43D7-B2EB-4958E9BB4B73}" type="pres">
      <dgm:prSet presAssocID="{5142932C-55B8-40F9-BA3B-6DE88DABC361}" presName="space" presStyleCnt="0"/>
      <dgm:spPr/>
    </dgm:pt>
    <dgm:pt modelId="{E236A824-EDF0-43D5-A136-503DBDA6E565}" type="pres">
      <dgm:prSet presAssocID="{11E9DFEA-E2E8-448E-8A2B-EC713AAC56FF}" presName="composite" presStyleCnt="0"/>
      <dgm:spPr/>
    </dgm:pt>
    <dgm:pt modelId="{AF8DC73A-13C5-4E5A-A9D4-25388D9272B5}" type="pres">
      <dgm:prSet presAssocID="{11E9DFEA-E2E8-448E-8A2B-EC713AAC56FF}" presName="parTx" presStyleLbl="alignNode1" presStyleIdx="1" presStyleCnt="4">
        <dgm:presLayoutVars>
          <dgm:chMax val="0"/>
          <dgm:chPref val="0"/>
        </dgm:presLayoutVars>
      </dgm:prSet>
      <dgm:spPr/>
    </dgm:pt>
    <dgm:pt modelId="{5A8EBC0C-9FF4-460C-BD14-307EBB913748}" type="pres">
      <dgm:prSet presAssocID="{11E9DFEA-E2E8-448E-8A2B-EC713AAC56FF}" presName="desTx" presStyleLbl="alignAccFollowNode1" presStyleIdx="1" presStyleCnt="4">
        <dgm:presLayoutVars/>
      </dgm:prSet>
      <dgm:spPr/>
    </dgm:pt>
    <dgm:pt modelId="{91FC8715-9BC3-463E-81B7-2DAF7E69C139}" type="pres">
      <dgm:prSet presAssocID="{D406FB6A-FC40-47B6-953D-F78B968FD903}" presName="space" presStyleCnt="0"/>
      <dgm:spPr/>
    </dgm:pt>
    <dgm:pt modelId="{CE695B04-2282-4EFB-9734-22A8E4D8FB2E}" type="pres">
      <dgm:prSet presAssocID="{307653FF-FCD6-4D97-96EA-8D2659D16722}" presName="composite" presStyleCnt="0"/>
      <dgm:spPr/>
    </dgm:pt>
    <dgm:pt modelId="{B9092041-5B7C-46D6-907F-69B1DDE7D558}" type="pres">
      <dgm:prSet presAssocID="{307653FF-FCD6-4D97-96EA-8D2659D16722}" presName="parTx" presStyleLbl="alignNode1" presStyleIdx="2" presStyleCnt="4">
        <dgm:presLayoutVars>
          <dgm:chMax val="0"/>
          <dgm:chPref val="0"/>
        </dgm:presLayoutVars>
      </dgm:prSet>
      <dgm:spPr/>
    </dgm:pt>
    <dgm:pt modelId="{ED209526-E19C-4D2D-8409-D855D094F429}" type="pres">
      <dgm:prSet presAssocID="{307653FF-FCD6-4D97-96EA-8D2659D16722}" presName="desTx" presStyleLbl="alignAccFollowNode1" presStyleIdx="2" presStyleCnt="4">
        <dgm:presLayoutVars/>
      </dgm:prSet>
      <dgm:spPr/>
    </dgm:pt>
    <dgm:pt modelId="{EDE8E24B-623A-4446-AE50-4320A7CE61F9}" type="pres">
      <dgm:prSet presAssocID="{4B37B085-CA1F-428B-8C00-13B821F852AD}" presName="space" presStyleCnt="0"/>
      <dgm:spPr/>
    </dgm:pt>
    <dgm:pt modelId="{020B6D4A-9903-40C6-A67F-BEFC49775C6A}" type="pres">
      <dgm:prSet presAssocID="{39444BF4-22E7-4FA0-9C78-AD7656A6A54D}" presName="composite" presStyleCnt="0"/>
      <dgm:spPr/>
    </dgm:pt>
    <dgm:pt modelId="{56DBE73E-3246-4724-9C56-0AF7902C9C5F}" type="pres">
      <dgm:prSet presAssocID="{39444BF4-22E7-4FA0-9C78-AD7656A6A54D}" presName="parTx" presStyleLbl="alignNode1" presStyleIdx="3" presStyleCnt="4">
        <dgm:presLayoutVars>
          <dgm:chMax val="0"/>
          <dgm:chPref val="0"/>
        </dgm:presLayoutVars>
      </dgm:prSet>
      <dgm:spPr/>
    </dgm:pt>
    <dgm:pt modelId="{F07EB9A0-4B2F-4DF0-A09A-ABA57EF931ED}" type="pres">
      <dgm:prSet presAssocID="{39444BF4-22E7-4FA0-9C78-AD7656A6A54D}" presName="desTx" presStyleLbl="alignAccFollowNode1" presStyleIdx="3" presStyleCnt="4">
        <dgm:presLayoutVars/>
      </dgm:prSet>
      <dgm:spPr/>
    </dgm:pt>
  </dgm:ptLst>
  <dgm:cxnLst>
    <dgm:cxn modelId="{8E11F20D-D79C-4B7D-BE8F-8359CE8029CD}" srcId="{307653FF-FCD6-4D97-96EA-8D2659D16722}" destId="{BFC38C35-993E-461B-8DF4-81B86EDA2FD7}" srcOrd="0" destOrd="0" parTransId="{408D3A6C-999A-4084-AE9E-71A398B7BD1B}" sibTransId="{4933CF87-5F80-4A61-B641-095E1C894F73}"/>
    <dgm:cxn modelId="{C86BE922-35B8-4807-BD81-5BC89F1C9DC1}" srcId="{39444BF4-22E7-4FA0-9C78-AD7656A6A54D}" destId="{4C03ECC1-C142-41D1-805B-100B5C5B7BF9}" srcOrd="0" destOrd="0" parTransId="{0BA23678-0EB7-493D-91AB-8427C099138E}" sibTransId="{D92547E6-8D81-4E9F-B245-347E4A10771D}"/>
    <dgm:cxn modelId="{340C4223-CF0B-4B07-B701-85253D8843FA}" srcId="{F3BA4631-D8B8-4811-AE47-CAB056BBF8DD}" destId="{BB1DA3D8-4CA5-40B4-A9C0-C4D70F131A0D}" srcOrd="0" destOrd="0" parTransId="{4492E5DE-1DC4-4ACF-A5B7-5DE3C3C4567B}" sibTransId="{5142932C-55B8-40F9-BA3B-6DE88DABC361}"/>
    <dgm:cxn modelId="{4A06EE27-078B-4F1C-8B37-8A14911E12BE}" type="presOf" srcId="{F3BA4631-D8B8-4811-AE47-CAB056BBF8DD}" destId="{A1B5CBBE-BFA3-46F9-885B-8C90BDAFAA21}" srcOrd="0" destOrd="0" presId="urn:microsoft.com/office/officeart/2016/7/layout/ChevronBlockProcess"/>
    <dgm:cxn modelId="{046CA628-F64E-452A-B663-2CC84F8C17BB}" type="presOf" srcId="{11E9DFEA-E2E8-448E-8A2B-EC713AAC56FF}" destId="{AF8DC73A-13C5-4E5A-A9D4-25388D9272B5}" srcOrd="0" destOrd="0" presId="urn:microsoft.com/office/officeart/2016/7/layout/ChevronBlockProcess"/>
    <dgm:cxn modelId="{8E52EA2C-462A-4F75-BDCF-156AEE1DC390}" type="presOf" srcId="{39444BF4-22E7-4FA0-9C78-AD7656A6A54D}" destId="{56DBE73E-3246-4724-9C56-0AF7902C9C5F}" srcOrd="0" destOrd="0" presId="urn:microsoft.com/office/officeart/2016/7/layout/ChevronBlockProcess"/>
    <dgm:cxn modelId="{4300623D-17B7-43DC-8D57-4488A97920F9}" srcId="{F3BA4631-D8B8-4811-AE47-CAB056BBF8DD}" destId="{11E9DFEA-E2E8-448E-8A2B-EC713AAC56FF}" srcOrd="1" destOrd="0" parTransId="{D6475116-BBF0-4317-8888-1ECB2B8E618F}" sibTransId="{D406FB6A-FC40-47B6-953D-F78B968FD903}"/>
    <dgm:cxn modelId="{03756D5E-2E22-497B-9459-46DC753277E2}" type="presOf" srcId="{BFC38C35-993E-461B-8DF4-81B86EDA2FD7}" destId="{ED209526-E19C-4D2D-8409-D855D094F429}" srcOrd="0" destOrd="0" presId="urn:microsoft.com/office/officeart/2016/7/layout/ChevronBlockProcess"/>
    <dgm:cxn modelId="{B9D87944-F946-4997-ABD5-09BB2A940EEC}" type="presOf" srcId="{4C03ECC1-C142-41D1-805B-100B5C5B7BF9}" destId="{F07EB9A0-4B2F-4DF0-A09A-ABA57EF931ED}" srcOrd="0" destOrd="0" presId="urn:microsoft.com/office/officeart/2016/7/layout/ChevronBlockProcess"/>
    <dgm:cxn modelId="{F5339547-44A4-462A-BAC6-635EF82449AE}" srcId="{BB1DA3D8-4CA5-40B4-A9C0-C4D70F131A0D}" destId="{A0017E8E-BE1A-4B49-9E49-1017A10D36D1}" srcOrd="0" destOrd="0" parTransId="{6EB6A138-2B85-4D42-8A49-400CCCF0149A}" sibTransId="{3E59BDF9-9084-4F77-BFC8-430D5F5ABBC8}"/>
    <dgm:cxn modelId="{43B7C46E-0BF9-4F7F-9204-C9BF6040887D}" srcId="{F3BA4631-D8B8-4811-AE47-CAB056BBF8DD}" destId="{307653FF-FCD6-4D97-96EA-8D2659D16722}" srcOrd="2" destOrd="0" parTransId="{7E413048-277A-48C4-AEC9-55425F7E2963}" sibTransId="{4B37B085-CA1F-428B-8C00-13B821F852AD}"/>
    <dgm:cxn modelId="{87808D70-3F40-41F1-A397-839DE0BF7743}" srcId="{11E9DFEA-E2E8-448E-8A2B-EC713AAC56FF}" destId="{EB3276F2-C968-44E7-AF20-31BBCC4822FF}" srcOrd="0" destOrd="0" parTransId="{E31765CE-CC61-4B6C-A3E3-7AB70819B0B7}" sibTransId="{4A3A076B-6435-4AC3-BCC2-6BC9D38271D2}"/>
    <dgm:cxn modelId="{4CF31657-AF32-4130-B2AD-6A6C7AF2E641}" type="presOf" srcId="{A0017E8E-BE1A-4B49-9E49-1017A10D36D1}" destId="{6E660699-93B0-4E8E-9A5A-B6A67E7E884C}" srcOrd="0" destOrd="0" presId="urn:microsoft.com/office/officeart/2016/7/layout/ChevronBlockProcess"/>
    <dgm:cxn modelId="{93C81DA6-C00E-4C26-A60D-AF8C5380FBB7}" type="presOf" srcId="{EB3276F2-C968-44E7-AF20-31BBCC4822FF}" destId="{5A8EBC0C-9FF4-460C-BD14-307EBB913748}" srcOrd="0" destOrd="0" presId="urn:microsoft.com/office/officeart/2016/7/layout/ChevronBlockProcess"/>
    <dgm:cxn modelId="{A76749B4-BF4D-431B-9228-535DA821BF04}" srcId="{F3BA4631-D8B8-4811-AE47-CAB056BBF8DD}" destId="{39444BF4-22E7-4FA0-9C78-AD7656A6A54D}" srcOrd="3" destOrd="0" parTransId="{AD93DC5D-E7C8-4C3B-9135-E38250E6FDAE}" sibTransId="{A98E94FB-9FAD-46B5-9E3C-31EAD4E57D3C}"/>
    <dgm:cxn modelId="{08CF97E2-3446-41E3-BA60-DD543956B84D}" type="presOf" srcId="{BB1DA3D8-4CA5-40B4-A9C0-C4D70F131A0D}" destId="{82C5689E-3723-4C1D-BD63-8B1C799AA37F}" srcOrd="0" destOrd="0" presId="urn:microsoft.com/office/officeart/2016/7/layout/ChevronBlockProcess"/>
    <dgm:cxn modelId="{EFEE0CEC-8341-41D7-AC11-23D77EF7DD02}" type="presOf" srcId="{307653FF-FCD6-4D97-96EA-8D2659D16722}" destId="{B9092041-5B7C-46D6-907F-69B1DDE7D558}" srcOrd="0" destOrd="0" presId="urn:microsoft.com/office/officeart/2016/7/layout/ChevronBlockProcess"/>
    <dgm:cxn modelId="{19B7F733-4C2A-4DC4-8889-5E35DA7BA1A3}" type="presParOf" srcId="{A1B5CBBE-BFA3-46F9-885B-8C90BDAFAA21}" destId="{1AD3460A-B8FA-4BED-8BCF-E833891700C6}" srcOrd="0" destOrd="0" presId="urn:microsoft.com/office/officeart/2016/7/layout/ChevronBlockProcess"/>
    <dgm:cxn modelId="{ABD26F2E-0CB5-4B49-B053-A44AAC0665C6}" type="presParOf" srcId="{1AD3460A-B8FA-4BED-8BCF-E833891700C6}" destId="{82C5689E-3723-4C1D-BD63-8B1C799AA37F}" srcOrd="0" destOrd="0" presId="urn:microsoft.com/office/officeart/2016/7/layout/ChevronBlockProcess"/>
    <dgm:cxn modelId="{BF4FE5DE-4127-4DD0-A4F7-68F185EAF9EA}" type="presParOf" srcId="{1AD3460A-B8FA-4BED-8BCF-E833891700C6}" destId="{6E660699-93B0-4E8E-9A5A-B6A67E7E884C}" srcOrd="1" destOrd="0" presId="urn:microsoft.com/office/officeart/2016/7/layout/ChevronBlockProcess"/>
    <dgm:cxn modelId="{F070B557-69D0-4EE1-9330-9C74A873FA6A}" type="presParOf" srcId="{A1B5CBBE-BFA3-46F9-885B-8C90BDAFAA21}" destId="{EE7F5E2A-8B16-43D7-B2EB-4958E9BB4B73}" srcOrd="1" destOrd="0" presId="urn:microsoft.com/office/officeart/2016/7/layout/ChevronBlockProcess"/>
    <dgm:cxn modelId="{5C5ABDB0-1D49-42D2-B4DA-BE19B6A5786D}" type="presParOf" srcId="{A1B5CBBE-BFA3-46F9-885B-8C90BDAFAA21}" destId="{E236A824-EDF0-43D5-A136-503DBDA6E565}" srcOrd="2" destOrd="0" presId="urn:microsoft.com/office/officeart/2016/7/layout/ChevronBlockProcess"/>
    <dgm:cxn modelId="{3B7CA0F4-2C43-41FA-AE7C-0E9305B8A340}" type="presParOf" srcId="{E236A824-EDF0-43D5-A136-503DBDA6E565}" destId="{AF8DC73A-13C5-4E5A-A9D4-25388D9272B5}" srcOrd="0" destOrd="0" presId="urn:microsoft.com/office/officeart/2016/7/layout/ChevronBlockProcess"/>
    <dgm:cxn modelId="{1C9804D4-F8ED-4DEF-ADD3-8C82514793E5}" type="presParOf" srcId="{E236A824-EDF0-43D5-A136-503DBDA6E565}" destId="{5A8EBC0C-9FF4-460C-BD14-307EBB913748}" srcOrd="1" destOrd="0" presId="urn:microsoft.com/office/officeart/2016/7/layout/ChevronBlockProcess"/>
    <dgm:cxn modelId="{3FBB80CC-B487-4A06-A7EE-853DFD77F96F}" type="presParOf" srcId="{A1B5CBBE-BFA3-46F9-885B-8C90BDAFAA21}" destId="{91FC8715-9BC3-463E-81B7-2DAF7E69C139}" srcOrd="3" destOrd="0" presId="urn:microsoft.com/office/officeart/2016/7/layout/ChevronBlockProcess"/>
    <dgm:cxn modelId="{BB286FDD-0FAF-4678-8506-47EA743CC241}" type="presParOf" srcId="{A1B5CBBE-BFA3-46F9-885B-8C90BDAFAA21}" destId="{CE695B04-2282-4EFB-9734-22A8E4D8FB2E}" srcOrd="4" destOrd="0" presId="urn:microsoft.com/office/officeart/2016/7/layout/ChevronBlockProcess"/>
    <dgm:cxn modelId="{3022D0F6-2677-48DE-AF78-4056EEC51D72}" type="presParOf" srcId="{CE695B04-2282-4EFB-9734-22A8E4D8FB2E}" destId="{B9092041-5B7C-46D6-907F-69B1DDE7D558}" srcOrd="0" destOrd="0" presId="urn:microsoft.com/office/officeart/2016/7/layout/ChevronBlockProcess"/>
    <dgm:cxn modelId="{A6748A57-CF6A-417B-AE0D-7D66D2FDFB48}" type="presParOf" srcId="{CE695B04-2282-4EFB-9734-22A8E4D8FB2E}" destId="{ED209526-E19C-4D2D-8409-D855D094F429}" srcOrd="1" destOrd="0" presId="urn:microsoft.com/office/officeart/2016/7/layout/ChevronBlockProcess"/>
    <dgm:cxn modelId="{0A4A68CD-00F5-4B61-85A4-23C6BA6284A1}" type="presParOf" srcId="{A1B5CBBE-BFA3-46F9-885B-8C90BDAFAA21}" destId="{EDE8E24B-623A-4446-AE50-4320A7CE61F9}" srcOrd="5" destOrd="0" presId="urn:microsoft.com/office/officeart/2016/7/layout/ChevronBlockProcess"/>
    <dgm:cxn modelId="{7CE5EE9F-7F9A-444F-A0F3-391A74E6AB02}" type="presParOf" srcId="{A1B5CBBE-BFA3-46F9-885B-8C90BDAFAA21}" destId="{020B6D4A-9903-40C6-A67F-BEFC49775C6A}" srcOrd="6" destOrd="0" presId="urn:microsoft.com/office/officeart/2016/7/layout/ChevronBlockProcess"/>
    <dgm:cxn modelId="{C0EF9CB2-EE10-4172-AEA8-D128272328B5}" type="presParOf" srcId="{020B6D4A-9903-40C6-A67F-BEFC49775C6A}" destId="{56DBE73E-3246-4724-9C56-0AF7902C9C5F}" srcOrd="0" destOrd="0" presId="urn:microsoft.com/office/officeart/2016/7/layout/ChevronBlockProcess"/>
    <dgm:cxn modelId="{4313D83E-9BC5-4F36-8890-EFC69933CB40}" type="presParOf" srcId="{020B6D4A-9903-40C6-A67F-BEFC49775C6A}" destId="{F07EB9A0-4B2F-4DF0-A09A-ABA57EF931ED}"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04950-F370-4130-85BA-4EF71AD1F99A}">
      <dsp:nvSpPr>
        <dsp:cNvPr id="0" name=""/>
        <dsp:cNvSpPr/>
      </dsp:nvSpPr>
      <dsp:spPr>
        <a:xfrm>
          <a:off x="6769" y="289919"/>
          <a:ext cx="2315993" cy="694798"/>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015" tIns="183015" rIns="183015" bIns="183015" numCol="1" spcCol="1270" anchor="ctr" anchorCtr="0">
          <a:noAutofit/>
        </a:bodyPr>
        <a:lstStyle/>
        <a:p>
          <a:pPr marL="0" lvl="0" indent="0" algn="ctr" defTabSz="1111250">
            <a:lnSpc>
              <a:spcPct val="90000"/>
            </a:lnSpc>
            <a:spcBef>
              <a:spcPct val="0"/>
            </a:spcBef>
            <a:spcAft>
              <a:spcPct val="35000"/>
            </a:spcAft>
            <a:buNone/>
          </a:pPr>
          <a:r>
            <a:rPr lang="en-US" sz="2500" kern="1200"/>
            <a:t>Focus on</a:t>
          </a:r>
        </a:p>
      </dsp:txBody>
      <dsp:txXfrm>
        <a:off x="6769" y="289919"/>
        <a:ext cx="2315993" cy="694798"/>
      </dsp:txXfrm>
    </dsp:sp>
    <dsp:sp modelId="{5E608B0D-46C0-4D1F-8116-67FC153598BD}">
      <dsp:nvSpPr>
        <dsp:cNvPr id="0" name=""/>
        <dsp:cNvSpPr/>
      </dsp:nvSpPr>
      <dsp:spPr>
        <a:xfrm>
          <a:off x="6769" y="984718"/>
          <a:ext cx="2315993" cy="1711037"/>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769" tIns="228769" rIns="228769" bIns="228769" numCol="1" spcCol="1270" anchor="t" anchorCtr="0">
          <a:noAutofit/>
        </a:bodyPr>
        <a:lstStyle/>
        <a:p>
          <a:pPr marL="0" lvl="0" indent="0" algn="l" defTabSz="844550">
            <a:lnSpc>
              <a:spcPct val="90000"/>
            </a:lnSpc>
            <a:spcBef>
              <a:spcPct val="0"/>
            </a:spcBef>
            <a:spcAft>
              <a:spcPct val="35000"/>
            </a:spcAft>
            <a:buNone/>
          </a:pPr>
          <a:r>
            <a:rPr lang="en-US" sz="1900" b="1" kern="1200" dirty="0"/>
            <a:t>First, focus on learning about best practice</a:t>
          </a:r>
        </a:p>
      </dsp:txBody>
      <dsp:txXfrm>
        <a:off x="6769" y="984718"/>
        <a:ext cx="2315993" cy="1711037"/>
      </dsp:txXfrm>
    </dsp:sp>
    <dsp:sp modelId="{BC09253C-4C5B-48C9-882A-FF873097FB33}">
      <dsp:nvSpPr>
        <dsp:cNvPr id="0" name=""/>
        <dsp:cNvSpPr/>
      </dsp:nvSpPr>
      <dsp:spPr>
        <a:xfrm>
          <a:off x="2430657" y="289919"/>
          <a:ext cx="2315993" cy="694798"/>
        </a:xfrm>
        <a:prstGeom prst="rect">
          <a:avLst/>
        </a:prstGeom>
        <a:solidFill>
          <a:schemeClr val="accent4">
            <a:hueOff val="445005"/>
            <a:satOff val="5948"/>
            <a:lumOff val="2876"/>
            <a:alphaOff val="0"/>
          </a:schemeClr>
        </a:solidFill>
        <a:ln w="15875" cap="flat" cmpd="sng" algn="ctr">
          <a:solidFill>
            <a:schemeClr val="accent4">
              <a:hueOff val="445005"/>
              <a:satOff val="5948"/>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015" tIns="183015" rIns="183015" bIns="183015" numCol="1" spcCol="1270" anchor="ctr" anchorCtr="0">
          <a:noAutofit/>
        </a:bodyPr>
        <a:lstStyle/>
        <a:p>
          <a:pPr marL="0" lvl="0" indent="0" algn="ctr" defTabSz="1111250">
            <a:lnSpc>
              <a:spcPct val="90000"/>
            </a:lnSpc>
            <a:spcBef>
              <a:spcPct val="0"/>
            </a:spcBef>
            <a:spcAft>
              <a:spcPct val="35000"/>
            </a:spcAft>
            <a:buNone/>
          </a:pPr>
          <a:r>
            <a:rPr lang="en-US" sz="2500" kern="1200"/>
            <a:t>Compare</a:t>
          </a:r>
        </a:p>
      </dsp:txBody>
      <dsp:txXfrm>
        <a:off x="2430657" y="289919"/>
        <a:ext cx="2315993" cy="694798"/>
      </dsp:txXfrm>
    </dsp:sp>
    <dsp:sp modelId="{3C581A6A-4E1E-48B7-A690-E900C9B8AF73}">
      <dsp:nvSpPr>
        <dsp:cNvPr id="0" name=""/>
        <dsp:cNvSpPr/>
      </dsp:nvSpPr>
      <dsp:spPr>
        <a:xfrm>
          <a:off x="2430657" y="984718"/>
          <a:ext cx="2315993" cy="1711037"/>
        </a:xfrm>
        <a:prstGeom prst="rect">
          <a:avLst/>
        </a:prstGeom>
        <a:solidFill>
          <a:schemeClr val="accent4">
            <a:tint val="40000"/>
            <a:alpha val="90000"/>
            <a:hueOff val="275429"/>
            <a:satOff val="10986"/>
            <a:lumOff val="1056"/>
            <a:alphaOff val="0"/>
          </a:schemeClr>
        </a:solidFill>
        <a:ln w="15875" cap="flat" cmpd="sng" algn="ctr">
          <a:solidFill>
            <a:schemeClr val="accent4">
              <a:tint val="40000"/>
              <a:alpha val="90000"/>
              <a:hueOff val="275429"/>
              <a:satOff val="10986"/>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769" tIns="228769" rIns="228769" bIns="228769" numCol="1" spcCol="1270" anchor="t" anchorCtr="0">
          <a:noAutofit/>
        </a:bodyPr>
        <a:lstStyle/>
        <a:p>
          <a:pPr marL="0" lvl="0" indent="0" algn="l" defTabSz="844550">
            <a:lnSpc>
              <a:spcPct val="90000"/>
            </a:lnSpc>
            <a:spcBef>
              <a:spcPct val="0"/>
            </a:spcBef>
            <a:spcAft>
              <a:spcPct val="35000"/>
            </a:spcAft>
            <a:buNone/>
          </a:pPr>
          <a:r>
            <a:rPr lang="en-US" sz="1900" b="1" kern="1200" dirty="0"/>
            <a:t>Compare your agency’s performance against best practice</a:t>
          </a:r>
        </a:p>
      </dsp:txBody>
      <dsp:txXfrm>
        <a:off x="2430657" y="984718"/>
        <a:ext cx="2315993" cy="1711037"/>
      </dsp:txXfrm>
    </dsp:sp>
    <dsp:sp modelId="{D4077F24-1B7D-4E58-9D5E-401827535604}">
      <dsp:nvSpPr>
        <dsp:cNvPr id="0" name=""/>
        <dsp:cNvSpPr/>
      </dsp:nvSpPr>
      <dsp:spPr>
        <a:xfrm>
          <a:off x="4854545" y="289919"/>
          <a:ext cx="2315993" cy="694798"/>
        </a:xfrm>
        <a:prstGeom prst="rect">
          <a:avLst/>
        </a:prstGeom>
        <a:solidFill>
          <a:schemeClr val="accent4">
            <a:hueOff val="890010"/>
            <a:satOff val="11896"/>
            <a:lumOff val="5752"/>
            <a:alphaOff val="0"/>
          </a:schemeClr>
        </a:solidFill>
        <a:ln w="15875" cap="flat" cmpd="sng" algn="ctr">
          <a:solidFill>
            <a:schemeClr val="accent4">
              <a:hueOff val="890010"/>
              <a:satOff val="11896"/>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015" tIns="183015" rIns="183015" bIns="183015" numCol="1" spcCol="1270" anchor="ctr" anchorCtr="0">
          <a:noAutofit/>
        </a:bodyPr>
        <a:lstStyle/>
        <a:p>
          <a:pPr marL="0" lvl="0" indent="0" algn="ctr" defTabSz="1111250">
            <a:lnSpc>
              <a:spcPct val="90000"/>
            </a:lnSpc>
            <a:spcBef>
              <a:spcPct val="0"/>
            </a:spcBef>
            <a:spcAft>
              <a:spcPct val="35000"/>
            </a:spcAft>
            <a:buNone/>
          </a:pPr>
          <a:r>
            <a:rPr lang="en-US" sz="2500" kern="1200"/>
            <a:t>Identify</a:t>
          </a:r>
        </a:p>
      </dsp:txBody>
      <dsp:txXfrm>
        <a:off x="4854545" y="289919"/>
        <a:ext cx="2315993" cy="694798"/>
      </dsp:txXfrm>
    </dsp:sp>
    <dsp:sp modelId="{A46C53CD-2A05-4986-9123-15F5B7300B62}">
      <dsp:nvSpPr>
        <dsp:cNvPr id="0" name=""/>
        <dsp:cNvSpPr/>
      </dsp:nvSpPr>
      <dsp:spPr>
        <a:xfrm>
          <a:off x="4854545" y="984718"/>
          <a:ext cx="2315993" cy="1711037"/>
        </a:xfrm>
        <a:prstGeom prst="rect">
          <a:avLst/>
        </a:prstGeom>
        <a:solidFill>
          <a:schemeClr val="accent4">
            <a:tint val="40000"/>
            <a:alpha val="90000"/>
            <a:hueOff val="550857"/>
            <a:satOff val="21973"/>
            <a:lumOff val="2112"/>
            <a:alphaOff val="0"/>
          </a:schemeClr>
        </a:solidFill>
        <a:ln w="15875" cap="flat" cmpd="sng" algn="ctr">
          <a:solidFill>
            <a:schemeClr val="accent4">
              <a:tint val="40000"/>
              <a:alpha val="90000"/>
              <a:hueOff val="550857"/>
              <a:satOff val="21973"/>
              <a:lumOff val="21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769" tIns="228769" rIns="228769" bIns="228769" numCol="1" spcCol="1270" anchor="t" anchorCtr="0">
          <a:noAutofit/>
        </a:bodyPr>
        <a:lstStyle/>
        <a:p>
          <a:pPr marL="0" lvl="0" indent="0" algn="l" defTabSz="844550">
            <a:lnSpc>
              <a:spcPct val="90000"/>
            </a:lnSpc>
            <a:spcBef>
              <a:spcPct val="0"/>
            </a:spcBef>
            <a:spcAft>
              <a:spcPct val="35000"/>
            </a:spcAft>
            <a:buNone/>
          </a:pPr>
          <a:r>
            <a:rPr lang="en-US" sz="1900" b="1" kern="1200" dirty="0"/>
            <a:t>Identify the gap</a:t>
          </a:r>
        </a:p>
      </dsp:txBody>
      <dsp:txXfrm>
        <a:off x="4854545" y="984718"/>
        <a:ext cx="2315993" cy="1711037"/>
      </dsp:txXfrm>
    </dsp:sp>
    <dsp:sp modelId="{4D5B6B8F-C277-479E-9AFD-8AE0720A0C9A}">
      <dsp:nvSpPr>
        <dsp:cNvPr id="0" name=""/>
        <dsp:cNvSpPr/>
      </dsp:nvSpPr>
      <dsp:spPr>
        <a:xfrm>
          <a:off x="7278434" y="289919"/>
          <a:ext cx="2315993" cy="694798"/>
        </a:xfrm>
        <a:prstGeom prst="rect">
          <a:avLst/>
        </a:prstGeom>
        <a:solidFill>
          <a:schemeClr val="accent4">
            <a:hueOff val="1335015"/>
            <a:satOff val="17844"/>
            <a:lumOff val="8628"/>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015" tIns="183015" rIns="183015" bIns="183015" numCol="1" spcCol="1270" anchor="ctr" anchorCtr="0">
          <a:noAutofit/>
        </a:bodyPr>
        <a:lstStyle/>
        <a:p>
          <a:pPr marL="0" lvl="0" indent="0" algn="ctr" defTabSz="1111250">
            <a:lnSpc>
              <a:spcPct val="90000"/>
            </a:lnSpc>
            <a:spcBef>
              <a:spcPct val="0"/>
            </a:spcBef>
            <a:spcAft>
              <a:spcPct val="35000"/>
            </a:spcAft>
            <a:buNone/>
          </a:pPr>
          <a:r>
            <a:rPr lang="en-US" sz="2500" kern="1200"/>
            <a:t>Begin</a:t>
          </a:r>
        </a:p>
      </dsp:txBody>
      <dsp:txXfrm>
        <a:off x="7278434" y="289919"/>
        <a:ext cx="2315993" cy="694798"/>
      </dsp:txXfrm>
    </dsp:sp>
    <dsp:sp modelId="{A44A5F33-13F4-47E9-9F73-73EB5513CA61}">
      <dsp:nvSpPr>
        <dsp:cNvPr id="0" name=""/>
        <dsp:cNvSpPr/>
      </dsp:nvSpPr>
      <dsp:spPr>
        <a:xfrm>
          <a:off x="7278434" y="984718"/>
          <a:ext cx="2315993" cy="1711037"/>
        </a:xfrm>
        <a:prstGeom prst="rect">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769" tIns="228769" rIns="228769" bIns="228769" numCol="1" spcCol="1270" anchor="t" anchorCtr="0">
          <a:noAutofit/>
        </a:bodyPr>
        <a:lstStyle/>
        <a:p>
          <a:pPr marL="0" lvl="0" indent="0" algn="l" defTabSz="844550">
            <a:lnSpc>
              <a:spcPct val="90000"/>
            </a:lnSpc>
            <a:spcBef>
              <a:spcPct val="0"/>
            </a:spcBef>
            <a:spcAft>
              <a:spcPct val="35000"/>
            </a:spcAft>
            <a:buNone/>
          </a:pPr>
          <a:r>
            <a:rPr lang="en-US" sz="1900" b="1" kern="1200" dirty="0"/>
            <a:t>Begin a more in-depth agency self analysis</a:t>
          </a:r>
        </a:p>
      </dsp:txBody>
      <dsp:txXfrm>
        <a:off x="7278434" y="984718"/>
        <a:ext cx="2315993" cy="1711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5689E-3723-4C1D-BD63-8B1C799AA37F}">
      <dsp:nvSpPr>
        <dsp:cNvPr id="0" name=""/>
        <dsp:cNvSpPr/>
      </dsp:nvSpPr>
      <dsp:spPr>
        <a:xfrm>
          <a:off x="11057" y="174281"/>
          <a:ext cx="2430739" cy="729221"/>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39" tIns="90039" rIns="90039" bIns="90039" numCol="1" spcCol="1270" anchor="ctr" anchorCtr="0">
          <a:noAutofit/>
        </a:bodyPr>
        <a:lstStyle/>
        <a:p>
          <a:pPr marL="0" lvl="0" indent="0" algn="ctr" defTabSz="1244600">
            <a:lnSpc>
              <a:spcPct val="90000"/>
            </a:lnSpc>
            <a:spcBef>
              <a:spcPct val="0"/>
            </a:spcBef>
            <a:spcAft>
              <a:spcPct val="35000"/>
            </a:spcAft>
            <a:buNone/>
          </a:pPr>
          <a:r>
            <a:rPr lang="en-US" sz="2800" b="1" kern="1200" dirty="0"/>
            <a:t>Select</a:t>
          </a:r>
        </a:p>
      </dsp:txBody>
      <dsp:txXfrm>
        <a:off x="229823" y="174281"/>
        <a:ext cx="1993207" cy="729221"/>
      </dsp:txXfrm>
    </dsp:sp>
    <dsp:sp modelId="{6E660699-93B0-4E8E-9A5A-B6A67E7E884C}">
      <dsp:nvSpPr>
        <dsp:cNvPr id="0" name=""/>
        <dsp:cNvSpPr/>
      </dsp:nvSpPr>
      <dsp:spPr>
        <a:xfrm>
          <a:off x="11057" y="903502"/>
          <a:ext cx="2211973" cy="288930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795" tIns="174795" rIns="174795" bIns="349590" numCol="1" spcCol="1270" anchor="t" anchorCtr="0">
          <a:noAutofit/>
        </a:bodyPr>
        <a:lstStyle/>
        <a:p>
          <a:pPr marL="0" lvl="0" indent="0" algn="l" defTabSz="800100">
            <a:lnSpc>
              <a:spcPct val="90000"/>
            </a:lnSpc>
            <a:spcBef>
              <a:spcPct val="0"/>
            </a:spcBef>
            <a:spcAft>
              <a:spcPct val="35000"/>
            </a:spcAft>
            <a:buNone/>
          </a:pPr>
          <a:r>
            <a:rPr lang="en-US" sz="1800" b="1" kern="1200" dirty="0"/>
            <a:t>Select a preliminary group of individuals to be on your transformation team.  Remember you can always modify the composition as needed.</a:t>
          </a:r>
        </a:p>
      </dsp:txBody>
      <dsp:txXfrm>
        <a:off x="11057" y="903502"/>
        <a:ext cx="2211973" cy="2889304"/>
      </dsp:txXfrm>
    </dsp:sp>
    <dsp:sp modelId="{AF8DC73A-13C5-4E5A-A9D4-25388D9272B5}">
      <dsp:nvSpPr>
        <dsp:cNvPr id="0" name=""/>
        <dsp:cNvSpPr/>
      </dsp:nvSpPr>
      <dsp:spPr>
        <a:xfrm>
          <a:off x="2393838" y="174281"/>
          <a:ext cx="2430739" cy="729221"/>
        </a:xfrm>
        <a:prstGeom prst="chevron">
          <a:avLst>
            <a:gd name="adj" fmla="val 30000"/>
          </a:avLst>
        </a:prstGeom>
        <a:solidFill>
          <a:schemeClr val="accent4">
            <a:hueOff val="445005"/>
            <a:satOff val="5948"/>
            <a:lumOff val="2876"/>
            <a:alphaOff val="0"/>
          </a:schemeClr>
        </a:solidFill>
        <a:ln w="15875" cap="flat" cmpd="sng" algn="ctr">
          <a:solidFill>
            <a:schemeClr val="accent4">
              <a:hueOff val="445005"/>
              <a:satOff val="5948"/>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39" tIns="90039" rIns="90039" bIns="90039" numCol="1" spcCol="1270" anchor="ctr" anchorCtr="0">
          <a:noAutofit/>
        </a:bodyPr>
        <a:lstStyle/>
        <a:p>
          <a:pPr marL="0" lvl="0" indent="0" algn="ctr" defTabSz="1244600">
            <a:lnSpc>
              <a:spcPct val="90000"/>
            </a:lnSpc>
            <a:spcBef>
              <a:spcPct val="0"/>
            </a:spcBef>
            <a:spcAft>
              <a:spcPct val="35000"/>
            </a:spcAft>
            <a:buNone/>
          </a:pPr>
          <a:r>
            <a:rPr lang="en-US" sz="2800" b="1" kern="1200" dirty="0"/>
            <a:t>Determine</a:t>
          </a:r>
        </a:p>
      </dsp:txBody>
      <dsp:txXfrm>
        <a:off x="2612604" y="174281"/>
        <a:ext cx="1993207" cy="729221"/>
      </dsp:txXfrm>
    </dsp:sp>
    <dsp:sp modelId="{5A8EBC0C-9FF4-460C-BD14-307EBB913748}">
      <dsp:nvSpPr>
        <dsp:cNvPr id="0" name=""/>
        <dsp:cNvSpPr/>
      </dsp:nvSpPr>
      <dsp:spPr>
        <a:xfrm>
          <a:off x="2393838" y="903502"/>
          <a:ext cx="2211973" cy="2889304"/>
        </a:xfrm>
        <a:prstGeom prst="rect">
          <a:avLst/>
        </a:prstGeom>
        <a:solidFill>
          <a:schemeClr val="accent4">
            <a:tint val="40000"/>
            <a:alpha val="90000"/>
            <a:hueOff val="275429"/>
            <a:satOff val="10986"/>
            <a:lumOff val="1056"/>
            <a:alphaOff val="0"/>
          </a:schemeClr>
        </a:solidFill>
        <a:ln w="15875" cap="flat" cmpd="sng" algn="ctr">
          <a:solidFill>
            <a:schemeClr val="accent4">
              <a:tint val="40000"/>
              <a:alpha val="90000"/>
              <a:hueOff val="275429"/>
              <a:satOff val="10986"/>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795" tIns="174795" rIns="174795" bIns="349590" numCol="1" spcCol="1270" anchor="t" anchorCtr="0">
          <a:noAutofit/>
        </a:bodyPr>
        <a:lstStyle/>
        <a:p>
          <a:pPr marL="0" lvl="0" indent="0" algn="l" defTabSz="800100">
            <a:lnSpc>
              <a:spcPct val="90000"/>
            </a:lnSpc>
            <a:spcBef>
              <a:spcPct val="0"/>
            </a:spcBef>
            <a:spcAft>
              <a:spcPct val="35000"/>
            </a:spcAft>
            <a:buNone/>
          </a:pPr>
          <a:r>
            <a:rPr lang="en-US" sz="1800" b="1" kern="1200" dirty="0"/>
            <a:t>Determine what information you need to complete the first ½ of the assessment.</a:t>
          </a:r>
        </a:p>
      </dsp:txBody>
      <dsp:txXfrm>
        <a:off x="2393838" y="903502"/>
        <a:ext cx="2211973" cy="2889304"/>
      </dsp:txXfrm>
    </dsp:sp>
    <dsp:sp modelId="{B9092041-5B7C-46D6-907F-69B1DDE7D558}">
      <dsp:nvSpPr>
        <dsp:cNvPr id="0" name=""/>
        <dsp:cNvSpPr/>
      </dsp:nvSpPr>
      <dsp:spPr>
        <a:xfrm>
          <a:off x="4776618" y="174281"/>
          <a:ext cx="2430739" cy="729221"/>
        </a:xfrm>
        <a:prstGeom prst="chevron">
          <a:avLst>
            <a:gd name="adj" fmla="val 30000"/>
          </a:avLst>
        </a:prstGeom>
        <a:solidFill>
          <a:schemeClr val="accent4">
            <a:hueOff val="890010"/>
            <a:satOff val="11896"/>
            <a:lumOff val="5752"/>
            <a:alphaOff val="0"/>
          </a:schemeClr>
        </a:solidFill>
        <a:ln w="15875" cap="flat" cmpd="sng" algn="ctr">
          <a:solidFill>
            <a:schemeClr val="accent4">
              <a:hueOff val="890010"/>
              <a:satOff val="11896"/>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39" tIns="90039" rIns="90039" bIns="90039" numCol="1" spcCol="1270" anchor="ctr" anchorCtr="0">
          <a:noAutofit/>
        </a:bodyPr>
        <a:lstStyle/>
        <a:p>
          <a:pPr marL="0" lvl="0" indent="0" algn="ctr" defTabSz="1244600">
            <a:lnSpc>
              <a:spcPct val="90000"/>
            </a:lnSpc>
            <a:spcBef>
              <a:spcPct val="0"/>
            </a:spcBef>
            <a:spcAft>
              <a:spcPct val="35000"/>
            </a:spcAft>
            <a:buNone/>
          </a:pPr>
          <a:r>
            <a:rPr lang="en-US" sz="2800" b="1" kern="1200" dirty="0"/>
            <a:t>Complete</a:t>
          </a:r>
        </a:p>
      </dsp:txBody>
      <dsp:txXfrm>
        <a:off x="4995384" y="174281"/>
        <a:ext cx="1993207" cy="729221"/>
      </dsp:txXfrm>
    </dsp:sp>
    <dsp:sp modelId="{ED209526-E19C-4D2D-8409-D855D094F429}">
      <dsp:nvSpPr>
        <dsp:cNvPr id="0" name=""/>
        <dsp:cNvSpPr/>
      </dsp:nvSpPr>
      <dsp:spPr>
        <a:xfrm>
          <a:off x="4776618" y="903502"/>
          <a:ext cx="2211973" cy="2889304"/>
        </a:xfrm>
        <a:prstGeom prst="rect">
          <a:avLst/>
        </a:prstGeom>
        <a:solidFill>
          <a:schemeClr val="accent4">
            <a:tint val="40000"/>
            <a:alpha val="90000"/>
            <a:hueOff val="550857"/>
            <a:satOff val="21973"/>
            <a:lumOff val="2112"/>
            <a:alphaOff val="0"/>
          </a:schemeClr>
        </a:solidFill>
        <a:ln w="15875" cap="flat" cmpd="sng" algn="ctr">
          <a:solidFill>
            <a:schemeClr val="accent4">
              <a:tint val="40000"/>
              <a:alpha val="90000"/>
              <a:hueOff val="550857"/>
              <a:satOff val="21973"/>
              <a:lumOff val="21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795" tIns="174795" rIns="174795" bIns="349590" numCol="1" spcCol="1270" anchor="t" anchorCtr="0">
          <a:noAutofit/>
        </a:bodyPr>
        <a:lstStyle/>
        <a:p>
          <a:pPr marL="0" lvl="0" indent="0" algn="l" defTabSz="800100">
            <a:lnSpc>
              <a:spcPct val="90000"/>
            </a:lnSpc>
            <a:spcBef>
              <a:spcPct val="0"/>
            </a:spcBef>
            <a:spcAft>
              <a:spcPct val="35000"/>
            </a:spcAft>
            <a:buNone/>
          </a:pPr>
          <a:r>
            <a:rPr lang="en-US" sz="1800" b="1" kern="1200" dirty="0"/>
            <a:t>Complete the first ½ of the assessment, answering all questions and follow-up. questions</a:t>
          </a:r>
        </a:p>
      </dsp:txBody>
      <dsp:txXfrm>
        <a:off x="4776618" y="903502"/>
        <a:ext cx="2211973" cy="2889304"/>
      </dsp:txXfrm>
    </dsp:sp>
    <dsp:sp modelId="{56DBE73E-3246-4724-9C56-0AF7902C9C5F}">
      <dsp:nvSpPr>
        <dsp:cNvPr id="0" name=""/>
        <dsp:cNvSpPr/>
      </dsp:nvSpPr>
      <dsp:spPr>
        <a:xfrm>
          <a:off x="7159399" y="174281"/>
          <a:ext cx="2430739" cy="729221"/>
        </a:xfrm>
        <a:prstGeom prst="chevron">
          <a:avLst>
            <a:gd name="adj" fmla="val 30000"/>
          </a:avLst>
        </a:prstGeom>
        <a:solidFill>
          <a:schemeClr val="accent4">
            <a:hueOff val="1335015"/>
            <a:satOff val="17844"/>
            <a:lumOff val="8628"/>
            <a:alphaOff val="0"/>
          </a:schemeClr>
        </a:solidFill>
        <a:ln w="15875" cap="flat" cmpd="sng" algn="ctr">
          <a:solidFill>
            <a:schemeClr val="accent4">
              <a:hueOff val="1335015"/>
              <a:satOff val="17844"/>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39" tIns="90039" rIns="90039" bIns="90039" numCol="1" spcCol="1270" anchor="ctr" anchorCtr="0">
          <a:noAutofit/>
        </a:bodyPr>
        <a:lstStyle/>
        <a:p>
          <a:pPr marL="0" lvl="0" indent="0" algn="ctr" defTabSz="1244600">
            <a:lnSpc>
              <a:spcPct val="90000"/>
            </a:lnSpc>
            <a:spcBef>
              <a:spcPct val="0"/>
            </a:spcBef>
            <a:spcAft>
              <a:spcPct val="35000"/>
            </a:spcAft>
            <a:buNone/>
          </a:pPr>
          <a:r>
            <a:rPr lang="en-US" sz="2800" b="1" kern="1200"/>
            <a:t>Share</a:t>
          </a:r>
          <a:endParaRPr lang="en-US" sz="2800" b="1" kern="1200" dirty="0"/>
        </a:p>
      </dsp:txBody>
      <dsp:txXfrm>
        <a:off x="7378165" y="174281"/>
        <a:ext cx="1993207" cy="729221"/>
      </dsp:txXfrm>
    </dsp:sp>
    <dsp:sp modelId="{F07EB9A0-4B2F-4DF0-A09A-ABA57EF931ED}">
      <dsp:nvSpPr>
        <dsp:cNvPr id="0" name=""/>
        <dsp:cNvSpPr/>
      </dsp:nvSpPr>
      <dsp:spPr>
        <a:xfrm>
          <a:off x="7159399" y="903502"/>
          <a:ext cx="2211973" cy="2889304"/>
        </a:xfrm>
        <a:prstGeom prst="rect">
          <a:avLst/>
        </a:prstGeom>
        <a:solidFill>
          <a:schemeClr val="accent4">
            <a:tint val="40000"/>
            <a:alpha val="90000"/>
            <a:hueOff val="826286"/>
            <a:satOff val="32959"/>
            <a:lumOff val="3168"/>
            <a:alphaOff val="0"/>
          </a:schemeClr>
        </a:solidFill>
        <a:ln w="15875"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795" tIns="174795" rIns="174795" bIns="349590" numCol="1" spcCol="1270" anchor="t" anchorCtr="0">
          <a:noAutofit/>
        </a:bodyPr>
        <a:lstStyle/>
        <a:p>
          <a:pPr marL="0" lvl="0" indent="0" algn="l" defTabSz="800100">
            <a:lnSpc>
              <a:spcPct val="90000"/>
            </a:lnSpc>
            <a:spcBef>
              <a:spcPct val="0"/>
            </a:spcBef>
            <a:spcAft>
              <a:spcPct val="35000"/>
            </a:spcAft>
            <a:buNone/>
          </a:pPr>
          <a:r>
            <a:rPr lang="en-US" sz="1800" b="1" kern="1200" dirty="0"/>
            <a:t>Come to the next session prepared to share some of your in-sights.</a:t>
          </a:r>
        </a:p>
      </dsp:txBody>
      <dsp:txXfrm>
        <a:off x="7159399" y="903502"/>
        <a:ext cx="2211973" cy="2889304"/>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90A7A-CA52-4BC4-9BED-9BFBE27538F2}" type="datetimeFigureOut">
              <a:rPr lang="en-US" smtClean="0"/>
              <a:t>4/17/2017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B0A43-EA29-4D04-B3B7-F22BDB925B3B}" type="slidenum">
              <a:rPr lang="en-US" smtClean="0"/>
              <a:t>‹#›</a:t>
            </a:fld>
            <a:endParaRPr lang="en-US"/>
          </a:p>
        </p:txBody>
      </p:sp>
    </p:spTree>
    <p:extLst>
      <p:ext uri="{BB962C8B-B14F-4D97-AF65-F5344CB8AC3E}">
        <p14:creationId xmlns:p14="http://schemas.microsoft.com/office/powerpoint/2010/main" val="414143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ADA</a:t>
            </a:r>
            <a:r>
              <a:rPr lang="en-US" b="1" baseline="0" dirty="0"/>
              <a:t> </a:t>
            </a:r>
            <a:r>
              <a:rPr lang="en-US" baseline="0" dirty="0"/>
              <a:t>– 25</a:t>
            </a:r>
            <a:r>
              <a:rPr lang="en-US" baseline="30000" dirty="0"/>
              <a:t>th</a:t>
            </a:r>
            <a:r>
              <a:rPr lang="en-US" baseline="0" dirty="0"/>
              <a:t> year anniversary of the law -</a:t>
            </a:r>
            <a:r>
              <a:rPr lang="en-US" sz="1200" b="0" i="0" kern="1200" dirty="0">
                <a:solidFill>
                  <a:schemeClr val="tx1"/>
                </a:solidFill>
                <a:effectLst/>
                <a:latin typeface="+mn-lt"/>
                <a:ea typeface="+mn-ea"/>
                <a:cs typeface="+mn-cs"/>
              </a:rPr>
              <a:t>The ADA prohibits discrimination on the basis of disability in employment, State and local government, public accommodations, commercial facilities, transportation, and telecommunications. It also applies to the United States Congress.</a:t>
            </a:r>
          </a:p>
          <a:p>
            <a:r>
              <a:rPr lang="en-US" sz="1200" b="0" i="0" kern="1200" dirty="0">
                <a:solidFill>
                  <a:schemeClr val="tx1"/>
                </a:solidFill>
                <a:effectLst/>
                <a:latin typeface="+mn-lt"/>
                <a:ea typeface="+mn-ea"/>
                <a:cs typeface="+mn-cs"/>
              </a:rPr>
              <a:t>To be protected by the ADA, one must have a disability or have a relationship or association with an individual with a disability. An individual with a disability is defined by the ADA as a person who has a physical or mental impairment that substantially limits one or more major life activities, a person who has a history or record of such an impairment, or a person who is perceived by others as having such an impairment. The ADA does not specifically name all of the impairments that are covered.</a:t>
            </a:r>
          </a:p>
          <a:p>
            <a:r>
              <a:rPr lang="en-US" sz="1200" b="0" i="0" kern="1200" dirty="0">
                <a:solidFill>
                  <a:schemeClr val="tx1"/>
                </a:solidFill>
                <a:effectLst/>
                <a:latin typeface="+mn-lt"/>
                <a:ea typeface="+mn-ea"/>
                <a:cs typeface="+mn-cs"/>
              </a:rPr>
              <a:t>ADA Title I: Employment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Title I requires employers with 15 or more employees to provide qualified individuals with disabilities an equal opportunity to benefit from the full range of employment-related opportunities available to others. For example, it prohibits discrimination in recruitment, hiring, promotions, training, pay, social activities, and other privileges of employment. It restricts questions that can be asked about an applicant's disability before a job offer is made, and it requires that employers make reasonable accommodation to the known physical or mental limitations of otherwise qualified individuals with disabilities, unless it results in undue hardship. Religious entities with 15 or more employees are covered under title I.</a:t>
            </a:r>
          </a:p>
          <a:p>
            <a:r>
              <a:rPr lang="en-US" baseline="0" dirty="0"/>
              <a:t> </a:t>
            </a:r>
          </a:p>
          <a:p>
            <a:r>
              <a:rPr lang="en-US" b="1" baseline="0" dirty="0"/>
              <a:t>Olmstead </a:t>
            </a:r>
            <a:r>
              <a:rPr lang="en-US" sz="1200" b="0" i="0" u="none" strike="noStrike" kern="1200" baseline="0" dirty="0">
                <a:solidFill>
                  <a:schemeClr val="tx1"/>
                </a:solidFill>
                <a:latin typeface="+mn-lt"/>
                <a:ea typeface="+mn-ea"/>
                <a:cs typeface="+mn-cs"/>
              </a:rPr>
              <a:t>The Supreme Court’s 1999 decision in </a:t>
            </a:r>
            <a:r>
              <a:rPr lang="en-US" sz="1200" b="0" i="1" u="none" strike="noStrike" kern="1200" baseline="0" dirty="0">
                <a:solidFill>
                  <a:schemeClr val="tx1"/>
                </a:solidFill>
                <a:latin typeface="+mn-lt"/>
                <a:ea typeface="+mn-ea"/>
                <a:cs typeface="+mn-cs"/>
              </a:rPr>
              <a:t>Olmstead v. L.C.</a:t>
            </a:r>
            <a:r>
              <a:rPr lang="en-US" sz="1200" b="0" i="0" u="none" strike="noStrike" kern="1200" baseline="0" dirty="0">
                <a:solidFill>
                  <a:schemeClr val="tx1"/>
                </a:solidFill>
                <a:latin typeface="+mn-lt"/>
                <a:ea typeface="+mn-ea"/>
                <a:cs typeface="+mn-cs"/>
              </a:rPr>
              <a:t>(Lois Curtis) affirms Title II of the ADA and prohibits unnecessary segregation of people with disabilities and requires that people with disabilities receive services in the “most integrated setting” appropriate to their needs. The Olmstead case has driven the movement of people with disabilities out of institutions and into community-based living situations. The emphasis is now shifting to include the expectation that employment and day services also be delivered in the most integrated setting where a person’s needs can be met. 1 http://www.whitehouse.gov/the-press-office/2012/06/22/anniversary-olmstead-obama-adminis</a:t>
            </a:r>
          </a:p>
          <a:p>
            <a:r>
              <a:rPr lang="en-US" sz="1200" b="0" i="0" u="none" strike="noStrike" kern="1200" baseline="0" dirty="0">
                <a:solidFill>
                  <a:schemeClr val="tx1"/>
                </a:solidFill>
                <a:latin typeface="+mn-lt"/>
                <a:ea typeface="+mn-ea"/>
                <a:cs typeface="+mn-cs"/>
              </a:rPr>
              <a:t>In July of 2011, the US Department of Justice issued a Statement and technical assistance guide detailing public entities (e.g. states; counties; school districts) obligations with regard to the integration mandate in Title II of the Americans with Disabilities Act and the Olmstead decision.2 In this Statement, the US Department of Justice explained the applicability of the integration mandate to publicly funded employment and day services, saying: </a:t>
            </a:r>
            <a:r>
              <a:rPr lang="en-US" sz="1200" b="1" i="0" u="none" strike="noStrike" kern="1200" baseline="0" dirty="0">
                <a:solidFill>
                  <a:schemeClr val="tx1"/>
                </a:solidFill>
                <a:latin typeface="+mn-lt"/>
                <a:ea typeface="+mn-ea"/>
                <a:cs typeface="+mn-cs"/>
              </a:rPr>
              <a:t>“Segregated settings include, but are not limited to…congregate settings populated exclusively or primarily with individuals with disabilities [and] settings that provide for daytime activities primarily with other individuals with disabilities.” </a:t>
            </a:r>
            <a:endParaRPr lang="en-US" baseline="0" dirty="0"/>
          </a:p>
          <a:p>
            <a:endParaRPr lang="en-US" baseline="0" dirty="0"/>
          </a:p>
          <a:p>
            <a:r>
              <a:rPr lang="en-US" b="1" baseline="0" dirty="0"/>
              <a:t>HCBS settings rule</a:t>
            </a:r>
            <a:r>
              <a:rPr lang="en-US" baseline="0" dirty="0"/>
              <a:t> </a:t>
            </a:r>
            <a:r>
              <a:rPr lang="en-US" dirty="0"/>
              <a:t>The setting is integrated in and supports full access of individuals receiving Medicaid HCBS to the greater community, including opportunities to seek employment and work in competitive integrated settings, engage in community life, control personal resources, and receive services in the community, to the same degree of access as individuals not receiving Medicaid HCBS. The setting is selected by the individual from among setting options including </a:t>
            </a:r>
            <a:r>
              <a:rPr lang="en-US" dirty="0" err="1"/>
              <a:t>nondisability</a:t>
            </a:r>
            <a:r>
              <a:rPr lang="en-US" dirty="0"/>
              <a:t> specific settings … The settings options are identified and documented in the person-centered plan and are based on the individual’s needs, preferences,</a:t>
            </a:r>
            <a:endParaRPr lang="en-US" baseline="0" dirty="0"/>
          </a:p>
          <a:p>
            <a:endParaRPr lang="en-US" baseline="0" dirty="0"/>
          </a:p>
          <a:p>
            <a:r>
              <a:rPr lang="en-US" b="1" baseline="0" dirty="0"/>
              <a:t>DOJ actions</a:t>
            </a:r>
            <a:r>
              <a:rPr lang="en-US" baseline="0" dirty="0"/>
              <a:t> </a:t>
            </a:r>
          </a:p>
          <a:p>
            <a:r>
              <a:rPr lang="en-US" b="1" baseline="0" dirty="0"/>
              <a:t>RI</a:t>
            </a:r>
            <a:r>
              <a:rPr lang="en-US" baseline="0" dirty="0"/>
              <a:t> </a:t>
            </a:r>
            <a:r>
              <a:rPr lang="en-US" sz="1200" b="0" i="0" u="none" strike="noStrike" kern="1200" baseline="0" dirty="0">
                <a:solidFill>
                  <a:schemeClr val="tx1"/>
                </a:solidFill>
                <a:latin typeface="+mn-lt"/>
                <a:ea typeface="+mn-ea"/>
                <a:cs typeface="+mn-cs"/>
              </a:rPr>
              <a:t>DOJ found that Rhode Island did not comply with the Americans with Disabilities Act (ADA) and the Olmstead ruling requirements that services be provided in the most integrated setting appropriate to the needs of people with disabilities. Specifically, Rhode Island failed to provide opportunities and supports to individuals in sheltered workshops and facility-based day programs to receive services in integrated settings and to work in integrated, community employment. </a:t>
            </a:r>
          </a:p>
          <a:p>
            <a:r>
              <a:rPr lang="en-US" sz="1200" b="0" i="0" u="none" strike="noStrike" kern="1200" baseline="0" dirty="0">
                <a:solidFill>
                  <a:schemeClr val="tx1"/>
                </a:solidFill>
                <a:latin typeface="+mn-lt"/>
                <a:ea typeface="+mn-ea"/>
                <a:cs typeface="+mn-cs"/>
              </a:rPr>
              <a:t>The US DOJ’s findings included7: </a:t>
            </a:r>
          </a:p>
          <a:p>
            <a:r>
              <a:rPr lang="en-US" sz="1200" b="0" i="0" u="none" strike="noStrike" kern="1200" baseline="0" dirty="0">
                <a:solidFill>
                  <a:schemeClr val="tx1"/>
                </a:solidFill>
                <a:latin typeface="+mn-lt"/>
                <a:ea typeface="+mn-ea"/>
                <a:cs typeface="+mn-cs"/>
              </a:rPr>
              <a:t> Rhode Island’s sheltered workshops and facility-based day programs are segregated settings. They function like most institutional settings, for reasons including isolation from non-disabled peers, the nature of the settings, and lengthy placements. </a:t>
            </a:r>
          </a:p>
          <a:p>
            <a:r>
              <a:rPr lang="en-US" sz="1200" b="0" i="0" u="none" strike="noStrike" kern="1200" baseline="0" dirty="0">
                <a:solidFill>
                  <a:schemeClr val="tx1"/>
                </a:solidFill>
                <a:latin typeface="+mn-lt"/>
                <a:ea typeface="+mn-ea"/>
                <a:cs typeface="+mn-cs"/>
              </a:rPr>
              <a:t> Few individuals in Rhode Island with I/DD can access services that would enable them to work or participate in activities in the community. Most are served in sheltered workshops and facility-based day programs. This constitutes an over-reliance on segregated settings, and a violation of civil rights. </a:t>
            </a:r>
          </a:p>
          <a:p>
            <a:r>
              <a:rPr lang="en-US" sz="1200" b="0" i="0" u="none" strike="noStrike" kern="1200" baseline="0" dirty="0">
                <a:solidFill>
                  <a:schemeClr val="tx1"/>
                </a:solidFill>
                <a:latin typeface="+mn-lt"/>
                <a:ea typeface="+mn-ea"/>
                <a:cs typeface="+mn-cs"/>
              </a:rPr>
              <a:t> Many people in Rhode Island’s sheltered workshops and facility-based day programs could be served in integrated work and day settings. DOJ’s expert found “that very few, if any, of the individuals that she observed in sheltered workshops and day programs could not work in competitive employment.” </a:t>
            </a:r>
          </a:p>
          <a:p>
            <a:r>
              <a:rPr lang="en-US" sz="1200" b="0" i="0" u="none" strike="noStrike" kern="1200" baseline="0" dirty="0">
                <a:solidFill>
                  <a:schemeClr val="tx1"/>
                </a:solidFill>
                <a:latin typeface="+mn-lt"/>
                <a:ea typeface="+mn-ea"/>
                <a:cs typeface="+mn-cs"/>
              </a:rPr>
              <a:t> The state lacks the capacity to provide services in community settings for all people who are interested in them. Service recipients are not receiving information about their options, and there is a lack of resources, including job coaches, job developers, behavioral supports, and transportation. Individuals with the most severe disabilities have been screened out of supported employment and directed to day services, even if they want to work. </a:t>
            </a:r>
          </a:p>
          <a:p>
            <a:r>
              <a:rPr lang="en-US" sz="1200" b="0" i="0" u="none" strike="noStrike" kern="1200" baseline="0" dirty="0">
                <a:solidFill>
                  <a:schemeClr val="tx1"/>
                </a:solidFill>
                <a:latin typeface="+mn-lt"/>
                <a:ea typeface="+mn-ea"/>
                <a:cs typeface="+mn-cs"/>
              </a:rPr>
              <a:t> Students with I/DD transitioning out of school are not being presented with community-based alternatives, and are receiving very limited transition services—this puts them at risk of placement in segregated settings. </a:t>
            </a:r>
          </a:p>
          <a:p>
            <a:r>
              <a:rPr lang="en-US" b="1" baseline="0" dirty="0"/>
              <a:t>OR -</a:t>
            </a:r>
            <a:r>
              <a:rPr lang="en-US" sz="1200" b="0" i="0" u="none" strike="noStrike" kern="1200" baseline="0" dirty="0">
                <a:solidFill>
                  <a:schemeClr val="tx1"/>
                </a:solidFill>
                <a:latin typeface="+mn-lt"/>
                <a:ea typeface="+mn-ea"/>
                <a:cs typeface="+mn-cs"/>
              </a:rPr>
              <a:t>Oregon state attorneys petitioned to have the case dismissed, saying the integration mandate does not apply to employment services. In May 2012, the Federal court hearing the case ruled against the state of Oregon, asserting that the Olmstead integration mandate applies to employment, as well as housing. In March 2013, the US Department of Justice joined as a plaintiff in the lawsuit. The DOJ conducted its own investigation and concluded that Oregon has unnecessarily segregated people with intellectual and developmental disabilities in “sheltered workshops.”5 </a:t>
            </a:r>
            <a:endParaRPr lang="en-US" b="1" baseline="0" dirty="0"/>
          </a:p>
          <a:p>
            <a:endParaRPr lang="en-US" baseline="0" dirty="0"/>
          </a:p>
          <a:p>
            <a:r>
              <a:rPr lang="en-US" b="1" baseline="0" dirty="0"/>
              <a:t>RSA </a:t>
            </a:r>
            <a:r>
              <a:rPr lang="en-US" sz="1200" b="0" i="0" u="none" strike="noStrike" kern="1200" baseline="0" dirty="0">
                <a:solidFill>
                  <a:schemeClr val="tx1"/>
                </a:solidFill>
                <a:latin typeface="+mn-lt"/>
                <a:ea typeface="+mn-ea"/>
                <a:cs typeface="+mn-cs"/>
              </a:rPr>
              <a:t>In 2001, RSA issued a regulation clarifying that successful employment outcomes are those in the integrated labor market, including supported and self-employment, and consistent with the individual’s strengths, resources, priorities, concerns, abilities, capabilities, interests and informed choice [34CFR361.5(b)1]. Within this regulation, RSA stated that placements in sheltered workshops or other segregated settings would no longer be counted as a successful placement by state V.R. agencies </a:t>
            </a:r>
            <a:endParaRPr lang="en-US" dirty="0"/>
          </a:p>
        </p:txBody>
      </p:sp>
      <p:sp>
        <p:nvSpPr>
          <p:cNvPr id="4" name="Slide Number Placeholder 3"/>
          <p:cNvSpPr>
            <a:spLocks noGrp="1"/>
          </p:cNvSpPr>
          <p:nvPr>
            <p:ph type="sldNum" sz="quarter" idx="10"/>
          </p:nvPr>
        </p:nvSpPr>
        <p:spPr/>
        <p:txBody>
          <a:bodyPr/>
          <a:lstStyle/>
          <a:p>
            <a:fld id="{06F7FB66-5F89-47BC-8A1D-BCED48A2E1FB}" type="slidenum">
              <a:rPr lang="en-US" smtClean="0"/>
              <a:t>3</a:t>
            </a:fld>
            <a:endParaRPr lang="en-US" dirty="0"/>
          </a:p>
        </p:txBody>
      </p:sp>
    </p:spTree>
    <p:extLst>
      <p:ext uri="{BB962C8B-B14F-4D97-AF65-F5344CB8AC3E}">
        <p14:creationId xmlns:p14="http://schemas.microsoft.com/office/powerpoint/2010/main" val="374381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A03FA0-6605-4D88-A684-A415FB98B6F3}" type="slidenum">
              <a:rPr lang="en-US" smtClean="0"/>
              <a:t>8</a:t>
            </a:fld>
            <a:endParaRPr lang="en-US"/>
          </a:p>
        </p:txBody>
      </p:sp>
    </p:spTree>
    <p:extLst>
      <p:ext uri="{BB962C8B-B14F-4D97-AF65-F5344CB8AC3E}">
        <p14:creationId xmlns:p14="http://schemas.microsoft.com/office/powerpoint/2010/main" val="87438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A03FA0-6605-4D88-A684-A415FB98B6F3}" type="slidenum">
              <a:rPr lang="en-US" smtClean="0"/>
              <a:t>9</a:t>
            </a:fld>
            <a:endParaRPr lang="en-US"/>
          </a:p>
        </p:txBody>
      </p:sp>
    </p:spTree>
    <p:extLst>
      <p:ext uri="{BB962C8B-B14F-4D97-AF65-F5344CB8AC3E}">
        <p14:creationId xmlns:p14="http://schemas.microsoft.com/office/powerpoint/2010/main" val="105956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Georgia" panose="02040502050405020303" pitchFamily="18" charset="0"/>
              </a:defRPr>
            </a:lvl1pPr>
            <a:lvl2pPr marL="742950" indent="-285750">
              <a:defRPr sz="900">
                <a:solidFill>
                  <a:schemeClr val="tx1"/>
                </a:solidFill>
                <a:latin typeface="Georgia" panose="02040502050405020303" pitchFamily="18" charset="0"/>
              </a:defRPr>
            </a:lvl2pPr>
            <a:lvl3pPr marL="1143000" indent="-228600">
              <a:defRPr sz="900">
                <a:solidFill>
                  <a:schemeClr val="tx1"/>
                </a:solidFill>
                <a:latin typeface="Georgia" panose="02040502050405020303" pitchFamily="18" charset="0"/>
              </a:defRPr>
            </a:lvl3pPr>
            <a:lvl4pPr marL="1600200" indent="-228600">
              <a:defRPr sz="900">
                <a:solidFill>
                  <a:schemeClr val="tx1"/>
                </a:solidFill>
                <a:latin typeface="Georgia" panose="02040502050405020303" pitchFamily="18" charset="0"/>
              </a:defRPr>
            </a:lvl4pPr>
            <a:lvl5pPr marL="2057400" indent="-228600">
              <a:defRPr sz="900">
                <a:solidFill>
                  <a:schemeClr val="tx1"/>
                </a:solidFill>
                <a:latin typeface="Georgia" panose="02040502050405020303" pitchFamily="18" charset="0"/>
              </a:defRPr>
            </a:lvl5pPr>
            <a:lvl6pPr marL="2514600" indent="-228600" eaLnBrk="0" fontAlgn="base" hangingPunct="0">
              <a:spcBef>
                <a:spcPct val="0"/>
              </a:spcBef>
              <a:spcAft>
                <a:spcPct val="0"/>
              </a:spcAft>
              <a:defRPr sz="900">
                <a:solidFill>
                  <a:schemeClr val="tx1"/>
                </a:solidFill>
                <a:latin typeface="Georgia" panose="02040502050405020303" pitchFamily="18" charset="0"/>
              </a:defRPr>
            </a:lvl6pPr>
            <a:lvl7pPr marL="2971800" indent="-228600" eaLnBrk="0" fontAlgn="base" hangingPunct="0">
              <a:spcBef>
                <a:spcPct val="0"/>
              </a:spcBef>
              <a:spcAft>
                <a:spcPct val="0"/>
              </a:spcAft>
              <a:defRPr sz="900">
                <a:solidFill>
                  <a:schemeClr val="tx1"/>
                </a:solidFill>
                <a:latin typeface="Georgia" panose="02040502050405020303" pitchFamily="18" charset="0"/>
              </a:defRPr>
            </a:lvl7pPr>
            <a:lvl8pPr marL="3429000" indent="-228600" eaLnBrk="0" fontAlgn="base" hangingPunct="0">
              <a:spcBef>
                <a:spcPct val="0"/>
              </a:spcBef>
              <a:spcAft>
                <a:spcPct val="0"/>
              </a:spcAft>
              <a:defRPr sz="900">
                <a:solidFill>
                  <a:schemeClr val="tx1"/>
                </a:solidFill>
                <a:latin typeface="Georgia" panose="02040502050405020303" pitchFamily="18" charset="0"/>
              </a:defRPr>
            </a:lvl8pPr>
            <a:lvl9pPr marL="3886200" indent="-228600" eaLnBrk="0" fontAlgn="base" hangingPunct="0">
              <a:spcBef>
                <a:spcPct val="0"/>
              </a:spcBef>
              <a:spcAft>
                <a:spcPct val="0"/>
              </a:spcAft>
              <a:defRPr sz="900">
                <a:solidFill>
                  <a:schemeClr val="tx1"/>
                </a:solidFill>
                <a:latin typeface="Georgia" panose="02040502050405020303" pitchFamily="18" charset="0"/>
              </a:defRPr>
            </a:lvl9pPr>
          </a:lstStyle>
          <a:p>
            <a:fld id="{6ABA5197-6B3B-4E0A-85E8-3E603E4E3E7B}"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25647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83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97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798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913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179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7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88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52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73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54245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14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42335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56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37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33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46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261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4/17/2017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2356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amp;ehk=Dh5JvaQNtTT0xl0CCTxssA&amp;r=0&amp;pid=OfficeInsert"/></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g&amp;ehk=V4RrDB3T2ymqN7vpWdvBxQ&amp;r=0&amp;pid=OfficeInser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amp;ehk=lFCDfiRsopugsE"/></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amp;ehk=hNdD85khEgIMWb167ZfiWg&amp;r=0&amp;pid=OfficeInsert"/></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g&amp;ehk=7l87Od2"/></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2" Type="http://schemas.openxmlformats.org/officeDocument/2006/relationships/image" Target="../media/image24.gif&amp;ehk=w462ciySFAU7OiELsc7BxA&amp;r=0&amp;pid=OfficeInsert"/><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mailto:sasnettsara@outlook.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amp;ehk=1RzfwyOc9eHY"/><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200" b="1" dirty="0"/>
              <a:t>Best Practices in Provider </a:t>
            </a:r>
            <a:br>
              <a:rPr lang="en-US" sz="3200" b="1" dirty="0"/>
            </a:br>
            <a:r>
              <a:rPr lang="en-US" sz="3200" b="1" dirty="0"/>
              <a:t>Self- Analysis for Transformation to an E1st Agency  - Part I</a:t>
            </a:r>
          </a:p>
        </p:txBody>
      </p:sp>
      <p:sp>
        <p:nvSpPr>
          <p:cNvPr id="3" name="Subtitle 2"/>
          <p:cNvSpPr>
            <a:spLocks noGrp="1"/>
          </p:cNvSpPr>
          <p:nvPr>
            <p:ph type="subTitle" idx="1"/>
          </p:nvPr>
        </p:nvSpPr>
        <p:spPr>
          <a:xfrm>
            <a:off x="2692398" y="3657597"/>
            <a:ext cx="6815669" cy="1607130"/>
          </a:xfrm>
        </p:spPr>
        <p:txBody>
          <a:bodyPr>
            <a:normAutofit fontScale="92500" lnSpcReduction="20000"/>
          </a:bodyPr>
          <a:lstStyle/>
          <a:p>
            <a:r>
              <a:rPr lang="en-US" sz="1600" dirty="0"/>
              <a:t>Genni Sasnett</a:t>
            </a:r>
          </a:p>
          <a:p>
            <a:r>
              <a:rPr lang="en-US" sz="1600" dirty="0"/>
              <a:t>Subject Matter Expert</a:t>
            </a:r>
          </a:p>
          <a:p>
            <a:r>
              <a:rPr lang="en-US" sz="1600" dirty="0"/>
              <a:t>Office of Disability Employment Policy</a:t>
            </a:r>
          </a:p>
          <a:p>
            <a:r>
              <a:rPr lang="en-US" sz="1600" dirty="0"/>
              <a:t>Maryland Webinar </a:t>
            </a:r>
          </a:p>
          <a:p>
            <a:r>
              <a:rPr lang="en-US" sz="1600" dirty="0"/>
              <a:t>April 21, 2016</a:t>
            </a:r>
          </a:p>
          <a:p>
            <a:endParaRPr lang="en-US" dirty="0"/>
          </a:p>
        </p:txBody>
      </p:sp>
    </p:spTree>
    <p:extLst>
      <p:ext uri="{BB962C8B-B14F-4D97-AF65-F5344CB8AC3E}">
        <p14:creationId xmlns:p14="http://schemas.microsoft.com/office/powerpoint/2010/main" val="299358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000" dirty="0">
                <a:latin typeface="+mn-lt"/>
              </a:rPr>
            </a:br>
            <a:br>
              <a:rPr lang="en-US" sz="2000" dirty="0">
                <a:latin typeface="+mn-lt"/>
              </a:rPr>
            </a:br>
            <a:br>
              <a:rPr lang="en-US" sz="2000" dirty="0">
                <a:latin typeface="+mn-lt"/>
              </a:rPr>
            </a:br>
            <a:r>
              <a:rPr lang="en-US" b="1" dirty="0"/>
              <a:t>Community Integrated Employment and Other Community Based Services</a:t>
            </a:r>
            <a:br>
              <a:rPr lang="en-US" b="1" dirty="0"/>
            </a:br>
            <a:endParaRPr lang="en-US" dirty="0">
              <a:latin typeface="+mn-lt"/>
            </a:endParaRPr>
          </a:p>
        </p:txBody>
      </p:sp>
      <p:sp>
        <p:nvSpPr>
          <p:cNvPr id="5" name="Content Placeholder 4"/>
          <p:cNvSpPr>
            <a:spLocks noGrp="1"/>
          </p:cNvSpPr>
          <p:nvPr>
            <p:ph idx="1"/>
          </p:nvPr>
        </p:nvSpPr>
        <p:spPr/>
        <p:txBody>
          <a:bodyPr>
            <a:normAutofit fontScale="85000" lnSpcReduction="20000"/>
          </a:bodyPr>
          <a:lstStyle/>
          <a:p>
            <a:pPr marL="0" indent="0">
              <a:buNone/>
            </a:pPr>
            <a:r>
              <a:rPr lang="en-US" b="1" dirty="0"/>
              <a:t>100% in community – no facilities, administrative offices only</a:t>
            </a:r>
            <a:br>
              <a:rPr lang="en-US" b="1" dirty="0"/>
            </a:br>
            <a:br>
              <a:rPr lang="en-US" b="1" dirty="0"/>
            </a:br>
            <a:r>
              <a:rPr lang="en-US" b="1" dirty="0"/>
              <a:t>Established meeting places in the community </a:t>
            </a:r>
            <a:br>
              <a:rPr lang="en-US" b="1" dirty="0"/>
            </a:br>
            <a:br>
              <a:rPr lang="en-US" b="1" dirty="0"/>
            </a:br>
            <a:r>
              <a:rPr lang="en-US" b="1" dirty="0"/>
              <a:t>All travel within the day by public transportation (bus or subway) or van</a:t>
            </a:r>
            <a:br>
              <a:rPr lang="en-US" b="1" dirty="0"/>
            </a:br>
            <a:br>
              <a:rPr lang="en-US" b="1" dirty="0"/>
            </a:br>
            <a:r>
              <a:rPr lang="en-US" b="1" dirty="0"/>
              <a:t>Employment and other  community activities identified according to interests of people served</a:t>
            </a:r>
            <a:br>
              <a:rPr lang="en-US" b="1" dirty="0"/>
            </a:br>
            <a:br>
              <a:rPr lang="en-US" b="1" dirty="0"/>
            </a:br>
            <a:r>
              <a:rPr lang="en-US" b="1" dirty="0"/>
              <a:t>Strong communication between staff and supervisors, with field based management support and crisis response procedures in place</a:t>
            </a:r>
            <a:br>
              <a:rPr lang="en-US" b="1" dirty="0"/>
            </a:br>
            <a:br>
              <a:rPr lang="en-US" b="1" dirty="0"/>
            </a:br>
            <a:r>
              <a:rPr lang="en-US" b="1" dirty="0"/>
              <a:t>Data collection and quality assurance strategies established</a:t>
            </a:r>
          </a:p>
        </p:txBody>
      </p:sp>
      <p:sp>
        <p:nvSpPr>
          <p:cNvPr id="4" name="Slide Number Placeholder 3"/>
          <p:cNvSpPr>
            <a:spLocks noGrp="1"/>
          </p:cNvSpPr>
          <p:nvPr>
            <p:ph type="sldNum" sz="quarter" idx="12"/>
          </p:nvPr>
        </p:nvSpPr>
        <p:spPr/>
        <p:txBody>
          <a:bodyPr/>
          <a:lstStyle/>
          <a:p>
            <a:fld id="{EE088E80-DDED-4E0A-A7AA-A3FE6FA3F075}" type="slidenum">
              <a:rPr lang="en-US" smtClean="0"/>
              <a:t>10</a:t>
            </a:fld>
            <a:endParaRPr lang="en-US" dirty="0"/>
          </a:p>
        </p:txBody>
      </p:sp>
    </p:spTree>
    <p:extLst>
      <p:ext uri="{BB962C8B-B14F-4D97-AF65-F5344CB8AC3E}">
        <p14:creationId xmlns:p14="http://schemas.microsoft.com/office/powerpoint/2010/main" val="417657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stretch>
            <a:fillRect/>
          </a:stretch>
        </p:blipFill>
        <p:spPr>
          <a:xfrm>
            <a:off x="5706533" y="982131"/>
            <a:ext cx="4893735" cy="4893735"/>
          </a:xfrm>
          <a:prstGeom prst="rect">
            <a:avLst/>
          </a:prstGeom>
          <a:ln w="57150" cmpd="thickThin">
            <a:solidFill>
              <a:srgbClr val="7F7F7F"/>
            </a:solidFill>
            <a:miter lim="800000"/>
          </a:ln>
        </p:spPr>
      </p:pic>
      <p:sp>
        <p:nvSpPr>
          <p:cNvPr id="2" name="Title 1"/>
          <p:cNvSpPr>
            <a:spLocks noGrp="1"/>
          </p:cNvSpPr>
          <p:nvPr>
            <p:ph type="title"/>
          </p:nvPr>
        </p:nvSpPr>
        <p:spPr>
          <a:xfrm>
            <a:off x="1295402" y="982132"/>
            <a:ext cx="3660056" cy="1325373"/>
          </a:xfrm>
        </p:spPr>
        <p:txBody>
          <a:bodyPr anchor="b">
            <a:normAutofit/>
          </a:bodyPr>
          <a:lstStyle/>
          <a:p>
            <a:r>
              <a:rPr lang="en-US" sz="2800" b="1" dirty="0">
                <a:solidFill>
                  <a:srgbClr val="262626"/>
                </a:solidFill>
              </a:rPr>
              <a:t>Sign me up!</a:t>
            </a:r>
            <a:br>
              <a:rPr lang="en-US" sz="2800" b="1" dirty="0">
                <a:solidFill>
                  <a:srgbClr val="262626"/>
                </a:solidFill>
              </a:rPr>
            </a:br>
            <a:endParaRPr lang="en-US" sz="2800" b="1" dirty="0">
              <a:solidFill>
                <a:srgbClr val="262626"/>
              </a:solidFill>
            </a:endParaRPr>
          </a:p>
        </p:txBody>
      </p:sp>
      <p:sp>
        <p:nvSpPr>
          <p:cNvPr id="3" name="Content Placeholder 2"/>
          <p:cNvSpPr>
            <a:spLocks noGrp="1"/>
          </p:cNvSpPr>
          <p:nvPr>
            <p:ph idx="1"/>
          </p:nvPr>
        </p:nvSpPr>
        <p:spPr>
          <a:xfrm>
            <a:off x="1295401" y="2493774"/>
            <a:ext cx="3660057" cy="3382094"/>
          </a:xfrm>
        </p:spPr>
        <p:txBody>
          <a:bodyPr>
            <a:normAutofit/>
          </a:bodyPr>
          <a:lstStyle/>
          <a:p>
            <a:pPr algn="ctr"/>
            <a:endParaRPr lang="en-US" sz="1600" dirty="0">
              <a:solidFill>
                <a:srgbClr val="262626"/>
              </a:solidFill>
            </a:endParaRPr>
          </a:p>
          <a:p>
            <a:pPr marL="0" indent="0" algn="ctr">
              <a:buNone/>
            </a:pPr>
            <a:r>
              <a:rPr lang="en-US" sz="4000" b="1" dirty="0">
                <a:solidFill>
                  <a:srgbClr val="262626"/>
                </a:solidFill>
              </a:rPr>
              <a:t>So how do I get started</a:t>
            </a:r>
            <a:r>
              <a:rPr lang="en-US" sz="4000" dirty="0">
                <a:solidFill>
                  <a:srgbClr val="262626"/>
                </a:solidFill>
              </a:rPr>
              <a:t>!</a:t>
            </a:r>
          </a:p>
        </p:txBody>
      </p:sp>
    </p:spTree>
    <p:extLst>
      <p:ext uri="{BB962C8B-B14F-4D97-AF65-F5344CB8AC3E}">
        <p14:creationId xmlns:p14="http://schemas.microsoft.com/office/powerpoint/2010/main" val="11791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Convening a Transformation Team</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b="1" dirty="0"/>
              <a:t>No leader can make transformation occur alone. </a:t>
            </a:r>
          </a:p>
          <a:p>
            <a:pPr marL="0" indent="0">
              <a:buNone/>
            </a:pPr>
            <a:endParaRPr lang="en-US" b="1" dirty="0"/>
          </a:p>
          <a:p>
            <a:r>
              <a:rPr lang="en-US" b="1" dirty="0"/>
              <a:t>Teamwork is required to make change. </a:t>
            </a:r>
          </a:p>
          <a:p>
            <a:pPr marL="0" indent="0">
              <a:buNone/>
            </a:pPr>
            <a:endParaRPr lang="en-US" b="1" dirty="0"/>
          </a:p>
          <a:p>
            <a:r>
              <a:rPr lang="en-US" b="1" dirty="0"/>
              <a:t>Building a culture of teamwork will help engage stakeholders in the process, provide an opportunity for them to have input, feel invested, and to share the responsibility for planning and implementing change. </a:t>
            </a:r>
          </a:p>
          <a:p>
            <a:endParaRPr lang="en-US" dirty="0"/>
          </a:p>
        </p:txBody>
      </p:sp>
    </p:spTree>
    <p:extLst>
      <p:ext uri="{BB962C8B-B14F-4D97-AF65-F5344CB8AC3E}">
        <p14:creationId xmlns:p14="http://schemas.microsoft.com/office/powerpoint/2010/main" val="361466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4"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412683" y="1956558"/>
            <a:ext cx="5278777" cy="2766079"/>
          </a:xfrm>
          <a:prstGeom prst="rect">
            <a:avLst/>
          </a:prstGeom>
        </p:spPr>
      </p:pic>
      <p:sp>
        <p:nvSpPr>
          <p:cNvPr id="2" name="Title 1"/>
          <p:cNvSpPr>
            <a:spLocks noGrp="1"/>
          </p:cNvSpPr>
          <p:nvPr>
            <p:ph type="title"/>
          </p:nvPr>
        </p:nvSpPr>
        <p:spPr>
          <a:xfrm>
            <a:off x="7535825" y="982132"/>
            <a:ext cx="3360772" cy="1303867"/>
          </a:xfrm>
        </p:spPr>
        <p:txBody>
          <a:bodyPr>
            <a:normAutofit fontScale="90000"/>
          </a:bodyPr>
          <a:lstStyle/>
          <a:p>
            <a:pPr>
              <a:lnSpc>
                <a:spcPct val="80000"/>
              </a:lnSpc>
            </a:pPr>
            <a:r>
              <a:rPr lang="en-US" sz="2400" b="1" dirty="0">
                <a:solidFill>
                  <a:srgbClr val="262626"/>
                </a:solidFill>
              </a:rPr>
              <a:t>Important Things to Consider When Forming and Using a Transformation Team</a:t>
            </a:r>
            <a:br>
              <a:rPr lang="en-US" sz="1800" b="1" dirty="0">
                <a:solidFill>
                  <a:srgbClr val="262626"/>
                </a:solidFill>
              </a:rPr>
            </a:br>
            <a:endParaRPr lang="en-US" sz="1800" dirty="0">
              <a:solidFill>
                <a:srgbClr val="262626"/>
              </a:solidFill>
            </a:endParaRPr>
          </a:p>
        </p:txBody>
      </p:sp>
      <p:sp>
        <p:nvSpPr>
          <p:cNvPr id="3" name="Content Placeholder 2"/>
          <p:cNvSpPr>
            <a:spLocks noGrp="1"/>
          </p:cNvSpPr>
          <p:nvPr>
            <p:ph idx="1"/>
          </p:nvPr>
        </p:nvSpPr>
        <p:spPr>
          <a:xfrm>
            <a:off x="7535824" y="2556932"/>
            <a:ext cx="3360771" cy="3318936"/>
          </a:xfrm>
        </p:spPr>
        <p:txBody>
          <a:bodyPr>
            <a:normAutofit/>
          </a:bodyPr>
          <a:lstStyle/>
          <a:p>
            <a:pPr>
              <a:lnSpc>
                <a:spcPct val="80000"/>
              </a:lnSpc>
            </a:pPr>
            <a:r>
              <a:rPr lang="en-US" sz="2000" b="1">
                <a:solidFill>
                  <a:srgbClr val="262626"/>
                </a:solidFill>
              </a:rPr>
              <a:t>Team Composition</a:t>
            </a:r>
          </a:p>
          <a:p>
            <a:pPr marL="0" indent="0">
              <a:lnSpc>
                <a:spcPct val="80000"/>
              </a:lnSpc>
              <a:buNone/>
            </a:pPr>
            <a:endParaRPr lang="en-US" sz="2000" b="1">
              <a:solidFill>
                <a:srgbClr val="262626"/>
              </a:solidFill>
            </a:endParaRPr>
          </a:p>
          <a:p>
            <a:pPr>
              <a:lnSpc>
                <a:spcPct val="80000"/>
              </a:lnSpc>
            </a:pPr>
            <a:r>
              <a:rPr lang="en-US" sz="2000" b="1">
                <a:solidFill>
                  <a:srgbClr val="262626"/>
                </a:solidFill>
              </a:rPr>
              <a:t>Delineating Responsibility</a:t>
            </a:r>
          </a:p>
          <a:p>
            <a:pPr>
              <a:lnSpc>
                <a:spcPct val="80000"/>
              </a:lnSpc>
            </a:pPr>
            <a:endParaRPr lang="en-US" sz="2000" b="1">
              <a:solidFill>
                <a:srgbClr val="262626"/>
              </a:solidFill>
            </a:endParaRPr>
          </a:p>
          <a:p>
            <a:pPr>
              <a:lnSpc>
                <a:spcPct val="80000"/>
              </a:lnSpc>
            </a:pPr>
            <a:r>
              <a:rPr lang="en-US" sz="2000" b="1">
                <a:solidFill>
                  <a:srgbClr val="262626"/>
                </a:solidFill>
              </a:rPr>
              <a:t>Communicating with Internal and External Stakeholders</a:t>
            </a:r>
          </a:p>
          <a:p>
            <a:pPr marL="0" indent="0">
              <a:lnSpc>
                <a:spcPct val="80000"/>
              </a:lnSpc>
              <a:buNone/>
            </a:pPr>
            <a:endParaRPr lang="en-US" sz="2000" b="1">
              <a:solidFill>
                <a:srgbClr val="262626"/>
              </a:solidFill>
            </a:endParaRPr>
          </a:p>
          <a:p>
            <a:pPr>
              <a:lnSpc>
                <a:spcPct val="80000"/>
              </a:lnSpc>
            </a:pPr>
            <a:r>
              <a:rPr lang="en-US" sz="2000" b="1">
                <a:solidFill>
                  <a:srgbClr val="262626"/>
                </a:solidFill>
              </a:rPr>
              <a:t>Supporting the Team </a:t>
            </a:r>
          </a:p>
          <a:p>
            <a:pPr marL="0" indent="0">
              <a:lnSpc>
                <a:spcPct val="80000"/>
              </a:lnSpc>
              <a:buNone/>
            </a:pPr>
            <a:endParaRPr lang="en-US" sz="2000">
              <a:solidFill>
                <a:srgbClr val="262626"/>
              </a:solidFill>
            </a:endParaRPr>
          </a:p>
        </p:txBody>
      </p:sp>
    </p:spTree>
    <p:extLst>
      <p:ext uri="{BB962C8B-B14F-4D97-AF65-F5344CB8AC3E}">
        <p14:creationId xmlns:p14="http://schemas.microsoft.com/office/powerpoint/2010/main" val="32949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Areas of Focus in the Change Process</a:t>
            </a:r>
          </a:p>
        </p:txBody>
      </p:sp>
      <p:sp>
        <p:nvSpPr>
          <p:cNvPr id="3" name="Content Placeholder 2"/>
          <p:cNvSpPr>
            <a:spLocks noGrp="1"/>
          </p:cNvSpPr>
          <p:nvPr>
            <p:ph idx="1"/>
          </p:nvPr>
        </p:nvSpPr>
        <p:spPr>
          <a:xfrm>
            <a:off x="1295401" y="2556931"/>
            <a:ext cx="9601196" cy="3801665"/>
          </a:xfrm>
        </p:spPr>
        <p:txBody>
          <a:bodyPr>
            <a:normAutofit fontScale="92500" lnSpcReduction="10000"/>
          </a:bodyPr>
          <a:lstStyle/>
          <a:p>
            <a:pPr lvl="0"/>
            <a:r>
              <a:rPr lang="en-US" b="1" i="1" u="sng" dirty="0"/>
              <a:t>People supported </a:t>
            </a:r>
            <a:r>
              <a:rPr lang="en-US" b="1" dirty="0"/>
              <a:t>– the people with disabilities who are receiving support are the most effected by transformation and should be included and actively involved in all aspects of the process</a:t>
            </a:r>
          </a:p>
          <a:p>
            <a:pPr marL="0" lvl="0" indent="0">
              <a:buNone/>
            </a:pPr>
            <a:endParaRPr lang="en-US" b="1" dirty="0"/>
          </a:p>
          <a:p>
            <a:pPr lvl="0"/>
            <a:r>
              <a:rPr lang="en-US" b="1" i="1" u="sng" dirty="0"/>
              <a:t>Values, vision and mission</a:t>
            </a:r>
            <a:r>
              <a:rPr lang="en-US" b="1" i="1" dirty="0"/>
              <a:t> </a:t>
            </a:r>
            <a:r>
              <a:rPr lang="en-US" b="1" dirty="0"/>
              <a:t>– working with stakeholders to determine </a:t>
            </a:r>
            <a:r>
              <a:rPr lang="en-US" b="1" u="sng" dirty="0"/>
              <a:t>who</a:t>
            </a:r>
            <a:r>
              <a:rPr lang="en-US" b="1" dirty="0"/>
              <a:t> you are as an agency, </a:t>
            </a:r>
            <a:r>
              <a:rPr lang="en-US" b="1" u="sng" dirty="0"/>
              <a:t>where</a:t>
            </a:r>
            <a:r>
              <a:rPr lang="en-US" b="1" dirty="0"/>
              <a:t> you are going and </a:t>
            </a:r>
            <a:r>
              <a:rPr lang="en-US" b="1" u="sng" dirty="0"/>
              <a:t>how</a:t>
            </a:r>
            <a:r>
              <a:rPr lang="en-US" b="1" dirty="0"/>
              <a:t> you will get there</a:t>
            </a:r>
          </a:p>
          <a:p>
            <a:pPr marL="0" lvl="0" indent="0">
              <a:buNone/>
            </a:pPr>
            <a:endParaRPr lang="en-US" dirty="0"/>
          </a:p>
          <a:p>
            <a:pPr lvl="0"/>
            <a:r>
              <a:rPr lang="en-US" b="1" i="1" u="sng" dirty="0"/>
              <a:t>Outreach</a:t>
            </a:r>
            <a:r>
              <a:rPr lang="en-US" b="1" dirty="0"/>
              <a:t> – reaching out to stakeholders in a planned and consistent manner to inform, educate and receive feedback about the changes within the agency.</a:t>
            </a:r>
          </a:p>
        </p:txBody>
      </p:sp>
    </p:spTree>
    <p:extLst>
      <p:ext uri="{BB962C8B-B14F-4D97-AF65-F5344CB8AC3E}">
        <p14:creationId xmlns:p14="http://schemas.microsoft.com/office/powerpoint/2010/main" val="160148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Areas of Focus </a:t>
            </a:r>
            <a:r>
              <a:rPr lang="en-US" sz="1600" b="1" dirty="0"/>
              <a:t>2</a:t>
            </a:r>
            <a:endParaRPr lang="en-US" b="1" dirty="0"/>
          </a:p>
        </p:txBody>
      </p:sp>
      <p:sp>
        <p:nvSpPr>
          <p:cNvPr id="3" name="Content Placeholder 2"/>
          <p:cNvSpPr>
            <a:spLocks noGrp="1"/>
          </p:cNvSpPr>
          <p:nvPr>
            <p:ph idx="1"/>
          </p:nvPr>
        </p:nvSpPr>
        <p:spPr>
          <a:xfrm>
            <a:off x="1295401" y="2466109"/>
            <a:ext cx="9601196" cy="3768435"/>
          </a:xfrm>
        </p:spPr>
        <p:txBody>
          <a:bodyPr>
            <a:normAutofit fontScale="92500" lnSpcReduction="10000"/>
          </a:bodyPr>
          <a:lstStyle/>
          <a:p>
            <a:pPr lvl="0"/>
            <a:r>
              <a:rPr lang="en-US" b="1" i="1" u="sng" dirty="0"/>
              <a:t>Communication and culture </a:t>
            </a:r>
            <a:r>
              <a:rPr lang="en-US" b="1" i="1" dirty="0"/>
              <a:t>– </a:t>
            </a:r>
            <a:r>
              <a:rPr lang="en-US" b="1" dirty="0"/>
              <a:t>providing information, making sure everyone knows the direction the agency is pursuing and why, being honest and building trust, not always having the answers but building a culture of optimism, determination, inclusiveness and teamwork.</a:t>
            </a:r>
          </a:p>
          <a:p>
            <a:pPr lvl="0"/>
            <a:r>
              <a:rPr lang="en-US" b="1" i="1" u="sng" dirty="0"/>
              <a:t>Planning</a:t>
            </a:r>
            <a:r>
              <a:rPr lang="en-US" b="1" dirty="0"/>
              <a:t> -  engaging stakeholders in the process of setting the course for the future based on the agency’s values, vision and mission</a:t>
            </a:r>
          </a:p>
          <a:p>
            <a:pPr lvl="0"/>
            <a:r>
              <a:rPr lang="en-US" b="1" i="1" u="sng" dirty="0"/>
              <a:t>Partnering</a:t>
            </a:r>
            <a:r>
              <a:rPr lang="en-US" b="1" dirty="0"/>
              <a:t> – developing partnerships with staff, families, board members, community employers, funders and other stakeholders to accomplish transformation goals. Everyone has something they can contribute, whether leads for jobs or training in the community, private fundraising opportunities or other community resource options. </a:t>
            </a:r>
          </a:p>
        </p:txBody>
      </p:sp>
    </p:spTree>
    <p:extLst>
      <p:ext uri="{BB962C8B-B14F-4D97-AF65-F5344CB8AC3E}">
        <p14:creationId xmlns:p14="http://schemas.microsoft.com/office/powerpoint/2010/main" val="7266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Areas of Focus</a:t>
            </a:r>
            <a:r>
              <a:rPr lang="en-US" sz="1600" b="1" dirty="0"/>
              <a:t>3</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b="1" i="1" u="sng" dirty="0"/>
              <a:t>Celebrating success </a:t>
            </a:r>
            <a:r>
              <a:rPr lang="en-US" b="1" dirty="0"/>
              <a:t>- keeping morale high by recognizing and rewarding accomplishments, and keeping a focus on where your agency is going rather than what you’re leaving behind.</a:t>
            </a:r>
          </a:p>
          <a:p>
            <a:pPr lvl="0"/>
            <a:r>
              <a:rPr lang="en-US" b="1" i="1" u="sng" dirty="0"/>
              <a:t>Branding and marketing </a:t>
            </a:r>
            <a:r>
              <a:rPr lang="en-US" b="1" dirty="0"/>
              <a:t>– guiding the development of branding for the agency that will better reflect its new identity. Marketing the new brand.</a:t>
            </a:r>
          </a:p>
          <a:p>
            <a:r>
              <a:rPr lang="en-US" b="1" i="1" u="sng" dirty="0"/>
              <a:t>Mentoring new leaders </a:t>
            </a:r>
            <a:r>
              <a:rPr lang="en-US" b="1" dirty="0"/>
              <a:t>– building leadership from within the organization, providing them with them opportunities to lead throughout the change process, and mentoring them as they grow. They are the future of the agency and the ones who will carry the transformation forward</a:t>
            </a:r>
          </a:p>
          <a:p>
            <a:r>
              <a:rPr lang="en-US" b="1" i="1" u="sng" dirty="0"/>
              <a:t>Finance</a:t>
            </a:r>
            <a:r>
              <a:rPr lang="en-US" b="1" dirty="0"/>
              <a:t> – “No margin, no mission</a:t>
            </a:r>
            <a:r>
              <a:rPr lang="en-US" dirty="0"/>
              <a:t>!</a:t>
            </a:r>
          </a:p>
        </p:txBody>
      </p:sp>
    </p:spTree>
    <p:extLst>
      <p:ext uri="{BB962C8B-B14F-4D97-AF65-F5344CB8AC3E}">
        <p14:creationId xmlns:p14="http://schemas.microsoft.com/office/powerpoint/2010/main" val="152415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 name="Picture 18"/>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srcRect l="4583" r="2" b="2"/>
          <a:stretch/>
        </p:blipFill>
        <p:spPr>
          <a:xfrm>
            <a:off x="1412683" y="1410208"/>
            <a:ext cx="5278777" cy="3858780"/>
          </a:xfrm>
          <a:prstGeom prst="rect">
            <a:avLst/>
          </a:prstGeom>
        </p:spPr>
      </p:pic>
      <p:sp>
        <p:nvSpPr>
          <p:cNvPr id="2" name="Title 1"/>
          <p:cNvSpPr>
            <a:spLocks noGrp="1"/>
          </p:cNvSpPr>
          <p:nvPr>
            <p:ph type="title"/>
          </p:nvPr>
        </p:nvSpPr>
        <p:spPr>
          <a:xfrm>
            <a:off x="7535825" y="982132"/>
            <a:ext cx="3360772" cy="1303867"/>
          </a:xfrm>
        </p:spPr>
        <p:txBody>
          <a:bodyPr>
            <a:normAutofit fontScale="90000"/>
          </a:bodyPr>
          <a:lstStyle/>
          <a:p>
            <a:br>
              <a:rPr lang="en-US" sz="4000" dirty="0"/>
            </a:br>
            <a:r>
              <a:rPr lang="en-US" sz="4000" b="1" dirty="0"/>
              <a:t>Max De Pree</a:t>
            </a:r>
            <a:br>
              <a:rPr lang="en-US" b="1" dirty="0"/>
            </a:br>
            <a:endParaRPr lang="en-US" b="1" dirty="0"/>
          </a:p>
        </p:txBody>
      </p:sp>
      <p:sp>
        <p:nvSpPr>
          <p:cNvPr id="3" name="Content Placeholder 2"/>
          <p:cNvSpPr>
            <a:spLocks noGrp="1"/>
          </p:cNvSpPr>
          <p:nvPr>
            <p:ph idx="1"/>
          </p:nvPr>
        </p:nvSpPr>
        <p:spPr>
          <a:xfrm>
            <a:off x="7535824" y="2556932"/>
            <a:ext cx="3360771" cy="3318936"/>
          </a:xfrm>
        </p:spPr>
        <p:txBody>
          <a:bodyPr>
            <a:normAutofit/>
          </a:bodyPr>
          <a:lstStyle/>
          <a:p>
            <a:pPr marL="0" indent="0">
              <a:buNone/>
            </a:pPr>
            <a:endParaRPr lang="en-US" dirty="0"/>
          </a:p>
          <a:p>
            <a:pPr marL="0" indent="0">
              <a:buNone/>
            </a:pPr>
            <a:r>
              <a:rPr lang="en-US" b="1" dirty="0"/>
              <a:t>“In the end, it is important to remember that we cannot become what we need to be by remaining what we are.”</a:t>
            </a:r>
          </a:p>
        </p:txBody>
      </p:sp>
    </p:spTree>
    <p:extLst>
      <p:ext uri="{BB962C8B-B14F-4D97-AF65-F5344CB8AC3E}">
        <p14:creationId xmlns:p14="http://schemas.microsoft.com/office/powerpoint/2010/main" val="31036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srcRect r="-1" b="904"/>
          <a:stretch/>
        </p:blipFill>
        <p:spPr>
          <a:xfrm>
            <a:off x="1412683" y="1410208"/>
            <a:ext cx="3876801" cy="3858780"/>
          </a:xfrm>
          <a:prstGeom prst="rect">
            <a:avLst/>
          </a:prstGeom>
        </p:spPr>
      </p:pic>
      <p:sp>
        <p:nvSpPr>
          <p:cNvPr id="2" name="Title 1"/>
          <p:cNvSpPr>
            <a:spLocks noGrp="1"/>
          </p:cNvSpPr>
          <p:nvPr>
            <p:ph type="title"/>
          </p:nvPr>
        </p:nvSpPr>
        <p:spPr>
          <a:xfrm>
            <a:off x="6094412" y="982132"/>
            <a:ext cx="4802185" cy="1303867"/>
          </a:xfrm>
        </p:spPr>
        <p:txBody>
          <a:bodyPr>
            <a:normAutofit/>
          </a:bodyPr>
          <a:lstStyle/>
          <a:p>
            <a:pPr>
              <a:lnSpc>
                <a:spcPct val="90000"/>
              </a:lnSpc>
            </a:pPr>
            <a:r>
              <a:rPr lang="en-US" b="1" dirty="0"/>
              <a:t>Agency Self-Analysis </a:t>
            </a:r>
            <a:endParaRPr lang="en-US" b="1"/>
          </a:p>
        </p:txBody>
      </p:sp>
      <p:sp>
        <p:nvSpPr>
          <p:cNvPr id="3" name="Content Placeholder 2"/>
          <p:cNvSpPr>
            <a:spLocks noGrp="1"/>
          </p:cNvSpPr>
          <p:nvPr>
            <p:ph idx="1"/>
          </p:nvPr>
        </p:nvSpPr>
        <p:spPr>
          <a:xfrm>
            <a:off x="6094412" y="2556932"/>
            <a:ext cx="4802184" cy="3318936"/>
          </a:xfrm>
        </p:spPr>
        <p:txBody>
          <a:bodyPr>
            <a:normAutofit/>
          </a:bodyPr>
          <a:lstStyle/>
          <a:p>
            <a:pPr>
              <a:lnSpc>
                <a:spcPct val="90000"/>
              </a:lnSpc>
            </a:pPr>
            <a:endParaRPr lang="en-US"/>
          </a:p>
          <a:p>
            <a:pPr>
              <a:lnSpc>
                <a:spcPct val="90000"/>
              </a:lnSpc>
            </a:pPr>
            <a:r>
              <a:rPr lang="en-US" b="1" dirty="0"/>
              <a:t>Why it is important ?</a:t>
            </a:r>
            <a:endParaRPr lang="en-US" b="1"/>
          </a:p>
          <a:p>
            <a:pPr>
              <a:lnSpc>
                <a:spcPct val="90000"/>
              </a:lnSpc>
            </a:pPr>
            <a:endParaRPr lang="en-US" b="1"/>
          </a:p>
          <a:p>
            <a:pPr>
              <a:lnSpc>
                <a:spcPct val="90000"/>
              </a:lnSpc>
            </a:pPr>
            <a:r>
              <a:rPr lang="en-US" b="1" dirty="0"/>
              <a:t>Who should be involved ?</a:t>
            </a:r>
            <a:endParaRPr lang="en-US" b="1"/>
          </a:p>
          <a:p>
            <a:pPr>
              <a:lnSpc>
                <a:spcPct val="90000"/>
              </a:lnSpc>
            </a:pPr>
            <a:endParaRPr lang="en-US" b="1"/>
          </a:p>
          <a:p>
            <a:pPr>
              <a:lnSpc>
                <a:spcPct val="90000"/>
              </a:lnSpc>
            </a:pPr>
            <a:r>
              <a:rPr lang="en-US" b="1" dirty="0"/>
              <a:t>What should happen to the results</a:t>
            </a:r>
            <a:r>
              <a:rPr lang="en-US" dirty="0"/>
              <a:t>?</a:t>
            </a:r>
            <a:endParaRPr lang="en-US"/>
          </a:p>
        </p:txBody>
      </p:sp>
    </p:spTree>
    <p:extLst>
      <p:ext uri="{BB962C8B-B14F-4D97-AF65-F5344CB8AC3E}">
        <p14:creationId xmlns:p14="http://schemas.microsoft.com/office/powerpoint/2010/main" val="263934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b="1">
                <a:solidFill>
                  <a:srgbClr val="262626"/>
                </a:solidFill>
              </a:rPr>
              <a:t>Conducting an Initial Gap Analysis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4872568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147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5"/>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17"/>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19"/>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33" name="Content Placeholder 4"/>
          <p:cNvPicPr>
            <a:picLocks noChangeAspect="1"/>
          </p:cNvPicPr>
          <p:nvPr/>
        </p:nvPicPr>
        <p:blipFill rotWithShape="1">
          <a:blip r:embed="rId4"/>
          <a:srcRect t="2503" r="2" b="36880"/>
          <a:stretch/>
        </p:blipFill>
        <p:spPr>
          <a:xfrm>
            <a:off x="5418668" y="982131"/>
            <a:ext cx="5469466" cy="4893735"/>
          </a:xfrm>
          <a:prstGeom prst="rect">
            <a:avLst/>
          </a:prstGeom>
          <a:ln w="57150" cmpd="thickThin">
            <a:solidFill>
              <a:schemeClr val="tx1">
                <a:lumMod val="50000"/>
                <a:lumOff val="50000"/>
              </a:schemeClr>
            </a:solidFill>
            <a:miter lim="800000"/>
          </a:ln>
        </p:spPr>
      </p:pic>
      <p:sp>
        <p:nvSpPr>
          <p:cNvPr id="2" name="Title 1"/>
          <p:cNvSpPr>
            <a:spLocks noGrp="1"/>
          </p:cNvSpPr>
          <p:nvPr>
            <p:ph type="title"/>
          </p:nvPr>
        </p:nvSpPr>
        <p:spPr>
          <a:xfrm>
            <a:off x="1295402" y="982132"/>
            <a:ext cx="3660056" cy="1325373"/>
          </a:xfrm>
        </p:spPr>
        <p:txBody>
          <a:bodyPr anchor="b">
            <a:normAutofit/>
          </a:bodyPr>
          <a:lstStyle/>
          <a:p>
            <a:r>
              <a:rPr lang="en-US" sz="4000" b="1" dirty="0"/>
              <a:t>Introductions</a:t>
            </a:r>
          </a:p>
        </p:txBody>
      </p:sp>
      <p:sp>
        <p:nvSpPr>
          <p:cNvPr id="34" name="Content Placeholder 9"/>
          <p:cNvSpPr>
            <a:spLocks noGrp="1"/>
          </p:cNvSpPr>
          <p:nvPr>
            <p:ph idx="1"/>
          </p:nvPr>
        </p:nvSpPr>
        <p:spPr>
          <a:xfrm>
            <a:off x="777241" y="2307505"/>
            <a:ext cx="4616154" cy="3840077"/>
          </a:xfrm>
        </p:spPr>
        <p:txBody>
          <a:bodyPr>
            <a:normAutofit fontScale="70000" lnSpcReduction="20000"/>
          </a:bodyPr>
          <a:lstStyle/>
          <a:p>
            <a:pPr marL="0" indent="0">
              <a:buNone/>
            </a:pPr>
            <a:endParaRPr lang="en-US" dirty="0"/>
          </a:p>
          <a:p>
            <a:r>
              <a:rPr lang="en-US" b="1" dirty="0"/>
              <a:t>COO of SJCS, headquartered in Washington, DC</a:t>
            </a:r>
          </a:p>
          <a:p>
            <a:r>
              <a:rPr lang="en-US" b="1" dirty="0"/>
              <a:t>Started work in SE in 1987</a:t>
            </a:r>
          </a:p>
          <a:p>
            <a:r>
              <a:rPr lang="en-US" b="1" dirty="0"/>
              <a:t>Collaborated with team to conceptualize, plan and implement transformation</a:t>
            </a:r>
          </a:p>
          <a:p>
            <a:r>
              <a:rPr lang="en-US" b="1" dirty="0"/>
              <a:t>Agency become 100% community based across multiple states and in different environments – urban, suburban and rural </a:t>
            </a:r>
          </a:p>
          <a:p>
            <a:r>
              <a:rPr lang="en-US" b="1" dirty="0"/>
              <a:t>More than one transformation experience at SJCS</a:t>
            </a:r>
          </a:p>
          <a:p>
            <a:r>
              <a:rPr lang="en-US" b="1" dirty="0"/>
              <a:t>Led to consultancy, assisting agencies with transformation across the states</a:t>
            </a:r>
          </a:p>
          <a:p>
            <a:pPr marL="457200" lvl="1" indent="0">
              <a:buNone/>
            </a:pPr>
            <a:endParaRPr lang="en-US" sz="1200" dirty="0"/>
          </a:p>
          <a:p>
            <a:pPr lvl="1"/>
            <a:endParaRPr lang="en-US" sz="1200" dirty="0"/>
          </a:p>
        </p:txBody>
      </p:sp>
    </p:spTree>
    <p:extLst>
      <p:ext uri="{BB962C8B-B14F-4D97-AF65-F5344CB8AC3E}">
        <p14:creationId xmlns:p14="http://schemas.microsoft.com/office/powerpoint/2010/main" val="519311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b="1">
                <a:solidFill>
                  <a:srgbClr val="FFFFFF"/>
                </a:solidFill>
              </a:rPr>
              <a:t>Agency Self-Analysis Strategies </a:t>
            </a:r>
          </a:p>
        </p:txBody>
      </p:sp>
      <p:sp>
        <p:nvSpPr>
          <p:cNvPr id="3" name="Content Placeholder 2"/>
          <p:cNvSpPr>
            <a:spLocks noGrp="1"/>
          </p:cNvSpPr>
          <p:nvPr>
            <p:ph idx="1"/>
          </p:nvPr>
        </p:nvSpPr>
        <p:spPr>
          <a:xfrm>
            <a:off x="5140934" y="469900"/>
            <a:ext cx="5953630" cy="5918200"/>
          </a:xfrm>
        </p:spPr>
        <p:txBody>
          <a:bodyPr anchor="ctr">
            <a:normAutofit/>
          </a:bodyPr>
          <a:lstStyle/>
          <a:p>
            <a:pPr marL="0" indent="0" algn="ctr">
              <a:buNone/>
            </a:pPr>
            <a:r>
              <a:rPr lang="en-US" b="1" dirty="0"/>
              <a:t>Organizational Self Assessment - Be prepared to review the following:</a:t>
            </a:r>
          </a:p>
          <a:p>
            <a:pPr marL="0" indent="0">
              <a:buNone/>
            </a:pPr>
            <a:endParaRPr lang="en-US" b="1" dirty="0"/>
          </a:p>
          <a:p>
            <a:pPr lvl="1"/>
            <a:r>
              <a:rPr lang="en-US" sz="2400" b="1" dirty="0"/>
              <a:t>Budgets/financial reports</a:t>
            </a:r>
          </a:p>
          <a:p>
            <a:pPr lvl="1"/>
            <a:r>
              <a:rPr lang="en-US" sz="2400" b="1" dirty="0"/>
              <a:t>External survey results</a:t>
            </a:r>
          </a:p>
          <a:p>
            <a:pPr lvl="1"/>
            <a:r>
              <a:rPr lang="en-US" sz="2400" b="1" dirty="0"/>
              <a:t>Marketing materials </a:t>
            </a:r>
          </a:p>
          <a:p>
            <a:pPr lvl="1"/>
            <a:r>
              <a:rPr lang="en-US" sz="2400" b="1" dirty="0"/>
              <a:t>Organizational charts</a:t>
            </a:r>
          </a:p>
          <a:p>
            <a:pPr lvl="1"/>
            <a:r>
              <a:rPr lang="en-US" sz="2400" b="1" dirty="0"/>
              <a:t>Strategic or business plans</a:t>
            </a:r>
          </a:p>
          <a:p>
            <a:pPr lvl="1"/>
            <a:r>
              <a:rPr lang="en-US" sz="2400" b="1" dirty="0"/>
              <a:t>Services and Funding</a:t>
            </a:r>
          </a:p>
          <a:p>
            <a:pPr lvl="1"/>
            <a:r>
              <a:rPr lang="en-US" sz="2400" b="1" dirty="0"/>
              <a:t>Facilities and others assets/liabilities</a:t>
            </a:r>
          </a:p>
          <a:p>
            <a:pPr lvl="1"/>
            <a:r>
              <a:rPr lang="en-US" sz="2400" b="1" dirty="0"/>
              <a:t>Workforce</a:t>
            </a:r>
          </a:p>
          <a:p>
            <a:pPr lvl="1"/>
            <a:endParaRPr lang="en-US" dirty="0"/>
          </a:p>
        </p:txBody>
      </p:sp>
    </p:spTree>
    <p:extLst>
      <p:ext uri="{BB962C8B-B14F-4D97-AF65-F5344CB8AC3E}">
        <p14:creationId xmlns:p14="http://schemas.microsoft.com/office/powerpoint/2010/main" val="171703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1981200" y="669701"/>
            <a:ext cx="8229600" cy="1622737"/>
          </a:xfrm>
        </p:spPr>
        <p:txBody>
          <a:bodyPr>
            <a:normAutofit fontScale="90000"/>
          </a:bodyPr>
          <a:lstStyle/>
          <a:p>
            <a:br>
              <a:rPr lang="en-US" altLang="en-US" sz="3200" dirty="0">
                <a:latin typeface="Georgia" panose="02040502050405020303" pitchFamily="18" charset="0"/>
              </a:rPr>
            </a:br>
            <a:r>
              <a:rPr lang="en-US" altLang="en-US" sz="3200" dirty="0">
                <a:latin typeface="Georgia" panose="02040502050405020303" pitchFamily="18" charset="0"/>
              </a:rPr>
              <a:t>Components of ODEP’s Criteria for Performance Excellence in Provider Transformation</a:t>
            </a:r>
          </a:p>
        </p:txBody>
      </p:sp>
      <p:sp>
        <p:nvSpPr>
          <p:cNvPr id="13315" name="Content Placeholder 3"/>
          <p:cNvSpPr>
            <a:spLocks noGrp="1"/>
          </p:cNvSpPr>
          <p:nvPr>
            <p:ph idx="1"/>
          </p:nvPr>
        </p:nvSpPr>
        <p:spPr/>
        <p:txBody>
          <a:bodyPr>
            <a:normAutofit fontScale="92500" lnSpcReduction="20000"/>
          </a:bodyPr>
          <a:lstStyle/>
          <a:p>
            <a:endParaRPr lang="en-US" altLang="en-US" dirty="0"/>
          </a:p>
          <a:p>
            <a:r>
              <a:rPr lang="en-US" altLang="en-US" b="1" dirty="0"/>
              <a:t>Leadership</a:t>
            </a:r>
          </a:p>
          <a:p>
            <a:r>
              <a:rPr lang="en-US" altLang="en-US" b="1" dirty="0"/>
              <a:t>Strategic Planning </a:t>
            </a:r>
          </a:p>
          <a:p>
            <a:r>
              <a:rPr lang="en-US" altLang="en-US" b="1" dirty="0"/>
              <a:t>Customer Focus </a:t>
            </a:r>
          </a:p>
          <a:p>
            <a:r>
              <a:rPr lang="en-US" altLang="en-US" b="1" dirty="0"/>
              <a:t>Workforce Focus </a:t>
            </a:r>
          </a:p>
          <a:p>
            <a:r>
              <a:rPr lang="en-US" altLang="en-US" b="1" dirty="0"/>
              <a:t>Operations Focus</a:t>
            </a:r>
          </a:p>
          <a:p>
            <a:r>
              <a:rPr lang="en-US" altLang="en-US" b="1" dirty="0"/>
              <a:t>Measurement, Analysis and Knowledge Management</a:t>
            </a:r>
          </a:p>
          <a:p>
            <a:r>
              <a:rPr lang="en-US" altLang="en-US" b="1" dirty="0"/>
              <a:t>Results </a:t>
            </a:r>
          </a:p>
          <a:p>
            <a:endParaRPr lang="en-US" altLang="en-US" dirty="0"/>
          </a:p>
        </p:txBody>
      </p:sp>
    </p:spTree>
    <p:extLst>
      <p:ext uri="{BB962C8B-B14F-4D97-AF65-F5344CB8AC3E}">
        <p14:creationId xmlns:p14="http://schemas.microsoft.com/office/powerpoint/2010/main" val="58136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13"/>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15"/>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412683" y="1637192"/>
            <a:ext cx="5278777" cy="3404811"/>
          </a:xfrm>
          <a:prstGeom prst="rect">
            <a:avLst/>
          </a:prstGeom>
        </p:spPr>
      </p:pic>
      <p:sp>
        <p:nvSpPr>
          <p:cNvPr id="2" name="Title 1"/>
          <p:cNvSpPr>
            <a:spLocks noGrp="1"/>
          </p:cNvSpPr>
          <p:nvPr>
            <p:ph type="title"/>
          </p:nvPr>
        </p:nvSpPr>
        <p:spPr>
          <a:xfrm>
            <a:off x="7535825" y="982132"/>
            <a:ext cx="3360772" cy="1303867"/>
          </a:xfrm>
        </p:spPr>
        <p:txBody>
          <a:bodyPr>
            <a:normAutofit/>
          </a:bodyPr>
          <a:lstStyle/>
          <a:p>
            <a:r>
              <a:rPr lang="en-US" b="1" dirty="0">
                <a:solidFill>
                  <a:srgbClr val="262626"/>
                </a:solidFill>
              </a:rPr>
              <a:t>Leadership </a:t>
            </a:r>
          </a:p>
        </p:txBody>
      </p:sp>
      <p:sp>
        <p:nvSpPr>
          <p:cNvPr id="3" name="Content Placeholder 2"/>
          <p:cNvSpPr>
            <a:spLocks noGrp="1"/>
          </p:cNvSpPr>
          <p:nvPr>
            <p:ph idx="1"/>
          </p:nvPr>
        </p:nvSpPr>
        <p:spPr>
          <a:xfrm>
            <a:off x="7535824" y="2556932"/>
            <a:ext cx="3360771" cy="3318936"/>
          </a:xfrm>
        </p:spPr>
        <p:txBody>
          <a:bodyPr>
            <a:normAutofit/>
          </a:bodyPr>
          <a:lstStyle/>
          <a:p>
            <a:endParaRPr lang="en-US" b="1" dirty="0">
              <a:solidFill>
                <a:srgbClr val="262626"/>
              </a:solidFill>
            </a:endParaRPr>
          </a:p>
          <a:p>
            <a:r>
              <a:rPr lang="en-US" b="1" dirty="0">
                <a:solidFill>
                  <a:srgbClr val="262626"/>
                </a:solidFill>
              </a:rPr>
              <a:t>Outreach </a:t>
            </a:r>
          </a:p>
          <a:p>
            <a:r>
              <a:rPr lang="en-US" b="1" dirty="0">
                <a:solidFill>
                  <a:srgbClr val="262626"/>
                </a:solidFill>
              </a:rPr>
              <a:t>Mission </a:t>
            </a:r>
          </a:p>
          <a:p>
            <a:r>
              <a:rPr lang="en-US" b="1" dirty="0">
                <a:solidFill>
                  <a:srgbClr val="262626"/>
                </a:solidFill>
              </a:rPr>
              <a:t>Communication </a:t>
            </a:r>
          </a:p>
          <a:p>
            <a:r>
              <a:rPr lang="en-US" b="1" dirty="0">
                <a:solidFill>
                  <a:srgbClr val="262626"/>
                </a:solidFill>
              </a:rPr>
              <a:t>Marketing </a:t>
            </a:r>
          </a:p>
        </p:txBody>
      </p:sp>
    </p:spTree>
    <p:extLst>
      <p:ext uri="{BB962C8B-B14F-4D97-AF65-F5344CB8AC3E}">
        <p14:creationId xmlns:p14="http://schemas.microsoft.com/office/powerpoint/2010/main" val="190628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Outreach </a:t>
            </a:r>
          </a:p>
        </p:txBody>
      </p:sp>
      <p:sp>
        <p:nvSpPr>
          <p:cNvPr id="4" name="Text Placeholder 3"/>
          <p:cNvSpPr>
            <a:spLocks noGrp="1"/>
          </p:cNvSpPr>
          <p:nvPr>
            <p:ph type="body" idx="1"/>
          </p:nvPr>
        </p:nvSpPr>
        <p:spPr/>
        <p:txBody>
          <a:bodyPr/>
          <a:lstStyle/>
          <a:p>
            <a:pPr algn="ctr"/>
            <a:r>
              <a:rPr lang="en-US" b="1" dirty="0"/>
              <a:t>Awareness </a:t>
            </a:r>
          </a:p>
        </p:txBody>
      </p:sp>
      <p:sp>
        <p:nvSpPr>
          <p:cNvPr id="3" name="Content Placeholder 2"/>
          <p:cNvSpPr>
            <a:spLocks noGrp="1"/>
          </p:cNvSpPr>
          <p:nvPr>
            <p:ph sz="half" idx="2"/>
          </p:nvPr>
        </p:nvSpPr>
        <p:spPr>
          <a:xfrm>
            <a:off x="1295400" y="3243262"/>
            <a:ext cx="4718304" cy="3002793"/>
          </a:xfrm>
        </p:spPr>
        <p:txBody>
          <a:bodyPr>
            <a:normAutofit fontScale="70000" lnSpcReduction="20000"/>
          </a:bodyPr>
          <a:lstStyle/>
          <a:p>
            <a:r>
              <a:rPr lang="en-US" sz="2800" b="1" dirty="0"/>
              <a:t>Change should start with education and information sharing</a:t>
            </a:r>
          </a:p>
          <a:p>
            <a:endParaRPr lang="en-US" sz="2800" b="1" dirty="0"/>
          </a:p>
          <a:p>
            <a:r>
              <a:rPr lang="en-US" sz="2800" b="1" dirty="0"/>
              <a:t>Never surprise your stakeholders –provide education in advance of presenting new directions</a:t>
            </a:r>
          </a:p>
          <a:p>
            <a:endParaRPr lang="en-US" sz="2800" b="1" dirty="0"/>
          </a:p>
          <a:p>
            <a:r>
              <a:rPr lang="en-US" sz="2800" b="1" dirty="0"/>
              <a:t>Hearing something one time is not </a:t>
            </a:r>
            <a:r>
              <a:rPr lang="en-US" b="1" dirty="0"/>
              <a:t>enough</a:t>
            </a:r>
          </a:p>
          <a:p>
            <a:pPr marL="0" indent="0">
              <a:buNone/>
            </a:pPr>
            <a:endParaRPr lang="en-US" b="1" dirty="0"/>
          </a:p>
          <a:p>
            <a:endParaRPr lang="en-US" dirty="0"/>
          </a:p>
        </p:txBody>
      </p:sp>
      <p:sp>
        <p:nvSpPr>
          <p:cNvPr id="5" name="Text Placeholder 4"/>
          <p:cNvSpPr>
            <a:spLocks noGrp="1"/>
          </p:cNvSpPr>
          <p:nvPr>
            <p:ph type="body" sz="quarter" idx="3"/>
          </p:nvPr>
        </p:nvSpPr>
        <p:spPr/>
        <p:txBody>
          <a:bodyPr/>
          <a:lstStyle/>
          <a:p>
            <a:pPr algn="ctr"/>
            <a:r>
              <a:rPr lang="en-US" b="1" dirty="0"/>
              <a:t>Receptivity </a:t>
            </a:r>
          </a:p>
        </p:txBody>
      </p:sp>
      <p:sp>
        <p:nvSpPr>
          <p:cNvPr id="6" name="Content Placeholder 5"/>
          <p:cNvSpPr>
            <a:spLocks noGrp="1"/>
          </p:cNvSpPr>
          <p:nvPr>
            <p:ph sz="quarter" idx="4"/>
          </p:nvPr>
        </p:nvSpPr>
        <p:spPr>
          <a:xfrm>
            <a:off x="6180670" y="3243262"/>
            <a:ext cx="4718304" cy="2805846"/>
          </a:xfrm>
        </p:spPr>
        <p:txBody>
          <a:bodyPr>
            <a:normAutofit lnSpcReduction="10000"/>
          </a:bodyPr>
          <a:lstStyle/>
          <a:p>
            <a:r>
              <a:rPr lang="en-US" sz="2000" b="1" dirty="0"/>
              <a:t>Preceded by awareness</a:t>
            </a:r>
          </a:p>
          <a:p>
            <a:endParaRPr lang="en-US" sz="2000" b="1" dirty="0"/>
          </a:p>
          <a:p>
            <a:r>
              <a:rPr lang="en-US" sz="2000" b="1" dirty="0"/>
              <a:t>Better education provides better acceptance </a:t>
            </a:r>
          </a:p>
          <a:p>
            <a:pPr marL="0" indent="0">
              <a:buNone/>
            </a:pPr>
            <a:endParaRPr lang="en-US" sz="2000" b="1" dirty="0"/>
          </a:p>
          <a:p>
            <a:r>
              <a:rPr lang="en-US" sz="2000" b="1" dirty="0"/>
              <a:t>Gives you a guide to where need to do additional work</a:t>
            </a:r>
          </a:p>
          <a:p>
            <a:endParaRPr lang="en-US" dirty="0"/>
          </a:p>
          <a:p>
            <a:endParaRPr lang="en-US" dirty="0"/>
          </a:p>
        </p:txBody>
      </p:sp>
    </p:spTree>
    <p:extLst>
      <p:ext uri="{BB962C8B-B14F-4D97-AF65-F5344CB8AC3E}">
        <p14:creationId xmlns:p14="http://schemas.microsoft.com/office/powerpoint/2010/main" val="80888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ODEP Provider Self-Analysis Document 1-25-17 final - Word"/>
          <p:cNvPicPr>
            <a:picLocks noChangeAspect="1"/>
          </p:cNvPicPr>
          <p:nvPr/>
        </p:nvPicPr>
        <p:blipFill rotWithShape="1">
          <a:blip r:embed="rId2"/>
          <a:srcRect l="12042" t="27156" r="12042" b="3470"/>
          <a:stretch/>
        </p:blipFill>
        <p:spPr>
          <a:xfrm>
            <a:off x="485775" y="457200"/>
            <a:ext cx="11258549" cy="5943600"/>
          </a:xfrm>
          <a:prstGeom prst="rect">
            <a:avLst/>
          </a:prstGeom>
          <a:ln w="63500">
            <a:solidFill>
              <a:schemeClr val="tx1"/>
            </a:solidFill>
          </a:ln>
        </p:spPr>
      </p:pic>
    </p:spTree>
    <p:extLst>
      <p:ext uri="{BB962C8B-B14F-4D97-AF65-F5344CB8AC3E}">
        <p14:creationId xmlns:p14="http://schemas.microsoft.com/office/powerpoint/2010/main" val="51770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Outreach</a:t>
            </a:r>
            <a:r>
              <a:rPr lang="en-US" sz="1600" b="1" dirty="0"/>
              <a:t>2</a:t>
            </a:r>
            <a:endParaRPr lang="en-US" b="1" dirty="0"/>
          </a:p>
        </p:txBody>
      </p:sp>
      <p:sp>
        <p:nvSpPr>
          <p:cNvPr id="3" name="Content Placeholder 2"/>
          <p:cNvSpPr>
            <a:spLocks noGrp="1"/>
          </p:cNvSpPr>
          <p:nvPr>
            <p:ph idx="1"/>
          </p:nvPr>
        </p:nvSpPr>
        <p:spPr>
          <a:xfrm>
            <a:off x="1295401" y="2556931"/>
            <a:ext cx="9601196" cy="3618785"/>
          </a:xfrm>
        </p:spPr>
        <p:txBody>
          <a:bodyPr>
            <a:normAutofit/>
          </a:bodyPr>
          <a:lstStyle/>
          <a:p>
            <a:r>
              <a:rPr lang="en-US" b="1" dirty="0"/>
              <a:t>Important to have a plan to ensure that you are reaching all audiences.</a:t>
            </a:r>
          </a:p>
          <a:p>
            <a:endParaRPr lang="en-US" b="1" dirty="0"/>
          </a:p>
          <a:p>
            <a:r>
              <a:rPr lang="en-US" b="1" dirty="0"/>
              <a:t>Requires multiple modes of delivery.</a:t>
            </a:r>
          </a:p>
          <a:p>
            <a:endParaRPr lang="en-US" b="1" dirty="0"/>
          </a:p>
          <a:p>
            <a:r>
              <a:rPr lang="en-US" b="1" dirty="0"/>
              <a:t>Requires repetition to be absorbed.</a:t>
            </a:r>
          </a:p>
          <a:p>
            <a:endParaRPr lang="en-US" b="1" dirty="0"/>
          </a:p>
          <a:p>
            <a:r>
              <a:rPr lang="en-US" b="1" dirty="0"/>
              <a:t>Don’t wait until you know everything – you will never know everything.</a:t>
            </a:r>
          </a:p>
        </p:txBody>
      </p:sp>
    </p:spTree>
    <p:extLst>
      <p:ext uri="{BB962C8B-B14F-4D97-AF65-F5344CB8AC3E}">
        <p14:creationId xmlns:p14="http://schemas.microsoft.com/office/powerpoint/2010/main" val="209064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ODEP Provider Self-Analysis Document 1-25-17 final - Word"/>
          <p:cNvPicPr>
            <a:picLocks noChangeAspect="1"/>
          </p:cNvPicPr>
          <p:nvPr/>
        </p:nvPicPr>
        <p:blipFill rotWithShape="1">
          <a:blip r:embed="rId2"/>
          <a:srcRect l="12910" t="42760" r="13724" b="1652"/>
          <a:stretch/>
        </p:blipFill>
        <p:spPr>
          <a:xfrm>
            <a:off x="250470" y="527319"/>
            <a:ext cx="11634788" cy="5902056"/>
          </a:xfrm>
          <a:prstGeom prst="rect">
            <a:avLst/>
          </a:prstGeom>
          <a:ln w="57150">
            <a:solidFill>
              <a:schemeClr val="tx1"/>
            </a:solidFill>
          </a:ln>
        </p:spPr>
      </p:pic>
    </p:spTree>
    <p:extLst>
      <p:ext uri="{BB962C8B-B14F-4D97-AF65-F5344CB8AC3E}">
        <p14:creationId xmlns:p14="http://schemas.microsoft.com/office/powerpoint/2010/main" val="348338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Mission</a:t>
            </a:r>
            <a:r>
              <a:rPr lang="en-US" dirty="0"/>
              <a:t> </a:t>
            </a:r>
          </a:p>
        </p:txBody>
      </p:sp>
      <p:sp>
        <p:nvSpPr>
          <p:cNvPr id="3" name="Content Placeholder 2"/>
          <p:cNvSpPr>
            <a:spLocks noGrp="1"/>
          </p:cNvSpPr>
          <p:nvPr>
            <p:ph idx="1"/>
          </p:nvPr>
        </p:nvSpPr>
        <p:spPr>
          <a:xfrm>
            <a:off x="1295401" y="2556931"/>
            <a:ext cx="9601196" cy="3604717"/>
          </a:xfrm>
        </p:spPr>
        <p:txBody>
          <a:bodyPr>
            <a:normAutofit lnSpcReduction="10000"/>
          </a:bodyPr>
          <a:lstStyle/>
          <a:p>
            <a:r>
              <a:rPr lang="en-US" b="1" dirty="0"/>
              <a:t>Values – the is “why” of what your agency is doing – what you believe in</a:t>
            </a:r>
          </a:p>
          <a:p>
            <a:endParaRPr lang="en-US" b="1" dirty="0"/>
          </a:p>
          <a:p>
            <a:r>
              <a:rPr lang="en-US" b="1" dirty="0"/>
              <a:t>Vision – is the “what” – what the services and supports of the agency will accomplish or become</a:t>
            </a:r>
          </a:p>
          <a:p>
            <a:endParaRPr lang="en-US" b="1" dirty="0"/>
          </a:p>
          <a:p>
            <a:r>
              <a:rPr lang="en-US" b="1" dirty="0"/>
              <a:t>Mission – is the “how” – what our strategies will be focused on to address the why and make the what reality.</a:t>
            </a:r>
          </a:p>
        </p:txBody>
      </p:sp>
    </p:spTree>
    <p:extLst>
      <p:ext uri="{BB962C8B-B14F-4D97-AF65-F5344CB8AC3E}">
        <p14:creationId xmlns:p14="http://schemas.microsoft.com/office/powerpoint/2010/main" val="339191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pic>
        <p:nvPicPr>
          <p:cNvPr id="4" name="Picture 3" descr="ODEP Provider Self-Analysis Document 1-25-17 final - Word"/>
          <p:cNvPicPr>
            <a:picLocks noChangeAspect="1"/>
          </p:cNvPicPr>
          <p:nvPr/>
        </p:nvPicPr>
        <p:blipFill rotWithShape="1">
          <a:blip r:embed="rId2"/>
          <a:srcRect l="12557" t="16315" r="10924" b="37279"/>
          <a:stretch/>
        </p:blipFill>
        <p:spPr>
          <a:xfrm>
            <a:off x="400050" y="428625"/>
            <a:ext cx="11329988" cy="6043613"/>
          </a:xfrm>
          <a:prstGeom prst="rect">
            <a:avLst/>
          </a:prstGeom>
          <a:ln w="63500">
            <a:solidFill>
              <a:schemeClr val="tx1"/>
            </a:solidFill>
          </a:ln>
        </p:spPr>
      </p:pic>
    </p:spTree>
    <p:extLst>
      <p:ext uri="{BB962C8B-B14F-4D97-AF65-F5344CB8AC3E}">
        <p14:creationId xmlns:p14="http://schemas.microsoft.com/office/powerpoint/2010/main" val="2297937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8"/>
          </a:xfrm>
        </p:spPr>
        <p:txBody>
          <a:bodyPr/>
          <a:lstStyle/>
          <a:p>
            <a:r>
              <a:rPr lang="en-US" b="1" dirty="0"/>
              <a:t>Marketing </a:t>
            </a:r>
          </a:p>
        </p:txBody>
      </p:sp>
      <p:sp>
        <p:nvSpPr>
          <p:cNvPr id="3" name="Content Placeholder 2"/>
          <p:cNvSpPr>
            <a:spLocks noGrp="1"/>
          </p:cNvSpPr>
          <p:nvPr>
            <p:ph idx="1"/>
          </p:nvPr>
        </p:nvSpPr>
        <p:spPr>
          <a:xfrm>
            <a:off x="1295401" y="2556932"/>
            <a:ext cx="9601196" cy="3788450"/>
          </a:xfrm>
        </p:spPr>
        <p:txBody>
          <a:bodyPr>
            <a:normAutofit fontScale="92500" lnSpcReduction="10000"/>
          </a:bodyPr>
          <a:lstStyle/>
          <a:p>
            <a:r>
              <a:rPr lang="en-US" b="1" dirty="0"/>
              <a:t>How thoughtful are we in developing our marketing strategies? What is the message?</a:t>
            </a:r>
          </a:p>
          <a:p>
            <a:endParaRPr lang="en-US" b="1" dirty="0"/>
          </a:p>
          <a:p>
            <a:r>
              <a:rPr lang="en-US" b="1" dirty="0"/>
              <a:t>Do we use multiple modes?</a:t>
            </a:r>
          </a:p>
          <a:p>
            <a:pPr marL="0" indent="0">
              <a:buNone/>
            </a:pPr>
            <a:endParaRPr lang="en-US" b="1" dirty="0"/>
          </a:p>
          <a:p>
            <a:r>
              <a:rPr lang="en-US" b="1" dirty="0"/>
              <a:t>Are we thoughtful about the language and images used?</a:t>
            </a:r>
          </a:p>
          <a:p>
            <a:pPr marL="0" indent="0">
              <a:buNone/>
            </a:pPr>
            <a:endParaRPr lang="en-US" b="1" dirty="0"/>
          </a:p>
          <a:p>
            <a:r>
              <a:rPr lang="en-US" b="1" dirty="0"/>
              <a:t>Do we prepare our staff and board members to present the agency in the terms we prefer.</a:t>
            </a:r>
          </a:p>
          <a:p>
            <a:endParaRPr lang="en-US" dirty="0"/>
          </a:p>
          <a:p>
            <a:endParaRPr lang="en-US" dirty="0"/>
          </a:p>
        </p:txBody>
      </p:sp>
    </p:spTree>
    <p:extLst>
      <p:ext uri="{BB962C8B-B14F-4D97-AF65-F5344CB8AC3E}">
        <p14:creationId xmlns:p14="http://schemas.microsoft.com/office/powerpoint/2010/main" val="239805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400" dirty="0">
                <a:latin typeface="+mn-lt"/>
              </a:rPr>
            </a:br>
            <a:br>
              <a:rPr lang="en-US" sz="2400" dirty="0">
                <a:latin typeface="+mn-lt"/>
              </a:rPr>
            </a:br>
            <a:br>
              <a:rPr lang="en-US" sz="2400" dirty="0">
                <a:latin typeface="+mn-lt"/>
              </a:rPr>
            </a:br>
            <a:r>
              <a:rPr lang="en-US" sz="4000" b="1" dirty="0"/>
              <a:t>Drivers of Change</a:t>
            </a:r>
            <a:br>
              <a:rPr lang="en-US" sz="4000" b="1" dirty="0"/>
            </a:br>
            <a:br>
              <a:rPr lang="en-US" sz="4000" dirty="0">
                <a:latin typeface="+mn-lt"/>
              </a:rPr>
            </a:br>
            <a:endParaRPr lang="en-US" sz="4000" dirty="0"/>
          </a:p>
        </p:txBody>
      </p:sp>
      <p:sp>
        <p:nvSpPr>
          <p:cNvPr id="3" name="Text Placeholder 2"/>
          <p:cNvSpPr>
            <a:spLocks noGrp="1"/>
          </p:cNvSpPr>
          <p:nvPr>
            <p:ph idx="1"/>
          </p:nvPr>
        </p:nvSpPr>
        <p:spPr>
          <a:xfrm>
            <a:off x="1295401" y="2285998"/>
            <a:ext cx="9601196" cy="4199207"/>
          </a:xfrm>
        </p:spPr>
        <p:txBody>
          <a:bodyPr>
            <a:normAutofit lnSpcReduction="10000"/>
          </a:bodyPr>
          <a:lstStyle/>
          <a:p>
            <a:pPr marL="0" indent="0" algn="ctr">
              <a:buNone/>
            </a:pPr>
            <a:endParaRPr lang="en-US" sz="2000" b="1" dirty="0"/>
          </a:p>
          <a:p>
            <a:pPr marL="0" indent="0" algn="ctr">
              <a:buNone/>
            </a:pPr>
            <a:r>
              <a:rPr lang="en-US" sz="2000" b="1" dirty="0"/>
              <a:t>94-142 (Public Education for All Handicapped Children, later IDEA) </a:t>
            </a:r>
          </a:p>
          <a:p>
            <a:pPr marL="0" indent="0" algn="ctr">
              <a:buNone/>
            </a:pPr>
            <a:r>
              <a:rPr lang="en-US" sz="2000" b="1" dirty="0"/>
              <a:t>Deinstitutionalization – Medicaid Waivers</a:t>
            </a:r>
          </a:p>
          <a:p>
            <a:pPr marL="0" indent="0" algn="ctr">
              <a:buNone/>
            </a:pPr>
            <a:r>
              <a:rPr lang="en-US" sz="2000" b="1" dirty="0"/>
              <a:t>Supported Employment </a:t>
            </a:r>
          </a:p>
          <a:p>
            <a:pPr marL="0" indent="0" algn="ctr">
              <a:buNone/>
            </a:pPr>
            <a:r>
              <a:rPr lang="en-US" sz="2000" b="1" dirty="0"/>
              <a:t>ADA</a:t>
            </a:r>
          </a:p>
          <a:p>
            <a:pPr marL="0" indent="0" algn="ctr">
              <a:buNone/>
            </a:pPr>
            <a:r>
              <a:rPr lang="en-US" sz="2000" b="1" dirty="0"/>
              <a:t>Olmstead</a:t>
            </a:r>
          </a:p>
          <a:p>
            <a:pPr marL="0" indent="0" algn="ctr">
              <a:buNone/>
            </a:pPr>
            <a:r>
              <a:rPr lang="en-US" sz="2000" b="1" dirty="0"/>
              <a:t>Customized Employment </a:t>
            </a:r>
          </a:p>
          <a:p>
            <a:pPr marL="0" indent="0" algn="ctr">
              <a:buNone/>
            </a:pPr>
            <a:r>
              <a:rPr lang="en-US" sz="2000" b="1" dirty="0"/>
              <a:t>HCBS settings rule</a:t>
            </a:r>
          </a:p>
          <a:p>
            <a:pPr marL="0" indent="0" algn="ctr">
              <a:lnSpc>
                <a:spcPct val="120000"/>
              </a:lnSpc>
              <a:buNone/>
            </a:pPr>
            <a:r>
              <a:rPr lang="en-US" sz="2000" b="1" dirty="0"/>
              <a:t>DOJ actions</a:t>
            </a:r>
            <a:br>
              <a:rPr lang="en-US" sz="2000" b="1" dirty="0"/>
            </a:br>
            <a:r>
              <a:rPr lang="en-US" sz="2000" b="1" dirty="0"/>
              <a:t>WIOA</a:t>
            </a:r>
          </a:p>
        </p:txBody>
      </p:sp>
      <p:sp>
        <p:nvSpPr>
          <p:cNvPr id="4" name="Slide Number Placeholder 3"/>
          <p:cNvSpPr>
            <a:spLocks noGrp="1"/>
          </p:cNvSpPr>
          <p:nvPr>
            <p:ph type="sldNum" sz="quarter" idx="12"/>
          </p:nvPr>
        </p:nvSpPr>
        <p:spPr/>
        <p:txBody>
          <a:bodyPr/>
          <a:lstStyle/>
          <a:p>
            <a:fld id="{EE088E80-DDED-4E0A-A7AA-A3FE6FA3F075}" type="slidenum">
              <a:rPr lang="en-US" smtClean="0"/>
              <a:t>3</a:t>
            </a:fld>
            <a:endParaRPr lang="en-US" dirty="0"/>
          </a:p>
        </p:txBody>
      </p:sp>
    </p:spTree>
    <p:extLst>
      <p:ext uri="{BB962C8B-B14F-4D97-AF65-F5344CB8AC3E}">
        <p14:creationId xmlns:p14="http://schemas.microsoft.com/office/powerpoint/2010/main" val="3954204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ODEP Provider Self-Analysis Document 1-25-17 final - Word"/>
          <p:cNvPicPr>
            <a:picLocks noChangeAspect="1"/>
          </p:cNvPicPr>
          <p:nvPr/>
        </p:nvPicPr>
        <p:blipFill rotWithShape="1">
          <a:blip r:embed="rId2"/>
          <a:srcRect l="11885" t="15600" r="14039" b="21234"/>
          <a:stretch/>
        </p:blipFill>
        <p:spPr>
          <a:xfrm>
            <a:off x="443345" y="443345"/>
            <a:ext cx="11236037" cy="5971310"/>
          </a:xfrm>
          <a:prstGeom prst="rect">
            <a:avLst/>
          </a:prstGeom>
          <a:ln w="63500">
            <a:solidFill>
              <a:schemeClr val="tx1"/>
            </a:solidFill>
          </a:ln>
        </p:spPr>
      </p:pic>
    </p:spTree>
    <p:extLst>
      <p:ext uri="{BB962C8B-B14F-4D97-AF65-F5344CB8AC3E}">
        <p14:creationId xmlns:p14="http://schemas.microsoft.com/office/powerpoint/2010/main" val="306264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JCS_2011_Annual_Report_final2.pdf - Google Chrome"/>
          <p:cNvPicPr>
            <a:picLocks noChangeAspect="1"/>
          </p:cNvPicPr>
          <p:nvPr/>
        </p:nvPicPr>
        <p:blipFill rotWithShape="1">
          <a:blip r:embed="rId2"/>
          <a:srcRect l="25270" t="10521" r="28000"/>
          <a:stretch/>
        </p:blipFill>
        <p:spPr>
          <a:xfrm>
            <a:off x="3001319" y="576988"/>
            <a:ext cx="5697415" cy="5699341"/>
          </a:xfrm>
          <a:prstGeom prst="rect">
            <a:avLst/>
          </a:prstGeom>
          <a:ln w="63500">
            <a:solidFill>
              <a:schemeClr val="tx1"/>
            </a:solidFill>
          </a:ln>
        </p:spPr>
      </p:pic>
    </p:spTree>
    <p:extLst>
      <p:ext uri="{BB962C8B-B14F-4D97-AF65-F5344CB8AC3E}">
        <p14:creationId xmlns:p14="http://schemas.microsoft.com/office/powerpoint/2010/main" val="184953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 </a:t>
            </a:r>
          </a:p>
        </p:txBody>
      </p:sp>
      <p:sp>
        <p:nvSpPr>
          <p:cNvPr id="3" name="Content Placeholder 2"/>
          <p:cNvSpPr>
            <a:spLocks noGrp="1"/>
          </p:cNvSpPr>
          <p:nvPr>
            <p:ph idx="1"/>
          </p:nvPr>
        </p:nvSpPr>
        <p:spPr>
          <a:xfrm>
            <a:off x="1295401" y="2556931"/>
            <a:ext cx="9601196" cy="3774595"/>
          </a:xfrm>
        </p:spPr>
        <p:txBody>
          <a:bodyPr>
            <a:normAutofit lnSpcReduction="10000"/>
          </a:bodyPr>
          <a:lstStyle/>
          <a:p>
            <a:r>
              <a:rPr lang="en-US" b="1" dirty="0"/>
              <a:t>In the absence of information, people may spread misinformation to fill the void.</a:t>
            </a:r>
          </a:p>
          <a:p>
            <a:pPr marL="0" indent="0">
              <a:buNone/>
            </a:pPr>
            <a:endParaRPr lang="en-US" b="1" dirty="0"/>
          </a:p>
          <a:p>
            <a:r>
              <a:rPr lang="en-US" b="1" dirty="0"/>
              <a:t>Communication has to be a two-way street.  Stakeholders need to have their communication acknowledged. </a:t>
            </a:r>
          </a:p>
          <a:p>
            <a:pPr marL="0" indent="0">
              <a:buNone/>
            </a:pPr>
            <a:endParaRPr lang="en-US" b="1" dirty="0"/>
          </a:p>
          <a:p>
            <a:r>
              <a:rPr lang="en-US" b="1" dirty="0"/>
              <a:t>All of your stakeholders communicate on your agency’s behalf.  They need guidance to present a consistent image of your agency, particularly as you change.</a:t>
            </a:r>
          </a:p>
          <a:p>
            <a:endParaRPr lang="en-US" b="1" dirty="0"/>
          </a:p>
          <a:p>
            <a:endParaRPr lang="en-US" dirty="0"/>
          </a:p>
        </p:txBody>
      </p:sp>
    </p:spTree>
    <p:extLst>
      <p:ext uri="{BB962C8B-B14F-4D97-AF65-F5344CB8AC3E}">
        <p14:creationId xmlns:p14="http://schemas.microsoft.com/office/powerpoint/2010/main" val="2499112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2" y="534573"/>
            <a:ext cx="11352628" cy="5908431"/>
          </a:xfrm>
          <a:prstGeom prst="rect">
            <a:avLst/>
          </a:prstGeom>
          <a:ln w="63500">
            <a:solidFill>
              <a:schemeClr val="tx1"/>
            </a:solidFill>
          </a:ln>
        </p:spPr>
      </p:pic>
      <p:sp>
        <p:nvSpPr>
          <p:cNvPr id="9" name="TextBox 8"/>
          <p:cNvSpPr txBox="1"/>
          <p:nvPr/>
        </p:nvSpPr>
        <p:spPr>
          <a:xfrm>
            <a:off x="4031087" y="1339403"/>
            <a:ext cx="3245475" cy="369332"/>
          </a:xfrm>
          <a:prstGeom prst="rect">
            <a:avLst/>
          </a:prstGeom>
          <a:noFill/>
        </p:spPr>
        <p:txBody>
          <a:bodyPr wrap="square" rtlCol="0">
            <a:spAutoFit/>
          </a:bodyPr>
          <a:lstStyle/>
          <a:p>
            <a:pPr algn="ctr"/>
            <a:r>
              <a:rPr lang="en-US" dirty="0"/>
              <a:t> </a:t>
            </a:r>
          </a:p>
        </p:txBody>
      </p:sp>
    </p:spTree>
    <p:extLst>
      <p:ext uri="{BB962C8B-B14F-4D97-AF65-F5344CB8AC3E}">
        <p14:creationId xmlns:p14="http://schemas.microsoft.com/office/powerpoint/2010/main" val="23817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Strategic Planning</a:t>
            </a:r>
            <a:endParaRPr lang="en-US" dirty="0"/>
          </a:p>
        </p:txBody>
      </p:sp>
      <p:sp>
        <p:nvSpPr>
          <p:cNvPr id="3" name="Content Placeholder 2"/>
          <p:cNvSpPr>
            <a:spLocks noGrp="1"/>
          </p:cNvSpPr>
          <p:nvPr>
            <p:ph idx="1"/>
          </p:nvPr>
        </p:nvSpPr>
        <p:spPr/>
        <p:txBody>
          <a:bodyPr>
            <a:normAutofit lnSpcReduction="10000"/>
          </a:bodyPr>
          <a:lstStyle/>
          <a:p>
            <a:r>
              <a:rPr lang="en-US" b="1" dirty="0"/>
              <a:t>Transformative change requires careful planning by a team or teams.</a:t>
            </a:r>
          </a:p>
          <a:p>
            <a:endParaRPr lang="en-US" b="1" dirty="0"/>
          </a:p>
          <a:p>
            <a:r>
              <a:rPr lang="en-US" b="1" dirty="0"/>
              <a:t>Strategic or business plans should include benchmarks and targeted goals for increased competitive integrated employment. </a:t>
            </a:r>
          </a:p>
          <a:p>
            <a:endParaRPr lang="en-US" b="1" dirty="0"/>
          </a:p>
          <a:p>
            <a:r>
              <a:rPr lang="en-US" b="1" dirty="0"/>
              <a:t>Sharing goals and progress with stakeholders helps keep them up-to-date and invested in the process.</a:t>
            </a:r>
          </a:p>
          <a:p>
            <a:endParaRPr lang="en-US" dirty="0"/>
          </a:p>
          <a:p>
            <a:endParaRPr lang="en-US" dirty="0"/>
          </a:p>
          <a:p>
            <a:endParaRPr lang="en-US" dirty="0"/>
          </a:p>
          <a:p>
            <a:endParaRPr lang="en-US" dirty="0"/>
          </a:p>
          <a:p>
            <a:endParaRPr lang="en-US" dirty="0"/>
          </a:p>
          <a:p>
            <a:pPr marL="0" indent="0">
              <a:buNone/>
            </a:pPr>
            <a:endParaRPr lang="en-US" b="1" dirty="0"/>
          </a:p>
        </p:txBody>
      </p:sp>
    </p:spTree>
    <p:extLst>
      <p:ext uri="{BB962C8B-B14F-4D97-AF65-F5344CB8AC3E}">
        <p14:creationId xmlns:p14="http://schemas.microsoft.com/office/powerpoint/2010/main" val="4156055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7043" y="807612"/>
            <a:ext cx="10861963" cy="5194242"/>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We have a current strategic plan, business or any other type of agency plan that addresses movement towards greater competitive, integrated employment, community integrated pre-employment training and meaningful community integrated day supports.  </a:t>
            </a:r>
          </a:p>
          <a:p>
            <a:pPr>
              <a:lnSpc>
                <a:spcPct val="107000"/>
              </a:lnSpc>
              <a:spcAft>
                <a:spcPts val="80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Yes       It was developed in what year?  Who was involved in the development?  How?</a:t>
            </a:r>
          </a:p>
          <a:p>
            <a:pPr indent="457200">
              <a:lnSpc>
                <a:spcPct val="107000"/>
              </a:lnSpc>
              <a:spcAft>
                <a:spcPts val="80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Are there specific outcomes and benchmarks with timelines about increased numbers of people working in the community? If yes, please state what those outcomes and benchmarks are. </a:t>
            </a:r>
          </a:p>
          <a:p>
            <a:pPr marL="457200" marR="0">
              <a:lnSpc>
                <a:spcPct val="107000"/>
              </a:lnSpc>
              <a:spcBef>
                <a:spcPts val="0"/>
              </a:spcBef>
              <a:spcAft>
                <a:spcPts val="80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Does the plan include consideration of decentralization of services and resource re-allocation as the agency moves more into community integrated services?</a:t>
            </a:r>
          </a:p>
          <a:p>
            <a:pPr marL="457200" marR="0">
              <a:lnSpc>
                <a:spcPct val="107000"/>
              </a:lnSpc>
              <a:spcBef>
                <a:spcPts val="0"/>
              </a:spcBef>
              <a:spcAft>
                <a:spcPts val="80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Does the plan include strategies for diversification of funding streams?  If so, how?</a:t>
            </a:r>
          </a:p>
        </p:txBody>
      </p:sp>
    </p:spTree>
    <p:extLst>
      <p:ext uri="{BB962C8B-B14F-4D97-AF65-F5344CB8AC3E}">
        <p14:creationId xmlns:p14="http://schemas.microsoft.com/office/powerpoint/2010/main" val="2995950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Customer Focus</a:t>
            </a:r>
          </a:p>
        </p:txBody>
      </p:sp>
      <p:sp>
        <p:nvSpPr>
          <p:cNvPr id="3" name="Content Placeholder 2"/>
          <p:cNvSpPr>
            <a:spLocks noGrp="1"/>
          </p:cNvSpPr>
          <p:nvPr>
            <p:ph idx="1"/>
          </p:nvPr>
        </p:nvSpPr>
        <p:spPr>
          <a:xfrm>
            <a:off x="1295401" y="2556931"/>
            <a:ext cx="9601196" cy="3632853"/>
          </a:xfrm>
        </p:spPr>
        <p:txBody>
          <a:bodyPr>
            <a:normAutofit lnSpcReduction="10000"/>
          </a:bodyPr>
          <a:lstStyle/>
          <a:p>
            <a:pPr marL="0" indent="0">
              <a:buNone/>
            </a:pPr>
            <a:r>
              <a:rPr lang="en-US" b="1" u="sng" dirty="0"/>
              <a:t>Referral and In-take</a:t>
            </a:r>
          </a:p>
          <a:p>
            <a:r>
              <a:rPr lang="en-US" b="1" dirty="0"/>
              <a:t>What do we tell our potential new customers about our services?</a:t>
            </a:r>
          </a:p>
          <a:p>
            <a:r>
              <a:rPr lang="en-US" b="1" dirty="0"/>
              <a:t>Do we share our commitment to competitive integrated employment and other community based services?</a:t>
            </a:r>
          </a:p>
          <a:p>
            <a:pPr marL="0" indent="0">
              <a:buNone/>
            </a:pPr>
            <a:r>
              <a:rPr lang="en-US" b="1" u="sng" dirty="0"/>
              <a:t>Individual Planning </a:t>
            </a:r>
          </a:p>
          <a:p>
            <a:r>
              <a:rPr lang="en-US" b="1" dirty="0"/>
              <a:t>Does your agency engage in Person Centered Planning?</a:t>
            </a:r>
          </a:p>
          <a:p>
            <a:r>
              <a:rPr lang="en-US" b="1" dirty="0"/>
              <a:t>Is competitive integrated employment always addressed in planning meetings?</a:t>
            </a:r>
          </a:p>
          <a:p>
            <a:endParaRPr lang="en-US" b="1" dirty="0"/>
          </a:p>
          <a:p>
            <a:endParaRPr lang="en-US" dirty="0"/>
          </a:p>
        </p:txBody>
      </p:sp>
    </p:spTree>
    <p:extLst>
      <p:ext uri="{BB962C8B-B14F-4D97-AF65-F5344CB8AC3E}">
        <p14:creationId xmlns:p14="http://schemas.microsoft.com/office/powerpoint/2010/main" val="3478129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descr="ODEP Provider Self-Analysis Document 1-25-17 final - Word"/>
          <p:cNvPicPr>
            <a:picLocks noGrp="1" noChangeAspect="1"/>
          </p:cNvPicPr>
          <p:nvPr>
            <p:ph idx="1"/>
          </p:nvPr>
        </p:nvPicPr>
        <p:blipFill rotWithShape="1">
          <a:blip r:embed="rId2"/>
          <a:srcRect l="16253" t="15693" r="11449" b="4102"/>
          <a:stretch/>
        </p:blipFill>
        <p:spPr>
          <a:xfrm>
            <a:off x="471055" y="554182"/>
            <a:ext cx="11222182" cy="5791199"/>
          </a:xfrm>
          <a:ln w="63500">
            <a:solidFill>
              <a:schemeClr val="tx1"/>
            </a:solidFill>
          </a:ln>
        </p:spPr>
      </p:pic>
    </p:spTree>
    <p:extLst>
      <p:ext uri="{BB962C8B-B14F-4D97-AF65-F5344CB8AC3E}">
        <p14:creationId xmlns:p14="http://schemas.microsoft.com/office/powerpoint/2010/main" val="4218915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ODEP Provider Self-Analysis Document 1-25-17 final - Word"/>
          <p:cNvPicPr>
            <a:picLocks noGrp="1" noChangeAspect="1"/>
          </p:cNvPicPr>
          <p:nvPr>
            <p:ph idx="1"/>
          </p:nvPr>
        </p:nvPicPr>
        <p:blipFill rotWithShape="1">
          <a:blip r:embed="rId2"/>
          <a:srcRect l="12146" t="28361" r="11682" b="15189"/>
          <a:stretch/>
        </p:blipFill>
        <p:spPr>
          <a:xfrm>
            <a:off x="387983" y="439204"/>
            <a:ext cx="11519822" cy="5961595"/>
          </a:xfrm>
          <a:ln w="63500">
            <a:solidFill>
              <a:schemeClr val="tx1"/>
            </a:solidFill>
          </a:ln>
        </p:spPr>
      </p:pic>
    </p:spTree>
    <p:extLst>
      <p:ext uri="{BB962C8B-B14F-4D97-AF65-F5344CB8AC3E}">
        <p14:creationId xmlns:p14="http://schemas.microsoft.com/office/powerpoint/2010/main" val="740790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a:t>
            </a:r>
          </a:p>
        </p:txBody>
      </p:sp>
      <p:sp>
        <p:nvSpPr>
          <p:cNvPr id="3" name="Content Placeholder 2"/>
          <p:cNvSpPr>
            <a:spLocks noGrp="1"/>
          </p:cNvSpPr>
          <p:nvPr>
            <p:ph idx="1"/>
          </p:nvPr>
        </p:nvSpPr>
        <p:spPr/>
        <p:txBody>
          <a:bodyPr>
            <a:normAutofit fontScale="92500" lnSpcReduction="10000"/>
          </a:bodyPr>
          <a:lstStyle/>
          <a:p>
            <a:r>
              <a:rPr lang="en-US" b="1" dirty="0"/>
              <a:t>Fear of loss of benefits is one of the greatest barriers to work for people with disabilities.  </a:t>
            </a:r>
          </a:p>
          <a:p>
            <a:endParaRPr lang="en-US" b="1" dirty="0"/>
          </a:p>
          <a:p>
            <a:r>
              <a:rPr lang="en-US" b="1" dirty="0"/>
              <a:t>Do we place enough emphasis on general benefits counseling at the agency level?</a:t>
            </a:r>
          </a:p>
          <a:p>
            <a:endParaRPr lang="en-US" b="1" dirty="0"/>
          </a:p>
          <a:p>
            <a:r>
              <a:rPr lang="en-US" b="1" dirty="0"/>
              <a:t>Do we ensure that referrals are made to certified counselors when employment is imminent?</a:t>
            </a:r>
          </a:p>
        </p:txBody>
      </p:sp>
    </p:spTree>
    <p:extLst>
      <p:ext uri="{BB962C8B-B14F-4D97-AF65-F5344CB8AC3E}">
        <p14:creationId xmlns:p14="http://schemas.microsoft.com/office/powerpoint/2010/main" val="36326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412683" y="2176558"/>
            <a:ext cx="3876801" cy="2326080"/>
          </a:xfrm>
          <a:prstGeom prst="rect">
            <a:avLst/>
          </a:prstGeom>
        </p:spPr>
      </p:pic>
      <p:sp>
        <p:nvSpPr>
          <p:cNvPr id="2" name="Title 1"/>
          <p:cNvSpPr>
            <a:spLocks noGrp="1"/>
          </p:cNvSpPr>
          <p:nvPr>
            <p:ph type="title"/>
          </p:nvPr>
        </p:nvSpPr>
        <p:spPr>
          <a:xfrm>
            <a:off x="6094412" y="982132"/>
            <a:ext cx="4802185" cy="1303867"/>
          </a:xfrm>
        </p:spPr>
        <p:txBody>
          <a:bodyPr>
            <a:normAutofit fontScale="90000"/>
          </a:bodyPr>
          <a:lstStyle/>
          <a:p>
            <a:pPr>
              <a:lnSpc>
                <a:spcPct val="80000"/>
              </a:lnSpc>
            </a:pPr>
            <a:br>
              <a:rPr lang="en-US" sz="1400" b="1" dirty="0">
                <a:solidFill>
                  <a:srgbClr val="262626"/>
                </a:solidFill>
              </a:rPr>
            </a:br>
            <a:br>
              <a:rPr lang="en-US" sz="1400" b="1" dirty="0">
                <a:solidFill>
                  <a:srgbClr val="262626"/>
                </a:solidFill>
              </a:rPr>
            </a:br>
            <a:r>
              <a:rPr lang="en-US" sz="3200" b="1" dirty="0">
                <a:solidFill>
                  <a:srgbClr val="262626"/>
                </a:solidFill>
              </a:rPr>
              <a:t>Employment First-How It Fits In</a:t>
            </a:r>
            <a:br>
              <a:rPr lang="en-US" sz="3200" b="1" dirty="0">
                <a:solidFill>
                  <a:srgbClr val="262626"/>
                </a:solidFill>
              </a:rPr>
            </a:br>
            <a:br>
              <a:rPr lang="en-US" sz="3200" dirty="0">
                <a:solidFill>
                  <a:srgbClr val="262626"/>
                </a:solidFill>
                <a:latin typeface="+mn-lt"/>
              </a:rPr>
            </a:br>
            <a:br>
              <a:rPr lang="en-US" sz="1400" dirty="0">
                <a:solidFill>
                  <a:srgbClr val="262626"/>
                </a:solidFill>
                <a:latin typeface="+mn-lt"/>
              </a:rPr>
            </a:br>
            <a:endParaRPr lang="en-US" sz="1400" dirty="0">
              <a:solidFill>
                <a:srgbClr val="262626"/>
              </a:solidFill>
              <a:latin typeface="+mn-lt"/>
            </a:endParaRPr>
          </a:p>
        </p:txBody>
      </p:sp>
      <p:sp>
        <p:nvSpPr>
          <p:cNvPr id="3" name="Text Placeholder 2"/>
          <p:cNvSpPr>
            <a:spLocks noGrp="1"/>
          </p:cNvSpPr>
          <p:nvPr>
            <p:ph idx="1"/>
          </p:nvPr>
        </p:nvSpPr>
        <p:spPr>
          <a:xfrm>
            <a:off x="6094412" y="2176559"/>
            <a:ext cx="4802184" cy="4071842"/>
          </a:xfrm>
        </p:spPr>
        <p:txBody>
          <a:bodyPr>
            <a:normAutofit fontScale="85000" lnSpcReduction="20000"/>
          </a:bodyPr>
          <a:lstStyle/>
          <a:p>
            <a:pPr>
              <a:lnSpc>
                <a:spcPct val="80000"/>
              </a:lnSpc>
            </a:pPr>
            <a:endParaRPr lang="en-US" sz="1100" b="1" dirty="0">
              <a:solidFill>
                <a:srgbClr val="262626"/>
              </a:solidFill>
            </a:endParaRPr>
          </a:p>
          <a:p>
            <a:pPr>
              <a:lnSpc>
                <a:spcPct val="80000"/>
              </a:lnSpc>
            </a:pPr>
            <a:endParaRPr lang="en-US" sz="2000" b="1" dirty="0">
              <a:solidFill>
                <a:srgbClr val="262626"/>
              </a:solidFill>
            </a:endParaRPr>
          </a:p>
          <a:p>
            <a:pPr>
              <a:lnSpc>
                <a:spcPct val="80000"/>
              </a:lnSpc>
            </a:pPr>
            <a:r>
              <a:rPr lang="en-US" sz="2000" b="1" dirty="0">
                <a:solidFill>
                  <a:srgbClr val="262626"/>
                </a:solidFill>
              </a:rPr>
              <a:t>Current surge towards community integration and community integrated employment not likely to turn back</a:t>
            </a:r>
            <a:br>
              <a:rPr lang="en-US" sz="2000" b="1" dirty="0">
                <a:solidFill>
                  <a:srgbClr val="262626"/>
                </a:solidFill>
              </a:rPr>
            </a:br>
            <a:endParaRPr lang="en-US" sz="2000" b="1" dirty="0">
              <a:solidFill>
                <a:srgbClr val="262626"/>
              </a:solidFill>
            </a:endParaRPr>
          </a:p>
          <a:p>
            <a:pPr>
              <a:lnSpc>
                <a:spcPct val="80000"/>
              </a:lnSpc>
            </a:pPr>
            <a:r>
              <a:rPr lang="en-US" sz="2000" b="1" dirty="0">
                <a:solidFill>
                  <a:srgbClr val="262626"/>
                </a:solidFill>
              </a:rPr>
              <a:t>Economic opportunity and work parity are fundamental to achieving full citizenship</a:t>
            </a:r>
            <a:br>
              <a:rPr lang="en-US" sz="2000" b="1" dirty="0">
                <a:solidFill>
                  <a:srgbClr val="262626"/>
                </a:solidFill>
              </a:rPr>
            </a:br>
            <a:endParaRPr lang="en-US" sz="2000" b="1" dirty="0">
              <a:solidFill>
                <a:srgbClr val="262626"/>
              </a:solidFill>
            </a:endParaRPr>
          </a:p>
          <a:p>
            <a:pPr>
              <a:lnSpc>
                <a:spcPct val="80000"/>
              </a:lnSpc>
            </a:pPr>
            <a:r>
              <a:rPr lang="en-US" sz="2000" b="1" dirty="0">
                <a:solidFill>
                  <a:srgbClr val="262626"/>
                </a:solidFill>
              </a:rPr>
              <a:t>Employment is the gateway to community acceptance and value</a:t>
            </a:r>
            <a:br>
              <a:rPr lang="en-US" sz="2000" b="1" dirty="0">
                <a:solidFill>
                  <a:srgbClr val="262626"/>
                </a:solidFill>
              </a:rPr>
            </a:br>
            <a:endParaRPr lang="en-US" sz="2000" b="1" dirty="0">
              <a:solidFill>
                <a:srgbClr val="262626"/>
              </a:solidFill>
            </a:endParaRPr>
          </a:p>
          <a:p>
            <a:pPr>
              <a:lnSpc>
                <a:spcPct val="80000"/>
              </a:lnSpc>
            </a:pPr>
            <a:r>
              <a:rPr lang="en-US" sz="2000" b="1" dirty="0">
                <a:solidFill>
                  <a:srgbClr val="262626"/>
                </a:solidFill>
              </a:rPr>
              <a:t>Framing community employment in this manner makes the Employment First effort more understandable to the average person (a job like yours)</a:t>
            </a:r>
            <a:br>
              <a:rPr lang="en-US" sz="2000" b="1" dirty="0">
                <a:solidFill>
                  <a:srgbClr val="262626"/>
                </a:solidFill>
              </a:rPr>
            </a:br>
            <a:endParaRPr lang="en-US" sz="2000" b="1" dirty="0">
              <a:solidFill>
                <a:srgbClr val="262626"/>
              </a:solidFill>
            </a:endParaRPr>
          </a:p>
          <a:p>
            <a:pPr>
              <a:lnSpc>
                <a:spcPct val="80000"/>
              </a:lnSpc>
            </a:pPr>
            <a:r>
              <a:rPr lang="en-US" sz="2000" b="1" dirty="0">
                <a:solidFill>
                  <a:srgbClr val="262626"/>
                </a:solidFill>
              </a:rPr>
              <a:t>Government and provider agencies can coalesce around this concept and use it to encourage change, inspire staff and advance their work </a:t>
            </a:r>
          </a:p>
        </p:txBody>
      </p:sp>
      <p:sp>
        <p:nvSpPr>
          <p:cNvPr id="4" name="Slide Number Placeholder 3"/>
          <p:cNvSpPr>
            <a:spLocks noGrp="1"/>
          </p:cNvSpPr>
          <p:nvPr>
            <p:ph type="sldNum" sz="quarter" idx="12"/>
          </p:nvPr>
        </p:nvSpPr>
        <p:spPr>
          <a:xfrm>
            <a:off x="10353901" y="5969000"/>
            <a:ext cx="542697" cy="279400"/>
          </a:xfrm>
        </p:spPr>
        <p:txBody>
          <a:bodyPr>
            <a:normAutofit/>
          </a:bodyPr>
          <a:lstStyle/>
          <a:p>
            <a:fld id="{EE088E80-DDED-4E0A-A7AA-A3FE6FA3F075}" type="slidenum">
              <a:rPr lang="en-US">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912569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Content Placeholder 8" descr="ODEP Provider Self-Analysis Document 1-25-17 final - Word"/>
          <p:cNvPicPr>
            <a:picLocks noGrp="1" noChangeAspect="1"/>
          </p:cNvPicPr>
          <p:nvPr>
            <p:ph idx="1"/>
          </p:nvPr>
        </p:nvPicPr>
        <p:blipFill rotWithShape="1">
          <a:blip r:embed="rId2"/>
          <a:srcRect l="12270" t="22502" r="11567" b="31773"/>
          <a:stretch/>
        </p:blipFill>
        <p:spPr>
          <a:xfrm>
            <a:off x="400050" y="457200"/>
            <a:ext cx="11372850" cy="5915025"/>
          </a:xfrm>
          <a:ln w="63500">
            <a:solidFill>
              <a:schemeClr val="tx1"/>
            </a:solidFill>
          </a:ln>
        </p:spPr>
      </p:pic>
    </p:spTree>
    <p:extLst>
      <p:ext uri="{BB962C8B-B14F-4D97-AF65-F5344CB8AC3E}">
        <p14:creationId xmlns:p14="http://schemas.microsoft.com/office/powerpoint/2010/main" val="1083966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 </a:t>
            </a:r>
          </a:p>
        </p:txBody>
      </p:sp>
      <p:sp>
        <p:nvSpPr>
          <p:cNvPr id="3" name="Content Placeholder 2"/>
          <p:cNvSpPr>
            <a:spLocks noGrp="1"/>
          </p:cNvSpPr>
          <p:nvPr>
            <p:ph idx="1"/>
          </p:nvPr>
        </p:nvSpPr>
        <p:spPr/>
        <p:txBody>
          <a:bodyPr>
            <a:normAutofit fontScale="92500"/>
          </a:bodyPr>
          <a:lstStyle/>
          <a:p>
            <a:r>
              <a:rPr lang="en-US" b="1" dirty="0"/>
              <a:t>Self-reflection is key in transformation.  Using a self-analysis tool can help.</a:t>
            </a:r>
          </a:p>
          <a:p>
            <a:r>
              <a:rPr lang="en-US" b="1" dirty="0"/>
              <a:t>You have to know who you are and how you are positioned before you can begin to make change – once you know who you are, then you can begin to become who you want to be.</a:t>
            </a:r>
          </a:p>
          <a:p>
            <a:r>
              <a:rPr lang="en-US" b="1" dirty="0"/>
              <a:t>Transformation is not just tacking new services on – it is real and significant change in most aspects of the agency.  You have to identify what areas need to be addressed, plan for change, prioritize the tasks at hand, get help where you need it and don’t give up – you will make it!</a:t>
            </a:r>
          </a:p>
          <a:p>
            <a:endParaRPr lang="en-US" dirty="0"/>
          </a:p>
        </p:txBody>
      </p:sp>
    </p:spTree>
    <p:extLst>
      <p:ext uri="{BB962C8B-B14F-4D97-AF65-F5344CB8AC3E}">
        <p14:creationId xmlns:p14="http://schemas.microsoft.com/office/powerpoint/2010/main" val="3903928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b="1">
                <a:solidFill>
                  <a:srgbClr val="262626"/>
                </a:solidFill>
              </a:rPr>
              <a:t>Homework</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81493797"/>
              </p:ext>
            </p:extLst>
          </p:nvPr>
        </p:nvGraphicFramePr>
        <p:xfrm>
          <a:off x="1295401" y="2067952"/>
          <a:ext cx="9601197" cy="396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606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4220308" y="1668902"/>
            <a:ext cx="4009292" cy="3817498"/>
          </a:xfrm>
        </p:spPr>
      </p:pic>
    </p:spTree>
    <p:extLst>
      <p:ext uri="{BB962C8B-B14F-4D97-AF65-F5344CB8AC3E}">
        <p14:creationId xmlns:p14="http://schemas.microsoft.com/office/powerpoint/2010/main" val="3470980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dirty="0"/>
            </a:br>
            <a:br>
              <a:rPr lang="en-US" dirty="0"/>
            </a:br>
            <a:r>
              <a:rPr lang="en-US" dirty="0"/>
              <a:t>Genni Sasnett </a:t>
            </a:r>
            <a:br>
              <a:rPr lang="en-US" dirty="0"/>
            </a:br>
            <a:endParaRPr lang="en-US" dirty="0"/>
          </a:p>
        </p:txBody>
      </p:sp>
      <p:sp>
        <p:nvSpPr>
          <p:cNvPr id="5" name="Content Placeholder 4"/>
          <p:cNvSpPr>
            <a:spLocks noGrp="1"/>
          </p:cNvSpPr>
          <p:nvPr>
            <p:ph idx="1"/>
          </p:nvPr>
        </p:nvSpPr>
        <p:spPr/>
        <p:txBody>
          <a:bodyPr/>
          <a:lstStyle/>
          <a:p>
            <a:pPr marL="0" indent="0" algn="ctr">
              <a:buNone/>
            </a:pPr>
            <a:r>
              <a:rPr lang="en-US" dirty="0"/>
              <a:t>National EFSLMP Subject Matter Expert</a:t>
            </a:r>
          </a:p>
          <a:p>
            <a:pPr marL="0" indent="0" algn="ctr">
              <a:buNone/>
            </a:pPr>
            <a:r>
              <a:rPr lang="en-US" dirty="0">
                <a:hlinkClick r:id="rId2"/>
              </a:rPr>
              <a:t>sasnettsara@outlook.com</a:t>
            </a:r>
            <a:endParaRPr lang="en-US" dirty="0"/>
          </a:p>
          <a:p>
            <a:pPr marL="0" indent="0" algn="ctr">
              <a:buNone/>
            </a:pPr>
            <a:r>
              <a:rPr lang="en-US" dirty="0"/>
              <a:t>202 812 4504 </a:t>
            </a:r>
          </a:p>
        </p:txBody>
      </p:sp>
    </p:spTree>
    <p:extLst>
      <p:ext uri="{BB962C8B-B14F-4D97-AF65-F5344CB8AC3E}">
        <p14:creationId xmlns:p14="http://schemas.microsoft.com/office/powerpoint/2010/main" val="388069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000" dirty="0">
                <a:latin typeface="+mn-lt"/>
              </a:rPr>
            </a:br>
            <a:br>
              <a:rPr lang="en-US" sz="2000" dirty="0">
                <a:latin typeface="+mn-lt"/>
              </a:rPr>
            </a:br>
            <a:br>
              <a:rPr lang="en-US" sz="2000" dirty="0">
                <a:latin typeface="+mn-lt"/>
              </a:rPr>
            </a:br>
            <a:r>
              <a:rPr lang="en-US" sz="4000" b="1" dirty="0"/>
              <a:t>Implications for Civil Rights </a:t>
            </a:r>
            <a:br>
              <a:rPr lang="en-US" sz="4000" b="1" dirty="0"/>
            </a:br>
            <a:br>
              <a:rPr lang="en-US" sz="4000" dirty="0">
                <a:latin typeface="+mn-lt"/>
              </a:rPr>
            </a:br>
            <a:br>
              <a:rPr lang="en-US" sz="2400" dirty="0"/>
            </a:br>
            <a:endParaRPr lang="en-US" sz="2400" dirty="0"/>
          </a:p>
        </p:txBody>
      </p:sp>
      <p:sp>
        <p:nvSpPr>
          <p:cNvPr id="3" name="Text Placeholder 2"/>
          <p:cNvSpPr>
            <a:spLocks noGrp="1"/>
          </p:cNvSpPr>
          <p:nvPr>
            <p:ph idx="1"/>
          </p:nvPr>
        </p:nvSpPr>
        <p:spPr>
          <a:xfrm>
            <a:off x="1295401" y="2923504"/>
            <a:ext cx="9601196" cy="3760630"/>
          </a:xfrm>
        </p:spPr>
        <p:txBody>
          <a:bodyPr>
            <a:normAutofit lnSpcReduction="10000"/>
          </a:bodyPr>
          <a:lstStyle/>
          <a:p>
            <a:r>
              <a:rPr lang="en-US" b="1" dirty="0"/>
              <a:t>Work has an equalizing effect on different segments of society </a:t>
            </a:r>
          </a:p>
          <a:p>
            <a:r>
              <a:rPr lang="en-US" b="1" dirty="0"/>
              <a:t>Familiarity breeds acceptance</a:t>
            </a:r>
          </a:p>
          <a:p>
            <a:r>
              <a:rPr lang="en-US" b="1" dirty="0"/>
              <a:t>Observation of productivity changes perceptions of people</a:t>
            </a:r>
          </a:p>
          <a:p>
            <a:r>
              <a:rPr lang="en-US" b="1" dirty="0"/>
              <a:t>Economic parity is empowering</a:t>
            </a:r>
          </a:p>
          <a:p>
            <a:r>
              <a:rPr lang="en-US" b="1" dirty="0"/>
              <a:t>Laws/rules often precede practice</a:t>
            </a:r>
          </a:p>
          <a:p>
            <a:r>
              <a:rPr lang="en-US" b="1" dirty="0"/>
              <a:t>Cultural change occurs over time </a:t>
            </a:r>
            <a:br>
              <a:rPr lang="en-US" b="1" dirty="0"/>
            </a:br>
            <a:br>
              <a:rPr lang="en-US" b="1" dirty="0"/>
            </a:br>
            <a:br>
              <a:rPr lang="en-US" sz="2000" dirty="0"/>
            </a:br>
            <a:endParaRPr lang="en-US" sz="2000" dirty="0"/>
          </a:p>
        </p:txBody>
      </p:sp>
      <p:sp>
        <p:nvSpPr>
          <p:cNvPr id="4" name="Slide Number Placeholder 3"/>
          <p:cNvSpPr>
            <a:spLocks noGrp="1"/>
          </p:cNvSpPr>
          <p:nvPr>
            <p:ph type="sldNum" sz="quarter" idx="12"/>
          </p:nvPr>
        </p:nvSpPr>
        <p:spPr/>
        <p:txBody>
          <a:bodyPr/>
          <a:lstStyle/>
          <a:p>
            <a:fld id="{EE088E80-DDED-4E0A-A7AA-A3FE6FA3F075}" type="slidenum">
              <a:rPr lang="en-US" smtClean="0"/>
              <a:t>5</a:t>
            </a:fld>
            <a:endParaRPr lang="en-US" dirty="0"/>
          </a:p>
        </p:txBody>
      </p:sp>
    </p:spTree>
    <p:extLst>
      <p:ext uri="{BB962C8B-B14F-4D97-AF65-F5344CB8AC3E}">
        <p14:creationId xmlns:p14="http://schemas.microsoft.com/office/powerpoint/2010/main" val="135261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But Most Important</a:t>
            </a:r>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4400" dirty="0"/>
              <a:t>It’s the right thing to do!!!!!</a:t>
            </a:r>
          </a:p>
        </p:txBody>
      </p:sp>
      <p:pic>
        <p:nvPicPr>
          <p:cNvPr id="5" name="Picture 4"/>
          <p:cNvPicPr>
            <a:picLocks noChangeAspect="1"/>
          </p:cNvPicPr>
          <p:nvPr/>
        </p:nvPicPr>
        <p:blipFill>
          <a:blip r:embed="rId2"/>
          <a:stretch>
            <a:fillRect/>
          </a:stretch>
        </p:blipFill>
        <p:spPr>
          <a:xfrm>
            <a:off x="576775" y="2285999"/>
            <a:ext cx="11000935" cy="3959158"/>
          </a:xfrm>
          <a:prstGeom prst="rect">
            <a:avLst/>
          </a:prstGeom>
          <a:ln w="63500">
            <a:solidFill>
              <a:schemeClr val="tx1"/>
            </a:solidFill>
          </a:ln>
        </p:spPr>
      </p:pic>
    </p:spTree>
    <p:extLst>
      <p:ext uri="{BB962C8B-B14F-4D97-AF65-F5344CB8AC3E}">
        <p14:creationId xmlns:p14="http://schemas.microsoft.com/office/powerpoint/2010/main" val="387220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dirty="0"/>
            </a:br>
            <a:r>
              <a:rPr lang="en-US" sz="4000" b="1" dirty="0"/>
              <a:t>Implications for Service Provision</a:t>
            </a:r>
            <a:br>
              <a:rPr lang="en-US" sz="3600" b="1" dirty="0"/>
            </a:br>
            <a:endParaRPr lang="en-US" sz="3600" dirty="0"/>
          </a:p>
        </p:txBody>
      </p:sp>
      <p:sp>
        <p:nvSpPr>
          <p:cNvPr id="3" name="Text Placeholder 2"/>
          <p:cNvSpPr>
            <a:spLocks noGrp="1"/>
          </p:cNvSpPr>
          <p:nvPr>
            <p:ph idx="1"/>
          </p:nvPr>
        </p:nvSpPr>
        <p:spPr>
          <a:xfrm>
            <a:off x="1295401" y="2391508"/>
            <a:ext cx="9601196" cy="3856892"/>
          </a:xfrm>
        </p:spPr>
        <p:txBody>
          <a:bodyPr>
            <a:normAutofit fontScale="32500" lnSpcReduction="20000"/>
          </a:bodyPr>
          <a:lstStyle/>
          <a:p>
            <a:endParaRPr lang="en-US" dirty="0"/>
          </a:p>
          <a:p>
            <a:endParaRPr lang="en-US" sz="3600" b="1" dirty="0"/>
          </a:p>
          <a:p>
            <a:pPr marL="0" indent="0" algn="ctr">
              <a:buNone/>
            </a:pPr>
            <a:r>
              <a:rPr lang="en-US" sz="7400" b="1" dirty="0"/>
              <a:t>Competitive integrated work, and Customized Employment particularly, as a priority.</a:t>
            </a:r>
            <a:br>
              <a:rPr lang="en-US" sz="7400" b="1" dirty="0"/>
            </a:br>
            <a:br>
              <a:rPr lang="en-US" sz="7400" b="1" dirty="0"/>
            </a:br>
            <a:br>
              <a:rPr lang="en-US" sz="7400" b="1" dirty="0"/>
            </a:br>
            <a:br>
              <a:rPr lang="en-US" sz="7400" b="1" dirty="0"/>
            </a:br>
            <a:r>
              <a:rPr lang="en-US" sz="7400" b="1" dirty="0"/>
              <a:t>Meaningful community engagement as an imperative.</a:t>
            </a:r>
            <a:br>
              <a:rPr lang="en-US" sz="7400" b="1" dirty="0"/>
            </a:br>
            <a:br>
              <a:rPr lang="en-US" sz="7400" b="1" dirty="0"/>
            </a:br>
            <a:br>
              <a:rPr lang="en-US" sz="7400" b="1" dirty="0"/>
            </a:br>
            <a:br>
              <a:rPr lang="en-US" sz="7400" b="1" dirty="0"/>
            </a:br>
            <a:r>
              <a:rPr lang="en-US" sz="7400" b="1" dirty="0"/>
              <a:t>Change in the way we operate is inevitable. </a:t>
            </a:r>
            <a:br>
              <a:rPr lang="en-US" sz="7400" b="1" dirty="0"/>
            </a:br>
            <a:endParaRPr lang="en-US" sz="7400" b="1" dirty="0"/>
          </a:p>
        </p:txBody>
      </p:sp>
      <p:sp>
        <p:nvSpPr>
          <p:cNvPr id="4" name="Slide Number Placeholder 3"/>
          <p:cNvSpPr>
            <a:spLocks noGrp="1"/>
          </p:cNvSpPr>
          <p:nvPr>
            <p:ph type="sldNum" sz="quarter" idx="12"/>
          </p:nvPr>
        </p:nvSpPr>
        <p:spPr/>
        <p:txBody>
          <a:bodyPr/>
          <a:lstStyle/>
          <a:p>
            <a:fld id="{EE088E80-DDED-4E0A-A7AA-A3FE6FA3F075}" type="slidenum">
              <a:rPr lang="en-US" smtClean="0"/>
              <a:t>7</a:t>
            </a:fld>
            <a:endParaRPr lang="en-US" dirty="0"/>
          </a:p>
        </p:txBody>
      </p:sp>
    </p:spTree>
    <p:extLst>
      <p:ext uri="{BB962C8B-B14F-4D97-AF65-F5344CB8AC3E}">
        <p14:creationId xmlns:p14="http://schemas.microsoft.com/office/powerpoint/2010/main" val="262916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My Experience with Agency Transformation</a:t>
            </a:r>
          </a:p>
        </p:txBody>
      </p:sp>
      <p:sp>
        <p:nvSpPr>
          <p:cNvPr id="3" name="Content Placeholder 2"/>
          <p:cNvSpPr>
            <a:spLocks noGrp="1"/>
          </p:cNvSpPr>
          <p:nvPr>
            <p:ph idx="1"/>
          </p:nvPr>
        </p:nvSpPr>
        <p:spPr/>
        <p:txBody>
          <a:bodyPr>
            <a:normAutofit fontScale="85000" lnSpcReduction="20000"/>
          </a:bodyPr>
          <a:lstStyle/>
          <a:p>
            <a:endParaRPr lang="en-US" sz="2800" dirty="0"/>
          </a:p>
          <a:p>
            <a:pPr marL="0" indent="0">
              <a:buNone/>
            </a:pPr>
            <a:r>
              <a:rPr lang="en-US" sz="2800" dirty="0"/>
              <a:t>	</a:t>
            </a:r>
            <a:r>
              <a:rPr lang="en-US" sz="2800" b="1" dirty="0"/>
              <a:t>Worked at a very typical and traditional program providing the 	following 	services:</a:t>
            </a:r>
          </a:p>
          <a:p>
            <a:pPr lvl="1"/>
            <a:r>
              <a:rPr lang="en-US" sz="2400" b="1" dirty="0"/>
              <a:t>Early intervention</a:t>
            </a:r>
          </a:p>
          <a:p>
            <a:pPr lvl="1"/>
            <a:r>
              <a:rPr lang="en-US" sz="2400" b="1" dirty="0"/>
              <a:t>School</a:t>
            </a:r>
          </a:p>
          <a:p>
            <a:pPr lvl="1"/>
            <a:r>
              <a:rPr lang="en-US" sz="2400" b="1" dirty="0"/>
              <a:t>Sheltered Workshop</a:t>
            </a:r>
          </a:p>
          <a:p>
            <a:pPr lvl="1"/>
            <a:r>
              <a:rPr lang="en-US" sz="2400" b="1" dirty="0"/>
              <a:t>Day program</a:t>
            </a:r>
          </a:p>
          <a:p>
            <a:pPr lvl="1"/>
            <a:r>
              <a:rPr lang="en-US" sz="2400" b="1" dirty="0"/>
              <a:t>Residential services</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80082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fontScale="90000"/>
          </a:bodyPr>
          <a:lstStyle/>
          <a:p>
            <a:r>
              <a:rPr lang="en-US" b="1"/>
              <a:t>Introduction of Supported Employment - 1987</a:t>
            </a:r>
            <a:endParaRPr lang="en-US" b="1" dirty="0"/>
          </a:p>
        </p:txBody>
      </p:sp>
      <p:sp>
        <p:nvSpPr>
          <p:cNvPr id="3" name="Content Placeholder 2"/>
          <p:cNvSpPr>
            <a:spLocks noGrp="1"/>
          </p:cNvSpPr>
          <p:nvPr>
            <p:ph idx="1"/>
          </p:nvPr>
        </p:nvSpPr>
        <p:spPr/>
        <p:txBody>
          <a:bodyPr>
            <a:noAutofit/>
          </a:bodyPr>
          <a:lstStyle/>
          <a:p>
            <a:endParaRPr lang="en-US" sz="2000" dirty="0"/>
          </a:p>
          <a:p>
            <a:r>
              <a:rPr lang="en-US" b="1" dirty="0"/>
              <a:t>The opportunity</a:t>
            </a:r>
          </a:p>
          <a:p>
            <a:r>
              <a:rPr lang="en-US" b="1" dirty="0"/>
              <a:t>The impact </a:t>
            </a:r>
          </a:p>
          <a:p>
            <a:r>
              <a:rPr lang="en-US" b="1" dirty="0"/>
              <a:t>The beginning of the change to 100 % community based services</a:t>
            </a:r>
          </a:p>
          <a:p>
            <a:r>
              <a:rPr lang="en-US" b="1" dirty="0"/>
              <a:t>The process</a:t>
            </a:r>
          </a:p>
          <a:p>
            <a:r>
              <a:rPr lang="en-US" b="1" dirty="0"/>
              <a:t>The outcome</a:t>
            </a:r>
          </a:p>
        </p:txBody>
      </p:sp>
      <p:sp>
        <p:nvSpPr>
          <p:cNvPr id="4" name="Slide Number Placeholder 3"/>
          <p:cNvSpPr>
            <a:spLocks noGrp="1"/>
          </p:cNvSpPr>
          <p:nvPr>
            <p:ph type="sldNum" sz="quarter" idx="12"/>
          </p:nvPr>
        </p:nvSpPr>
        <p:spPr>
          <a:xfrm>
            <a:off x="10353901" y="5969000"/>
            <a:ext cx="542697" cy="279400"/>
          </a:xfrm>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9666324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9D373897B434D920F58B3EC3FCEFF" ma:contentTypeVersion="10" ma:contentTypeDescription="Create a new document." ma:contentTypeScope="" ma:versionID="1b4ee90a34d5c7488a8009e818ef0a50">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D6B1F63F-DC62-4DD1-9AFA-C5ADF3ED8D98}"/>
</file>

<file path=customXml/itemProps2.xml><?xml version="1.0" encoding="utf-8"?>
<ds:datastoreItem xmlns:ds="http://schemas.openxmlformats.org/officeDocument/2006/customXml" ds:itemID="{CCB83E57-E796-4A64-8705-492FBAE6DE66}"/>
</file>

<file path=customXml/itemProps3.xml><?xml version="1.0" encoding="utf-8"?>
<ds:datastoreItem xmlns:ds="http://schemas.openxmlformats.org/officeDocument/2006/customXml" ds:itemID="{412CD0D1-10BB-4371-9403-6F95005B6838}"/>
</file>

<file path=customXml/itemProps4.xml><?xml version="1.0" encoding="utf-8"?>
<ds:datastoreItem xmlns:ds="http://schemas.openxmlformats.org/officeDocument/2006/customXml" ds:itemID="{A81D5D84-FF5A-4D1F-BA4C-0880C21219DB}"/>
</file>

<file path=docProps/app.xml><?xml version="1.0" encoding="utf-8"?>
<Properties xmlns="http://schemas.openxmlformats.org/officeDocument/2006/extended-properties" xmlns:vt="http://schemas.openxmlformats.org/officeDocument/2006/docPropsVTypes">
  <Template>Organic</Template>
  <TotalTime>1181</TotalTime>
  <Words>2633</Words>
  <Application>Microsoft Office PowerPoint</Application>
  <PresentationFormat>Widescreen</PresentationFormat>
  <Paragraphs>264</Paragraphs>
  <Slides>44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Garamond</vt:lpstr>
      <vt:lpstr>Georgia</vt:lpstr>
      <vt:lpstr>Times New Roman</vt:lpstr>
      <vt:lpstr>Organic</vt:lpstr>
      <vt:lpstr>           Best Practices in Provider  Self- Analysis for Transformation to an E1st Agency  - Part I</vt:lpstr>
      <vt:lpstr>Introductions</vt:lpstr>
      <vt:lpstr>   Drivers of Change  </vt:lpstr>
      <vt:lpstr>  Employment First-How It Fits In   </vt:lpstr>
      <vt:lpstr>   Implications for Civil Rights    </vt:lpstr>
      <vt:lpstr>But Most Important</vt:lpstr>
      <vt:lpstr> Implications for Service Provision </vt:lpstr>
      <vt:lpstr>My Experience with Agency Transformation</vt:lpstr>
      <vt:lpstr>Introduction of Supported Employment - 1987</vt:lpstr>
      <vt:lpstr>   Community Integrated Employment and Other Community Based Services </vt:lpstr>
      <vt:lpstr>Sign me up! </vt:lpstr>
      <vt:lpstr>Convening a Transformation Team </vt:lpstr>
      <vt:lpstr>Important Things to Consider When Forming and Using a Transformation Team </vt:lpstr>
      <vt:lpstr>Key Areas of Focus in the Change Process</vt:lpstr>
      <vt:lpstr>Key Areas of Focus 2</vt:lpstr>
      <vt:lpstr>Key Areas of Focus3</vt:lpstr>
      <vt:lpstr> Max De Pree </vt:lpstr>
      <vt:lpstr>Agency Self-Analysis </vt:lpstr>
      <vt:lpstr>Conducting an Initial Gap Analysis </vt:lpstr>
      <vt:lpstr>Agency Self-Analysis Strategies </vt:lpstr>
      <vt:lpstr> Components of ODEP’s Criteria for Performance Excellence in Provider Transformation</vt:lpstr>
      <vt:lpstr>Leadership </vt:lpstr>
      <vt:lpstr>Outreach </vt:lpstr>
      <vt:lpstr>PowerPoint Presentation</vt:lpstr>
      <vt:lpstr>Outreach2</vt:lpstr>
      <vt:lpstr>PowerPoint Presentation</vt:lpstr>
      <vt:lpstr>Mission </vt:lpstr>
      <vt:lpstr>Mission</vt:lpstr>
      <vt:lpstr>Marketing </vt:lpstr>
      <vt:lpstr>PowerPoint Presentation</vt:lpstr>
      <vt:lpstr>PowerPoint Presentation</vt:lpstr>
      <vt:lpstr>Communication </vt:lpstr>
      <vt:lpstr>PowerPoint Presentation</vt:lpstr>
      <vt:lpstr>Strategic Planning</vt:lpstr>
      <vt:lpstr>PowerPoint Presentation</vt:lpstr>
      <vt:lpstr>Customer Focus</vt:lpstr>
      <vt:lpstr>PowerPoint Presentation</vt:lpstr>
      <vt:lpstr>PowerPoint Presentation</vt:lpstr>
      <vt:lpstr>Benefits</vt:lpstr>
      <vt:lpstr>PowerPoint Presentation</vt:lpstr>
      <vt:lpstr>Summary </vt:lpstr>
      <vt:lpstr>Homework</vt:lpstr>
      <vt:lpstr>PowerPoint Presentation</vt:lpstr>
      <vt:lpstr>  Genni Sasnett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Sasnett</dc:creator>
  <cp:lastModifiedBy>Sara Sasnett</cp:lastModifiedBy>
  <cp:revision>85</cp:revision>
  <dcterms:created xsi:type="dcterms:W3CDTF">2015-10-09T20:18:44Z</dcterms:created>
  <dcterms:modified xsi:type="dcterms:W3CDTF">2017-04-17T15:00:10Z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0x010100E4E9D373897B434D920F58B3EC3FCEFF</vt:lpwstr>
  </property>
  <property fmtid="{D5CDD505-2E9C-101B-9397-08002B2CF9AE}" pid="3" name="_dlc_DocIdItemGuid">
    <vt:lpwstr>2062155a-79a0-4087-8859-11450ba8d2c4</vt:lpwstr>
  </property>
</Properties>
</file>