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6.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charts/chart1.xml" ContentType="application/vnd.openxmlformats-officedocument.drawingml.char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6"/>
  </p:notesMasterIdLst>
  <p:handoutMasterIdLst>
    <p:handoutMasterId r:id="rId17"/>
  </p:handoutMasterIdLst>
  <p:sldIdLst>
    <p:sldId id="256" r:id="rId2"/>
    <p:sldId id="257" r:id="rId3"/>
    <p:sldId id="264" r:id="rId4"/>
    <p:sldId id="265" r:id="rId5"/>
    <p:sldId id="266" r:id="rId6"/>
    <p:sldId id="267" r:id="rId7"/>
    <p:sldId id="275" r:id="rId8"/>
    <p:sldId id="276" r:id="rId9"/>
    <p:sldId id="270" r:id="rId10"/>
    <p:sldId id="271" r:id="rId11"/>
    <p:sldId id="263" r:id="rId12"/>
    <p:sldId id="274" r:id="rId13"/>
    <p:sldId id="277" r:id="rId14"/>
    <p:sldId id="259" r:id="rId15"/>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rustice" initials="s" lastIdx="1" clrIdx="0"/>
  <p:cmAuthor id="1" name="mamood" initials="m"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7DEE8"/>
    <a:srgbClr val="31859C"/>
    <a:srgbClr val="00A0AF"/>
    <a:srgbClr val="FFCC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51" autoAdjust="0"/>
    <p:restoredTop sz="94660"/>
  </p:normalViewPr>
  <p:slideViewPr>
    <p:cSldViewPr>
      <p:cViewPr varScale="1">
        <p:scale>
          <a:sx n="109" d="100"/>
          <a:sy n="109" d="100"/>
        </p:scale>
        <p:origin x="-19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26" Type="http://schemas.openxmlformats.org/officeDocument/2006/relationships/customXml" Target="../customXml/item4.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chpdm-fs1\home\mamood\mamood%20(chpdm-fs1PersonalFolders)\Community%20Setting%20Definition\MD%20Provider%20Self%20Assessments\Provider%20Self-Asst%20Tables_2016\frequencies_hcbs%20provider%20self%20assessment_5_31.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33"/>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619187136491657"/>
          <c:y val="0.12807366292328187"/>
          <c:w val="0.57191322014980683"/>
          <c:h val="0.80630388414562937"/>
        </c:manualLayout>
      </c:layout>
      <c:pieChart>
        <c:varyColors val="1"/>
        <c:ser>
          <c:idx val="0"/>
          <c:order val="0"/>
          <c:dPt>
            <c:idx val="0"/>
            <c:spPr>
              <a:solidFill>
                <a:srgbClr val="4BACC6">
                  <a:lumMod val="75000"/>
                </a:srgbClr>
              </a:solidFill>
              <a:ln>
                <a:solidFill>
                  <a:sysClr val="windowText" lastClr="000000"/>
                </a:solidFill>
              </a:ln>
            </c:spPr>
          </c:dPt>
          <c:dPt>
            <c:idx val="1"/>
            <c:spPr>
              <a:solidFill>
                <a:srgbClr val="FFCC00"/>
              </a:solidFill>
              <a:ln>
                <a:solidFill>
                  <a:sysClr val="windowText" lastClr="000000"/>
                </a:solidFill>
              </a:ln>
            </c:spPr>
          </c:dPt>
          <c:dPt>
            <c:idx val="2"/>
            <c:spPr>
              <a:solidFill>
                <a:schemeClr val="accent6">
                  <a:lumMod val="75000"/>
                </a:schemeClr>
              </a:solidFill>
              <a:ln>
                <a:solidFill>
                  <a:sysClr val="windowText" lastClr="000000"/>
                </a:solidFill>
              </a:ln>
            </c:spPr>
          </c:dPt>
          <c:dPt>
            <c:idx val="3"/>
            <c:spPr>
              <a:solidFill>
                <a:srgbClr val="4BACC6">
                  <a:lumMod val="40000"/>
                  <a:lumOff val="60000"/>
                </a:srgbClr>
              </a:solidFill>
              <a:ln>
                <a:solidFill>
                  <a:sysClr val="windowText" lastClr="000000"/>
                </a:solidFill>
              </a:ln>
            </c:spPr>
          </c:dPt>
          <c:dPt>
            <c:idx val="4"/>
            <c:spPr>
              <a:solidFill>
                <a:schemeClr val="tx1">
                  <a:lumMod val="50000"/>
                  <a:lumOff val="50000"/>
                </a:schemeClr>
              </a:solidFill>
              <a:ln>
                <a:solidFill>
                  <a:sysClr val="windowText" lastClr="000000"/>
                </a:solidFill>
              </a:ln>
            </c:spPr>
          </c:dPt>
          <c:dPt>
            <c:idx val="5"/>
            <c:spPr>
              <a:solidFill>
                <a:schemeClr val="bg1"/>
              </a:solidFill>
              <a:ln>
                <a:solidFill>
                  <a:sysClr val="windowText" lastClr="000000"/>
                </a:solidFill>
              </a:ln>
            </c:spPr>
          </c:dPt>
          <c:dPt>
            <c:idx val="6"/>
            <c:spPr>
              <a:solidFill>
                <a:schemeClr val="accent5">
                  <a:lumMod val="50000"/>
                </a:schemeClr>
              </a:solidFill>
              <a:ln>
                <a:solidFill>
                  <a:sysClr val="windowText" lastClr="000000"/>
                </a:solidFill>
              </a:ln>
            </c:spPr>
          </c:dPt>
          <c:dPt>
            <c:idx val="7"/>
            <c:spPr>
              <a:solidFill>
                <a:srgbClr val="FFFF99"/>
              </a:solidFill>
              <a:ln>
                <a:solidFill>
                  <a:sysClr val="windowText" lastClr="000000"/>
                </a:solidFill>
              </a:ln>
            </c:spPr>
          </c:dPt>
          <c:dPt>
            <c:idx val="8"/>
            <c:spPr>
              <a:solidFill>
                <a:srgbClr val="CC0000"/>
              </a:solidFill>
              <a:ln>
                <a:solidFill>
                  <a:sysClr val="windowText" lastClr="000000"/>
                </a:solidFill>
              </a:ln>
            </c:spPr>
          </c:dPt>
          <c:dPt>
            <c:idx val="9"/>
            <c:spPr>
              <a:solidFill>
                <a:schemeClr val="tx1"/>
              </a:solidFill>
              <a:ln>
                <a:solidFill>
                  <a:sysClr val="windowText" lastClr="000000"/>
                </a:solidFill>
              </a:ln>
            </c:spPr>
          </c:dPt>
          <c:dLbls>
            <c:dLbl>
              <c:idx val="0"/>
              <c:layout>
                <c:manualLayout>
                  <c:x val="-0.21804163770411494"/>
                  <c:y val="-0.26229508196721318"/>
                </c:manualLayout>
              </c:layout>
              <c:tx>
                <c:rich>
                  <a:bodyPr/>
                  <a:lstStyle/>
                  <a:p>
                    <a:r>
                      <a:rPr lang="en-US" sz="1100" b="1" dirty="0">
                        <a:solidFill>
                          <a:schemeClr val="bg1"/>
                        </a:solidFill>
                      </a:rPr>
                      <a:t>A</a:t>
                    </a:r>
                    <a:r>
                      <a:rPr lang="en-US" dirty="0">
                        <a:solidFill>
                          <a:schemeClr val="bg1"/>
                        </a:solidFill>
                      </a:rPr>
                      <a:t>ssisted Living, 76</a:t>
                    </a:r>
                    <a:r>
                      <a:rPr lang="en-US" dirty="0" smtClean="0">
                        <a:solidFill>
                          <a:schemeClr val="bg1"/>
                        </a:solidFill>
                      </a:rPr>
                      <a:t>%</a:t>
                    </a:r>
                    <a:endParaRPr lang="en-US" sz="1800" dirty="0" smtClean="0">
                      <a:solidFill>
                        <a:schemeClr val="bg1"/>
                      </a:solidFill>
                    </a:endParaRPr>
                  </a:p>
                  <a:p>
                    <a:r>
                      <a:rPr lang="en-US" sz="1000" dirty="0" smtClean="0">
                        <a:solidFill>
                          <a:schemeClr val="bg1"/>
                        </a:solidFill>
                      </a:rPr>
                      <a:t>(693)</a:t>
                    </a:r>
                    <a:endParaRPr lang="en-US" sz="1000" dirty="0">
                      <a:solidFill>
                        <a:schemeClr val="bg1"/>
                      </a:solidFill>
                    </a:endParaRPr>
                  </a:p>
                </c:rich>
              </c:tx>
              <c:dLblPos val="bestFit"/>
              <c:showVal val="1"/>
              <c:showCatName val="1"/>
              <c:separator>; </c:separator>
            </c:dLbl>
            <c:dLbl>
              <c:idx val="1"/>
              <c:layout>
                <c:manualLayout>
                  <c:x val="1.1634671320535216E-2"/>
                  <c:y val="6.2451209992193711E-3"/>
                </c:manualLayout>
              </c:layout>
              <c:tx>
                <c:rich>
                  <a:bodyPr/>
                  <a:lstStyle/>
                  <a:p>
                    <a:r>
                      <a:rPr lang="en-US" sz="1100" b="1" dirty="0"/>
                      <a:t>S</a:t>
                    </a:r>
                    <a:r>
                      <a:rPr lang="en-US" dirty="0"/>
                      <a:t>enior Center Plus, 3</a:t>
                    </a:r>
                    <a:r>
                      <a:rPr lang="en-US" dirty="0" smtClean="0"/>
                      <a:t>%</a:t>
                    </a:r>
                  </a:p>
                  <a:p>
                    <a:r>
                      <a:rPr lang="en-US" dirty="0" smtClean="0"/>
                      <a:t>(29)</a:t>
                    </a:r>
                    <a:endParaRPr lang="en-US" dirty="0"/>
                  </a:p>
                </c:rich>
              </c:tx>
              <c:dLblPos val="bestFit"/>
              <c:showVal val="1"/>
              <c:showCatName val="1"/>
              <c:separator>; </c:separator>
            </c:dLbl>
            <c:dLbl>
              <c:idx val="2"/>
              <c:layout>
                <c:manualLayout>
                  <c:x val="-1.9295706705258096E-3"/>
                  <c:y val="4.3010763893049926E-2"/>
                </c:manualLayout>
              </c:layout>
              <c:tx>
                <c:rich>
                  <a:bodyPr/>
                  <a:lstStyle/>
                  <a:p>
                    <a:r>
                      <a:rPr lang="en-US" sz="1100" b="1" dirty="0"/>
                      <a:t>M</a:t>
                    </a:r>
                    <a:r>
                      <a:rPr lang="en-US" dirty="0"/>
                      <a:t>edical Day Care, 14</a:t>
                    </a:r>
                    <a:r>
                      <a:rPr lang="en-US" dirty="0" smtClean="0"/>
                      <a:t>%</a:t>
                    </a:r>
                  </a:p>
                  <a:p>
                    <a:r>
                      <a:rPr lang="en-US" dirty="0" smtClean="0"/>
                      <a:t>(124)</a:t>
                    </a:r>
                    <a:endParaRPr lang="en-US" dirty="0"/>
                  </a:p>
                </c:rich>
              </c:tx>
              <c:dLblPos val="bestFit"/>
              <c:showVal val="1"/>
              <c:showCatName val="1"/>
              <c:separator>; </c:separator>
            </c:dLbl>
            <c:dLbl>
              <c:idx val="3"/>
              <c:layout>
                <c:manualLayout>
                  <c:x val="-1.3506994693680677E-2"/>
                  <c:y val="6.6170405989307525E-3"/>
                </c:manualLayout>
              </c:layout>
              <c:tx>
                <c:rich>
                  <a:bodyPr/>
                  <a:lstStyle/>
                  <a:p>
                    <a:r>
                      <a:rPr lang="en-US" sz="1100" b="1" dirty="0"/>
                      <a:t>T</a:t>
                    </a:r>
                    <a:r>
                      <a:rPr lang="en-US" dirty="0"/>
                      <a:t>herapeutic</a:t>
                    </a:r>
                  </a:p>
                  <a:p>
                    <a:r>
                      <a:rPr lang="en-US" dirty="0"/>
                      <a:t> Integration, 4</a:t>
                    </a:r>
                    <a:r>
                      <a:rPr lang="en-US" dirty="0" smtClean="0"/>
                      <a:t>%</a:t>
                    </a:r>
                  </a:p>
                  <a:p>
                    <a:r>
                      <a:rPr lang="en-US" dirty="0" smtClean="0"/>
                      <a:t>(36)</a:t>
                    </a:r>
                    <a:endParaRPr lang="en-US" dirty="0"/>
                  </a:p>
                </c:rich>
              </c:tx>
              <c:dLblPos val="bestFit"/>
              <c:showVal val="1"/>
              <c:showCatName val="1"/>
              <c:separator>; </c:separator>
            </c:dLbl>
            <c:dLbl>
              <c:idx val="4"/>
              <c:layout>
                <c:manualLayout>
                  <c:x val="0.16401350699469372"/>
                  <c:y val="0"/>
                </c:manualLayout>
              </c:layout>
              <c:tx>
                <c:rich>
                  <a:bodyPr/>
                  <a:lstStyle/>
                  <a:p>
                    <a:r>
                      <a:rPr lang="en-US" sz="1100" b="1" dirty="0"/>
                      <a:t>R</a:t>
                    </a:r>
                    <a:r>
                      <a:rPr lang="en-US" dirty="0"/>
                      <a:t>esidential </a:t>
                    </a:r>
                  </a:p>
                  <a:p>
                    <a:r>
                      <a:rPr lang="en-US" dirty="0"/>
                      <a:t>Habilitation, 3</a:t>
                    </a:r>
                    <a:r>
                      <a:rPr lang="en-US" dirty="0" smtClean="0"/>
                      <a:t>%</a:t>
                    </a:r>
                  </a:p>
                  <a:p>
                    <a:r>
                      <a:rPr lang="en-US" dirty="0" smtClean="0"/>
                      <a:t>(29)</a:t>
                    </a:r>
                    <a:endParaRPr lang="en-US" dirty="0"/>
                  </a:p>
                </c:rich>
              </c:tx>
              <c:dLblPos val="bestFit"/>
              <c:showVal val="1"/>
              <c:showCatName val="1"/>
              <c:separator>; </c:separator>
            </c:dLbl>
            <c:txPr>
              <a:bodyPr/>
              <a:lstStyle/>
              <a:p>
                <a:pPr>
                  <a:defRPr sz="1100" b="1"/>
                </a:pPr>
                <a:endParaRPr lang="en-US"/>
              </a:p>
            </c:txPr>
            <c:dLblPos val="outEnd"/>
            <c:showVal val="1"/>
            <c:showCatName val="1"/>
            <c:separator>; </c:separator>
            <c:showLeaderLines val="1"/>
          </c:dLbls>
          <c:cat>
            <c:strRef>
              <c:f>Sheet1!$K$14:$O$14</c:f>
              <c:strCache>
                <c:ptCount val="5"/>
                <c:pt idx="0">
                  <c:v>Assisted Living </c:v>
                </c:pt>
                <c:pt idx="1">
                  <c:v>Senior Center Plus </c:v>
                </c:pt>
                <c:pt idx="2">
                  <c:v>Medical Day Care </c:v>
                </c:pt>
                <c:pt idx="3">
                  <c:v>Therapeutic Integration </c:v>
                </c:pt>
                <c:pt idx="4">
                  <c:v>Residential Habilitation </c:v>
                </c:pt>
              </c:strCache>
            </c:strRef>
          </c:cat>
          <c:val>
            <c:numRef>
              <c:f>Sheet1!$K$15:$O$15</c:f>
              <c:numCache>
                <c:formatCode>0%</c:formatCode>
                <c:ptCount val="5"/>
                <c:pt idx="0">
                  <c:v>0.76070252469813449</c:v>
                </c:pt>
                <c:pt idx="1">
                  <c:v>3.1833150384193237E-2</c:v>
                </c:pt>
                <c:pt idx="2">
                  <c:v>0.13611416026344675</c:v>
                </c:pt>
                <c:pt idx="3">
                  <c:v>3.951701427003295E-2</c:v>
                </c:pt>
                <c:pt idx="4">
                  <c:v>3.1833150384193237E-2</c:v>
                </c:pt>
              </c:numCache>
            </c:numRef>
          </c:val>
        </c:ser>
        <c:firstSliceAng val="0"/>
      </c:pieChart>
    </c:plotArea>
    <c:plotVisOnly val="1"/>
  </c:chart>
  <c:spPr>
    <a:ln>
      <a:noFill/>
    </a:ln>
  </c:spPr>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214" tIns="46607" rIns="93214" bIns="46607" numCol="1" anchor="t" anchorCtr="0" compatLnSpc="1">
            <a:prstTxWarp prst="textNoShape">
              <a:avLst/>
            </a:prstTxWarp>
          </a:bodyPr>
          <a:lstStyle>
            <a:lvl1pPr defTabSz="931863">
              <a:defRPr sz="1200">
                <a:latin typeface="Times New Roman" pitchFamily="18" charset="0"/>
              </a:defRPr>
            </a:lvl1pPr>
          </a:lstStyle>
          <a:p>
            <a:pPr>
              <a:defRPr/>
            </a:pPr>
            <a:endParaRPr lang="en-US" dirty="0"/>
          </a:p>
        </p:txBody>
      </p:sp>
      <p:sp>
        <p:nvSpPr>
          <p:cNvPr id="819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214" tIns="46607" rIns="93214" bIns="46607" numCol="1" anchor="t" anchorCtr="0" compatLnSpc="1">
            <a:prstTxWarp prst="textNoShape">
              <a:avLst/>
            </a:prstTxWarp>
          </a:bodyPr>
          <a:lstStyle>
            <a:lvl1pPr algn="r" defTabSz="931863">
              <a:defRPr sz="1200">
                <a:latin typeface="Times New Roman" pitchFamily="18" charset="0"/>
              </a:defRPr>
            </a:lvl1pPr>
          </a:lstStyle>
          <a:p>
            <a:pPr>
              <a:defRPr/>
            </a:pPr>
            <a:endParaRPr lang="en-US" dirty="0"/>
          </a:p>
        </p:txBody>
      </p:sp>
      <p:sp>
        <p:nvSpPr>
          <p:cNvPr id="81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214" tIns="46607" rIns="93214" bIns="46607" numCol="1" anchor="b" anchorCtr="0" compatLnSpc="1">
            <a:prstTxWarp prst="textNoShape">
              <a:avLst/>
            </a:prstTxWarp>
          </a:bodyPr>
          <a:lstStyle>
            <a:lvl1pPr defTabSz="931863">
              <a:defRPr sz="1200">
                <a:latin typeface="Times New Roman" pitchFamily="18" charset="0"/>
              </a:defRPr>
            </a:lvl1pPr>
          </a:lstStyle>
          <a:p>
            <a:pPr>
              <a:defRPr/>
            </a:pPr>
            <a:endParaRPr lang="en-US" dirty="0"/>
          </a:p>
        </p:txBody>
      </p:sp>
      <p:sp>
        <p:nvSpPr>
          <p:cNvPr id="819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214" tIns="46607" rIns="93214" bIns="46607" numCol="1" anchor="b" anchorCtr="0" compatLnSpc="1">
            <a:prstTxWarp prst="textNoShape">
              <a:avLst/>
            </a:prstTxWarp>
          </a:bodyPr>
          <a:lstStyle>
            <a:lvl1pPr algn="r" defTabSz="931863">
              <a:defRPr sz="1200">
                <a:latin typeface="Times New Roman" pitchFamily="18" charset="0"/>
              </a:defRPr>
            </a:lvl1pPr>
          </a:lstStyle>
          <a:p>
            <a:pPr>
              <a:defRPr/>
            </a:pPr>
            <a:fld id="{C2B17DAF-8D1A-4F3F-A08A-D4F25D1E5CC0}"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214" tIns="46607" rIns="93214" bIns="46607" numCol="1" anchor="t" anchorCtr="0" compatLnSpc="1">
            <a:prstTxWarp prst="textNoShape">
              <a:avLst/>
            </a:prstTxWarp>
          </a:bodyPr>
          <a:lstStyle>
            <a:lvl1pPr defTabSz="931863">
              <a:defRPr sz="1200">
                <a:latin typeface="Times New Roman" pitchFamily="18" charset="0"/>
              </a:defRPr>
            </a:lvl1pPr>
          </a:lstStyle>
          <a:p>
            <a:pPr>
              <a:defRPr/>
            </a:pPr>
            <a:endParaRPr lang="en-US" dirty="0"/>
          </a:p>
        </p:txBody>
      </p:sp>
      <p:sp>
        <p:nvSpPr>
          <p:cNvPr id="7171"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214" tIns="46607" rIns="93214" bIns="46607" numCol="1" anchor="t" anchorCtr="0" compatLnSpc="1">
            <a:prstTxWarp prst="textNoShape">
              <a:avLst/>
            </a:prstTxWarp>
          </a:bodyPr>
          <a:lstStyle>
            <a:lvl1pPr algn="r" defTabSz="931863">
              <a:defRPr sz="1200">
                <a:latin typeface="Times New Roman" pitchFamily="18" charset="0"/>
              </a:defRPr>
            </a:lvl1pPr>
          </a:lstStyle>
          <a:p>
            <a:pPr>
              <a:defRPr/>
            </a:pPr>
            <a:endParaRPr lang="en-US" dirty="0"/>
          </a:p>
        </p:txBody>
      </p:sp>
      <p:sp>
        <p:nvSpPr>
          <p:cNvPr id="9220"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701675" y="4414838"/>
            <a:ext cx="5607050" cy="4183062"/>
          </a:xfrm>
          <a:prstGeom prst="rect">
            <a:avLst/>
          </a:prstGeom>
          <a:noFill/>
          <a:ln w="9525">
            <a:noFill/>
            <a:miter lim="800000"/>
            <a:headEnd/>
            <a:tailEnd/>
          </a:ln>
          <a:effectLst/>
        </p:spPr>
        <p:txBody>
          <a:bodyPr vert="horz" wrap="square" lIns="93214" tIns="46607" rIns="93214" bIns="4660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214" tIns="46607" rIns="93214" bIns="46607" numCol="1" anchor="b" anchorCtr="0" compatLnSpc="1">
            <a:prstTxWarp prst="textNoShape">
              <a:avLst/>
            </a:prstTxWarp>
          </a:bodyPr>
          <a:lstStyle>
            <a:lvl1pPr defTabSz="931863">
              <a:defRPr sz="1200">
                <a:latin typeface="Times New Roman" pitchFamily="18" charset="0"/>
              </a:defRPr>
            </a:lvl1pPr>
          </a:lstStyle>
          <a:p>
            <a:pPr>
              <a:defRPr/>
            </a:pPr>
            <a:endParaRPr lang="en-US" dirty="0"/>
          </a:p>
        </p:txBody>
      </p:sp>
      <p:sp>
        <p:nvSpPr>
          <p:cNvPr id="717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214" tIns="46607" rIns="93214" bIns="46607" numCol="1" anchor="b" anchorCtr="0" compatLnSpc="1">
            <a:prstTxWarp prst="textNoShape">
              <a:avLst/>
            </a:prstTxWarp>
          </a:bodyPr>
          <a:lstStyle>
            <a:lvl1pPr algn="r" defTabSz="931863">
              <a:defRPr sz="1200">
                <a:latin typeface="Times New Roman" pitchFamily="18" charset="0"/>
              </a:defRPr>
            </a:lvl1pPr>
          </a:lstStyle>
          <a:p>
            <a:pPr>
              <a:defRPr/>
            </a:pPr>
            <a:fld id="{1AF95A76-146B-45DE-93E3-9B79C6C37B49}"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EFCFD16C-6E3C-4BFB-B92A-1377B00F42A2}" type="slidenum">
              <a:rPr lang="en-US" smtClean="0"/>
              <a:pPr/>
              <a:t>2</a:t>
            </a:fld>
            <a:endParaRPr lang="en-US" dirty="0"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hilltopinstitute.org/" TargetMode="External"/><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0"/>
            <a:ext cx="9147175" cy="6715125"/>
            <a:chOff x="-2" y="0"/>
            <a:chExt cx="5762" cy="4326"/>
          </a:xfrm>
        </p:grpSpPr>
        <p:grpSp>
          <p:nvGrpSpPr>
            <p:cNvPr id="5" name="Group 3"/>
            <p:cNvGrpSpPr>
              <a:grpSpLocks/>
            </p:cNvGrpSpPr>
            <p:nvPr/>
          </p:nvGrpSpPr>
          <p:grpSpPr bwMode="auto">
            <a:xfrm>
              <a:off x="-2" y="0"/>
              <a:ext cx="5712" cy="4326"/>
              <a:chOff x="-2" y="0"/>
              <a:chExt cx="5712" cy="4326"/>
            </a:xfrm>
          </p:grpSpPr>
          <p:sp>
            <p:nvSpPr>
              <p:cNvPr id="8" name="Rectangle 4"/>
              <p:cNvSpPr>
                <a:spLocks noChangeArrowheads="1"/>
              </p:cNvSpPr>
              <p:nvPr/>
            </p:nvSpPr>
            <p:spPr bwMode="auto">
              <a:xfrm>
                <a:off x="-2" y="0"/>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9" name="Rectangle 5"/>
              <p:cNvSpPr>
                <a:spLocks noChangeArrowheads="1"/>
              </p:cNvSpPr>
              <p:nvPr/>
            </p:nvSpPr>
            <p:spPr bwMode="auto">
              <a:xfrm>
                <a:off x="9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0" name="Rectangle 6"/>
              <p:cNvSpPr>
                <a:spLocks noChangeArrowheads="1"/>
              </p:cNvSpPr>
              <p:nvPr/>
            </p:nvSpPr>
            <p:spPr bwMode="auto">
              <a:xfrm>
                <a:off x="19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1" name="Rectangle 7"/>
              <p:cNvSpPr>
                <a:spLocks noChangeArrowheads="1"/>
              </p:cNvSpPr>
              <p:nvPr/>
            </p:nvSpPr>
            <p:spPr bwMode="auto">
              <a:xfrm>
                <a:off x="28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2" name="Rectangle 8"/>
              <p:cNvSpPr>
                <a:spLocks noChangeArrowheads="1"/>
              </p:cNvSpPr>
              <p:nvPr/>
            </p:nvSpPr>
            <p:spPr bwMode="auto">
              <a:xfrm>
                <a:off x="38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3" name="Rectangle 9"/>
              <p:cNvSpPr>
                <a:spLocks noChangeArrowheads="1"/>
              </p:cNvSpPr>
              <p:nvPr/>
            </p:nvSpPr>
            <p:spPr bwMode="auto">
              <a:xfrm>
                <a:off x="47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4" name="Rectangle 10"/>
              <p:cNvSpPr>
                <a:spLocks noChangeArrowheads="1"/>
              </p:cNvSpPr>
              <p:nvPr/>
            </p:nvSpPr>
            <p:spPr bwMode="auto">
              <a:xfrm>
                <a:off x="57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5" name="Rectangle 11"/>
              <p:cNvSpPr>
                <a:spLocks noChangeArrowheads="1"/>
              </p:cNvSpPr>
              <p:nvPr/>
            </p:nvSpPr>
            <p:spPr bwMode="auto">
              <a:xfrm>
                <a:off x="67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6" name="Rectangle 12"/>
              <p:cNvSpPr>
                <a:spLocks noChangeArrowheads="1"/>
              </p:cNvSpPr>
              <p:nvPr/>
            </p:nvSpPr>
            <p:spPr bwMode="auto">
              <a:xfrm>
                <a:off x="76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7" name="Rectangle 13"/>
              <p:cNvSpPr>
                <a:spLocks noChangeArrowheads="1"/>
              </p:cNvSpPr>
              <p:nvPr/>
            </p:nvSpPr>
            <p:spPr bwMode="auto">
              <a:xfrm>
                <a:off x="86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8" name="Rectangle 14"/>
              <p:cNvSpPr>
                <a:spLocks noChangeArrowheads="1"/>
              </p:cNvSpPr>
              <p:nvPr/>
            </p:nvSpPr>
            <p:spPr bwMode="auto">
              <a:xfrm>
                <a:off x="95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9" name="Rectangle 15"/>
              <p:cNvSpPr>
                <a:spLocks noChangeArrowheads="1"/>
              </p:cNvSpPr>
              <p:nvPr/>
            </p:nvSpPr>
            <p:spPr bwMode="auto">
              <a:xfrm>
                <a:off x="105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0" name="Rectangle 16"/>
              <p:cNvSpPr>
                <a:spLocks noChangeArrowheads="1"/>
              </p:cNvSpPr>
              <p:nvPr/>
            </p:nvSpPr>
            <p:spPr bwMode="auto">
              <a:xfrm>
                <a:off x="115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1" name="Rectangle 17"/>
              <p:cNvSpPr>
                <a:spLocks noChangeArrowheads="1"/>
              </p:cNvSpPr>
              <p:nvPr/>
            </p:nvSpPr>
            <p:spPr bwMode="auto">
              <a:xfrm>
                <a:off x="124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2" name="Rectangle 18"/>
              <p:cNvSpPr>
                <a:spLocks noChangeArrowheads="1"/>
              </p:cNvSpPr>
              <p:nvPr/>
            </p:nvSpPr>
            <p:spPr bwMode="auto">
              <a:xfrm>
                <a:off x="134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3" name="Rectangle 19"/>
              <p:cNvSpPr>
                <a:spLocks noChangeArrowheads="1"/>
              </p:cNvSpPr>
              <p:nvPr/>
            </p:nvSpPr>
            <p:spPr bwMode="auto">
              <a:xfrm>
                <a:off x="143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4" name="Rectangle 20"/>
              <p:cNvSpPr>
                <a:spLocks noChangeArrowheads="1"/>
              </p:cNvSpPr>
              <p:nvPr/>
            </p:nvSpPr>
            <p:spPr bwMode="auto">
              <a:xfrm>
                <a:off x="153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5" name="Rectangle 21"/>
              <p:cNvSpPr>
                <a:spLocks noChangeArrowheads="1"/>
              </p:cNvSpPr>
              <p:nvPr/>
            </p:nvSpPr>
            <p:spPr bwMode="auto">
              <a:xfrm>
                <a:off x="163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6" name="Rectangle 22"/>
              <p:cNvSpPr>
                <a:spLocks noChangeArrowheads="1"/>
              </p:cNvSpPr>
              <p:nvPr/>
            </p:nvSpPr>
            <p:spPr bwMode="auto">
              <a:xfrm>
                <a:off x="172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7" name="Rectangle 23"/>
              <p:cNvSpPr>
                <a:spLocks noChangeArrowheads="1"/>
              </p:cNvSpPr>
              <p:nvPr/>
            </p:nvSpPr>
            <p:spPr bwMode="auto">
              <a:xfrm>
                <a:off x="182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8" name="Rectangle 24"/>
              <p:cNvSpPr>
                <a:spLocks noChangeArrowheads="1"/>
              </p:cNvSpPr>
              <p:nvPr/>
            </p:nvSpPr>
            <p:spPr bwMode="auto">
              <a:xfrm>
                <a:off x="191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29" name="Rectangle 25"/>
              <p:cNvSpPr>
                <a:spLocks noChangeArrowheads="1"/>
              </p:cNvSpPr>
              <p:nvPr/>
            </p:nvSpPr>
            <p:spPr bwMode="auto">
              <a:xfrm>
                <a:off x="201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 name="Rectangle 26"/>
              <p:cNvSpPr>
                <a:spLocks noChangeArrowheads="1"/>
              </p:cNvSpPr>
              <p:nvPr/>
            </p:nvSpPr>
            <p:spPr bwMode="auto">
              <a:xfrm>
                <a:off x="211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 name="Rectangle 27"/>
              <p:cNvSpPr>
                <a:spLocks noChangeArrowheads="1"/>
              </p:cNvSpPr>
              <p:nvPr/>
            </p:nvSpPr>
            <p:spPr bwMode="auto">
              <a:xfrm>
                <a:off x="220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2" name="Rectangle 28"/>
              <p:cNvSpPr>
                <a:spLocks noChangeArrowheads="1"/>
              </p:cNvSpPr>
              <p:nvPr/>
            </p:nvSpPr>
            <p:spPr bwMode="auto">
              <a:xfrm>
                <a:off x="230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3" name="Rectangle 29"/>
              <p:cNvSpPr>
                <a:spLocks noChangeArrowheads="1"/>
              </p:cNvSpPr>
              <p:nvPr/>
            </p:nvSpPr>
            <p:spPr bwMode="auto">
              <a:xfrm>
                <a:off x="239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4" name="Rectangle 30"/>
              <p:cNvSpPr>
                <a:spLocks noChangeArrowheads="1"/>
              </p:cNvSpPr>
              <p:nvPr/>
            </p:nvSpPr>
            <p:spPr bwMode="auto">
              <a:xfrm>
                <a:off x="249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5" name="Rectangle 31"/>
              <p:cNvSpPr>
                <a:spLocks noChangeArrowheads="1"/>
              </p:cNvSpPr>
              <p:nvPr/>
            </p:nvSpPr>
            <p:spPr bwMode="auto">
              <a:xfrm>
                <a:off x="259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6" name="Rectangle 32"/>
              <p:cNvSpPr>
                <a:spLocks noChangeArrowheads="1"/>
              </p:cNvSpPr>
              <p:nvPr/>
            </p:nvSpPr>
            <p:spPr bwMode="auto">
              <a:xfrm>
                <a:off x="268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7" name="Rectangle 33"/>
              <p:cNvSpPr>
                <a:spLocks noChangeArrowheads="1"/>
              </p:cNvSpPr>
              <p:nvPr/>
            </p:nvSpPr>
            <p:spPr bwMode="auto">
              <a:xfrm>
                <a:off x="278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8" name="Rectangle 34"/>
              <p:cNvSpPr>
                <a:spLocks noChangeArrowheads="1"/>
              </p:cNvSpPr>
              <p:nvPr/>
            </p:nvSpPr>
            <p:spPr bwMode="auto">
              <a:xfrm>
                <a:off x="287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9" name="Rectangle 35"/>
              <p:cNvSpPr>
                <a:spLocks noChangeArrowheads="1"/>
              </p:cNvSpPr>
              <p:nvPr/>
            </p:nvSpPr>
            <p:spPr bwMode="auto">
              <a:xfrm>
                <a:off x="297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0" name="Rectangle 36"/>
              <p:cNvSpPr>
                <a:spLocks noChangeArrowheads="1"/>
              </p:cNvSpPr>
              <p:nvPr/>
            </p:nvSpPr>
            <p:spPr bwMode="auto">
              <a:xfrm>
                <a:off x="307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1" name="Rectangle 37"/>
              <p:cNvSpPr>
                <a:spLocks noChangeArrowheads="1"/>
              </p:cNvSpPr>
              <p:nvPr/>
            </p:nvSpPr>
            <p:spPr bwMode="auto">
              <a:xfrm>
                <a:off x="316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2" name="Rectangle 38"/>
              <p:cNvSpPr>
                <a:spLocks noChangeArrowheads="1"/>
              </p:cNvSpPr>
              <p:nvPr/>
            </p:nvSpPr>
            <p:spPr bwMode="auto">
              <a:xfrm>
                <a:off x="326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3" name="Rectangle 39"/>
              <p:cNvSpPr>
                <a:spLocks noChangeArrowheads="1"/>
              </p:cNvSpPr>
              <p:nvPr/>
            </p:nvSpPr>
            <p:spPr bwMode="auto">
              <a:xfrm>
                <a:off x="335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4" name="Rectangle 40"/>
              <p:cNvSpPr>
                <a:spLocks noChangeArrowheads="1"/>
              </p:cNvSpPr>
              <p:nvPr/>
            </p:nvSpPr>
            <p:spPr bwMode="auto">
              <a:xfrm>
                <a:off x="345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5" name="Rectangle 41"/>
              <p:cNvSpPr>
                <a:spLocks noChangeArrowheads="1"/>
              </p:cNvSpPr>
              <p:nvPr/>
            </p:nvSpPr>
            <p:spPr bwMode="auto">
              <a:xfrm>
                <a:off x="355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6" name="Rectangle 42"/>
              <p:cNvSpPr>
                <a:spLocks noChangeArrowheads="1"/>
              </p:cNvSpPr>
              <p:nvPr/>
            </p:nvSpPr>
            <p:spPr bwMode="auto">
              <a:xfrm>
                <a:off x="364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7" name="Rectangle 43"/>
              <p:cNvSpPr>
                <a:spLocks noChangeArrowheads="1"/>
              </p:cNvSpPr>
              <p:nvPr/>
            </p:nvSpPr>
            <p:spPr bwMode="auto">
              <a:xfrm>
                <a:off x="374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8" name="Rectangle 44"/>
              <p:cNvSpPr>
                <a:spLocks noChangeArrowheads="1"/>
              </p:cNvSpPr>
              <p:nvPr/>
            </p:nvSpPr>
            <p:spPr bwMode="auto">
              <a:xfrm>
                <a:off x="383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49" name="Rectangle 45"/>
              <p:cNvSpPr>
                <a:spLocks noChangeArrowheads="1"/>
              </p:cNvSpPr>
              <p:nvPr/>
            </p:nvSpPr>
            <p:spPr bwMode="auto">
              <a:xfrm>
                <a:off x="393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0" name="Rectangle 46"/>
              <p:cNvSpPr>
                <a:spLocks noChangeArrowheads="1"/>
              </p:cNvSpPr>
              <p:nvPr/>
            </p:nvSpPr>
            <p:spPr bwMode="auto">
              <a:xfrm>
                <a:off x="403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1" name="Rectangle 47"/>
              <p:cNvSpPr>
                <a:spLocks noChangeArrowheads="1"/>
              </p:cNvSpPr>
              <p:nvPr/>
            </p:nvSpPr>
            <p:spPr bwMode="auto">
              <a:xfrm>
                <a:off x="412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2" name="Rectangle 48"/>
              <p:cNvSpPr>
                <a:spLocks noChangeArrowheads="1"/>
              </p:cNvSpPr>
              <p:nvPr/>
            </p:nvSpPr>
            <p:spPr bwMode="auto">
              <a:xfrm>
                <a:off x="422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3" name="Rectangle 49"/>
              <p:cNvSpPr>
                <a:spLocks noChangeArrowheads="1"/>
              </p:cNvSpPr>
              <p:nvPr/>
            </p:nvSpPr>
            <p:spPr bwMode="auto">
              <a:xfrm>
                <a:off x="431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4" name="Rectangle 50"/>
              <p:cNvSpPr>
                <a:spLocks noChangeArrowheads="1"/>
              </p:cNvSpPr>
              <p:nvPr/>
            </p:nvSpPr>
            <p:spPr bwMode="auto">
              <a:xfrm>
                <a:off x="441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5" name="Rectangle 51"/>
              <p:cNvSpPr>
                <a:spLocks noChangeArrowheads="1"/>
              </p:cNvSpPr>
              <p:nvPr/>
            </p:nvSpPr>
            <p:spPr bwMode="auto">
              <a:xfrm>
                <a:off x="451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6" name="Rectangle 52"/>
              <p:cNvSpPr>
                <a:spLocks noChangeArrowheads="1"/>
              </p:cNvSpPr>
              <p:nvPr/>
            </p:nvSpPr>
            <p:spPr bwMode="auto">
              <a:xfrm>
                <a:off x="460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7" name="Rectangle 53"/>
              <p:cNvSpPr>
                <a:spLocks noChangeArrowheads="1"/>
              </p:cNvSpPr>
              <p:nvPr/>
            </p:nvSpPr>
            <p:spPr bwMode="auto">
              <a:xfrm>
                <a:off x="470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8" name="Rectangle 54"/>
              <p:cNvSpPr>
                <a:spLocks noChangeArrowheads="1"/>
              </p:cNvSpPr>
              <p:nvPr/>
            </p:nvSpPr>
            <p:spPr bwMode="auto">
              <a:xfrm>
                <a:off x="479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9" name="Rectangle 55"/>
              <p:cNvSpPr>
                <a:spLocks noChangeArrowheads="1"/>
              </p:cNvSpPr>
              <p:nvPr/>
            </p:nvSpPr>
            <p:spPr bwMode="auto">
              <a:xfrm>
                <a:off x="489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60" name="Rectangle 56"/>
              <p:cNvSpPr>
                <a:spLocks noChangeArrowheads="1"/>
              </p:cNvSpPr>
              <p:nvPr/>
            </p:nvSpPr>
            <p:spPr bwMode="auto">
              <a:xfrm>
                <a:off x="499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61" name="Rectangle 57"/>
              <p:cNvSpPr>
                <a:spLocks noChangeArrowheads="1"/>
              </p:cNvSpPr>
              <p:nvPr/>
            </p:nvSpPr>
            <p:spPr bwMode="auto">
              <a:xfrm>
                <a:off x="508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62" name="Rectangle 58"/>
              <p:cNvSpPr>
                <a:spLocks noChangeArrowheads="1"/>
              </p:cNvSpPr>
              <p:nvPr/>
            </p:nvSpPr>
            <p:spPr bwMode="auto">
              <a:xfrm>
                <a:off x="518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63" name="Rectangle 59"/>
              <p:cNvSpPr>
                <a:spLocks noChangeArrowheads="1"/>
              </p:cNvSpPr>
              <p:nvPr/>
            </p:nvSpPr>
            <p:spPr bwMode="auto">
              <a:xfrm>
                <a:off x="527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64" name="Rectangle 60"/>
              <p:cNvSpPr>
                <a:spLocks noChangeArrowheads="1"/>
              </p:cNvSpPr>
              <p:nvPr/>
            </p:nvSpPr>
            <p:spPr bwMode="auto">
              <a:xfrm>
                <a:off x="537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65" name="Rectangle 61"/>
              <p:cNvSpPr>
                <a:spLocks noChangeArrowheads="1"/>
              </p:cNvSpPr>
              <p:nvPr/>
            </p:nvSpPr>
            <p:spPr bwMode="auto">
              <a:xfrm>
                <a:off x="547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66" name="Rectangle 62"/>
              <p:cNvSpPr>
                <a:spLocks noChangeArrowheads="1"/>
              </p:cNvSpPr>
              <p:nvPr/>
            </p:nvSpPr>
            <p:spPr bwMode="auto">
              <a:xfrm>
                <a:off x="556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67" name="Rectangle 63"/>
              <p:cNvSpPr>
                <a:spLocks noChangeArrowheads="1"/>
              </p:cNvSpPr>
              <p:nvPr/>
            </p:nvSpPr>
            <p:spPr bwMode="auto">
              <a:xfrm>
                <a:off x="566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grpSp>
        <p:sp>
          <p:nvSpPr>
            <p:cNvPr id="6" name="Rectangle 64"/>
            <p:cNvSpPr>
              <a:spLocks noChangeArrowheads="1"/>
            </p:cNvSpPr>
            <p:nvPr/>
          </p:nvSpPr>
          <p:spPr bwMode="auto">
            <a:xfrm>
              <a:off x="429" y="0"/>
              <a:ext cx="5331" cy="4320"/>
            </a:xfrm>
            <a:prstGeom prst="rect">
              <a:avLst/>
            </a:prstGeom>
            <a:solidFill>
              <a:schemeClr val="accent1">
                <a:alpha val="50000"/>
              </a:schemeClr>
            </a:solidFill>
            <a:ln w="9525">
              <a:noFill/>
              <a:miter lim="800000"/>
              <a:headEnd/>
              <a:tailEnd/>
            </a:ln>
            <a:effectLst/>
          </p:spPr>
          <p:txBody>
            <a:bodyPr wrap="none" anchor="ctr"/>
            <a:lstStyle/>
            <a:p>
              <a:pPr>
                <a:defRPr/>
              </a:pPr>
              <a:endParaRPr lang="en-US" dirty="0"/>
            </a:p>
          </p:txBody>
        </p:sp>
        <p:sp>
          <p:nvSpPr>
            <p:cNvPr id="7" name="Rectangle 65"/>
            <p:cNvSpPr>
              <a:spLocks noChangeArrowheads="1"/>
            </p:cNvSpPr>
            <p:nvPr/>
          </p:nvSpPr>
          <p:spPr bwMode="auto">
            <a:xfrm>
              <a:off x="0" y="0"/>
              <a:ext cx="5760" cy="321"/>
            </a:xfrm>
            <a:prstGeom prst="rect">
              <a:avLst/>
            </a:prstGeom>
            <a:solidFill>
              <a:srgbClr val="00A0AF"/>
            </a:solidFill>
            <a:ln w="9525">
              <a:noFill/>
              <a:miter lim="800000"/>
              <a:headEnd/>
              <a:tailEnd/>
            </a:ln>
            <a:effectLst/>
          </p:spPr>
          <p:txBody>
            <a:bodyPr wrap="none" anchor="ctr"/>
            <a:lstStyle/>
            <a:p>
              <a:pPr>
                <a:defRPr/>
              </a:pPr>
              <a:endParaRPr lang="en-US" dirty="0"/>
            </a:p>
          </p:txBody>
        </p:sp>
      </p:grpSp>
      <p:sp>
        <p:nvSpPr>
          <p:cNvPr id="68" name="Rectangle 66"/>
          <p:cNvSpPr>
            <a:spLocks noChangeArrowheads="1"/>
          </p:cNvSpPr>
          <p:nvPr/>
        </p:nvSpPr>
        <p:spPr bwMode="auto">
          <a:xfrm>
            <a:off x="3505200" y="3581400"/>
            <a:ext cx="4892675" cy="76200"/>
          </a:xfrm>
          <a:prstGeom prst="rect">
            <a:avLst/>
          </a:prstGeom>
          <a:solidFill>
            <a:srgbClr val="00A0AF"/>
          </a:solidFill>
          <a:ln w="9525">
            <a:noFill/>
            <a:miter lim="800000"/>
            <a:headEnd/>
            <a:tailEnd/>
          </a:ln>
          <a:effectLst/>
        </p:spPr>
        <p:txBody>
          <a:bodyPr wrap="none" anchor="ctr"/>
          <a:lstStyle/>
          <a:p>
            <a:pPr algn="ctr">
              <a:defRPr/>
            </a:pPr>
            <a:endParaRPr kumimoji="1" lang="en-US" dirty="0"/>
          </a:p>
        </p:txBody>
      </p:sp>
      <p:pic>
        <p:nvPicPr>
          <p:cNvPr id="69" name="Picture 74" descr="hilltop_left_w_tag">
            <a:hlinkClick r:id="rId2"/>
          </p:cNvPr>
          <p:cNvPicPr>
            <a:picLocks noChangeAspect="1" noChangeArrowheads="1"/>
          </p:cNvPicPr>
          <p:nvPr/>
        </p:nvPicPr>
        <p:blipFill>
          <a:blip r:embed="rId3" cstate="print"/>
          <a:srcRect/>
          <a:stretch>
            <a:fillRect/>
          </a:stretch>
        </p:blipFill>
        <p:spPr bwMode="auto">
          <a:xfrm>
            <a:off x="152400" y="609600"/>
            <a:ext cx="4114800" cy="885825"/>
          </a:xfrm>
          <a:prstGeom prst="rect">
            <a:avLst/>
          </a:prstGeom>
          <a:noFill/>
          <a:ln w="9525">
            <a:noFill/>
            <a:miter lim="800000"/>
            <a:headEnd/>
            <a:tailEnd/>
          </a:ln>
        </p:spPr>
      </p:pic>
      <p:pic>
        <p:nvPicPr>
          <p:cNvPr id="70" name="Picture 79" descr="UMBC 1"/>
          <p:cNvPicPr>
            <a:picLocks noChangeAspect="1" noChangeArrowheads="1"/>
          </p:cNvPicPr>
          <p:nvPr/>
        </p:nvPicPr>
        <p:blipFill>
          <a:blip r:embed="rId4" cstate="print"/>
          <a:srcRect/>
          <a:stretch>
            <a:fillRect/>
          </a:stretch>
        </p:blipFill>
        <p:spPr bwMode="auto">
          <a:xfrm>
            <a:off x="152400" y="6096000"/>
            <a:ext cx="1527175" cy="517525"/>
          </a:xfrm>
          <a:prstGeom prst="rect">
            <a:avLst/>
          </a:prstGeom>
          <a:noFill/>
          <a:ln w="9525">
            <a:noFill/>
            <a:miter lim="800000"/>
            <a:headEnd/>
            <a:tailEnd/>
          </a:ln>
        </p:spPr>
      </p:pic>
      <p:sp>
        <p:nvSpPr>
          <p:cNvPr id="4163" name="Rectangle 67"/>
          <p:cNvSpPr>
            <a:spLocks noGrp="1" noChangeArrowheads="1"/>
          </p:cNvSpPr>
          <p:nvPr>
            <p:ph type="ctrTitle" sz="quarter"/>
          </p:nvPr>
        </p:nvSpPr>
        <p:spPr>
          <a:xfrm>
            <a:off x="838200" y="2466975"/>
            <a:ext cx="7678738" cy="641350"/>
          </a:xfrm>
        </p:spPr>
        <p:txBody>
          <a:bodyPr>
            <a:spAutoFit/>
          </a:bodyPr>
          <a:lstStyle>
            <a:lvl1pPr algn="r">
              <a:defRPr/>
            </a:lvl1pPr>
          </a:lstStyle>
          <a:p>
            <a:r>
              <a:rPr lang="en-US" smtClean="0"/>
              <a:t>Click to edit Master title style</a:t>
            </a:r>
            <a:endParaRPr lang="en-US"/>
          </a:p>
        </p:txBody>
      </p:sp>
      <p:sp>
        <p:nvSpPr>
          <p:cNvPr id="4164" name="Rectangle 68"/>
          <p:cNvSpPr>
            <a:spLocks noGrp="1" noChangeArrowheads="1"/>
          </p:cNvSpPr>
          <p:nvPr>
            <p:ph type="subTitle" sz="quarter" idx="1"/>
          </p:nvPr>
        </p:nvSpPr>
        <p:spPr>
          <a:xfrm>
            <a:off x="4038600" y="3505200"/>
            <a:ext cx="4437063" cy="3048000"/>
          </a:xfrm>
        </p:spPr>
        <p:txBody>
          <a:bodyPr/>
          <a:lstStyle>
            <a:lvl1pPr marL="0" indent="0">
              <a:buFont typeface="Wingdings" pitchFamily="2" charset="2"/>
              <a:buNone/>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sldNum" sz="quarter" idx="10"/>
          </p:nvPr>
        </p:nvSpPr>
        <p:spPr>
          <a:ln/>
        </p:spPr>
        <p:txBody>
          <a:bodyPr/>
          <a:lstStyle>
            <a:lvl1pPr>
              <a:defRPr/>
            </a:lvl1pPr>
          </a:lstStyle>
          <a:p>
            <a:pPr>
              <a:defRPr/>
            </a:pPr>
            <a:r>
              <a:rPr lang="en-US" dirty="0"/>
              <a:t>-</a:t>
            </a:r>
            <a:fld id="{9215CF6A-7A1B-4682-8527-B68045F2FA64}" type="slidenum">
              <a:rPr lang="en-US"/>
              <a:pPr>
                <a:defRPr/>
              </a:pPr>
              <a:t>‹#›</a:t>
            </a:fld>
            <a:r>
              <a:rPr lang="en-US" dirty="0"/>
              <a:t>-</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00863" y="312738"/>
            <a:ext cx="2122487" cy="5554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312738"/>
            <a:ext cx="6215063" cy="5554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sldNum" sz="quarter" idx="10"/>
          </p:nvPr>
        </p:nvSpPr>
        <p:spPr>
          <a:ln/>
        </p:spPr>
        <p:txBody>
          <a:bodyPr/>
          <a:lstStyle>
            <a:lvl1pPr>
              <a:defRPr/>
            </a:lvl1pPr>
          </a:lstStyle>
          <a:p>
            <a:pPr>
              <a:defRPr/>
            </a:pPr>
            <a:r>
              <a:rPr lang="en-US" dirty="0"/>
              <a:t>-</a:t>
            </a:r>
            <a:fld id="{1685C59C-F769-4D3B-86C4-314036D4F27D}" type="slidenum">
              <a:rPr lang="en-US"/>
              <a:pPr>
                <a:defRPr/>
              </a:pPr>
              <a:t>‹#›</a:t>
            </a:fld>
            <a:r>
              <a:rPr lang="en-US" dirty="0"/>
              <a: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sldNum" sz="quarter" idx="10"/>
          </p:nvPr>
        </p:nvSpPr>
        <p:spPr>
          <a:ln/>
        </p:spPr>
        <p:txBody>
          <a:bodyPr/>
          <a:lstStyle>
            <a:lvl1pPr>
              <a:defRPr/>
            </a:lvl1pPr>
          </a:lstStyle>
          <a:p>
            <a:pPr>
              <a:defRPr/>
            </a:pPr>
            <a:r>
              <a:rPr lang="en-US" dirty="0"/>
              <a:t>-</a:t>
            </a:r>
            <a:fld id="{412CD552-F8E5-46D8-ABA9-0135BABB5AC2}" type="slidenum">
              <a:rPr lang="en-US"/>
              <a:pPr>
                <a:defRPr/>
              </a:pPr>
              <a:t>‹#›</a:t>
            </a:fld>
            <a:r>
              <a:rPr lang="en-US" dirty="0"/>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9"/>
          <p:cNvSpPr>
            <a:spLocks noGrp="1" noChangeArrowheads="1"/>
          </p:cNvSpPr>
          <p:nvPr>
            <p:ph type="sldNum" sz="quarter" idx="10"/>
          </p:nvPr>
        </p:nvSpPr>
        <p:spPr>
          <a:ln/>
        </p:spPr>
        <p:txBody>
          <a:bodyPr/>
          <a:lstStyle>
            <a:lvl1pPr>
              <a:defRPr/>
            </a:lvl1pPr>
          </a:lstStyle>
          <a:p>
            <a:pPr>
              <a:defRPr/>
            </a:pPr>
            <a:r>
              <a:rPr lang="en-US" dirty="0"/>
              <a:t>-</a:t>
            </a:r>
            <a:fld id="{55F1B371-368D-465E-AEC6-4456081B0B9E}" type="slidenum">
              <a:rPr lang="en-US"/>
              <a:pPr>
                <a:defRPr/>
              </a:pPr>
              <a:t>‹#›</a:t>
            </a:fld>
            <a:r>
              <a:rPr lang="en-US" dirty="0"/>
              <a:t>-</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905000"/>
            <a:ext cx="4168775"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4575" y="1905000"/>
            <a:ext cx="4168775"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sldNum" sz="quarter" idx="10"/>
          </p:nvPr>
        </p:nvSpPr>
        <p:spPr>
          <a:ln/>
        </p:spPr>
        <p:txBody>
          <a:bodyPr/>
          <a:lstStyle>
            <a:lvl1pPr>
              <a:defRPr/>
            </a:lvl1pPr>
          </a:lstStyle>
          <a:p>
            <a:pPr>
              <a:defRPr/>
            </a:pPr>
            <a:r>
              <a:rPr lang="en-US" dirty="0"/>
              <a:t>-</a:t>
            </a:r>
            <a:fld id="{5DF5270D-EB3E-4D6D-8042-6A579852A75E}" type="slidenum">
              <a:rPr lang="en-US"/>
              <a:pPr>
                <a:defRPr/>
              </a:pPr>
              <a:t>‹#›</a:t>
            </a:fld>
            <a:r>
              <a:rPr lang="en-US" dirty="0"/>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9"/>
          <p:cNvSpPr>
            <a:spLocks noGrp="1" noChangeArrowheads="1"/>
          </p:cNvSpPr>
          <p:nvPr>
            <p:ph type="sldNum" sz="quarter" idx="10"/>
          </p:nvPr>
        </p:nvSpPr>
        <p:spPr>
          <a:ln/>
        </p:spPr>
        <p:txBody>
          <a:bodyPr/>
          <a:lstStyle>
            <a:lvl1pPr>
              <a:defRPr/>
            </a:lvl1pPr>
          </a:lstStyle>
          <a:p>
            <a:pPr>
              <a:defRPr/>
            </a:pPr>
            <a:r>
              <a:rPr lang="en-US" dirty="0"/>
              <a:t>-</a:t>
            </a:r>
            <a:fld id="{93E8C1FA-4119-47BE-878F-1BB0FDA700B5}" type="slidenum">
              <a:rPr lang="en-US"/>
              <a:pPr>
                <a:defRPr/>
              </a:pPr>
              <a:t>‹#›</a:t>
            </a:fld>
            <a:r>
              <a:rPr lang="en-US" dirty="0"/>
              <a:t>-</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9"/>
          <p:cNvSpPr>
            <a:spLocks noGrp="1" noChangeArrowheads="1"/>
          </p:cNvSpPr>
          <p:nvPr>
            <p:ph type="sldNum" sz="quarter" idx="10"/>
          </p:nvPr>
        </p:nvSpPr>
        <p:spPr>
          <a:ln/>
        </p:spPr>
        <p:txBody>
          <a:bodyPr/>
          <a:lstStyle>
            <a:lvl1pPr>
              <a:defRPr/>
            </a:lvl1pPr>
          </a:lstStyle>
          <a:p>
            <a:pPr>
              <a:defRPr/>
            </a:pPr>
            <a:r>
              <a:rPr lang="en-US" dirty="0"/>
              <a:t>-</a:t>
            </a:r>
            <a:fld id="{1F70B354-165C-48CB-9E88-90F6870E6C3B}" type="slidenum">
              <a:rPr lang="en-US"/>
              <a:pPr>
                <a:defRPr/>
              </a:pPr>
              <a:t>‹#›</a:t>
            </a:fld>
            <a:r>
              <a:rPr lang="en-US" dirty="0"/>
              <a:t>-</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p:cNvSpPr>
            <a:spLocks noGrp="1" noChangeArrowheads="1"/>
          </p:cNvSpPr>
          <p:nvPr>
            <p:ph type="sldNum" sz="quarter" idx="10"/>
          </p:nvPr>
        </p:nvSpPr>
        <p:spPr>
          <a:ln/>
        </p:spPr>
        <p:txBody>
          <a:bodyPr/>
          <a:lstStyle>
            <a:lvl1pPr>
              <a:defRPr/>
            </a:lvl1pPr>
          </a:lstStyle>
          <a:p>
            <a:pPr>
              <a:defRPr/>
            </a:pPr>
            <a:r>
              <a:rPr lang="en-US" dirty="0"/>
              <a:t>-</a:t>
            </a:r>
            <a:fld id="{4B7FCCD9-6EA6-4C45-87F3-9C60CF19F4ED}" type="slidenum">
              <a:rPr lang="en-US"/>
              <a:pPr>
                <a:defRPr/>
              </a:pPr>
              <a:t>‹#›</a:t>
            </a:fld>
            <a:r>
              <a:rPr lang="en-US" dirty="0"/>
              <a:t>-</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sldNum" sz="quarter" idx="10"/>
          </p:nvPr>
        </p:nvSpPr>
        <p:spPr>
          <a:ln/>
        </p:spPr>
        <p:txBody>
          <a:bodyPr/>
          <a:lstStyle>
            <a:lvl1pPr>
              <a:defRPr/>
            </a:lvl1pPr>
          </a:lstStyle>
          <a:p>
            <a:pPr>
              <a:defRPr/>
            </a:pPr>
            <a:r>
              <a:rPr lang="en-US" dirty="0"/>
              <a:t>-</a:t>
            </a:r>
            <a:fld id="{4F3C6F61-8C6D-40BD-9584-58A7079510F8}" type="slidenum">
              <a:rPr lang="en-US"/>
              <a:pPr>
                <a:defRPr/>
              </a:pPr>
              <a:t>‹#›</a:t>
            </a:fld>
            <a:r>
              <a:rPr lang="en-US" dirty="0"/>
              <a:t>-</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sldNum" sz="quarter" idx="10"/>
          </p:nvPr>
        </p:nvSpPr>
        <p:spPr>
          <a:ln/>
        </p:spPr>
        <p:txBody>
          <a:bodyPr/>
          <a:lstStyle>
            <a:lvl1pPr>
              <a:defRPr/>
            </a:lvl1pPr>
          </a:lstStyle>
          <a:p>
            <a:pPr>
              <a:defRPr/>
            </a:pPr>
            <a:r>
              <a:rPr lang="en-US" dirty="0"/>
              <a:t>-</a:t>
            </a:r>
            <a:fld id="{EA1B1923-5968-4939-8FB6-9FAEA8B6CDF0}" type="slidenum">
              <a:rPr lang="en-US"/>
              <a:pPr>
                <a:defRPr/>
              </a:pPr>
              <a:t>‹#›</a:t>
            </a:fld>
            <a:r>
              <a:rPr lang="en-US" dirty="0"/>
              <a:t>-</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7175" cy="6867525"/>
            <a:chOff x="0" y="0"/>
            <a:chExt cx="5762" cy="4326"/>
          </a:xfrm>
        </p:grpSpPr>
        <p:sp>
          <p:nvSpPr>
            <p:cNvPr id="3075" name="Rectangle 3"/>
            <p:cNvSpPr>
              <a:spLocks noChangeArrowheads="1"/>
            </p:cNvSpPr>
            <p:nvPr/>
          </p:nvSpPr>
          <p:spPr bwMode="hidden">
            <a:xfrm>
              <a:off x="0" y="0"/>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76" name="Rectangle 4"/>
            <p:cNvSpPr>
              <a:spLocks noChangeArrowheads="1"/>
            </p:cNvSpPr>
            <p:nvPr/>
          </p:nvSpPr>
          <p:spPr bwMode="hidden">
            <a:xfrm>
              <a:off x="9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77" name="Rectangle 5"/>
            <p:cNvSpPr>
              <a:spLocks noChangeArrowheads="1"/>
            </p:cNvSpPr>
            <p:nvPr/>
          </p:nvSpPr>
          <p:spPr bwMode="hidden">
            <a:xfrm>
              <a:off x="19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78" name="Rectangle 6"/>
            <p:cNvSpPr>
              <a:spLocks noChangeArrowheads="1"/>
            </p:cNvSpPr>
            <p:nvPr/>
          </p:nvSpPr>
          <p:spPr bwMode="hidden">
            <a:xfrm>
              <a:off x="28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79" name="Rectangle 7"/>
            <p:cNvSpPr>
              <a:spLocks noChangeArrowheads="1"/>
            </p:cNvSpPr>
            <p:nvPr/>
          </p:nvSpPr>
          <p:spPr bwMode="hidden">
            <a:xfrm>
              <a:off x="38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0" name="Rectangle 8"/>
            <p:cNvSpPr>
              <a:spLocks noChangeArrowheads="1"/>
            </p:cNvSpPr>
            <p:nvPr/>
          </p:nvSpPr>
          <p:spPr bwMode="hidden">
            <a:xfrm>
              <a:off x="48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1" name="Rectangle 9"/>
            <p:cNvSpPr>
              <a:spLocks noChangeArrowheads="1"/>
            </p:cNvSpPr>
            <p:nvPr/>
          </p:nvSpPr>
          <p:spPr bwMode="hidden">
            <a:xfrm>
              <a:off x="57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2" name="Rectangle 10"/>
            <p:cNvSpPr>
              <a:spLocks noChangeArrowheads="1"/>
            </p:cNvSpPr>
            <p:nvPr/>
          </p:nvSpPr>
          <p:spPr bwMode="hidden">
            <a:xfrm>
              <a:off x="67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3" name="Rectangle 11"/>
            <p:cNvSpPr>
              <a:spLocks noChangeArrowheads="1"/>
            </p:cNvSpPr>
            <p:nvPr/>
          </p:nvSpPr>
          <p:spPr bwMode="hidden">
            <a:xfrm>
              <a:off x="76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4" name="Rectangle 12"/>
            <p:cNvSpPr>
              <a:spLocks noChangeArrowheads="1"/>
            </p:cNvSpPr>
            <p:nvPr/>
          </p:nvSpPr>
          <p:spPr bwMode="hidden">
            <a:xfrm>
              <a:off x="86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5" name="Rectangle 13"/>
            <p:cNvSpPr>
              <a:spLocks noChangeArrowheads="1"/>
            </p:cNvSpPr>
            <p:nvPr/>
          </p:nvSpPr>
          <p:spPr bwMode="hidden">
            <a:xfrm>
              <a:off x="96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6" name="Rectangle 14"/>
            <p:cNvSpPr>
              <a:spLocks noChangeArrowheads="1"/>
            </p:cNvSpPr>
            <p:nvPr/>
          </p:nvSpPr>
          <p:spPr bwMode="hidden">
            <a:xfrm>
              <a:off x="105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7" name="Rectangle 15"/>
            <p:cNvSpPr>
              <a:spLocks noChangeArrowheads="1"/>
            </p:cNvSpPr>
            <p:nvPr/>
          </p:nvSpPr>
          <p:spPr bwMode="hidden">
            <a:xfrm>
              <a:off x="115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8" name="Rectangle 16"/>
            <p:cNvSpPr>
              <a:spLocks noChangeArrowheads="1"/>
            </p:cNvSpPr>
            <p:nvPr/>
          </p:nvSpPr>
          <p:spPr bwMode="hidden">
            <a:xfrm>
              <a:off x="124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89" name="Rectangle 17"/>
            <p:cNvSpPr>
              <a:spLocks noChangeArrowheads="1"/>
            </p:cNvSpPr>
            <p:nvPr/>
          </p:nvSpPr>
          <p:spPr bwMode="hidden">
            <a:xfrm>
              <a:off x="134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0" name="Rectangle 18"/>
            <p:cNvSpPr>
              <a:spLocks noChangeArrowheads="1"/>
            </p:cNvSpPr>
            <p:nvPr/>
          </p:nvSpPr>
          <p:spPr bwMode="hidden">
            <a:xfrm>
              <a:off x="144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1" name="Rectangle 19"/>
            <p:cNvSpPr>
              <a:spLocks noChangeArrowheads="1"/>
            </p:cNvSpPr>
            <p:nvPr/>
          </p:nvSpPr>
          <p:spPr bwMode="hidden">
            <a:xfrm>
              <a:off x="153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2" name="Rectangle 20"/>
            <p:cNvSpPr>
              <a:spLocks noChangeArrowheads="1"/>
            </p:cNvSpPr>
            <p:nvPr/>
          </p:nvSpPr>
          <p:spPr bwMode="hidden">
            <a:xfrm>
              <a:off x="163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3" name="Rectangle 21"/>
            <p:cNvSpPr>
              <a:spLocks noChangeArrowheads="1"/>
            </p:cNvSpPr>
            <p:nvPr/>
          </p:nvSpPr>
          <p:spPr bwMode="hidden">
            <a:xfrm>
              <a:off x="172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4" name="Rectangle 22"/>
            <p:cNvSpPr>
              <a:spLocks noChangeArrowheads="1"/>
            </p:cNvSpPr>
            <p:nvPr/>
          </p:nvSpPr>
          <p:spPr bwMode="hidden">
            <a:xfrm>
              <a:off x="182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5" name="Rectangle 23"/>
            <p:cNvSpPr>
              <a:spLocks noChangeArrowheads="1"/>
            </p:cNvSpPr>
            <p:nvPr/>
          </p:nvSpPr>
          <p:spPr bwMode="hidden">
            <a:xfrm>
              <a:off x="192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6" name="Rectangle 24"/>
            <p:cNvSpPr>
              <a:spLocks noChangeArrowheads="1"/>
            </p:cNvSpPr>
            <p:nvPr/>
          </p:nvSpPr>
          <p:spPr bwMode="hidden">
            <a:xfrm>
              <a:off x="201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7" name="Rectangle 25"/>
            <p:cNvSpPr>
              <a:spLocks noChangeArrowheads="1"/>
            </p:cNvSpPr>
            <p:nvPr/>
          </p:nvSpPr>
          <p:spPr bwMode="hidden">
            <a:xfrm>
              <a:off x="211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8" name="Rectangle 26"/>
            <p:cNvSpPr>
              <a:spLocks noChangeArrowheads="1"/>
            </p:cNvSpPr>
            <p:nvPr/>
          </p:nvSpPr>
          <p:spPr bwMode="hidden">
            <a:xfrm>
              <a:off x="220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099" name="Rectangle 27"/>
            <p:cNvSpPr>
              <a:spLocks noChangeArrowheads="1"/>
            </p:cNvSpPr>
            <p:nvPr/>
          </p:nvSpPr>
          <p:spPr bwMode="hidden">
            <a:xfrm>
              <a:off x="230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0" name="Rectangle 28"/>
            <p:cNvSpPr>
              <a:spLocks noChangeArrowheads="1"/>
            </p:cNvSpPr>
            <p:nvPr/>
          </p:nvSpPr>
          <p:spPr bwMode="hidden">
            <a:xfrm>
              <a:off x="240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1" name="Rectangle 29"/>
            <p:cNvSpPr>
              <a:spLocks noChangeArrowheads="1"/>
            </p:cNvSpPr>
            <p:nvPr/>
          </p:nvSpPr>
          <p:spPr bwMode="hidden">
            <a:xfrm>
              <a:off x="249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2" name="Rectangle 30"/>
            <p:cNvSpPr>
              <a:spLocks noChangeArrowheads="1"/>
            </p:cNvSpPr>
            <p:nvPr/>
          </p:nvSpPr>
          <p:spPr bwMode="hidden">
            <a:xfrm>
              <a:off x="259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3" name="Rectangle 31"/>
            <p:cNvSpPr>
              <a:spLocks noChangeArrowheads="1"/>
            </p:cNvSpPr>
            <p:nvPr/>
          </p:nvSpPr>
          <p:spPr bwMode="hidden">
            <a:xfrm>
              <a:off x="268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4" name="Rectangle 32"/>
            <p:cNvSpPr>
              <a:spLocks noChangeArrowheads="1"/>
            </p:cNvSpPr>
            <p:nvPr/>
          </p:nvSpPr>
          <p:spPr bwMode="hidden">
            <a:xfrm>
              <a:off x="278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5" name="Rectangle 33"/>
            <p:cNvSpPr>
              <a:spLocks noChangeArrowheads="1"/>
            </p:cNvSpPr>
            <p:nvPr/>
          </p:nvSpPr>
          <p:spPr bwMode="hidden">
            <a:xfrm>
              <a:off x="288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6" name="Rectangle 34"/>
            <p:cNvSpPr>
              <a:spLocks noChangeArrowheads="1"/>
            </p:cNvSpPr>
            <p:nvPr/>
          </p:nvSpPr>
          <p:spPr bwMode="hidden">
            <a:xfrm>
              <a:off x="297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7" name="Rectangle 35"/>
            <p:cNvSpPr>
              <a:spLocks noChangeArrowheads="1"/>
            </p:cNvSpPr>
            <p:nvPr/>
          </p:nvSpPr>
          <p:spPr bwMode="hidden">
            <a:xfrm>
              <a:off x="307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8" name="Rectangle 36"/>
            <p:cNvSpPr>
              <a:spLocks noChangeArrowheads="1"/>
            </p:cNvSpPr>
            <p:nvPr/>
          </p:nvSpPr>
          <p:spPr bwMode="hidden">
            <a:xfrm>
              <a:off x="316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09" name="Rectangle 37"/>
            <p:cNvSpPr>
              <a:spLocks noChangeArrowheads="1"/>
            </p:cNvSpPr>
            <p:nvPr/>
          </p:nvSpPr>
          <p:spPr bwMode="hidden">
            <a:xfrm>
              <a:off x="326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0" name="Rectangle 38"/>
            <p:cNvSpPr>
              <a:spLocks noChangeArrowheads="1"/>
            </p:cNvSpPr>
            <p:nvPr/>
          </p:nvSpPr>
          <p:spPr bwMode="hidden">
            <a:xfrm>
              <a:off x="336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1" name="Rectangle 39"/>
            <p:cNvSpPr>
              <a:spLocks noChangeArrowheads="1"/>
            </p:cNvSpPr>
            <p:nvPr/>
          </p:nvSpPr>
          <p:spPr bwMode="hidden">
            <a:xfrm>
              <a:off x="345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2" name="Rectangle 40"/>
            <p:cNvSpPr>
              <a:spLocks noChangeArrowheads="1"/>
            </p:cNvSpPr>
            <p:nvPr/>
          </p:nvSpPr>
          <p:spPr bwMode="hidden">
            <a:xfrm>
              <a:off x="355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3" name="Rectangle 41"/>
            <p:cNvSpPr>
              <a:spLocks noChangeArrowheads="1"/>
            </p:cNvSpPr>
            <p:nvPr/>
          </p:nvSpPr>
          <p:spPr bwMode="hidden">
            <a:xfrm>
              <a:off x="364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4" name="Rectangle 42"/>
            <p:cNvSpPr>
              <a:spLocks noChangeArrowheads="1"/>
            </p:cNvSpPr>
            <p:nvPr/>
          </p:nvSpPr>
          <p:spPr bwMode="hidden">
            <a:xfrm>
              <a:off x="374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5" name="Rectangle 43"/>
            <p:cNvSpPr>
              <a:spLocks noChangeArrowheads="1"/>
            </p:cNvSpPr>
            <p:nvPr/>
          </p:nvSpPr>
          <p:spPr bwMode="hidden">
            <a:xfrm>
              <a:off x="384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6" name="Rectangle 44"/>
            <p:cNvSpPr>
              <a:spLocks noChangeArrowheads="1"/>
            </p:cNvSpPr>
            <p:nvPr/>
          </p:nvSpPr>
          <p:spPr bwMode="hidden">
            <a:xfrm>
              <a:off x="393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7" name="Rectangle 45"/>
            <p:cNvSpPr>
              <a:spLocks noChangeArrowheads="1"/>
            </p:cNvSpPr>
            <p:nvPr/>
          </p:nvSpPr>
          <p:spPr bwMode="hidden">
            <a:xfrm>
              <a:off x="403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8" name="Rectangle 46"/>
            <p:cNvSpPr>
              <a:spLocks noChangeArrowheads="1"/>
            </p:cNvSpPr>
            <p:nvPr/>
          </p:nvSpPr>
          <p:spPr bwMode="hidden">
            <a:xfrm>
              <a:off x="412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19" name="Rectangle 47"/>
            <p:cNvSpPr>
              <a:spLocks noChangeArrowheads="1"/>
            </p:cNvSpPr>
            <p:nvPr/>
          </p:nvSpPr>
          <p:spPr bwMode="hidden">
            <a:xfrm>
              <a:off x="422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0" name="Rectangle 48"/>
            <p:cNvSpPr>
              <a:spLocks noChangeArrowheads="1"/>
            </p:cNvSpPr>
            <p:nvPr/>
          </p:nvSpPr>
          <p:spPr bwMode="hidden">
            <a:xfrm>
              <a:off x="432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1" name="Rectangle 49"/>
            <p:cNvSpPr>
              <a:spLocks noChangeArrowheads="1"/>
            </p:cNvSpPr>
            <p:nvPr/>
          </p:nvSpPr>
          <p:spPr bwMode="hidden">
            <a:xfrm>
              <a:off x="441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2" name="Rectangle 50"/>
            <p:cNvSpPr>
              <a:spLocks noChangeArrowheads="1"/>
            </p:cNvSpPr>
            <p:nvPr/>
          </p:nvSpPr>
          <p:spPr bwMode="hidden">
            <a:xfrm>
              <a:off x="451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3" name="Rectangle 51"/>
            <p:cNvSpPr>
              <a:spLocks noChangeArrowheads="1"/>
            </p:cNvSpPr>
            <p:nvPr/>
          </p:nvSpPr>
          <p:spPr bwMode="hidden">
            <a:xfrm>
              <a:off x="460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4" name="Rectangle 52"/>
            <p:cNvSpPr>
              <a:spLocks noChangeArrowheads="1"/>
            </p:cNvSpPr>
            <p:nvPr/>
          </p:nvSpPr>
          <p:spPr bwMode="hidden">
            <a:xfrm>
              <a:off x="470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5" name="Rectangle 53"/>
            <p:cNvSpPr>
              <a:spLocks noChangeArrowheads="1"/>
            </p:cNvSpPr>
            <p:nvPr/>
          </p:nvSpPr>
          <p:spPr bwMode="hidden">
            <a:xfrm>
              <a:off x="480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6" name="Rectangle 54"/>
            <p:cNvSpPr>
              <a:spLocks noChangeArrowheads="1"/>
            </p:cNvSpPr>
            <p:nvPr/>
          </p:nvSpPr>
          <p:spPr bwMode="hidden">
            <a:xfrm>
              <a:off x="489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7" name="Rectangle 55"/>
            <p:cNvSpPr>
              <a:spLocks noChangeArrowheads="1"/>
            </p:cNvSpPr>
            <p:nvPr/>
          </p:nvSpPr>
          <p:spPr bwMode="hidden">
            <a:xfrm>
              <a:off x="499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8" name="Rectangle 56"/>
            <p:cNvSpPr>
              <a:spLocks noChangeArrowheads="1"/>
            </p:cNvSpPr>
            <p:nvPr/>
          </p:nvSpPr>
          <p:spPr bwMode="hidden">
            <a:xfrm>
              <a:off x="508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29" name="Rectangle 57"/>
            <p:cNvSpPr>
              <a:spLocks noChangeArrowheads="1"/>
            </p:cNvSpPr>
            <p:nvPr/>
          </p:nvSpPr>
          <p:spPr bwMode="hidden">
            <a:xfrm>
              <a:off x="518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30" name="Rectangle 58"/>
            <p:cNvSpPr>
              <a:spLocks noChangeArrowheads="1"/>
            </p:cNvSpPr>
            <p:nvPr/>
          </p:nvSpPr>
          <p:spPr bwMode="hidden">
            <a:xfrm>
              <a:off x="5280"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31" name="Rectangle 59"/>
            <p:cNvSpPr>
              <a:spLocks noChangeArrowheads="1"/>
            </p:cNvSpPr>
            <p:nvPr/>
          </p:nvSpPr>
          <p:spPr bwMode="hidden">
            <a:xfrm>
              <a:off x="5376"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32" name="Rectangle 60"/>
            <p:cNvSpPr>
              <a:spLocks noChangeArrowheads="1"/>
            </p:cNvSpPr>
            <p:nvPr/>
          </p:nvSpPr>
          <p:spPr bwMode="hidden">
            <a:xfrm>
              <a:off x="5472"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33" name="Rectangle 61"/>
            <p:cNvSpPr>
              <a:spLocks noChangeArrowheads="1"/>
            </p:cNvSpPr>
            <p:nvPr/>
          </p:nvSpPr>
          <p:spPr bwMode="hidden">
            <a:xfrm>
              <a:off x="5568"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34" name="Rectangle 62"/>
            <p:cNvSpPr>
              <a:spLocks noChangeArrowheads="1"/>
            </p:cNvSpPr>
            <p:nvPr/>
          </p:nvSpPr>
          <p:spPr bwMode="hidden">
            <a:xfrm>
              <a:off x="5664" y="6"/>
              <a:ext cx="48" cy="432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3135" name="Rectangle 63"/>
            <p:cNvSpPr>
              <a:spLocks noChangeArrowheads="1"/>
            </p:cNvSpPr>
            <p:nvPr/>
          </p:nvSpPr>
          <p:spPr bwMode="hidden">
            <a:xfrm>
              <a:off x="431" y="0"/>
              <a:ext cx="5331" cy="4320"/>
            </a:xfrm>
            <a:prstGeom prst="rect">
              <a:avLst/>
            </a:prstGeom>
            <a:solidFill>
              <a:schemeClr val="accent1">
                <a:alpha val="50000"/>
              </a:schemeClr>
            </a:solidFill>
            <a:ln w="9525">
              <a:noFill/>
              <a:miter lim="800000"/>
              <a:headEnd/>
              <a:tailEnd/>
            </a:ln>
            <a:effectLst/>
          </p:spPr>
          <p:txBody>
            <a:bodyPr wrap="none" anchor="ctr"/>
            <a:lstStyle/>
            <a:p>
              <a:pPr>
                <a:defRPr/>
              </a:pPr>
              <a:endParaRPr lang="en-US" dirty="0"/>
            </a:p>
          </p:txBody>
        </p:sp>
        <p:sp>
          <p:nvSpPr>
            <p:cNvPr id="3136" name="Rectangle 64"/>
            <p:cNvSpPr>
              <a:spLocks noChangeArrowheads="1"/>
            </p:cNvSpPr>
            <p:nvPr/>
          </p:nvSpPr>
          <p:spPr bwMode="blackGray">
            <a:xfrm>
              <a:off x="0" y="1081"/>
              <a:ext cx="4378" cy="47"/>
            </a:xfrm>
            <a:prstGeom prst="rect">
              <a:avLst/>
            </a:prstGeom>
            <a:solidFill>
              <a:srgbClr val="00A0AF"/>
            </a:solidFill>
            <a:ln w="9525">
              <a:noFill/>
              <a:miter lim="800000"/>
              <a:headEnd/>
              <a:tailEnd/>
            </a:ln>
            <a:effectLst/>
          </p:spPr>
          <p:txBody>
            <a:bodyPr wrap="none" anchor="ctr"/>
            <a:lstStyle/>
            <a:p>
              <a:pPr>
                <a:defRPr/>
              </a:pPr>
              <a:endParaRPr lang="en-US" dirty="0"/>
            </a:p>
          </p:txBody>
        </p:sp>
      </p:grpSp>
      <p:sp>
        <p:nvSpPr>
          <p:cNvPr id="1027" name="Rectangle 65"/>
          <p:cNvSpPr>
            <a:spLocks noGrp="1" noChangeArrowheads="1"/>
          </p:cNvSpPr>
          <p:nvPr>
            <p:ph type="title"/>
          </p:nvPr>
        </p:nvSpPr>
        <p:spPr bwMode="auto">
          <a:xfrm>
            <a:off x="533400" y="312738"/>
            <a:ext cx="7543800" cy="13112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66"/>
          <p:cNvSpPr>
            <a:spLocks noGrp="1" noChangeArrowheads="1"/>
          </p:cNvSpPr>
          <p:nvPr>
            <p:ph type="body" idx="1"/>
          </p:nvPr>
        </p:nvSpPr>
        <p:spPr bwMode="auto">
          <a:xfrm>
            <a:off x="533400" y="1905000"/>
            <a:ext cx="848995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0"/>
            <a:r>
              <a:rPr lang="en-US" smtClean="0"/>
              <a:t>Bullet 2</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41" name="Rectangle 69"/>
          <p:cNvSpPr>
            <a:spLocks noGrp="1" noChangeArrowheads="1"/>
          </p:cNvSpPr>
          <p:nvPr>
            <p:ph type="sldNum" sz="quarter" idx="4"/>
          </p:nvPr>
        </p:nvSpPr>
        <p:spPr bwMode="auto">
          <a:xfrm>
            <a:off x="35814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pPr>
              <a:defRPr/>
            </a:pPr>
            <a:r>
              <a:rPr lang="en-US" dirty="0"/>
              <a:t>-</a:t>
            </a:r>
            <a:fld id="{8F12E33A-A7B4-4EF7-9F3B-642C6F6807FC}" type="slidenum">
              <a:rPr lang="en-US"/>
              <a:pPr>
                <a:defRPr/>
              </a:pPr>
              <a:t>‹#›</a:t>
            </a:fld>
            <a:r>
              <a:rPr lang="en-US" dirty="0"/>
              <a:t>-</a:t>
            </a:r>
          </a:p>
        </p:txBody>
      </p:sp>
      <p:pic>
        <p:nvPicPr>
          <p:cNvPr id="1030" name="Picture 73" descr="hilltop_left_notag"/>
          <p:cNvPicPr>
            <a:picLocks noChangeAspect="1" noChangeArrowheads="1"/>
          </p:cNvPicPr>
          <p:nvPr/>
        </p:nvPicPr>
        <p:blipFill>
          <a:blip r:embed="rId13" cstate="print"/>
          <a:srcRect/>
          <a:stretch>
            <a:fillRect/>
          </a:stretch>
        </p:blipFill>
        <p:spPr bwMode="auto">
          <a:xfrm>
            <a:off x="152400" y="6400800"/>
            <a:ext cx="1828800" cy="3206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Black" pitchFamily="34" charset="0"/>
        </a:defRPr>
      </a:lvl2pPr>
      <a:lvl3pPr algn="l" rtl="0" eaLnBrk="1" fontAlgn="base" hangingPunct="1">
        <a:spcBef>
          <a:spcPct val="0"/>
        </a:spcBef>
        <a:spcAft>
          <a:spcPct val="0"/>
        </a:spcAft>
        <a:defRPr sz="3600">
          <a:solidFill>
            <a:schemeClr val="tx2"/>
          </a:solidFill>
          <a:latin typeface="Arial Black" pitchFamily="34" charset="0"/>
        </a:defRPr>
      </a:lvl3pPr>
      <a:lvl4pPr algn="l" rtl="0" eaLnBrk="1" fontAlgn="base" hangingPunct="1">
        <a:spcBef>
          <a:spcPct val="0"/>
        </a:spcBef>
        <a:spcAft>
          <a:spcPct val="0"/>
        </a:spcAft>
        <a:defRPr sz="3600">
          <a:solidFill>
            <a:schemeClr val="tx2"/>
          </a:solidFill>
          <a:latin typeface="Arial Black" pitchFamily="34" charset="0"/>
        </a:defRPr>
      </a:lvl4pPr>
      <a:lvl5pPr algn="l" rtl="0" eaLnBrk="1" fontAlgn="base" hangingPunct="1">
        <a:spcBef>
          <a:spcPct val="0"/>
        </a:spcBef>
        <a:spcAft>
          <a:spcPct val="0"/>
        </a:spcAft>
        <a:defRPr sz="3600">
          <a:solidFill>
            <a:schemeClr val="tx2"/>
          </a:solidFill>
          <a:latin typeface="Arial Black" pitchFamily="34" charset="0"/>
        </a:defRPr>
      </a:lvl5pPr>
      <a:lvl6pPr marL="457200" algn="l" rtl="0" eaLnBrk="1" fontAlgn="base" hangingPunct="1">
        <a:spcBef>
          <a:spcPct val="0"/>
        </a:spcBef>
        <a:spcAft>
          <a:spcPct val="0"/>
        </a:spcAft>
        <a:defRPr sz="3600">
          <a:solidFill>
            <a:schemeClr val="tx2"/>
          </a:solidFill>
          <a:latin typeface="Arial Black" pitchFamily="34" charset="0"/>
        </a:defRPr>
      </a:lvl6pPr>
      <a:lvl7pPr marL="914400" algn="l" rtl="0" eaLnBrk="1" fontAlgn="base" hangingPunct="1">
        <a:spcBef>
          <a:spcPct val="0"/>
        </a:spcBef>
        <a:spcAft>
          <a:spcPct val="0"/>
        </a:spcAft>
        <a:defRPr sz="3600">
          <a:solidFill>
            <a:schemeClr val="tx2"/>
          </a:solidFill>
          <a:latin typeface="Arial Black" pitchFamily="34" charset="0"/>
        </a:defRPr>
      </a:lvl7pPr>
      <a:lvl8pPr marL="1371600" algn="l" rtl="0" eaLnBrk="1" fontAlgn="base" hangingPunct="1">
        <a:spcBef>
          <a:spcPct val="0"/>
        </a:spcBef>
        <a:spcAft>
          <a:spcPct val="0"/>
        </a:spcAft>
        <a:defRPr sz="3600">
          <a:solidFill>
            <a:schemeClr val="tx2"/>
          </a:solidFill>
          <a:latin typeface="Arial Black" pitchFamily="34" charset="0"/>
        </a:defRPr>
      </a:lvl8pPr>
      <a:lvl9pPr marL="1828800" algn="l" rtl="0" eaLnBrk="1" fontAlgn="base" hangingPunct="1">
        <a:spcBef>
          <a:spcPct val="0"/>
        </a:spcBef>
        <a:spcAft>
          <a:spcPct val="0"/>
        </a:spcAft>
        <a:defRPr sz="3600">
          <a:solidFill>
            <a:schemeClr val="tx2"/>
          </a:solidFill>
          <a:latin typeface="Arial Black" pitchFamily="34" charset="0"/>
        </a:defRPr>
      </a:lvl9pPr>
    </p:titleStyle>
    <p:bodyStyle>
      <a:lvl1pPr marL="342900" indent="-342900" algn="l" rtl="0" eaLnBrk="1" fontAlgn="base" hangingPunct="1">
        <a:spcBef>
          <a:spcPct val="85000"/>
        </a:spcBef>
        <a:spcAft>
          <a:spcPct val="0"/>
        </a:spcAft>
        <a:buClr>
          <a:schemeClr val="hlink"/>
        </a:buClr>
        <a:buSzPct val="75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0"/>
        </a:spcBef>
        <a:spcAft>
          <a:spcPct val="0"/>
        </a:spcAft>
        <a:buClr>
          <a:schemeClr val="hlink"/>
        </a:buClr>
        <a:buSzPct val="70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lr>
          <a:schemeClr val="hlink"/>
        </a:buClr>
        <a:buChar char="•"/>
        <a:defRPr sz="2000">
          <a:solidFill>
            <a:schemeClr val="tx1"/>
          </a:solidFill>
          <a:latin typeface="+mn-lt"/>
        </a:defRPr>
      </a:lvl4pPr>
      <a:lvl5pPr marL="2057400" indent="-228600" algn="l" rtl="0" eaLnBrk="1" fontAlgn="base" hangingPunct="1">
        <a:spcBef>
          <a:spcPct val="20000"/>
        </a:spcBef>
        <a:spcAft>
          <a:spcPct val="0"/>
        </a:spcAft>
        <a:buClr>
          <a:schemeClr val="tx1"/>
        </a:buClr>
        <a:buSzPct val="85000"/>
        <a:buChar char="•"/>
        <a:defRPr sz="2000">
          <a:solidFill>
            <a:schemeClr val="tx1"/>
          </a:solidFill>
          <a:latin typeface="+mn-lt"/>
        </a:defRPr>
      </a:lvl5pPr>
      <a:lvl6pPr marL="2514600" indent="-228600" algn="l" rtl="0" eaLnBrk="1" fontAlgn="base" hangingPunct="1">
        <a:spcBef>
          <a:spcPct val="20000"/>
        </a:spcBef>
        <a:spcAft>
          <a:spcPct val="0"/>
        </a:spcAft>
        <a:buClr>
          <a:schemeClr val="tx1"/>
        </a:buClr>
        <a:buSzPct val="85000"/>
        <a:buChar char="•"/>
        <a:defRPr sz="2000">
          <a:solidFill>
            <a:schemeClr val="tx1"/>
          </a:solidFill>
          <a:latin typeface="+mn-lt"/>
        </a:defRPr>
      </a:lvl6pPr>
      <a:lvl7pPr marL="2971800" indent="-228600" algn="l" rtl="0" eaLnBrk="1" fontAlgn="base" hangingPunct="1">
        <a:spcBef>
          <a:spcPct val="20000"/>
        </a:spcBef>
        <a:spcAft>
          <a:spcPct val="0"/>
        </a:spcAft>
        <a:buClr>
          <a:schemeClr val="tx1"/>
        </a:buClr>
        <a:buSzPct val="85000"/>
        <a:buChar char="•"/>
        <a:defRPr sz="2000">
          <a:solidFill>
            <a:schemeClr val="tx1"/>
          </a:solidFill>
          <a:latin typeface="+mn-lt"/>
        </a:defRPr>
      </a:lvl7pPr>
      <a:lvl8pPr marL="3429000" indent="-228600" algn="l" rtl="0" eaLnBrk="1" fontAlgn="base" hangingPunct="1">
        <a:spcBef>
          <a:spcPct val="20000"/>
        </a:spcBef>
        <a:spcAft>
          <a:spcPct val="0"/>
        </a:spcAft>
        <a:buClr>
          <a:schemeClr val="tx1"/>
        </a:buClr>
        <a:buSzPct val="85000"/>
        <a:buChar char="•"/>
        <a:defRPr sz="2000">
          <a:solidFill>
            <a:schemeClr val="tx1"/>
          </a:solidFill>
          <a:latin typeface="+mn-lt"/>
        </a:defRPr>
      </a:lvl8pPr>
      <a:lvl9pPr marL="3886200" indent="-228600" algn="l" rtl="0" eaLnBrk="1" fontAlgn="base" hangingPunct="1">
        <a:spcBef>
          <a:spcPct val="20000"/>
        </a:spcBef>
        <a:spcAft>
          <a:spcPct val="0"/>
        </a:spcAft>
        <a:buClr>
          <a:schemeClr val="tx1"/>
        </a:buClr>
        <a:buSzPct val="8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hilltopinstitute.or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2168346"/>
            <a:ext cx="7543800" cy="1200329"/>
          </a:xfrm>
          <a:noFill/>
        </p:spPr>
        <p:txBody>
          <a:bodyPr lIns="0" rIns="0"/>
          <a:lstStyle/>
          <a:p>
            <a:pPr eaLnBrk="1" hangingPunct="1"/>
            <a:r>
              <a:rPr lang="en-US" dirty="0" smtClean="0"/>
              <a:t>DHMH HCBS Provider Self-Assessment: Initial Results</a:t>
            </a:r>
          </a:p>
        </p:txBody>
      </p:sp>
      <p:sp>
        <p:nvSpPr>
          <p:cNvPr id="3075" name="Rectangle 3"/>
          <p:cNvSpPr>
            <a:spLocks noGrp="1" noChangeArrowheads="1"/>
          </p:cNvSpPr>
          <p:nvPr>
            <p:ph type="subTitle" idx="1"/>
          </p:nvPr>
        </p:nvSpPr>
        <p:spPr>
          <a:xfrm>
            <a:off x="2667000" y="3810000"/>
            <a:ext cx="5732463" cy="2622550"/>
          </a:xfrm>
        </p:spPr>
        <p:txBody>
          <a:bodyPr lIns="0" rIns="0"/>
          <a:lstStyle/>
          <a:p>
            <a:pPr algn="r" eaLnBrk="1" hangingPunct="1">
              <a:lnSpc>
                <a:spcPct val="175000"/>
              </a:lnSpc>
              <a:spcBef>
                <a:spcPct val="0"/>
              </a:spcBef>
            </a:pPr>
            <a:r>
              <a:rPr lang="en-US" sz="2400" dirty="0" smtClean="0"/>
              <a:t>June 9, 2016</a:t>
            </a:r>
          </a:p>
          <a:p>
            <a:pPr algn="r" eaLnBrk="1" hangingPunct="1">
              <a:lnSpc>
                <a:spcPct val="175000"/>
              </a:lnSpc>
              <a:spcBef>
                <a:spcPct val="0"/>
              </a:spcBef>
            </a:pPr>
            <a:r>
              <a:rPr lang="en-US" sz="2400" dirty="0" smtClean="0"/>
              <a:t>Ian Stockwell</a:t>
            </a:r>
          </a:p>
          <a:p>
            <a:pPr algn="r" eaLnBrk="1" hangingPunct="1">
              <a:lnSpc>
                <a:spcPct val="175000"/>
              </a:lnSpc>
              <a:spcBef>
                <a:spcPct val="0"/>
              </a:spcBef>
            </a:pPr>
            <a:r>
              <a:rPr lang="en-US" sz="2400" dirty="0" smtClean="0"/>
              <a:t>MaryAnn Mood </a:t>
            </a:r>
          </a:p>
          <a:p>
            <a:pPr algn="r" eaLnBrk="1" hangingPunct="1">
              <a:lnSpc>
                <a:spcPct val="175000"/>
              </a:lnSpc>
              <a:spcBef>
                <a:spcPct val="0"/>
              </a:spcBef>
            </a:pPr>
            <a:r>
              <a:rPr lang="en-US" sz="2400" dirty="0" smtClean="0"/>
              <a:t>DHMH HCBS Transition Team Meeting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 Flag Questions </a:t>
            </a:r>
            <a:endParaRPr lang="en-US" dirty="0"/>
          </a:p>
        </p:txBody>
      </p:sp>
      <p:sp>
        <p:nvSpPr>
          <p:cNvPr id="3" name="Content Placeholder 2"/>
          <p:cNvSpPr>
            <a:spLocks noGrp="1"/>
          </p:cNvSpPr>
          <p:nvPr>
            <p:ph idx="1"/>
          </p:nvPr>
        </p:nvSpPr>
        <p:spPr>
          <a:xfrm>
            <a:off x="457200" y="1981200"/>
            <a:ext cx="8382000" cy="3962400"/>
          </a:xfrm>
        </p:spPr>
        <p:txBody>
          <a:bodyPr/>
          <a:lstStyle/>
          <a:p>
            <a:endParaRPr lang="en-US" dirty="0" smtClean="0"/>
          </a:p>
          <a:p>
            <a:endParaRPr lang="en-US" dirty="0" smtClean="0"/>
          </a:p>
          <a:p>
            <a:endParaRPr lang="en-US" dirty="0" smtClean="0"/>
          </a:p>
          <a:p>
            <a:endParaRPr lang="en-US" sz="1800" dirty="0" smtClean="0"/>
          </a:p>
          <a:p>
            <a:r>
              <a:rPr lang="en-US" sz="1800" dirty="0" smtClean="0"/>
              <a:t> A little over a third (35.8%) of provider sites that have been deemed non-compliant are compliant on all of the red flag questions</a:t>
            </a:r>
          </a:p>
          <a:p>
            <a:pPr lvl="1"/>
            <a:r>
              <a:rPr lang="en-US" sz="1800" dirty="0" smtClean="0"/>
              <a:t>64.2% of providers deemed non-compliant are non-compliant on at least one red flag question </a:t>
            </a:r>
          </a:p>
          <a:p>
            <a:pPr>
              <a:buNone/>
            </a:pP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r>
              <a:rPr lang="en-US" dirty="0" smtClean="0"/>
              <a:t>-</a:t>
            </a:r>
            <a:fld id="{412CD552-F8E5-46D8-ABA9-0135BABB5AC2}" type="slidenum">
              <a:rPr lang="en-US" smtClean="0"/>
              <a:pPr>
                <a:defRPr/>
              </a:pPr>
              <a:t>10</a:t>
            </a:fld>
            <a:r>
              <a:rPr lang="en-US" dirty="0" smtClean="0"/>
              <a:t>-</a:t>
            </a:r>
            <a:endParaRPr lang="en-US" dirty="0"/>
          </a:p>
        </p:txBody>
      </p:sp>
      <p:graphicFrame>
        <p:nvGraphicFramePr>
          <p:cNvPr id="5" name="Table 4"/>
          <p:cNvGraphicFramePr>
            <a:graphicFrameLocks noGrp="1"/>
          </p:cNvGraphicFramePr>
          <p:nvPr/>
        </p:nvGraphicFramePr>
        <p:xfrm>
          <a:off x="685800" y="1905000"/>
          <a:ext cx="7772400" cy="2926080"/>
        </p:xfrm>
        <a:graphic>
          <a:graphicData uri="http://schemas.openxmlformats.org/drawingml/2006/table">
            <a:tbl>
              <a:tblPr firstRow="1" bandRow="1">
                <a:tableStyleId>{5C22544A-7EE6-4342-B048-85BDC9FD1C3A}</a:tableStyleId>
              </a:tblPr>
              <a:tblGrid>
                <a:gridCol w="3352800"/>
                <a:gridCol w="2209800"/>
                <a:gridCol w="2209800"/>
              </a:tblGrid>
              <a:tr h="314325">
                <a:tc>
                  <a:txBody>
                    <a:bodyPr/>
                    <a:lstStyle/>
                    <a:p>
                      <a:pPr algn="ctr"/>
                      <a:r>
                        <a:rPr lang="en-US" sz="1600" dirty="0" smtClean="0">
                          <a:solidFill>
                            <a:schemeClr val="bg1"/>
                          </a:solidFill>
                          <a:latin typeface="Calibri" pitchFamily="34" charset="0"/>
                        </a:rPr>
                        <a:t>Number</a:t>
                      </a:r>
                      <a:r>
                        <a:rPr lang="en-US" sz="1600" baseline="0" dirty="0" smtClean="0">
                          <a:solidFill>
                            <a:schemeClr val="bg1"/>
                          </a:solidFill>
                          <a:latin typeface="Calibri" pitchFamily="34" charset="0"/>
                        </a:rPr>
                        <a:t> of Non-Compliant Red Flag Questions </a:t>
                      </a:r>
                      <a:endParaRPr lang="en-US" sz="1600" dirty="0">
                        <a:solidFill>
                          <a:schemeClr val="bg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c>
                  <a:txBody>
                    <a:bodyPr/>
                    <a:lstStyle/>
                    <a:p>
                      <a:pPr algn="ctr"/>
                      <a:r>
                        <a:rPr lang="en-US" sz="1600" dirty="0" smtClean="0">
                          <a:solidFill>
                            <a:schemeClr val="bg1"/>
                          </a:solidFill>
                          <a:latin typeface="Calibri" pitchFamily="34" charset="0"/>
                        </a:rPr>
                        <a:t>Number of Sites </a:t>
                      </a:r>
                      <a:endParaRPr lang="en-US" sz="1600" dirty="0">
                        <a:solidFill>
                          <a:schemeClr val="bg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c>
                  <a:txBody>
                    <a:bodyPr/>
                    <a:lstStyle/>
                    <a:p>
                      <a:pPr algn="ctr"/>
                      <a:r>
                        <a:rPr lang="en-US" sz="1600" dirty="0" smtClean="0">
                          <a:solidFill>
                            <a:schemeClr val="bg1"/>
                          </a:solidFill>
                          <a:latin typeface="Calibri" pitchFamily="34" charset="0"/>
                        </a:rPr>
                        <a:t>Percentage </a:t>
                      </a:r>
                      <a:endParaRPr lang="en-US" sz="1600" dirty="0">
                        <a:solidFill>
                          <a:schemeClr val="bg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r>
              <a:tr h="314325">
                <a:tc>
                  <a:txBody>
                    <a:bodyPr/>
                    <a:lstStyle/>
                    <a:p>
                      <a:pPr algn="ctr"/>
                      <a:r>
                        <a:rPr lang="en-US" sz="1600" dirty="0" smtClean="0">
                          <a:solidFill>
                            <a:schemeClr val="tx1"/>
                          </a:solidFill>
                          <a:latin typeface="Calibri" pitchFamily="34" charset="0"/>
                        </a:rPr>
                        <a:t>0</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Calibri" pitchFamily="34" charset="0"/>
                        </a:rPr>
                        <a:t>308</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smtClean="0">
                          <a:solidFill>
                            <a:srgbClr val="000000"/>
                          </a:solidFill>
                          <a:latin typeface="Calibri" pitchFamily="34" charset="0"/>
                        </a:rPr>
                        <a:t>35.8%</a:t>
                      </a:r>
                      <a:endParaRPr lang="en-US" sz="16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4325">
                <a:tc>
                  <a:txBody>
                    <a:bodyPr/>
                    <a:lstStyle/>
                    <a:p>
                      <a:pPr algn="ctr"/>
                      <a:r>
                        <a:rPr lang="en-US" sz="1600" dirty="0" smtClean="0">
                          <a:solidFill>
                            <a:schemeClr val="tx1"/>
                          </a:solidFill>
                          <a:latin typeface="Calibri" pitchFamily="34" charset="0"/>
                        </a:rPr>
                        <a:t>1</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Calibri" pitchFamily="34" charset="0"/>
                        </a:rPr>
                        <a:t>385</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smtClean="0">
                          <a:solidFill>
                            <a:srgbClr val="000000"/>
                          </a:solidFill>
                          <a:latin typeface="Calibri" pitchFamily="34" charset="0"/>
                        </a:rPr>
                        <a:t>44.8%</a:t>
                      </a:r>
                      <a:endParaRPr lang="en-US" sz="16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4325">
                <a:tc>
                  <a:txBody>
                    <a:bodyPr/>
                    <a:lstStyle/>
                    <a:p>
                      <a:pPr algn="ctr"/>
                      <a:r>
                        <a:rPr lang="en-US" sz="1600" dirty="0" smtClean="0">
                          <a:solidFill>
                            <a:schemeClr val="tx1"/>
                          </a:solidFill>
                          <a:latin typeface="Calibri" pitchFamily="34" charset="0"/>
                        </a:rPr>
                        <a:t>2</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Calibri" pitchFamily="34" charset="0"/>
                        </a:rPr>
                        <a:t>122</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smtClean="0">
                          <a:solidFill>
                            <a:srgbClr val="000000"/>
                          </a:solidFill>
                          <a:latin typeface="Calibri" pitchFamily="34" charset="0"/>
                        </a:rPr>
                        <a:t>14.2%</a:t>
                      </a:r>
                      <a:endParaRPr lang="en-US" sz="16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4325">
                <a:tc>
                  <a:txBody>
                    <a:bodyPr/>
                    <a:lstStyle/>
                    <a:p>
                      <a:pPr algn="ctr"/>
                      <a:r>
                        <a:rPr lang="en-US" sz="1600" dirty="0" smtClean="0">
                          <a:solidFill>
                            <a:schemeClr val="tx1"/>
                          </a:solidFill>
                          <a:latin typeface="Calibri" pitchFamily="34" charset="0"/>
                        </a:rPr>
                        <a:t>3</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Calibri" pitchFamily="34" charset="0"/>
                        </a:rPr>
                        <a:t>38</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smtClean="0">
                          <a:solidFill>
                            <a:srgbClr val="000000"/>
                          </a:solidFill>
                          <a:latin typeface="Calibri" pitchFamily="34" charset="0"/>
                        </a:rPr>
                        <a:t>4.4%</a:t>
                      </a:r>
                      <a:endParaRPr lang="en-US" sz="16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4325">
                <a:tc>
                  <a:txBody>
                    <a:bodyPr/>
                    <a:lstStyle/>
                    <a:p>
                      <a:pPr algn="ctr"/>
                      <a:r>
                        <a:rPr lang="en-US" sz="1600" dirty="0" smtClean="0">
                          <a:solidFill>
                            <a:schemeClr val="tx1"/>
                          </a:solidFill>
                          <a:latin typeface="Calibri" pitchFamily="34" charset="0"/>
                        </a:rPr>
                        <a:t>4</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Calibri" pitchFamily="34" charset="0"/>
                        </a:rPr>
                        <a:t>6</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smtClean="0">
                          <a:solidFill>
                            <a:srgbClr val="000000"/>
                          </a:solidFill>
                          <a:latin typeface="Calibri" pitchFamily="34" charset="0"/>
                        </a:rPr>
                        <a:t>0.7%</a:t>
                      </a:r>
                      <a:endParaRPr lang="en-US" sz="16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4325">
                <a:tc>
                  <a:txBody>
                    <a:bodyPr/>
                    <a:lstStyle/>
                    <a:p>
                      <a:pPr algn="ctr"/>
                      <a:r>
                        <a:rPr lang="en-US" sz="1600" dirty="0" smtClean="0">
                          <a:solidFill>
                            <a:schemeClr val="tx1"/>
                          </a:solidFill>
                          <a:latin typeface="Calibri" pitchFamily="34" charset="0"/>
                        </a:rPr>
                        <a:t>5</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dirty="0" smtClean="0">
                          <a:solidFill>
                            <a:schemeClr val="tx1"/>
                          </a:solidFill>
                          <a:latin typeface="Calibri" pitchFamily="34" charset="0"/>
                        </a:rPr>
                        <a:t>1</a:t>
                      </a:r>
                      <a:endParaRPr lang="en-US" sz="1600"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smtClean="0">
                          <a:solidFill>
                            <a:srgbClr val="000000"/>
                          </a:solidFill>
                          <a:latin typeface="Calibri" pitchFamily="34" charset="0"/>
                        </a:rPr>
                        <a:t>0.1%</a:t>
                      </a:r>
                      <a:endParaRPr lang="en-US" sz="16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4325">
                <a:tc>
                  <a:txBody>
                    <a:bodyPr/>
                    <a:lstStyle/>
                    <a:p>
                      <a:pPr algn="ctr"/>
                      <a:r>
                        <a:rPr lang="en-US" sz="1600" b="1" dirty="0" smtClean="0">
                          <a:solidFill>
                            <a:schemeClr val="tx1"/>
                          </a:solidFill>
                          <a:latin typeface="Calibri" pitchFamily="34" charset="0"/>
                        </a:rPr>
                        <a:t>Total </a:t>
                      </a:r>
                      <a:endParaRPr lang="en-US" sz="1600"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tc>
                  <a:txBody>
                    <a:bodyPr/>
                    <a:lstStyle/>
                    <a:p>
                      <a:pPr algn="ctr"/>
                      <a:r>
                        <a:rPr lang="en-US" sz="1600" b="1" dirty="0" smtClean="0">
                          <a:solidFill>
                            <a:schemeClr val="tx1"/>
                          </a:solidFill>
                          <a:latin typeface="Calibri" pitchFamily="34" charset="0"/>
                        </a:rPr>
                        <a:t>860</a:t>
                      </a:r>
                      <a:endParaRPr lang="en-US" sz="1600"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tc>
                  <a:txBody>
                    <a:bodyPr/>
                    <a:lstStyle/>
                    <a:p>
                      <a:pPr algn="ctr" fontAlgn="b"/>
                      <a:r>
                        <a:rPr lang="en-US" sz="1600" b="1" i="0" u="none" strike="noStrike" dirty="0" smtClean="0">
                          <a:solidFill>
                            <a:srgbClr val="000000"/>
                          </a:solidFill>
                          <a:latin typeface="Calibri" pitchFamily="34" charset="0"/>
                        </a:rPr>
                        <a:t>100.0</a:t>
                      </a:r>
                      <a:r>
                        <a:rPr lang="en-US" sz="1600" b="1" i="0" u="none" strike="noStrike" dirty="0">
                          <a:solidFill>
                            <a:srgbClr val="000000"/>
                          </a:solidFill>
                          <a:latin typeface="Calibri"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r>
              <a:rPr lang="en-US" dirty="0" smtClean="0"/>
              <a:t>-</a:t>
            </a:r>
            <a:fld id="{1F70B354-165C-48CB-9E88-90F6870E6C3B}" type="slidenum">
              <a:rPr lang="en-US" smtClean="0"/>
              <a:pPr>
                <a:defRPr/>
              </a:pPr>
              <a:t>11</a:t>
            </a:fld>
            <a:r>
              <a:rPr lang="en-US" dirty="0" smtClean="0"/>
              <a:t>-</a:t>
            </a:r>
            <a:endParaRPr lang="en-US" dirty="0"/>
          </a:p>
        </p:txBody>
      </p:sp>
      <p:sp>
        <p:nvSpPr>
          <p:cNvPr id="5" name="Rectangle 4"/>
          <p:cNvSpPr/>
          <p:nvPr/>
        </p:nvSpPr>
        <p:spPr bwMode="auto">
          <a:xfrm>
            <a:off x="0" y="1524000"/>
            <a:ext cx="7239000" cy="533400"/>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Verdana" pitchFamily="34" charset="0"/>
            </a:endParaRPr>
          </a:p>
        </p:txBody>
      </p:sp>
      <p:graphicFrame>
        <p:nvGraphicFramePr>
          <p:cNvPr id="8" name="Content Placeholder 4"/>
          <p:cNvGraphicFramePr>
            <a:graphicFrameLocks/>
          </p:cNvGraphicFramePr>
          <p:nvPr/>
        </p:nvGraphicFramePr>
        <p:xfrm>
          <a:off x="247958" y="609600"/>
          <a:ext cx="8648085" cy="5418576"/>
        </p:xfrm>
        <a:graphic>
          <a:graphicData uri="http://schemas.openxmlformats.org/drawingml/2006/table">
            <a:tbl>
              <a:tblPr firstRow="1" bandRow="1">
                <a:tableStyleId>{5C22544A-7EE6-4342-B048-85BDC9FD1C3A}</a:tableStyleId>
              </a:tblPr>
              <a:tblGrid>
                <a:gridCol w="5016610"/>
                <a:gridCol w="698390"/>
                <a:gridCol w="836592"/>
                <a:gridCol w="724894"/>
                <a:gridCol w="700402"/>
                <a:gridCol w="671197"/>
              </a:tblGrid>
              <a:tr h="354384">
                <a:tc rowSpan="2">
                  <a:txBody>
                    <a:bodyPr/>
                    <a:lstStyle/>
                    <a:p>
                      <a:pPr algn="ctr" fontAlgn="b"/>
                      <a:r>
                        <a:rPr lang="en-US" sz="1200" b="1" i="0" u="none" strike="noStrike" dirty="0">
                          <a:solidFill>
                            <a:schemeClr val="bg1"/>
                          </a:solidFill>
                          <a:latin typeface="Calibri"/>
                        </a:rPr>
                        <a:t>Regulation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c gridSpan="5">
                  <a:txBody>
                    <a:bodyPr/>
                    <a:lstStyle/>
                    <a:p>
                      <a:pPr algn="ctr"/>
                      <a:r>
                        <a:rPr lang="en-US" sz="1200" dirty="0" smtClean="0">
                          <a:solidFill>
                            <a:schemeClr val="bg1"/>
                          </a:solidFill>
                          <a:latin typeface="Calibri" pitchFamily="34" charset="0"/>
                        </a:rPr>
                        <a:t>Service Setting</a:t>
                      </a:r>
                      <a:r>
                        <a:rPr lang="en-US" sz="1200" baseline="0" dirty="0" smtClean="0">
                          <a:solidFill>
                            <a:schemeClr val="bg1"/>
                          </a:solidFill>
                          <a:latin typeface="Calibri" pitchFamily="34" charset="0"/>
                        </a:rPr>
                        <a:t> Sites*</a:t>
                      </a:r>
                      <a:endParaRPr lang="en-US" sz="1200" dirty="0">
                        <a:solidFill>
                          <a:schemeClr val="bg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48823">
                <a:tc vMerge="1">
                  <a:txBody>
                    <a:bodyPr/>
                    <a:lstStyle/>
                    <a:p>
                      <a:pPr algn="ctr" fontAlgn="b"/>
                      <a:endParaRPr lang="en-US" sz="1400" b="1"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200" b="1" dirty="0" smtClean="0">
                          <a:solidFill>
                            <a:schemeClr val="tx1"/>
                          </a:solidFill>
                          <a:latin typeface="Calibri" pitchFamily="34" charset="0"/>
                        </a:rPr>
                        <a:t>AL</a:t>
                      </a:r>
                    </a:p>
                    <a:p>
                      <a:pPr algn="ctr"/>
                      <a:r>
                        <a:rPr lang="en-US" sz="1200" b="1" dirty="0" smtClean="0">
                          <a:solidFill>
                            <a:schemeClr val="tx1"/>
                          </a:solidFill>
                          <a:latin typeface="Calibri" pitchFamily="34" charset="0"/>
                        </a:rPr>
                        <a:t>(N=639)</a:t>
                      </a:r>
                      <a:endParaRPr lang="en-US" sz="1200"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a:txBody>
                    <a:bodyPr/>
                    <a:lstStyle/>
                    <a:p>
                      <a:pPr algn="ctr"/>
                      <a:r>
                        <a:rPr lang="en-US" sz="1200" b="1" dirty="0" smtClean="0">
                          <a:solidFill>
                            <a:schemeClr val="tx1"/>
                          </a:solidFill>
                          <a:latin typeface="Calibri" pitchFamily="34" charset="0"/>
                        </a:rPr>
                        <a:t>SCP</a:t>
                      </a:r>
                    </a:p>
                    <a:p>
                      <a:pPr algn="ctr"/>
                      <a:r>
                        <a:rPr lang="en-US" sz="1200" b="1" dirty="0" smtClean="0">
                          <a:solidFill>
                            <a:schemeClr val="tx1"/>
                          </a:solidFill>
                          <a:latin typeface="Calibri" pitchFamily="34" charset="0"/>
                        </a:rPr>
                        <a:t>(N=29)</a:t>
                      </a:r>
                      <a:endParaRPr lang="en-US" sz="1200"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a:txBody>
                    <a:bodyPr/>
                    <a:lstStyle/>
                    <a:p>
                      <a:pPr algn="ctr"/>
                      <a:r>
                        <a:rPr lang="en-US" sz="1200" b="1" dirty="0" smtClean="0">
                          <a:solidFill>
                            <a:schemeClr val="tx1"/>
                          </a:solidFill>
                          <a:latin typeface="Calibri" pitchFamily="34" charset="0"/>
                        </a:rPr>
                        <a:t>MDC</a:t>
                      </a:r>
                    </a:p>
                    <a:p>
                      <a:pPr algn="ctr"/>
                      <a:r>
                        <a:rPr lang="en-US" sz="1200" b="1" dirty="0" smtClean="0">
                          <a:solidFill>
                            <a:schemeClr val="tx1"/>
                          </a:solidFill>
                          <a:latin typeface="Calibri" pitchFamily="34" charset="0"/>
                        </a:rPr>
                        <a:t>(N=124)</a:t>
                      </a:r>
                      <a:endParaRPr lang="en-US" sz="1200"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a:txBody>
                    <a:bodyPr/>
                    <a:lstStyle/>
                    <a:p>
                      <a:pPr algn="ctr"/>
                      <a:r>
                        <a:rPr lang="en-US" sz="1200" b="1" dirty="0" smtClean="0">
                          <a:solidFill>
                            <a:schemeClr val="tx1"/>
                          </a:solidFill>
                          <a:latin typeface="Calibri" pitchFamily="34" charset="0"/>
                        </a:rPr>
                        <a:t>TI</a:t>
                      </a:r>
                    </a:p>
                    <a:p>
                      <a:pPr algn="ctr"/>
                      <a:r>
                        <a:rPr lang="en-US" sz="1200" b="1" dirty="0" smtClean="0">
                          <a:solidFill>
                            <a:schemeClr val="tx1"/>
                          </a:solidFill>
                          <a:latin typeface="Calibri" pitchFamily="34" charset="0"/>
                        </a:rPr>
                        <a:t>(N=36)</a:t>
                      </a:r>
                      <a:endParaRPr lang="en-US" sz="1200"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a:txBody>
                    <a:bodyPr/>
                    <a:lstStyle/>
                    <a:p>
                      <a:pPr algn="ctr"/>
                      <a:r>
                        <a:rPr lang="en-US" sz="1200" b="1" dirty="0" smtClean="0">
                          <a:solidFill>
                            <a:schemeClr val="tx1"/>
                          </a:solidFill>
                          <a:latin typeface="Calibri" pitchFamily="34" charset="0"/>
                        </a:rPr>
                        <a:t>RH</a:t>
                      </a:r>
                    </a:p>
                    <a:p>
                      <a:pPr algn="ctr"/>
                      <a:r>
                        <a:rPr lang="en-US" sz="1200" b="1" dirty="0" smtClean="0">
                          <a:solidFill>
                            <a:schemeClr val="tx1"/>
                          </a:solidFill>
                          <a:latin typeface="Calibri" pitchFamily="34" charset="0"/>
                        </a:rPr>
                        <a:t>(N=29)</a:t>
                      </a:r>
                      <a:endParaRPr lang="en-US" sz="1200"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r>
              <a:tr h="354384">
                <a:tc>
                  <a:txBody>
                    <a:bodyPr/>
                    <a:lstStyle/>
                    <a:p>
                      <a:pPr algn="l" fontAlgn="b"/>
                      <a:r>
                        <a:rPr lang="en-US" sz="1100" b="0" i="0" u="none" strike="noStrike" dirty="0">
                          <a:solidFill>
                            <a:srgbClr val="000000"/>
                          </a:solidFill>
                          <a:latin typeface="Calibri"/>
                        </a:rPr>
                        <a:t>Setting is institutional</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5.2%</a:t>
                      </a:r>
                    </a:p>
                    <a:p>
                      <a:pPr algn="ctr" fontAlgn="b"/>
                      <a:r>
                        <a:rPr lang="en-US" sz="1100" b="0" i="0" u="none" strike="noStrike" dirty="0" smtClean="0">
                          <a:solidFill>
                            <a:srgbClr val="000000"/>
                          </a:solidFill>
                          <a:latin typeface="Calibri" pitchFamily="34" charset="0"/>
                        </a:rPr>
                        <a:t>(36)</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3.4%</a:t>
                      </a:r>
                    </a:p>
                    <a:p>
                      <a:pPr algn="ctr" fontAlgn="b"/>
                      <a:r>
                        <a:rPr lang="en-US" sz="1100" b="0" i="0" u="none" strike="noStrike" dirty="0" smtClean="0">
                          <a:solidFill>
                            <a:srgbClr val="000000"/>
                          </a:solidFill>
                          <a:latin typeface="Calibri" pitchFamily="34" charset="0"/>
                        </a:rPr>
                        <a:t>(1)</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4.8%</a:t>
                      </a:r>
                    </a:p>
                    <a:p>
                      <a:pPr algn="ctr" fontAlgn="b"/>
                      <a:r>
                        <a:rPr lang="en-US" sz="1100" b="0" i="0" u="none" strike="noStrike" dirty="0" smtClean="0">
                          <a:solidFill>
                            <a:srgbClr val="000000"/>
                          </a:solidFill>
                          <a:latin typeface="Calibri" pitchFamily="34" charset="0"/>
                        </a:rPr>
                        <a:t>(6)</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2.8%</a:t>
                      </a:r>
                    </a:p>
                    <a:p>
                      <a:pPr algn="ctr" fontAlgn="b"/>
                      <a:r>
                        <a:rPr lang="en-US" sz="1100" b="0" i="0" u="none" strike="noStrike" dirty="0" smtClean="0">
                          <a:solidFill>
                            <a:srgbClr val="000000"/>
                          </a:solidFill>
                          <a:latin typeface="Calibri" pitchFamily="34" charset="0"/>
                        </a:rPr>
                        <a:t>(1)</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6.9%</a:t>
                      </a:r>
                    </a:p>
                    <a:p>
                      <a:pPr algn="ctr" fontAlgn="b"/>
                      <a:r>
                        <a:rPr lang="en-US" sz="1100" b="0" i="0" u="none" strike="noStrike" dirty="0" smtClean="0">
                          <a:solidFill>
                            <a:srgbClr val="000000"/>
                          </a:solidFill>
                          <a:latin typeface="Calibri" pitchFamily="34" charset="0"/>
                        </a:rPr>
                        <a:t>(2)</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Settings has presumed qualities of an institution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77.9%</a:t>
                      </a:r>
                    </a:p>
                    <a:p>
                      <a:pPr algn="ctr" fontAlgn="b"/>
                      <a:r>
                        <a:rPr lang="en-US" sz="1100" b="0" i="0" u="none" strike="noStrike" dirty="0" smtClean="0">
                          <a:solidFill>
                            <a:srgbClr val="000000"/>
                          </a:solidFill>
                          <a:latin typeface="Calibri" pitchFamily="34" charset="0"/>
                        </a:rPr>
                        <a:t>(540)</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86.2%</a:t>
                      </a:r>
                    </a:p>
                    <a:p>
                      <a:pPr algn="ctr" fontAlgn="b"/>
                      <a:r>
                        <a:rPr lang="en-US" sz="1100" b="0" i="0" u="none" strike="noStrike" dirty="0" smtClean="0">
                          <a:solidFill>
                            <a:srgbClr val="000000"/>
                          </a:solidFill>
                          <a:latin typeface="Calibri" pitchFamily="34" charset="0"/>
                        </a:rPr>
                        <a:t>(25)</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77.4%</a:t>
                      </a:r>
                    </a:p>
                    <a:p>
                      <a:pPr algn="ctr" fontAlgn="b"/>
                      <a:r>
                        <a:rPr lang="en-US" sz="1100" b="0" i="0" u="none" strike="noStrike" dirty="0" smtClean="0">
                          <a:solidFill>
                            <a:srgbClr val="000000"/>
                          </a:solidFill>
                          <a:latin typeface="Calibri" pitchFamily="34" charset="0"/>
                        </a:rPr>
                        <a:t>(96)</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91.7%</a:t>
                      </a:r>
                    </a:p>
                    <a:p>
                      <a:pPr algn="ctr" fontAlgn="b"/>
                      <a:r>
                        <a:rPr lang="en-US" sz="1100" b="0" i="0" u="none" strike="noStrike" dirty="0" smtClean="0">
                          <a:solidFill>
                            <a:srgbClr val="000000"/>
                          </a:solidFill>
                          <a:latin typeface="Calibri" pitchFamily="34" charset="0"/>
                        </a:rPr>
                        <a:t>(33)</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93.1%</a:t>
                      </a:r>
                    </a:p>
                    <a:p>
                      <a:pPr algn="ctr" fontAlgn="b"/>
                      <a:r>
                        <a:rPr lang="en-US" sz="1100" b="0" i="0" u="none" strike="noStrike" dirty="0" smtClean="0">
                          <a:solidFill>
                            <a:srgbClr val="000000"/>
                          </a:solidFill>
                          <a:latin typeface="Calibri" pitchFamily="34" charset="0"/>
                        </a:rPr>
                        <a:t>(27)</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Setting is integrated and supports full access to the community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74.0%</a:t>
                      </a:r>
                    </a:p>
                    <a:p>
                      <a:pPr algn="ctr" fontAlgn="b"/>
                      <a:r>
                        <a:rPr lang="en-US" sz="1100" b="0" i="0" u="none" strike="noStrike" dirty="0" smtClean="0">
                          <a:solidFill>
                            <a:srgbClr val="000000"/>
                          </a:solidFill>
                          <a:latin typeface="Calibri" pitchFamily="34" charset="0"/>
                        </a:rPr>
                        <a:t>(513)</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44.8%</a:t>
                      </a:r>
                    </a:p>
                    <a:p>
                      <a:pPr algn="ctr" fontAlgn="b"/>
                      <a:r>
                        <a:rPr lang="en-US" sz="1100" b="0" i="0" u="none" strike="noStrike" dirty="0" smtClean="0">
                          <a:solidFill>
                            <a:srgbClr val="000000"/>
                          </a:solidFill>
                          <a:latin typeface="Calibri" pitchFamily="34" charset="0"/>
                        </a:rPr>
                        <a:t>(13)</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20.2%</a:t>
                      </a:r>
                    </a:p>
                    <a:p>
                      <a:pPr algn="ctr" fontAlgn="b"/>
                      <a:r>
                        <a:rPr lang="en-US" sz="1100" b="0" i="0" u="none" strike="noStrike" dirty="0" smtClean="0">
                          <a:solidFill>
                            <a:srgbClr val="000000"/>
                          </a:solidFill>
                          <a:latin typeface="Calibri" pitchFamily="34" charset="0"/>
                        </a:rPr>
                        <a:t>(25)</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33.3%</a:t>
                      </a:r>
                    </a:p>
                    <a:p>
                      <a:pPr algn="ctr" fontAlgn="b"/>
                      <a:r>
                        <a:rPr lang="en-US" sz="1100" b="0" i="0" u="none" strike="noStrike" dirty="0" smtClean="0">
                          <a:solidFill>
                            <a:srgbClr val="000000"/>
                          </a:solidFill>
                          <a:latin typeface="Calibri" pitchFamily="34" charset="0"/>
                        </a:rPr>
                        <a:t>(12)</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82.8%</a:t>
                      </a:r>
                    </a:p>
                    <a:p>
                      <a:pPr algn="ctr" fontAlgn="b"/>
                      <a:r>
                        <a:rPr lang="en-US" sz="1100" b="0" i="0" u="none" strike="noStrike" dirty="0" smtClean="0">
                          <a:solidFill>
                            <a:srgbClr val="000000"/>
                          </a:solidFill>
                          <a:latin typeface="Calibri" pitchFamily="34" charset="0"/>
                        </a:rPr>
                        <a:t>(24)</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Setting is picked by the individual - options include non-disability setting and private bedroom</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56.0%</a:t>
                      </a:r>
                    </a:p>
                    <a:p>
                      <a:pPr algn="ctr" fontAlgn="b"/>
                      <a:r>
                        <a:rPr lang="en-US" sz="1100" b="0" i="0" u="none" strike="noStrike" dirty="0" smtClean="0">
                          <a:solidFill>
                            <a:srgbClr val="000000"/>
                          </a:solidFill>
                          <a:latin typeface="Calibri" pitchFamily="34" charset="0"/>
                        </a:rPr>
                        <a:t>(388)</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51.7%</a:t>
                      </a:r>
                    </a:p>
                    <a:p>
                      <a:pPr algn="ctr" fontAlgn="b"/>
                      <a:r>
                        <a:rPr lang="en-US" sz="1100" b="0" i="0" u="none" strike="noStrike" dirty="0" smtClean="0">
                          <a:solidFill>
                            <a:srgbClr val="000000"/>
                          </a:solidFill>
                          <a:latin typeface="Calibri" pitchFamily="34" charset="0"/>
                        </a:rPr>
                        <a:t>(15)</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38.7%</a:t>
                      </a:r>
                    </a:p>
                    <a:p>
                      <a:pPr algn="ctr" fontAlgn="b"/>
                      <a:r>
                        <a:rPr lang="en-US" sz="1100" b="0" i="0" u="none" strike="noStrike" dirty="0" smtClean="0">
                          <a:solidFill>
                            <a:srgbClr val="000000"/>
                          </a:solidFill>
                          <a:latin typeface="Calibri" pitchFamily="34" charset="0"/>
                        </a:rPr>
                        <a:t>(48)</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30.6%</a:t>
                      </a:r>
                    </a:p>
                    <a:p>
                      <a:pPr algn="ctr" fontAlgn="b"/>
                      <a:r>
                        <a:rPr lang="en-US" sz="1100" b="0" i="0" u="none" strike="noStrike" dirty="0" smtClean="0">
                          <a:solidFill>
                            <a:srgbClr val="000000"/>
                          </a:solidFill>
                          <a:latin typeface="Calibri" pitchFamily="34" charset="0"/>
                        </a:rPr>
                        <a:t>(11)</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37.9%</a:t>
                      </a:r>
                    </a:p>
                    <a:p>
                      <a:pPr algn="ctr" fontAlgn="b"/>
                      <a:r>
                        <a:rPr lang="en-US" sz="1100" b="0" i="0" u="none" strike="noStrike" dirty="0" smtClean="0">
                          <a:solidFill>
                            <a:srgbClr val="000000"/>
                          </a:solidFill>
                          <a:latin typeface="Calibri" pitchFamily="34" charset="0"/>
                        </a:rPr>
                        <a:t>(11)</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Setting ensures individuals' rights to privacy, dignity and </a:t>
                      </a:r>
                      <a:r>
                        <a:rPr lang="en-US" sz="1100" b="0" i="0" u="none" strike="noStrike" dirty="0" smtClean="0">
                          <a:solidFill>
                            <a:srgbClr val="000000"/>
                          </a:solidFill>
                          <a:latin typeface="Calibri"/>
                        </a:rPr>
                        <a:t>respect, and </a:t>
                      </a:r>
                      <a:r>
                        <a:rPr lang="en-US" sz="1100" b="0" i="0" u="none" strike="noStrike" dirty="0">
                          <a:solidFill>
                            <a:srgbClr val="000000"/>
                          </a:solidFill>
                          <a:latin typeface="Calibri"/>
                        </a:rPr>
                        <a:t>freedom from coercion and restraint</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9.7%</a:t>
                      </a:r>
                    </a:p>
                    <a:p>
                      <a:pPr algn="ctr" fontAlgn="b"/>
                      <a:r>
                        <a:rPr lang="en-US" sz="1100" b="0" i="0" u="none" strike="noStrike" dirty="0" smtClean="0">
                          <a:solidFill>
                            <a:srgbClr val="000000"/>
                          </a:solidFill>
                          <a:latin typeface="Calibri" pitchFamily="34" charset="0"/>
                        </a:rPr>
                        <a:t>(67)</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10.3%</a:t>
                      </a:r>
                    </a:p>
                    <a:p>
                      <a:pPr algn="ctr" fontAlgn="b"/>
                      <a:r>
                        <a:rPr lang="en-US" sz="1100" b="0" i="0" u="none" strike="noStrike" dirty="0" smtClean="0">
                          <a:solidFill>
                            <a:srgbClr val="000000"/>
                          </a:solidFill>
                          <a:latin typeface="Calibri" pitchFamily="34" charset="0"/>
                        </a:rPr>
                        <a:t>(3)</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15.3%</a:t>
                      </a:r>
                    </a:p>
                    <a:p>
                      <a:pPr algn="ctr" fontAlgn="b"/>
                      <a:r>
                        <a:rPr lang="en-US" sz="1100" b="0" i="0" u="none" strike="noStrike" dirty="0" smtClean="0">
                          <a:solidFill>
                            <a:srgbClr val="000000"/>
                          </a:solidFill>
                          <a:latin typeface="Calibri" pitchFamily="34" charset="0"/>
                        </a:rPr>
                        <a:t>(19)</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16.7%</a:t>
                      </a:r>
                    </a:p>
                    <a:p>
                      <a:pPr algn="ctr" fontAlgn="b"/>
                      <a:r>
                        <a:rPr lang="en-US" sz="1100" b="0" i="0" u="none" strike="noStrike" dirty="0" smtClean="0">
                          <a:solidFill>
                            <a:srgbClr val="000000"/>
                          </a:solidFill>
                          <a:latin typeface="Calibri" pitchFamily="34" charset="0"/>
                        </a:rPr>
                        <a:t>(6)</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10.3%</a:t>
                      </a:r>
                    </a:p>
                    <a:p>
                      <a:pPr algn="ctr" fontAlgn="b"/>
                      <a:r>
                        <a:rPr lang="en-US" sz="1100" b="0" i="0" u="none" strike="noStrike" dirty="0" smtClean="0">
                          <a:solidFill>
                            <a:srgbClr val="000000"/>
                          </a:solidFill>
                          <a:latin typeface="Calibri" pitchFamily="34" charset="0"/>
                        </a:rPr>
                        <a:t>(3)</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Setting optimizes </a:t>
                      </a:r>
                      <a:r>
                        <a:rPr lang="en-US" sz="1100" b="0" i="0" u="none" strike="noStrike" dirty="0" smtClean="0">
                          <a:solidFill>
                            <a:srgbClr val="000000"/>
                          </a:solidFill>
                          <a:latin typeface="Calibri"/>
                        </a:rPr>
                        <a:t>individual </a:t>
                      </a:r>
                      <a:r>
                        <a:rPr lang="en-US" sz="1100" b="0" i="0" u="none" strike="noStrike" dirty="0">
                          <a:solidFill>
                            <a:srgbClr val="000000"/>
                          </a:solidFill>
                          <a:latin typeface="Calibri"/>
                        </a:rPr>
                        <a:t>autonomy and independence in making life choices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77.5%</a:t>
                      </a:r>
                    </a:p>
                    <a:p>
                      <a:pPr algn="ctr" fontAlgn="b"/>
                      <a:r>
                        <a:rPr lang="en-US" sz="1100" b="0" i="0" u="none" strike="noStrike" dirty="0" smtClean="0">
                          <a:solidFill>
                            <a:srgbClr val="000000"/>
                          </a:solidFill>
                          <a:latin typeface="Calibri" pitchFamily="34" charset="0"/>
                        </a:rPr>
                        <a:t>(537)</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27.6%</a:t>
                      </a:r>
                    </a:p>
                    <a:p>
                      <a:pPr algn="ctr" fontAlgn="b"/>
                      <a:r>
                        <a:rPr lang="en-US" sz="1100" b="0" i="0" u="none" strike="noStrike" dirty="0" smtClean="0">
                          <a:solidFill>
                            <a:srgbClr val="000000"/>
                          </a:solidFill>
                          <a:latin typeface="Calibri" pitchFamily="34" charset="0"/>
                        </a:rPr>
                        <a:t>(8)</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29.8%</a:t>
                      </a:r>
                    </a:p>
                    <a:p>
                      <a:pPr algn="ctr" fontAlgn="b"/>
                      <a:r>
                        <a:rPr lang="en-US" sz="1100" b="0" i="0" u="none" strike="noStrike" dirty="0" smtClean="0">
                          <a:solidFill>
                            <a:srgbClr val="000000"/>
                          </a:solidFill>
                          <a:latin typeface="Calibri" pitchFamily="34" charset="0"/>
                        </a:rPr>
                        <a:t>(37)</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38.9%</a:t>
                      </a:r>
                    </a:p>
                    <a:p>
                      <a:pPr algn="ctr" fontAlgn="b"/>
                      <a:r>
                        <a:rPr lang="en-US" sz="1100" b="0" i="0" u="none" strike="noStrike" dirty="0" smtClean="0">
                          <a:solidFill>
                            <a:srgbClr val="000000"/>
                          </a:solidFill>
                          <a:latin typeface="Calibri" pitchFamily="34" charset="0"/>
                        </a:rPr>
                        <a:t>(14)</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58.6%</a:t>
                      </a:r>
                    </a:p>
                    <a:p>
                      <a:pPr algn="ctr" fontAlgn="b"/>
                      <a:r>
                        <a:rPr lang="en-US" sz="1100" b="0" i="0" u="none" strike="noStrike" dirty="0" smtClean="0">
                          <a:solidFill>
                            <a:srgbClr val="000000"/>
                          </a:solidFill>
                          <a:latin typeface="Calibri" pitchFamily="34" charset="0"/>
                        </a:rPr>
                        <a:t>(17)</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Setting </a:t>
                      </a:r>
                      <a:r>
                        <a:rPr lang="en-US" sz="1100" b="0" i="0" u="none" strike="noStrike" dirty="0" smtClean="0">
                          <a:solidFill>
                            <a:srgbClr val="000000"/>
                          </a:solidFill>
                          <a:latin typeface="Calibri"/>
                        </a:rPr>
                        <a:t>facilitates </a:t>
                      </a:r>
                      <a:r>
                        <a:rPr lang="en-US" sz="1100" b="0" i="0" u="none" strike="noStrike" dirty="0">
                          <a:solidFill>
                            <a:srgbClr val="000000"/>
                          </a:solidFill>
                          <a:latin typeface="Calibri"/>
                        </a:rPr>
                        <a:t>individual choice regarding services and supports</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17.6%</a:t>
                      </a:r>
                    </a:p>
                    <a:p>
                      <a:pPr algn="ctr" fontAlgn="b"/>
                      <a:r>
                        <a:rPr lang="en-US" sz="1100" b="0" i="0" u="none" strike="noStrike" dirty="0" smtClean="0">
                          <a:solidFill>
                            <a:srgbClr val="000000"/>
                          </a:solidFill>
                          <a:latin typeface="Calibri" pitchFamily="34" charset="0"/>
                        </a:rPr>
                        <a:t>(122)</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13.8%</a:t>
                      </a:r>
                    </a:p>
                    <a:p>
                      <a:pPr algn="ctr" fontAlgn="b"/>
                      <a:r>
                        <a:rPr lang="en-US" sz="1100" b="0" i="0" u="none" strike="noStrike" dirty="0" smtClean="0">
                          <a:solidFill>
                            <a:srgbClr val="000000"/>
                          </a:solidFill>
                          <a:latin typeface="Calibri" pitchFamily="34" charset="0"/>
                        </a:rPr>
                        <a:t>(4)</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11.3%</a:t>
                      </a:r>
                    </a:p>
                    <a:p>
                      <a:pPr algn="ctr" fontAlgn="b"/>
                      <a:r>
                        <a:rPr lang="en-US" sz="1100" b="0" i="0" u="none" strike="noStrike" dirty="0" smtClean="0">
                          <a:solidFill>
                            <a:srgbClr val="000000"/>
                          </a:solidFill>
                          <a:latin typeface="Calibri" pitchFamily="34" charset="0"/>
                        </a:rPr>
                        <a:t>(14)</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22.2%</a:t>
                      </a:r>
                    </a:p>
                    <a:p>
                      <a:pPr algn="ctr" fontAlgn="b"/>
                      <a:r>
                        <a:rPr lang="en-US" sz="1100" b="0" i="0" u="none" strike="noStrike" dirty="0" smtClean="0">
                          <a:solidFill>
                            <a:srgbClr val="000000"/>
                          </a:solidFill>
                          <a:latin typeface="Calibri" pitchFamily="34" charset="0"/>
                        </a:rPr>
                        <a:t>(8)</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20.7%</a:t>
                      </a:r>
                    </a:p>
                    <a:p>
                      <a:pPr algn="ctr" fontAlgn="b"/>
                      <a:r>
                        <a:rPr lang="en-US" sz="1100" b="0" i="0" u="none" strike="noStrike" dirty="0" smtClean="0">
                          <a:solidFill>
                            <a:srgbClr val="000000"/>
                          </a:solidFill>
                          <a:latin typeface="Calibri" pitchFamily="34" charset="0"/>
                        </a:rPr>
                        <a:t>(6)</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The setting is physically </a:t>
                      </a:r>
                      <a:r>
                        <a:rPr lang="en-US" sz="1100" b="0" i="0" u="none" strike="noStrike" dirty="0" smtClean="0">
                          <a:solidFill>
                            <a:srgbClr val="000000"/>
                          </a:solidFill>
                          <a:latin typeface="Calibri"/>
                        </a:rPr>
                        <a:t>accessible </a:t>
                      </a:r>
                      <a:r>
                        <a:rPr lang="en-US" sz="1100" b="0" i="0" u="none" strike="noStrike" dirty="0">
                          <a:solidFill>
                            <a:srgbClr val="000000"/>
                          </a:solidFill>
                          <a:latin typeface="Calibri"/>
                        </a:rPr>
                        <a:t>to the individual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52.7%</a:t>
                      </a:r>
                    </a:p>
                    <a:p>
                      <a:pPr algn="ctr" fontAlgn="b"/>
                      <a:r>
                        <a:rPr lang="en-US" sz="1100" b="0" i="0" u="none" strike="noStrike" dirty="0" smtClean="0">
                          <a:solidFill>
                            <a:srgbClr val="000000"/>
                          </a:solidFill>
                          <a:latin typeface="Calibri" pitchFamily="34" charset="0"/>
                        </a:rPr>
                        <a:t>(365)</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3.4%</a:t>
                      </a:r>
                    </a:p>
                    <a:p>
                      <a:pPr algn="ctr" fontAlgn="b"/>
                      <a:r>
                        <a:rPr lang="en-US" sz="1100" b="0" i="0" u="none" strike="noStrike" dirty="0" smtClean="0">
                          <a:solidFill>
                            <a:srgbClr val="000000"/>
                          </a:solidFill>
                          <a:latin typeface="Calibri" pitchFamily="34" charset="0"/>
                        </a:rPr>
                        <a:t>(1)</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4.8%</a:t>
                      </a:r>
                    </a:p>
                    <a:p>
                      <a:pPr algn="ctr" fontAlgn="b"/>
                      <a:r>
                        <a:rPr lang="en-US" sz="1100" b="0" i="0" u="none" strike="noStrike" dirty="0" smtClean="0">
                          <a:solidFill>
                            <a:srgbClr val="000000"/>
                          </a:solidFill>
                          <a:latin typeface="Calibri" pitchFamily="34" charset="0"/>
                        </a:rPr>
                        <a:t>(6)</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16.7%</a:t>
                      </a:r>
                    </a:p>
                    <a:p>
                      <a:pPr algn="ctr" fontAlgn="b"/>
                      <a:r>
                        <a:rPr lang="en-US" sz="1100" b="0" i="0" u="none" strike="noStrike" dirty="0" smtClean="0">
                          <a:solidFill>
                            <a:srgbClr val="000000"/>
                          </a:solidFill>
                          <a:latin typeface="Calibri" pitchFamily="34" charset="0"/>
                        </a:rPr>
                        <a:t>(6)</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58.6%</a:t>
                      </a:r>
                    </a:p>
                    <a:p>
                      <a:pPr algn="ctr" fontAlgn="b"/>
                      <a:r>
                        <a:rPr lang="en-US" sz="1100" b="0" i="0" u="none" strike="noStrike" dirty="0" smtClean="0">
                          <a:solidFill>
                            <a:srgbClr val="000000"/>
                          </a:solidFill>
                          <a:latin typeface="Calibri" pitchFamily="34" charset="0"/>
                        </a:rPr>
                        <a:t>(17)</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Individuals have the freedom to control their own schedules and have access to food at any time</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31.6%</a:t>
                      </a:r>
                    </a:p>
                    <a:p>
                      <a:pPr algn="ctr" fontAlgn="b"/>
                      <a:r>
                        <a:rPr lang="en-US" sz="1100" b="0" i="0" u="none" strike="noStrike" dirty="0" smtClean="0">
                          <a:solidFill>
                            <a:srgbClr val="000000"/>
                          </a:solidFill>
                          <a:latin typeface="Calibri" pitchFamily="34" charset="0"/>
                        </a:rPr>
                        <a:t>(219)</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51.7%</a:t>
                      </a:r>
                    </a:p>
                    <a:p>
                      <a:pPr algn="ctr" fontAlgn="b"/>
                      <a:r>
                        <a:rPr lang="en-US" sz="1100" b="0" i="0" u="none" strike="noStrike" dirty="0" smtClean="0">
                          <a:solidFill>
                            <a:srgbClr val="000000"/>
                          </a:solidFill>
                          <a:latin typeface="Calibri" pitchFamily="34" charset="0"/>
                        </a:rPr>
                        <a:t>(15)</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46.8%</a:t>
                      </a:r>
                    </a:p>
                    <a:p>
                      <a:pPr algn="ctr" fontAlgn="b"/>
                      <a:r>
                        <a:rPr lang="en-US" sz="1100" b="0" i="0" u="none" strike="noStrike" dirty="0" smtClean="0">
                          <a:solidFill>
                            <a:srgbClr val="000000"/>
                          </a:solidFill>
                          <a:latin typeface="Calibri" pitchFamily="34" charset="0"/>
                        </a:rPr>
                        <a:t>(58)</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25.0%</a:t>
                      </a:r>
                    </a:p>
                    <a:p>
                      <a:pPr algn="ctr" fontAlgn="b"/>
                      <a:r>
                        <a:rPr lang="en-US" sz="1100" b="0" i="0" u="none" strike="noStrike" dirty="0" smtClean="0">
                          <a:solidFill>
                            <a:srgbClr val="000000"/>
                          </a:solidFill>
                          <a:latin typeface="Calibri" pitchFamily="34" charset="0"/>
                        </a:rPr>
                        <a:t>(9)</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31.0%</a:t>
                      </a:r>
                    </a:p>
                    <a:p>
                      <a:pPr algn="ctr" fontAlgn="b"/>
                      <a:r>
                        <a:rPr lang="en-US" sz="1100" b="0" i="0" u="none" strike="noStrike" dirty="0" smtClean="0">
                          <a:solidFill>
                            <a:srgbClr val="000000"/>
                          </a:solidFill>
                          <a:latin typeface="Calibri" pitchFamily="34" charset="0"/>
                        </a:rPr>
                        <a:t>(9)</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200" b="1" i="0" u="none" strike="noStrike" dirty="0">
                          <a:solidFill>
                            <a:srgbClr val="000000"/>
                          </a:solidFill>
                          <a:latin typeface="Calibri"/>
                        </a:rPr>
                        <a:t>Residential Settings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gridSpan="5">
                  <a:txBody>
                    <a:bodyPr/>
                    <a:lstStyle/>
                    <a:p>
                      <a:pPr algn="ctr" fontAlgn="b"/>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b"/>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Individuals must have a lease or residency agreement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1.6%</a:t>
                      </a:r>
                    </a:p>
                    <a:p>
                      <a:pPr algn="ctr" fontAlgn="b"/>
                      <a:r>
                        <a:rPr lang="en-US" sz="1100" b="0" i="0" u="none" strike="noStrike" dirty="0" smtClean="0">
                          <a:solidFill>
                            <a:srgbClr val="000000"/>
                          </a:solidFill>
                          <a:latin typeface="Calibri" pitchFamily="34" charset="0"/>
                        </a:rPr>
                        <a:t>(11)</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0.0%</a:t>
                      </a:r>
                    </a:p>
                    <a:p>
                      <a:pPr algn="ctr" fontAlgn="b"/>
                      <a:r>
                        <a:rPr lang="en-US" sz="1100" b="0" i="0" u="none" strike="noStrike" dirty="0" smtClean="0">
                          <a:solidFill>
                            <a:srgbClr val="000000"/>
                          </a:solidFill>
                          <a:latin typeface="Calibri" pitchFamily="34" charset="0"/>
                        </a:rPr>
                        <a:t>(0)</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0.0%</a:t>
                      </a:r>
                    </a:p>
                    <a:p>
                      <a:pPr algn="ctr" fontAlgn="b"/>
                      <a:r>
                        <a:rPr lang="en-US" sz="1100" b="0" i="0" u="none" strike="noStrike" dirty="0" smtClean="0">
                          <a:solidFill>
                            <a:srgbClr val="000000"/>
                          </a:solidFill>
                          <a:latin typeface="Calibri" pitchFamily="34" charset="0"/>
                        </a:rPr>
                        <a:t>(0)</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2.8%</a:t>
                      </a:r>
                    </a:p>
                    <a:p>
                      <a:pPr algn="ctr" fontAlgn="b"/>
                      <a:r>
                        <a:rPr lang="en-US" sz="1100" b="0" i="0" u="none" strike="noStrike" dirty="0" smtClean="0">
                          <a:solidFill>
                            <a:srgbClr val="000000"/>
                          </a:solidFill>
                          <a:latin typeface="Calibri" pitchFamily="34" charset="0"/>
                        </a:rPr>
                        <a:t>(1)</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44.8%</a:t>
                      </a:r>
                    </a:p>
                    <a:p>
                      <a:pPr algn="ctr" fontAlgn="b"/>
                      <a:r>
                        <a:rPr lang="en-US" sz="1100" b="0" i="0" u="none" strike="noStrike" dirty="0" smtClean="0">
                          <a:solidFill>
                            <a:srgbClr val="000000"/>
                          </a:solidFill>
                          <a:latin typeface="Calibri" pitchFamily="34" charset="0"/>
                        </a:rPr>
                        <a:t>(13)</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Individuals must have privacy in their sleeping or living unit (locking doors, availability of keys, choice of roommate, freedom to decorate)</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91.9%</a:t>
                      </a:r>
                    </a:p>
                    <a:p>
                      <a:pPr algn="ctr" fontAlgn="b"/>
                      <a:r>
                        <a:rPr lang="en-US" sz="1100" b="0" i="0" u="none" strike="noStrike" dirty="0" smtClean="0">
                          <a:solidFill>
                            <a:srgbClr val="000000"/>
                          </a:solidFill>
                          <a:latin typeface="Calibri" pitchFamily="34" charset="0"/>
                        </a:rPr>
                        <a:t>(637)</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6.9%</a:t>
                      </a:r>
                    </a:p>
                    <a:p>
                      <a:pPr algn="ctr" fontAlgn="b"/>
                      <a:r>
                        <a:rPr lang="en-US" sz="1100" b="0" i="0" u="none" strike="noStrike" dirty="0" smtClean="0">
                          <a:solidFill>
                            <a:srgbClr val="000000"/>
                          </a:solidFill>
                          <a:latin typeface="Calibri" pitchFamily="34" charset="0"/>
                        </a:rPr>
                        <a:t>(2)</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5.6%</a:t>
                      </a:r>
                    </a:p>
                    <a:p>
                      <a:pPr algn="ctr" fontAlgn="b"/>
                      <a:r>
                        <a:rPr lang="en-US" sz="1100" b="0" i="0" u="none" strike="noStrike" dirty="0" smtClean="0">
                          <a:solidFill>
                            <a:srgbClr val="000000"/>
                          </a:solidFill>
                          <a:latin typeface="Calibri" pitchFamily="34" charset="0"/>
                        </a:rPr>
                        <a:t>(7)</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13.9%</a:t>
                      </a:r>
                    </a:p>
                    <a:p>
                      <a:pPr algn="ctr" fontAlgn="b"/>
                      <a:r>
                        <a:rPr lang="en-US" sz="1100" b="0" i="0" u="none" strike="noStrike" dirty="0" smtClean="0">
                          <a:solidFill>
                            <a:srgbClr val="000000"/>
                          </a:solidFill>
                          <a:latin typeface="Calibri" pitchFamily="34" charset="0"/>
                        </a:rPr>
                        <a:t>(5)</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96.6%</a:t>
                      </a:r>
                    </a:p>
                    <a:p>
                      <a:pPr algn="ctr" fontAlgn="b"/>
                      <a:r>
                        <a:rPr lang="en-US" sz="1100" b="0" i="0" u="none" strike="noStrike" dirty="0" smtClean="0">
                          <a:solidFill>
                            <a:srgbClr val="000000"/>
                          </a:solidFill>
                          <a:latin typeface="Calibri" pitchFamily="34" charset="0"/>
                        </a:rPr>
                        <a:t>(28)</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384">
                <a:tc>
                  <a:txBody>
                    <a:bodyPr/>
                    <a:lstStyle/>
                    <a:p>
                      <a:pPr algn="l" fontAlgn="b"/>
                      <a:r>
                        <a:rPr lang="en-US" sz="1100" b="0" i="0" u="none" strike="noStrike" dirty="0">
                          <a:solidFill>
                            <a:srgbClr val="000000"/>
                          </a:solidFill>
                          <a:latin typeface="Calibri"/>
                        </a:rPr>
                        <a:t>Individuals are able to have visitors at any time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17.2%</a:t>
                      </a:r>
                    </a:p>
                    <a:p>
                      <a:pPr algn="ctr" fontAlgn="b"/>
                      <a:r>
                        <a:rPr lang="en-US" sz="1100" b="0" i="0" u="none" strike="noStrike" dirty="0" smtClean="0">
                          <a:solidFill>
                            <a:srgbClr val="000000"/>
                          </a:solidFill>
                          <a:latin typeface="Calibri" pitchFamily="34" charset="0"/>
                        </a:rPr>
                        <a:t>(119)</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0.0%</a:t>
                      </a:r>
                    </a:p>
                    <a:p>
                      <a:pPr algn="ctr" fontAlgn="b"/>
                      <a:r>
                        <a:rPr lang="en-US" sz="1100" b="0" i="0" u="none" strike="noStrike" dirty="0" smtClean="0">
                          <a:solidFill>
                            <a:srgbClr val="000000"/>
                          </a:solidFill>
                          <a:latin typeface="Calibri" pitchFamily="34" charset="0"/>
                        </a:rPr>
                        <a:t>(0)</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0.8%</a:t>
                      </a:r>
                    </a:p>
                    <a:p>
                      <a:pPr algn="ctr" fontAlgn="b"/>
                      <a:r>
                        <a:rPr lang="en-US" sz="1100" b="0" i="0" u="none" strike="noStrike" dirty="0" smtClean="0">
                          <a:solidFill>
                            <a:srgbClr val="000000"/>
                          </a:solidFill>
                          <a:latin typeface="Calibri" pitchFamily="34" charset="0"/>
                        </a:rPr>
                        <a:t>(1)</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5.6%</a:t>
                      </a:r>
                    </a:p>
                    <a:p>
                      <a:pPr algn="ctr" fontAlgn="b"/>
                      <a:r>
                        <a:rPr lang="en-US" sz="1100" b="0" i="0" u="none" strike="noStrike" dirty="0" smtClean="0">
                          <a:solidFill>
                            <a:srgbClr val="000000"/>
                          </a:solidFill>
                          <a:latin typeface="Calibri" pitchFamily="34" charset="0"/>
                        </a:rPr>
                        <a:t>(2)</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00" b="0" i="0" u="none" strike="noStrike" dirty="0" smtClean="0">
                          <a:solidFill>
                            <a:srgbClr val="000000"/>
                          </a:solidFill>
                          <a:latin typeface="Calibri" pitchFamily="34" charset="0"/>
                        </a:rPr>
                        <a:t>20.7%</a:t>
                      </a:r>
                    </a:p>
                    <a:p>
                      <a:pPr algn="ctr" fontAlgn="b"/>
                      <a:r>
                        <a:rPr lang="en-US" sz="1100" b="0" i="0" u="none" strike="noStrike" dirty="0" smtClean="0">
                          <a:solidFill>
                            <a:srgbClr val="000000"/>
                          </a:solidFill>
                          <a:latin typeface="Calibri" pitchFamily="34" charset="0"/>
                        </a:rPr>
                        <a:t>(6)</a:t>
                      </a:r>
                      <a:endParaRPr lang="en-US" sz="11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TextBox 8"/>
          <p:cNvSpPr txBox="1"/>
          <p:nvPr/>
        </p:nvSpPr>
        <p:spPr>
          <a:xfrm>
            <a:off x="304800" y="152400"/>
            <a:ext cx="8686799" cy="400110"/>
          </a:xfrm>
          <a:prstGeom prst="rect">
            <a:avLst/>
          </a:prstGeom>
          <a:noFill/>
        </p:spPr>
        <p:txBody>
          <a:bodyPr wrap="square" rtlCol="0">
            <a:spAutoFit/>
          </a:bodyPr>
          <a:lstStyle/>
          <a:p>
            <a:pPr algn="ctr"/>
            <a:r>
              <a:rPr lang="en-US" sz="2000" b="1" dirty="0" smtClean="0">
                <a:latin typeface="+mj-lt"/>
              </a:rPr>
              <a:t>Provider Setting Sites Non-Compliant, by Regulation </a:t>
            </a:r>
            <a:endParaRPr lang="en-US" sz="2000" b="1" dirty="0">
              <a:latin typeface="+mj-lt"/>
            </a:endParaRPr>
          </a:p>
        </p:txBody>
      </p:sp>
      <p:sp>
        <p:nvSpPr>
          <p:cNvPr id="10" name="TextBox 9"/>
          <p:cNvSpPr txBox="1"/>
          <p:nvPr/>
        </p:nvSpPr>
        <p:spPr>
          <a:xfrm>
            <a:off x="533400" y="6096000"/>
            <a:ext cx="8610600" cy="400110"/>
          </a:xfrm>
          <a:prstGeom prst="rect">
            <a:avLst/>
          </a:prstGeom>
          <a:noFill/>
        </p:spPr>
        <p:txBody>
          <a:bodyPr wrap="square" rtlCol="0">
            <a:spAutoFit/>
          </a:bodyPr>
          <a:lstStyle/>
          <a:p>
            <a:r>
              <a:rPr lang="en-US" sz="1000" dirty="0" smtClean="0">
                <a:latin typeface="+mn-lt"/>
              </a:rPr>
              <a:t>*If a provider identified more than one service, it will show up under each service setting. </a:t>
            </a:r>
            <a:br>
              <a:rPr lang="en-US" sz="1000" dirty="0" smtClean="0">
                <a:latin typeface="+mn-lt"/>
              </a:rPr>
            </a:br>
            <a:r>
              <a:rPr lang="en-US" sz="1000" dirty="0" smtClean="0">
                <a:latin typeface="+mn-lt"/>
              </a:rPr>
              <a:t>Additionally, it appears that some providers misidentified their services. </a:t>
            </a:r>
            <a:endParaRPr lang="en-US" sz="1000" dirty="0">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t>
            </a:r>
            <a:endParaRPr lang="en-US" dirty="0"/>
          </a:p>
        </p:txBody>
      </p:sp>
      <p:sp>
        <p:nvSpPr>
          <p:cNvPr id="4" name="Slide Number Placeholder 3"/>
          <p:cNvSpPr>
            <a:spLocks noGrp="1"/>
          </p:cNvSpPr>
          <p:nvPr>
            <p:ph type="sldNum" sz="quarter" idx="10"/>
          </p:nvPr>
        </p:nvSpPr>
        <p:spPr/>
        <p:txBody>
          <a:bodyPr/>
          <a:lstStyle/>
          <a:p>
            <a:pPr>
              <a:defRPr/>
            </a:pPr>
            <a:r>
              <a:rPr lang="en-US" dirty="0" smtClean="0"/>
              <a:t>-</a:t>
            </a:r>
            <a:fld id="{412CD552-F8E5-46D8-ABA9-0135BABB5AC2}" type="slidenum">
              <a:rPr lang="en-US" smtClean="0"/>
              <a:pPr>
                <a:defRPr/>
              </a:pPr>
              <a:t>12</a:t>
            </a:fld>
            <a:r>
              <a:rPr lang="en-US" dirty="0" smtClean="0"/>
              <a:t>-</a:t>
            </a:r>
            <a:endParaRPr lang="en-US" dirty="0"/>
          </a:p>
        </p:txBody>
      </p:sp>
      <p:pic>
        <p:nvPicPr>
          <p:cNvPr id="1027" name="Picture 3" descr="C:\Users\mamood\AppData\Local\Microsoft\Windows\Temporary Internet Files\Content.IE5\L23VYL1Q\3questions[1].jpg"/>
          <p:cNvPicPr>
            <a:picLocks noGrp="1" noChangeAspect="1" noChangeArrowheads="1"/>
          </p:cNvPicPr>
          <p:nvPr>
            <p:ph idx="1"/>
          </p:nvPr>
        </p:nvPicPr>
        <p:blipFill>
          <a:blip r:embed="rId2" cstate="print"/>
          <a:srcRect/>
          <a:stretch>
            <a:fillRect/>
          </a:stretch>
        </p:blipFill>
        <p:spPr bwMode="auto">
          <a:xfrm>
            <a:off x="2667000" y="1905000"/>
            <a:ext cx="3415211" cy="39624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dirty="0"/>
              <a:t>-</a:t>
            </a:r>
            <a:fld id="{BBDAB48F-EA50-44DA-94B5-50CB2B2C9B15}" type="slidenum">
              <a:rPr lang="en-US"/>
              <a:pPr>
                <a:defRPr/>
              </a:pPr>
              <a:t>13</a:t>
            </a:fld>
            <a:r>
              <a:rPr lang="en-US" dirty="0"/>
              <a:t>-</a:t>
            </a:r>
          </a:p>
        </p:txBody>
      </p:sp>
      <p:sp>
        <p:nvSpPr>
          <p:cNvPr id="7171" name="Rectangle 5"/>
          <p:cNvSpPr>
            <a:spLocks noGrp="1" noChangeArrowheads="1"/>
          </p:cNvSpPr>
          <p:nvPr>
            <p:ph type="title"/>
          </p:nvPr>
        </p:nvSpPr>
        <p:spPr>
          <a:xfrm>
            <a:off x="533400" y="1044575"/>
            <a:ext cx="7543800" cy="579438"/>
          </a:xfrm>
        </p:spPr>
        <p:txBody>
          <a:bodyPr/>
          <a:lstStyle/>
          <a:p>
            <a:pPr eaLnBrk="1" hangingPunct="1"/>
            <a:r>
              <a:rPr lang="en-US" dirty="0" smtClean="0"/>
              <a:t>About The Hilltop Institute</a:t>
            </a:r>
          </a:p>
        </p:txBody>
      </p:sp>
      <p:sp>
        <p:nvSpPr>
          <p:cNvPr id="7172" name="Rectangle 6"/>
          <p:cNvSpPr>
            <a:spLocks noGrp="1" noChangeArrowheads="1"/>
          </p:cNvSpPr>
          <p:nvPr>
            <p:ph type="body" idx="1"/>
          </p:nvPr>
        </p:nvSpPr>
        <p:spPr>
          <a:xfrm>
            <a:off x="533400" y="1981200"/>
            <a:ext cx="7848600" cy="3962400"/>
          </a:xfrm>
        </p:spPr>
        <p:txBody>
          <a:bodyPr/>
          <a:lstStyle/>
          <a:p>
            <a:pPr marL="0" indent="0" algn="just" eaLnBrk="1" hangingPunct="1">
              <a:buNone/>
            </a:pPr>
            <a:r>
              <a:rPr lang="en-US" sz="2300" dirty="0" smtClean="0"/>
              <a:t>The Hilltop Institute at UMBC is a non-partisan health research organization—with an expertise in Medicaid and in improving publicly financed health care systems—dedicated to advancing the health and wellbeing of vulnerable populations. Hilltop conducts research, analysis, and evaluations on behalf of government agencies, foundations, and nonprofit organizations at the national, state, and local levels. Hilltop is committed to addressing complex issues through informed, objective, and innovative research and analysis.</a:t>
            </a:r>
          </a:p>
          <a:p>
            <a:pPr marL="0" indent="0" algn="ctr" eaLnBrk="1" hangingPunct="1">
              <a:buNone/>
            </a:pPr>
            <a:r>
              <a:rPr lang="en-US" sz="2300" dirty="0" smtClean="0">
                <a:hlinkClick r:id="rId2"/>
              </a:rPr>
              <a:t>www.hilltopinstitute.org</a:t>
            </a:r>
            <a:endParaRPr lang="en-US" sz="2300" i="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Grp="1" noChangeArrowheads="1"/>
          </p:cNvSpPr>
          <p:nvPr>
            <p:ph type="title"/>
          </p:nvPr>
        </p:nvSpPr>
        <p:spPr/>
        <p:txBody>
          <a:bodyPr/>
          <a:lstStyle/>
          <a:p>
            <a:pPr eaLnBrk="1" hangingPunct="1"/>
            <a:r>
              <a:rPr lang="en-US" dirty="0" smtClean="0"/>
              <a:t>Contact Information</a:t>
            </a:r>
          </a:p>
        </p:txBody>
      </p:sp>
      <p:sp>
        <p:nvSpPr>
          <p:cNvPr id="5" name="Content Placeholder 4"/>
          <p:cNvSpPr>
            <a:spLocks noGrp="1"/>
          </p:cNvSpPr>
          <p:nvPr>
            <p:ph sz="half" idx="1"/>
          </p:nvPr>
        </p:nvSpPr>
        <p:spPr/>
        <p:txBody>
          <a:bodyPr/>
          <a:lstStyle/>
          <a:p>
            <a:pPr>
              <a:spcBef>
                <a:spcPts val="600"/>
              </a:spcBef>
              <a:buNone/>
            </a:pPr>
            <a:r>
              <a:rPr lang="en-US" sz="2400" dirty="0" smtClean="0"/>
              <a:t>Ian Stockwell</a:t>
            </a:r>
          </a:p>
          <a:p>
            <a:pPr>
              <a:spcBef>
                <a:spcPts val="600"/>
              </a:spcBef>
              <a:buNone/>
            </a:pPr>
            <a:r>
              <a:rPr lang="en-US" sz="2400" dirty="0" smtClean="0"/>
              <a:t>Director of Long-Term Services and Supports</a:t>
            </a:r>
          </a:p>
          <a:p>
            <a:pPr>
              <a:spcBef>
                <a:spcPts val="600"/>
              </a:spcBef>
              <a:buNone/>
            </a:pPr>
            <a:r>
              <a:rPr lang="en-US" sz="2400" dirty="0" smtClean="0"/>
              <a:t>The Hilltop Institute </a:t>
            </a:r>
          </a:p>
          <a:p>
            <a:pPr>
              <a:spcBef>
                <a:spcPts val="600"/>
              </a:spcBef>
              <a:buNone/>
            </a:pPr>
            <a:r>
              <a:rPr lang="en-US" sz="2400" dirty="0" smtClean="0"/>
              <a:t>410-455-6728</a:t>
            </a:r>
          </a:p>
          <a:p>
            <a:pPr>
              <a:spcBef>
                <a:spcPts val="600"/>
              </a:spcBef>
              <a:buNone/>
            </a:pPr>
            <a:r>
              <a:rPr lang="en-US" sz="2400" dirty="0" smtClean="0"/>
              <a:t>istockwell@hilltop.umbc.edu</a:t>
            </a:r>
            <a:endParaRPr lang="en-US" sz="2400" dirty="0"/>
          </a:p>
        </p:txBody>
      </p:sp>
      <p:sp>
        <p:nvSpPr>
          <p:cNvPr id="6" name="Content Placeholder 5"/>
          <p:cNvSpPr>
            <a:spLocks noGrp="1"/>
          </p:cNvSpPr>
          <p:nvPr>
            <p:ph sz="half" idx="2"/>
          </p:nvPr>
        </p:nvSpPr>
        <p:spPr/>
        <p:txBody>
          <a:bodyPr/>
          <a:lstStyle/>
          <a:p>
            <a:pPr>
              <a:spcBef>
                <a:spcPts val="600"/>
              </a:spcBef>
              <a:buNone/>
            </a:pPr>
            <a:r>
              <a:rPr lang="en-US" sz="2400" dirty="0" smtClean="0"/>
              <a:t>MaryAnn Mood </a:t>
            </a:r>
          </a:p>
          <a:p>
            <a:pPr>
              <a:spcBef>
                <a:spcPts val="600"/>
              </a:spcBef>
              <a:buNone/>
            </a:pPr>
            <a:r>
              <a:rPr lang="en-US" sz="2400" dirty="0" smtClean="0"/>
              <a:t>Policy Analyst</a:t>
            </a:r>
          </a:p>
          <a:p>
            <a:pPr>
              <a:spcBef>
                <a:spcPts val="600"/>
              </a:spcBef>
              <a:buNone/>
            </a:pPr>
            <a:r>
              <a:rPr lang="en-US" sz="2400" dirty="0" smtClean="0"/>
              <a:t>The Hilltop Institute</a:t>
            </a:r>
          </a:p>
          <a:p>
            <a:pPr>
              <a:spcBef>
                <a:spcPts val="600"/>
              </a:spcBef>
              <a:buNone/>
            </a:pPr>
            <a:r>
              <a:rPr lang="en-US" sz="2400" dirty="0" smtClean="0"/>
              <a:t>410-455-6395</a:t>
            </a:r>
          </a:p>
          <a:p>
            <a:pPr>
              <a:spcBef>
                <a:spcPts val="600"/>
              </a:spcBef>
              <a:buNone/>
            </a:pPr>
            <a:r>
              <a:rPr lang="en-US" sz="2400" dirty="0" smtClean="0"/>
              <a:t>mamood@hilltop.umbc.edu</a:t>
            </a:r>
          </a:p>
          <a:p>
            <a:endParaRPr lang="en-US" dirty="0"/>
          </a:p>
        </p:txBody>
      </p:sp>
      <p:sp>
        <p:nvSpPr>
          <p:cNvPr id="4" name="Slide Number Placeholder 2"/>
          <p:cNvSpPr>
            <a:spLocks noGrp="1"/>
          </p:cNvSpPr>
          <p:nvPr>
            <p:ph type="sldNum" sz="quarter" idx="10"/>
          </p:nvPr>
        </p:nvSpPr>
        <p:spPr/>
        <p:txBody>
          <a:bodyPr/>
          <a:lstStyle/>
          <a:p>
            <a:pPr>
              <a:defRPr/>
            </a:pPr>
            <a:r>
              <a:rPr lang="en-US" dirty="0"/>
              <a:t>-</a:t>
            </a:r>
            <a:fld id="{DA3BBD1A-DE97-42EE-A8EB-7959364A3AFB}" type="slidenum">
              <a:rPr lang="en-US"/>
              <a:pPr>
                <a:defRPr/>
              </a:pPr>
              <a:t>14</a:t>
            </a:fld>
            <a:r>
              <a:rPr lang="en-US" dirty="0"/>
              <a:t>-</a:t>
            </a:r>
          </a:p>
        </p:txBody>
      </p:sp>
      <p:sp>
        <p:nvSpPr>
          <p:cNvPr id="8196" name="Rectangle 5"/>
          <p:cNvSpPr>
            <a:spLocks noChangeArrowheads="1"/>
          </p:cNvSpPr>
          <p:nvPr/>
        </p:nvSpPr>
        <p:spPr bwMode="auto">
          <a:xfrm>
            <a:off x="0" y="2209800"/>
            <a:ext cx="9144000" cy="3505200"/>
          </a:xfrm>
          <a:prstGeom prst="rect">
            <a:avLst/>
          </a:prstGeom>
          <a:noFill/>
          <a:ln w="9525">
            <a:noFill/>
            <a:miter lim="800000"/>
            <a:headEnd/>
            <a:tailEnd/>
          </a:ln>
        </p:spPr>
        <p:txBody>
          <a:bodyPr/>
          <a:lstStyle/>
          <a:p>
            <a:pPr marL="342900" indent="-342900" algn="ctr">
              <a:lnSpc>
                <a:spcPct val="80000"/>
              </a:lnSpc>
              <a:spcBef>
                <a:spcPct val="85000"/>
              </a:spcBef>
              <a:buClr>
                <a:schemeClr val="hlink"/>
              </a:buClr>
              <a:buSzPct val="75000"/>
              <a:buFont typeface="Wingdings" pitchFamily="2" charset="2"/>
              <a:buNone/>
            </a:pPr>
            <a:endParaRPr lang="en-US" dirty="0" smtClean="0">
              <a:latin typeface="Arial" charset="0"/>
            </a:endParaRPr>
          </a:p>
          <a:p>
            <a:pPr marL="342900" indent="-342900" algn="ctr">
              <a:lnSpc>
                <a:spcPct val="80000"/>
              </a:lnSpc>
              <a:spcBef>
                <a:spcPct val="85000"/>
              </a:spcBef>
              <a:buClr>
                <a:schemeClr val="hlink"/>
              </a:buClr>
              <a:buSzPct val="75000"/>
              <a:buFont typeface="Wingdings" pitchFamily="2" charset="2"/>
              <a:buNone/>
            </a:pPr>
            <a:endParaRPr lang="en-US" dirty="0">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dirty="0"/>
              <a:t>-</a:t>
            </a:r>
            <a:fld id="{442188B2-61AD-47CD-9558-99552C6D5DD7}" type="slidenum">
              <a:rPr lang="en-US"/>
              <a:pPr>
                <a:defRPr/>
              </a:pPr>
              <a:t>2</a:t>
            </a:fld>
            <a:r>
              <a:rPr lang="en-US" dirty="0"/>
              <a:t>-</a:t>
            </a:r>
          </a:p>
        </p:txBody>
      </p:sp>
      <p:sp>
        <p:nvSpPr>
          <p:cNvPr id="4099" name="Rectangle 2"/>
          <p:cNvSpPr>
            <a:spLocks noGrp="1" noChangeArrowheads="1"/>
          </p:cNvSpPr>
          <p:nvPr>
            <p:ph type="title"/>
          </p:nvPr>
        </p:nvSpPr>
        <p:spPr>
          <a:xfrm>
            <a:off x="381000" y="457200"/>
            <a:ext cx="8534400" cy="1166813"/>
          </a:xfrm>
          <a:noFill/>
        </p:spPr>
        <p:txBody>
          <a:bodyPr/>
          <a:lstStyle/>
          <a:p>
            <a:pPr eaLnBrk="1" hangingPunct="1"/>
            <a:r>
              <a:rPr lang="en-US" dirty="0" smtClean="0"/>
              <a:t>Who Completed the HCBS Self-Assessment?</a:t>
            </a:r>
          </a:p>
        </p:txBody>
      </p:sp>
      <p:sp>
        <p:nvSpPr>
          <p:cNvPr id="4100" name="Rectangle 3"/>
          <p:cNvSpPr>
            <a:spLocks noGrp="1" noChangeArrowheads="1"/>
          </p:cNvSpPr>
          <p:nvPr>
            <p:ph type="body" idx="1"/>
          </p:nvPr>
        </p:nvSpPr>
        <p:spPr>
          <a:xfrm>
            <a:off x="381000" y="1905000"/>
            <a:ext cx="7848600" cy="3962400"/>
          </a:xfrm>
        </p:spPr>
        <p:txBody>
          <a:bodyPr/>
          <a:lstStyle/>
          <a:p>
            <a:pPr eaLnBrk="1" hangingPunct="1">
              <a:buClr>
                <a:srgbClr val="00A0AF"/>
              </a:buClr>
              <a:buSzTx/>
            </a:pPr>
            <a:r>
              <a:rPr lang="en-US" dirty="0" smtClean="0"/>
              <a:t>Waiver Providers </a:t>
            </a:r>
          </a:p>
          <a:p>
            <a:pPr lvl="1">
              <a:buClr>
                <a:srgbClr val="00A0AF"/>
              </a:buClr>
              <a:buSzTx/>
            </a:pPr>
            <a:r>
              <a:rPr lang="en-US" sz="2600" dirty="0" smtClean="0"/>
              <a:t>Community Options Waiver </a:t>
            </a:r>
          </a:p>
          <a:p>
            <a:pPr lvl="1">
              <a:buClr>
                <a:srgbClr val="00A0AF"/>
              </a:buClr>
              <a:buSzTx/>
            </a:pPr>
            <a:r>
              <a:rPr lang="en-US" sz="2600" dirty="0" smtClean="0"/>
              <a:t>Medical Day Care Waiver </a:t>
            </a:r>
          </a:p>
          <a:p>
            <a:pPr lvl="1">
              <a:buClr>
                <a:srgbClr val="00A0AF"/>
              </a:buClr>
              <a:buSzTx/>
            </a:pPr>
            <a:r>
              <a:rPr lang="en-US" sz="2600" dirty="0" smtClean="0"/>
              <a:t>Autism Waiver </a:t>
            </a:r>
          </a:p>
          <a:p>
            <a:pPr eaLnBrk="1" hangingPunct="1">
              <a:spcBef>
                <a:spcPts val="1800"/>
              </a:spcBef>
              <a:buClr>
                <a:srgbClr val="00A0AF"/>
              </a:buClr>
              <a:buSzTx/>
            </a:pPr>
            <a:r>
              <a:rPr lang="en-US" dirty="0" smtClean="0"/>
              <a:t>Service Settings</a:t>
            </a:r>
          </a:p>
          <a:p>
            <a:pPr lvl="1">
              <a:buClr>
                <a:srgbClr val="00A0AF"/>
              </a:buClr>
              <a:buSzTx/>
            </a:pPr>
            <a:r>
              <a:rPr lang="en-US" sz="2600" dirty="0" smtClean="0"/>
              <a:t>Assisted living (AL)</a:t>
            </a:r>
          </a:p>
          <a:p>
            <a:pPr lvl="1">
              <a:buClr>
                <a:srgbClr val="00A0AF"/>
              </a:buClr>
              <a:buSzTx/>
            </a:pPr>
            <a:r>
              <a:rPr lang="en-US" sz="2600" dirty="0" smtClean="0"/>
              <a:t>Senior center plus (SCP)</a:t>
            </a:r>
          </a:p>
          <a:p>
            <a:pPr lvl="1">
              <a:buClr>
                <a:srgbClr val="00A0AF"/>
              </a:buClr>
              <a:buSzTx/>
            </a:pPr>
            <a:r>
              <a:rPr lang="en-US" sz="2600" dirty="0" smtClean="0"/>
              <a:t>Medical day care (MDC)</a:t>
            </a:r>
          </a:p>
          <a:p>
            <a:pPr lvl="1">
              <a:buClr>
                <a:srgbClr val="00A0AF"/>
              </a:buClr>
              <a:buSzTx/>
            </a:pPr>
            <a:r>
              <a:rPr lang="en-US" sz="2600" dirty="0" smtClean="0"/>
              <a:t>Therapeutic integration (TI)</a:t>
            </a:r>
          </a:p>
          <a:p>
            <a:pPr lvl="1">
              <a:buClr>
                <a:srgbClr val="00A0AF"/>
              </a:buClr>
              <a:buSzTx/>
            </a:pPr>
            <a:r>
              <a:rPr lang="en-US" sz="2600" dirty="0" smtClean="0"/>
              <a:t>Residential Habilitation (RH)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Assessments Completed </a:t>
            </a:r>
            <a:br>
              <a:rPr lang="en-US" dirty="0" smtClean="0"/>
            </a:br>
            <a:r>
              <a:rPr lang="en-US" dirty="0" smtClean="0"/>
              <a:t>and Services Indicated</a:t>
            </a:r>
            <a:endParaRPr lang="en-US" dirty="0"/>
          </a:p>
        </p:txBody>
      </p:sp>
      <p:sp>
        <p:nvSpPr>
          <p:cNvPr id="3" name="Content Placeholder 2"/>
          <p:cNvSpPr>
            <a:spLocks noGrp="1"/>
          </p:cNvSpPr>
          <p:nvPr>
            <p:ph idx="1"/>
          </p:nvPr>
        </p:nvSpPr>
        <p:spPr>
          <a:xfrm>
            <a:off x="533400" y="2286000"/>
            <a:ext cx="8489950" cy="3962400"/>
          </a:xfrm>
        </p:spPr>
        <p:txBody>
          <a:bodyPr/>
          <a:lstStyle/>
          <a:p>
            <a:r>
              <a:rPr lang="en-US" dirty="0" smtClean="0"/>
              <a:t>865 assessments were completed</a:t>
            </a:r>
          </a:p>
          <a:p>
            <a:r>
              <a:rPr lang="en-US" dirty="0" smtClean="0"/>
              <a:t>Providers indicated which services they provided at the site </a:t>
            </a:r>
          </a:p>
          <a:p>
            <a:pPr lvl="1"/>
            <a:r>
              <a:rPr lang="en-US" dirty="0" smtClean="0"/>
              <a:t>Providers were able to indicate if multiple services were provided </a:t>
            </a:r>
          </a:p>
          <a:p>
            <a:pPr lvl="1"/>
            <a:endParaRPr lang="en-US" dirty="0"/>
          </a:p>
        </p:txBody>
      </p:sp>
      <p:sp>
        <p:nvSpPr>
          <p:cNvPr id="4" name="Slide Number Placeholder 3"/>
          <p:cNvSpPr>
            <a:spLocks noGrp="1"/>
          </p:cNvSpPr>
          <p:nvPr>
            <p:ph type="sldNum" sz="quarter" idx="10"/>
          </p:nvPr>
        </p:nvSpPr>
        <p:spPr/>
        <p:txBody>
          <a:bodyPr/>
          <a:lstStyle/>
          <a:p>
            <a:pPr>
              <a:defRPr/>
            </a:pPr>
            <a:r>
              <a:rPr lang="en-US" dirty="0" smtClean="0"/>
              <a:t>-</a:t>
            </a:r>
            <a:fld id="{412CD552-F8E5-46D8-ABA9-0135BABB5AC2}" type="slidenum">
              <a:rPr lang="en-US" smtClean="0"/>
              <a:pPr>
                <a:defRPr/>
              </a:pPr>
              <a:t>3</a:t>
            </a:fld>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Setting Breakdown </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endParaRPr lang="en-US" dirty="0" smtClean="0"/>
          </a:p>
        </p:txBody>
      </p:sp>
      <p:sp>
        <p:nvSpPr>
          <p:cNvPr id="4" name="Slide Number Placeholder 3"/>
          <p:cNvSpPr>
            <a:spLocks noGrp="1"/>
          </p:cNvSpPr>
          <p:nvPr>
            <p:ph type="sldNum" sz="quarter" idx="10"/>
          </p:nvPr>
        </p:nvSpPr>
        <p:spPr/>
        <p:txBody>
          <a:bodyPr/>
          <a:lstStyle/>
          <a:p>
            <a:pPr>
              <a:defRPr/>
            </a:pPr>
            <a:r>
              <a:rPr lang="en-US" dirty="0" smtClean="0"/>
              <a:t>-</a:t>
            </a:r>
            <a:fld id="{412CD552-F8E5-46D8-ABA9-0135BABB5AC2}" type="slidenum">
              <a:rPr lang="en-US" smtClean="0"/>
              <a:pPr>
                <a:defRPr/>
              </a:pPr>
              <a:t>4</a:t>
            </a:fld>
            <a:r>
              <a:rPr lang="en-US" dirty="0" smtClean="0"/>
              <a:t>-</a:t>
            </a:r>
            <a:endParaRPr lang="en-US" dirty="0"/>
          </a:p>
        </p:txBody>
      </p:sp>
      <p:graphicFrame>
        <p:nvGraphicFramePr>
          <p:cNvPr id="5" name="Chart 4"/>
          <p:cNvGraphicFramePr/>
          <p:nvPr/>
        </p:nvGraphicFramePr>
        <p:xfrm>
          <a:off x="914400" y="1981200"/>
          <a:ext cx="6770077" cy="3429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Approach </a:t>
            </a:r>
            <a:endParaRPr lang="en-US" dirty="0"/>
          </a:p>
        </p:txBody>
      </p:sp>
      <p:sp>
        <p:nvSpPr>
          <p:cNvPr id="3" name="Content Placeholder 2"/>
          <p:cNvSpPr>
            <a:spLocks noGrp="1"/>
          </p:cNvSpPr>
          <p:nvPr>
            <p:ph idx="1"/>
          </p:nvPr>
        </p:nvSpPr>
        <p:spPr>
          <a:xfrm>
            <a:off x="533400" y="2133600"/>
            <a:ext cx="8382000" cy="3962400"/>
          </a:xfrm>
        </p:spPr>
        <p:txBody>
          <a:bodyPr/>
          <a:lstStyle/>
          <a:p>
            <a:pPr>
              <a:spcAft>
                <a:spcPts val="1200"/>
              </a:spcAft>
            </a:pPr>
            <a:r>
              <a:rPr lang="en-US" dirty="0" smtClean="0"/>
              <a:t>Relevant questions/indicators were linked to specific regulations within the HCBS community settings final rule</a:t>
            </a:r>
          </a:p>
          <a:p>
            <a:pPr lvl="1">
              <a:spcBef>
                <a:spcPts val="600"/>
              </a:spcBef>
              <a:spcAft>
                <a:spcPts val="600"/>
              </a:spcAft>
            </a:pPr>
            <a:r>
              <a:rPr lang="en-US" dirty="0" smtClean="0"/>
              <a:t>DHMH developed a compliant/non-compliant coding scheme </a:t>
            </a:r>
            <a:r>
              <a:rPr lang="en-US" sz="2000" dirty="0" smtClean="0"/>
              <a:t>(see next page)</a:t>
            </a:r>
          </a:p>
          <a:p>
            <a:pPr lvl="1">
              <a:buNone/>
            </a:pPr>
            <a:r>
              <a:rPr lang="en-US" dirty="0" smtClean="0"/>
              <a:t> </a:t>
            </a:r>
          </a:p>
        </p:txBody>
      </p:sp>
      <p:sp>
        <p:nvSpPr>
          <p:cNvPr id="4" name="Slide Number Placeholder 3"/>
          <p:cNvSpPr>
            <a:spLocks noGrp="1"/>
          </p:cNvSpPr>
          <p:nvPr>
            <p:ph type="sldNum" sz="quarter" idx="10"/>
          </p:nvPr>
        </p:nvSpPr>
        <p:spPr/>
        <p:txBody>
          <a:bodyPr/>
          <a:lstStyle/>
          <a:p>
            <a:pPr>
              <a:defRPr/>
            </a:pPr>
            <a:r>
              <a:rPr lang="en-US" dirty="0" smtClean="0"/>
              <a:t>-</a:t>
            </a:r>
            <a:fld id="{412CD552-F8E5-46D8-ABA9-0135BABB5AC2}" type="slidenum">
              <a:rPr lang="en-US" smtClean="0"/>
              <a:pPr>
                <a:defRPr/>
              </a:pPr>
              <a:t>5</a:t>
            </a:fld>
            <a:r>
              <a:rPr lang="en-US"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Approach </a:t>
            </a:r>
            <a:r>
              <a:rPr lang="en-US" sz="2000" dirty="0" smtClean="0"/>
              <a:t>continued</a:t>
            </a:r>
            <a:r>
              <a:rPr lang="en-US" dirty="0" smtClean="0"/>
              <a:t> </a:t>
            </a:r>
            <a:endParaRPr lang="en-US" dirty="0"/>
          </a:p>
        </p:txBody>
      </p:sp>
      <p:sp>
        <p:nvSpPr>
          <p:cNvPr id="3" name="Content Placeholder 2"/>
          <p:cNvSpPr>
            <a:spLocks noGrp="1"/>
          </p:cNvSpPr>
          <p:nvPr>
            <p:ph idx="1"/>
          </p:nvPr>
        </p:nvSpPr>
        <p:spPr>
          <a:xfrm>
            <a:off x="457200" y="1828800"/>
            <a:ext cx="8489950" cy="3962400"/>
          </a:xfrm>
        </p:spPr>
        <p:txBody>
          <a:bodyPr/>
          <a:lstStyle/>
          <a:p>
            <a:pPr>
              <a:spcBef>
                <a:spcPts val="300"/>
              </a:spcBef>
              <a:spcAft>
                <a:spcPts val="300"/>
              </a:spcAft>
            </a:pPr>
            <a:r>
              <a:rPr lang="en-US" sz="2800" dirty="0" smtClean="0"/>
              <a:t>The compliant/non-compliant coding scheme</a:t>
            </a:r>
          </a:p>
          <a:p>
            <a:pPr lvl="1">
              <a:spcBef>
                <a:spcPts val="300"/>
              </a:spcBef>
              <a:spcAft>
                <a:spcPts val="300"/>
              </a:spcAft>
            </a:pPr>
            <a:r>
              <a:rPr lang="en-US" sz="2400" dirty="0" smtClean="0"/>
              <a:t>Providers who were non-compliant on any one indicator for a regulation were deemed non-compliant for that specific regulation </a:t>
            </a:r>
          </a:p>
          <a:p>
            <a:pPr lvl="1">
              <a:spcBef>
                <a:spcPts val="300"/>
              </a:spcBef>
              <a:spcAft>
                <a:spcPts val="300"/>
              </a:spcAft>
            </a:pPr>
            <a:r>
              <a:rPr lang="en-US" sz="2400" dirty="0" smtClean="0"/>
              <a:t>A table of the providers determined to be non-compliant was produced by service setting for each specific portion of the regulation</a:t>
            </a:r>
          </a:p>
          <a:p>
            <a:pPr>
              <a:spcBef>
                <a:spcPts val="300"/>
              </a:spcBef>
              <a:spcAft>
                <a:spcPts val="300"/>
              </a:spcAft>
            </a:pPr>
            <a:r>
              <a:rPr lang="en-US" sz="2800" dirty="0" smtClean="0"/>
              <a:t>Additional key questions were denoted as “red flag questions” </a:t>
            </a:r>
            <a:r>
              <a:rPr lang="en-US" sz="2000" dirty="0" smtClean="0"/>
              <a:t>(see next page)</a:t>
            </a:r>
          </a:p>
          <a:p>
            <a:pPr lvl="1"/>
            <a:r>
              <a:rPr lang="en-US" sz="2400" dirty="0" smtClean="0"/>
              <a:t>Non-compliance on these questions may require more immediate attention from DHMH </a:t>
            </a:r>
            <a:endParaRPr lang="en-US" sz="2400" dirty="0"/>
          </a:p>
        </p:txBody>
      </p:sp>
      <p:sp>
        <p:nvSpPr>
          <p:cNvPr id="4" name="Slide Number Placeholder 3"/>
          <p:cNvSpPr>
            <a:spLocks noGrp="1"/>
          </p:cNvSpPr>
          <p:nvPr>
            <p:ph type="sldNum" sz="quarter" idx="10"/>
          </p:nvPr>
        </p:nvSpPr>
        <p:spPr/>
        <p:txBody>
          <a:bodyPr/>
          <a:lstStyle/>
          <a:p>
            <a:pPr>
              <a:defRPr/>
            </a:pPr>
            <a:r>
              <a:rPr lang="en-US" dirty="0" smtClean="0"/>
              <a:t>-</a:t>
            </a:r>
            <a:fld id="{412CD552-F8E5-46D8-ABA9-0135BABB5AC2}" type="slidenum">
              <a:rPr lang="en-US" smtClean="0"/>
              <a:pPr>
                <a:defRPr/>
              </a:pPr>
              <a:t>6</a:t>
            </a:fld>
            <a:r>
              <a:rPr lang="en-US" dirty="0" smtClean="0"/>
              <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Approach </a:t>
            </a:r>
            <a:r>
              <a:rPr lang="en-US" sz="2000" dirty="0" smtClean="0"/>
              <a:t>continued</a:t>
            </a:r>
            <a:r>
              <a:rPr lang="en-US" dirty="0" smtClean="0"/>
              <a:t> </a:t>
            </a:r>
            <a:endParaRPr lang="en-US" dirty="0"/>
          </a:p>
        </p:txBody>
      </p:sp>
      <p:sp>
        <p:nvSpPr>
          <p:cNvPr id="3" name="Content Placeholder 2"/>
          <p:cNvSpPr>
            <a:spLocks noGrp="1"/>
          </p:cNvSpPr>
          <p:nvPr>
            <p:ph idx="1"/>
          </p:nvPr>
        </p:nvSpPr>
        <p:spPr>
          <a:xfrm>
            <a:off x="381000" y="1981200"/>
            <a:ext cx="8686800" cy="3962400"/>
          </a:xfrm>
        </p:spPr>
        <p:txBody>
          <a:bodyPr/>
          <a:lstStyle/>
          <a:p>
            <a:r>
              <a:rPr lang="en-US" sz="2800" dirty="0" smtClean="0"/>
              <a:t>Red flag questions</a:t>
            </a:r>
          </a:p>
          <a:p>
            <a:pPr lvl="1"/>
            <a:r>
              <a:rPr lang="en-US" sz="1800" dirty="0" smtClean="0"/>
              <a:t>Is the site located in one of the following? (answer choices include the different institutional types) </a:t>
            </a:r>
          </a:p>
          <a:p>
            <a:pPr lvl="1"/>
            <a:r>
              <a:rPr lang="en-US" sz="1800" dirty="0" smtClean="0"/>
              <a:t>Is the site located on the grounds of, adjacent to, or in a building that is also a publicly or privately operated facility that provides inpatient institutional treatment?</a:t>
            </a:r>
          </a:p>
          <a:p>
            <a:pPr lvl="1"/>
            <a:r>
              <a:rPr lang="en-US" sz="1800" dirty="0" smtClean="0"/>
              <a:t>Are multiple types of services (e.g., housing, day services, medical, behavioral, and/or social and recreational activities) provided at this site?</a:t>
            </a:r>
          </a:p>
          <a:p>
            <a:pPr lvl="1"/>
            <a:r>
              <a:rPr lang="en-US" sz="1800" dirty="0" smtClean="0"/>
              <a:t>Is the site physically isolated from the greater community? (i.e., gated setting, secured community, farm community, or campus setting)</a:t>
            </a:r>
          </a:p>
          <a:p>
            <a:pPr lvl="1"/>
            <a:r>
              <a:rPr lang="en-US" sz="1800" dirty="0" smtClean="0"/>
              <a:t>Do participants access the broader community (i.e., go to places not located at the site)?</a:t>
            </a:r>
          </a:p>
          <a:p>
            <a:pPr lvl="1"/>
            <a:r>
              <a:rPr lang="en-US" sz="1800" dirty="0" smtClean="0"/>
              <a:t>Are participants and/or their legal representatives given information regarding how to make changes to their services? </a:t>
            </a:r>
          </a:p>
          <a:p>
            <a:pPr lvl="1"/>
            <a:r>
              <a:rPr lang="en-US" sz="1800" dirty="0" smtClean="0"/>
              <a:t>Does the site have physically accessible bathrooms for participants to use? </a:t>
            </a:r>
          </a:p>
          <a:p>
            <a:pPr lvl="1"/>
            <a:endParaRPr lang="en-US" sz="2000" dirty="0" smtClean="0"/>
          </a:p>
        </p:txBody>
      </p:sp>
      <p:sp>
        <p:nvSpPr>
          <p:cNvPr id="4" name="Slide Number Placeholder 3"/>
          <p:cNvSpPr>
            <a:spLocks noGrp="1"/>
          </p:cNvSpPr>
          <p:nvPr>
            <p:ph type="sldNum" sz="quarter" idx="10"/>
          </p:nvPr>
        </p:nvSpPr>
        <p:spPr/>
        <p:txBody>
          <a:bodyPr/>
          <a:lstStyle/>
          <a:p>
            <a:pPr>
              <a:defRPr/>
            </a:pPr>
            <a:r>
              <a:rPr lang="en-US" dirty="0" smtClean="0"/>
              <a:t>-</a:t>
            </a:r>
            <a:fld id="{412CD552-F8E5-46D8-ABA9-0135BABB5AC2}" type="slidenum">
              <a:rPr lang="en-US" smtClean="0"/>
              <a:pPr>
                <a:defRPr/>
              </a:pPr>
              <a:t>7</a:t>
            </a:fld>
            <a:r>
              <a:rPr lang="en-US" dirty="0" smtClean="0"/>
              <a:t>-</a:t>
            </a:r>
            <a:endParaRPr lang="en-US" dirty="0"/>
          </a:p>
        </p:txBody>
      </p:sp>
      <p:pic>
        <p:nvPicPr>
          <p:cNvPr id="1026" name="Picture 2" descr="C:\Users\srustice\AppData\Local\Microsoft\Windows\Temporary Internet Files\Content.IE5\O9H4FVQ1\cybergedeon-AL-with-red-flag[1].png"/>
          <p:cNvPicPr>
            <a:picLocks noChangeAspect="1" noChangeArrowheads="1"/>
          </p:cNvPicPr>
          <p:nvPr/>
        </p:nvPicPr>
        <p:blipFill>
          <a:blip r:embed="rId2" cstate="print"/>
          <a:srcRect/>
          <a:stretch>
            <a:fillRect/>
          </a:stretch>
        </p:blipFill>
        <p:spPr bwMode="auto">
          <a:xfrm>
            <a:off x="7239000" y="685800"/>
            <a:ext cx="844618" cy="162687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r>
              <a:rPr lang="en-US" dirty="0" smtClean="0"/>
              <a:t>-</a:t>
            </a:r>
            <a:fld id="{1F70B354-165C-48CB-9E88-90F6870E6C3B}" type="slidenum">
              <a:rPr lang="en-US" smtClean="0"/>
              <a:pPr>
                <a:defRPr/>
              </a:pPr>
              <a:t>8</a:t>
            </a:fld>
            <a:r>
              <a:rPr lang="en-US" dirty="0" smtClean="0"/>
              <a:t>-</a:t>
            </a:r>
            <a:endParaRPr lang="en-US" dirty="0"/>
          </a:p>
        </p:txBody>
      </p:sp>
      <p:sp>
        <p:nvSpPr>
          <p:cNvPr id="5" name="Rectangle 4"/>
          <p:cNvSpPr/>
          <p:nvPr/>
        </p:nvSpPr>
        <p:spPr bwMode="auto">
          <a:xfrm>
            <a:off x="0" y="1524000"/>
            <a:ext cx="7239000" cy="533400"/>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Verdana" pitchFamily="34" charset="0"/>
            </a:endParaRPr>
          </a:p>
        </p:txBody>
      </p:sp>
      <p:graphicFrame>
        <p:nvGraphicFramePr>
          <p:cNvPr id="8" name="Content Placeholder 4"/>
          <p:cNvGraphicFramePr>
            <a:graphicFrameLocks/>
          </p:cNvGraphicFramePr>
          <p:nvPr/>
        </p:nvGraphicFramePr>
        <p:xfrm>
          <a:off x="228600" y="685800"/>
          <a:ext cx="8686800" cy="5340506"/>
        </p:xfrm>
        <a:graphic>
          <a:graphicData uri="http://schemas.openxmlformats.org/drawingml/2006/table">
            <a:tbl>
              <a:tblPr firstRow="1" bandRow="1">
                <a:tableStyleId>{5C22544A-7EE6-4342-B048-85BDC9FD1C3A}</a:tableStyleId>
              </a:tblPr>
              <a:tblGrid>
                <a:gridCol w="4572000"/>
                <a:gridCol w="4114800"/>
              </a:tblGrid>
              <a:tr h="406184">
                <a:tc>
                  <a:txBody>
                    <a:bodyPr/>
                    <a:lstStyle/>
                    <a:p>
                      <a:pPr algn="ctr" fontAlgn="b"/>
                      <a:r>
                        <a:rPr lang="en-US" sz="1400" b="1" i="0" u="none" strike="noStrike" dirty="0">
                          <a:solidFill>
                            <a:schemeClr val="bg1"/>
                          </a:solidFill>
                          <a:latin typeface="Calibri"/>
                        </a:rPr>
                        <a:t>Regulation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c>
                  <a:txBody>
                    <a:bodyPr/>
                    <a:lstStyle/>
                    <a:p>
                      <a:pPr algn="ctr"/>
                      <a:r>
                        <a:rPr lang="en-US" sz="1400" dirty="0" smtClean="0">
                          <a:solidFill>
                            <a:schemeClr val="bg1"/>
                          </a:solidFill>
                          <a:latin typeface="Calibri" pitchFamily="34" charset="0"/>
                        </a:rPr>
                        <a:t>Number</a:t>
                      </a:r>
                      <a:r>
                        <a:rPr lang="en-US" sz="1400" baseline="0" dirty="0" smtClean="0">
                          <a:solidFill>
                            <a:schemeClr val="bg1"/>
                          </a:solidFill>
                          <a:latin typeface="Calibri" pitchFamily="34" charset="0"/>
                        </a:rPr>
                        <a:t> of Questions/Summary of Question(s)*</a:t>
                      </a:r>
                      <a:endParaRPr lang="en-US" sz="1400" dirty="0">
                        <a:solidFill>
                          <a:schemeClr val="bg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r>
              <a:tr h="356129">
                <a:tc>
                  <a:txBody>
                    <a:bodyPr/>
                    <a:lstStyle/>
                    <a:p>
                      <a:pPr algn="l" fontAlgn="b"/>
                      <a:r>
                        <a:rPr lang="en-US" sz="1000" b="0" i="0" u="none" strike="noStrike" dirty="0">
                          <a:solidFill>
                            <a:srgbClr val="000000"/>
                          </a:solidFill>
                          <a:latin typeface="Calibri"/>
                        </a:rPr>
                        <a:t>Setting is institutional</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a:solidFill>
                            <a:srgbClr val="000000"/>
                          </a:solidFill>
                          <a:latin typeface="Calibri"/>
                        </a:rPr>
                        <a:t>1 – Is the site located in one of the following? (choices </a:t>
                      </a:r>
                      <a:r>
                        <a:rPr lang="en-US" sz="1000" b="0" i="0" u="none" strike="noStrike" dirty="0" smtClean="0">
                          <a:solidFill>
                            <a:srgbClr val="000000"/>
                          </a:solidFill>
                          <a:latin typeface="Calibri"/>
                        </a:rPr>
                        <a:t> include </a:t>
                      </a:r>
                      <a:r>
                        <a:rPr lang="en-US" sz="1000" b="0" i="0" u="none" strike="noStrike" dirty="0">
                          <a:solidFill>
                            <a:srgbClr val="000000"/>
                          </a:solidFill>
                          <a:latin typeface="Calibri"/>
                        </a:rPr>
                        <a:t>institutional types and none of the above)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6129">
                <a:tc>
                  <a:txBody>
                    <a:bodyPr/>
                    <a:lstStyle/>
                    <a:p>
                      <a:pPr algn="l" fontAlgn="b"/>
                      <a:r>
                        <a:rPr lang="en-US" sz="1000" b="0" i="0" u="none" strike="noStrike" dirty="0">
                          <a:solidFill>
                            <a:srgbClr val="000000"/>
                          </a:solidFill>
                          <a:latin typeface="Calibri"/>
                        </a:rPr>
                        <a:t>Settings has presumed qualities of an institution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7 – physical</a:t>
                      </a:r>
                      <a:r>
                        <a:rPr lang="en-US" sz="1000" b="0" i="0" u="none" strike="noStrike" baseline="0" dirty="0" smtClean="0">
                          <a:solidFill>
                            <a:srgbClr val="000000"/>
                          </a:solidFill>
                          <a:latin typeface="Calibri"/>
                        </a:rPr>
                        <a:t> location of setting,  service provisions, and members of the community at the site  </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6129">
                <a:tc>
                  <a:txBody>
                    <a:bodyPr/>
                    <a:lstStyle/>
                    <a:p>
                      <a:pPr algn="l" fontAlgn="b"/>
                      <a:r>
                        <a:rPr lang="en-US" sz="1000" b="0" i="0" u="none" strike="noStrike" dirty="0">
                          <a:solidFill>
                            <a:srgbClr val="000000"/>
                          </a:solidFill>
                          <a:latin typeface="Calibri"/>
                        </a:rPr>
                        <a:t>Setting is integrated and supports full access to the community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6 – participant control</a:t>
                      </a:r>
                      <a:r>
                        <a:rPr lang="en-US" sz="1000" b="0" i="0" u="none" strike="noStrike" baseline="0" dirty="0" smtClean="0">
                          <a:solidFill>
                            <a:srgbClr val="000000"/>
                          </a:solidFill>
                          <a:latin typeface="Calibri"/>
                        </a:rPr>
                        <a:t> of funds and access to the community</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6129">
                <a:tc>
                  <a:txBody>
                    <a:bodyPr/>
                    <a:lstStyle/>
                    <a:p>
                      <a:pPr algn="l" fontAlgn="b"/>
                      <a:r>
                        <a:rPr lang="en-US" sz="1000" b="0" i="0" u="none" strike="noStrike" dirty="0">
                          <a:solidFill>
                            <a:srgbClr val="000000"/>
                          </a:solidFill>
                          <a:latin typeface="Calibri"/>
                        </a:rPr>
                        <a:t>Setting is picked by the individual - options include non-disability setting and private bedroom</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2 – services received in</a:t>
                      </a:r>
                      <a:r>
                        <a:rPr lang="en-US" sz="1000" b="0" i="0" u="none" strike="noStrike" baseline="0" dirty="0" smtClean="0">
                          <a:solidFill>
                            <a:srgbClr val="000000"/>
                          </a:solidFill>
                          <a:latin typeface="Calibri"/>
                        </a:rPr>
                        <a:t> non-disability specific setting and an option of a private bedroom is given (for residential settings)</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0430">
                <a:tc>
                  <a:txBody>
                    <a:bodyPr/>
                    <a:lstStyle/>
                    <a:p>
                      <a:pPr algn="l" fontAlgn="b"/>
                      <a:r>
                        <a:rPr lang="en-US" sz="1000" b="0" i="0" u="none" strike="noStrike" dirty="0">
                          <a:solidFill>
                            <a:srgbClr val="000000"/>
                          </a:solidFill>
                          <a:latin typeface="Calibri"/>
                        </a:rPr>
                        <a:t>Setting ensures individuals' rights to privacy, dignity and </a:t>
                      </a:r>
                      <a:r>
                        <a:rPr lang="en-US" sz="1000" b="0" i="0" u="none" strike="noStrike" dirty="0" smtClean="0">
                          <a:solidFill>
                            <a:srgbClr val="000000"/>
                          </a:solidFill>
                          <a:latin typeface="Calibri"/>
                        </a:rPr>
                        <a:t>respect, and </a:t>
                      </a:r>
                      <a:r>
                        <a:rPr lang="en-US" sz="1000" b="0" i="0" u="none" strike="noStrike" dirty="0">
                          <a:solidFill>
                            <a:srgbClr val="000000"/>
                          </a:solidFill>
                          <a:latin typeface="Calibri"/>
                        </a:rPr>
                        <a:t>freedom from coercion and restraint</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6 – participants’ information</a:t>
                      </a:r>
                      <a:r>
                        <a:rPr lang="en-US" sz="1000" b="0" i="0" u="none" strike="noStrike" baseline="0" dirty="0" smtClean="0">
                          <a:solidFill>
                            <a:srgbClr val="000000"/>
                          </a:solidFill>
                          <a:latin typeface="Calibri"/>
                        </a:rPr>
                        <a:t> is kept private, participants treated with respect, informed consent regarding cameras and restrictive interventions is granted</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0430">
                <a:tc>
                  <a:txBody>
                    <a:bodyPr/>
                    <a:lstStyle/>
                    <a:p>
                      <a:pPr algn="l" fontAlgn="b"/>
                      <a:r>
                        <a:rPr lang="en-US" sz="1000" b="0" i="0" u="none" strike="noStrike" dirty="0">
                          <a:solidFill>
                            <a:srgbClr val="000000"/>
                          </a:solidFill>
                          <a:latin typeface="Calibri"/>
                        </a:rPr>
                        <a:t>Setting optimizes </a:t>
                      </a:r>
                      <a:r>
                        <a:rPr lang="en-US" sz="1000" b="0" i="0" u="none" strike="noStrike" dirty="0" smtClean="0">
                          <a:solidFill>
                            <a:srgbClr val="000000"/>
                          </a:solidFill>
                          <a:latin typeface="Calibri"/>
                        </a:rPr>
                        <a:t>individual </a:t>
                      </a:r>
                      <a:r>
                        <a:rPr lang="en-US" sz="1000" b="0" i="0" u="none" strike="noStrike" dirty="0">
                          <a:solidFill>
                            <a:srgbClr val="000000"/>
                          </a:solidFill>
                          <a:latin typeface="Calibri"/>
                        </a:rPr>
                        <a:t>autonomy and independence in making life choices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4 – participants</a:t>
                      </a:r>
                      <a:r>
                        <a:rPr lang="en-US" sz="1000" b="0" i="0" u="none" strike="noStrike" baseline="0" dirty="0" smtClean="0">
                          <a:solidFill>
                            <a:srgbClr val="000000"/>
                          </a:solidFill>
                          <a:latin typeface="Calibri"/>
                        </a:rPr>
                        <a:t> have unrestricted access to all areas of the site and are permitted to drink, vote, and choose who to interact with during group activities </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0430">
                <a:tc>
                  <a:txBody>
                    <a:bodyPr/>
                    <a:lstStyle/>
                    <a:p>
                      <a:pPr algn="l" fontAlgn="b"/>
                      <a:r>
                        <a:rPr lang="en-US" sz="1000" b="0" i="0" u="none" strike="noStrike" dirty="0">
                          <a:solidFill>
                            <a:srgbClr val="000000"/>
                          </a:solidFill>
                          <a:latin typeface="Calibri"/>
                        </a:rPr>
                        <a:t>Setting </a:t>
                      </a:r>
                      <a:r>
                        <a:rPr lang="en-US" sz="1000" b="0" i="0" u="none" strike="noStrike" dirty="0" smtClean="0">
                          <a:solidFill>
                            <a:srgbClr val="000000"/>
                          </a:solidFill>
                          <a:latin typeface="Calibri"/>
                        </a:rPr>
                        <a:t>facilitates </a:t>
                      </a:r>
                      <a:r>
                        <a:rPr lang="en-US" sz="1000" b="0" i="0" u="none" strike="noStrike" dirty="0">
                          <a:solidFill>
                            <a:srgbClr val="000000"/>
                          </a:solidFill>
                          <a:latin typeface="Calibri"/>
                        </a:rPr>
                        <a:t>individual choice regarding services and supports</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2 – participants asked</a:t>
                      </a:r>
                      <a:r>
                        <a:rPr lang="en-US" sz="1000" b="0" i="0" u="none" strike="noStrike" baseline="0" dirty="0" smtClean="0">
                          <a:solidFill>
                            <a:srgbClr val="000000"/>
                          </a:solidFill>
                          <a:latin typeface="Calibri"/>
                        </a:rPr>
                        <a:t> about their needs and preferences regarding services and are given information regarding how to make changes to their services </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6129">
                <a:tc>
                  <a:txBody>
                    <a:bodyPr/>
                    <a:lstStyle/>
                    <a:p>
                      <a:pPr algn="l" fontAlgn="b"/>
                      <a:r>
                        <a:rPr lang="en-US" sz="1000" b="0" i="0" u="none" strike="noStrike" dirty="0">
                          <a:solidFill>
                            <a:srgbClr val="000000"/>
                          </a:solidFill>
                          <a:latin typeface="Calibri"/>
                        </a:rPr>
                        <a:t>The setting is physically </a:t>
                      </a:r>
                      <a:r>
                        <a:rPr lang="en-US" sz="1000" b="0" i="0" u="none" strike="noStrike" dirty="0" smtClean="0">
                          <a:solidFill>
                            <a:srgbClr val="000000"/>
                          </a:solidFill>
                          <a:latin typeface="Calibri"/>
                        </a:rPr>
                        <a:t>accessible </a:t>
                      </a:r>
                      <a:r>
                        <a:rPr lang="en-US" sz="1000" b="0" i="0" u="none" strike="noStrike" dirty="0">
                          <a:solidFill>
                            <a:srgbClr val="000000"/>
                          </a:solidFill>
                          <a:latin typeface="Calibri"/>
                        </a:rPr>
                        <a:t>to the individual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5 – physically accessible bathrooms, kitchens, laundry rooms, and furniture (laundry and kitchen were</a:t>
                      </a:r>
                      <a:r>
                        <a:rPr lang="en-US" sz="1000" b="0" i="0" u="none" strike="noStrike" baseline="0" dirty="0" smtClean="0">
                          <a:solidFill>
                            <a:srgbClr val="000000"/>
                          </a:solidFill>
                          <a:latin typeface="Calibri"/>
                        </a:rPr>
                        <a:t> in the residential section of assessment)</a:t>
                      </a:r>
                      <a:r>
                        <a:rPr lang="en-US" sz="1000" b="0" i="0" u="none" strike="noStrike" dirty="0" smtClean="0">
                          <a:solidFill>
                            <a:srgbClr val="000000"/>
                          </a:solidFill>
                          <a:latin typeface="Calibri"/>
                        </a:rPr>
                        <a:t> </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6129">
                <a:tc>
                  <a:txBody>
                    <a:bodyPr/>
                    <a:lstStyle/>
                    <a:p>
                      <a:pPr algn="l" fontAlgn="b"/>
                      <a:r>
                        <a:rPr lang="en-US" sz="1000" b="0" i="0" u="none" strike="noStrike" dirty="0">
                          <a:solidFill>
                            <a:srgbClr val="000000"/>
                          </a:solidFill>
                          <a:latin typeface="Calibri"/>
                        </a:rPr>
                        <a:t>Individuals have the freedom to control their own schedules and have access to food at any time</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4 – freedo</a:t>
                      </a:r>
                      <a:r>
                        <a:rPr lang="en-US" sz="1000" b="0" i="0" u="none" strike="noStrike" baseline="0" dirty="0" smtClean="0">
                          <a:solidFill>
                            <a:srgbClr val="000000"/>
                          </a:solidFill>
                          <a:latin typeface="Calibri"/>
                        </a:rPr>
                        <a:t>m to come and go and access to food (including when, where and what type)</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7275">
                <a:tc>
                  <a:txBody>
                    <a:bodyPr/>
                    <a:lstStyle/>
                    <a:p>
                      <a:pPr algn="l" fontAlgn="b"/>
                      <a:r>
                        <a:rPr lang="en-US" sz="1400" b="1" i="0" u="none" strike="noStrike" dirty="0">
                          <a:solidFill>
                            <a:srgbClr val="000000"/>
                          </a:solidFill>
                          <a:latin typeface="Calibri"/>
                        </a:rPr>
                        <a:t>Residential Settings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c>
                  <a:txBody>
                    <a:bodyPr/>
                    <a:lstStyle/>
                    <a:p>
                      <a:pPr algn="ctr" fontAlgn="b"/>
                      <a:endParaRPr lang="en-US" sz="1000" b="0" i="0" u="none" strike="noStrike" dirty="0">
                        <a:solidFill>
                          <a:srgbClr val="000000"/>
                        </a:solidFill>
                        <a:latin typeface="Calibri"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7DEE8"/>
                    </a:solidFill>
                  </a:tcPr>
                </a:tc>
              </a:tr>
              <a:tr h="356129">
                <a:tc>
                  <a:txBody>
                    <a:bodyPr/>
                    <a:lstStyle/>
                    <a:p>
                      <a:pPr algn="l" fontAlgn="b"/>
                      <a:r>
                        <a:rPr lang="en-US" sz="1000" b="0" i="0" u="none" strike="noStrike" dirty="0">
                          <a:solidFill>
                            <a:srgbClr val="000000"/>
                          </a:solidFill>
                          <a:latin typeface="Calibri"/>
                        </a:rPr>
                        <a:t>Individuals must have a lease or residency agreement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1 – Do participants</a:t>
                      </a:r>
                      <a:r>
                        <a:rPr lang="en-US" sz="1000" b="0" i="0" u="none" strike="noStrike" baseline="0" dirty="0" smtClean="0">
                          <a:solidFill>
                            <a:srgbClr val="000000"/>
                          </a:solidFill>
                          <a:latin typeface="Calibri"/>
                        </a:rPr>
                        <a:t> have a lease or other legally enforceable document that describes their rights? </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0430">
                <a:tc>
                  <a:txBody>
                    <a:bodyPr/>
                    <a:lstStyle/>
                    <a:p>
                      <a:pPr algn="l" fontAlgn="b"/>
                      <a:r>
                        <a:rPr lang="en-US" sz="1000" b="0" i="0" u="none" strike="noStrike" dirty="0">
                          <a:solidFill>
                            <a:srgbClr val="000000"/>
                          </a:solidFill>
                          <a:latin typeface="Calibri"/>
                        </a:rPr>
                        <a:t>Individuals must have privacy in their sleeping or living unit (locking doors, availability of keys, choice of roommate, freedom to decorate)</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14 – roommate choice, </a:t>
                      </a:r>
                      <a:r>
                        <a:rPr lang="en-US" sz="1000" b="0" i="0" u="none" strike="noStrike" baseline="0" dirty="0" smtClean="0">
                          <a:solidFill>
                            <a:srgbClr val="000000"/>
                          </a:solidFill>
                          <a:latin typeface="Calibri"/>
                        </a:rPr>
                        <a:t>locking doors and key access, private space for communication with others, and freedom to decorate </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6129">
                <a:tc>
                  <a:txBody>
                    <a:bodyPr/>
                    <a:lstStyle/>
                    <a:p>
                      <a:pPr algn="l" fontAlgn="b"/>
                      <a:r>
                        <a:rPr lang="en-US" sz="1000" b="0" i="0" u="none" strike="noStrike" dirty="0">
                          <a:solidFill>
                            <a:srgbClr val="000000"/>
                          </a:solidFill>
                          <a:latin typeface="Calibri"/>
                        </a:rPr>
                        <a:t>Individuals are able to have visitors at any time </a:t>
                      </a: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b"/>
                      <a:r>
                        <a:rPr lang="en-US" sz="1000" b="0" i="0" u="none" strike="noStrike" dirty="0" smtClean="0">
                          <a:solidFill>
                            <a:srgbClr val="000000"/>
                          </a:solidFill>
                          <a:latin typeface="Calibri"/>
                        </a:rPr>
                        <a:t>1 – Are participant</a:t>
                      </a:r>
                      <a:r>
                        <a:rPr lang="en-US" sz="1000" b="0" i="0" u="none" strike="noStrike" baseline="0" dirty="0" smtClean="0">
                          <a:solidFill>
                            <a:srgbClr val="000000"/>
                          </a:solidFill>
                          <a:latin typeface="Calibri"/>
                        </a:rPr>
                        <a:t>s able to have visitors at any time of the day (i.e., 24 hours a day)?</a:t>
                      </a:r>
                      <a:endParaRPr lang="en-US" sz="1000" b="0" i="0" u="none" strike="noStrike" dirty="0">
                        <a:solidFill>
                          <a:srgbClr val="000000"/>
                        </a:solidFill>
                        <a:latin typeface="Calibri"/>
                      </a:endParaRPr>
                    </a:p>
                  </a:txBody>
                  <a:tcPr marL="857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TextBox 8"/>
          <p:cNvSpPr txBox="1"/>
          <p:nvPr/>
        </p:nvSpPr>
        <p:spPr>
          <a:xfrm>
            <a:off x="304800" y="152400"/>
            <a:ext cx="8686799" cy="400110"/>
          </a:xfrm>
          <a:prstGeom prst="rect">
            <a:avLst/>
          </a:prstGeom>
          <a:noFill/>
        </p:spPr>
        <p:txBody>
          <a:bodyPr wrap="square" rtlCol="0">
            <a:spAutoFit/>
          </a:bodyPr>
          <a:lstStyle/>
          <a:p>
            <a:pPr algn="ctr"/>
            <a:r>
              <a:rPr lang="en-US" sz="2000" b="1" dirty="0" smtClean="0">
                <a:latin typeface="+mj-lt"/>
              </a:rPr>
              <a:t>Summary of Coding Scheme </a:t>
            </a:r>
            <a:endParaRPr lang="en-US" sz="2000" b="1" dirty="0">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Provider Compliance </a:t>
            </a:r>
            <a:endParaRPr lang="en-US" dirty="0"/>
          </a:p>
        </p:txBody>
      </p:sp>
      <p:sp>
        <p:nvSpPr>
          <p:cNvPr id="3" name="Content Placeholder 2"/>
          <p:cNvSpPr>
            <a:spLocks noGrp="1"/>
          </p:cNvSpPr>
          <p:nvPr>
            <p:ph idx="1"/>
          </p:nvPr>
        </p:nvSpPr>
        <p:spPr>
          <a:xfrm>
            <a:off x="533400" y="1905000"/>
            <a:ext cx="8305800" cy="3962400"/>
          </a:xfrm>
        </p:spPr>
        <p:txBody>
          <a:bodyPr/>
          <a:lstStyle/>
          <a:p>
            <a:pPr>
              <a:buNone/>
            </a:pPr>
            <a:endParaRPr lang="en-US" dirty="0" smtClean="0"/>
          </a:p>
          <a:p>
            <a:pPr>
              <a:buNone/>
            </a:pPr>
            <a:endParaRPr lang="en-US" dirty="0" smtClean="0"/>
          </a:p>
          <a:p>
            <a:pPr>
              <a:spcBef>
                <a:spcPts val="1800"/>
              </a:spcBef>
            </a:pPr>
            <a:endParaRPr lang="en-US" sz="2400" dirty="0" smtClean="0"/>
          </a:p>
          <a:p>
            <a:pPr>
              <a:spcBef>
                <a:spcPts val="1800"/>
              </a:spcBef>
            </a:pPr>
            <a:r>
              <a:rPr lang="en-US" sz="2400" dirty="0" smtClean="0"/>
              <a:t>The majority of providers are currently non-compliant </a:t>
            </a:r>
            <a:br>
              <a:rPr lang="en-US" sz="2400" dirty="0" smtClean="0"/>
            </a:br>
            <a:r>
              <a:rPr lang="en-US" sz="2400" dirty="0" smtClean="0"/>
              <a:t>with the final rule </a:t>
            </a:r>
          </a:p>
          <a:p>
            <a:pPr lvl="1"/>
            <a:r>
              <a:rPr lang="en-US" sz="2000" dirty="0" smtClean="0"/>
              <a:t>It is important to note that the rule is new</a:t>
            </a:r>
          </a:p>
          <a:p>
            <a:pPr lvl="1"/>
            <a:r>
              <a:rPr lang="en-US" sz="2000" dirty="0" smtClean="0"/>
              <a:t>The purpose of the self-assessment was to identify the areas </a:t>
            </a:r>
            <a:br>
              <a:rPr lang="en-US" sz="2000" dirty="0" smtClean="0"/>
            </a:br>
            <a:r>
              <a:rPr lang="en-US" sz="2000" dirty="0" smtClean="0"/>
              <a:t>of non-compliance so that the state can provide assistance as necessary </a:t>
            </a:r>
          </a:p>
        </p:txBody>
      </p:sp>
      <p:sp>
        <p:nvSpPr>
          <p:cNvPr id="4" name="Slide Number Placeholder 3"/>
          <p:cNvSpPr>
            <a:spLocks noGrp="1"/>
          </p:cNvSpPr>
          <p:nvPr>
            <p:ph type="sldNum" sz="quarter" idx="10"/>
          </p:nvPr>
        </p:nvSpPr>
        <p:spPr/>
        <p:txBody>
          <a:bodyPr/>
          <a:lstStyle/>
          <a:p>
            <a:pPr>
              <a:defRPr/>
            </a:pPr>
            <a:r>
              <a:rPr lang="en-US" dirty="0" smtClean="0"/>
              <a:t>-</a:t>
            </a:r>
            <a:fld id="{412CD552-F8E5-46D8-ABA9-0135BABB5AC2}" type="slidenum">
              <a:rPr lang="en-US" smtClean="0"/>
              <a:pPr>
                <a:defRPr/>
              </a:pPr>
              <a:t>9</a:t>
            </a:fld>
            <a:r>
              <a:rPr lang="en-US" dirty="0" smtClean="0"/>
              <a:t>-</a:t>
            </a:r>
            <a:endParaRPr lang="en-US" dirty="0"/>
          </a:p>
        </p:txBody>
      </p:sp>
      <p:graphicFrame>
        <p:nvGraphicFramePr>
          <p:cNvPr id="5" name="Table 4"/>
          <p:cNvGraphicFramePr>
            <a:graphicFrameLocks noGrp="1"/>
          </p:cNvGraphicFramePr>
          <p:nvPr/>
        </p:nvGraphicFramePr>
        <p:xfrm>
          <a:off x="1066800" y="2057400"/>
          <a:ext cx="7010400" cy="1483360"/>
        </p:xfrm>
        <a:graphic>
          <a:graphicData uri="http://schemas.openxmlformats.org/drawingml/2006/table">
            <a:tbl>
              <a:tblPr firstRow="1" bandRow="1">
                <a:tableStyleId>{5C22544A-7EE6-4342-B048-85BDC9FD1C3A}</a:tableStyleId>
              </a:tblPr>
              <a:tblGrid>
                <a:gridCol w="2209800"/>
                <a:gridCol w="2463800"/>
                <a:gridCol w="2336800"/>
              </a:tblGrid>
              <a:tr h="370840">
                <a:tc>
                  <a:txBody>
                    <a:bodyPr/>
                    <a:lstStyle/>
                    <a:p>
                      <a:pPr algn="ctr"/>
                      <a:r>
                        <a:rPr lang="en-US" dirty="0" smtClean="0">
                          <a:solidFill>
                            <a:schemeClr val="bg1"/>
                          </a:solidFill>
                          <a:latin typeface="Calibri" pitchFamily="34" charset="0"/>
                        </a:rPr>
                        <a:t>Status*</a:t>
                      </a:r>
                      <a:endParaRPr lang="en-US" dirty="0">
                        <a:solidFill>
                          <a:schemeClr val="bg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c>
                  <a:txBody>
                    <a:bodyPr/>
                    <a:lstStyle/>
                    <a:p>
                      <a:pPr algn="ctr"/>
                      <a:r>
                        <a:rPr lang="en-US" dirty="0" smtClean="0">
                          <a:solidFill>
                            <a:schemeClr val="bg1"/>
                          </a:solidFill>
                          <a:latin typeface="Calibri" pitchFamily="34" charset="0"/>
                        </a:rPr>
                        <a:t>Sites</a:t>
                      </a:r>
                      <a:r>
                        <a:rPr lang="en-US" baseline="0" dirty="0" smtClean="0">
                          <a:solidFill>
                            <a:schemeClr val="bg1"/>
                          </a:solidFill>
                          <a:latin typeface="Calibri" pitchFamily="34" charset="0"/>
                        </a:rPr>
                        <a:t> </a:t>
                      </a:r>
                      <a:endParaRPr lang="en-US" dirty="0">
                        <a:solidFill>
                          <a:schemeClr val="bg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c>
                  <a:txBody>
                    <a:bodyPr/>
                    <a:lstStyle/>
                    <a:p>
                      <a:pPr algn="ctr"/>
                      <a:r>
                        <a:rPr lang="en-US" dirty="0" smtClean="0">
                          <a:solidFill>
                            <a:schemeClr val="bg1"/>
                          </a:solidFill>
                          <a:latin typeface="Calibri" pitchFamily="34" charset="0"/>
                        </a:rPr>
                        <a:t>Percentage </a:t>
                      </a:r>
                      <a:endParaRPr lang="en-US" dirty="0">
                        <a:solidFill>
                          <a:schemeClr val="bg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1859C"/>
                    </a:solidFill>
                  </a:tcPr>
                </a:tc>
              </a:tr>
              <a:tr h="370840">
                <a:tc>
                  <a:txBody>
                    <a:bodyPr/>
                    <a:lstStyle/>
                    <a:p>
                      <a:pPr algn="ctr"/>
                      <a:r>
                        <a:rPr lang="en-US" dirty="0" smtClean="0">
                          <a:solidFill>
                            <a:schemeClr val="tx1"/>
                          </a:solidFill>
                          <a:latin typeface="Calibri" pitchFamily="34" charset="0"/>
                        </a:rPr>
                        <a:t>Not Compliant </a:t>
                      </a:r>
                      <a:endParaRPr lang="en-US"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latin typeface="Calibri" pitchFamily="34" charset="0"/>
                        </a:rPr>
                        <a:t>860</a:t>
                      </a:r>
                      <a:endParaRPr lang="en-US"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latin typeface="Calibri" pitchFamily="34" charset="0"/>
                        </a:rPr>
                        <a:t>99.4%</a:t>
                      </a:r>
                      <a:endParaRPr lang="en-US"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dirty="0" smtClean="0">
                          <a:solidFill>
                            <a:schemeClr val="tx1"/>
                          </a:solidFill>
                          <a:latin typeface="Calibri" pitchFamily="34" charset="0"/>
                        </a:rPr>
                        <a:t>Compliant </a:t>
                      </a:r>
                      <a:endParaRPr lang="en-US"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latin typeface="Calibri" pitchFamily="34" charset="0"/>
                        </a:rPr>
                        <a:t>5</a:t>
                      </a:r>
                      <a:endParaRPr lang="en-US"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solidFill>
                            <a:schemeClr val="tx1"/>
                          </a:solidFill>
                          <a:latin typeface="Calibri" pitchFamily="34" charset="0"/>
                        </a:rPr>
                        <a:t>0.6%</a:t>
                      </a:r>
                      <a:endParaRPr lang="en-US"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b="1" dirty="0" smtClean="0">
                          <a:solidFill>
                            <a:schemeClr val="tx1"/>
                          </a:solidFill>
                          <a:latin typeface="Calibri" pitchFamily="34" charset="0"/>
                        </a:rPr>
                        <a:t>Total </a:t>
                      </a:r>
                      <a:endParaRPr lang="en-US"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tc>
                  <a:txBody>
                    <a:bodyPr/>
                    <a:lstStyle/>
                    <a:p>
                      <a:pPr algn="ctr"/>
                      <a:r>
                        <a:rPr lang="en-US" b="1" dirty="0" smtClean="0">
                          <a:solidFill>
                            <a:schemeClr val="tx1"/>
                          </a:solidFill>
                          <a:latin typeface="Calibri" pitchFamily="34" charset="0"/>
                        </a:rPr>
                        <a:t>865</a:t>
                      </a:r>
                      <a:endParaRPr lang="en-US"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tc>
                  <a:txBody>
                    <a:bodyPr/>
                    <a:lstStyle/>
                    <a:p>
                      <a:pPr algn="ctr"/>
                      <a:r>
                        <a:rPr lang="en-US" b="1" dirty="0" smtClean="0">
                          <a:solidFill>
                            <a:schemeClr val="tx1"/>
                          </a:solidFill>
                          <a:latin typeface="Calibri" pitchFamily="34" charset="0"/>
                        </a:rPr>
                        <a:t>100.00%</a:t>
                      </a:r>
                      <a:endParaRPr lang="en-US" b="1" dirty="0">
                        <a:solidFill>
                          <a:schemeClr val="tx1"/>
                        </a:solidFill>
                        <a:latin typeface="Calibri"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tr>
            </a:tbl>
          </a:graphicData>
        </a:graphic>
      </p:graphicFrame>
      <p:sp>
        <p:nvSpPr>
          <p:cNvPr id="6" name="TextBox 5"/>
          <p:cNvSpPr txBox="1"/>
          <p:nvPr/>
        </p:nvSpPr>
        <p:spPr>
          <a:xfrm>
            <a:off x="838200" y="3581400"/>
            <a:ext cx="7467600" cy="246221"/>
          </a:xfrm>
          <a:prstGeom prst="rect">
            <a:avLst/>
          </a:prstGeom>
          <a:noFill/>
        </p:spPr>
        <p:txBody>
          <a:bodyPr wrap="square" rtlCol="0">
            <a:spAutoFit/>
          </a:bodyPr>
          <a:lstStyle/>
          <a:p>
            <a:pPr algn="ctr"/>
            <a:r>
              <a:rPr lang="en-US" sz="1000" dirty="0" smtClean="0">
                <a:latin typeface="+mn-lt"/>
              </a:rPr>
              <a:t>*Not compliant = a provider was not compliant on at least one indicator. Compliant = a provider was compliant on all indicators.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illtop Presentation Template updated March 2011 (4)">
  <a:themeElements>
    <a:clrScheme name="Default Design 7">
      <a:dk1>
        <a:srgbClr val="000000"/>
      </a:dk1>
      <a:lt1>
        <a:srgbClr val="FFFFFF"/>
      </a:lt1>
      <a:dk2>
        <a:srgbClr val="000000"/>
      </a:dk2>
      <a:lt2>
        <a:srgbClr val="FFFFFF"/>
      </a:lt2>
      <a:accent1>
        <a:srgbClr val="FFFFFF"/>
      </a:accent1>
      <a:accent2>
        <a:srgbClr val="FFFFFF"/>
      </a:accent2>
      <a:accent3>
        <a:srgbClr val="FFFFFF"/>
      </a:accent3>
      <a:accent4>
        <a:srgbClr val="000000"/>
      </a:accent4>
      <a:accent5>
        <a:srgbClr val="FFFFFF"/>
      </a:accent5>
      <a:accent6>
        <a:srgbClr val="E7E7E7"/>
      </a:accent6>
      <a:hlink>
        <a:srgbClr val="009999"/>
      </a:hlink>
      <a:folHlink>
        <a:srgbClr val="33CCCC"/>
      </a:folHlink>
    </a:clrScheme>
    <a:fontScheme name="Default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lnDef>
    <a:txDef>
      <a:spPr>
        <a:noFill/>
      </a:spPr>
      <a:bodyPr wrap="square" rtlCol="0">
        <a:spAutoFit/>
      </a:bodyPr>
      <a:lstStyle>
        <a:defPPr>
          <a:defRPr dirty="0">
            <a:latin typeface="+mn-lt"/>
          </a:defRPr>
        </a:defPPr>
      </a:lstStyle>
    </a:txDef>
  </a:objectDefaults>
  <a:extraClrSchemeLst>
    <a:extraClrScheme>
      <a:clrScheme name="Default Design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Default Design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FFFFFF"/>
        </a:lt2>
        <a:accent1>
          <a:srgbClr val="FFFFFF"/>
        </a:accent1>
        <a:accent2>
          <a:srgbClr val="FFFFFF"/>
        </a:accent2>
        <a:accent3>
          <a:srgbClr val="FFFFFF"/>
        </a:accent3>
        <a:accent4>
          <a:srgbClr val="000000"/>
        </a:accent4>
        <a:accent5>
          <a:srgbClr val="FFFFFF"/>
        </a:accent5>
        <a:accent6>
          <a:srgbClr val="E7E7E7"/>
        </a:accent6>
        <a:hlink>
          <a:srgbClr val="FFCC00"/>
        </a:hlink>
        <a:folHlink>
          <a:srgbClr val="33CCCC"/>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FFFFFF"/>
        </a:lt2>
        <a:accent1>
          <a:srgbClr val="FFFFFF"/>
        </a:accent1>
        <a:accent2>
          <a:srgbClr val="FFFFFF"/>
        </a:accent2>
        <a:accent3>
          <a:srgbClr val="FFFFFF"/>
        </a:accent3>
        <a:accent4>
          <a:srgbClr val="000000"/>
        </a:accent4>
        <a:accent5>
          <a:srgbClr val="FFFFFF"/>
        </a:accent5>
        <a:accent6>
          <a:srgbClr val="E7E7E7"/>
        </a:accent6>
        <a:hlink>
          <a:srgbClr val="33CCCC"/>
        </a:hlink>
        <a:folHlink>
          <a:srgbClr val="33CCCC"/>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FFFFFF"/>
        </a:lt2>
        <a:accent1>
          <a:srgbClr val="FFFFFF"/>
        </a:accent1>
        <a:accent2>
          <a:srgbClr val="FFFFFF"/>
        </a:accent2>
        <a:accent3>
          <a:srgbClr val="FFFFFF"/>
        </a:accent3>
        <a:accent4>
          <a:srgbClr val="000000"/>
        </a:accent4>
        <a:accent5>
          <a:srgbClr val="FFFFFF"/>
        </a:accent5>
        <a:accent6>
          <a:srgbClr val="E7E7E7"/>
        </a:accent6>
        <a:hlink>
          <a:srgbClr val="009999"/>
        </a:hlink>
        <a:folHlink>
          <a:srgbClr val="33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file>

<file path=customXml/item2.xml><?xml version="1.0" encoding="utf-8"?>
<ct:contentTypeSchema xmlns:ct="http://schemas.microsoft.com/office/2006/metadata/contentType" xmlns:ma="http://schemas.microsoft.com/office/2006/metadata/properties/metaAttributes" ct:_="" ma:_="" ma:contentTypeName="Document" ma:contentTypeID="0x010100E4E9D373897B434D920F58B3EC3FCEFF" ma:contentTypeVersion="10" ma:contentTypeDescription="Create a new document." ma:contentTypeScope="" ma:versionID="1b4ee90a34d5c7488a8009e818ef0a50">
  <xsd:schema xmlns:xsd="http://www.w3.org/2001/XMLSchema" xmlns:xs="http://www.w3.org/2001/XMLSchema" xmlns:p="http://schemas.microsoft.com/office/2006/metadata/properties" targetNamespace="http://schemas.microsoft.com/office/2006/metadata/properties" ma:root="true" ma:fieldsID="883d4e8e4bb62dc9630bd01492c2b58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9075D12-397C-4D01-9CAF-3B82479441F5}"/>
</file>

<file path=customXml/itemProps2.xml><?xml version="1.0" encoding="utf-8"?>
<ds:datastoreItem xmlns:ds="http://schemas.openxmlformats.org/officeDocument/2006/customXml" ds:itemID="{530A6BD6-0EA8-4DF7-BD09-0280F2B4BFA1}"/>
</file>

<file path=customXml/itemProps3.xml><?xml version="1.0" encoding="utf-8"?>
<ds:datastoreItem xmlns:ds="http://schemas.openxmlformats.org/officeDocument/2006/customXml" ds:itemID="{0CD5EDCE-37D6-450E-ADA9-480537BDA265}"/>
</file>

<file path=customXml/itemProps4.xml><?xml version="1.0" encoding="utf-8"?>
<ds:datastoreItem xmlns:ds="http://schemas.openxmlformats.org/officeDocument/2006/customXml" ds:itemID="{B6F7B21C-01BF-4EB8-AEDC-933082A49077}"/>
</file>

<file path=docProps/app.xml><?xml version="1.0" encoding="utf-8"?>
<Properties xmlns="http://schemas.openxmlformats.org/officeDocument/2006/extended-properties" xmlns:vt="http://schemas.openxmlformats.org/officeDocument/2006/docPropsVTypes">
  <Template>Hilltop Presentation Template updated March 2011 (4)</Template>
  <TotalTime>2792</TotalTime>
  <Words>1565</Words>
  <Application>Microsoft Office PowerPoint</Application>
  <PresentationFormat>On-screen Show (4:3)</PresentationFormat>
  <Paragraphs>310</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Hilltop Presentation Template updated March 2011 (4)</vt:lpstr>
      <vt:lpstr>DHMH HCBS Provider Self-Assessment: Initial Results</vt:lpstr>
      <vt:lpstr>Who Completed the HCBS Self-Assessment?</vt:lpstr>
      <vt:lpstr>Assessments Completed  and Services Indicated</vt:lpstr>
      <vt:lpstr>Service Setting Breakdown </vt:lpstr>
      <vt:lpstr>Analysis Approach </vt:lpstr>
      <vt:lpstr>Analysis Approach continued </vt:lpstr>
      <vt:lpstr>Analysis Approach continued </vt:lpstr>
      <vt:lpstr>Slide 8</vt:lpstr>
      <vt:lpstr>Overall Provider Compliance </vt:lpstr>
      <vt:lpstr>Red Flag Questions </vt:lpstr>
      <vt:lpstr>Slide 11</vt:lpstr>
      <vt:lpstr>Questions?   </vt:lpstr>
      <vt:lpstr>About The Hilltop Institute</vt:lpstr>
      <vt:lpstr>Contact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DHMH HCBS Provider Self-Assessment Analysis Approach</dc:title>
  <dc:creator>mamood</dc:creator>
  <cp:lastModifiedBy>LHuynh</cp:lastModifiedBy>
  <cp:revision>80</cp:revision>
  <dcterms:created xsi:type="dcterms:W3CDTF">2016-05-31T18:49:51Z</dcterms:created>
  <dcterms:modified xsi:type="dcterms:W3CDTF">2016-06-03T18:15:57Z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0x010100E4E9D373897B434D920F58B3EC3FCEFF</vt:lpwstr>
  </property>
  <property fmtid="{D5CDD505-2E9C-101B-9397-08002B2CF9AE}" pid="3" name="_dlc_DocIdItemGuid">
    <vt:lpwstr>d90cca17-a36b-48a8-a193-052464aced8f</vt:lpwstr>
  </property>
</Properties>
</file>