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4" r:id="rId1"/>
  </p:sldMasterIdLst>
  <p:notesMasterIdLst>
    <p:notesMasterId r:id="rId12"/>
  </p:notesMasterIdLst>
  <p:sldIdLst>
    <p:sldId id="258" r:id="rId2"/>
    <p:sldId id="331" r:id="rId3"/>
    <p:sldId id="315" r:id="rId4"/>
    <p:sldId id="330" r:id="rId5"/>
    <p:sldId id="328" r:id="rId6"/>
    <p:sldId id="337" r:id="rId7"/>
    <p:sldId id="332" r:id="rId8"/>
    <p:sldId id="333" r:id="rId9"/>
    <p:sldId id="334" r:id="rId10"/>
    <p:sldId id="335" r:id="rId11"/>
  </p:sldIdLst>
  <p:sldSz cx="9144000" cy="6858000" type="screen4x3"/>
  <p:notesSz cx="9236075" cy="7010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21282"/>
    <a:srgbClr val="FAA4C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55" autoAdjust="0"/>
  </p:normalViewPr>
  <p:slideViewPr>
    <p:cSldViewPr>
      <p:cViewPr>
        <p:scale>
          <a:sx n="90" d="100"/>
          <a:sy n="90" d="100"/>
        </p:scale>
        <p:origin x="-594" y="-3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2"/>
            <a:ext cx="4002299" cy="351737"/>
          </a:xfrm>
          <a:prstGeom prst="rect">
            <a:avLst/>
          </a:prstGeom>
          <a:noFill/>
          <a:ln>
            <a:noFill/>
          </a:ln>
        </p:spPr>
        <p:txBody>
          <a:bodyPr lIns="92842" tIns="92842" rIns="92842" bIns="92842" anchor="t" anchorCtr="0"/>
          <a:lstStyle>
            <a:lvl1pPr marL="0" marR="0" lvl="0" indent="0" algn="l" rtl="0">
              <a:lnSpc>
                <a:spcPct val="100000"/>
              </a:lnSpc>
              <a:spcBef>
                <a:spcPts val="0"/>
              </a:spcBef>
              <a:spcAft>
                <a:spcPts val="0"/>
              </a:spcAft>
              <a:buClr>
                <a:schemeClr val="dk1"/>
              </a:buClr>
              <a:buFont typeface="Calibri"/>
              <a:buNone/>
              <a:defRPr sz="1200" b="0" i="0" u="none" strike="noStrike" cap="none">
                <a:solidFill>
                  <a:schemeClr val="dk1"/>
                </a:solidFill>
                <a:latin typeface="Calibri"/>
                <a:ea typeface="Calibri"/>
                <a:cs typeface="Calibri"/>
                <a:sym typeface="Calibri"/>
              </a:defRPr>
            </a:lvl1pPr>
            <a:lvl2pPr marL="464287"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28573"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9286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57146"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321433"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8572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50006"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714293"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dirty="0"/>
          </a:p>
        </p:txBody>
      </p:sp>
      <p:sp>
        <p:nvSpPr>
          <p:cNvPr id="4" name="Shape 4"/>
          <p:cNvSpPr txBox="1">
            <a:spLocks noGrp="1"/>
          </p:cNvSpPr>
          <p:nvPr>
            <p:ph type="dt" idx="10"/>
          </p:nvPr>
        </p:nvSpPr>
        <p:spPr>
          <a:xfrm>
            <a:off x="5231639" y="2"/>
            <a:ext cx="4002299" cy="351737"/>
          </a:xfrm>
          <a:prstGeom prst="rect">
            <a:avLst/>
          </a:prstGeom>
          <a:noFill/>
          <a:ln>
            <a:noFill/>
          </a:ln>
        </p:spPr>
        <p:txBody>
          <a:bodyPr lIns="92842" tIns="92842" rIns="92842" bIns="92842" anchor="t" anchorCtr="0"/>
          <a:lstStyle>
            <a:lvl1pPr marL="0" marR="0" lvl="0" indent="0" algn="r" rtl="0">
              <a:lnSpc>
                <a:spcPct val="100000"/>
              </a:lnSpc>
              <a:spcBef>
                <a:spcPts val="0"/>
              </a:spcBef>
              <a:spcAft>
                <a:spcPts val="0"/>
              </a:spcAft>
              <a:buClr>
                <a:schemeClr val="dk1"/>
              </a:buClr>
              <a:buFont typeface="Calibri"/>
              <a:buNone/>
              <a:defRPr sz="1200" b="0" i="0" u="none" strike="noStrike" cap="none">
                <a:solidFill>
                  <a:schemeClr val="dk1"/>
                </a:solidFill>
                <a:latin typeface="Calibri"/>
                <a:ea typeface="Calibri"/>
                <a:cs typeface="Calibri"/>
                <a:sym typeface="Calibri"/>
              </a:defRPr>
            </a:lvl1pPr>
            <a:lvl2pPr marL="464287"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28573"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9286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57146"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321433"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8572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50006"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714293"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dirty="0"/>
          </a:p>
        </p:txBody>
      </p:sp>
      <p:sp>
        <p:nvSpPr>
          <p:cNvPr id="5" name="Shape 5"/>
          <p:cNvSpPr>
            <a:spLocks noGrp="1" noRot="1" noChangeAspect="1"/>
          </p:cNvSpPr>
          <p:nvPr>
            <p:ph type="sldImg" idx="3"/>
          </p:nvPr>
        </p:nvSpPr>
        <p:spPr>
          <a:xfrm>
            <a:off x="3041650" y="876300"/>
            <a:ext cx="3152775" cy="236537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923608" y="3373754"/>
            <a:ext cx="7388858" cy="2760346"/>
          </a:xfrm>
          <a:prstGeom prst="rect">
            <a:avLst/>
          </a:prstGeom>
          <a:noFill/>
          <a:ln>
            <a:noFill/>
          </a:ln>
        </p:spPr>
        <p:txBody>
          <a:bodyPr lIns="92842" tIns="92842" rIns="92842" bIns="92842" anchor="t" anchorCtr="0"/>
          <a:lstStyle>
            <a:lvl1pPr marL="0" marR="0" lvl="0"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6658664"/>
            <a:ext cx="4002299" cy="351734"/>
          </a:xfrm>
          <a:prstGeom prst="rect">
            <a:avLst/>
          </a:prstGeom>
          <a:noFill/>
          <a:ln>
            <a:noFill/>
          </a:ln>
        </p:spPr>
        <p:txBody>
          <a:bodyPr lIns="92842" tIns="92842" rIns="92842" bIns="92842" anchor="b" anchorCtr="0"/>
          <a:lstStyle>
            <a:lvl1pPr marL="0" marR="0" lvl="0" indent="0" algn="l" rtl="0">
              <a:lnSpc>
                <a:spcPct val="100000"/>
              </a:lnSpc>
              <a:spcBef>
                <a:spcPts val="0"/>
              </a:spcBef>
              <a:spcAft>
                <a:spcPts val="0"/>
              </a:spcAft>
              <a:buClr>
                <a:schemeClr val="dk1"/>
              </a:buClr>
              <a:buFont typeface="Calibri"/>
              <a:buNone/>
              <a:defRPr sz="1200" b="0" i="0" u="none" strike="noStrike" cap="none">
                <a:solidFill>
                  <a:schemeClr val="dk1"/>
                </a:solidFill>
                <a:latin typeface="Calibri"/>
                <a:ea typeface="Calibri"/>
                <a:cs typeface="Calibri"/>
                <a:sym typeface="Calibri"/>
              </a:defRPr>
            </a:lvl1pPr>
            <a:lvl2pPr marL="464287"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28573"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9286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57146"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321433"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8572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50006"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714293"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dirty="0"/>
          </a:p>
        </p:txBody>
      </p:sp>
      <p:sp>
        <p:nvSpPr>
          <p:cNvPr id="8" name="Shape 8"/>
          <p:cNvSpPr txBox="1">
            <a:spLocks noGrp="1"/>
          </p:cNvSpPr>
          <p:nvPr>
            <p:ph type="sldNum" idx="12"/>
          </p:nvPr>
        </p:nvSpPr>
        <p:spPr>
          <a:xfrm>
            <a:off x="5231639" y="6658664"/>
            <a:ext cx="4002299" cy="351734"/>
          </a:xfrm>
          <a:prstGeom prst="rect">
            <a:avLst/>
          </a:prstGeom>
          <a:noFill/>
          <a:ln>
            <a:noFill/>
          </a:ln>
        </p:spPr>
        <p:txBody>
          <a:bodyPr lIns="93172" tIns="46586" rIns="93172" bIns="46586" anchor="b" anchorCtr="0">
            <a:noAutofit/>
          </a:bodyPr>
          <a:lstStyle/>
          <a:p>
            <a:pPr algn="r">
              <a:buClr>
                <a:schemeClr val="dk1"/>
              </a:buClr>
              <a:buSzPct val="25000"/>
            </a:pPr>
            <a:fld id="{00000000-1234-1234-1234-123412341234}" type="slidenum">
              <a:rPr lang="en-US" sz="1200" smtClean="0">
                <a:solidFill>
                  <a:schemeClr val="dk1"/>
                </a:solidFill>
                <a:latin typeface="Calibri"/>
                <a:ea typeface="Calibri"/>
                <a:cs typeface="Calibri"/>
                <a:sym typeface="Calibri"/>
              </a:rPr>
              <a:pPr algn="r">
                <a:buClr>
                  <a:schemeClr val="dk1"/>
                </a:buClr>
                <a:buSzPct val="25000"/>
              </a:pPr>
              <a:t>‹#›</a:t>
            </a:fld>
            <a:endParaRPr lang="en-US"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xmlns="" val="258072372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041650" y="876300"/>
            <a:ext cx="3152775" cy="236537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3" name="Shape 193"/>
          <p:cNvSpPr txBox="1">
            <a:spLocks noGrp="1"/>
          </p:cNvSpPr>
          <p:nvPr>
            <p:ph type="body" idx="1"/>
          </p:nvPr>
        </p:nvSpPr>
        <p:spPr>
          <a:xfrm>
            <a:off x="923608" y="3373754"/>
            <a:ext cx="7388858" cy="2760346"/>
          </a:xfrm>
          <a:prstGeom prst="rect">
            <a:avLst/>
          </a:prstGeom>
          <a:noFill/>
          <a:ln>
            <a:noFill/>
          </a:ln>
        </p:spPr>
        <p:txBody>
          <a:bodyPr lIns="93172" tIns="46586" rIns="93172" bIns="46586" anchor="t" anchorCtr="0">
            <a:noAutofit/>
          </a:bodyPr>
          <a:lstStyle/>
          <a:p>
            <a:pPr>
              <a:buSzPct val="25000"/>
            </a:pPr>
            <a:endParaRPr dirty="0"/>
          </a:p>
        </p:txBody>
      </p:sp>
      <p:sp>
        <p:nvSpPr>
          <p:cNvPr id="194" name="Shape 194"/>
          <p:cNvSpPr txBox="1">
            <a:spLocks noGrp="1"/>
          </p:cNvSpPr>
          <p:nvPr>
            <p:ph type="sldNum" idx="12"/>
          </p:nvPr>
        </p:nvSpPr>
        <p:spPr>
          <a:xfrm>
            <a:off x="5231639" y="6658664"/>
            <a:ext cx="4002299" cy="351734"/>
          </a:xfrm>
          <a:prstGeom prst="rect">
            <a:avLst/>
          </a:prstGeom>
          <a:noFill/>
          <a:ln>
            <a:noFill/>
          </a:ln>
        </p:spPr>
        <p:txBody>
          <a:bodyPr lIns="93172" tIns="46586" rIns="93172" bIns="46586" anchor="b" anchorCtr="0">
            <a:noAutofit/>
          </a:bodyPr>
          <a:lstStyle/>
          <a:p>
            <a:pPr algn="r">
              <a:buClr>
                <a:schemeClr val="dk1"/>
              </a:buClr>
              <a:buSzPct val="25000"/>
            </a:pPr>
            <a:fld id="{00000000-1234-1234-1234-123412341234}" type="slidenum">
              <a:rPr lang="en-US" sz="1200">
                <a:solidFill>
                  <a:schemeClr val="dk1"/>
                </a:solidFill>
                <a:latin typeface="Calibri"/>
                <a:ea typeface="Calibri"/>
                <a:cs typeface="Calibri"/>
                <a:sym typeface="Calibri"/>
              </a:rPr>
              <a:pPr algn="r">
                <a:buClr>
                  <a:schemeClr val="dk1"/>
                </a:buClr>
                <a:buSzPct val="25000"/>
              </a:pPr>
              <a:t>1</a:t>
            </a:fld>
            <a:endParaRPr lang="en-US" sz="1200" dirty="0">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923608" y="3373754"/>
            <a:ext cx="7388858" cy="2760346"/>
          </a:xfrm>
          <a:prstGeom prst="rect">
            <a:avLst/>
          </a:prstGeom>
          <a:noFill/>
          <a:ln>
            <a:noFill/>
          </a:ln>
        </p:spPr>
        <p:txBody>
          <a:bodyPr lIns="92842" tIns="92842" rIns="92842" bIns="92842" anchor="t" anchorCtr="0">
            <a:noAutofit/>
          </a:bodyPr>
          <a:lstStyle/>
          <a:p>
            <a:pPr>
              <a:buSzPct val="25000"/>
            </a:pPr>
            <a:endParaRPr dirty="0"/>
          </a:p>
        </p:txBody>
      </p:sp>
      <p:sp>
        <p:nvSpPr>
          <p:cNvPr id="187" name="Shape 187"/>
          <p:cNvSpPr>
            <a:spLocks noGrp="1" noRot="1" noChangeAspect="1"/>
          </p:cNvSpPr>
          <p:nvPr>
            <p:ph type="sldImg" idx="2"/>
          </p:nvPr>
        </p:nvSpPr>
        <p:spPr>
          <a:xfrm>
            <a:off x="3041650" y="876300"/>
            <a:ext cx="3152775" cy="236537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2"/>
              </a:buClr>
              <a:buFont typeface="Calibri"/>
              <a:buNone/>
              <a:defRPr sz="1800" b="0" i="0" u="none" strike="noStrike" cap="none">
                <a:solidFill>
                  <a:schemeClr val="dk2"/>
                </a:solidFill>
                <a:latin typeface="Calibri"/>
                <a:ea typeface="Calibri"/>
                <a:cs typeface="Calibri"/>
                <a:sym typeface="Calibri"/>
              </a:defRPr>
            </a:lvl1pPr>
            <a:lvl2pPr marL="0" marR="0" lvl="1"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9pPr>
          </a:lstStyle>
          <a:p>
            <a:endParaRPr/>
          </a:p>
        </p:txBody>
      </p:sp>
      <p:sp>
        <p:nvSpPr>
          <p:cNvPr id="21" name="Shape 2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143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1pPr>
            <a:lvl2pPr marL="742950" marR="0" lvl="1" indent="17145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2pPr>
            <a:lvl3pPr marL="1143000" marR="0" lvl="2"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3pPr>
            <a:lvl4pPr marL="1600200" marR="0" lvl="3"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4pPr>
            <a:lvl5pPr marL="2057400" marR="0" lvl="4"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5pPr>
            <a:lvl6pPr marL="2514600" marR="0" lvl="5"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pic>
        <p:nvPicPr>
          <p:cNvPr id="22" name="Shape 22"/>
          <p:cNvPicPr preferRelativeResize="0"/>
          <p:nvPr/>
        </p:nvPicPr>
        <p:blipFill rotWithShape="1">
          <a:blip r:embed="rId2">
            <a:alphaModFix/>
          </a:blip>
          <a:srcRect/>
          <a:stretch/>
        </p:blipFill>
        <p:spPr>
          <a:xfrm>
            <a:off x="138506" y="6334010"/>
            <a:ext cx="531057" cy="531057"/>
          </a:xfrm>
          <a:prstGeom prst="rect">
            <a:avLst/>
          </a:prstGeom>
          <a:noFill/>
          <a:ln>
            <a:noFill/>
          </a:ln>
        </p:spPr>
      </p:pic>
      <p:sp>
        <p:nvSpPr>
          <p:cNvPr id="23" name="Shape 23"/>
          <p:cNvSpPr txBox="1">
            <a:spLocks noGrp="1"/>
          </p:cNvSpPr>
          <p:nvPr>
            <p:ph type="sldNum" idx="12"/>
          </p:nvPr>
        </p:nvSpPr>
        <p:spPr>
          <a:xfrm>
            <a:off x="8556782" y="6333133"/>
            <a:ext cx="548699" cy="524999"/>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a:t>
            </a:fld>
            <a:endParaRPr lang="en-US" sz="14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2"/>
              </a:buClr>
              <a:buFont typeface="Calibri"/>
              <a:buNone/>
              <a:defRPr sz="4000" b="0" i="0" u="none" strike="noStrike" cap="none">
                <a:solidFill>
                  <a:schemeClr val="dk2"/>
                </a:solidFill>
                <a:latin typeface="Calibri"/>
                <a:ea typeface="Calibri"/>
                <a:cs typeface="Calibri"/>
                <a:sym typeface="Calibri"/>
              </a:defRPr>
            </a:lvl1pPr>
            <a:lvl2pPr marL="0" marR="0" lvl="1"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9pPr>
          </a:lstStyle>
          <a:p>
            <a:endParaRPr/>
          </a:p>
        </p:txBody>
      </p:sp>
      <p:sp>
        <p:nvSpPr>
          <p:cNvPr id="81" name="Shape 81"/>
          <p:cNvSpPr txBox="1">
            <a:spLocks noGrp="1"/>
          </p:cNvSpPr>
          <p:nvPr>
            <p:ph type="body" idx="1"/>
          </p:nvPr>
        </p:nvSpPr>
        <p:spPr>
          <a:xfrm>
            <a:off x="457200" y="1600200"/>
            <a:ext cx="4038597" cy="4525963"/>
          </a:xfrm>
          <a:prstGeom prst="rect">
            <a:avLst/>
          </a:prstGeom>
          <a:noFill/>
          <a:ln>
            <a:noFill/>
          </a:ln>
        </p:spPr>
        <p:txBody>
          <a:bodyPr lIns="91425" tIns="91425" rIns="91425" bIns="91425" anchor="t" anchorCtr="0"/>
          <a:lstStyle>
            <a:lvl1pPr marL="342900" marR="0" lvl="0" indent="1143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1pPr>
            <a:lvl2pPr marL="742950" marR="0" lvl="1" indent="17145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2pPr>
            <a:lvl3pPr marL="1143000" marR="0" lvl="2"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3pPr>
            <a:lvl4pPr marL="1600200" marR="0" lvl="3"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4pPr>
            <a:lvl5pPr marL="2057400" marR="0" lvl="4"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5pPr>
            <a:lvl6pPr marL="2514600" marR="0" lvl="5"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Shape 82"/>
          <p:cNvSpPr>
            <a:spLocks noGrp="1"/>
          </p:cNvSpPr>
          <p:nvPr>
            <p:ph type="chart" idx="2"/>
          </p:nvPr>
        </p:nvSpPr>
        <p:spPr>
          <a:xfrm>
            <a:off x="4648200" y="1600200"/>
            <a:ext cx="4038597" cy="4525963"/>
          </a:xfrm>
          <a:prstGeom prst="rect">
            <a:avLst/>
          </a:prstGeom>
          <a:noFill/>
          <a:ln>
            <a:noFill/>
          </a:ln>
        </p:spPr>
        <p:txBody>
          <a:bodyPr lIns="91425" tIns="91425" rIns="91425" bIns="91425" anchor="t" anchorCtr="0"/>
          <a:lstStyle>
            <a:lvl1pPr marL="342900" marR="0" lvl="0" indent="1143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1pPr>
            <a:lvl2pPr marL="742950" marR="0" lvl="1" indent="17145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2pPr>
            <a:lvl3pPr marL="1143000" marR="0" lvl="2"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3pPr>
            <a:lvl4pPr marL="1600200" marR="0" lvl="3"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4pPr>
            <a:lvl5pPr marL="2057400" marR="0" lvl="4"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5pPr>
            <a:lvl6pPr marL="2514600" marR="0" lvl="5"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83" name="Shape 83"/>
          <p:cNvSpPr txBox="1">
            <a:spLocks noGrp="1"/>
          </p:cNvSpPr>
          <p:nvPr>
            <p:ph type="dt" idx="10"/>
          </p:nvPr>
        </p:nvSpPr>
        <p:spPr>
          <a:xfrm>
            <a:off x="457200" y="6245225"/>
            <a:ext cx="2133598"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84" name="Shape 84"/>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85" name="Shape 85"/>
          <p:cNvSpPr txBox="1">
            <a:spLocks noGrp="1"/>
          </p:cNvSpPr>
          <p:nvPr>
            <p:ph type="sldNum" idx="12"/>
          </p:nvPr>
        </p:nvSpPr>
        <p:spPr>
          <a:xfrm>
            <a:off x="6553200" y="6245225"/>
            <a:ext cx="2133598" cy="47624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8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a:t>
            </a:fld>
            <a:endParaRPr lang="en-US" sz="18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2"/>
              </a:buClr>
              <a:buFont typeface="Calibri"/>
              <a:buNone/>
              <a:defRPr sz="4000" b="0" i="0" u="none" strike="noStrike" cap="none">
                <a:solidFill>
                  <a:schemeClr val="dk2"/>
                </a:solidFill>
                <a:latin typeface="Calibri"/>
                <a:ea typeface="Calibri"/>
                <a:cs typeface="Calibri"/>
                <a:sym typeface="Calibri"/>
              </a:defRPr>
            </a:lvl1pPr>
            <a:lvl2pPr marL="0" marR="0" lvl="1"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9pPr>
          </a:lstStyle>
          <a:p>
            <a:endParaRPr/>
          </a:p>
        </p:txBody>
      </p:sp>
      <p:sp>
        <p:nvSpPr>
          <p:cNvPr id="88" name="Shape 88"/>
          <p:cNvSpPr txBox="1">
            <a:spLocks noGrp="1"/>
          </p:cNvSpPr>
          <p:nvPr>
            <p:ph type="body" idx="1"/>
          </p:nvPr>
        </p:nvSpPr>
        <p:spPr>
          <a:xfrm>
            <a:off x="457200" y="1600200"/>
            <a:ext cx="4038597" cy="4525963"/>
          </a:xfrm>
          <a:prstGeom prst="rect">
            <a:avLst/>
          </a:prstGeom>
          <a:noFill/>
          <a:ln>
            <a:noFill/>
          </a:ln>
        </p:spPr>
        <p:txBody>
          <a:bodyPr lIns="91425" tIns="91425" rIns="91425" bIns="91425" anchor="t" anchorCtr="0"/>
          <a:lstStyle>
            <a:lvl1pPr marL="342900" marR="0" lvl="0" indent="1143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1pPr>
            <a:lvl2pPr marL="742950" marR="0" lvl="1" indent="17145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2pPr>
            <a:lvl3pPr marL="1143000" marR="0" lvl="2"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3pPr>
            <a:lvl4pPr marL="1600200" marR="0" lvl="3"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4pPr>
            <a:lvl5pPr marL="2057400" marR="0" lvl="4"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5pPr>
            <a:lvl6pPr marL="2514600" marR="0" lvl="5"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9" name="Shape 89"/>
          <p:cNvSpPr txBox="1">
            <a:spLocks noGrp="1"/>
          </p:cNvSpPr>
          <p:nvPr>
            <p:ph type="body" idx="2"/>
          </p:nvPr>
        </p:nvSpPr>
        <p:spPr>
          <a:xfrm>
            <a:off x="4648200" y="1600200"/>
            <a:ext cx="4038597" cy="4525963"/>
          </a:xfrm>
          <a:prstGeom prst="rect">
            <a:avLst/>
          </a:prstGeom>
          <a:noFill/>
          <a:ln>
            <a:noFill/>
          </a:ln>
        </p:spPr>
        <p:txBody>
          <a:bodyPr lIns="91425" tIns="91425" rIns="91425" bIns="91425" anchor="t" anchorCtr="0"/>
          <a:lstStyle>
            <a:lvl1pPr marL="342900" marR="0" lvl="0" indent="1143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1pPr>
            <a:lvl2pPr marL="742950" marR="0" lvl="1" indent="17145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2pPr>
            <a:lvl3pPr marL="1143000" marR="0" lvl="2"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3pPr>
            <a:lvl4pPr marL="1600200" marR="0" lvl="3"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4pPr>
            <a:lvl5pPr marL="2057400" marR="0" lvl="4"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5pPr>
            <a:lvl6pPr marL="2514600" marR="0" lvl="5"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0" name="Shape 90"/>
          <p:cNvSpPr txBox="1">
            <a:spLocks noGrp="1"/>
          </p:cNvSpPr>
          <p:nvPr>
            <p:ph type="dt" idx="10"/>
          </p:nvPr>
        </p:nvSpPr>
        <p:spPr>
          <a:xfrm>
            <a:off x="457200" y="6245225"/>
            <a:ext cx="2133598"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91" name="Shape 91"/>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92" name="Shape 92"/>
          <p:cNvSpPr txBox="1">
            <a:spLocks noGrp="1"/>
          </p:cNvSpPr>
          <p:nvPr>
            <p:ph type="sldNum" idx="12"/>
          </p:nvPr>
        </p:nvSpPr>
        <p:spPr>
          <a:xfrm>
            <a:off x="6553200" y="6245225"/>
            <a:ext cx="2133598" cy="47624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8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a:t>
            </a:fld>
            <a:endParaRPr lang="en-US" sz="18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4"/>
        <p:cNvGrpSpPr/>
        <p:nvPr/>
      </p:nvGrpSpPr>
      <p:grpSpPr>
        <a:xfrm>
          <a:off x="0" y="0"/>
          <a:ext cx="0" cy="0"/>
          <a:chOff x="0" y="0"/>
          <a:chExt cx="0" cy="0"/>
        </a:xfrm>
      </p:grpSpPr>
      <p:sp>
        <p:nvSpPr>
          <p:cNvPr id="25" name="Shape 25"/>
          <p:cNvSpPr txBox="1">
            <a:spLocks noGrp="1"/>
          </p:cNvSpPr>
          <p:nvPr>
            <p:ph type="dt" idx="10"/>
          </p:nvPr>
        </p:nvSpPr>
        <p:spPr>
          <a:xfrm>
            <a:off x="457200" y="6245225"/>
            <a:ext cx="2133598"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26" name="Shape 26"/>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27" name="Shape 27"/>
          <p:cNvSpPr txBox="1">
            <a:spLocks noGrp="1"/>
          </p:cNvSpPr>
          <p:nvPr>
            <p:ph type="sldNum" idx="12"/>
          </p:nvPr>
        </p:nvSpPr>
        <p:spPr>
          <a:xfrm>
            <a:off x="6553200" y="6245225"/>
            <a:ext cx="2133598" cy="47624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8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a:t>
            </a:fld>
            <a:endParaRPr lang="en-US" sz="18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2"/>
              </a:buClr>
              <a:buFont typeface="Calibri"/>
              <a:buNone/>
              <a:defRPr sz="4000" b="1" i="0" u="none" strike="noStrike" cap="none">
                <a:solidFill>
                  <a:schemeClr val="dk2"/>
                </a:solidFill>
                <a:latin typeface="Calibri"/>
                <a:ea typeface="Calibri"/>
                <a:cs typeface="Calibri"/>
                <a:sym typeface="Calibri"/>
              </a:defRPr>
            </a:lvl1pPr>
            <a:lvl2pPr marL="0" marR="0" lvl="1"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9pPr>
          </a:lstStyle>
          <a:p>
            <a:endParaRPr/>
          </a:p>
        </p:txBody>
      </p:sp>
      <p:sp>
        <p:nvSpPr>
          <p:cNvPr id="33" name="Shape 33"/>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lnSpc>
                <a:spcPct val="100000"/>
              </a:lnSpc>
              <a:spcBef>
                <a:spcPts val="400"/>
              </a:spcBef>
              <a:spcAft>
                <a:spcPts val="0"/>
              </a:spcAft>
              <a:buClr>
                <a:schemeClr val="dk1"/>
              </a:buClr>
              <a:buFont typeface="Calibri"/>
              <a:buNone/>
              <a:defRPr sz="20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36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320"/>
              </a:spcBef>
              <a:spcAft>
                <a:spcPts val="0"/>
              </a:spcAft>
              <a:buClr>
                <a:schemeClr val="dk1"/>
              </a:buClr>
              <a:buFont typeface="Calibri"/>
              <a:buNone/>
              <a:defRPr sz="16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280"/>
              </a:spcBef>
              <a:spcAft>
                <a:spcPts val="0"/>
              </a:spcAft>
              <a:buClr>
                <a:schemeClr val="dk1"/>
              </a:buClr>
              <a:buFont typeface="Calibri"/>
              <a:buNone/>
              <a:defRPr sz="14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280"/>
              </a:spcBef>
              <a:spcAft>
                <a:spcPts val="0"/>
              </a:spcAft>
              <a:buClr>
                <a:schemeClr val="dk1"/>
              </a:buClr>
              <a:buFont typeface="Calibri"/>
              <a:buNone/>
              <a:defRPr sz="14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6pPr>
            <a:lvl7pPr marL="2743200" marR="0" lvl="6" indent="0" algn="l" rtl="0">
              <a:lnSpc>
                <a:spcPct val="100000"/>
              </a:lnSpc>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7pPr>
            <a:lvl8pPr marL="3200400" marR="0" lvl="7" indent="0" algn="l" rtl="0">
              <a:lnSpc>
                <a:spcPct val="100000"/>
              </a:lnSpc>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8pPr>
            <a:lvl9pPr marL="3657600" marR="0" lvl="8" indent="0" algn="l" rtl="0">
              <a:lnSpc>
                <a:spcPct val="100000"/>
              </a:lnSpc>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dt" idx="10"/>
          </p:nvPr>
        </p:nvSpPr>
        <p:spPr>
          <a:xfrm>
            <a:off x="457200" y="6245225"/>
            <a:ext cx="2133598"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6553200" y="6245225"/>
            <a:ext cx="2133598" cy="47624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8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a:t>
            </a:fld>
            <a:endParaRPr lang="en-US" sz="18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2"/>
              </a:buClr>
              <a:buFont typeface="Calibri"/>
              <a:buNone/>
              <a:defRPr sz="4000" b="0" i="0" u="none" strike="noStrike" cap="none">
                <a:solidFill>
                  <a:schemeClr val="dk2"/>
                </a:solidFill>
                <a:latin typeface="Calibri"/>
                <a:ea typeface="Calibri"/>
                <a:cs typeface="Calibri"/>
                <a:sym typeface="Calibri"/>
              </a:defRPr>
            </a:lvl1pPr>
            <a:lvl2pPr marL="0" marR="0" lvl="1"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9pPr>
          </a:lstStyle>
          <a:p>
            <a:endParaRPr/>
          </a:p>
        </p:txBody>
      </p:sp>
      <p:sp>
        <p:nvSpPr>
          <p:cNvPr id="39" name="Shape 39"/>
          <p:cNvSpPr txBox="1">
            <a:spLocks noGrp="1"/>
          </p:cNvSpPr>
          <p:nvPr>
            <p:ph type="body" idx="1"/>
          </p:nvPr>
        </p:nvSpPr>
        <p:spPr>
          <a:xfrm>
            <a:off x="457200" y="1600200"/>
            <a:ext cx="4038597" cy="4525963"/>
          </a:xfrm>
          <a:prstGeom prst="rect">
            <a:avLst/>
          </a:prstGeom>
          <a:noFill/>
          <a:ln>
            <a:noFill/>
          </a:ln>
        </p:spPr>
        <p:txBody>
          <a:bodyPr lIns="91425" tIns="91425" rIns="91425" bIns="91425" anchor="t" anchorCtr="0"/>
          <a:lstStyle>
            <a:lvl1pPr marL="342900" marR="0" lvl="0" indent="190500" algn="l" rtl="0">
              <a:lnSpc>
                <a:spcPct val="100000"/>
              </a:lnSpc>
              <a:spcBef>
                <a:spcPts val="560"/>
              </a:spcBef>
              <a:spcAft>
                <a:spcPts val="0"/>
              </a:spcAft>
              <a:buClr>
                <a:schemeClr val="dk1"/>
              </a:buClr>
              <a:buSzPct val="100000"/>
              <a:buFont typeface="Calibri"/>
              <a:buChar char="•"/>
              <a:defRPr sz="2800" b="0" i="0" u="none" strike="noStrike" cap="none">
                <a:solidFill>
                  <a:schemeClr val="dk1"/>
                </a:solidFill>
                <a:latin typeface="Calibri"/>
                <a:ea typeface="Calibri"/>
                <a:cs typeface="Calibri"/>
                <a:sym typeface="Calibri"/>
              </a:defRPr>
            </a:lvl1pPr>
            <a:lvl2pPr marL="742950" marR="0" lvl="1" indent="17145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2pPr>
            <a:lvl3pPr marL="1143000" marR="0" lvl="2" indent="152400" algn="l" rtl="0">
              <a:lnSpc>
                <a:spcPct val="100000"/>
              </a:lnSpc>
              <a:spcBef>
                <a:spcPts val="400"/>
              </a:spcBef>
              <a:spcAft>
                <a:spcPts val="0"/>
              </a:spcAft>
              <a:buClr>
                <a:schemeClr val="dk1"/>
              </a:buClr>
              <a:buSzPct val="100000"/>
              <a:buFont typeface="Calibri"/>
              <a:buChar char="•"/>
              <a:defRPr sz="2000" b="0" i="0" u="none" strike="noStrike" cap="none">
                <a:solidFill>
                  <a:schemeClr val="dk1"/>
                </a:solidFill>
                <a:latin typeface="Calibri"/>
                <a:ea typeface="Calibri"/>
                <a:cs typeface="Calibri"/>
                <a:sym typeface="Calibri"/>
              </a:defRPr>
            </a:lvl3pPr>
            <a:lvl4pPr marL="1600200" marR="0" lvl="3" indent="114300" algn="l" rtl="0">
              <a:lnSpc>
                <a:spcPct val="100000"/>
              </a:lnSpc>
              <a:spcBef>
                <a:spcPts val="360"/>
              </a:spcBef>
              <a:spcAft>
                <a:spcPts val="0"/>
              </a:spcAft>
              <a:buClr>
                <a:schemeClr val="dk1"/>
              </a:buClr>
              <a:buSzPct val="100000"/>
              <a:buFont typeface="Calibri"/>
              <a:buChar char="–"/>
              <a:defRPr sz="1800" b="0" i="0" u="none" strike="noStrike" cap="none">
                <a:solidFill>
                  <a:schemeClr val="dk1"/>
                </a:solidFill>
                <a:latin typeface="Calibri"/>
                <a:ea typeface="Calibri"/>
                <a:cs typeface="Calibri"/>
                <a:sym typeface="Calibri"/>
              </a:defRPr>
            </a:lvl4pPr>
            <a:lvl5pPr marL="2057400" marR="0" lvl="4" indent="114300" algn="l" rtl="0">
              <a:lnSpc>
                <a:spcPct val="100000"/>
              </a:lnSpc>
              <a:spcBef>
                <a:spcPts val="360"/>
              </a:spcBef>
              <a:spcAft>
                <a:spcPts val="0"/>
              </a:spcAft>
              <a:buClr>
                <a:schemeClr val="dk1"/>
              </a:buClr>
              <a:buSzPct val="100000"/>
              <a:buFont typeface="Calibri"/>
              <a:buChar char="»"/>
              <a:defRPr sz="1800" b="0" i="0" u="none" strike="noStrike" cap="none">
                <a:solidFill>
                  <a:schemeClr val="dk1"/>
                </a:solidFill>
                <a:latin typeface="Calibri"/>
                <a:ea typeface="Calibri"/>
                <a:cs typeface="Calibri"/>
                <a:sym typeface="Calibri"/>
              </a:defRPr>
            </a:lvl5pPr>
            <a:lvl6pPr marL="2514600" marR="0" lvl="5" indent="11430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4648200" y="1600200"/>
            <a:ext cx="4038597" cy="4525963"/>
          </a:xfrm>
          <a:prstGeom prst="rect">
            <a:avLst/>
          </a:prstGeom>
          <a:noFill/>
          <a:ln>
            <a:noFill/>
          </a:ln>
        </p:spPr>
        <p:txBody>
          <a:bodyPr lIns="91425" tIns="91425" rIns="91425" bIns="91425" anchor="t" anchorCtr="0"/>
          <a:lstStyle>
            <a:lvl1pPr marL="342900" marR="0" lvl="0" indent="190500" algn="l" rtl="0">
              <a:lnSpc>
                <a:spcPct val="100000"/>
              </a:lnSpc>
              <a:spcBef>
                <a:spcPts val="560"/>
              </a:spcBef>
              <a:spcAft>
                <a:spcPts val="0"/>
              </a:spcAft>
              <a:buClr>
                <a:schemeClr val="dk1"/>
              </a:buClr>
              <a:buSzPct val="100000"/>
              <a:buFont typeface="Calibri"/>
              <a:buChar char="•"/>
              <a:defRPr sz="2800" b="0" i="0" u="none" strike="noStrike" cap="none">
                <a:solidFill>
                  <a:schemeClr val="dk1"/>
                </a:solidFill>
                <a:latin typeface="Calibri"/>
                <a:ea typeface="Calibri"/>
                <a:cs typeface="Calibri"/>
                <a:sym typeface="Calibri"/>
              </a:defRPr>
            </a:lvl1pPr>
            <a:lvl2pPr marL="742950" marR="0" lvl="1" indent="17145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2pPr>
            <a:lvl3pPr marL="1143000" marR="0" lvl="2" indent="152400" algn="l" rtl="0">
              <a:lnSpc>
                <a:spcPct val="100000"/>
              </a:lnSpc>
              <a:spcBef>
                <a:spcPts val="400"/>
              </a:spcBef>
              <a:spcAft>
                <a:spcPts val="0"/>
              </a:spcAft>
              <a:buClr>
                <a:schemeClr val="dk1"/>
              </a:buClr>
              <a:buSzPct val="100000"/>
              <a:buFont typeface="Calibri"/>
              <a:buChar char="•"/>
              <a:defRPr sz="2000" b="0" i="0" u="none" strike="noStrike" cap="none">
                <a:solidFill>
                  <a:schemeClr val="dk1"/>
                </a:solidFill>
                <a:latin typeface="Calibri"/>
                <a:ea typeface="Calibri"/>
                <a:cs typeface="Calibri"/>
                <a:sym typeface="Calibri"/>
              </a:defRPr>
            </a:lvl3pPr>
            <a:lvl4pPr marL="1600200" marR="0" lvl="3" indent="114300" algn="l" rtl="0">
              <a:lnSpc>
                <a:spcPct val="100000"/>
              </a:lnSpc>
              <a:spcBef>
                <a:spcPts val="360"/>
              </a:spcBef>
              <a:spcAft>
                <a:spcPts val="0"/>
              </a:spcAft>
              <a:buClr>
                <a:schemeClr val="dk1"/>
              </a:buClr>
              <a:buSzPct val="100000"/>
              <a:buFont typeface="Calibri"/>
              <a:buChar char="–"/>
              <a:defRPr sz="1800" b="0" i="0" u="none" strike="noStrike" cap="none">
                <a:solidFill>
                  <a:schemeClr val="dk1"/>
                </a:solidFill>
                <a:latin typeface="Calibri"/>
                <a:ea typeface="Calibri"/>
                <a:cs typeface="Calibri"/>
                <a:sym typeface="Calibri"/>
              </a:defRPr>
            </a:lvl4pPr>
            <a:lvl5pPr marL="2057400" marR="0" lvl="4" indent="114300" algn="l" rtl="0">
              <a:lnSpc>
                <a:spcPct val="100000"/>
              </a:lnSpc>
              <a:spcBef>
                <a:spcPts val="360"/>
              </a:spcBef>
              <a:spcAft>
                <a:spcPts val="0"/>
              </a:spcAft>
              <a:buClr>
                <a:schemeClr val="dk1"/>
              </a:buClr>
              <a:buSzPct val="100000"/>
              <a:buFont typeface="Calibri"/>
              <a:buChar char="»"/>
              <a:defRPr sz="1800" b="0" i="0" u="none" strike="noStrike" cap="none">
                <a:solidFill>
                  <a:schemeClr val="dk1"/>
                </a:solidFill>
                <a:latin typeface="Calibri"/>
                <a:ea typeface="Calibri"/>
                <a:cs typeface="Calibri"/>
                <a:sym typeface="Calibri"/>
              </a:defRPr>
            </a:lvl5pPr>
            <a:lvl6pPr marL="2514600" marR="0" lvl="5" indent="11430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dt" idx="10"/>
          </p:nvPr>
        </p:nvSpPr>
        <p:spPr>
          <a:xfrm>
            <a:off x="457200" y="6245225"/>
            <a:ext cx="2133598"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42" name="Shape 4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sldNum" idx="12"/>
          </p:nvPr>
        </p:nvSpPr>
        <p:spPr>
          <a:xfrm>
            <a:off x="6553200" y="6245225"/>
            <a:ext cx="2133598" cy="47624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8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a:t>
            </a:fld>
            <a:endParaRPr lang="en-US" sz="18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2"/>
              </a:buClr>
              <a:buFont typeface="Calibri"/>
              <a:buNone/>
              <a:defRPr sz="4000" b="0" i="0" u="none" strike="noStrike" cap="none">
                <a:solidFill>
                  <a:schemeClr val="dk2"/>
                </a:solidFill>
                <a:latin typeface="Calibri"/>
                <a:ea typeface="Calibri"/>
                <a:cs typeface="Calibri"/>
                <a:sym typeface="Calibri"/>
              </a:defRPr>
            </a:lvl1pPr>
            <a:lvl2pPr marL="0" marR="0" lvl="1"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9pPr>
          </a:lstStyle>
          <a:p>
            <a:endParaRPr/>
          </a:p>
        </p:txBody>
      </p:sp>
      <p:sp>
        <p:nvSpPr>
          <p:cNvPr id="46" name="Shape 46"/>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lnSpc>
                <a:spcPct val="100000"/>
              </a:lnSpc>
              <a:spcBef>
                <a:spcPts val="480"/>
              </a:spcBef>
              <a:spcAft>
                <a:spcPts val="0"/>
              </a:spcAft>
              <a:buClr>
                <a:schemeClr val="dk1"/>
              </a:buClr>
              <a:buFont typeface="Calibri"/>
              <a:buNone/>
              <a:defRPr sz="2400" b="1" i="0" u="none" strike="noStrike" cap="none">
                <a:solidFill>
                  <a:schemeClr val="dk1"/>
                </a:solidFill>
                <a:latin typeface="Calibri"/>
                <a:ea typeface="Calibri"/>
                <a:cs typeface="Calibri"/>
                <a:sym typeface="Calibri"/>
              </a:defRPr>
            </a:lvl1pPr>
            <a:lvl2pPr marL="457200" marR="0" lvl="1" indent="0" algn="l" rtl="0">
              <a:lnSpc>
                <a:spcPct val="100000"/>
              </a:lnSpc>
              <a:spcBef>
                <a:spcPts val="400"/>
              </a:spcBef>
              <a:spcAft>
                <a:spcPts val="0"/>
              </a:spcAft>
              <a:buClr>
                <a:schemeClr val="dk1"/>
              </a:buClr>
              <a:buFont typeface="Calibri"/>
              <a:buNone/>
              <a:defRPr sz="2000" b="1" i="0" u="none" strike="noStrike" cap="none">
                <a:solidFill>
                  <a:schemeClr val="dk1"/>
                </a:solidFill>
                <a:latin typeface="Calibri"/>
                <a:ea typeface="Calibri"/>
                <a:cs typeface="Calibri"/>
                <a:sym typeface="Calibri"/>
              </a:defRPr>
            </a:lvl2pPr>
            <a:lvl3pPr marL="914400" marR="0" lvl="2" indent="0" algn="l" rtl="0">
              <a:lnSpc>
                <a:spcPct val="100000"/>
              </a:lnSpc>
              <a:spcBef>
                <a:spcPts val="360"/>
              </a:spcBef>
              <a:spcAft>
                <a:spcPts val="0"/>
              </a:spcAft>
              <a:buClr>
                <a:schemeClr val="dk1"/>
              </a:buClr>
              <a:buFont typeface="Calibri"/>
              <a:buNone/>
              <a:defRPr sz="1800" b="1" i="0" u="none" strike="noStrike" cap="none">
                <a:solidFill>
                  <a:schemeClr val="dk1"/>
                </a:solidFill>
                <a:latin typeface="Calibri"/>
                <a:ea typeface="Calibri"/>
                <a:cs typeface="Calibri"/>
                <a:sym typeface="Calibri"/>
              </a:defRPr>
            </a:lvl3pPr>
            <a:lvl4pPr marL="1371600" marR="0" lvl="3" indent="0" algn="l" rtl="0">
              <a:lnSpc>
                <a:spcPct val="100000"/>
              </a:lnSpc>
              <a:spcBef>
                <a:spcPts val="320"/>
              </a:spcBef>
              <a:spcAft>
                <a:spcPts val="0"/>
              </a:spcAft>
              <a:buClr>
                <a:schemeClr val="dk1"/>
              </a:buClr>
              <a:buFont typeface="Calibri"/>
              <a:buNone/>
              <a:defRPr sz="1600" b="1" i="0" u="none" strike="noStrike" cap="none">
                <a:solidFill>
                  <a:schemeClr val="dk1"/>
                </a:solidFill>
                <a:latin typeface="Calibri"/>
                <a:ea typeface="Calibri"/>
                <a:cs typeface="Calibri"/>
                <a:sym typeface="Calibri"/>
              </a:defRPr>
            </a:lvl4pPr>
            <a:lvl5pPr marL="1828800" marR="0" lvl="4" indent="0" algn="l" rtl="0">
              <a:lnSpc>
                <a:spcPct val="100000"/>
              </a:lnSpc>
              <a:spcBef>
                <a:spcPts val="320"/>
              </a:spcBef>
              <a:spcAft>
                <a:spcPts val="0"/>
              </a:spcAft>
              <a:buClr>
                <a:schemeClr val="dk1"/>
              </a:buClr>
              <a:buFont typeface="Calibri"/>
              <a:buNone/>
              <a:defRPr sz="1600" b="1" i="0" u="none" strike="noStrike" cap="none">
                <a:solidFill>
                  <a:schemeClr val="dk1"/>
                </a:solidFill>
                <a:latin typeface="Calibri"/>
                <a:ea typeface="Calibri"/>
                <a:cs typeface="Calibri"/>
                <a:sym typeface="Calibri"/>
              </a:defRPr>
            </a:lvl5pPr>
            <a:lvl6pPr marL="2286000" marR="0" lvl="5" indent="0" algn="l" rtl="0">
              <a:lnSpc>
                <a:spcPct val="100000"/>
              </a:lnSpc>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100000"/>
              </a:lnSpc>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100000"/>
              </a:lnSpc>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100000"/>
              </a:lnSpc>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body" idx="2"/>
          </p:nvPr>
        </p:nvSpPr>
        <p:spPr>
          <a:xfrm>
            <a:off x="457200" y="2174875"/>
            <a:ext cx="4040187" cy="3951285"/>
          </a:xfrm>
          <a:prstGeom prst="rect">
            <a:avLst/>
          </a:prstGeom>
          <a:noFill/>
          <a:ln>
            <a:noFill/>
          </a:ln>
        </p:spPr>
        <p:txBody>
          <a:bodyPr lIns="91425" tIns="91425" rIns="91425" bIns="91425" anchor="t" anchorCtr="0"/>
          <a:lstStyle>
            <a:lvl1pPr marL="342900" marR="0" lvl="0" indent="1143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1pPr>
            <a:lvl2pPr marL="742950" marR="0" lvl="1" indent="95250" algn="l" rtl="0">
              <a:lnSpc>
                <a:spcPct val="100000"/>
              </a:lnSpc>
              <a:spcBef>
                <a:spcPts val="400"/>
              </a:spcBef>
              <a:spcAft>
                <a:spcPts val="0"/>
              </a:spcAft>
              <a:buClr>
                <a:schemeClr val="dk1"/>
              </a:buClr>
              <a:buSzPct val="100000"/>
              <a:buFont typeface="Calibri"/>
              <a:buChar char="–"/>
              <a:defRPr sz="2000" b="0" i="0" u="none" strike="noStrike" cap="none">
                <a:solidFill>
                  <a:schemeClr val="dk1"/>
                </a:solidFill>
                <a:latin typeface="Calibri"/>
                <a:ea typeface="Calibri"/>
                <a:cs typeface="Calibri"/>
                <a:sym typeface="Calibri"/>
              </a:defRPr>
            </a:lvl2pPr>
            <a:lvl3pPr marL="1143000" marR="0" lvl="2" indent="114300" algn="l" rtl="0">
              <a:lnSpc>
                <a:spcPct val="100000"/>
              </a:lnSpc>
              <a:spcBef>
                <a:spcPts val="360"/>
              </a:spcBef>
              <a:spcAft>
                <a:spcPts val="0"/>
              </a:spcAft>
              <a:buClr>
                <a:schemeClr val="dk1"/>
              </a:buClr>
              <a:buSzPct val="100000"/>
              <a:buFont typeface="Calibri"/>
              <a:buChar char="•"/>
              <a:defRPr sz="1800" b="0" i="0" u="none" strike="noStrike" cap="none">
                <a:solidFill>
                  <a:schemeClr val="dk1"/>
                </a:solidFill>
                <a:latin typeface="Calibri"/>
                <a:ea typeface="Calibri"/>
                <a:cs typeface="Calibri"/>
                <a:sym typeface="Calibri"/>
              </a:defRPr>
            </a:lvl3pPr>
            <a:lvl4pPr marL="1600200" marR="0" lvl="3" indent="76200" algn="l" rtl="0">
              <a:lnSpc>
                <a:spcPct val="100000"/>
              </a:lnSpc>
              <a:spcBef>
                <a:spcPts val="320"/>
              </a:spcBef>
              <a:spcAft>
                <a:spcPts val="0"/>
              </a:spcAft>
              <a:buClr>
                <a:schemeClr val="dk1"/>
              </a:buClr>
              <a:buSzPct val="100000"/>
              <a:buFont typeface="Calibri"/>
              <a:buChar char="–"/>
              <a:defRPr sz="1600" b="0" i="0" u="none" strike="noStrike" cap="none">
                <a:solidFill>
                  <a:schemeClr val="dk1"/>
                </a:solidFill>
                <a:latin typeface="Calibri"/>
                <a:ea typeface="Calibri"/>
                <a:cs typeface="Calibri"/>
                <a:sym typeface="Calibri"/>
              </a:defRPr>
            </a:lvl4pPr>
            <a:lvl5pPr marL="2057400" marR="0" lvl="4" indent="76200" algn="l" rtl="0">
              <a:lnSpc>
                <a:spcPct val="100000"/>
              </a:lnSpc>
              <a:spcBef>
                <a:spcPts val="320"/>
              </a:spcBef>
              <a:spcAft>
                <a:spcPts val="0"/>
              </a:spcAft>
              <a:buClr>
                <a:schemeClr val="dk1"/>
              </a:buClr>
              <a:buSzPct val="100000"/>
              <a:buFont typeface="Calibri"/>
              <a:buChar char="»"/>
              <a:defRPr sz="1600" b="0" i="0" u="none" strike="noStrike" cap="none">
                <a:solidFill>
                  <a:schemeClr val="dk1"/>
                </a:solidFill>
                <a:latin typeface="Calibri"/>
                <a:ea typeface="Calibri"/>
                <a:cs typeface="Calibri"/>
                <a:sym typeface="Calibri"/>
              </a:defRPr>
            </a:lvl5pPr>
            <a:lvl6pPr marL="2514600" marR="0" lvl="5" indent="762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762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762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762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body" idx="3"/>
          </p:nvPr>
        </p:nvSpPr>
        <p:spPr>
          <a:xfrm>
            <a:off x="4645025" y="1535112"/>
            <a:ext cx="4041772" cy="639762"/>
          </a:xfrm>
          <a:prstGeom prst="rect">
            <a:avLst/>
          </a:prstGeom>
          <a:noFill/>
          <a:ln>
            <a:noFill/>
          </a:ln>
        </p:spPr>
        <p:txBody>
          <a:bodyPr lIns="91425" tIns="91425" rIns="91425" bIns="91425" anchor="b" anchorCtr="0"/>
          <a:lstStyle>
            <a:lvl1pPr marL="0" marR="0" lvl="0" indent="0" algn="l" rtl="0">
              <a:lnSpc>
                <a:spcPct val="100000"/>
              </a:lnSpc>
              <a:spcBef>
                <a:spcPts val="480"/>
              </a:spcBef>
              <a:spcAft>
                <a:spcPts val="0"/>
              </a:spcAft>
              <a:buClr>
                <a:schemeClr val="dk1"/>
              </a:buClr>
              <a:buFont typeface="Calibri"/>
              <a:buNone/>
              <a:defRPr sz="2400" b="1" i="0" u="none" strike="noStrike" cap="none">
                <a:solidFill>
                  <a:schemeClr val="dk1"/>
                </a:solidFill>
                <a:latin typeface="Calibri"/>
                <a:ea typeface="Calibri"/>
                <a:cs typeface="Calibri"/>
                <a:sym typeface="Calibri"/>
              </a:defRPr>
            </a:lvl1pPr>
            <a:lvl2pPr marL="457200" marR="0" lvl="1" indent="0" algn="l" rtl="0">
              <a:lnSpc>
                <a:spcPct val="100000"/>
              </a:lnSpc>
              <a:spcBef>
                <a:spcPts val="400"/>
              </a:spcBef>
              <a:spcAft>
                <a:spcPts val="0"/>
              </a:spcAft>
              <a:buClr>
                <a:schemeClr val="dk1"/>
              </a:buClr>
              <a:buFont typeface="Calibri"/>
              <a:buNone/>
              <a:defRPr sz="2000" b="1" i="0" u="none" strike="noStrike" cap="none">
                <a:solidFill>
                  <a:schemeClr val="dk1"/>
                </a:solidFill>
                <a:latin typeface="Calibri"/>
                <a:ea typeface="Calibri"/>
                <a:cs typeface="Calibri"/>
                <a:sym typeface="Calibri"/>
              </a:defRPr>
            </a:lvl2pPr>
            <a:lvl3pPr marL="914400" marR="0" lvl="2" indent="0" algn="l" rtl="0">
              <a:lnSpc>
                <a:spcPct val="100000"/>
              </a:lnSpc>
              <a:spcBef>
                <a:spcPts val="360"/>
              </a:spcBef>
              <a:spcAft>
                <a:spcPts val="0"/>
              </a:spcAft>
              <a:buClr>
                <a:schemeClr val="dk1"/>
              </a:buClr>
              <a:buFont typeface="Calibri"/>
              <a:buNone/>
              <a:defRPr sz="1800" b="1" i="0" u="none" strike="noStrike" cap="none">
                <a:solidFill>
                  <a:schemeClr val="dk1"/>
                </a:solidFill>
                <a:latin typeface="Calibri"/>
                <a:ea typeface="Calibri"/>
                <a:cs typeface="Calibri"/>
                <a:sym typeface="Calibri"/>
              </a:defRPr>
            </a:lvl3pPr>
            <a:lvl4pPr marL="1371600" marR="0" lvl="3" indent="0" algn="l" rtl="0">
              <a:lnSpc>
                <a:spcPct val="100000"/>
              </a:lnSpc>
              <a:spcBef>
                <a:spcPts val="320"/>
              </a:spcBef>
              <a:spcAft>
                <a:spcPts val="0"/>
              </a:spcAft>
              <a:buClr>
                <a:schemeClr val="dk1"/>
              </a:buClr>
              <a:buFont typeface="Calibri"/>
              <a:buNone/>
              <a:defRPr sz="1600" b="1" i="0" u="none" strike="noStrike" cap="none">
                <a:solidFill>
                  <a:schemeClr val="dk1"/>
                </a:solidFill>
                <a:latin typeface="Calibri"/>
                <a:ea typeface="Calibri"/>
                <a:cs typeface="Calibri"/>
                <a:sym typeface="Calibri"/>
              </a:defRPr>
            </a:lvl4pPr>
            <a:lvl5pPr marL="1828800" marR="0" lvl="4" indent="0" algn="l" rtl="0">
              <a:lnSpc>
                <a:spcPct val="100000"/>
              </a:lnSpc>
              <a:spcBef>
                <a:spcPts val="320"/>
              </a:spcBef>
              <a:spcAft>
                <a:spcPts val="0"/>
              </a:spcAft>
              <a:buClr>
                <a:schemeClr val="dk1"/>
              </a:buClr>
              <a:buFont typeface="Calibri"/>
              <a:buNone/>
              <a:defRPr sz="1600" b="1" i="0" u="none" strike="noStrike" cap="none">
                <a:solidFill>
                  <a:schemeClr val="dk1"/>
                </a:solidFill>
                <a:latin typeface="Calibri"/>
                <a:ea typeface="Calibri"/>
                <a:cs typeface="Calibri"/>
                <a:sym typeface="Calibri"/>
              </a:defRPr>
            </a:lvl5pPr>
            <a:lvl6pPr marL="2286000" marR="0" lvl="5" indent="0" algn="l" rtl="0">
              <a:lnSpc>
                <a:spcPct val="100000"/>
              </a:lnSpc>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100000"/>
              </a:lnSpc>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100000"/>
              </a:lnSpc>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100000"/>
              </a:lnSpc>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body" idx="4"/>
          </p:nvPr>
        </p:nvSpPr>
        <p:spPr>
          <a:xfrm>
            <a:off x="4645025" y="2174875"/>
            <a:ext cx="4041772" cy="3951285"/>
          </a:xfrm>
          <a:prstGeom prst="rect">
            <a:avLst/>
          </a:prstGeom>
          <a:noFill/>
          <a:ln>
            <a:noFill/>
          </a:ln>
        </p:spPr>
        <p:txBody>
          <a:bodyPr lIns="91425" tIns="91425" rIns="91425" bIns="91425" anchor="t" anchorCtr="0"/>
          <a:lstStyle>
            <a:lvl1pPr marL="342900" marR="0" lvl="0" indent="1143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1pPr>
            <a:lvl2pPr marL="742950" marR="0" lvl="1" indent="95250" algn="l" rtl="0">
              <a:lnSpc>
                <a:spcPct val="100000"/>
              </a:lnSpc>
              <a:spcBef>
                <a:spcPts val="400"/>
              </a:spcBef>
              <a:spcAft>
                <a:spcPts val="0"/>
              </a:spcAft>
              <a:buClr>
                <a:schemeClr val="dk1"/>
              </a:buClr>
              <a:buSzPct val="100000"/>
              <a:buFont typeface="Calibri"/>
              <a:buChar char="–"/>
              <a:defRPr sz="2000" b="0" i="0" u="none" strike="noStrike" cap="none">
                <a:solidFill>
                  <a:schemeClr val="dk1"/>
                </a:solidFill>
                <a:latin typeface="Calibri"/>
                <a:ea typeface="Calibri"/>
                <a:cs typeface="Calibri"/>
                <a:sym typeface="Calibri"/>
              </a:defRPr>
            </a:lvl2pPr>
            <a:lvl3pPr marL="1143000" marR="0" lvl="2" indent="114300" algn="l" rtl="0">
              <a:lnSpc>
                <a:spcPct val="100000"/>
              </a:lnSpc>
              <a:spcBef>
                <a:spcPts val="360"/>
              </a:spcBef>
              <a:spcAft>
                <a:spcPts val="0"/>
              </a:spcAft>
              <a:buClr>
                <a:schemeClr val="dk1"/>
              </a:buClr>
              <a:buSzPct val="100000"/>
              <a:buFont typeface="Calibri"/>
              <a:buChar char="•"/>
              <a:defRPr sz="1800" b="0" i="0" u="none" strike="noStrike" cap="none">
                <a:solidFill>
                  <a:schemeClr val="dk1"/>
                </a:solidFill>
                <a:latin typeface="Calibri"/>
                <a:ea typeface="Calibri"/>
                <a:cs typeface="Calibri"/>
                <a:sym typeface="Calibri"/>
              </a:defRPr>
            </a:lvl3pPr>
            <a:lvl4pPr marL="1600200" marR="0" lvl="3" indent="76200" algn="l" rtl="0">
              <a:lnSpc>
                <a:spcPct val="100000"/>
              </a:lnSpc>
              <a:spcBef>
                <a:spcPts val="320"/>
              </a:spcBef>
              <a:spcAft>
                <a:spcPts val="0"/>
              </a:spcAft>
              <a:buClr>
                <a:schemeClr val="dk1"/>
              </a:buClr>
              <a:buSzPct val="100000"/>
              <a:buFont typeface="Calibri"/>
              <a:buChar char="–"/>
              <a:defRPr sz="1600" b="0" i="0" u="none" strike="noStrike" cap="none">
                <a:solidFill>
                  <a:schemeClr val="dk1"/>
                </a:solidFill>
                <a:latin typeface="Calibri"/>
                <a:ea typeface="Calibri"/>
                <a:cs typeface="Calibri"/>
                <a:sym typeface="Calibri"/>
              </a:defRPr>
            </a:lvl4pPr>
            <a:lvl5pPr marL="2057400" marR="0" lvl="4" indent="76200" algn="l" rtl="0">
              <a:lnSpc>
                <a:spcPct val="100000"/>
              </a:lnSpc>
              <a:spcBef>
                <a:spcPts val="320"/>
              </a:spcBef>
              <a:spcAft>
                <a:spcPts val="0"/>
              </a:spcAft>
              <a:buClr>
                <a:schemeClr val="dk1"/>
              </a:buClr>
              <a:buSzPct val="100000"/>
              <a:buFont typeface="Calibri"/>
              <a:buChar char="»"/>
              <a:defRPr sz="1600" b="0" i="0" u="none" strike="noStrike" cap="none">
                <a:solidFill>
                  <a:schemeClr val="dk1"/>
                </a:solidFill>
                <a:latin typeface="Calibri"/>
                <a:ea typeface="Calibri"/>
                <a:cs typeface="Calibri"/>
                <a:sym typeface="Calibri"/>
              </a:defRPr>
            </a:lvl5pPr>
            <a:lvl6pPr marL="2514600" marR="0" lvl="5" indent="762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762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762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762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dt" idx="10"/>
          </p:nvPr>
        </p:nvSpPr>
        <p:spPr>
          <a:xfrm>
            <a:off x="457200" y="6245225"/>
            <a:ext cx="2133598"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51" name="Shape 51"/>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52" name="Shape 52"/>
          <p:cNvSpPr txBox="1">
            <a:spLocks noGrp="1"/>
          </p:cNvSpPr>
          <p:nvPr>
            <p:ph type="sldNum" idx="12"/>
          </p:nvPr>
        </p:nvSpPr>
        <p:spPr>
          <a:xfrm>
            <a:off x="6553200" y="6245225"/>
            <a:ext cx="2133598" cy="47624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8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a:t>
            </a:fld>
            <a:endParaRPr lang="en-US" sz="18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2"/>
              </a:buClr>
              <a:buFont typeface="Calibri"/>
              <a:buNone/>
              <a:defRPr sz="2000" b="1" i="0" u="none" strike="noStrike" cap="none">
                <a:solidFill>
                  <a:schemeClr val="dk2"/>
                </a:solidFill>
                <a:latin typeface="Calibri"/>
                <a:ea typeface="Calibri"/>
                <a:cs typeface="Calibri"/>
                <a:sym typeface="Calibri"/>
              </a:defRPr>
            </a:lvl1pPr>
            <a:lvl2pPr marL="0" marR="0" lvl="1"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9pPr>
          </a:lstStyle>
          <a:p>
            <a:endParaRPr/>
          </a:p>
        </p:txBody>
      </p:sp>
      <p:sp>
        <p:nvSpPr>
          <p:cNvPr id="55" name="Shape 55"/>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marL="342900" marR="0" lvl="0" indent="266700" algn="l" rtl="0">
              <a:lnSpc>
                <a:spcPct val="100000"/>
              </a:lnSpc>
              <a:spcBef>
                <a:spcPts val="640"/>
              </a:spcBef>
              <a:spcAft>
                <a:spcPts val="0"/>
              </a:spcAft>
              <a:buClr>
                <a:schemeClr val="dk1"/>
              </a:buClr>
              <a:buSzPct val="100000"/>
              <a:buFont typeface="Calibri"/>
              <a:buChar char="•"/>
              <a:defRPr sz="3200" b="0" i="0" u="none" strike="noStrike" cap="none">
                <a:solidFill>
                  <a:schemeClr val="dk1"/>
                </a:solidFill>
                <a:latin typeface="Calibri"/>
                <a:ea typeface="Calibri"/>
                <a:cs typeface="Calibri"/>
                <a:sym typeface="Calibri"/>
              </a:defRPr>
            </a:lvl1pPr>
            <a:lvl2pPr marL="742950" marR="0" lvl="1" indent="247650" algn="l" rtl="0">
              <a:lnSpc>
                <a:spcPct val="100000"/>
              </a:lnSpc>
              <a:spcBef>
                <a:spcPts val="560"/>
              </a:spcBef>
              <a:spcAft>
                <a:spcPts val="0"/>
              </a:spcAft>
              <a:buClr>
                <a:schemeClr val="dk1"/>
              </a:buClr>
              <a:buSzPct val="100000"/>
              <a:buFont typeface="Calibri"/>
              <a:buChar char="–"/>
              <a:defRPr sz="2800" b="0" i="0" u="none" strike="noStrike" cap="none">
                <a:solidFill>
                  <a:schemeClr val="dk1"/>
                </a:solidFill>
                <a:latin typeface="Calibri"/>
                <a:ea typeface="Calibri"/>
                <a:cs typeface="Calibri"/>
                <a:sym typeface="Calibri"/>
              </a:defRPr>
            </a:lvl2pPr>
            <a:lvl3pPr marL="1143000" marR="0" lvl="2"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3pPr>
            <a:lvl4pPr marL="1600200" marR="0" lvl="3" indent="152400" algn="l" rtl="0">
              <a:lnSpc>
                <a:spcPct val="100000"/>
              </a:lnSpc>
              <a:spcBef>
                <a:spcPts val="400"/>
              </a:spcBef>
              <a:spcAft>
                <a:spcPts val="0"/>
              </a:spcAft>
              <a:buClr>
                <a:schemeClr val="dk1"/>
              </a:buClr>
              <a:buSzPct val="100000"/>
              <a:buFont typeface="Calibri"/>
              <a:buChar char="–"/>
              <a:defRPr sz="2000" b="0" i="0" u="none" strike="noStrike" cap="none">
                <a:solidFill>
                  <a:schemeClr val="dk1"/>
                </a:solidFill>
                <a:latin typeface="Calibri"/>
                <a:ea typeface="Calibri"/>
                <a:cs typeface="Calibri"/>
                <a:sym typeface="Calibri"/>
              </a:defRPr>
            </a:lvl4pPr>
            <a:lvl5pPr marL="2057400" marR="0" lvl="4" indent="152400" algn="l" rtl="0">
              <a:lnSpc>
                <a:spcPct val="100000"/>
              </a:lnSpc>
              <a:spcBef>
                <a:spcPts val="400"/>
              </a:spcBef>
              <a:spcAft>
                <a:spcPts val="0"/>
              </a:spcAft>
              <a:buClr>
                <a:schemeClr val="dk1"/>
              </a:buClr>
              <a:buSzPct val="100000"/>
              <a:buFont typeface="Calibri"/>
              <a:buChar char="»"/>
              <a:defRPr sz="2000" b="0" i="0" u="none" strike="noStrike" cap="none">
                <a:solidFill>
                  <a:schemeClr val="dk1"/>
                </a:solidFill>
                <a:latin typeface="Calibri"/>
                <a:ea typeface="Calibri"/>
                <a:cs typeface="Calibri"/>
                <a:sym typeface="Calibri"/>
              </a:defRPr>
            </a:lvl5pPr>
            <a:lvl6pPr marL="2514600" marR="0" lvl="5"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lnSpc>
                <a:spcPct val="100000"/>
              </a:lnSpc>
              <a:spcBef>
                <a:spcPts val="280"/>
              </a:spcBef>
              <a:spcAft>
                <a:spcPts val="0"/>
              </a:spcAft>
              <a:buClr>
                <a:schemeClr val="dk1"/>
              </a:buClr>
              <a:buFont typeface="Calibri"/>
              <a:buNone/>
              <a:defRPr sz="14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240"/>
              </a:spcBef>
              <a:spcAft>
                <a:spcPts val="0"/>
              </a:spcAft>
              <a:buClr>
                <a:schemeClr val="dk1"/>
              </a:buClr>
              <a:buFont typeface="Calibri"/>
              <a:buNone/>
              <a:defRPr sz="12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200"/>
              </a:spcBef>
              <a:spcAft>
                <a:spcPts val="0"/>
              </a:spcAft>
              <a:buClr>
                <a:schemeClr val="dk1"/>
              </a:buClr>
              <a:buFont typeface="Calibri"/>
              <a:buNone/>
              <a:defRPr sz="10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180"/>
              </a:spcBef>
              <a:spcAft>
                <a:spcPts val="0"/>
              </a:spcAft>
              <a:buClr>
                <a:schemeClr val="dk1"/>
              </a:buClr>
              <a:buFont typeface="Calibri"/>
              <a:buNone/>
              <a:defRPr sz="9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180"/>
              </a:spcBef>
              <a:spcAft>
                <a:spcPts val="0"/>
              </a:spcAft>
              <a:buClr>
                <a:schemeClr val="dk1"/>
              </a:buClr>
              <a:buFont typeface="Calibri"/>
              <a:buNone/>
              <a:defRPr sz="9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dt" idx="10"/>
          </p:nvPr>
        </p:nvSpPr>
        <p:spPr>
          <a:xfrm>
            <a:off x="457200" y="6245225"/>
            <a:ext cx="2133598"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58" name="Shape 5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59" name="Shape 59"/>
          <p:cNvSpPr txBox="1">
            <a:spLocks noGrp="1"/>
          </p:cNvSpPr>
          <p:nvPr>
            <p:ph type="sldNum" idx="12"/>
          </p:nvPr>
        </p:nvSpPr>
        <p:spPr>
          <a:xfrm>
            <a:off x="6553200" y="6245225"/>
            <a:ext cx="2133598" cy="47624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8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a:t>
            </a:fld>
            <a:endParaRPr lang="en-US" sz="18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2"/>
              </a:buClr>
              <a:buFont typeface="Calibri"/>
              <a:buNone/>
              <a:defRPr sz="2000" b="1" i="0" u="none" strike="noStrike" cap="none">
                <a:solidFill>
                  <a:schemeClr val="dk2"/>
                </a:solidFill>
                <a:latin typeface="Calibri"/>
                <a:ea typeface="Calibri"/>
                <a:cs typeface="Calibri"/>
                <a:sym typeface="Calibri"/>
              </a:defRPr>
            </a:lvl1pPr>
            <a:lvl2pPr marL="0" marR="0" lvl="1"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9pPr>
          </a:lstStyle>
          <a:p>
            <a:endParaRPr/>
          </a:p>
        </p:txBody>
      </p:sp>
      <p:sp>
        <p:nvSpPr>
          <p:cNvPr id="62" name="Shape 62"/>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lnSpc>
                <a:spcPct val="100000"/>
              </a:lnSpc>
              <a:spcBef>
                <a:spcPts val="640"/>
              </a:spcBef>
              <a:spcAft>
                <a:spcPts val="0"/>
              </a:spcAft>
              <a:buClr>
                <a:schemeClr val="dk1"/>
              </a:buClr>
              <a:buFont typeface="Calibri"/>
              <a:buNone/>
              <a:defRPr sz="3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560"/>
              </a:spcBef>
              <a:spcAft>
                <a:spcPts val="0"/>
              </a:spcAft>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480"/>
              </a:spcBef>
              <a:spcAft>
                <a:spcPts val="0"/>
              </a:spcAft>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400"/>
              </a:spcBef>
              <a:spcAft>
                <a:spcPts val="0"/>
              </a:spcAft>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400"/>
              </a:spcBef>
              <a:spcAft>
                <a:spcPts val="0"/>
              </a:spcAft>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l" rtl="0">
              <a:lnSpc>
                <a:spcPct val="100000"/>
              </a:lnSpc>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l" rtl="0">
              <a:lnSpc>
                <a:spcPct val="100000"/>
              </a:lnSpc>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l" rtl="0">
              <a:lnSpc>
                <a:spcPct val="100000"/>
              </a:lnSpc>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63" name="Shape 63"/>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lnSpc>
                <a:spcPct val="100000"/>
              </a:lnSpc>
              <a:spcBef>
                <a:spcPts val="280"/>
              </a:spcBef>
              <a:spcAft>
                <a:spcPts val="0"/>
              </a:spcAft>
              <a:buClr>
                <a:schemeClr val="dk1"/>
              </a:buClr>
              <a:buFont typeface="Calibri"/>
              <a:buNone/>
              <a:defRPr sz="14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240"/>
              </a:spcBef>
              <a:spcAft>
                <a:spcPts val="0"/>
              </a:spcAft>
              <a:buClr>
                <a:schemeClr val="dk1"/>
              </a:buClr>
              <a:buFont typeface="Calibri"/>
              <a:buNone/>
              <a:defRPr sz="12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200"/>
              </a:spcBef>
              <a:spcAft>
                <a:spcPts val="0"/>
              </a:spcAft>
              <a:buClr>
                <a:schemeClr val="dk1"/>
              </a:buClr>
              <a:buFont typeface="Calibri"/>
              <a:buNone/>
              <a:defRPr sz="10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180"/>
              </a:spcBef>
              <a:spcAft>
                <a:spcPts val="0"/>
              </a:spcAft>
              <a:buClr>
                <a:schemeClr val="dk1"/>
              </a:buClr>
              <a:buFont typeface="Calibri"/>
              <a:buNone/>
              <a:defRPr sz="9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180"/>
              </a:spcBef>
              <a:spcAft>
                <a:spcPts val="0"/>
              </a:spcAft>
              <a:buClr>
                <a:schemeClr val="dk1"/>
              </a:buClr>
              <a:buFont typeface="Calibri"/>
              <a:buNone/>
              <a:defRPr sz="9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dt" idx="10"/>
          </p:nvPr>
        </p:nvSpPr>
        <p:spPr>
          <a:xfrm>
            <a:off x="457200" y="6245225"/>
            <a:ext cx="2133598"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65" name="Shape 65"/>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66" name="Shape 66"/>
          <p:cNvSpPr txBox="1">
            <a:spLocks noGrp="1"/>
          </p:cNvSpPr>
          <p:nvPr>
            <p:ph type="sldNum" idx="12"/>
          </p:nvPr>
        </p:nvSpPr>
        <p:spPr>
          <a:xfrm>
            <a:off x="6553200" y="6245225"/>
            <a:ext cx="2133598" cy="47624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8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a:t>
            </a:fld>
            <a:endParaRPr lang="en-US" sz="18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2"/>
              </a:buClr>
              <a:buFont typeface="Calibri"/>
              <a:buNone/>
              <a:defRPr sz="4000" b="0" i="0" u="none" strike="noStrike" cap="none">
                <a:solidFill>
                  <a:schemeClr val="dk2"/>
                </a:solidFill>
                <a:latin typeface="Calibri"/>
                <a:ea typeface="Calibri"/>
                <a:cs typeface="Calibri"/>
                <a:sym typeface="Calibri"/>
              </a:defRPr>
            </a:lvl1pPr>
            <a:lvl2pPr marL="0" marR="0" lvl="1"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9pPr>
          </a:lstStyle>
          <a:p>
            <a:endParaRPr/>
          </a:p>
        </p:txBody>
      </p:sp>
      <p:sp>
        <p:nvSpPr>
          <p:cNvPr id="69" name="Shape 69"/>
          <p:cNvSpPr txBox="1">
            <a:spLocks noGrp="1"/>
          </p:cNvSpPr>
          <p:nvPr>
            <p:ph type="body" idx="1"/>
          </p:nvPr>
        </p:nvSpPr>
        <p:spPr>
          <a:xfrm rot="5400000">
            <a:off x="2309016" y="-251618"/>
            <a:ext cx="4525963" cy="8229600"/>
          </a:xfrm>
          <a:prstGeom prst="rect">
            <a:avLst/>
          </a:prstGeom>
          <a:noFill/>
          <a:ln>
            <a:noFill/>
          </a:ln>
        </p:spPr>
        <p:txBody>
          <a:bodyPr lIns="91425" tIns="91425" rIns="91425" bIns="91425" anchor="t" anchorCtr="0"/>
          <a:lstStyle>
            <a:lvl1pPr marL="342900" marR="0" lvl="0" indent="1143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1pPr>
            <a:lvl2pPr marL="742950" marR="0" lvl="1" indent="17145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2pPr>
            <a:lvl3pPr marL="1143000" marR="0" lvl="2"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3pPr>
            <a:lvl4pPr marL="1600200" marR="0" lvl="3"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4pPr>
            <a:lvl5pPr marL="2057400" marR="0" lvl="4"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5pPr>
            <a:lvl6pPr marL="2514600" marR="0" lvl="5"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dt" idx="10"/>
          </p:nvPr>
        </p:nvSpPr>
        <p:spPr>
          <a:xfrm>
            <a:off x="457200" y="6245225"/>
            <a:ext cx="2133598"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71" name="Shape 71"/>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72" name="Shape 72"/>
          <p:cNvSpPr txBox="1">
            <a:spLocks noGrp="1"/>
          </p:cNvSpPr>
          <p:nvPr>
            <p:ph type="sldNum" idx="12"/>
          </p:nvPr>
        </p:nvSpPr>
        <p:spPr>
          <a:xfrm>
            <a:off x="6553200" y="6245225"/>
            <a:ext cx="2133598" cy="47624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8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a:t>
            </a:fld>
            <a:endParaRPr lang="en-US" sz="18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4732335" y="2171700"/>
            <a:ext cx="5851525" cy="20574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2"/>
              </a:buClr>
              <a:buFont typeface="Calibri"/>
              <a:buNone/>
              <a:defRPr sz="4000" b="0" i="0" u="none" strike="noStrike" cap="none">
                <a:solidFill>
                  <a:schemeClr val="dk2"/>
                </a:solidFill>
                <a:latin typeface="Calibri"/>
                <a:ea typeface="Calibri"/>
                <a:cs typeface="Calibri"/>
                <a:sym typeface="Calibri"/>
              </a:defRPr>
            </a:lvl1pPr>
            <a:lvl2pPr marL="0" marR="0" lvl="1"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Clr>
                <a:schemeClr val="dk2"/>
              </a:buClr>
              <a:buFont typeface="Arial"/>
              <a:buNone/>
              <a:defRPr sz="4400" b="0" i="0" u="none" strike="noStrike" cap="none">
                <a:solidFill>
                  <a:schemeClr val="dk2"/>
                </a:solidFill>
                <a:latin typeface="Arial"/>
                <a:ea typeface="Arial"/>
                <a:cs typeface="Arial"/>
                <a:sym typeface="Arial"/>
              </a:defRPr>
            </a:lvl9pPr>
          </a:lstStyle>
          <a:p>
            <a:endParaRPr/>
          </a:p>
        </p:txBody>
      </p:sp>
      <p:sp>
        <p:nvSpPr>
          <p:cNvPr id="75" name="Shape 75"/>
          <p:cNvSpPr txBox="1">
            <a:spLocks noGrp="1"/>
          </p:cNvSpPr>
          <p:nvPr>
            <p:ph type="body" idx="1"/>
          </p:nvPr>
        </p:nvSpPr>
        <p:spPr>
          <a:xfrm rot="5400000">
            <a:off x="541335" y="190499"/>
            <a:ext cx="5851525" cy="6019798"/>
          </a:xfrm>
          <a:prstGeom prst="rect">
            <a:avLst/>
          </a:prstGeom>
          <a:noFill/>
          <a:ln>
            <a:noFill/>
          </a:ln>
        </p:spPr>
        <p:txBody>
          <a:bodyPr lIns="91425" tIns="91425" rIns="91425" bIns="91425" anchor="t" anchorCtr="0"/>
          <a:lstStyle>
            <a:lvl1pPr marL="342900" marR="0" lvl="0" indent="1143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1pPr>
            <a:lvl2pPr marL="742950" marR="0" lvl="1" indent="17145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2pPr>
            <a:lvl3pPr marL="1143000" marR="0" lvl="2"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3pPr>
            <a:lvl4pPr marL="1600200" marR="0" lvl="3"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4pPr>
            <a:lvl5pPr marL="2057400" marR="0" lvl="4"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5pPr>
            <a:lvl6pPr marL="2514600" marR="0" lvl="5"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dt" idx="10"/>
          </p:nvPr>
        </p:nvSpPr>
        <p:spPr>
          <a:xfrm>
            <a:off x="457200" y="6245225"/>
            <a:ext cx="2133598"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77" name="Shape 77"/>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78" name="Shape 78"/>
          <p:cNvSpPr txBox="1">
            <a:spLocks noGrp="1"/>
          </p:cNvSpPr>
          <p:nvPr>
            <p:ph type="sldNum" idx="12"/>
          </p:nvPr>
        </p:nvSpPr>
        <p:spPr>
          <a:xfrm>
            <a:off x="6553200" y="6245225"/>
            <a:ext cx="2133598" cy="47624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8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a:t>
            </a:fld>
            <a:endParaRPr lang="en-US" sz="1800" b="0" i="0" u="none" strike="noStrike" cap="none" dirty="0">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a:alphaModFix/>
          </a:blip>
          <a:srcRect/>
          <a:stretch/>
        </p:blipFill>
        <p:spPr>
          <a:xfrm>
            <a:off x="571" y="428"/>
            <a:ext cx="9142858" cy="6857143"/>
          </a:xfrm>
          <a:prstGeom prst="rect">
            <a:avLst/>
          </a:prstGeom>
          <a:noFill/>
          <a:ln>
            <a:noFill/>
          </a:ln>
        </p:spPr>
      </p:pic>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143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1pPr>
            <a:lvl2pPr marL="742950" marR="0" lvl="1" indent="17145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2pPr>
            <a:lvl3pPr marL="1143000" marR="0" lvl="2"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3pPr>
            <a:lvl4pPr marL="1600200" marR="0" lvl="3"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4pPr>
            <a:lvl5pPr marL="2057400" marR="0" lvl="4" indent="228600" algn="l" rtl="0">
              <a:lnSpc>
                <a:spcPct val="100000"/>
              </a:lnSpc>
              <a:spcBef>
                <a:spcPts val="48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5pPr>
            <a:lvl6pPr marL="2514600" marR="0" lvl="5"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52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Shape 12"/>
          <p:cNvSpPr/>
          <p:nvPr/>
        </p:nvSpPr>
        <p:spPr>
          <a:xfrm>
            <a:off x="0" y="944879"/>
            <a:ext cx="9144000" cy="45718"/>
          </a:xfrm>
          <a:prstGeom prst="rect">
            <a:avLst/>
          </a:prstGeom>
          <a:gradFill>
            <a:gsLst>
              <a:gs pos="0">
                <a:srgbClr val="C00000"/>
              </a:gs>
              <a:gs pos="30000">
                <a:srgbClr val="FF0000"/>
              </a:gs>
              <a:gs pos="54000">
                <a:srgbClr val="FFC000"/>
              </a:gs>
              <a:gs pos="84000">
                <a:srgbClr val="FFC000"/>
              </a:gs>
              <a:gs pos="100000">
                <a:srgbClr val="FFFF00"/>
              </a:gs>
            </a:gsLst>
            <a:lin ang="5400000" scaled="0"/>
          </a:gra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800" b="1" i="0" u="none" strike="noStrike" cap="none" dirty="0">
              <a:solidFill>
                <a:srgbClr val="000000"/>
              </a:solidFill>
              <a:latin typeface="Arial"/>
              <a:ea typeface="Arial"/>
              <a:cs typeface="Arial"/>
              <a:sym typeface="Arial"/>
            </a:endParaRPr>
          </a:p>
        </p:txBody>
      </p:sp>
      <p:sp>
        <p:nvSpPr>
          <p:cNvPr id="13" name="Shape 13"/>
          <p:cNvSpPr txBox="1">
            <a:spLocks noGrp="1"/>
          </p:cNvSpPr>
          <p:nvPr>
            <p:ph type="sldNum" idx="12"/>
          </p:nvPr>
        </p:nvSpPr>
        <p:spPr>
          <a:xfrm>
            <a:off x="8556782" y="6333133"/>
            <a:ext cx="548699" cy="524999"/>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3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chemeClr val="dk1"/>
                </a:buClr>
                <a:buSzPct val="25000"/>
                <a:buFont typeface="Calibri"/>
                <a:buNone/>
              </a:pPr>
              <a:t>‹#›</a:t>
            </a:fld>
            <a:endParaRPr lang="en-US" sz="1300" b="0" i="0" u="none" strike="noStrike" cap="none" dirty="0">
              <a:solidFill>
                <a:schemeClr val="dk1"/>
              </a:solidFill>
              <a:latin typeface="Calibri"/>
              <a:ea typeface="Calibri"/>
              <a:cs typeface="Calibri"/>
              <a:sym typeface="Calibri"/>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p:nvPr/>
        </p:nvSpPr>
        <p:spPr>
          <a:xfrm>
            <a:off x="685800" y="2895600"/>
            <a:ext cx="7619999" cy="838198"/>
          </a:xfrm>
          <a:prstGeom prst="roundRect">
            <a:avLst>
              <a:gd name="adj" fmla="val 16667"/>
            </a:avLst>
          </a:prstGeom>
          <a:noFill/>
          <a:ln w="25400" cap="flat" cmpd="sng">
            <a:solidFill>
              <a:schemeClr val="accent2"/>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4000" b="1" i="0" u="none" strike="noStrike" cap="none" dirty="0" smtClean="0">
                <a:solidFill>
                  <a:schemeClr val="dk1"/>
                </a:solidFill>
                <a:latin typeface="Calibri"/>
                <a:ea typeface="Calibri"/>
                <a:cs typeface="Calibri"/>
                <a:sym typeface="Calibri"/>
              </a:rPr>
              <a:t>Community Settings Rule Update</a:t>
            </a:r>
            <a:endParaRPr lang="en-US" sz="4000" b="1" i="0" u="none" strike="noStrike" cap="none" dirty="0">
              <a:solidFill>
                <a:schemeClr val="dk1"/>
              </a:solidFill>
              <a:latin typeface="Calibri"/>
              <a:ea typeface="Calibri"/>
              <a:cs typeface="Calibri"/>
              <a:sym typeface="Calibri"/>
            </a:endParaRPr>
          </a:p>
        </p:txBody>
      </p:sp>
      <p:sp>
        <p:nvSpPr>
          <p:cNvPr id="3" name="TextBox 2"/>
          <p:cNvSpPr txBox="1"/>
          <p:nvPr/>
        </p:nvSpPr>
        <p:spPr>
          <a:xfrm>
            <a:off x="2133600" y="4038599"/>
            <a:ext cx="4495799" cy="707886"/>
          </a:xfrm>
          <a:prstGeom prst="rect">
            <a:avLst/>
          </a:prstGeom>
          <a:noFill/>
        </p:spPr>
        <p:txBody>
          <a:bodyPr wrap="square" rtlCol="0">
            <a:spAutoFit/>
          </a:bodyPr>
          <a:lstStyle/>
          <a:p>
            <a:pPr algn="ctr"/>
            <a:r>
              <a:rPr lang="en-US" sz="2000" dirty="0" smtClean="0">
                <a:latin typeface="Calibri" panose="020F0502020204030204" pitchFamily="34" charset="0"/>
              </a:rPr>
              <a:t>Rebecca Oliver, Policy Analyst Advanced</a:t>
            </a:r>
          </a:p>
          <a:p>
            <a:pPr algn="ctr"/>
            <a:r>
              <a:rPr lang="en-US" sz="2000" dirty="0" smtClean="0">
                <a:latin typeface="Calibri" panose="020F0502020204030204" pitchFamily="34" charset="0"/>
              </a:rPr>
              <a:t>Office of Health Services</a:t>
            </a:r>
            <a:endParaRPr lang="en-US" sz="2000" dirty="0">
              <a:latin typeface="Calibri" panose="020F0502020204030204" pitchFamily="34" charset="0"/>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dirty="0" smtClean="0">
                <a:latin typeface="+mj-lt"/>
              </a:rPr>
              <a:t>Group 4</a:t>
            </a:r>
            <a:endParaRPr lang="en-US" sz="3600" b="1" dirty="0">
              <a:latin typeface="+mj-lt"/>
            </a:endParaRPr>
          </a:p>
        </p:txBody>
      </p:sp>
      <p:sp>
        <p:nvSpPr>
          <p:cNvPr id="4" name="Slide Number Placeholder 3"/>
          <p:cNvSpPr>
            <a:spLocks noGrp="1"/>
          </p:cNvSpPr>
          <p:nvPr>
            <p:ph type="sldNum" idx="12"/>
          </p:nvPr>
        </p:nvSpPr>
        <p:spPr/>
        <p:txBody>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400" b="0" i="0" u="none" strike="noStrike" cap="none" smtClean="0">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10</a:t>
            </a:fld>
            <a:endParaRPr lang="en-US" sz="1400" b="0" i="0" u="none" strike="noStrike" cap="none" dirty="0">
              <a:solidFill>
                <a:srgbClr val="000000"/>
              </a:solidFill>
              <a:latin typeface="Arial"/>
              <a:ea typeface="Arial"/>
              <a:cs typeface="Arial"/>
              <a:sym typeface="Arial"/>
            </a:endParaRPr>
          </a:p>
        </p:txBody>
      </p:sp>
      <p:graphicFrame>
        <p:nvGraphicFramePr>
          <p:cNvPr id="5" name="Table 4"/>
          <p:cNvGraphicFramePr>
            <a:graphicFrameLocks noGrp="1"/>
          </p:cNvGraphicFramePr>
          <p:nvPr>
            <p:extLst>
              <p:ext uri="{D42A27DB-BD31-4B8C-83A1-F6EECF244321}">
                <p14:modId xmlns:p14="http://schemas.microsoft.com/office/powerpoint/2010/main" xmlns="" val="2739197058"/>
              </p:ext>
            </p:extLst>
          </p:nvPr>
        </p:nvGraphicFramePr>
        <p:xfrm>
          <a:off x="381000" y="1524000"/>
          <a:ext cx="8000999" cy="3733800"/>
        </p:xfrm>
        <a:graphic>
          <a:graphicData uri="http://schemas.openxmlformats.org/drawingml/2006/table">
            <a:tbl>
              <a:tblPr firstRow="1" firstCol="1" bandRow="1">
                <a:tableStyleId>{C4B1156A-380E-4F78-BDF5-A606A8083BF9}</a:tableStyleId>
              </a:tblPr>
              <a:tblGrid>
                <a:gridCol w="5933005"/>
                <a:gridCol w="998342"/>
                <a:gridCol w="1069652"/>
              </a:tblGrid>
              <a:tr h="401160">
                <a:tc>
                  <a:txBody>
                    <a:bodyPr/>
                    <a:lstStyle/>
                    <a:p>
                      <a:pPr marL="0" marR="0">
                        <a:lnSpc>
                          <a:spcPct val="115000"/>
                        </a:lnSpc>
                        <a:spcBef>
                          <a:spcPts val="0"/>
                        </a:spcBef>
                        <a:spcAft>
                          <a:spcPts val="0"/>
                        </a:spcAft>
                      </a:pPr>
                      <a:r>
                        <a:rPr lang="en-US" sz="1400" dirty="0">
                          <a:effectLst/>
                        </a:rPr>
                        <a:t>Questions</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0" dirty="0">
                          <a:effectLst/>
                        </a:rPr>
                        <a:t>Pass</a:t>
                      </a:r>
                      <a:endParaRPr lang="en-US" sz="1100" b="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Fail</a:t>
                      </a:r>
                      <a:endParaRPr lang="en-US" sz="1100" b="1" dirty="0">
                        <a:effectLst/>
                        <a:latin typeface="Calibri"/>
                        <a:ea typeface="Calibri"/>
                        <a:cs typeface="Times New Roman"/>
                      </a:endParaRPr>
                    </a:p>
                  </a:txBody>
                  <a:tcPr marL="68580" marR="68580" marT="0" marB="0" anchor="ctr"/>
                </a:tc>
              </a:tr>
              <a:tr h="457323">
                <a:tc>
                  <a:txBody>
                    <a:bodyPr/>
                    <a:lstStyle/>
                    <a:p>
                      <a:pPr marL="0" marR="0">
                        <a:lnSpc>
                          <a:spcPct val="115000"/>
                        </a:lnSpc>
                        <a:spcBef>
                          <a:spcPts val="0"/>
                        </a:spcBef>
                        <a:spcAft>
                          <a:spcPts val="0"/>
                        </a:spcAft>
                      </a:pPr>
                      <a:r>
                        <a:rPr lang="en-US" sz="1100" dirty="0">
                          <a:effectLst/>
                        </a:rPr>
                        <a:t>Do participants have keys to their entrance door (i.e., the front door)?</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23</a:t>
                      </a:r>
                      <a:endParaRPr lang="en-US" sz="1100" b="1" dirty="0">
                        <a:effectLst/>
                        <a:latin typeface="Calibri"/>
                        <a:ea typeface="Calibri"/>
                        <a:cs typeface="Times New Roman"/>
                      </a:endParaRPr>
                    </a:p>
                  </a:txBody>
                  <a:tcPr marL="68580" marR="68580" marT="0" marB="0" anchor="ctr"/>
                </a:tc>
              </a:tr>
              <a:tr h="424227">
                <a:tc>
                  <a:txBody>
                    <a:bodyPr/>
                    <a:lstStyle/>
                    <a:p>
                      <a:pPr marL="0" marR="0">
                        <a:lnSpc>
                          <a:spcPct val="115000"/>
                        </a:lnSpc>
                        <a:spcBef>
                          <a:spcPts val="0"/>
                        </a:spcBef>
                        <a:spcAft>
                          <a:spcPts val="0"/>
                        </a:spcAft>
                      </a:pPr>
                      <a:r>
                        <a:rPr lang="en-US" sz="1100" dirty="0">
                          <a:effectLst/>
                        </a:rPr>
                        <a:t>Do participants have keys to their bedroom doors?</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22</a:t>
                      </a:r>
                      <a:endParaRPr lang="en-US" sz="1100" b="1" dirty="0">
                        <a:effectLst/>
                        <a:latin typeface="Calibri"/>
                        <a:ea typeface="Calibri"/>
                        <a:cs typeface="Times New Roman"/>
                      </a:endParaRPr>
                    </a:p>
                  </a:txBody>
                  <a:tcPr marL="68580" marR="68580" marT="0" marB="0" anchor="ctr"/>
                </a:tc>
              </a:tr>
              <a:tr h="641857">
                <a:tc>
                  <a:txBody>
                    <a:bodyPr/>
                    <a:lstStyle/>
                    <a:p>
                      <a:pPr marL="0" marR="0">
                        <a:lnSpc>
                          <a:spcPct val="115000"/>
                        </a:lnSpc>
                        <a:spcBef>
                          <a:spcPts val="0"/>
                        </a:spcBef>
                        <a:spcAft>
                          <a:spcPts val="0"/>
                        </a:spcAft>
                      </a:pPr>
                      <a:r>
                        <a:rPr lang="en-US" sz="1100" dirty="0">
                          <a:effectLst/>
                        </a:rPr>
                        <a:t>Do participants control their own funds? (i.e., participants have their own checking or savings account that they manage.)</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22</a:t>
                      </a:r>
                      <a:endParaRPr lang="en-US" sz="1100" b="1" dirty="0">
                        <a:effectLst/>
                        <a:latin typeface="Calibri"/>
                        <a:ea typeface="Calibri"/>
                        <a:cs typeface="Times New Roman"/>
                      </a:endParaRPr>
                    </a:p>
                  </a:txBody>
                  <a:tcPr marL="68580" marR="68580" marT="0" marB="0" anchor="ctr"/>
                </a:tc>
              </a:tr>
              <a:tr h="1123249">
                <a:tc>
                  <a:txBody>
                    <a:bodyPr/>
                    <a:lstStyle/>
                    <a:p>
                      <a:pPr marL="0" marR="0">
                        <a:lnSpc>
                          <a:spcPct val="115000"/>
                        </a:lnSpc>
                        <a:spcBef>
                          <a:spcPts val="0"/>
                        </a:spcBef>
                        <a:spcAft>
                          <a:spcPts val="0"/>
                        </a:spcAft>
                      </a:pPr>
                      <a:r>
                        <a:rPr lang="en-US" sz="1100" dirty="0">
                          <a:effectLst/>
                        </a:rPr>
                        <a:t>In a one-month time frame, on average, how frequently do participants receive services in non-disability specific settings (based on availability in the community)? (e.g., are participants offered the chance to participate in activities at a local YMCA or volunteer in the community at a local animal shelter?)</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4</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19</a:t>
                      </a:r>
                      <a:endParaRPr lang="en-US" sz="1100" b="1" dirty="0">
                        <a:effectLst/>
                        <a:latin typeface="Calibri"/>
                        <a:ea typeface="Calibri"/>
                        <a:cs typeface="Times New Roman"/>
                      </a:endParaRPr>
                    </a:p>
                  </a:txBody>
                  <a:tcPr marL="68580" marR="68580" marT="0" marB="0" anchor="ctr"/>
                </a:tc>
              </a:tr>
              <a:tr h="685984">
                <a:tc>
                  <a:txBody>
                    <a:bodyPr/>
                    <a:lstStyle/>
                    <a:p>
                      <a:pPr marL="0" marR="0">
                        <a:lnSpc>
                          <a:spcPct val="115000"/>
                        </a:lnSpc>
                        <a:spcBef>
                          <a:spcPts val="0"/>
                        </a:spcBef>
                        <a:spcAft>
                          <a:spcPts val="0"/>
                        </a:spcAft>
                      </a:pPr>
                      <a:r>
                        <a:rPr lang="en-US" sz="1100">
                          <a:effectLst/>
                        </a:rPr>
                        <a:t>If participants are sharing bedrooms, were they and/or their legal representatives given a choice of their roommate(s)?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6</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17</a:t>
                      </a:r>
                      <a:endParaRPr lang="en-US" sz="1100" b="1" dirty="0">
                        <a:effectLst/>
                        <a:latin typeface="Calibri"/>
                        <a:ea typeface="Calibri"/>
                        <a:cs typeface="Times New Roman"/>
                      </a:endParaRPr>
                    </a:p>
                  </a:txBody>
                  <a:tcPr marL="68580" marR="68580" marT="0" marB="0" anchor="ctr"/>
                </a:tc>
              </a:tr>
            </a:tbl>
          </a:graphicData>
        </a:graphic>
      </p:graphicFrame>
      <p:sp>
        <p:nvSpPr>
          <p:cNvPr id="6" name="Rectangle 1"/>
          <p:cNvSpPr>
            <a:spLocks noGrp="1" noChangeArrowheads="1"/>
          </p:cNvSpPr>
          <p:nvPr>
            <p:ph type="body" idx="1"/>
          </p:nvPr>
        </p:nvSpPr>
        <p:spPr bwMode="auto">
          <a:xfrm>
            <a:off x="838200" y="5562600"/>
            <a:ext cx="7201010" cy="5539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mj-lt"/>
                <a:ea typeface="Calibri" pitchFamily="34" charset="0"/>
                <a:cs typeface="Times New Roman" pitchFamily="18" charset="0"/>
              </a:rPr>
              <a:t>There are 23 sites that have failed 16 + questions on the survey. This accounts for 3% of the total sites.</a:t>
            </a:r>
            <a:endParaRPr kumimoji="0" lang="en-US" altLang="en-US" sz="9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899802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Background and Introduction  </a:t>
            </a:r>
            <a:endParaRPr lang="en-US" sz="3600" dirty="0"/>
          </a:p>
        </p:txBody>
      </p:sp>
      <p:sp>
        <p:nvSpPr>
          <p:cNvPr id="3" name="Content Placeholder 2"/>
          <p:cNvSpPr>
            <a:spLocks noGrp="1"/>
          </p:cNvSpPr>
          <p:nvPr>
            <p:ph sz="quarter" idx="1"/>
          </p:nvPr>
        </p:nvSpPr>
        <p:spPr/>
        <p:txBody>
          <a:bodyPr>
            <a:normAutofit/>
          </a:bodyPr>
          <a:lstStyle/>
          <a:p>
            <a:r>
              <a:rPr lang="en-US" sz="2600" dirty="0" smtClean="0"/>
              <a:t>Home and Community- Based Setting Final Rule</a:t>
            </a:r>
          </a:p>
          <a:p>
            <a:pPr lvl="1"/>
            <a:r>
              <a:rPr lang="en-US" sz="2600" dirty="0" smtClean="0"/>
              <a:t>CMS issued this final rule on January 16, 2014</a:t>
            </a:r>
          </a:p>
          <a:p>
            <a:pPr lvl="1"/>
            <a:r>
              <a:rPr lang="en-US" sz="2600" dirty="0" smtClean="0"/>
              <a:t>It became effective on March 17, 2014</a:t>
            </a:r>
          </a:p>
          <a:p>
            <a:pPr lvl="1"/>
            <a:r>
              <a:rPr lang="en-US" sz="2600" dirty="0" smtClean="0"/>
              <a:t>Full Compliance is required by March 2019</a:t>
            </a:r>
          </a:p>
          <a:p>
            <a:pPr lvl="2"/>
            <a:r>
              <a:rPr lang="en-US" sz="2600" dirty="0" smtClean="0"/>
              <a:t>The final rule lists many items HCBS providers must comply with to receive Medicaid payment.</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body" idx="1"/>
          </p:nvPr>
        </p:nvSpPr>
        <p:spPr>
          <a:xfrm>
            <a:off x="304800" y="1143000"/>
            <a:ext cx="8458200" cy="48006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100000"/>
              <a:buNone/>
            </a:pPr>
            <a:endParaRPr lang="en-US" sz="2000" b="1" dirty="0"/>
          </a:p>
          <a:p>
            <a:pPr marL="0" marR="0" lvl="0" indent="0" algn="l" rtl="0">
              <a:lnSpc>
                <a:spcPct val="90000"/>
              </a:lnSpc>
              <a:spcBef>
                <a:spcPts val="0"/>
              </a:spcBef>
              <a:spcAft>
                <a:spcPts val="0"/>
              </a:spcAft>
              <a:buClr>
                <a:schemeClr val="dk1"/>
              </a:buClr>
              <a:buSzPct val="100000"/>
              <a:buNone/>
            </a:pPr>
            <a:r>
              <a:rPr lang="en-US" b="1" i="0" u="none" strike="noStrike" cap="none" dirty="0" smtClean="0">
                <a:solidFill>
                  <a:schemeClr val="dk1"/>
                </a:solidFill>
                <a:sym typeface="Calibri"/>
              </a:rPr>
              <a:t>Validation</a:t>
            </a:r>
            <a:r>
              <a:rPr lang="en-US" b="1" dirty="0" smtClean="0"/>
              <a:t> </a:t>
            </a:r>
            <a:r>
              <a:rPr lang="en-US" b="1" i="0" u="none" strike="noStrike" cap="none" dirty="0" smtClean="0">
                <a:solidFill>
                  <a:schemeClr val="dk1"/>
                </a:solidFill>
                <a:sym typeface="Calibri"/>
              </a:rPr>
              <a:t>Strategies</a:t>
            </a:r>
          </a:p>
          <a:p>
            <a:pPr marL="127000" marR="0" lvl="0" indent="0" algn="l" rtl="0">
              <a:lnSpc>
                <a:spcPct val="90000"/>
              </a:lnSpc>
              <a:spcBef>
                <a:spcPts val="0"/>
              </a:spcBef>
              <a:spcAft>
                <a:spcPts val="0"/>
              </a:spcAft>
              <a:buClr>
                <a:schemeClr val="dk1"/>
              </a:buClr>
              <a:buSzPct val="100000"/>
              <a:buNone/>
            </a:pPr>
            <a:endParaRPr lang="en-US" sz="2000" b="1" i="0" u="none" strike="noStrike" cap="none" dirty="0" smtClean="0">
              <a:solidFill>
                <a:schemeClr val="dk1"/>
              </a:solidFill>
              <a:latin typeface="Calibri"/>
              <a:ea typeface="Calibri"/>
              <a:cs typeface="Calibri"/>
              <a:sym typeface="Calibri"/>
            </a:endParaRPr>
          </a:p>
          <a:p>
            <a:pPr marL="469900" indent="-342900"/>
            <a:r>
              <a:rPr lang="en-US" sz="2000" dirty="0" smtClean="0"/>
              <a:t>Provider Surveys almost complete, working on data analysis</a:t>
            </a:r>
          </a:p>
          <a:p>
            <a:pPr marL="469900" indent="-342900"/>
            <a:r>
              <a:rPr lang="en-US" sz="2000" dirty="0" smtClean="0"/>
              <a:t>Conduct Onsite Visits</a:t>
            </a:r>
          </a:p>
          <a:p>
            <a:pPr marL="869950" lvl="1" indent="-342900"/>
            <a:r>
              <a:rPr lang="en-US" sz="2000" dirty="0" smtClean="0"/>
              <a:t>Planning now, starting this summer</a:t>
            </a:r>
          </a:p>
          <a:p>
            <a:pPr marL="469900" indent="-342900"/>
            <a:r>
              <a:rPr lang="en-US" sz="2000" i="0" u="none" strike="noStrike" cap="none" dirty="0" smtClean="0">
                <a:solidFill>
                  <a:schemeClr val="dk1"/>
                </a:solidFill>
                <a:sym typeface="Calibri"/>
              </a:rPr>
              <a:t>Obtain Consumer </a:t>
            </a:r>
            <a:r>
              <a:rPr lang="en-US" sz="2000" dirty="0"/>
              <a:t>a</a:t>
            </a:r>
            <a:r>
              <a:rPr lang="en-US" sz="2000" i="0" u="none" strike="noStrike" cap="none" dirty="0" smtClean="0">
                <a:solidFill>
                  <a:schemeClr val="dk1"/>
                </a:solidFill>
                <a:sym typeface="Calibri"/>
              </a:rPr>
              <a:t>nd Stakeholder </a:t>
            </a:r>
            <a:r>
              <a:rPr lang="en-US" sz="2000" dirty="0" smtClean="0"/>
              <a:t>F</a:t>
            </a:r>
            <a:r>
              <a:rPr lang="en-US" sz="2000" i="0" u="none" strike="noStrike" cap="none" dirty="0" smtClean="0">
                <a:solidFill>
                  <a:schemeClr val="dk1"/>
                </a:solidFill>
                <a:sym typeface="Calibri"/>
              </a:rPr>
              <a:t>eedback/Reviews</a:t>
            </a:r>
          </a:p>
          <a:p>
            <a:pPr marL="869950" lvl="1" indent="-342900"/>
            <a:r>
              <a:rPr lang="en-US" sz="2000" dirty="0" smtClean="0"/>
              <a:t>Implementing participant surveys</a:t>
            </a:r>
          </a:p>
          <a:p>
            <a:pPr marL="869950" lvl="1" indent="-342900"/>
            <a:endParaRPr lang="en-US" sz="2000" b="1" i="0" u="none" strike="noStrike" cap="none" dirty="0" smtClean="0">
              <a:solidFill>
                <a:schemeClr val="dk1"/>
              </a:solidFill>
              <a:latin typeface="Calibri"/>
              <a:ea typeface="Calibri"/>
              <a:cs typeface="Calibri"/>
              <a:sym typeface="Calibri"/>
            </a:endParaRPr>
          </a:p>
          <a:p>
            <a:pPr marL="0" indent="0">
              <a:buNone/>
            </a:pPr>
            <a:r>
              <a:rPr lang="en-US" b="1" dirty="0" smtClean="0"/>
              <a:t>Remediation Plan </a:t>
            </a:r>
            <a:endParaRPr lang="en-US" sz="2000" b="1" i="0" u="none" strike="noStrike" cap="none" dirty="0">
              <a:solidFill>
                <a:schemeClr val="dk1"/>
              </a:solidFill>
              <a:latin typeface="Calibri"/>
              <a:ea typeface="Calibri"/>
              <a:cs typeface="Calibri"/>
              <a:sym typeface="Calibri"/>
            </a:endParaRPr>
          </a:p>
          <a:p>
            <a:pPr marL="469900" indent="-342900"/>
            <a:r>
              <a:rPr lang="en-US" sz="2000" dirty="0" smtClean="0"/>
              <a:t>Sending providers letters explaining the regulation and providing feedback on which questions they indicated noncompliance on</a:t>
            </a:r>
          </a:p>
          <a:p>
            <a:pPr marL="469900" indent="-342900"/>
            <a:r>
              <a:rPr lang="en-US" sz="2000" dirty="0" smtClean="0"/>
              <a:t>Corrective Actions Plan to be proposed by providers based on the letter</a:t>
            </a:r>
          </a:p>
          <a:p>
            <a:pPr marL="127000" indent="0">
              <a:lnSpc>
                <a:spcPct val="90000"/>
              </a:lnSpc>
              <a:spcBef>
                <a:spcPts val="0"/>
              </a:spcBef>
              <a:buNone/>
            </a:pPr>
            <a:endParaRPr lang="en-US" sz="2000" i="0" u="none" strike="noStrike" cap="none" dirty="0">
              <a:solidFill>
                <a:schemeClr val="dk1"/>
              </a:solidFill>
              <a:latin typeface="Calibri"/>
              <a:ea typeface="Calibri"/>
              <a:cs typeface="Calibri"/>
              <a:sym typeface="Calibri"/>
            </a:endParaRPr>
          </a:p>
          <a:p>
            <a:pPr marL="127000" indent="0">
              <a:lnSpc>
                <a:spcPct val="90000"/>
              </a:lnSpc>
              <a:spcBef>
                <a:spcPts val="0"/>
              </a:spcBef>
              <a:buNone/>
            </a:pPr>
            <a:endParaRPr lang="en-US" sz="1000" b="1" dirty="0"/>
          </a:p>
          <a:p>
            <a:pPr marL="127000" marR="0" lvl="0" indent="0" algn="l" rtl="0">
              <a:lnSpc>
                <a:spcPct val="90000"/>
              </a:lnSpc>
              <a:spcBef>
                <a:spcPts val="0"/>
              </a:spcBef>
              <a:spcAft>
                <a:spcPts val="0"/>
              </a:spcAft>
              <a:buClr>
                <a:schemeClr val="dk1"/>
              </a:buClr>
              <a:buSzPct val="100000"/>
              <a:buNone/>
            </a:pPr>
            <a:endParaRPr lang="en-US" sz="1000" b="0" i="0" u="none" strike="noStrike" cap="none" dirty="0" smtClean="0">
              <a:solidFill>
                <a:schemeClr val="dk1"/>
              </a:solidFill>
              <a:latin typeface="Calibri"/>
              <a:ea typeface="Calibri"/>
              <a:cs typeface="Calibri"/>
              <a:sym typeface="Calibri"/>
            </a:endParaRPr>
          </a:p>
          <a:p>
            <a:pPr marL="527050" lvl="1" indent="0">
              <a:lnSpc>
                <a:spcPct val="90000"/>
              </a:lnSpc>
              <a:spcBef>
                <a:spcPts val="0"/>
              </a:spcBef>
              <a:buNone/>
            </a:pPr>
            <a:endParaRPr lang="en-US" sz="2000" b="1" i="0" u="none" strike="noStrike" cap="none" dirty="0">
              <a:solidFill>
                <a:schemeClr val="dk1"/>
              </a:solidFill>
              <a:sym typeface="Calibri"/>
            </a:endParaRPr>
          </a:p>
        </p:txBody>
      </p:sp>
      <p:sp>
        <p:nvSpPr>
          <p:cNvPr id="190" name="Shape 190"/>
          <p:cNvSpPr txBox="1">
            <a:spLocks noGrp="1"/>
          </p:cNvSpPr>
          <p:nvPr>
            <p:ph type="title"/>
          </p:nvPr>
        </p:nvSpPr>
        <p:spPr>
          <a:xfrm>
            <a:off x="381000" y="381000"/>
            <a:ext cx="8381999" cy="9144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3200" b="1" i="0" u="none" strike="noStrike" cap="none" dirty="0" smtClean="0">
                <a:solidFill>
                  <a:schemeClr val="dk1"/>
                </a:solidFill>
                <a:latin typeface="Calibri"/>
                <a:ea typeface="Calibri"/>
                <a:cs typeface="Calibri"/>
                <a:sym typeface="Calibri"/>
              </a:rPr>
              <a:t>Community Settings Rule</a:t>
            </a:r>
            <a:r>
              <a:rPr lang="en-US" sz="3200" b="1" dirty="0">
                <a:solidFill>
                  <a:schemeClr val="dk1"/>
                </a:solidFill>
              </a:rPr>
              <a:t> </a:t>
            </a:r>
            <a:r>
              <a:rPr lang="en-US" sz="3200" b="1" i="0" u="none" strike="noStrike" cap="none" dirty="0" smtClean="0">
                <a:solidFill>
                  <a:schemeClr val="dk1"/>
                </a:solidFill>
                <a:latin typeface="Calibri"/>
                <a:ea typeface="Calibri"/>
                <a:cs typeface="Calibri"/>
                <a:sym typeface="Calibri"/>
              </a:rPr>
              <a:t>Update</a:t>
            </a:r>
            <a:endParaRPr lang="en-US" sz="3200" b="1" i="0" u="none" strike="noStrike" cap="none" dirty="0">
              <a:solidFill>
                <a:schemeClr val="dk1"/>
              </a:solidFill>
              <a:latin typeface="Calibri"/>
              <a:ea typeface="Calibri"/>
              <a:cs typeface="Calibri"/>
              <a:sym typeface="Calibri"/>
            </a:endParaRPr>
          </a:p>
        </p:txBody>
      </p:sp>
      <p:sp>
        <p:nvSpPr>
          <p:cNvPr id="2" name="Slide Number Placeholder 1"/>
          <p:cNvSpPr>
            <a:spLocks noGrp="1"/>
          </p:cNvSpPr>
          <p:nvPr>
            <p:ph type="sldNum" idx="12"/>
          </p:nvPr>
        </p:nvSpPr>
        <p:spPr>
          <a:xfrm>
            <a:off x="7924800" y="6019800"/>
            <a:ext cx="228600" cy="228600"/>
          </a:xfrm>
        </p:spPr>
        <p:txBody>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800" b="0" i="0" u="none" strike="noStrike" cap="none" smtClean="0">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3</a:t>
            </a:fld>
            <a:endParaRPr lang="en-US" sz="8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xmlns="" val="1935336401"/>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b="1" dirty="0"/>
              <a:t>Community Settings Rule Update</a:t>
            </a:r>
          </a:p>
        </p:txBody>
      </p:sp>
      <p:sp>
        <p:nvSpPr>
          <p:cNvPr id="4" name="Text Placeholder 3"/>
          <p:cNvSpPr>
            <a:spLocks noGrp="1"/>
          </p:cNvSpPr>
          <p:nvPr>
            <p:ph type="body" idx="1"/>
          </p:nvPr>
        </p:nvSpPr>
        <p:spPr>
          <a:xfrm>
            <a:off x="76200" y="1371600"/>
            <a:ext cx="8839200" cy="4525963"/>
          </a:xfrm>
        </p:spPr>
        <p:txBody>
          <a:bodyPr/>
          <a:lstStyle/>
          <a:p>
            <a:pPr marL="0" indent="0" algn="ctr">
              <a:buNone/>
            </a:pPr>
            <a:r>
              <a:rPr lang="en-US" b="1" dirty="0" smtClean="0"/>
              <a:t>Alternatives For Individuals Impacted By Settings That Do Not/ Will Not Comply With Rule</a:t>
            </a:r>
            <a:endParaRPr lang="en-US" sz="3200" dirty="0" smtClean="0"/>
          </a:p>
          <a:p>
            <a:pPr lvl="0" indent="0">
              <a:buNone/>
            </a:pPr>
            <a:endParaRPr lang="en-US" sz="2000" dirty="0" smtClean="0"/>
          </a:p>
          <a:p>
            <a:pPr lvl="0" indent="0">
              <a:buNone/>
            </a:pPr>
            <a:r>
              <a:rPr lang="en-US" sz="2000" b="1" dirty="0" smtClean="0"/>
              <a:t>Participants Must Be:</a:t>
            </a:r>
          </a:p>
          <a:p>
            <a:pPr marL="690563" lvl="1" indent="223838">
              <a:buFont typeface="Arial" panose="020B0604020202020204" pitchFamily="34" charset="0"/>
              <a:buChar char="•"/>
            </a:pPr>
            <a:r>
              <a:rPr lang="en-US" sz="2000" dirty="0" smtClean="0"/>
              <a:t>Provided With Reasonable Notice &amp; Due Process</a:t>
            </a:r>
          </a:p>
          <a:p>
            <a:pPr marL="914400" lvl="1" indent="-223838">
              <a:buFont typeface="Arial" panose="020B0604020202020204" pitchFamily="34" charset="0"/>
              <a:buChar char="•"/>
            </a:pPr>
            <a:r>
              <a:rPr lang="en-US" sz="2000" dirty="0" smtClean="0"/>
              <a:t>Given Opportunity, Information And Supports To Make Informed Choice Of Alternate Settings</a:t>
            </a:r>
          </a:p>
          <a:p>
            <a:endParaRPr lang="en-US" sz="2000" dirty="0" smtClean="0"/>
          </a:p>
          <a:p>
            <a:pPr lvl="0" indent="0">
              <a:buNone/>
            </a:pPr>
            <a:r>
              <a:rPr lang="en-US" sz="2000" b="1" dirty="0" smtClean="0"/>
              <a:t>State Must Ensure:</a:t>
            </a:r>
          </a:p>
          <a:p>
            <a:pPr marL="914400" lvl="1" indent="-223838">
              <a:buFont typeface="Arial" panose="020B0604020202020204" pitchFamily="34" charset="0"/>
              <a:buChar char="•"/>
            </a:pPr>
            <a:r>
              <a:rPr lang="en-US" sz="2000" dirty="0" smtClean="0"/>
              <a:t>Critical Services And Supports Are In Place For Participants Prior To Transition</a:t>
            </a:r>
          </a:p>
          <a:p>
            <a:pPr marL="690563" lvl="1" indent="223838">
              <a:buNone/>
            </a:pPr>
            <a:endParaRPr lang="en-US" dirty="0" smtClean="0"/>
          </a:p>
          <a:p>
            <a:endParaRPr lang="en-US" dirty="0"/>
          </a:p>
        </p:txBody>
      </p:sp>
      <p:sp>
        <p:nvSpPr>
          <p:cNvPr id="2" name="Slide Number Placeholder 1"/>
          <p:cNvSpPr>
            <a:spLocks noGrp="1"/>
          </p:cNvSpPr>
          <p:nvPr>
            <p:ph type="sldNum" idx="12"/>
          </p:nvPr>
        </p:nvSpPr>
        <p:spPr/>
        <p:txBody>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800" b="0" i="0" u="none" strike="noStrike" cap="none" smtClean="0">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4</a:t>
            </a:fld>
            <a:endParaRPr lang="en-US" sz="18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xmlns="" val="1525547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Community Settings Rule Update</a:t>
            </a:r>
            <a:endParaRPr lang="en-US" sz="3200" b="1" dirty="0"/>
          </a:p>
        </p:txBody>
      </p:sp>
      <p:sp>
        <p:nvSpPr>
          <p:cNvPr id="3" name="Text Placeholder 2"/>
          <p:cNvSpPr>
            <a:spLocks noGrp="1"/>
          </p:cNvSpPr>
          <p:nvPr>
            <p:ph type="body" idx="1"/>
          </p:nvPr>
        </p:nvSpPr>
        <p:spPr>
          <a:xfrm>
            <a:off x="457200" y="1371600"/>
            <a:ext cx="8229600" cy="4525963"/>
          </a:xfrm>
        </p:spPr>
        <p:txBody>
          <a:bodyPr/>
          <a:lstStyle/>
          <a:p>
            <a:pPr indent="0" algn="ctr">
              <a:buNone/>
            </a:pPr>
            <a:r>
              <a:rPr lang="en-US" sz="2800" b="1" dirty="0" smtClean="0"/>
              <a:t>Ongoing Monitoring &amp; Quality Assurance</a:t>
            </a:r>
          </a:p>
          <a:p>
            <a:pPr indent="0" algn="ctr">
              <a:buNone/>
            </a:pPr>
            <a:endParaRPr lang="en-US" b="1" dirty="0" smtClean="0"/>
          </a:p>
          <a:p>
            <a:pPr indent="231775"/>
            <a:r>
              <a:rPr lang="en-US" sz="2800" dirty="0" smtClean="0"/>
              <a:t>Working site visits/ assessments into revalidation processes for all programs</a:t>
            </a:r>
          </a:p>
          <a:p>
            <a:pPr indent="231775"/>
            <a:r>
              <a:rPr lang="en-US" sz="2800" dirty="0" smtClean="0"/>
              <a:t>STP updates to go out for public comments around July 31</a:t>
            </a:r>
          </a:p>
          <a:p>
            <a:pPr lvl="1"/>
            <a:r>
              <a:rPr lang="en-US" sz="2800" dirty="0" smtClean="0"/>
              <a:t>STP is currently on our website </a:t>
            </a:r>
          </a:p>
          <a:p>
            <a:endParaRPr lang="en-US" dirty="0"/>
          </a:p>
        </p:txBody>
      </p:sp>
      <p:sp>
        <p:nvSpPr>
          <p:cNvPr id="4" name="Slide Number Placeholder 3"/>
          <p:cNvSpPr>
            <a:spLocks noGrp="1"/>
          </p:cNvSpPr>
          <p:nvPr>
            <p:ph type="sldNum" idx="12"/>
          </p:nvPr>
        </p:nvSpPr>
        <p:spPr/>
        <p:txBody>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400" b="0" i="0" u="none" strike="noStrike" cap="none" smtClean="0">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5</a:t>
            </a:fld>
            <a:endParaRPr lang="en-US" sz="14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xmlns="" val="1617551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Provider Survey Analysis </a:t>
            </a:r>
            <a:endParaRPr lang="en-US" sz="3200" b="1" dirty="0"/>
          </a:p>
        </p:txBody>
      </p:sp>
      <p:sp>
        <p:nvSpPr>
          <p:cNvPr id="3" name="Text Placeholder 2"/>
          <p:cNvSpPr>
            <a:spLocks noGrp="1"/>
          </p:cNvSpPr>
          <p:nvPr>
            <p:ph type="body" idx="1"/>
          </p:nvPr>
        </p:nvSpPr>
        <p:spPr>
          <a:xfrm>
            <a:off x="457200" y="1219200"/>
            <a:ext cx="8229600" cy="4525963"/>
          </a:xfrm>
        </p:spPr>
        <p:txBody>
          <a:bodyPr/>
          <a:lstStyle/>
          <a:p>
            <a:pPr lvl="0" indent="0" algn="ctr">
              <a:buClr>
                <a:srgbClr val="000000"/>
              </a:buClr>
              <a:buNone/>
            </a:pPr>
            <a:r>
              <a:rPr lang="en-US" sz="1800" b="1" dirty="0">
                <a:solidFill>
                  <a:srgbClr val="000000"/>
                </a:solidFill>
              </a:rPr>
              <a:t> Analysis is based on </a:t>
            </a:r>
            <a:r>
              <a:rPr lang="en-US" sz="1800" b="1" dirty="0" smtClean="0">
                <a:solidFill>
                  <a:srgbClr val="000000"/>
                </a:solidFill>
              </a:rPr>
              <a:t>865 </a:t>
            </a:r>
            <a:r>
              <a:rPr lang="en-US" sz="1800" b="1" dirty="0">
                <a:solidFill>
                  <a:srgbClr val="000000"/>
                </a:solidFill>
              </a:rPr>
              <a:t>provider survey questionnaires</a:t>
            </a:r>
          </a:p>
          <a:p>
            <a:pPr lvl="0" indent="0" algn="ctr">
              <a:buClr>
                <a:srgbClr val="000000"/>
              </a:buClr>
              <a:buNone/>
            </a:pPr>
            <a:endParaRPr lang="en-US" sz="1600" b="1" dirty="0">
              <a:solidFill>
                <a:srgbClr val="000000"/>
              </a:solidFill>
            </a:endParaRPr>
          </a:p>
          <a:p>
            <a:pPr lvl="0" indent="0">
              <a:buClr>
                <a:srgbClr val="000000"/>
              </a:buClr>
              <a:buNone/>
            </a:pPr>
            <a:endParaRPr lang="en-US" sz="1400" dirty="0">
              <a:solidFill>
                <a:srgbClr val="000000"/>
              </a:solidFill>
            </a:endParaRPr>
          </a:p>
          <a:p>
            <a:pPr lvl="0" indent="0">
              <a:buClr>
                <a:srgbClr val="000000"/>
              </a:buClr>
              <a:buNone/>
            </a:pPr>
            <a:r>
              <a:rPr lang="en-US" sz="1800" b="1" dirty="0">
                <a:solidFill>
                  <a:srgbClr val="000000"/>
                </a:solidFill>
              </a:rPr>
              <a:t>Separated into four categories</a:t>
            </a:r>
          </a:p>
          <a:p>
            <a:pPr lvl="0" indent="0">
              <a:buClr>
                <a:srgbClr val="000000"/>
              </a:buClr>
              <a:buNone/>
            </a:pPr>
            <a:endParaRPr lang="en-US" sz="1600" b="1" dirty="0">
              <a:solidFill>
                <a:srgbClr val="000000"/>
              </a:solidFill>
            </a:endParaRPr>
          </a:p>
          <a:p>
            <a:pPr lvl="0">
              <a:buClr>
                <a:srgbClr val="000000"/>
              </a:buClr>
            </a:pPr>
            <a:r>
              <a:rPr lang="en-US" sz="1400" b="1" dirty="0">
                <a:solidFill>
                  <a:srgbClr val="000000"/>
                </a:solidFill>
              </a:rPr>
              <a:t>Group 1</a:t>
            </a:r>
            <a:r>
              <a:rPr lang="en-US" sz="1400" dirty="0">
                <a:solidFill>
                  <a:srgbClr val="000000"/>
                </a:solidFill>
              </a:rPr>
              <a:t>: These sites have failed 0 -4 questions. DHMH considers these sites to be  mostly in compliance with federal regulations, though minor changes may be necessary.</a:t>
            </a:r>
          </a:p>
          <a:p>
            <a:pPr lvl="0">
              <a:buClr>
                <a:srgbClr val="000000"/>
              </a:buClr>
            </a:pPr>
            <a:endParaRPr lang="en-US" sz="1400" dirty="0">
              <a:solidFill>
                <a:srgbClr val="000000"/>
              </a:solidFill>
            </a:endParaRPr>
          </a:p>
          <a:p>
            <a:pPr lvl="0">
              <a:buClr>
                <a:srgbClr val="000000"/>
              </a:buClr>
            </a:pPr>
            <a:r>
              <a:rPr lang="en-US" sz="1400" b="1" dirty="0">
                <a:solidFill>
                  <a:srgbClr val="000000"/>
                </a:solidFill>
              </a:rPr>
              <a:t>Group 2</a:t>
            </a:r>
            <a:r>
              <a:rPr lang="en-US" sz="1400" dirty="0">
                <a:solidFill>
                  <a:srgbClr val="000000"/>
                </a:solidFill>
              </a:rPr>
              <a:t>: These sites have failed 5-10 questions. DHMH recommends these sites make minor changes to become compliant with the federal regulations.</a:t>
            </a:r>
          </a:p>
          <a:p>
            <a:pPr lvl="0">
              <a:buClr>
                <a:srgbClr val="000000"/>
              </a:buClr>
            </a:pPr>
            <a:endParaRPr lang="en-US" sz="1400" dirty="0">
              <a:solidFill>
                <a:srgbClr val="000000"/>
              </a:solidFill>
            </a:endParaRPr>
          </a:p>
          <a:p>
            <a:pPr lvl="0">
              <a:buClr>
                <a:srgbClr val="000000"/>
              </a:buClr>
            </a:pPr>
            <a:r>
              <a:rPr lang="en-US" sz="1400" b="1" dirty="0">
                <a:solidFill>
                  <a:srgbClr val="000000"/>
                </a:solidFill>
              </a:rPr>
              <a:t>Group 3</a:t>
            </a:r>
            <a:r>
              <a:rPr lang="en-US" sz="1400" dirty="0">
                <a:solidFill>
                  <a:srgbClr val="000000"/>
                </a:solidFill>
              </a:rPr>
              <a:t>: These sites have failed 11-15 questions. DHMH recommends these sites make major changes to become compliant with the federal regulations. </a:t>
            </a:r>
          </a:p>
          <a:p>
            <a:pPr lvl="0">
              <a:buClr>
                <a:srgbClr val="000000"/>
              </a:buClr>
            </a:pPr>
            <a:endParaRPr lang="en-US" sz="1400" dirty="0">
              <a:solidFill>
                <a:srgbClr val="000000"/>
              </a:solidFill>
            </a:endParaRPr>
          </a:p>
          <a:p>
            <a:pPr lvl="0">
              <a:buClr>
                <a:srgbClr val="000000"/>
              </a:buClr>
            </a:pPr>
            <a:r>
              <a:rPr lang="en-US" sz="1400" b="1" dirty="0">
                <a:solidFill>
                  <a:srgbClr val="000000"/>
                </a:solidFill>
              </a:rPr>
              <a:t>Group 4 :</a:t>
            </a:r>
            <a:r>
              <a:rPr lang="en-US" sz="1400" dirty="0">
                <a:solidFill>
                  <a:srgbClr val="000000"/>
                </a:solidFill>
              </a:rPr>
              <a:t> These sites have failed 16+ questions. DHMH recommends these sites work with DHMH to overhaul their programs to become compliant with federal regulations.  </a:t>
            </a:r>
          </a:p>
          <a:p>
            <a:pPr lvl="0">
              <a:buClr>
                <a:srgbClr val="000000"/>
              </a:buClr>
            </a:pPr>
            <a:endParaRPr lang="en-US" sz="1200" dirty="0">
              <a:solidFill>
                <a:srgbClr val="000000"/>
              </a:solidFill>
            </a:endParaRPr>
          </a:p>
          <a:p>
            <a:pPr lvl="0" indent="0">
              <a:buClr>
                <a:srgbClr val="000000"/>
              </a:buClr>
              <a:buNone/>
            </a:pPr>
            <a:r>
              <a:rPr lang="en-US" sz="1200" dirty="0">
                <a:solidFill>
                  <a:srgbClr val="000000"/>
                </a:solidFill>
              </a:rPr>
              <a:t>*This is preliminary analysis and will be updated as needed, based on Hilltop’s additional data</a:t>
            </a:r>
            <a:br>
              <a:rPr lang="en-US" sz="1200" dirty="0">
                <a:solidFill>
                  <a:srgbClr val="000000"/>
                </a:solidFill>
              </a:rPr>
            </a:br>
            <a:endParaRPr lang="en-US" sz="1400" dirty="0" smtClean="0"/>
          </a:p>
        </p:txBody>
      </p:sp>
      <p:sp>
        <p:nvSpPr>
          <p:cNvPr id="4" name="Slide Number Placeholder 3"/>
          <p:cNvSpPr>
            <a:spLocks noGrp="1"/>
          </p:cNvSpPr>
          <p:nvPr>
            <p:ph type="sldNum" idx="12"/>
          </p:nvPr>
        </p:nvSpPr>
        <p:spPr/>
        <p:txBody>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400" b="0" i="0" u="none" strike="noStrike" cap="none" smtClean="0">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6</a:t>
            </a:fld>
            <a:endParaRPr lang="en-US" sz="14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xmlns="" val="3558715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800" b="0" i="0" u="none" strike="noStrike" cap="none" smtClean="0">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7</a:t>
            </a:fld>
            <a:endParaRPr lang="en-US" sz="1800" b="0" i="0" u="none" strike="noStrike" cap="none" dirty="0">
              <a:solidFill>
                <a:srgbClr val="000000"/>
              </a:solidFill>
              <a:latin typeface="Arial"/>
              <a:ea typeface="Arial"/>
              <a:cs typeface="Arial"/>
              <a:sym typeface="Arial"/>
            </a:endParaRPr>
          </a:p>
        </p:txBody>
      </p:sp>
      <p:graphicFrame>
        <p:nvGraphicFramePr>
          <p:cNvPr id="3" name="Table 2"/>
          <p:cNvGraphicFramePr>
            <a:graphicFrameLocks noGrp="1"/>
          </p:cNvGraphicFramePr>
          <p:nvPr>
            <p:extLst>
              <p:ext uri="{D42A27DB-BD31-4B8C-83A1-F6EECF244321}">
                <p14:modId xmlns:p14="http://schemas.microsoft.com/office/powerpoint/2010/main" xmlns="" val="2213523374"/>
              </p:ext>
            </p:extLst>
          </p:nvPr>
        </p:nvGraphicFramePr>
        <p:xfrm>
          <a:off x="609600" y="1447800"/>
          <a:ext cx="7620000" cy="4190999"/>
        </p:xfrm>
        <a:graphic>
          <a:graphicData uri="http://schemas.openxmlformats.org/drawingml/2006/table">
            <a:tbl>
              <a:tblPr firstRow="1" firstCol="1" bandRow="1">
                <a:tableStyleId>{C4B1156A-380E-4F78-BDF5-A606A8083BF9}</a:tableStyleId>
              </a:tblPr>
              <a:tblGrid>
                <a:gridCol w="5753031"/>
                <a:gridCol w="968058"/>
                <a:gridCol w="898911"/>
              </a:tblGrid>
              <a:tr h="246989">
                <a:tc>
                  <a:txBody>
                    <a:bodyPr/>
                    <a:lstStyle/>
                    <a:p>
                      <a:pPr marL="0" marR="0">
                        <a:lnSpc>
                          <a:spcPct val="115000"/>
                        </a:lnSpc>
                        <a:spcBef>
                          <a:spcPts val="0"/>
                        </a:spcBef>
                        <a:spcAft>
                          <a:spcPts val="0"/>
                        </a:spcAft>
                      </a:pPr>
                      <a:r>
                        <a:rPr lang="en-US" sz="1400" dirty="0" smtClean="0">
                          <a:solidFill>
                            <a:schemeClr val="tx1"/>
                          </a:solidFill>
                          <a:effectLst/>
                          <a:latin typeface="Calibri"/>
                          <a:ea typeface="Calibri"/>
                          <a:cs typeface="Times New Roman"/>
                        </a:rPr>
                        <a:t>Questions</a:t>
                      </a:r>
                      <a:endParaRPr lang="en-US" sz="1100" dirty="0">
                        <a:solidFill>
                          <a:schemeClr val="tx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0" dirty="0">
                          <a:effectLst/>
                        </a:rPr>
                        <a:t>Pass</a:t>
                      </a:r>
                      <a:endParaRPr lang="en-US" sz="1100" b="0" dirty="0">
                        <a:solidFill>
                          <a:schemeClr val="tx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Fail</a:t>
                      </a:r>
                      <a:endParaRPr lang="en-US" sz="1100" b="1" dirty="0">
                        <a:solidFill>
                          <a:schemeClr val="tx1"/>
                        </a:solidFill>
                        <a:effectLst/>
                        <a:latin typeface="Calibri"/>
                        <a:ea typeface="Calibri"/>
                        <a:cs typeface="Times New Roman"/>
                      </a:endParaRPr>
                    </a:p>
                  </a:txBody>
                  <a:tcPr marL="68580" marR="68580" marT="0" marB="0" anchor="ctr"/>
                </a:tc>
              </a:tr>
              <a:tr h="740968">
                <a:tc>
                  <a:txBody>
                    <a:bodyPr/>
                    <a:lstStyle/>
                    <a:p>
                      <a:pPr marL="0" marR="0">
                        <a:lnSpc>
                          <a:spcPct val="115000"/>
                        </a:lnSpc>
                        <a:spcBef>
                          <a:spcPts val="0"/>
                        </a:spcBef>
                        <a:spcAft>
                          <a:spcPts val="0"/>
                        </a:spcAft>
                      </a:pPr>
                      <a:r>
                        <a:rPr lang="en-US" sz="1100" dirty="0">
                          <a:effectLst/>
                        </a:rPr>
                        <a:t>Do participants control their own funds? (i.e., participants have their own checking or savings account that they manage.)</a:t>
                      </a:r>
                      <a:endParaRPr lang="en-US" sz="1100" dirty="0">
                        <a:solidFill>
                          <a:schemeClr val="tx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212</a:t>
                      </a:r>
                      <a:endParaRPr lang="en-US" sz="1100">
                        <a:solidFill>
                          <a:schemeClr val="tx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87</a:t>
                      </a:r>
                      <a:endParaRPr lang="en-US" sz="1100" b="1" dirty="0">
                        <a:solidFill>
                          <a:schemeClr val="tx1"/>
                        </a:solidFill>
                        <a:effectLst/>
                        <a:latin typeface="Calibri"/>
                        <a:ea typeface="Calibri"/>
                        <a:cs typeface="Times New Roman"/>
                      </a:endParaRPr>
                    </a:p>
                  </a:txBody>
                  <a:tcPr marL="68580" marR="68580" marT="0" marB="0" anchor="ctr"/>
                </a:tc>
              </a:tr>
              <a:tr h="1233713">
                <a:tc>
                  <a:txBody>
                    <a:bodyPr/>
                    <a:lstStyle/>
                    <a:p>
                      <a:pPr marL="0" marR="0">
                        <a:lnSpc>
                          <a:spcPct val="115000"/>
                        </a:lnSpc>
                        <a:spcBef>
                          <a:spcPts val="0"/>
                        </a:spcBef>
                        <a:spcAft>
                          <a:spcPts val="0"/>
                        </a:spcAft>
                      </a:pPr>
                      <a:r>
                        <a:rPr lang="en-US" sz="1100" dirty="0">
                          <a:effectLst/>
                        </a:rPr>
                        <a:t>In a one-month time frame, on average, how frequently do participants receive services in non-disability specific settings (based on availability in the community)? (e.g., are participants offered the chance to participate in activities at a local YMCA or volunteer in the community at a local animal shelter?)</a:t>
                      </a:r>
                      <a:endParaRPr lang="en-US" sz="1100" dirty="0">
                        <a:solidFill>
                          <a:schemeClr val="tx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227</a:t>
                      </a:r>
                      <a:endParaRPr lang="en-US" sz="1100">
                        <a:solidFill>
                          <a:schemeClr val="tx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72</a:t>
                      </a:r>
                      <a:endParaRPr lang="en-US" sz="1100" b="1" dirty="0">
                        <a:solidFill>
                          <a:schemeClr val="tx1"/>
                        </a:solidFill>
                        <a:effectLst/>
                        <a:latin typeface="Calibri"/>
                        <a:ea typeface="Calibri"/>
                        <a:cs typeface="Times New Roman"/>
                      </a:endParaRPr>
                    </a:p>
                  </a:txBody>
                  <a:tcPr marL="68580" marR="68580" marT="0" marB="0" anchor="ctr"/>
                </a:tc>
              </a:tr>
              <a:tr h="740968">
                <a:tc>
                  <a:txBody>
                    <a:bodyPr/>
                    <a:lstStyle/>
                    <a:p>
                      <a:pPr marL="0" marR="0">
                        <a:lnSpc>
                          <a:spcPct val="115000"/>
                        </a:lnSpc>
                        <a:spcBef>
                          <a:spcPts val="0"/>
                        </a:spcBef>
                        <a:spcAft>
                          <a:spcPts val="0"/>
                        </a:spcAft>
                      </a:pPr>
                      <a:r>
                        <a:rPr lang="en-US" sz="1100" dirty="0">
                          <a:effectLst/>
                        </a:rPr>
                        <a:t>Is the site near (i.e., within 1/4 mile of) other sites that YOUR provider organization operates for people receiving home and community-based (HCB) waiver services?</a:t>
                      </a:r>
                      <a:endParaRPr lang="en-US" sz="1100" dirty="0">
                        <a:solidFill>
                          <a:schemeClr val="tx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241</a:t>
                      </a:r>
                      <a:endParaRPr lang="en-US" sz="1100">
                        <a:solidFill>
                          <a:schemeClr val="tx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58</a:t>
                      </a:r>
                      <a:endParaRPr lang="en-US" sz="1100" b="1" dirty="0">
                        <a:solidFill>
                          <a:schemeClr val="tx1"/>
                        </a:solidFill>
                        <a:effectLst/>
                        <a:latin typeface="Calibri"/>
                        <a:ea typeface="Calibri"/>
                        <a:cs typeface="Times New Roman"/>
                      </a:endParaRPr>
                    </a:p>
                  </a:txBody>
                  <a:tcPr marL="68580" marR="68580" marT="0" marB="0" anchor="ctr"/>
                </a:tc>
              </a:tr>
              <a:tr h="421529">
                <a:tc>
                  <a:txBody>
                    <a:bodyPr/>
                    <a:lstStyle/>
                    <a:p>
                      <a:pPr marL="0" marR="0">
                        <a:lnSpc>
                          <a:spcPct val="115000"/>
                        </a:lnSpc>
                        <a:spcBef>
                          <a:spcPts val="0"/>
                        </a:spcBef>
                        <a:spcAft>
                          <a:spcPts val="0"/>
                        </a:spcAft>
                      </a:pPr>
                      <a:r>
                        <a:rPr lang="en-US" sz="1100" dirty="0">
                          <a:effectLst/>
                        </a:rPr>
                        <a:t>Do participants have keys to their entrance door (i.e., the front door)?</a:t>
                      </a:r>
                      <a:endParaRPr lang="en-US" sz="1100" dirty="0">
                        <a:solidFill>
                          <a:schemeClr val="tx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250</a:t>
                      </a:r>
                      <a:endParaRPr lang="en-US" sz="1100">
                        <a:solidFill>
                          <a:schemeClr val="tx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49</a:t>
                      </a:r>
                      <a:endParaRPr lang="en-US" sz="1100" b="1" dirty="0">
                        <a:solidFill>
                          <a:schemeClr val="tx1"/>
                        </a:solidFill>
                        <a:effectLst/>
                        <a:latin typeface="Calibri"/>
                        <a:ea typeface="Calibri"/>
                        <a:cs typeface="Times New Roman"/>
                      </a:endParaRPr>
                    </a:p>
                  </a:txBody>
                  <a:tcPr marL="68580" marR="68580" marT="0" marB="0" anchor="ctr"/>
                </a:tc>
              </a:tr>
              <a:tr h="806832">
                <a:tc>
                  <a:txBody>
                    <a:bodyPr/>
                    <a:lstStyle/>
                    <a:p>
                      <a:pPr marL="0" marR="0">
                        <a:lnSpc>
                          <a:spcPct val="115000"/>
                        </a:lnSpc>
                        <a:spcBef>
                          <a:spcPts val="0"/>
                        </a:spcBef>
                        <a:spcAft>
                          <a:spcPts val="0"/>
                        </a:spcAft>
                      </a:pPr>
                      <a:r>
                        <a:rPr lang="en-US" sz="1100" dirty="0">
                          <a:effectLst/>
                        </a:rPr>
                        <a:t>Do participants have unrestricted access to public areas at the site? (i.e., there are no restrictive devices such as gates or locked doors prohibiting them from areas that are open to the public.)</a:t>
                      </a:r>
                      <a:endParaRPr lang="en-US" sz="1100" dirty="0">
                        <a:solidFill>
                          <a:schemeClr val="tx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251</a:t>
                      </a:r>
                      <a:endParaRPr lang="en-US" sz="1100" dirty="0">
                        <a:solidFill>
                          <a:schemeClr val="tx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48</a:t>
                      </a:r>
                      <a:endParaRPr lang="en-US" sz="1100" b="1" dirty="0">
                        <a:solidFill>
                          <a:schemeClr val="tx1"/>
                        </a:solidFill>
                        <a:effectLst/>
                        <a:latin typeface="Calibri"/>
                        <a:ea typeface="Calibri"/>
                        <a:cs typeface="Times New Roman"/>
                      </a:endParaRPr>
                    </a:p>
                  </a:txBody>
                  <a:tcPr marL="68580" marR="68580" marT="0" marB="0" anchor="ctr"/>
                </a:tc>
              </a:tr>
            </a:tbl>
          </a:graphicData>
        </a:graphic>
      </p:graphicFrame>
      <p:sp>
        <p:nvSpPr>
          <p:cNvPr id="5" name="TextBox 4"/>
          <p:cNvSpPr txBox="1"/>
          <p:nvPr/>
        </p:nvSpPr>
        <p:spPr>
          <a:xfrm>
            <a:off x="914400" y="304800"/>
            <a:ext cx="7315200" cy="708656"/>
          </a:xfrm>
          <a:prstGeom prst="rect">
            <a:avLst/>
          </a:prstGeom>
          <a:noFill/>
        </p:spPr>
        <p:txBody>
          <a:bodyPr wrap="square" rtlCol="0">
            <a:spAutoFit/>
          </a:bodyPr>
          <a:lstStyle/>
          <a:p>
            <a:pPr algn="ctr">
              <a:lnSpc>
                <a:spcPct val="115000"/>
              </a:lnSpc>
            </a:pPr>
            <a:r>
              <a:rPr lang="en-US" sz="3600" b="1" dirty="0" smtClean="0">
                <a:solidFill>
                  <a:schemeClr val="tx1"/>
                </a:solidFill>
                <a:latin typeface="Arial(W1)" pitchFamily="34" charset="0"/>
                <a:ea typeface="Calibri"/>
              </a:rPr>
              <a:t>Group 1</a:t>
            </a:r>
            <a:endParaRPr lang="en-US" sz="3600" b="1" dirty="0">
              <a:solidFill>
                <a:schemeClr val="tx1"/>
              </a:solidFill>
              <a:latin typeface="Arial(W1)" pitchFamily="34" charset="0"/>
              <a:ea typeface="Calibri"/>
              <a:cs typeface="Times New Roman"/>
            </a:endParaRPr>
          </a:p>
        </p:txBody>
      </p:sp>
      <p:sp>
        <p:nvSpPr>
          <p:cNvPr id="6" name="TextBox 5"/>
          <p:cNvSpPr txBox="1"/>
          <p:nvPr/>
        </p:nvSpPr>
        <p:spPr>
          <a:xfrm>
            <a:off x="838200" y="5943600"/>
            <a:ext cx="7289175" cy="492443"/>
          </a:xfrm>
          <a:prstGeom prst="rect">
            <a:avLst/>
          </a:prstGeom>
          <a:noFill/>
        </p:spPr>
        <p:txBody>
          <a:bodyPr wrap="none" rtlCol="0">
            <a:spAutoFit/>
          </a:bodyPr>
          <a:lstStyle/>
          <a:p>
            <a:r>
              <a:rPr lang="en-US" sz="1200" dirty="0"/>
              <a:t>There are 299 sites that have failed 0-4 questions on the survey. This accounts for 34% of the total sites.</a:t>
            </a:r>
          </a:p>
          <a:p>
            <a:endParaRPr lang="en-US" dirty="0"/>
          </a:p>
        </p:txBody>
      </p:sp>
    </p:spTree>
    <p:extLst>
      <p:ext uri="{BB962C8B-B14F-4D97-AF65-F5344CB8AC3E}">
        <p14:creationId xmlns:p14="http://schemas.microsoft.com/office/powerpoint/2010/main" xmlns="" val="3108033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altLang="en-US" sz="3600" b="1" dirty="0" smtClean="0">
                <a:solidFill>
                  <a:schemeClr val="tx1"/>
                </a:solidFill>
                <a:latin typeface="Arial" pitchFamily="34" charset="0"/>
                <a:cs typeface="Arial" pitchFamily="34" charset="0"/>
              </a:rPr>
              <a:t>Group 2</a:t>
            </a:r>
            <a:r>
              <a:rPr lang="en-US" altLang="en-US" sz="3600" b="1" dirty="0">
                <a:solidFill>
                  <a:schemeClr val="tx1"/>
                </a:solidFill>
                <a:latin typeface="Arial" pitchFamily="34" charset="0"/>
                <a:cs typeface="Arial" pitchFamily="34" charset="0"/>
              </a:rPr>
              <a:t/>
            </a:r>
            <a:br>
              <a:rPr lang="en-US" altLang="en-US" sz="3600" b="1" dirty="0">
                <a:solidFill>
                  <a:schemeClr val="tx1"/>
                </a:solidFill>
                <a:latin typeface="Arial" pitchFamily="34" charset="0"/>
                <a:cs typeface="Arial" pitchFamily="34" charset="0"/>
              </a:rPr>
            </a:br>
            <a:endParaRPr lang="en-US" sz="3600" b="1" dirty="0"/>
          </a:p>
        </p:txBody>
      </p:sp>
      <p:sp>
        <p:nvSpPr>
          <p:cNvPr id="4" name="Slide Number Placeholder 3"/>
          <p:cNvSpPr>
            <a:spLocks noGrp="1"/>
          </p:cNvSpPr>
          <p:nvPr>
            <p:ph type="sldNum" idx="12"/>
          </p:nvPr>
        </p:nvSpPr>
        <p:spPr/>
        <p:txBody>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400" b="0" i="0" u="none" strike="noStrike" cap="none" smtClean="0">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8</a:t>
            </a:fld>
            <a:endParaRPr lang="en-US" sz="1400" b="0" i="0" u="none" strike="noStrike" cap="none" dirty="0">
              <a:solidFill>
                <a:srgbClr val="000000"/>
              </a:solidFill>
              <a:latin typeface="Arial"/>
              <a:ea typeface="Arial"/>
              <a:cs typeface="Arial"/>
              <a:sym typeface="Arial"/>
            </a:endParaRPr>
          </a:p>
        </p:txBody>
      </p:sp>
      <p:graphicFrame>
        <p:nvGraphicFramePr>
          <p:cNvPr id="5" name="Table 4"/>
          <p:cNvGraphicFramePr>
            <a:graphicFrameLocks noGrp="1"/>
          </p:cNvGraphicFramePr>
          <p:nvPr>
            <p:extLst>
              <p:ext uri="{D42A27DB-BD31-4B8C-83A1-F6EECF244321}">
                <p14:modId xmlns:p14="http://schemas.microsoft.com/office/powerpoint/2010/main" xmlns="" val="945057490"/>
              </p:ext>
            </p:extLst>
          </p:nvPr>
        </p:nvGraphicFramePr>
        <p:xfrm>
          <a:off x="533400" y="1295400"/>
          <a:ext cx="7848600" cy="4114800"/>
        </p:xfrm>
        <a:graphic>
          <a:graphicData uri="http://schemas.openxmlformats.org/drawingml/2006/table">
            <a:tbl>
              <a:tblPr firstRow="1" firstCol="1" bandRow="1">
                <a:tableStyleId>{C4B1156A-380E-4F78-BDF5-A606A8083BF9}</a:tableStyleId>
              </a:tblPr>
              <a:tblGrid>
                <a:gridCol w="5925621"/>
                <a:gridCol w="997100"/>
                <a:gridCol w="925879"/>
              </a:tblGrid>
              <a:tr h="257175">
                <a:tc>
                  <a:txBody>
                    <a:bodyPr/>
                    <a:lstStyle/>
                    <a:p>
                      <a:pPr marL="0" marR="0">
                        <a:lnSpc>
                          <a:spcPct val="115000"/>
                        </a:lnSpc>
                        <a:spcBef>
                          <a:spcPts val="0"/>
                        </a:spcBef>
                        <a:spcAft>
                          <a:spcPts val="0"/>
                        </a:spcAft>
                      </a:pPr>
                      <a:r>
                        <a:rPr lang="en-US" sz="1400" dirty="0">
                          <a:effectLst/>
                        </a:rPr>
                        <a:t>Questions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b="0" dirty="0">
                          <a:effectLst/>
                        </a:rPr>
                        <a:t>Pass</a:t>
                      </a:r>
                      <a:endParaRPr lang="en-US" sz="1100" b="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b="1" dirty="0">
                          <a:effectLst/>
                        </a:rPr>
                        <a:t>Fail</a:t>
                      </a:r>
                      <a:endParaRPr lang="en-US" sz="1100" b="1" dirty="0">
                        <a:effectLst/>
                        <a:latin typeface="Calibri"/>
                        <a:ea typeface="Calibri"/>
                        <a:cs typeface="Times New Roman"/>
                      </a:endParaRPr>
                    </a:p>
                  </a:txBody>
                  <a:tcPr marL="68580" marR="68580" marT="0" marB="0"/>
                </a:tc>
              </a:tr>
              <a:tr h="514350">
                <a:tc>
                  <a:txBody>
                    <a:bodyPr/>
                    <a:lstStyle/>
                    <a:p>
                      <a:pPr marL="0" marR="0">
                        <a:lnSpc>
                          <a:spcPct val="115000"/>
                        </a:lnSpc>
                        <a:spcBef>
                          <a:spcPts val="0"/>
                        </a:spcBef>
                        <a:spcAft>
                          <a:spcPts val="0"/>
                        </a:spcAft>
                      </a:pPr>
                      <a:r>
                        <a:rPr lang="en-US" sz="1100" dirty="0">
                          <a:effectLst/>
                        </a:rPr>
                        <a:t>Do participants have keys to their entrance door (i.e., the front door)?</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124</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290</a:t>
                      </a:r>
                      <a:endParaRPr lang="en-US" sz="1100" b="1" dirty="0">
                        <a:effectLst/>
                        <a:latin typeface="Calibri"/>
                        <a:ea typeface="Calibri"/>
                        <a:cs typeface="Times New Roman"/>
                      </a:endParaRPr>
                    </a:p>
                  </a:txBody>
                  <a:tcPr marL="68580" marR="68580" marT="0" marB="0" anchor="ctr"/>
                </a:tc>
              </a:tr>
              <a:tr h="771525">
                <a:tc>
                  <a:txBody>
                    <a:bodyPr/>
                    <a:lstStyle/>
                    <a:p>
                      <a:pPr marL="0" marR="0">
                        <a:lnSpc>
                          <a:spcPct val="115000"/>
                        </a:lnSpc>
                        <a:spcBef>
                          <a:spcPts val="0"/>
                        </a:spcBef>
                        <a:spcAft>
                          <a:spcPts val="0"/>
                        </a:spcAft>
                      </a:pPr>
                      <a:r>
                        <a:rPr lang="en-US" sz="1100" dirty="0">
                          <a:effectLst/>
                        </a:rPr>
                        <a:t>Do participants have keys to their bedroom doors?</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134</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280</a:t>
                      </a:r>
                      <a:endParaRPr lang="en-US" sz="1100" b="1" dirty="0">
                        <a:effectLst/>
                        <a:latin typeface="Calibri"/>
                        <a:ea typeface="Calibri"/>
                        <a:cs typeface="Times New Roman"/>
                      </a:endParaRPr>
                    </a:p>
                  </a:txBody>
                  <a:tcPr marL="68580" marR="68580" marT="0" marB="0" anchor="ctr"/>
                </a:tc>
              </a:tr>
              <a:tr h="771525">
                <a:tc>
                  <a:txBody>
                    <a:bodyPr/>
                    <a:lstStyle/>
                    <a:p>
                      <a:pPr marL="0" marR="0">
                        <a:lnSpc>
                          <a:spcPct val="115000"/>
                        </a:lnSpc>
                        <a:spcBef>
                          <a:spcPts val="0"/>
                        </a:spcBef>
                        <a:spcAft>
                          <a:spcPts val="0"/>
                        </a:spcAft>
                      </a:pPr>
                      <a:r>
                        <a:rPr lang="en-US" sz="1100" dirty="0">
                          <a:effectLst/>
                        </a:rPr>
                        <a:t>Do participants control their own funds? (i.e., participants have their own checking or savings account that they manage.)</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163</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251</a:t>
                      </a:r>
                      <a:endParaRPr lang="en-US" sz="1100" b="1" dirty="0">
                        <a:effectLst/>
                        <a:latin typeface="Calibri"/>
                        <a:ea typeface="Calibri"/>
                        <a:cs typeface="Times New Roman"/>
                      </a:endParaRPr>
                    </a:p>
                  </a:txBody>
                  <a:tcPr marL="68580" marR="68580" marT="0" marB="0" anchor="ctr"/>
                </a:tc>
              </a:tr>
              <a:tr h="1285875">
                <a:tc>
                  <a:txBody>
                    <a:bodyPr/>
                    <a:lstStyle/>
                    <a:p>
                      <a:pPr marL="0" marR="0">
                        <a:lnSpc>
                          <a:spcPct val="115000"/>
                        </a:lnSpc>
                        <a:spcBef>
                          <a:spcPts val="0"/>
                        </a:spcBef>
                        <a:spcAft>
                          <a:spcPts val="0"/>
                        </a:spcAft>
                      </a:pPr>
                      <a:r>
                        <a:rPr lang="en-US" sz="1100" dirty="0">
                          <a:effectLst/>
                        </a:rPr>
                        <a:t>In a one-month time frame, on average, how frequently do participants receive services in non-disability specific settings (based on availability in the community)? (e.g., are participants offered the chance to participate in activities at a local YMCA or volunteer in the community at a local animal shelter?)</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191</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223</a:t>
                      </a:r>
                      <a:endParaRPr lang="en-US" sz="1100" b="1" dirty="0">
                        <a:effectLst/>
                        <a:latin typeface="Calibri"/>
                        <a:ea typeface="Calibri"/>
                        <a:cs typeface="Times New Roman"/>
                      </a:endParaRPr>
                    </a:p>
                  </a:txBody>
                  <a:tcPr marL="68580" marR="68580" marT="0" marB="0" anchor="ctr"/>
                </a:tc>
              </a:tr>
              <a:tr h="514350">
                <a:tc>
                  <a:txBody>
                    <a:bodyPr/>
                    <a:lstStyle/>
                    <a:p>
                      <a:pPr marL="0" marR="0">
                        <a:lnSpc>
                          <a:spcPct val="115000"/>
                        </a:lnSpc>
                        <a:spcBef>
                          <a:spcPts val="0"/>
                        </a:spcBef>
                        <a:spcAft>
                          <a:spcPts val="0"/>
                        </a:spcAft>
                      </a:pPr>
                      <a:r>
                        <a:rPr lang="en-US" sz="1100" dirty="0">
                          <a:effectLst/>
                        </a:rPr>
                        <a:t>Does the site have physically accessible laundry facilities (i.e., clothes washer or dryer) for participants to use?</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260</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154</a:t>
                      </a:r>
                      <a:endParaRPr lang="en-US" sz="1100" b="1" dirty="0">
                        <a:effectLst/>
                        <a:latin typeface="Calibri"/>
                        <a:ea typeface="Calibri"/>
                        <a:cs typeface="Times New Roman"/>
                      </a:endParaRPr>
                    </a:p>
                  </a:txBody>
                  <a:tcPr marL="68580" marR="68580" marT="0" marB="0" anchor="ctr"/>
                </a:tc>
              </a:tr>
            </a:tbl>
          </a:graphicData>
        </a:graphic>
      </p:graphicFrame>
      <p:sp>
        <p:nvSpPr>
          <p:cNvPr id="7" name="TextBox 6"/>
          <p:cNvSpPr txBox="1"/>
          <p:nvPr/>
        </p:nvSpPr>
        <p:spPr>
          <a:xfrm>
            <a:off x="762000" y="5791200"/>
            <a:ext cx="7374135" cy="492443"/>
          </a:xfrm>
          <a:prstGeom prst="rect">
            <a:avLst/>
          </a:prstGeom>
          <a:noFill/>
        </p:spPr>
        <p:txBody>
          <a:bodyPr wrap="none" rtlCol="0">
            <a:spAutoFit/>
          </a:bodyPr>
          <a:lstStyle/>
          <a:p>
            <a:r>
              <a:rPr lang="en-US" sz="1200" dirty="0"/>
              <a:t>There are 414 sites that have failed 5-10 questions on the survey. This accounts for 47% of the total sites.</a:t>
            </a:r>
          </a:p>
          <a:p>
            <a:endParaRPr lang="en-US" dirty="0"/>
          </a:p>
        </p:txBody>
      </p:sp>
    </p:spTree>
    <p:extLst>
      <p:ext uri="{BB962C8B-B14F-4D97-AF65-F5344CB8AC3E}">
        <p14:creationId xmlns:p14="http://schemas.microsoft.com/office/powerpoint/2010/main" xmlns="" val="4084114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b="1" dirty="0" smtClean="0">
                <a:latin typeface="Arial(W1)" pitchFamily="34" charset="0"/>
              </a:rPr>
              <a:t>Group 3</a:t>
            </a:r>
            <a:endParaRPr lang="en-US" sz="3600" b="1" dirty="0">
              <a:latin typeface="Arial(W1)" pitchFamily="34" charset="0"/>
            </a:endParaRPr>
          </a:p>
        </p:txBody>
      </p:sp>
      <p:sp>
        <p:nvSpPr>
          <p:cNvPr id="4" name="Slide Number Placeholder 3"/>
          <p:cNvSpPr>
            <a:spLocks noGrp="1"/>
          </p:cNvSpPr>
          <p:nvPr>
            <p:ph type="sldNum" idx="12"/>
          </p:nvPr>
        </p:nvSpPr>
        <p:spPr/>
        <p:txBody>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400" b="0" i="0" u="none" strike="noStrike" cap="none" smtClean="0">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9</a:t>
            </a:fld>
            <a:endParaRPr lang="en-US" sz="1400" b="0" i="0" u="none" strike="noStrike" cap="none" dirty="0">
              <a:solidFill>
                <a:srgbClr val="000000"/>
              </a:solidFill>
              <a:latin typeface="Arial"/>
              <a:ea typeface="Arial"/>
              <a:cs typeface="Arial"/>
              <a:sym typeface="Arial"/>
            </a:endParaRPr>
          </a:p>
        </p:txBody>
      </p:sp>
      <p:graphicFrame>
        <p:nvGraphicFramePr>
          <p:cNvPr id="5" name="Table 4"/>
          <p:cNvGraphicFramePr>
            <a:graphicFrameLocks noGrp="1"/>
          </p:cNvGraphicFramePr>
          <p:nvPr>
            <p:extLst>
              <p:ext uri="{D42A27DB-BD31-4B8C-83A1-F6EECF244321}">
                <p14:modId xmlns:p14="http://schemas.microsoft.com/office/powerpoint/2010/main" xmlns="" val="3296314288"/>
              </p:ext>
            </p:extLst>
          </p:nvPr>
        </p:nvGraphicFramePr>
        <p:xfrm>
          <a:off x="457200" y="1600200"/>
          <a:ext cx="8229600" cy="3571516"/>
        </p:xfrm>
        <a:graphic>
          <a:graphicData uri="http://schemas.openxmlformats.org/drawingml/2006/table">
            <a:tbl>
              <a:tblPr firstRow="1" firstCol="1" bandRow="1">
                <a:tableStyleId>{C4B1156A-380E-4F78-BDF5-A606A8083BF9}</a:tableStyleId>
              </a:tblPr>
              <a:tblGrid>
                <a:gridCol w="5952244"/>
                <a:gridCol w="1001579"/>
                <a:gridCol w="1275777"/>
              </a:tblGrid>
              <a:tr h="381235">
                <a:tc>
                  <a:txBody>
                    <a:bodyPr/>
                    <a:lstStyle/>
                    <a:p>
                      <a:pPr marL="0" marR="0">
                        <a:lnSpc>
                          <a:spcPct val="115000"/>
                        </a:lnSpc>
                        <a:spcBef>
                          <a:spcPts val="0"/>
                        </a:spcBef>
                        <a:spcAft>
                          <a:spcPts val="0"/>
                        </a:spcAft>
                      </a:pPr>
                      <a:r>
                        <a:rPr lang="en-US" sz="1400" dirty="0">
                          <a:effectLst/>
                        </a:rPr>
                        <a:t>Questions</a:t>
                      </a:r>
                      <a:endParaRPr lang="en-US" sz="105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0" dirty="0">
                          <a:effectLst/>
                        </a:rPr>
                        <a:t>Pass</a:t>
                      </a:r>
                      <a:endParaRPr lang="en-US" sz="1100" b="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Fail</a:t>
                      </a:r>
                      <a:endParaRPr lang="en-US" sz="1100" b="1" dirty="0">
                        <a:effectLst/>
                        <a:latin typeface="Calibri"/>
                        <a:ea typeface="Calibri"/>
                        <a:cs typeface="Times New Roman"/>
                      </a:endParaRPr>
                    </a:p>
                  </a:txBody>
                  <a:tcPr marL="68580" marR="68580" marT="0" marB="0" anchor="ctr"/>
                </a:tc>
              </a:tr>
              <a:tr h="520513">
                <a:tc>
                  <a:txBody>
                    <a:bodyPr/>
                    <a:lstStyle/>
                    <a:p>
                      <a:pPr marL="0" marR="0">
                        <a:lnSpc>
                          <a:spcPct val="115000"/>
                        </a:lnSpc>
                        <a:spcBef>
                          <a:spcPts val="0"/>
                        </a:spcBef>
                        <a:spcAft>
                          <a:spcPts val="0"/>
                        </a:spcAft>
                      </a:pPr>
                      <a:r>
                        <a:rPr lang="en-US" sz="1100" dirty="0">
                          <a:effectLst/>
                        </a:rPr>
                        <a:t>Do participants have keys to their entrance door (i.e., the front door)?</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6</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133</a:t>
                      </a:r>
                      <a:endParaRPr lang="en-US" sz="1100" b="1" dirty="0">
                        <a:effectLst/>
                        <a:latin typeface="Calibri"/>
                        <a:ea typeface="Calibri"/>
                        <a:cs typeface="Times New Roman"/>
                      </a:endParaRPr>
                    </a:p>
                  </a:txBody>
                  <a:tcPr marL="68580" marR="68580" marT="0" marB="0" anchor="ctr"/>
                </a:tc>
              </a:tr>
              <a:tr h="538812">
                <a:tc>
                  <a:txBody>
                    <a:bodyPr/>
                    <a:lstStyle/>
                    <a:p>
                      <a:pPr marL="0" marR="0">
                        <a:lnSpc>
                          <a:spcPct val="115000"/>
                        </a:lnSpc>
                        <a:spcBef>
                          <a:spcPts val="0"/>
                        </a:spcBef>
                        <a:spcAft>
                          <a:spcPts val="0"/>
                        </a:spcAft>
                      </a:pPr>
                      <a:r>
                        <a:rPr lang="en-US" sz="1100" dirty="0">
                          <a:effectLst/>
                        </a:rPr>
                        <a:t>Do participants have keys to their bedroom doors?</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11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128</a:t>
                      </a:r>
                      <a:endParaRPr lang="en-US" sz="1100" b="1" dirty="0">
                        <a:effectLst/>
                        <a:latin typeface="Calibri"/>
                        <a:ea typeface="Calibri"/>
                        <a:cs typeface="Times New Roman"/>
                      </a:endParaRPr>
                    </a:p>
                  </a:txBody>
                  <a:tcPr marL="68580" marR="68580" marT="0" marB="0" anchor="ctr"/>
                </a:tc>
              </a:tr>
              <a:tr h="703506">
                <a:tc>
                  <a:txBody>
                    <a:bodyPr/>
                    <a:lstStyle/>
                    <a:p>
                      <a:pPr marL="0" marR="0">
                        <a:lnSpc>
                          <a:spcPct val="115000"/>
                        </a:lnSpc>
                        <a:spcBef>
                          <a:spcPts val="0"/>
                        </a:spcBef>
                        <a:spcAft>
                          <a:spcPts val="0"/>
                        </a:spcAft>
                      </a:pPr>
                      <a:r>
                        <a:rPr lang="en-US" sz="1100" dirty="0">
                          <a:effectLst/>
                        </a:rPr>
                        <a:t>Do participants control their own funds? (i.e., participants have their own checking or savings account that they manage.)</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29</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110</a:t>
                      </a:r>
                      <a:endParaRPr lang="en-US" sz="1100" b="1" dirty="0">
                        <a:effectLst/>
                        <a:latin typeface="Calibri"/>
                        <a:ea typeface="Calibri"/>
                        <a:cs typeface="Times New Roman"/>
                      </a:endParaRPr>
                    </a:p>
                  </a:txBody>
                  <a:tcPr marL="68580" marR="68580" marT="0" marB="0" anchor="ctr"/>
                </a:tc>
              </a:tr>
              <a:tr h="980134">
                <a:tc>
                  <a:txBody>
                    <a:bodyPr/>
                    <a:lstStyle/>
                    <a:p>
                      <a:pPr marL="0" marR="0">
                        <a:lnSpc>
                          <a:spcPct val="115000"/>
                        </a:lnSpc>
                        <a:spcBef>
                          <a:spcPts val="0"/>
                        </a:spcBef>
                        <a:spcAft>
                          <a:spcPts val="0"/>
                        </a:spcAft>
                      </a:pPr>
                      <a:r>
                        <a:rPr lang="en-US" sz="1100" dirty="0">
                          <a:effectLst/>
                        </a:rPr>
                        <a:t>In a one-month time frame, on average, how frequently do participants receive services in non-disability specific settings (based on availability in the community)? (e.g., are participants offered the chance to participate in activities at a local YMCA or volunteer in the community at a local animal shelter?)</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33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106</a:t>
                      </a:r>
                      <a:endParaRPr lang="en-US" sz="1100" b="1" dirty="0">
                        <a:effectLst/>
                        <a:latin typeface="Calibri"/>
                        <a:ea typeface="Calibri"/>
                        <a:cs typeface="Times New Roman"/>
                      </a:endParaRPr>
                    </a:p>
                  </a:txBody>
                  <a:tcPr marL="68580" marR="68580" marT="0" marB="0" anchor="ctr"/>
                </a:tc>
              </a:tr>
              <a:tr h="447316">
                <a:tc>
                  <a:txBody>
                    <a:bodyPr/>
                    <a:lstStyle/>
                    <a:p>
                      <a:pPr marL="0" marR="0">
                        <a:lnSpc>
                          <a:spcPct val="115000"/>
                        </a:lnSpc>
                        <a:spcBef>
                          <a:spcPts val="0"/>
                        </a:spcBef>
                        <a:spcAft>
                          <a:spcPts val="0"/>
                        </a:spcAft>
                      </a:pPr>
                      <a:r>
                        <a:rPr lang="en-US" sz="1100">
                          <a:effectLst/>
                        </a:rPr>
                        <a:t>Do participants have lockable bedroom doors?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43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b="1" dirty="0">
                          <a:effectLst/>
                        </a:rPr>
                        <a:t>96</a:t>
                      </a:r>
                      <a:endParaRPr lang="en-US" sz="1100" b="1" dirty="0">
                        <a:effectLst/>
                        <a:latin typeface="Calibri"/>
                        <a:ea typeface="Calibri"/>
                        <a:cs typeface="Times New Roman"/>
                      </a:endParaRPr>
                    </a:p>
                  </a:txBody>
                  <a:tcPr marL="68580" marR="68580" marT="0" marB="0" anchor="ctr"/>
                </a:tc>
              </a:tr>
            </a:tbl>
          </a:graphicData>
        </a:graphic>
      </p:graphicFrame>
      <p:sp>
        <p:nvSpPr>
          <p:cNvPr id="6" name="Rectangle 1"/>
          <p:cNvSpPr>
            <a:spLocks noGrp="1" noChangeArrowheads="1"/>
          </p:cNvSpPr>
          <p:nvPr>
            <p:ph type="body" idx="1"/>
          </p:nvPr>
        </p:nvSpPr>
        <p:spPr bwMode="auto">
          <a:xfrm>
            <a:off x="838200" y="5486400"/>
            <a:ext cx="7459093" cy="5539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mj-lt"/>
                <a:ea typeface="Calibri" pitchFamily="34" charset="0"/>
                <a:cs typeface="Times New Roman" pitchFamily="18" charset="0"/>
              </a:rPr>
              <a:t>There are 139 sites that have failed 11-15 questions on the survey. This accounts for 16% of the total sites.</a:t>
            </a:r>
            <a:endParaRPr kumimoji="0" lang="en-US" altLang="en-US" sz="9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498978408"/>
      </p:ext>
    </p:extLst>
  </p:cSld>
  <p:clrMapOvr>
    <a:masterClrMapping/>
  </p:clrMapOvr>
</p:sld>
</file>

<file path=ppt/theme/theme1.xml><?xml version="1.0" encoding="utf-8"?>
<a:theme xmlns:a="http://schemas.openxmlformats.org/drawingml/2006/main" name="Colmers_Alliance for Health Reform_09182009">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spe:Receivers xmlns:spe="http://schemas.microsoft.com/sharepoint/events"/>
</file>

<file path=customXml/item4.xml><?xml version="1.0" encoding="utf-8"?>
<ct:contentTypeSchema xmlns:ct="http://schemas.microsoft.com/office/2006/metadata/contentType" xmlns:ma="http://schemas.microsoft.com/office/2006/metadata/properties/metaAttributes" ct:_="" ma:_="" ma:contentTypeName="Document" ma:contentTypeID="0x010100E4E9D373897B434D920F58B3EC3FCEFF" ma:contentTypeVersion="10" ma:contentTypeDescription="Create a new document." ma:contentTypeScope="" ma:versionID="1b4ee90a34d5c7488a8009e818ef0a50">
  <xsd:schema xmlns:xsd="http://www.w3.org/2001/XMLSchema" xmlns:xs="http://www.w3.org/2001/XMLSchema" xmlns:p="http://schemas.microsoft.com/office/2006/metadata/properties" targetNamespace="http://schemas.microsoft.com/office/2006/metadata/properties" ma:root="true" ma:fieldsID="883d4e8e4bb62dc9630bd01492c2b58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BEA65B-879B-4B82-B58A-5B34372D768F}"/>
</file>

<file path=customXml/itemProps2.xml><?xml version="1.0" encoding="utf-8"?>
<ds:datastoreItem xmlns:ds="http://schemas.openxmlformats.org/officeDocument/2006/customXml" ds:itemID="{50E7DF9B-AD47-4EAD-90CD-9A02FF491D3F}"/>
</file>

<file path=customXml/itemProps3.xml><?xml version="1.0" encoding="utf-8"?>
<ds:datastoreItem xmlns:ds="http://schemas.openxmlformats.org/officeDocument/2006/customXml" ds:itemID="{CC0DDCE6-F130-41EC-A79D-36C5AE10777F}"/>
</file>

<file path=customXml/itemProps4.xml><?xml version="1.0" encoding="utf-8"?>
<ds:datastoreItem xmlns:ds="http://schemas.openxmlformats.org/officeDocument/2006/customXml" ds:itemID="{D7F39546-C1A8-44E0-84E2-41C6E684A622}"/>
</file>

<file path=docProps/app.xml><?xml version="1.0" encoding="utf-8"?>
<Properties xmlns="http://schemas.openxmlformats.org/officeDocument/2006/extended-properties" xmlns:vt="http://schemas.openxmlformats.org/officeDocument/2006/docPropsVTypes">
  <TotalTime>5594</TotalTime>
  <Words>1019</Words>
  <Application>Microsoft Office PowerPoint</Application>
  <PresentationFormat>On-screen Show (4:3)</PresentationFormat>
  <Paragraphs>143</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Colmers_Alliance for Health Reform_09182009</vt:lpstr>
      <vt:lpstr>Slide 1</vt:lpstr>
      <vt:lpstr>Background and Introduction  </vt:lpstr>
      <vt:lpstr>Community Settings Rule Update</vt:lpstr>
      <vt:lpstr>Community Settings Rule Update</vt:lpstr>
      <vt:lpstr>Community Settings Rule Update</vt:lpstr>
      <vt:lpstr>Provider Survey Analysis </vt:lpstr>
      <vt:lpstr>Slide 7</vt:lpstr>
      <vt:lpstr>Group 2 </vt:lpstr>
      <vt:lpstr>Group 3</vt:lpstr>
      <vt:lpstr>Group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Medicaid Overview  Team Medicaid Department of Health and Mental Hygiene  April 8, 2016</dc:title>
  <dc:creator>Erin McMullen</dc:creator>
  <cp:lastModifiedBy>LHuynh</cp:lastModifiedBy>
  <cp:revision>128</cp:revision>
  <cp:lastPrinted>2016-06-08T14:37:32Z</cp:lastPrinted>
  <dcterms:modified xsi:type="dcterms:W3CDTF">2016-06-09T18:54:15Z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0x010100E4E9D373897B434D920F58B3EC3FCEFF</vt:lpwstr>
  </property>
  <property fmtid="{D5CDD505-2E9C-101B-9397-08002B2CF9AE}" pid="3" name="_dlc_DocIdItemGuid">
    <vt:lpwstr>f2649f91-5f35-44be-9e52-343de1b26028</vt:lpwstr>
  </property>
</Properties>
</file>