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9"/>
  </p:notesMasterIdLst>
  <p:sldIdLst>
    <p:sldId id="258" r:id="rId2"/>
    <p:sldId id="315" r:id="rId3"/>
    <p:sldId id="331" r:id="rId4"/>
    <p:sldId id="330" r:id="rId5"/>
    <p:sldId id="328" r:id="rId6"/>
    <p:sldId id="332" r:id="rId7"/>
    <p:sldId id="334" r:id="rId8"/>
  </p:sldIdLst>
  <p:sldSz cx="9144000" cy="6858000" type="screen4x3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282"/>
    <a:srgbClr val="FA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>
        <p:scale>
          <a:sx n="90" d="100"/>
          <a:sy n="90" d="100"/>
        </p:scale>
        <p:origin x="-91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028440" cy="351737"/>
          </a:xfrm>
          <a:prstGeom prst="rect">
            <a:avLst/>
          </a:prstGeom>
          <a:noFill/>
          <a:ln>
            <a:noFill/>
          </a:ln>
        </p:spPr>
        <p:txBody>
          <a:bodyPr lIns="92842" tIns="92842" rIns="92842" bIns="92842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42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8573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286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57146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43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857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50006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14293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265809" y="1"/>
            <a:ext cx="4028440" cy="351737"/>
          </a:xfrm>
          <a:prstGeom prst="rect">
            <a:avLst/>
          </a:prstGeom>
          <a:noFill/>
          <a:ln>
            <a:noFill/>
          </a:ln>
        </p:spPr>
        <p:txBody>
          <a:bodyPr lIns="92842" tIns="92842" rIns="92842" bIns="92842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42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8573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286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57146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43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857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50006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14293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071813" y="876300"/>
            <a:ext cx="3152775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29640" y="3373754"/>
            <a:ext cx="7437118" cy="2760346"/>
          </a:xfrm>
          <a:prstGeom prst="rect">
            <a:avLst/>
          </a:prstGeom>
          <a:noFill/>
          <a:ln>
            <a:noFill/>
          </a:ln>
        </p:spPr>
        <p:txBody>
          <a:bodyPr lIns="92842" tIns="92842" rIns="92842" bIns="92842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658664"/>
            <a:ext cx="4028440" cy="351734"/>
          </a:xfrm>
          <a:prstGeom prst="rect">
            <a:avLst/>
          </a:prstGeom>
          <a:noFill/>
          <a:ln>
            <a:noFill/>
          </a:ln>
        </p:spPr>
        <p:txBody>
          <a:bodyPr lIns="92842" tIns="92842" rIns="92842" bIns="92842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42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8573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286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57146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433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8572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50006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14293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265809" y="6658664"/>
            <a:ext cx="4028440" cy="351734"/>
          </a:xfrm>
          <a:prstGeom prst="rect">
            <a:avLst/>
          </a:prstGeom>
          <a:noFill/>
          <a:ln>
            <a:noFill/>
          </a:ln>
        </p:spPr>
        <p:txBody>
          <a:bodyPr lIns="93172" tIns="46586" rIns="93172" bIns="46586" anchor="b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chemeClr val="dk1"/>
                </a:buClr>
                <a:buSzPct val="25000"/>
              </a:pPr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07237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29640" y="3373754"/>
            <a:ext cx="7437118" cy="2760346"/>
          </a:xfrm>
          <a:prstGeom prst="rect">
            <a:avLst/>
          </a:prstGeom>
          <a:noFill/>
          <a:ln>
            <a:noFill/>
          </a:ln>
        </p:spPr>
        <p:txBody>
          <a:bodyPr lIns="93172" tIns="46586" rIns="93172" bIns="46586" anchor="t" anchorCtr="0">
            <a:noAutofit/>
          </a:bodyPr>
          <a:lstStyle/>
          <a:p>
            <a:pPr>
              <a:buSzPct val="25000"/>
            </a:pPr>
            <a:endParaRPr dirty="0"/>
          </a:p>
        </p:txBody>
      </p:sp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5265809" y="6658664"/>
            <a:ext cx="4028440" cy="351734"/>
          </a:xfrm>
          <a:prstGeom prst="rect">
            <a:avLst/>
          </a:prstGeom>
          <a:noFill/>
          <a:ln>
            <a:noFill/>
          </a:ln>
        </p:spPr>
        <p:txBody>
          <a:bodyPr lIns="93172" tIns="46586" rIns="93172" bIns="46586" anchor="b" anchorCtr="0">
            <a:noAutofit/>
          </a:bodyPr>
          <a:lstStyle/>
          <a:p>
            <a:pPr algn="r">
              <a:buClr>
                <a:schemeClr val="dk1"/>
              </a:buClr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chemeClr val="dk1"/>
                </a:buClr>
                <a:buSzPct val="25000"/>
              </a:pPr>
              <a:t>1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29640" y="3373754"/>
            <a:ext cx="7437118" cy="2760346"/>
          </a:xfrm>
          <a:prstGeom prst="rect">
            <a:avLst/>
          </a:prstGeom>
          <a:noFill/>
          <a:ln>
            <a:noFill/>
          </a:ln>
        </p:spPr>
        <p:txBody>
          <a:bodyPr lIns="92842" tIns="92842" rIns="92842" bIns="92842" anchor="t" anchorCtr="0">
            <a:noAutofit/>
          </a:bodyPr>
          <a:lstStyle/>
          <a:p>
            <a:pPr>
              <a:buSzPct val="25000"/>
            </a:pPr>
            <a:endParaRPr dirty="0"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8506" y="6334010"/>
            <a:ext cx="531057" cy="5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82" y="6333133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chart" idx="2"/>
          </p:nvPr>
        </p:nvSpPr>
        <p:spPr>
          <a:xfrm>
            <a:off x="4648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90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90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9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9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6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5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4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5" y="190499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944879"/>
            <a:ext cx="9144000" cy="45718"/>
          </a:xfrm>
          <a:prstGeom prst="rect">
            <a:avLst/>
          </a:prstGeom>
          <a:gradFill>
            <a:gsLst>
              <a:gs pos="0">
                <a:srgbClr val="C00000"/>
              </a:gs>
              <a:gs pos="30000">
                <a:srgbClr val="FF0000"/>
              </a:gs>
              <a:gs pos="54000">
                <a:srgbClr val="FFC000"/>
              </a:gs>
              <a:gs pos="84000">
                <a:srgbClr val="FFC000"/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82" y="6333133"/>
            <a:ext cx="548699" cy="5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‹#›</a:t>
            </a:fld>
            <a:endParaRPr lang="en-US"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hmh.hcbssetting@maryland.gov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685800" y="2895600"/>
            <a:ext cx="7619999" cy="83819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Settings Rule Update</a:t>
            </a:r>
            <a:endParaRPr lang="en-US" sz="4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4038599"/>
            <a:ext cx="449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Rebecca Oliver, Policy Analyst Advanced</a:t>
            </a:r>
          </a:p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Office of Health Services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4582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None/>
            </a:pPr>
            <a:r>
              <a:rPr lang="en-US" sz="3200" b="1" u="sng" dirty="0" smtClean="0"/>
              <a:t>Where we are now</a:t>
            </a:r>
          </a:p>
          <a:p>
            <a:pPr algn="ctr">
              <a:buNone/>
            </a:pPr>
            <a:endParaRPr lang="en-US" dirty="0" smtClean="0"/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The updated Maryland State Transition Plan (STP) was submitted to the Centers for Medicaid and Medicare Services (CMS) for preliminary approval on </a:t>
            </a:r>
            <a:r>
              <a:rPr lang="en-US" dirty="0" smtClean="0"/>
              <a:t>August 31, 2016.</a:t>
            </a:r>
            <a:endParaRPr lang="en-US" dirty="0" smtClean="0"/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The Office of Health Services has received all survey responses and is in the process of reviewing and providing feedback to the providers. </a:t>
            </a:r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The facility-based and residential-based CSQ is currently being administered for all participants.</a:t>
            </a:r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OHS is in the process of updating the State regulations.</a:t>
            </a:r>
          </a:p>
          <a:p>
            <a:pPr marL="12700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0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/>
          </a:p>
          <a:p>
            <a:pPr marL="1270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0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27050" lvl="1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3819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Settings Rule</a:t>
            </a:r>
            <a:r>
              <a:rPr lang="en-US" sz="3200" b="1" dirty="0">
                <a:solidFill>
                  <a:schemeClr val="dk1"/>
                </a:solidFill>
              </a:rPr>
              <a:t>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</a:t>
            </a:r>
            <a:endParaRPr lang="en-US"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7924800" y="6019800"/>
            <a:ext cx="228600" cy="228600"/>
          </a:xfrm>
        </p:spPr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8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5336401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Community Settings Rule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en-US" sz="3200" b="1" u="sng" dirty="0" smtClean="0"/>
              <a:t>The State Transition Plan Updates </a:t>
            </a:r>
          </a:p>
          <a:p>
            <a:pPr marL="800100" indent="-457200">
              <a:buFont typeface="+mj-lt"/>
              <a:buAutoNum type="arabicPeriod"/>
            </a:pPr>
            <a:endParaRPr lang="en-US" dirty="0" smtClean="0"/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Updated all waiver programs provider/participant information.</a:t>
            </a:r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Technical changes to clarify the State plan.</a:t>
            </a:r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Updated the community settings questionnaire (CSQ) for residential and facility-based programs.</a:t>
            </a:r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Updated the remediation strategies.</a:t>
            </a:r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Updated the State timeline for completion.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201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Community Settings Rule Update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1143000"/>
            <a:ext cx="8839200" cy="4953000"/>
          </a:xfrm>
        </p:spPr>
        <p:txBody>
          <a:bodyPr/>
          <a:lstStyle/>
          <a:p>
            <a:pPr algn="ctr">
              <a:buNone/>
            </a:pPr>
            <a:r>
              <a:rPr lang="en-US" sz="3200" b="1" u="sng" dirty="0" smtClean="0"/>
              <a:t>Heightened Scrutiny </a:t>
            </a:r>
          </a:p>
          <a:p>
            <a:pPr marL="800100" indent="-457200">
              <a:buFont typeface="+mj-lt"/>
              <a:buAutoNum type="arabicPeriod"/>
            </a:pPr>
            <a:endParaRPr lang="en-US" sz="1050" dirty="0" smtClean="0"/>
          </a:p>
          <a:p>
            <a:pPr marL="800100" indent="-457200">
              <a:buFont typeface="+mj-lt"/>
              <a:buAutoNum type="arabicPeriod"/>
            </a:pPr>
            <a:r>
              <a:rPr lang="en-US" dirty="0" smtClean="0"/>
              <a:t>Sites will be reviewed under heightened scrutiny that are located within a:</a:t>
            </a:r>
          </a:p>
          <a:p>
            <a:pPr marL="1252538" lvl="1" indent="-457200">
              <a:spcBef>
                <a:spcPts val="0"/>
              </a:spcBef>
            </a:pPr>
            <a:r>
              <a:rPr lang="en-US" dirty="0" smtClean="0"/>
              <a:t>Nursing Facility,</a:t>
            </a:r>
          </a:p>
          <a:p>
            <a:pPr marL="1252538" lvl="1" indent="-457200">
              <a:spcBef>
                <a:spcPts val="0"/>
              </a:spcBef>
            </a:pPr>
            <a:r>
              <a:rPr lang="en-US" dirty="0"/>
              <a:t>I</a:t>
            </a:r>
            <a:r>
              <a:rPr lang="en-US" dirty="0" smtClean="0"/>
              <a:t>nstitution for Mental Disease,</a:t>
            </a:r>
          </a:p>
          <a:p>
            <a:pPr marL="1252538" lvl="1" indent="-457200">
              <a:spcBef>
                <a:spcPts val="0"/>
              </a:spcBef>
            </a:pPr>
            <a:r>
              <a:rPr lang="en-US" dirty="0" smtClean="0"/>
              <a:t>Intermediate Care Facility for Individuals with Intellectual </a:t>
            </a:r>
            <a:r>
              <a:rPr lang="en-US" dirty="0" smtClean="0"/>
              <a:t>Disabilities,</a:t>
            </a:r>
            <a:endParaRPr lang="en-US" dirty="0" smtClean="0"/>
          </a:p>
          <a:p>
            <a:pPr marL="1252538" lvl="1" indent="-457200">
              <a:spcBef>
                <a:spcPts val="0"/>
              </a:spcBef>
            </a:pPr>
            <a:r>
              <a:rPr lang="en-US" dirty="0" smtClean="0"/>
              <a:t>Hospital,</a:t>
            </a:r>
            <a:endParaRPr lang="en-US" dirty="0"/>
          </a:p>
          <a:p>
            <a:pPr marL="1252538" lvl="1" indent="-457200">
              <a:spcBef>
                <a:spcPts val="0"/>
              </a:spcBef>
            </a:pPr>
            <a:r>
              <a:rPr lang="en-US" dirty="0" smtClean="0"/>
              <a:t>Other locations that have qualities of an institutional setting, or </a:t>
            </a:r>
          </a:p>
          <a:p>
            <a:pPr marL="1252538" lvl="1" indent="-457200">
              <a:spcBef>
                <a:spcPts val="0"/>
              </a:spcBef>
            </a:pPr>
            <a:r>
              <a:rPr lang="en-US" dirty="0" smtClean="0"/>
              <a:t>Site near a quarter (¼) mile of another site owned by the same </a:t>
            </a:r>
            <a:r>
              <a:rPr lang="en-US" dirty="0" smtClean="0"/>
              <a:t>provider.</a:t>
            </a: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554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Community Settings Rule Update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4582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latin typeface="Calibri" pitchFamily="34" charset="0"/>
              </a:rPr>
              <a:t>Heightened Scrutiny Continued</a:t>
            </a:r>
          </a:p>
          <a:p>
            <a:pPr algn="ctr"/>
            <a:endParaRPr lang="en-US" sz="20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If Maryland believes that the setting is home and community based, it will submit evidence of its findings to CMS with the help of the provider.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CMS reviews the evidence submitted by the state and makes a determination as to whether the evidence is sufficient to overcome the presumption that the setting has the qualities of an institution.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Evidence submitted to CMS should focus on the qualities of the setting and the role it plays in ensuring that individuals who are receiving home and </a:t>
            </a:r>
            <a:r>
              <a:rPr lang="en-US" sz="2200" dirty="0" smtClean="0">
                <a:latin typeface="Calibri" pitchFamily="34" charset="0"/>
              </a:rPr>
              <a:t>community based </a:t>
            </a:r>
            <a:r>
              <a:rPr lang="en-US" sz="2200" dirty="0" smtClean="0">
                <a:latin typeface="Calibri" pitchFamily="34" charset="0"/>
              </a:rPr>
              <a:t>services have access to and are part of a greater community.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5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Community Settings Rule Update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7924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Contact Information </a:t>
            </a:r>
          </a:p>
          <a:p>
            <a:pPr algn="ctr"/>
            <a:endParaRPr lang="en-US" sz="2200" dirty="0" smtClean="0">
              <a:latin typeface="Calibri" pitchFamily="34" charset="0"/>
            </a:endParaRPr>
          </a:p>
          <a:p>
            <a:pPr algn="ctr"/>
            <a:r>
              <a:rPr lang="en-US" sz="2200" dirty="0" smtClean="0">
                <a:latin typeface="Calibri" pitchFamily="34" charset="0"/>
              </a:rPr>
              <a:t>Please feel free to contact the OHS team at </a:t>
            </a:r>
            <a:r>
              <a:rPr lang="en-US" sz="2200" dirty="0" smtClean="0">
                <a:latin typeface="Calibri" pitchFamily="34" charset="0"/>
                <a:hlinkClick r:id="rId2"/>
              </a:rPr>
              <a:t>dhmh.hcbssetting@maryland.gov</a:t>
            </a:r>
            <a:r>
              <a:rPr lang="en-US" sz="2200" dirty="0" smtClean="0">
                <a:latin typeface="Calibri" pitchFamily="34" charset="0"/>
              </a:rPr>
              <a:t> or 410-767-1820 for further information.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Community Settings Rule Update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b="1" dirty="0" smtClean="0"/>
              <a:t>Any Questions? 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lmers_Alliance for Health Reform_091820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9D373897B434D920F58B3EC3FCEFF" ma:contentTypeVersion="10" ma:contentTypeDescription="Create a new document." ma:contentTypeScope="" ma:versionID="1b4ee90a34d5c7488a8009e818ef0a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3d4e8e4bb62dc9630bd01492c2b58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9E7F8B-00DE-4041-8E20-6963322C75C5}"/>
</file>

<file path=customXml/itemProps2.xml><?xml version="1.0" encoding="utf-8"?>
<ds:datastoreItem xmlns:ds="http://schemas.openxmlformats.org/officeDocument/2006/customXml" ds:itemID="{8EB5B5AF-C5FD-4E04-9489-394AFCD6F3C9}"/>
</file>

<file path=customXml/itemProps3.xml><?xml version="1.0" encoding="utf-8"?>
<ds:datastoreItem xmlns:ds="http://schemas.openxmlformats.org/officeDocument/2006/customXml" ds:itemID="{932EA228-87B5-42D4-A30D-9CA4DD36B1E8}"/>
</file>

<file path=customXml/itemProps4.xml><?xml version="1.0" encoding="utf-8"?>
<ds:datastoreItem xmlns:ds="http://schemas.openxmlformats.org/officeDocument/2006/customXml" ds:itemID="{FCFA6685-5D76-4215-871F-9B57BC387EDE}"/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360</Words>
  <Application>Microsoft Office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Colmers_Alliance for Health Reform_09182009</vt:lpstr>
      <vt:lpstr>PowerPoint Presentation</vt:lpstr>
      <vt:lpstr>Community Settings Rule Update</vt:lpstr>
      <vt:lpstr>Community Settings Rule Update</vt:lpstr>
      <vt:lpstr>Community Settings Rule Update</vt:lpstr>
      <vt:lpstr>Community Settings Rule Update</vt:lpstr>
      <vt:lpstr>Community Settings Rule Update</vt:lpstr>
      <vt:lpstr>Community Settings Rule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Overview  Team Medicaid Department of Health and Mental Hygiene  April 8, 2016</dc:title>
  <dc:creator>Erin McMullen</dc:creator>
  <cp:lastModifiedBy>Nadine Jean-Baptiste</cp:lastModifiedBy>
  <cp:revision>107</cp:revision>
  <cp:lastPrinted>2016-04-08T13:39:40Z</cp:lastPrinted>
  <dcterms:modified xsi:type="dcterms:W3CDTF">2016-09-19T13:16:10Z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0x010100E4E9D373897B434D920F58B3EC3FCEFF</vt:lpwstr>
  </property>
  <property fmtid="{D5CDD505-2E9C-101B-9397-08002B2CF9AE}" pid="3" name="_dlc_DocIdItemGuid">
    <vt:lpwstr>d4780d1c-1086-4ad6-8969-ce372cf2aa6b</vt:lpwstr>
  </property>
  <property fmtid="{D5CDD505-2E9C-101B-9397-08002B2CF9AE}" pid="4" name="Order">
    <vt:r8>3700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