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25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4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90" r:id="rId3"/>
    <p:sldId id="291" r:id="rId4"/>
    <p:sldId id="267" r:id="rId5"/>
    <p:sldId id="259" r:id="rId6"/>
    <p:sldId id="288" r:id="rId7"/>
    <p:sldId id="273" r:id="rId8"/>
    <p:sldId id="272" r:id="rId9"/>
    <p:sldId id="298" r:id="rId10"/>
    <p:sldId id="293" r:id="rId11"/>
    <p:sldId id="274" r:id="rId12"/>
    <p:sldId id="275" r:id="rId13"/>
    <p:sldId id="276" r:id="rId14"/>
    <p:sldId id="283" r:id="rId15"/>
    <p:sldId id="300" r:id="rId16"/>
    <p:sldId id="277" r:id="rId17"/>
    <p:sldId id="286" r:id="rId18"/>
    <p:sldId id="287" r:id="rId19"/>
    <p:sldId id="301" r:id="rId20"/>
    <p:sldId id="295" r:id="rId21"/>
    <p:sldId id="279" r:id="rId22"/>
    <p:sldId id="285" r:id="rId23"/>
    <p:sldId id="289" r:id="rId24"/>
    <p:sldId id="281" r:id="rId25"/>
    <p:sldId id="282" r:id="rId26"/>
    <p:sldId id="297" r:id="rId27"/>
    <p:sldId id="302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2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 snapToGrid="0">
      <p:cViewPr>
        <p:scale>
          <a:sx n="101" d="100"/>
          <a:sy n="101" d="100"/>
        </p:scale>
        <p:origin x="-77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373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4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TB Cases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Ethiopia</c:v>
                </c:pt>
                <c:pt idx="1">
                  <c:v>Philippines</c:v>
                </c:pt>
                <c:pt idx="2">
                  <c:v>India</c:v>
                </c:pt>
                <c:pt idx="3">
                  <c:v>El Salvador</c:v>
                </c:pt>
                <c:pt idx="4">
                  <c:v>Vietnam</c:v>
                </c:pt>
                <c:pt idx="5">
                  <c:v>Cameroon</c:v>
                </c:pt>
                <c:pt idx="6">
                  <c:v>Others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84</c:v>
                </c:pt>
                <c:pt idx="1">
                  <c:v>77</c:v>
                </c:pt>
                <c:pt idx="2">
                  <c:v>76</c:v>
                </c:pt>
                <c:pt idx="3">
                  <c:v>52</c:v>
                </c:pt>
                <c:pt idx="4">
                  <c:v>49</c:v>
                </c:pt>
                <c:pt idx="5">
                  <c:v>38</c:v>
                </c:pt>
                <c:pt idx="6">
                  <c:v>478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spPr>
    <a:ln w="57150">
      <a:solidFill>
        <a:srgbClr val="525977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B-Waivers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Philippines</c:v>
                </c:pt>
                <c:pt idx="1">
                  <c:v>Nepal</c:v>
                </c:pt>
                <c:pt idx="2">
                  <c:v>Malaysia</c:v>
                </c:pt>
                <c:pt idx="3">
                  <c:v>Vietnam</c:v>
                </c:pt>
                <c:pt idx="4">
                  <c:v>China</c:v>
                </c:pt>
                <c:pt idx="5">
                  <c:v>Ethiopia</c:v>
                </c:pt>
                <c:pt idx="6">
                  <c:v>Others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569</c:v>
                </c:pt>
                <c:pt idx="1">
                  <c:v>209</c:v>
                </c:pt>
                <c:pt idx="2">
                  <c:v>140</c:v>
                </c:pt>
                <c:pt idx="3">
                  <c:v>95</c:v>
                </c:pt>
                <c:pt idx="4">
                  <c:v>71</c:v>
                </c:pt>
                <c:pt idx="5">
                  <c:v>59</c:v>
                </c:pt>
                <c:pt idx="6">
                  <c:v>345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spPr>
    <a:ln w="57150">
      <a:solidFill>
        <a:srgbClr val="525977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D1AA6-62F5-44DB-9DD4-A231521337F6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3D5E0-8B85-43D2-9994-24BC33335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03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74F9F-9015-4A33-9966-3DD6DD0831DC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9ED82-5B84-4546-86B3-045C2C99CE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3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8406" y="575356"/>
            <a:ext cx="8460241" cy="706437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4000"/>
            </a:lvl1pPr>
          </a:lstStyle>
          <a:p>
            <a:r>
              <a:rPr lang="en-US" sz="4050" dirty="0" smtClean="0">
                <a:solidFill>
                  <a:srgbClr val="006792"/>
                </a:solidFill>
                <a:latin typeface="Gill Sans MT" panose="020B0502020104020203" pitchFamily="34" charset="0"/>
              </a:rPr>
              <a:t>Presentation Title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07" y="5095005"/>
            <a:ext cx="4039208" cy="107664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19088" y="1584325"/>
            <a:ext cx="8459787" cy="708025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Presentation Subtitle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743937" y="5095005"/>
            <a:ext cx="4110893" cy="407026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2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Click here to add name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743937" y="5633325"/>
            <a:ext cx="4110893" cy="407026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2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469692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318407" y="224292"/>
            <a:ext cx="8460241" cy="706437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3600" baseline="0"/>
            </a:lvl1pPr>
          </a:lstStyle>
          <a:p>
            <a:r>
              <a:rPr lang="en-US" sz="4050" dirty="0" smtClean="0">
                <a:solidFill>
                  <a:srgbClr val="006792"/>
                </a:solidFill>
                <a:latin typeface="Gill Sans MT" panose="020B0502020104020203" pitchFamily="34" charset="0"/>
              </a:rPr>
              <a:t>Slide Title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18407" y="1273629"/>
            <a:ext cx="8460241" cy="48088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text </a:t>
            </a:r>
          </a:p>
          <a:p>
            <a:pPr lvl="1"/>
            <a:r>
              <a:rPr lang="en-US" dirty="0" smtClean="0"/>
              <a:t>Level Two</a:t>
            </a:r>
          </a:p>
          <a:p>
            <a:pPr lvl="2"/>
            <a:r>
              <a:rPr lang="en-US" dirty="0" smtClean="0"/>
              <a:t>Level Three</a:t>
            </a:r>
          </a:p>
          <a:p>
            <a:pPr lvl="3"/>
            <a:r>
              <a:rPr lang="en-US" dirty="0" smtClean="0"/>
              <a:t>Level Four</a:t>
            </a:r>
          </a:p>
          <a:p>
            <a:pPr lvl="4"/>
            <a:r>
              <a:rPr lang="en-US" dirty="0" smtClean="0"/>
              <a:t>Level Five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3" b="59954"/>
          <a:stretch/>
        </p:blipFill>
        <p:spPr>
          <a:xfrm>
            <a:off x="6956184" y="5943600"/>
            <a:ext cx="2257744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095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318407" y="224292"/>
            <a:ext cx="8460241" cy="706437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3600"/>
            </a:lvl1pPr>
          </a:lstStyle>
          <a:p>
            <a:r>
              <a:rPr lang="en-US" sz="4050" dirty="0" smtClean="0">
                <a:solidFill>
                  <a:srgbClr val="006792"/>
                </a:solidFill>
                <a:latin typeface="Gill Sans MT" panose="020B0502020104020203" pitchFamily="34" charset="0"/>
              </a:rPr>
              <a:t>Slide Title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18407" y="1233488"/>
            <a:ext cx="8460240" cy="48489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3" b="59954"/>
          <a:stretch/>
        </p:blipFill>
        <p:spPr>
          <a:xfrm>
            <a:off x="6956184" y="5943600"/>
            <a:ext cx="2257744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458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3" b="59954"/>
          <a:stretch/>
        </p:blipFill>
        <p:spPr>
          <a:xfrm>
            <a:off x="6972513" y="5943600"/>
            <a:ext cx="2257744" cy="914400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318407" y="224292"/>
            <a:ext cx="8460241" cy="706437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3600"/>
            </a:lvl1pPr>
          </a:lstStyle>
          <a:p>
            <a:r>
              <a:rPr lang="en-US" sz="4050" dirty="0" smtClean="0">
                <a:solidFill>
                  <a:srgbClr val="006792"/>
                </a:solidFill>
                <a:latin typeface="Gill Sans MT" panose="020B0502020104020203" pitchFamily="34" charset="0"/>
              </a:rPr>
              <a:t>Collaborators</a:t>
            </a:r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18407" y="1273629"/>
            <a:ext cx="8460241" cy="48088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1381670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3" b="59954"/>
          <a:stretch/>
        </p:blipFill>
        <p:spPr>
          <a:xfrm>
            <a:off x="6972513" y="5943600"/>
            <a:ext cx="2257744" cy="914400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318407" y="224292"/>
            <a:ext cx="8460241" cy="706437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3600"/>
            </a:lvl1pPr>
          </a:lstStyle>
          <a:p>
            <a:r>
              <a:rPr lang="en-US" sz="4050" dirty="0" smtClean="0">
                <a:solidFill>
                  <a:srgbClr val="006792"/>
                </a:solidFill>
                <a:latin typeface="Gill Sans MT" panose="020B0502020104020203" pitchFamily="34" charset="0"/>
              </a:rPr>
              <a:t>Research Support</a:t>
            </a:r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18407" y="1273629"/>
            <a:ext cx="8460241" cy="48088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2853688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3" b="59954"/>
          <a:stretch/>
        </p:blipFill>
        <p:spPr>
          <a:xfrm>
            <a:off x="6972513" y="5943600"/>
            <a:ext cx="2257744" cy="914400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318407" y="224292"/>
            <a:ext cx="8460241" cy="706437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3600"/>
            </a:lvl1pPr>
          </a:lstStyle>
          <a:p>
            <a:r>
              <a:rPr lang="en-US" sz="4050" dirty="0" smtClean="0">
                <a:solidFill>
                  <a:srgbClr val="006792"/>
                </a:solidFill>
                <a:latin typeface="Gill Sans MT" panose="020B0502020104020203" pitchFamily="34" charset="0"/>
              </a:rPr>
              <a:t>Contact</a:t>
            </a:r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18407" y="1861459"/>
            <a:ext cx="8460241" cy="4362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aseline="0"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add name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318407" y="3918857"/>
            <a:ext cx="831940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dirty="0" smtClean="0"/>
              <a:t>Center for Clinical Global Health Education</a:t>
            </a:r>
          </a:p>
          <a:p>
            <a:pPr lvl="0" algn="ctr"/>
            <a:r>
              <a:rPr lang="en-US" dirty="0" smtClean="0"/>
              <a:t>Johns Hopkins University School of Medicine</a:t>
            </a:r>
          </a:p>
          <a:p>
            <a:pPr lvl="0" algn="ctr"/>
            <a:r>
              <a:rPr lang="en-US" dirty="0" smtClean="0"/>
              <a:t>Department of Medicine  |  Division of Infectious Diseases</a:t>
            </a:r>
          </a:p>
          <a:p>
            <a:pPr lvl="0" algn="ctr"/>
            <a:r>
              <a:rPr lang="en-US" dirty="0" smtClean="0"/>
              <a:t>600 North Wolfe Street  |  Phipps 521</a:t>
            </a:r>
          </a:p>
          <a:p>
            <a:pPr lvl="0" algn="ctr"/>
            <a:r>
              <a:rPr lang="en-US" dirty="0" smtClean="0"/>
              <a:t>Baltimore, Maryland 21287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18407" y="2422490"/>
            <a:ext cx="8460241" cy="45357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aseline="0"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Email address</a:t>
            </a:r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966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7760FBD-CCDB-49A0-B6EF-FD1EBE90C9E2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73796AC-EF7E-4465-8A5E-718EF29818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570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227568" y="168270"/>
            <a:ext cx="8638846" cy="57267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endParaRPr lang="en-US" sz="2700" dirty="0">
              <a:solidFill>
                <a:srgbClr val="0067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38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6" r:id="rId2"/>
    <p:sldLayoutId id="2147483687" r:id="rId3"/>
    <p:sldLayoutId id="2147483692" r:id="rId4"/>
    <p:sldLayoutId id="2147483694" r:id="rId5"/>
    <p:sldLayoutId id="2147483693" r:id="rId6"/>
    <p:sldLayoutId id="214748369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206" y="2480356"/>
            <a:ext cx="8460241" cy="706437"/>
          </a:xfrm>
        </p:spPr>
        <p:txBody>
          <a:bodyPr/>
          <a:lstStyle/>
          <a:p>
            <a:r>
              <a:rPr lang="en-US" sz="3200" b="1" dirty="0" smtClean="0"/>
              <a:t>Post-arrival </a:t>
            </a:r>
            <a:r>
              <a:rPr lang="en-US" sz="3200" b="1" dirty="0"/>
              <a:t>TB Screening of the High-Risk </a:t>
            </a:r>
            <a:r>
              <a:rPr lang="en-US" sz="3200" b="1" dirty="0" smtClean="0"/>
              <a:t>Refugees and Immigrants </a:t>
            </a:r>
            <a:r>
              <a:rPr lang="en-US" sz="3200" b="1" dirty="0"/>
              <a:t>in Maryland</a:t>
            </a:r>
            <a:r>
              <a:rPr lang="en-US" sz="3200" dirty="0"/>
              <a:t>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lnSpc>
                <a:spcPct val="50000"/>
              </a:lnSpc>
            </a:pPr>
            <a:r>
              <a:rPr lang="en-US" dirty="0" smtClean="0">
                <a:solidFill>
                  <a:schemeClr val="accent3"/>
                </a:solidFill>
              </a:rPr>
              <a:t>Natasha Chida, MD MSPH</a:t>
            </a:r>
          </a:p>
          <a:p>
            <a:pPr>
              <a:lnSpc>
                <a:spcPct val="50000"/>
              </a:lnSpc>
            </a:pPr>
            <a:r>
              <a:rPr lang="en-US" dirty="0" smtClean="0">
                <a:solidFill>
                  <a:schemeClr val="accent3"/>
                </a:solidFill>
              </a:rPr>
              <a:t>Baltimore City Health Department</a:t>
            </a:r>
          </a:p>
          <a:p>
            <a:pPr>
              <a:lnSpc>
                <a:spcPct val="50000"/>
              </a:lnSpc>
            </a:pPr>
            <a:r>
              <a:rPr lang="en-US" dirty="0" smtClean="0">
                <a:solidFill>
                  <a:schemeClr val="accent3"/>
                </a:solidFill>
              </a:rPr>
              <a:t>March 22</a:t>
            </a:r>
            <a:r>
              <a:rPr lang="en-US" baseline="30000" dirty="0" smtClean="0">
                <a:solidFill>
                  <a:schemeClr val="accent3"/>
                </a:solidFill>
              </a:rPr>
              <a:t>nd</a:t>
            </a:r>
            <a:r>
              <a:rPr lang="en-US" dirty="0" smtClean="0">
                <a:solidFill>
                  <a:schemeClr val="accent3"/>
                </a:solidFill>
              </a:rPr>
              <a:t>, 2016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79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85000"/>
                  </a:schemeClr>
                </a:solidFill>
              </a:rPr>
              <a:t>Review TB disease and infection among foreign-born persons in the United States and Maryland 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Review </a:t>
            </a:r>
            <a:r>
              <a:rPr lang="en-US" dirty="0">
                <a:solidFill>
                  <a:schemeClr val="accent3"/>
                </a:solidFill>
              </a:rPr>
              <a:t>TB disease </a:t>
            </a:r>
            <a:r>
              <a:rPr lang="en-US" dirty="0" smtClean="0">
                <a:solidFill>
                  <a:schemeClr val="accent3"/>
                </a:solidFill>
              </a:rPr>
              <a:t>among B-waivers at the Baltimore City Health Department</a:t>
            </a:r>
          </a:p>
          <a:p>
            <a:r>
              <a:rPr lang="en-US" dirty="0" smtClean="0">
                <a:solidFill>
                  <a:schemeClr val="accent6">
                    <a:lumMod val="85000"/>
                  </a:schemeClr>
                </a:solidFill>
              </a:rPr>
              <a:t>Review data on symptoms and CXR findings among immigrants with active TB</a:t>
            </a:r>
          </a:p>
          <a:p>
            <a:r>
              <a:rPr lang="en-US" dirty="0" smtClean="0">
                <a:solidFill>
                  <a:schemeClr val="accent6">
                    <a:lumMod val="85000"/>
                  </a:schemeClr>
                </a:solidFill>
              </a:rPr>
              <a:t>Discuss Maryland TB screening protocol for B waivers</a:t>
            </a:r>
            <a:endParaRPr lang="en-US" dirty="0">
              <a:solidFill>
                <a:schemeClr val="accent6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67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/>
          <a:srcRect b="42992"/>
          <a:stretch/>
        </p:blipFill>
        <p:spPr>
          <a:xfrm>
            <a:off x="727976" y="1985290"/>
            <a:ext cx="7641101" cy="32071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191" y="6527355"/>
            <a:ext cx="43733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00"/>
                </a:solidFill>
              </a:rPr>
              <a:t>Nuzzo JB, et al. </a:t>
            </a:r>
            <a:r>
              <a:rPr lang="en-US" sz="800" dirty="0">
                <a:solidFill>
                  <a:srgbClr val="000000"/>
                </a:solidFill>
              </a:rPr>
              <a:t>Am J Public Health. </a:t>
            </a:r>
            <a:r>
              <a:rPr lang="en-US" sz="800" dirty="0" smtClean="0">
                <a:solidFill>
                  <a:srgbClr val="000000"/>
                </a:solidFill>
              </a:rPr>
              <a:t>2015;105(7</a:t>
            </a:r>
            <a:r>
              <a:rPr lang="en-US" sz="800" dirty="0">
                <a:solidFill>
                  <a:srgbClr val="000000"/>
                </a:solidFill>
              </a:rPr>
              <a:t>):1432-8.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18407" y="503692"/>
            <a:ext cx="8460241" cy="706437"/>
          </a:xfrm>
        </p:spPr>
        <p:txBody>
          <a:bodyPr/>
          <a:lstStyle/>
          <a:p>
            <a:r>
              <a:rPr lang="en-US" sz="3200" dirty="0" smtClean="0"/>
              <a:t>Baltimore </a:t>
            </a:r>
            <a:r>
              <a:rPr lang="en-US" sz="3200" dirty="0"/>
              <a:t>City </a:t>
            </a:r>
            <a:r>
              <a:rPr lang="en-US" sz="3200" dirty="0" smtClean="0"/>
              <a:t>retrospective </a:t>
            </a:r>
            <a:r>
              <a:rPr lang="en-US" sz="3200" dirty="0"/>
              <a:t>review of B-waivers 2010-2012 </a:t>
            </a:r>
          </a:p>
        </p:txBody>
      </p:sp>
    </p:spTree>
    <p:extLst>
      <p:ext uri="{BB962C8B-B14F-4D97-AF65-F5344CB8AC3E}">
        <p14:creationId xmlns:p14="http://schemas.microsoft.com/office/powerpoint/2010/main" val="12704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407" y="762684"/>
            <a:ext cx="8460241" cy="706437"/>
          </a:xfrm>
        </p:spPr>
        <p:txBody>
          <a:bodyPr/>
          <a:lstStyle/>
          <a:p>
            <a:r>
              <a:rPr lang="en-US" sz="3200" dirty="0"/>
              <a:t>Baltimore City retrospective review of B-waivers 2010-2012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90797" y="1839664"/>
            <a:ext cx="8460241" cy="4808811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Country of origin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Nepal: 64%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Philippines: 12%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Ethiopia: 6%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Median time to evaluation: 75 days (IQR 55-98 days)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Median time from pre-immigration CXR to evaluation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201 days (IQR 169-241 days)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191" y="6527355"/>
            <a:ext cx="43733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00"/>
                </a:solidFill>
              </a:rPr>
              <a:t>Nuzzo JB, et al. </a:t>
            </a:r>
            <a:r>
              <a:rPr lang="en-US" sz="800" dirty="0">
                <a:solidFill>
                  <a:srgbClr val="000000"/>
                </a:solidFill>
              </a:rPr>
              <a:t>Am J Public Health. </a:t>
            </a:r>
            <a:r>
              <a:rPr lang="en-US" sz="800" dirty="0" smtClean="0">
                <a:solidFill>
                  <a:srgbClr val="000000"/>
                </a:solidFill>
              </a:rPr>
              <a:t>2015;105(7</a:t>
            </a:r>
            <a:r>
              <a:rPr lang="en-US" sz="800" dirty="0">
                <a:solidFill>
                  <a:srgbClr val="000000"/>
                </a:solidFill>
              </a:rPr>
              <a:t>):1432-8.</a:t>
            </a:r>
          </a:p>
        </p:txBody>
      </p:sp>
    </p:spTree>
    <p:extLst>
      <p:ext uri="{BB962C8B-B14F-4D97-AF65-F5344CB8AC3E}">
        <p14:creationId xmlns:p14="http://schemas.microsoft.com/office/powerpoint/2010/main" val="282182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/>
          <a:srcRect t="9980" b="13034"/>
          <a:stretch/>
        </p:blipFill>
        <p:spPr>
          <a:xfrm>
            <a:off x="17296" y="1371600"/>
            <a:ext cx="9126704" cy="4114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5191" y="6527355"/>
            <a:ext cx="43733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00"/>
                </a:solidFill>
              </a:rPr>
              <a:t>Nuzzo JB, et al. </a:t>
            </a:r>
            <a:r>
              <a:rPr lang="en-US" sz="800" dirty="0">
                <a:solidFill>
                  <a:srgbClr val="000000"/>
                </a:solidFill>
              </a:rPr>
              <a:t>Am J Public Health. </a:t>
            </a:r>
            <a:r>
              <a:rPr lang="en-US" sz="800" dirty="0" smtClean="0">
                <a:solidFill>
                  <a:srgbClr val="000000"/>
                </a:solidFill>
              </a:rPr>
              <a:t>2015;105(7</a:t>
            </a:r>
            <a:r>
              <a:rPr lang="en-US" sz="800" dirty="0">
                <a:solidFill>
                  <a:srgbClr val="000000"/>
                </a:solidFill>
              </a:rPr>
              <a:t>):1432-8.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318407" y="503692"/>
            <a:ext cx="8460241" cy="706437"/>
          </a:xfrm>
        </p:spPr>
        <p:txBody>
          <a:bodyPr/>
          <a:lstStyle/>
          <a:p>
            <a:r>
              <a:rPr lang="en-US" sz="3200" dirty="0" smtClean="0"/>
              <a:t>Baltimore </a:t>
            </a:r>
            <a:r>
              <a:rPr lang="en-US" sz="3200" dirty="0"/>
              <a:t>City </a:t>
            </a:r>
            <a:r>
              <a:rPr lang="en-US" sz="3200" dirty="0" smtClean="0"/>
              <a:t>retrospective </a:t>
            </a:r>
            <a:r>
              <a:rPr lang="en-US" sz="3200" dirty="0"/>
              <a:t>review of B-waivers 2010-2012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5122" y="5715575"/>
            <a:ext cx="34926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B1: 71%</a:t>
            </a:r>
          </a:p>
          <a:p>
            <a:r>
              <a:rPr lang="en-US" sz="2400" dirty="0">
                <a:solidFill>
                  <a:srgbClr val="000000"/>
                </a:solidFill>
              </a:rPr>
              <a:t>B2 28% </a:t>
            </a:r>
          </a:p>
          <a:p>
            <a:endParaRPr lang="en-US" dirty="0"/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9119729"/>
              </p:ext>
            </p:extLst>
          </p:nvPr>
        </p:nvGraphicFramePr>
        <p:xfrm>
          <a:off x="17295" y="1439303"/>
          <a:ext cx="9048645" cy="404843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12991"/>
                <a:gridCol w="1698171"/>
                <a:gridCol w="1371600"/>
                <a:gridCol w="1328057"/>
                <a:gridCol w="947057"/>
                <a:gridCol w="890769"/>
              </a:tblGrid>
              <a:tr h="71167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Characteristic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B1 (n=108) No. (%)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B2 (n=43</a:t>
                      </a:r>
                      <a:r>
                        <a:rPr lang="en-US" sz="1400" b="1" baseline="0" dirty="0" smtClean="0"/>
                        <a:t>) No. (%)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B3 (n=2) No (%)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All classes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/>
                        <a:t>P </a:t>
                      </a:r>
                      <a:endParaRPr lang="en-US" sz="1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39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3"/>
                          </a:solidFill>
                        </a:rPr>
                        <a:t>Any symptoms at time of evaluation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3"/>
                          </a:solidFill>
                        </a:rPr>
                        <a:t>19 (18)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3"/>
                          </a:solidFill>
                        </a:rPr>
                        <a:t>1 (2)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3"/>
                          </a:solidFill>
                        </a:rPr>
                        <a:t>0</a:t>
                      </a:r>
                      <a:r>
                        <a:rPr lang="en-US" sz="1400" b="0" baseline="0" dirty="0" smtClean="0">
                          <a:solidFill>
                            <a:schemeClr val="accent3"/>
                          </a:solidFill>
                        </a:rPr>
                        <a:t> (0)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3"/>
                          </a:solidFill>
                        </a:rPr>
                        <a:t>20 (13)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3"/>
                          </a:solidFill>
                        </a:rPr>
                        <a:t>.034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67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3"/>
                          </a:solidFill>
                        </a:rPr>
                        <a:t>Abnormal</a:t>
                      </a:r>
                      <a:r>
                        <a:rPr lang="en-US" sz="1400" b="0" baseline="0" dirty="0" smtClean="0">
                          <a:solidFill>
                            <a:schemeClr val="accent3"/>
                          </a:solidFill>
                        </a:rPr>
                        <a:t> post-immigration CXR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3"/>
                          </a:solidFill>
                        </a:rPr>
                        <a:t>62 (57)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3"/>
                          </a:solidFill>
                        </a:rPr>
                        <a:t>3 (7)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3"/>
                          </a:solidFill>
                        </a:rPr>
                        <a:t>0 (0)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3"/>
                          </a:solidFill>
                        </a:rPr>
                        <a:t>65 (43)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3"/>
                          </a:solidFill>
                        </a:rPr>
                        <a:t>&lt;.001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33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3"/>
                          </a:solidFill>
                        </a:rPr>
                        <a:t>Completed med eval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3"/>
                          </a:solidFill>
                        </a:rPr>
                        <a:t>99 (2)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3"/>
                          </a:solidFill>
                        </a:rPr>
                        <a:t>43 (100)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3"/>
                          </a:solidFill>
                        </a:rPr>
                        <a:t>2 (100)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3"/>
                          </a:solidFill>
                        </a:rPr>
                        <a:t>144 (94)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3"/>
                          </a:solidFill>
                        </a:rPr>
                        <a:t>- 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33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3"/>
                          </a:solidFill>
                        </a:rPr>
                        <a:t>Active TB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3"/>
                          </a:solidFill>
                        </a:rPr>
                        <a:t>5 (99)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3"/>
                          </a:solidFill>
                        </a:rPr>
                        <a:t>1 (2)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3"/>
                          </a:solidFill>
                        </a:rPr>
                        <a:t>0 (0)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3"/>
                          </a:solidFill>
                        </a:rPr>
                        <a:t>6 (144) 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3"/>
                          </a:solidFill>
                        </a:rPr>
                        <a:t>-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33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3"/>
                          </a:solidFill>
                        </a:rPr>
                        <a:t>LTBI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3"/>
                          </a:solidFill>
                        </a:rPr>
                        <a:t>39 (39)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3"/>
                          </a:solidFill>
                        </a:rPr>
                        <a:t>35 (43)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3"/>
                          </a:solidFill>
                        </a:rPr>
                        <a:t>2 (100)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3"/>
                          </a:solidFill>
                        </a:rPr>
                        <a:t>76 (53)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3"/>
                          </a:solidFill>
                        </a:rPr>
                        <a:t>-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67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3"/>
                          </a:solidFill>
                        </a:rPr>
                        <a:t>No current LTBI/TB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3"/>
                          </a:solidFill>
                        </a:rPr>
                        <a:t>55 (56)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3"/>
                          </a:solidFill>
                        </a:rPr>
                        <a:t>7 (43)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3"/>
                          </a:solidFill>
                        </a:rPr>
                        <a:t>0 (0)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3"/>
                          </a:solidFill>
                        </a:rPr>
                        <a:t>62 (43) 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3"/>
                          </a:solidFill>
                        </a:rPr>
                        <a:t>&lt;.001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302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Active cases among BCHD B-waivers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/>
          <a:srcRect r="5348"/>
          <a:stretch/>
        </p:blipFill>
        <p:spPr>
          <a:xfrm>
            <a:off x="1142258" y="1703611"/>
            <a:ext cx="6934942" cy="3681836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1310616" y="3178629"/>
            <a:ext cx="6276727" cy="16324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310615" y="4958447"/>
            <a:ext cx="6276727" cy="16324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310615" y="5369123"/>
            <a:ext cx="6276727" cy="16324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5191" y="6527355"/>
            <a:ext cx="43733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00"/>
                </a:solidFill>
              </a:rPr>
              <a:t>Nuzzo JB, et al. </a:t>
            </a:r>
            <a:r>
              <a:rPr lang="en-US" sz="800" dirty="0">
                <a:solidFill>
                  <a:srgbClr val="000000"/>
                </a:solidFill>
              </a:rPr>
              <a:t>Am J Public Health. </a:t>
            </a:r>
            <a:r>
              <a:rPr lang="en-US" sz="800" dirty="0" smtClean="0">
                <a:solidFill>
                  <a:srgbClr val="000000"/>
                </a:solidFill>
              </a:rPr>
              <a:t>2015;105(7</a:t>
            </a:r>
            <a:r>
              <a:rPr lang="en-US" sz="800" dirty="0">
                <a:solidFill>
                  <a:srgbClr val="000000"/>
                </a:solidFill>
              </a:rPr>
              <a:t>):1432-8.</a:t>
            </a:r>
          </a:p>
        </p:txBody>
      </p:sp>
    </p:spTree>
    <p:extLst>
      <p:ext uri="{BB962C8B-B14F-4D97-AF65-F5344CB8AC3E}">
        <p14:creationId xmlns:p14="http://schemas.microsoft.com/office/powerpoint/2010/main" val="89145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2836" y="0"/>
            <a:ext cx="8460241" cy="706437"/>
          </a:xfrm>
        </p:spPr>
        <p:txBody>
          <a:bodyPr/>
          <a:lstStyle/>
          <a:p>
            <a:r>
              <a:rPr lang="en-US" sz="3200" dirty="0"/>
              <a:t>Active cases among BCHD B-waivers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/>
          <a:srcRect t="45480" b="3015"/>
          <a:stretch/>
        </p:blipFill>
        <p:spPr>
          <a:xfrm>
            <a:off x="1386227" y="922015"/>
            <a:ext cx="6433457" cy="576938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flipV="1">
            <a:off x="1502230" y="1793353"/>
            <a:ext cx="5290456" cy="2721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502230" y="2079171"/>
            <a:ext cx="5290456" cy="2721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328058" y="3532409"/>
            <a:ext cx="5638799" cy="895949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1502230" y="4953000"/>
            <a:ext cx="5290456" cy="2721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502230" y="6139543"/>
            <a:ext cx="5290456" cy="2721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502230" y="5312228"/>
            <a:ext cx="5290456" cy="2721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6519446"/>
            <a:ext cx="2111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00"/>
                </a:solidFill>
              </a:rPr>
              <a:t>Nuzzo JB, et al. </a:t>
            </a:r>
            <a:r>
              <a:rPr lang="en-US" sz="800" dirty="0">
                <a:solidFill>
                  <a:srgbClr val="000000"/>
                </a:solidFill>
              </a:rPr>
              <a:t>Am J Public Health. </a:t>
            </a:r>
            <a:r>
              <a:rPr lang="en-US" sz="800" dirty="0" smtClean="0">
                <a:solidFill>
                  <a:srgbClr val="000000"/>
                </a:solidFill>
              </a:rPr>
              <a:t>2015;105(7</a:t>
            </a:r>
            <a:r>
              <a:rPr lang="en-US" sz="800" dirty="0">
                <a:solidFill>
                  <a:srgbClr val="000000"/>
                </a:solidFill>
              </a:rPr>
              <a:t>):1432-8.</a:t>
            </a:r>
          </a:p>
        </p:txBody>
      </p:sp>
    </p:spTree>
    <p:extLst>
      <p:ext uri="{BB962C8B-B14F-4D97-AF65-F5344CB8AC3E}">
        <p14:creationId xmlns:p14="http://schemas.microsoft.com/office/powerpoint/2010/main" val="412880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91902" y="1863390"/>
            <a:ext cx="8460241" cy="4808811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6 active cases</a:t>
            </a:r>
          </a:p>
          <a:p>
            <a:pPr lvl="1"/>
            <a:r>
              <a:rPr lang="en-US" dirty="0">
                <a:solidFill>
                  <a:schemeClr val="accent3"/>
                </a:solidFill>
              </a:rPr>
              <a:t>1 </a:t>
            </a:r>
            <a:r>
              <a:rPr lang="en-US" dirty="0" smtClean="0">
                <a:solidFill>
                  <a:schemeClr val="accent3"/>
                </a:solidFill>
              </a:rPr>
              <a:t>pulmonary and </a:t>
            </a:r>
            <a:r>
              <a:rPr lang="en-US" dirty="0" err="1" smtClean="0">
                <a:solidFill>
                  <a:schemeClr val="accent3"/>
                </a:solidFill>
              </a:rPr>
              <a:t>extrapulmonary</a:t>
            </a:r>
            <a:r>
              <a:rPr lang="en-US" dirty="0" smtClean="0">
                <a:solidFill>
                  <a:schemeClr val="accent3"/>
                </a:solidFill>
              </a:rPr>
              <a:t> (spine)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2 pediatric</a:t>
            </a:r>
            <a:endParaRPr lang="en-US" dirty="0">
              <a:solidFill>
                <a:schemeClr val="accent3"/>
              </a:solidFill>
            </a:endParaRP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3 Nepal/Bhutan, 2 Ethiopia/Eritrea, 1 Iraqi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1 </a:t>
            </a:r>
            <a:r>
              <a:rPr lang="en-US" dirty="0">
                <a:solidFill>
                  <a:srgbClr val="000000"/>
                </a:solidFill>
              </a:rPr>
              <a:t>treated </a:t>
            </a:r>
            <a:r>
              <a:rPr lang="en-US" dirty="0" smtClean="0">
                <a:solidFill>
                  <a:srgbClr val="000000"/>
                </a:solidFill>
              </a:rPr>
              <a:t>30 </a:t>
            </a:r>
            <a:r>
              <a:rPr lang="en-US" dirty="0">
                <a:solidFill>
                  <a:srgbClr val="000000"/>
                </a:solidFill>
              </a:rPr>
              <a:t>years </a:t>
            </a:r>
            <a:r>
              <a:rPr lang="en-US" dirty="0" smtClean="0">
                <a:solidFill>
                  <a:srgbClr val="000000"/>
                </a:solidFill>
              </a:rPr>
              <a:t>prior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5 in </a:t>
            </a:r>
            <a:r>
              <a:rPr lang="en-US" dirty="0">
                <a:solidFill>
                  <a:srgbClr val="000000"/>
                </a:solidFill>
              </a:rPr>
              <a:t>US 1 year; 1 1.5 </a:t>
            </a:r>
            <a:r>
              <a:rPr lang="en-US" dirty="0" smtClean="0">
                <a:solidFill>
                  <a:srgbClr val="000000"/>
                </a:solidFill>
              </a:rPr>
              <a:t>year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1 contact with LTBI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All HIV negative 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chemeClr val="accent3"/>
              </a:solidFill>
            </a:endParaRPr>
          </a:p>
          <a:p>
            <a:endParaRPr lang="en-US" dirty="0" smtClean="0">
              <a:solidFill>
                <a:schemeClr val="accent3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18407" y="503692"/>
            <a:ext cx="8460241" cy="706437"/>
          </a:xfrm>
        </p:spPr>
        <p:txBody>
          <a:bodyPr/>
          <a:lstStyle/>
          <a:p>
            <a:r>
              <a:rPr lang="en-US" sz="3200" dirty="0"/>
              <a:t>Active cases among BCHD B-waivers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191" y="6527355"/>
            <a:ext cx="43733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00"/>
                </a:solidFill>
              </a:rPr>
              <a:t>Nuzzo JB, et al. </a:t>
            </a:r>
            <a:r>
              <a:rPr lang="en-US" sz="800" dirty="0">
                <a:solidFill>
                  <a:srgbClr val="000000"/>
                </a:solidFill>
              </a:rPr>
              <a:t>Am J Public Health. </a:t>
            </a:r>
            <a:r>
              <a:rPr lang="en-US" sz="800" dirty="0" smtClean="0">
                <a:solidFill>
                  <a:srgbClr val="000000"/>
                </a:solidFill>
              </a:rPr>
              <a:t>2015;105(7</a:t>
            </a:r>
            <a:r>
              <a:rPr lang="en-US" sz="800" dirty="0">
                <a:solidFill>
                  <a:srgbClr val="000000"/>
                </a:solidFill>
              </a:rPr>
              <a:t>):1432-8.</a:t>
            </a:r>
          </a:p>
        </p:txBody>
      </p:sp>
    </p:spTree>
    <p:extLst>
      <p:ext uri="{BB962C8B-B14F-4D97-AF65-F5344CB8AC3E}">
        <p14:creationId xmlns:p14="http://schemas.microsoft.com/office/powerpoint/2010/main" val="191898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407" y="500407"/>
            <a:ext cx="8460241" cy="706437"/>
          </a:xfrm>
        </p:spPr>
        <p:txBody>
          <a:bodyPr/>
          <a:lstStyle/>
          <a:p>
            <a:r>
              <a:rPr lang="en-US" dirty="0"/>
              <a:t>Active cases among BCHD B-waivers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90797" y="1577355"/>
            <a:ext cx="8460241" cy="4808811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No DM, 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HIV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>
                <a:solidFill>
                  <a:srgbClr val="000000"/>
                </a:solidFill>
              </a:rPr>
              <a:t>homeless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>
                <a:solidFill>
                  <a:srgbClr val="000000"/>
                </a:solidFill>
              </a:rPr>
              <a:t>smoking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>
                <a:solidFill>
                  <a:srgbClr val="000000"/>
                </a:solidFill>
              </a:rPr>
              <a:t>IVDU</a:t>
            </a:r>
            <a:r>
              <a:rPr lang="en-US" dirty="0" smtClean="0">
                <a:solidFill>
                  <a:srgbClr val="000000"/>
                </a:solidFill>
              </a:rPr>
              <a:t>/</a:t>
            </a:r>
            <a:r>
              <a:rPr lang="en-US" dirty="0" err="1" smtClean="0">
                <a:solidFill>
                  <a:srgbClr val="000000"/>
                </a:solidFill>
              </a:rPr>
              <a:t>EtOH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5 abnormal </a:t>
            </a:r>
            <a:r>
              <a:rPr lang="en-US" dirty="0">
                <a:solidFill>
                  <a:srgbClr val="000000"/>
                </a:solidFill>
              </a:rPr>
              <a:t>p</a:t>
            </a:r>
            <a:r>
              <a:rPr lang="en-US" dirty="0" smtClean="0">
                <a:solidFill>
                  <a:srgbClr val="000000"/>
                </a:solidFill>
              </a:rPr>
              <a:t>ost-immigration CXR: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1infiltrate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1 infiltrate and LUL fibrosis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1 nodule (symptomatic)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1 </a:t>
            </a:r>
            <a:r>
              <a:rPr lang="en-US" dirty="0" err="1" smtClean="0">
                <a:solidFill>
                  <a:srgbClr val="000000"/>
                </a:solidFill>
              </a:rPr>
              <a:t>hilar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masslike</a:t>
            </a:r>
            <a:r>
              <a:rPr lang="en-US" dirty="0" smtClean="0">
                <a:solidFill>
                  <a:srgbClr val="000000"/>
                </a:solidFill>
              </a:rPr>
              <a:t> opacity (symptomatic)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1 </a:t>
            </a:r>
            <a:r>
              <a:rPr lang="en-US" dirty="0" err="1" smtClean="0">
                <a:solidFill>
                  <a:srgbClr val="000000"/>
                </a:solidFill>
              </a:rPr>
              <a:t>medistinal</a:t>
            </a:r>
            <a:r>
              <a:rPr lang="en-US" dirty="0" smtClean="0">
                <a:solidFill>
                  <a:srgbClr val="000000"/>
                </a:solidFill>
              </a:rPr>
              <a:t>/hilar LAD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191" y="6527355"/>
            <a:ext cx="43733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00"/>
                </a:solidFill>
              </a:rPr>
              <a:t>Nuzzo JB, et al. </a:t>
            </a:r>
            <a:r>
              <a:rPr lang="en-US" sz="800" dirty="0">
                <a:solidFill>
                  <a:srgbClr val="000000"/>
                </a:solidFill>
              </a:rPr>
              <a:t>Am J Public Health. </a:t>
            </a:r>
            <a:r>
              <a:rPr lang="en-US" sz="800" dirty="0" smtClean="0">
                <a:solidFill>
                  <a:srgbClr val="000000"/>
                </a:solidFill>
              </a:rPr>
              <a:t>2015;105(7</a:t>
            </a:r>
            <a:r>
              <a:rPr lang="en-US" sz="800" dirty="0">
                <a:solidFill>
                  <a:srgbClr val="000000"/>
                </a:solidFill>
              </a:rPr>
              <a:t>):1432-8.</a:t>
            </a:r>
          </a:p>
        </p:txBody>
      </p:sp>
    </p:spTree>
    <p:extLst>
      <p:ext uri="{BB962C8B-B14F-4D97-AF65-F5344CB8AC3E}">
        <p14:creationId xmlns:p14="http://schemas.microsoft.com/office/powerpoint/2010/main" val="187300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407" y="478292"/>
            <a:ext cx="8460241" cy="706437"/>
          </a:xfrm>
        </p:spPr>
        <p:txBody>
          <a:bodyPr/>
          <a:lstStyle/>
          <a:p>
            <a:r>
              <a:rPr lang="en-US" sz="3200" dirty="0"/>
              <a:t>Active cases </a:t>
            </a:r>
            <a:r>
              <a:rPr lang="en-US" sz="3200" dirty="0" smtClean="0"/>
              <a:t>among BCHD B-waivers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18407" y="1660189"/>
            <a:ext cx="8460241" cy="4808811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4 </a:t>
            </a:r>
            <a:r>
              <a:rPr lang="en-US" dirty="0" smtClean="0">
                <a:solidFill>
                  <a:schemeClr val="accent3"/>
                </a:solidFill>
              </a:rPr>
              <a:t>cases asymptomatic</a:t>
            </a:r>
            <a:endParaRPr lang="en-US" dirty="0">
              <a:solidFill>
                <a:schemeClr val="accent3"/>
              </a:solidFill>
            </a:endParaRPr>
          </a:p>
          <a:p>
            <a:pPr lvl="1"/>
            <a:r>
              <a:rPr lang="en-US" dirty="0">
                <a:solidFill>
                  <a:schemeClr val="accent3"/>
                </a:solidFill>
              </a:rPr>
              <a:t>Evaluated based on radiographic features/clinical </a:t>
            </a:r>
            <a:r>
              <a:rPr lang="en-US" dirty="0" smtClean="0">
                <a:solidFill>
                  <a:schemeClr val="accent3"/>
                </a:solidFill>
              </a:rPr>
              <a:t>exam</a:t>
            </a:r>
            <a:endParaRPr lang="en-US" dirty="0">
              <a:solidFill>
                <a:schemeClr val="accent3"/>
              </a:solidFill>
            </a:endParaRPr>
          </a:p>
          <a:p>
            <a:pPr lvl="1"/>
            <a:r>
              <a:rPr lang="en-US" dirty="0">
                <a:solidFill>
                  <a:schemeClr val="accent3"/>
                </a:solidFill>
              </a:rPr>
              <a:t>2/4 culture positive </a:t>
            </a:r>
            <a:endParaRPr lang="en-US" dirty="0" smtClean="0">
              <a:solidFill>
                <a:schemeClr val="accent3"/>
              </a:solidFill>
            </a:endParaRP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All received 6 months of HRZE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1 previously treated X 18 months 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1 B2</a:t>
            </a:r>
            <a:endParaRPr lang="en-US" dirty="0">
              <a:solidFill>
                <a:schemeClr val="accent3"/>
              </a:solidFill>
            </a:endParaRP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191" y="6527355"/>
            <a:ext cx="43733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00"/>
                </a:solidFill>
              </a:rPr>
              <a:t>Nuzzo JB, et al. </a:t>
            </a:r>
            <a:r>
              <a:rPr lang="en-US" sz="800" dirty="0">
                <a:solidFill>
                  <a:srgbClr val="000000"/>
                </a:solidFill>
              </a:rPr>
              <a:t>Am J Public Health. </a:t>
            </a:r>
            <a:r>
              <a:rPr lang="en-US" sz="800" dirty="0" smtClean="0">
                <a:solidFill>
                  <a:srgbClr val="000000"/>
                </a:solidFill>
              </a:rPr>
              <a:t>2015;105(7</a:t>
            </a:r>
            <a:r>
              <a:rPr lang="en-US" sz="800" dirty="0">
                <a:solidFill>
                  <a:srgbClr val="000000"/>
                </a:solidFill>
              </a:rPr>
              <a:t>):1432-8.</a:t>
            </a:r>
          </a:p>
        </p:txBody>
      </p:sp>
    </p:spTree>
    <p:extLst>
      <p:ext uri="{BB962C8B-B14F-4D97-AF65-F5344CB8AC3E}">
        <p14:creationId xmlns:p14="http://schemas.microsoft.com/office/powerpoint/2010/main" val="282028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Active cases among BCHD B-waivers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2 cases symptomatic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1 with cough and hemoptysis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1 with cough, weight loss, poor appetite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1 with + contact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1 with TB </a:t>
            </a:r>
            <a:r>
              <a:rPr lang="en-US" dirty="0" smtClean="0">
                <a:solidFill>
                  <a:srgbClr val="000000"/>
                </a:solidFill>
              </a:rPr>
              <a:t>spine + pulm TB 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191" y="6527355"/>
            <a:ext cx="43733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00"/>
                </a:solidFill>
              </a:rPr>
              <a:t>Nuzzo JB, et al. </a:t>
            </a:r>
            <a:r>
              <a:rPr lang="en-US" sz="800" dirty="0">
                <a:solidFill>
                  <a:srgbClr val="000000"/>
                </a:solidFill>
              </a:rPr>
              <a:t>Am J Public Health. </a:t>
            </a:r>
            <a:r>
              <a:rPr lang="en-US" sz="800" dirty="0" smtClean="0">
                <a:solidFill>
                  <a:srgbClr val="000000"/>
                </a:solidFill>
              </a:rPr>
              <a:t>2015;105(7</a:t>
            </a:r>
            <a:r>
              <a:rPr lang="en-US" sz="800" dirty="0">
                <a:solidFill>
                  <a:srgbClr val="000000"/>
                </a:solidFill>
              </a:rPr>
              <a:t>):1432-8.</a:t>
            </a:r>
          </a:p>
        </p:txBody>
      </p:sp>
    </p:spTree>
    <p:extLst>
      <p:ext uri="{BB962C8B-B14F-4D97-AF65-F5344CB8AC3E}">
        <p14:creationId xmlns:p14="http://schemas.microsoft.com/office/powerpoint/2010/main" val="367129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Review TB disease and infection among foreign-born persons in the United States and Maryland 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Review </a:t>
            </a:r>
            <a:r>
              <a:rPr lang="en-US" dirty="0">
                <a:solidFill>
                  <a:schemeClr val="accent3"/>
                </a:solidFill>
              </a:rPr>
              <a:t>TB disease </a:t>
            </a:r>
            <a:r>
              <a:rPr lang="en-US" dirty="0" smtClean="0">
                <a:solidFill>
                  <a:schemeClr val="accent3"/>
                </a:solidFill>
              </a:rPr>
              <a:t>among B-waivers at the Baltimore City Health Department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Review data on symptoms and CXR </a:t>
            </a:r>
            <a:r>
              <a:rPr lang="en-US" dirty="0" err="1" smtClean="0">
                <a:solidFill>
                  <a:schemeClr val="accent3"/>
                </a:solidFill>
              </a:rPr>
              <a:t>findigns</a:t>
            </a:r>
            <a:r>
              <a:rPr lang="en-US" dirty="0" smtClean="0">
                <a:solidFill>
                  <a:schemeClr val="accent3"/>
                </a:solidFill>
              </a:rPr>
              <a:t> among immigrants with active TB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Discuss Maryland TB screening protocol for B waivers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67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85000"/>
                  </a:schemeClr>
                </a:solidFill>
              </a:rPr>
              <a:t>Review TB disease and infection among foreign-born persons in the United States and Maryland </a:t>
            </a:r>
          </a:p>
          <a:p>
            <a:r>
              <a:rPr lang="en-US" dirty="0" smtClean="0">
                <a:solidFill>
                  <a:schemeClr val="accent6">
                    <a:lumMod val="85000"/>
                  </a:schemeClr>
                </a:solidFill>
              </a:rPr>
              <a:t>Review </a:t>
            </a:r>
            <a:r>
              <a:rPr lang="en-US" dirty="0">
                <a:solidFill>
                  <a:schemeClr val="accent6">
                    <a:lumMod val="85000"/>
                  </a:schemeClr>
                </a:solidFill>
              </a:rPr>
              <a:t>TB disease </a:t>
            </a:r>
            <a:r>
              <a:rPr lang="en-US" dirty="0" smtClean="0">
                <a:solidFill>
                  <a:schemeClr val="accent6">
                    <a:lumMod val="85000"/>
                  </a:schemeClr>
                </a:solidFill>
              </a:rPr>
              <a:t>among B-waivers at the Baltimore City Health Department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Review data on symptoms and CXR findings among immigrants with active TB</a:t>
            </a:r>
          </a:p>
          <a:p>
            <a:r>
              <a:rPr lang="en-US" dirty="0" smtClean="0">
                <a:solidFill>
                  <a:schemeClr val="accent6">
                    <a:lumMod val="85000"/>
                  </a:schemeClr>
                </a:solidFill>
              </a:rPr>
              <a:t>Discuss Maryland TB screening protocol for B waivers</a:t>
            </a:r>
            <a:endParaRPr lang="en-US" dirty="0">
              <a:solidFill>
                <a:schemeClr val="accent6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49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0797" y="403767"/>
            <a:ext cx="8460241" cy="706437"/>
          </a:xfrm>
        </p:spPr>
        <p:txBody>
          <a:bodyPr/>
          <a:lstStyle/>
          <a:p>
            <a:r>
              <a:rPr lang="en-US" dirty="0" smtClean="0"/>
              <a:t>Active Disease in Immigrants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90796" y="1361075"/>
            <a:ext cx="8460241" cy="4808811"/>
          </a:xfrm>
        </p:spPr>
        <p:txBody>
          <a:bodyPr/>
          <a:lstStyle/>
          <a:p>
            <a:r>
              <a:rPr lang="en-US" sz="2400" dirty="0" smtClean="0">
                <a:solidFill>
                  <a:srgbClr val="000000"/>
                </a:solidFill>
              </a:rPr>
              <a:t>BCHD 2010-2012: 4% active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2010 analysis of CDC EDN 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Children 2-14 with LTBI diagnosis upon arrival; 3% active </a:t>
            </a:r>
          </a:p>
          <a:p>
            <a:endParaRPr lang="en-US" sz="2400" dirty="0" smtClean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San Diego analysis of adults 2010-2012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4280 refugees with LTBI; 1.5%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active </a:t>
            </a:r>
            <a:endParaRPr lang="en-US" sz="2000" dirty="0">
              <a:solidFill>
                <a:srgbClr val="000000"/>
              </a:solidFill>
            </a:endParaRPr>
          </a:p>
          <a:p>
            <a:endParaRPr lang="en-US" sz="2400" dirty="0" smtClean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124,114 </a:t>
            </a:r>
            <a:r>
              <a:rPr lang="en-US" sz="2400" dirty="0">
                <a:solidFill>
                  <a:srgbClr val="000000"/>
                </a:solidFill>
              </a:rPr>
              <a:t>Filipino immigrants to California, followed 9 </a:t>
            </a:r>
            <a:r>
              <a:rPr lang="en-US" sz="2400" dirty="0" smtClean="0">
                <a:solidFill>
                  <a:srgbClr val="000000"/>
                </a:solidFill>
              </a:rPr>
              <a:t>years; 0.6% active </a:t>
            </a:r>
            <a:endParaRPr lang="en-US" sz="2400" dirty="0">
              <a:solidFill>
                <a:srgbClr val="000000"/>
              </a:solidFill>
            </a:endParaRP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72</a:t>
            </a:r>
            <a:r>
              <a:rPr lang="en-US" sz="2000" dirty="0">
                <a:solidFill>
                  <a:srgbClr val="000000"/>
                </a:solidFill>
              </a:rPr>
              <a:t>% in first year of immigration</a:t>
            </a:r>
          </a:p>
          <a:p>
            <a:pPr lvl="2"/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4343" y="6420757"/>
            <a:ext cx="448491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00"/>
                </a:solidFill>
              </a:rPr>
              <a:t>Taylor EM, et al. </a:t>
            </a:r>
            <a:r>
              <a:rPr lang="en-US" sz="800" dirty="0">
                <a:solidFill>
                  <a:srgbClr val="000000"/>
                </a:solidFill>
              </a:rPr>
              <a:t>J Immigr Minor Health. </a:t>
            </a:r>
            <a:r>
              <a:rPr lang="en-US" sz="800" dirty="0" smtClean="0">
                <a:solidFill>
                  <a:srgbClr val="000000"/>
                </a:solidFill>
              </a:rPr>
              <a:t>2015. </a:t>
            </a:r>
            <a:r>
              <a:rPr lang="en-US" sz="800" dirty="0">
                <a:solidFill>
                  <a:srgbClr val="000000"/>
                </a:solidFill>
              </a:rPr>
              <a:t>[</a:t>
            </a:r>
            <a:r>
              <a:rPr lang="en-US" sz="800" dirty="0" err="1">
                <a:solidFill>
                  <a:srgbClr val="000000"/>
                </a:solidFill>
              </a:rPr>
              <a:t>Epub</a:t>
            </a:r>
            <a:r>
              <a:rPr lang="en-US" sz="800" dirty="0">
                <a:solidFill>
                  <a:srgbClr val="000000"/>
                </a:solidFill>
              </a:rPr>
              <a:t> ahead of print</a:t>
            </a:r>
            <a:r>
              <a:rPr lang="en-US" sz="800" dirty="0" smtClean="0">
                <a:solidFill>
                  <a:srgbClr val="000000"/>
                </a:solidFill>
              </a:rPr>
              <a:t>] PMID 26364054</a:t>
            </a:r>
          </a:p>
          <a:p>
            <a:r>
              <a:rPr lang="en-US" sz="800" dirty="0" smtClean="0">
                <a:solidFill>
                  <a:srgbClr val="000000"/>
                </a:solidFill>
              </a:rPr>
              <a:t>Bennett RJ, et al. </a:t>
            </a:r>
            <a:r>
              <a:rPr lang="en-US" sz="800" dirty="0">
                <a:solidFill>
                  <a:srgbClr val="000000"/>
                </a:solidFill>
              </a:rPr>
              <a:t>Am J Public Health. </a:t>
            </a:r>
            <a:r>
              <a:rPr lang="en-US" sz="800" dirty="0" smtClean="0">
                <a:solidFill>
                  <a:srgbClr val="000000"/>
                </a:solidFill>
              </a:rPr>
              <a:t>2014;104(4</a:t>
            </a:r>
            <a:r>
              <a:rPr lang="en-US" sz="800" dirty="0">
                <a:solidFill>
                  <a:srgbClr val="000000"/>
                </a:solidFill>
              </a:rPr>
              <a:t>):e95-</a:t>
            </a:r>
            <a:r>
              <a:rPr lang="en-US" sz="800" dirty="0" smtClean="0">
                <a:solidFill>
                  <a:srgbClr val="000000"/>
                </a:solidFill>
              </a:rPr>
              <a:t>e102</a:t>
            </a:r>
          </a:p>
          <a:p>
            <a:r>
              <a:rPr lang="en-US" sz="800" dirty="0">
                <a:solidFill>
                  <a:schemeClr val="accent3"/>
                </a:solidFill>
              </a:rPr>
              <a:t>Walter ND, et al. Am J </a:t>
            </a:r>
            <a:r>
              <a:rPr lang="en-US" sz="800" dirty="0" err="1">
                <a:solidFill>
                  <a:schemeClr val="accent3"/>
                </a:solidFill>
              </a:rPr>
              <a:t>Respir</a:t>
            </a:r>
            <a:r>
              <a:rPr lang="en-US" sz="800" dirty="0">
                <a:solidFill>
                  <a:schemeClr val="accent3"/>
                </a:solidFill>
              </a:rPr>
              <a:t> </a:t>
            </a:r>
            <a:r>
              <a:rPr lang="en-US" sz="800" dirty="0" err="1">
                <a:solidFill>
                  <a:schemeClr val="accent3"/>
                </a:solidFill>
              </a:rPr>
              <a:t>Crit</a:t>
            </a:r>
            <a:r>
              <a:rPr lang="en-US" sz="800" dirty="0">
                <a:solidFill>
                  <a:schemeClr val="accent3"/>
                </a:solidFill>
              </a:rPr>
              <a:t> Care Med. 2014 ; 189(1): 88–95.</a:t>
            </a:r>
          </a:p>
          <a:p>
            <a:endParaRPr lang="en-US" sz="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35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407" y="431378"/>
            <a:ext cx="8460241" cy="706437"/>
          </a:xfrm>
        </p:spPr>
        <p:txBody>
          <a:bodyPr/>
          <a:lstStyle/>
          <a:p>
            <a:r>
              <a:rPr lang="en-US" dirty="0" smtClean="0"/>
              <a:t>Asymptomatic TB in foreign-born cases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89163" y="1577355"/>
            <a:ext cx="8809587" cy="4808811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1830 inmates entering a federal detention center in San Diego during 6 months in 1998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16 cases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60% foreign born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81% asymptomatic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94% with abnormal CXR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8814" y="6553200"/>
            <a:ext cx="64225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3"/>
                </a:solidFill>
              </a:rPr>
              <a:t>Saunders DL, et al. </a:t>
            </a:r>
            <a:r>
              <a:rPr lang="en-US" sz="800" dirty="0">
                <a:solidFill>
                  <a:schemeClr val="accent3"/>
                </a:solidFill>
              </a:rPr>
              <a:t>Public Health Rep. 2001 May-Jun; 116(3): 210–218</a:t>
            </a:r>
            <a:r>
              <a:rPr lang="en-US" sz="800" dirty="0" smtClean="0">
                <a:solidFill>
                  <a:schemeClr val="accent3"/>
                </a:solidFill>
              </a:rPr>
              <a:t>.</a:t>
            </a:r>
          </a:p>
          <a:p>
            <a:endParaRPr lang="en-US" sz="8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80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407" y="7076"/>
            <a:ext cx="8460241" cy="706437"/>
          </a:xfrm>
        </p:spPr>
        <p:txBody>
          <a:bodyPr/>
          <a:lstStyle/>
          <a:p>
            <a:r>
              <a:rPr lang="en-US" sz="2800" dirty="0"/>
              <a:t>Asymptomatic TB in foreign-born </a:t>
            </a:r>
            <a:r>
              <a:rPr lang="en-US" sz="2800" dirty="0" smtClean="0"/>
              <a:t>cases at 20 US sites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25595" y="6642556"/>
            <a:ext cx="45632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>
                <a:solidFill>
                  <a:srgbClr val="000000"/>
                </a:solidFill>
              </a:rPr>
              <a:t>Davidow</a:t>
            </a:r>
            <a:r>
              <a:rPr lang="en-US" sz="800" dirty="0" smtClean="0">
                <a:solidFill>
                  <a:srgbClr val="000000"/>
                </a:solidFill>
              </a:rPr>
              <a:t> AL, et al. </a:t>
            </a:r>
            <a:r>
              <a:rPr lang="en-US" sz="800" dirty="0">
                <a:solidFill>
                  <a:srgbClr val="000000"/>
                </a:solidFill>
              </a:rPr>
              <a:t>Am J Public Health. </a:t>
            </a:r>
            <a:r>
              <a:rPr lang="en-US" sz="800" dirty="0" smtClean="0">
                <a:solidFill>
                  <a:srgbClr val="000000"/>
                </a:solidFill>
              </a:rPr>
              <a:t>2015;105</a:t>
            </a:r>
            <a:r>
              <a:rPr lang="en-US" sz="800" dirty="0">
                <a:solidFill>
                  <a:srgbClr val="000000"/>
                </a:solidFill>
              </a:rPr>
              <a:t>(9):e81-8.</a:t>
            </a:r>
          </a:p>
        </p:txBody>
      </p:sp>
      <p:graphicFrame>
        <p:nvGraphicFramePr>
          <p:cNvPr id="12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8626855"/>
              </p:ext>
            </p:extLst>
          </p:nvPr>
        </p:nvGraphicFramePr>
        <p:xfrm>
          <a:off x="836340" y="1451204"/>
          <a:ext cx="6958362" cy="500329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79181"/>
                <a:gridCol w="3479181"/>
              </a:tblGrid>
              <a:tr h="36459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Characteristic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No (% of total) or Median (IQR)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7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3"/>
                          </a:solidFill>
                        </a:rPr>
                        <a:t>Persons with TB diagnosed within 6 months</a:t>
                      </a:r>
                      <a:r>
                        <a:rPr lang="en-US" sz="1400" b="1" baseline="0" dirty="0" smtClean="0">
                          <a:solidFill>
                            <a:schemeClr val="accent3"/>
                          </a:solidFill>
                        </a:rPr>
                        <a:t> of arrival (n=151)</a:t>
                      </a:r>
                      <a:endParaRPr lang="en-US" sz="1400" b="1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96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accent3"/>
                          </a:solidFill>
                        </a:rPr>
                        <a:t>Symptoms before diagnosis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3"/>
                          </a:solidFill>
                        </a:rPr>
                        <a:t>           With symptoms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3"/>
                          </a:solidFill>
                        </a:rPr>
                        <a:t>83 (52.3)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3"/>
                          </a:solidFill>
                        </a:rPr>
                        <a:t>           No symptoms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3"/>
                          </a:solidFill>
                        </a:rPr>
                        <a:t>68 (47.7)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6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3"/>
                          </a:solidFill>
                        </a:rPr>
                        <a:t>Persons with TB diagnosed</a:t>
                      </a:r>
                      <a:r>
                        <a:rPr lang="en-US" sz="1400" b="1" baseline="0" dirty="0" smtClean="0">
                          <a:solidFill>
                            <a:schemeClr val="accent3"/>
                          </a:solidFill>
                        </a:rPr>
                        <a:t> ≥</a:t>
                      </a:r>
                      <a:r>
                        <a:rPr lang="en-US" sz="1400" b="1" dirty="0" smtClean="0">
                          <a:solidFill>
                            <a:schemeClr val="accent3"/>
                          </a:solidFill>
                        </a:rPr>
                        <a:t> 6 months after arrival (829)</a:t>
                      </a:r>
                      <a:endParaRPr lang="en-US" sz="1400" b="1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966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3"/>
                          </a:solidFill>
                        </a:rPr>
                        <a:t>Time since arrival</a:t>
                      </a:r>
                      <a:endParaRPr lang="en-US" sz="1400" b="1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63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3"/>
                          </a:solidFill>
                        </a:rPr>
                        <a:t>            6-11.9 months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3"/>
                          </a:solidFill>
                        </a:rPr>
                        <a:t>47 (6)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3"/>
                          </a:solidFill>
                        </a:rPr>
                        <a:t>            1-2 y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3"/>
                          </a:solidFill>
                        </a:rPr>
                        <a:t>68 (8)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3"/>
                          </a:solidFill>
                        </a:rPr>
                        <a:t>            3-5 y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3"/>
                          </a:solidFill>
                        </a:rPr>
                        <a:t>183 (22)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3"/>
                          </a:solidFill>
                        </a:rPr>
                        <a:t>            &gt;5 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3"/>
                          </a:solidFill>
                        </a:rPr>
                        <a:t>531 (64)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6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3"/>
                          </a:solidFill>
                        </a:rPr>
                        <a:t>Symptoms</a:t>
                      </a:r>
                      <a:r>
                        <a:rPr lang="en-US" sz="1400" b="1" baseline="0" dirty="0" smtClean="0">
                          <a:solidFill>
                            <a:schemeClr val="accent3"/>
                          </a:solidFill>
                        </a:rPr>
                        <a:t> before diagnosis</a:t>
                      </a:r>
                      <a:endParaRPr lang="en-US" sz="1400" b="1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3"/>
                          </a:solidFill>
                        </a:rPr>
                        <a:t>            &lt;50 d before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3"/>
                          </a:solidFill>
                        </a:rPr>
                        <a:t>214 (25.2)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3"/>
                          </a:solidFill>
                        </a:rPr>
                        <a:t>            50-175 d before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3"/>
                          </a:solidFill>
                        </a:rPr>
                        <a:t>234 (26.2)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3"/>
                          </a:solidFill>
                        </a:rPr>
                        <a:t>            &gt;175</a:t>
                      </a:r>
                      <a:r>
                        <a:rPr lang="en-US" sz="1400" baseline="0" dirty="0" smtClean="0">
                          <a:solidFill>
                            <a:schemeClr val="accent3"/>
                          </a:solidFill>
                        </a:rPr>
                        <a:t> d before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3"/>
                          </a:solidFill>
                        </a:rPr>
                        <a:t>213</a:t>
                      </a:r>
                      <a:r>
                        <a:rPr lang="en-US" sz="1400" baseline="0" dirty="0" smtClean="0">
                          <a:solidFill>
                            <a:schemeClr val="accent3"/>
                          </a:solidFill>
                        </a:rPr>
                        <a:t> (24.4)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59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3"/>
                          </a:solidFill>
                        </a:rPr>
                        <a:t>            No symptoms 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3"/>
                          </a:solidFill>
                        </a:rPr>
                        <a:t>168 (24.1)</a:t>
                      </a:r>
                      <a:endParaRPr lang="en-US" sz="14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itle 1"/>
          <p:cNvSpPr txBox="1">
            <a:spLocks/>
          </p:cNvSpPr>
          <p:nvPr/>
        </p:nvSpPr>
        <p:spPr>
          <a:xfrm>
            <a:off x="836340" y="959684"/>
            <a:ext cx="7072805" cy="49152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baseline="0">
                <a:solidFill>
                  <a:schemeClr val="tx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1400" b="1" dirty="0" smtClean="0"/>
              <a:t>980 TB patients who reported their visa status, stratified by time from US arrival to diagnosis, 2005-2006</a:t>
            </a:r>
            <a:endParaRPr lang="en-US" sz="1400" b="1" dirty="0"/>
          </a:p>
        </p:txBody>
      </p:sp>
      <p:sp>
        <p:nvSpPr>
          <p:cNvPr id="14" name="Rectangle 13"/>
          <p:cNvSpPr/>
          <p:nvPr/>
        </p:nvSpPr>
        <p:spPr>
          <a:xfrm>
            <a:off x="4316120" y="2435067"/>
            <a:ext cx="966198" cy="622248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315521" y="5126864"/>
            <a:ext cx="966198" cy="1283262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7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Chest X Rays and TB diagnosis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Evaluation of foreign-borne persons diagnosed with TB in the US between 2001-2006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46,970 total cases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28% diagnosed within 2 years of entry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642556"/>
            <a:ext cx="5638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00"/>
                </a:solidFill>
              </a:rPr>
              <a:t>Caine KP, et al. </a:t>
            </a:r>
            <a:r>
              <a:rPr lang="sv-SE" sz="800" dirty="0">
                <a:solidFill>
                  <a:srgbClr val="000000"/>
                </a:solidFill>
              </a:rPr>
              <a:t>JAMA. </a:t>
            </a:r>
            <a:r>
              <a:rPr lang="sv-SE" sz="800" dirty="0" smtClean="0">
                <a:solidFill>
                  <a:srgbClr val="000000"/>
                </a:solidFill>
              </a:rPr>
              <a:t>2008;300(4</a:t>
            </a:r>
            <a:r>
              <a:rPr lang="sv-SE" sz="800" dirty="0">
                <a:solidFill>
                  <a:srgbClr val="000000"/>
                </a:solidFill>
              </a:rPr>
              <a:t>):405-12.</a:t>
            </a:r>
            <a:endParaRPr lang="en-US" sz="800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876300" y="2857500"/>
            <a:ext cx="4927600" cy="25400"/>
          </a:xfrm>
          <a:prstGeom prst="line">
            <a:avLst/>
          </a:prstGeom>
          <a:ln w="38100" cmpd="sng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826096"/>
              </p:ext>
            </p:extLst>
          </p:nvPr>
        </p:nvGraphicFramePr>
        <p:xfrm>
          <a:off x="318407" y="3678034"/>
          <a:ext cx="8288000" cy="2423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36000"/>
                <a:gridCol w="1036000"/>
                <a:gridCol w="1036000"/>
                <a:gridCol w="1036000"/>
                <a:gridCol w="1036000"/>
                <a:gridCol w="1036000"/>
                <a:gridCol w="1036000"/>
                <a:gridCol w="1036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Abnormal CXR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Normal or no CXR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accent3"/>
                          </a:solidFill>
                        </a:rPr>
                        <a:t>Time</a:t>
                      </a:r>
                      <a:r>
                        <a:rPr lang="en-US" sz="1600" b="0" baseline="0" dirty="0" smtClean="0">
                          <a:solidFill>
                            <a:schemeClr val="accent3"/>
                          </a:solidFill>
                        </a:rPr>
                        <a:t> since entry, months</a:t>
                      </a:r>
                      <a:endParaRPr lang="en-US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accent3"/>
                          </a:solidFill>
                        </a:rPr>
                        <a:t>No of cases</a:t>
                      </a:r>
                      <a:endParaRPr lang="en-US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accent3"/>
                          </a:solidFill>
                        </a:rPr>
                        <a:t>Pulm cases</a:t>
                      </a:r>
                      <a:endParaRPr lang="en-US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accent3"/>
                          </a:solidFill>
                        </a:rPr>
                        <a:t>Pos</a:t>
                      </a:r>
                      <a:r>
                        <a:rPr lang="en-US" sz="1600" b="0" baseline="0" dirty="0" smtClean="0">
                          <a:solidFill>
                            <a:schemeClr val="accent3"/>
                          </a:solidFill>
                        </a:rPr>
                        <a:t> smear</a:t>
                      </a:r>
                      <a:endParaRPr lang="en-US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accent3"/>
                          </a:solidFill>
                        </a:rPr>
                        <a:t>Neg smear,</a:t>
                      </a:r>
                      <a:r>
                        <a:rPr lang="en-US" sz="1600" b="0" baseline="0" dirty="0" smtClean="0">
                          <a:solidFill>
                            <a:schemeClr val="accent3"/>
                          </a:solidFill>
                        </a:rPr>
                        <a:t> pos culture</a:t>
                      </a:r>
                      <a:endParaRPr lang="en-US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accent3"/>
                          </a:solidFill>
                        </a:rPr>
                        <a:t>Pos</a:t>
                      </a:r>
                      <a:r>
                        <a:rPr lang="en-US" sz="1600" b="0" baseline="0" dirty="0" smtClean="0">
                          <a:solidFill>
                            <a:schemeClr val="accent3"/>
                          </a:solidFill>
                        </a:rPr>
                        <a:t> smear</a:t>
                      </a:r>
                      <a:endParaRPr lang="en-US" sz="1600" b="0" dirty="0" smtClean="0">
                        <a:solidFill>
                          <a:schemeClr val="accent3"/>
                        </a:solidFill>
                      </a:endParaRPr>
                    </a:p>
                    <a:p>
                      <a:pPr algn="ctr"/>
                      <a:endParaRPr lang="en-US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accent3"/>
                          </a:solidFill>
                        </a:rPr>
                        <a:t>Neg smear,</a:t>
                      </a:r>
                      <a:r>
                        <a:rPr lang="en-US" sz="1600" b="0" baseline="0" dirty="0" smtClean="0">
                          <a:solidFill>
                            <a:schemeClr val="accent3"/>
                          </a:solidFill>
                        </a:rPr>
                        <a:t> pos culture</a:t>
                      </a:r>
                      <a:endParaRPr lang="en-US" sz="1600" b="0" dirty="0" smtClean="0">
                        <a:solidFill>
                          <a:schemeClr val="accent3"/>
                        </a:solidFill>
                      </a:endParaRPr>
                    </a:p>
                    <a:p>
                      <a:pPr algn="ctr"/>
                      <a:endParaRPr lang="en-US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accent3"/>
                          </a:solidFill>
                        </a:rPr>
                        <a:t>Neg smear, neg culture</a:t>
                      </a:r>
                      <a:endParaRPr lang="en-US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accent3"/>
                          </a:solidFill>
                        </a:rPr>
                        <a:t>&lt;3 </a:t>
                      </a:r>
                      <a:endParaRPr lang="en-US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accent3"/>
                          </a:solidFill>
                        </a:rPr>
                        <a:t>4499</a:t>
                      </a:r>
                      <a:endParaRPr lang="en-US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accent3"/>
                          </a:solidFill>
                        </a:rPr>
                        <a:t>4104 (91)</a:t>
                      </a:r>
                      <a:endParaRPr lang="en-US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accent3"/>
                          </a:solidFill>
                        </a:rPr>
                        <a:t>1211 (30)</a:t>
                      </a:r>
                      <a:endParaRPr lang="en-US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accent3"/>
                          </a:solidFill>
                        </a:rPr>
                        <a:t>1502 (37)</a:t>
                      </a:r>
                      <a:endParaRPr lang="en-US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accent3"/>
                          </a:solidFill>
                        </a:rPr>
                        <a:t>31 (1)</a:t>
                      </a:r>
                      <a:endParaRPr lang="en-US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accent3"/>
                          </a:solidFill>
                        </a:rPr>
                        <a:t>101 (2)</a:t>
                      </a:r>
                      <a:endParaRPr lang="en-US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accent3"/>
                          </a:solidFill>
                        </a:rPr>
                        <a:t>1259 (31)</a:t>
                      </a:r>
                      <a:endParaRPr lang="en-US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accent3"/>
                          </a:solidFill>
                        </a:rPr>
                        <a:t>&lt;6 </a:t>
                      </a:r>
                      <a:endParaRPr lang="en-US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accent3"/>
                          </a:solidFill>
                        </a:rPr>
                        <a:t>6835</a:t>
                      </a:r>
                      <a:endParaRPr lang="en-US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accent3"/>
                          </a:solidFill>
                        </a:rPr>
                        <a:t>6036</a:t>
                      </a:r>
                      <a:r>
                        <a:rPr lang="en-US" sz="1600" b="0" baseline="0" dirty="0" smtClean="0">
                          <a:solidFill>
                            <a:schemeClr val="accent3"/>
                          </a:solidFill>
                        </a:rPr>
                        <a:t> (88)</a:t>
                      </a:r>
                      <a:endParaRPr lang="en-US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accent3"/>
                          </a:solidFill>
                        </a:rPr>
                        <a:t>1924 (32)</a:t>
                      </a:r>
                      <a:endParaRPr lang="en-US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accent3"/>
                          </a:solidFill>
                        </a:rPr>
                        <a:t>2066 (34)</a:t>
                      </a:r>
                      <a:endParaRPr lang="en-US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accent3"/>
                          </a:solidFill>
                        </a:rPr>
                        <a:t>40 (1)</a:t>
                      </a:r>
                      <a:endParaRPr lang="en-US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accent3"/>
                          </a:solidFill>
                        </a:rPr>
                        <a:t>133 (2)</a:t>
                      </a:r>
                      <a:endParaRPr lang="en-US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accent3"/>
                          </a:solidFill>
                        </a:rPr>
                        <a:t>1873 (32)</a:t>
                      </a:r>
                      <a:endParaRPr lang="en-US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18407" y="3370257"/>
            <a:ext cx="8602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Reported TB Cases among Foreign-Born Persons in the United States Less than 3 and 6 months, 2001-2006</a:t>
            </a:r>
            <a:endParaRPr lang="en-US" sz="1400" b="1" dirty="0"/>
          </a:p>
        </p:txBody>
      </p:sp>
      <p:sp>
        <p:nvSpPr>
          <p:cNvPr id="10" name="Rectangle 9"/>
          <p:cNvSpPr/>
          <p:nvPr/>
        </p:nvSpPr>
        <p:spPr>
          <a:xfrm>
            <a:off x="3439886" y="3659280"/>
            <a:ext cx="4125685" cy="2423160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Pre-immigration screening, symptoms, CXR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83,214 persons screened in China between 2009-2010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270 </a:t>
            </a:r>
            <a:r>
              <a:rPr lang="en-US" dirty="0">
                <a:solidFill>
                  <a:srgbClr val="000000"/>
                </a:solidFill>
              </a:rPr>
              <a:t>cases </a:t>
            </a:r>
            <a:endParaRPr lang="en-US" dirty="0" smtClean="0">
              <a:solidFill>
                <a:srgbClr val="000000"/>
              </a:solidFill>
            </a:endParaRP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81</a:t>
            </a:r>
            <a:r>
              <a:rPr lang="en-US" dirty="0">
                <a:solidFill>
                  <a:srgbClr val="000000"/>
                </a:solidFill>
              </a:rPr>
              <a:t>% asymptomatic </a:t>
            </a:r>
            <a:endParaRPr lang="en-US" dirty="0" smtClean="0">
              <a:solidFill>
                <a:srgbClr val="000000"/>
              </a:solidFill>
            </a:endParaRP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92% with abnormal CXR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14,098 </a:t>
            </a:r>
            <a:r>
              <a:rPr lang="en-US" dirty="0">
                <a:solidFill>
                  <a:srgbClr val="000000"/>
                </a:solidFill>
              </a:rPr>
              <a:t>persons screened between 1998-1999 in Vietnam 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183 cases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82% </a:t>
            </a:r>
            <a:r>
              <a:rPr lang="en-US" dirty="0">
                <a:solidFill>
                  <a:srgbClr val="000000"/>
                </a:solidFill>
              </a:rPr>
              <a:t>symptomatic </a:t>
            </a:r>
            <a:endParaRPr lang="en-US" dirty="0" smtClean="0">
              <a:solidFill>
                <a:srgbClr val="000000"/>
              </a:solidFill>
            </a:endParaRP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All </a:t>
            </a:r>
            <a:r>
              <a:rPr lang="en-US" dirty="0">
                <a:solidFill>
                  <a:srgbClr val="000000"/>
                </a:solidFill>
              </a:rPr>
              <a:t>had </a:t>
            </a:r>
            <a:r>
              <a:rPr lang="en-US" dirty="0" smtClean="0">
                <a:solidFill>
                  <a:srgbClr val="000000"/>
                </a:solidFill>
              </a:rPr>
              <a:t>abnormal </a:t>
            </a:r>
            <a:r>
              <a:rPr lang="en-US" dirty="0">
                <a:solidFill>
                  <a:srgbClr val="000000"/>
                </a:solidFill>
              </a:rPr>
              <a:t>CXR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5143" y="6411686"/>
            <a:ext cx="53775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00"/>
                </a:solidFill>
              </a:rPr>
              <a:t>Liang S, et </a:t>
            </a:r>
            <a:r>
              <a:rPr lang="en-US" sz="800" dirty="0">
                <a:solidFill>
                  <a:srgbClr val="000000"/>
                </a:solidFill>
              </a:rPr>
              <a:t>al. BMC Public Health (2015) </a:t>
            </a:r>
            <a:r>
              <a:rPr lang="en-US" sz="800" dirty="0" smtClean="0">
                <a:solidFill>
                  <a:srgbClr val="000000"/>
                </a:solidFill>
              </a:rPr>
              <a:t>15:231</a:t>
            </a:r>
          </a:p>
          <a:p>
            <a:r>
              <a:rPr lang="en-US" sz="800" dirty="0" smtClean="0">
                <a:solidFill>
                  <a:srgbClr val="000000"/>
                </a:solidFill>
              </a:rPr>
              <a:t>Maloney SA, et al. </a:t>
            </a:r>
            <a:r>
              <a:rPr lang="sv-SE" sz="800" u="sng" dirty="0">
                <a:solidFill>
                  <a:srgbClr val="000000"/>
                </a:solidFill>
              </a:rPr>
              <a:t>Arch Intern Med.</a:t>
            </a:r>
            <a:r>
              <a:rPr lang="sv-SE" sz="800" dirty="0">
                <a:solidFill>
                  <a:srgbClr val="000000"/>
                </a:solidFill>
              </a:rPr>
              <a:t> 2006 Jan 23;166(2):234-40.</a:t>
            </a:r>
            <a:r>
              <a:rPr lang="en-US" sz="800" dirty="0" smtClean="0">
                <a:solidFill>
                  <a:srgbClr val="000000"/>
                </a:solidFill>
              </a:rPr>
              <a:t> </a:t>
            </a:r>
            <a:endParaRPr lang="en-US" sz="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54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85000"/>
                  </a:schemeClr>
                </a:solidFill>
              </a:rPr>
              <a:t>Review TB disease and infection among foreign-born persons in the United States and Maryland </a:t>
            </a:r>
          </a:p>
          <a:p>
            <a:r>
              <a:rPr lang="en-US" dirty="0" smtClean="0">
                <a:solidFill>
                  <a:schemeClr val="accent6">
                    <a:lumMod val="85000"/>
                  </a:schemeClr>
                </a:solidFill>
              </a:rPr>
              <a:t>Review </a:t>
            </a:r>
            <a:r>
              <a:rPr lang="en-US" dirty="0">
                <a:solidFill>
                  <a:schemeClr val="accent6">
                    <a:lumMod val="85000"/>
                  </a:schemeClr>
                </a:solidFill>
              </a:rPr>
              <a:t>TB disease </a:t>
            </a:r>
            <a:r>
              <a:rPr lang="en-US" dirty="0" smtClean="0">
                <a:solidFill>
                  <a:schemeClr val="accent6">
                    <a:lumMod val="85000"/>
                  </a:schemeClr>
                </a:solidFill>
              </a:rPr>
              <a:t>among B-waivers at the Baltimore City Health Department</a:t>
            </a:r>
          </a:p>
          <a:p>
            <a:r>
              <a:rPr lang="en-US" dirty="0" smtClean="0">
                <a:solidFill>
                  <a:schemeClr val="accent6">
                    <a:lumMod val="85000"/>
                  </a:schemeClr>
                </a:solidFill>
              </a:rPr>
              <a:t>Review data on symptoms and CXR </a:t>
            </a:r>
            <a:r>
              <a:rPr lang="en-US" dirty="0" err="1" smtClean="0">
                <a:solidFill>
                  <a:schemeClr val="accent6">
                    <a:lumMod val="85000"/>
                  </a:schemeClr>
                </a:solidFill>
              </a:rPr>
              <a:t>findigns</a:t>
            </a:r>
            <a:r>
              <a:rPr lang="en-US" dirty="0" smtClean="0">
                <a:solidFill>
                  <a:schemeClr val="accent6">
                    <a:lumMod val="85000"/>
                  </a:schemeClr>
                </a:solidFill>
              </a:rPr>
              <a:t> among immigrants with active TB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Discuss Maryland TB screening protocol for B waivers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92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407" y="409349"/>
            <a:ext cx="8460241" cy="706437"/>
          </a:xfrm>
        </p:spPr>
        <p:txBody>
          <a:bodyPr/>
          <a:lstStyle/>
          <a:p>
            <a:r>
              <a:rPr lang="en-US" sz="2800" dirty="0" smtClean="0"/>
              <a:t>Maryland B-waivers, 2013-2015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79714" y="5203370"/>
            <a:ext cx="8460241" cy="334783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>
                <a:solidFill>
                  <a:schemeClr val="accent3"/>
                </a:solidFill>
              </a:rPr>
              <a:t>Fibrosis= “</a:t>
            </a:r>
            <a:r>
              <a:rPr lang="en-US" sz="1600" dirty="0">
                <a:solidFill>
                  <a:schemeClr val="accent3"/>
                </a:solidFill>
              </a:rPr>
              <a:t>fibrosis,” “apical” or “upper lobe” scarring, and “pleural fibrosis”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79714" y="1397002"/>
          <a:ext cx="6640286" cy="38063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23303"/>
                <a:gridCol w="1600784"/>
                <a:gridCol w="1316199"/>
              </a:tblGrid>
              <a:tr h="475796"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Characteristic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N=518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  <a:tr h="4757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Fibrosis on CXR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58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  <a:tr h="4757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B1</a:t>
                      </a:r>
                      <a:r>
                        <a:rPr lang="en-US" baseline="0" dirty="0" smtClean="0">
                          <a:solidFill>
                            <a:schemeClr val="accent3"/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53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91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  <a:tr h="4757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Immigrants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49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  <a:tr h="4757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Refugees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  <a:tr h="475796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accent3"/>
                          </a:solidFill>
                        </a:rPr>
                        <a:t>Asylees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  <a:tr h="4757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Sputum collected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49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  <a:tr h="4757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      Sputum positive for MTB 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642092" y="4201324"/>
            <a:ext cx="2977907" cy="1002046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9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Optimal screening for B-waivers?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91220" y="1756805"/>
            <a:ext cx="8460241" cy="4808811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sz="2400" dirty="0" smtClean="0">
              <a:solidFill>
                <a:srgbClr val="000000"/>
              </a:solidFill>
            </a:endParaRPr>
          </a:p>
          <a:p>
            <a:r>
              <a:rPr lang="en-US" sz="2000" dirty="0" smtClean="0">
                <a:solidFill>
                  <a:srgbClr val="000000"/>
                </a:solidFill>
              </a:rPr>
              <a:t>Are symptoms a good screening tool?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Are CXRs a good screening tool?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</a:rPr>
              <a:t>M</a:t>
            </a:r>
            <a:r>
              <a:rPr lang="en-US" sz="1600" dirty="0" smtClean="0">
                <a:solidFill>
                  <a:srgbClr val="000000"/>
                </a:solidFill>
              </a:rPr>
              <a:t>ean time to pre-immigration CXR and evaluation 201 days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Is it practical to obtain CXR and have patient come back?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483" y="6406898"/>
            <a:ext cx="45611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00"/>
                </a:solidFill>
              </a:rPr>
              <a:t>Den Boon, et al. </a:t>
            </a:r>
            <a:r>
              <a:rPr lang="de-DE" sz="800" dirty="0">
                <a:solidFill>
                  <a:srgbClr val="000000"/>
                </a:solidFill>
              </a:rPr>
              <a:t>Int J Tuberc Lung Dis. 2006 Aug;10(8):876-82</a:t>
            </a:r>
            <a:r>
              <a:rPr lang="de-DE" sz="800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sz="800" dirty="0" err="1">
                <a:solidFill>
                  <a:srgbClr val="000000"/>
                </a:solidFill>
              </a:rPr>
              <a:t>van't</a:t>
            </a:r>
            <a:r>
              <a:rPr lang="en-US" sz="800" dirty="0">
                <a:solidFill>
                  <a:srgbClr val="000000"/>
                </a:solidFill>
              </a:rPr>
              <a:t> Hoog </a:t>
            </a:r>
            <a:r>
              <a:rPr lang="en-US" sz="800" dirty="0" smtClean="0">
                <a:solidFill>
                  <a:srgbClr val="000000"/>
                </a:solidFill>
              </a:rPr>
              <a:t>AH, et al. </a:t>
            </a:r>
            <a:r>
              <a:rPr lang="en-US" sz="800" dirty="0">
                <a:solidFill>
                  <a:srgbClr val="000000"/>
                </a:solidFill>
              </a:rPr>
              <a:t>PLoS One. 2012;7(7):e38691. 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994075"/>
              </p:ext>
            </p:extLst>
          </p:nvPr>
        </p:nvGraphicFramePr>
        <p:xfrm>
          <a:off x="97481" y="1426355"/>
          <a:ext cx="8847720" cy="242268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21719"/>
                <a:gridCol w="1827521"/>
                <a:gridCol w="1474620"/>
                <a:gridCol w="1474620"/>
                <a:gridCol w="1474620"/>
                <a:gridCol w="1474620"/>
              </a:tblGrid>
              <a:tr h="38766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Baltimore City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Maryland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Virginia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Minnesota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Curry Center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09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3"/>
                          </a:solidFill>
                        </a:rPr>
                        <a:t>B1</a:t>
                      </a:r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accent3"/>
                          </a:solidFill>
                        </a:rPr>
                        <a:t>Obtain sputa </a:t>
                      </a:r>
                      <a:endParaRPr lang="en-US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accent3"/>
                          </a:solidFill>
                        </a:rPr>
                        <a:t>if symptoms </a:t>
                      </a:r>
                      <a:r>
                        <a:rPr lang="en-US" sz="1600" b="1" dirty="0" smtClean="0">
                          <a:solidFill>
                            <a:schemeClr val="accent3"/>
                          </a:solidFill>
                        </a:rPr>
                        <a:t>OR</a:t>
                      </a:r>
                      <a:r>
                        <a:rPr lang="en-US" sz="1600" baseline="0" dirty="0" smtClean="0">
                          <a:solidFill>
                            <a:schemeClr val="accent3"/>
                          </a:solidFill>
                        </a:rPr>
                        <a:t> abnormal CXR</a:t>
                      </a:r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3"/>
                          </a:solidFill>
                        </a:rPr>
                        <a:t>Obtain sputa if symptomatic</a:t>
                      </a:r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3"/>
                          </a:solidFill>
                        </a:rPr>
                        <a:t>Obtain sputa</a:t>
                      </a:r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3"/>
                          </a:solidFill>
                        </a:rPr>
                        <a:t>Obtain</a:t>
                      </a:r>
                      <a:r>
                        <a:rPr lang="en-US" sz="1600" baseline="0" dirty="0" smtClean="0">
                          <a:solidFill>
                            <a:schemeClr val="accent3"/>
                          </a:solidFill>
                        </a:rPr>
                        <a:t> sputa if symptomatic</a:t>
                      </a:r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3"/>
                          </a:solidFill>
                        </a:rPr>
                        <a:t>Obtain sputa</a:t>
                      </a:r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060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3"/>
                          </a:solidFill>
                        </a:rPr>
                        <a:t>B2 </a:t>
                      </a:r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accent3"/>
                          </a:solidFill>
                        </a:rPr>
                        <a:t>Obtain sputa </a:t>
                      </a:r>
                      <a:endParaRPr lang="en-US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accent3"/>
                          </a:solidFill>
                        </a:rPr>
                        <a:t>if symptoms </a:t>
                      </a:r>
                      <a:r>
                        <a:rPr lang="en-US" sz="1600" b="1" dirty="0" smtClean="0">
                          <a:solidFill>
                            <a:schemeClr val="accent3"/>
                          </a:solidFill>
                        </a:rPr>
                        <a:t>OR</a:t>
                      </a:r>
                      <a:r>
                        <a:rPr lang="en-US" sz="1600" baseline="0" dirty="0" smtClean="0">
                          <a:solidFill>
                            <a:schemeClr val="accent3"/>
                          </a:solidFill>
                        </a:rPr>
                        <a:t> abnormal CXR</a:t>
                      </a:r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3"/>
                          </a:solidFill>
                        </a:rPr>
                        <a:t>Obtain</a:t>
                      </a:r>
                      <a:r>
                        <a:rPr lang="en-US" sz="1600" baseline="0" dirty="0" smtClean="0">
                          <a:solidFill>
                            <a:schemeClr val="accent3"/>
                          </a:solidFill>
                        </a:rPr>
                        <a:t> sputa if symptomatic</a:t>
                      </a:r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accent3"/>
                          </a:solidFill>
                        </a:rPr>
                        <a:t>Obtain</a:t>
                      </a:r>
                      <a:r>
                        <a:rPr lang="en-US" sz="1600" baseline="0" dirty="0" smtClean="0">
                          <a:solidFill>
                            <a:schemeClr val="accent3"/>
                          </a:solidFill>
                        </a:rPr>
                        <a:t> sputa if symptomatic</a:t>
                      </a:r>
                      <a:endParaRPr lang="en-US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3"/>
                          </a:solidFill>
                        </a:rPr>
                        <a:t>Obtain</a:t>
                      </a:r>
                      <a:r>
                        <a:rPr lang="en-US" sz="1600" baseline="0" dirty="0" smtClean="0">
                          <a:solidFill>
                            <a:schemeClr val="accent3"/>
                          </a:solidFill>
                        </a:rPr>
                        <a:t> sputa if symptomatic</a:t>
                      </a:r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3"/>
                          </a:solidFill>
                        </a:rPr>
                        <a:t>Obtain sputa if symptomatic</a:t>
                      </a:r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021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Review TB disease and infection among foreign-born persons in the United States and Maryland </a:t>
            </a:r>
          </a:p>
          <a:p>
            <a:r>
              <a:rPr lang="en-US" dirty="0" smtClean="0">
                <a:solidFill>
                  <a:schemeClr val="accent6">
                    <a:lumMod val="85000"/>
                  </a:schemeClr>
                </a:solidFill>
              </a:rPr>
              <a:t>Review </a:t>
            </a:r>
            <a:r>
              <a:rPr lang="en-US" dirty="0">
                <a:solidFill>
                  <a:schemeClr val="accent6">
                    <a:lumMod val="85000"/>
                  </a:schemeClr>
                </a:solidFill>
              </a:rPr>
              <a:t>TB disease </a:t>
            </a:r>
            <a:r>
              <a:rPr lang="en-US" dirty="0" smtClean="0">
                <a:solidFill>
                  <a:schemeClr val="accent6">
                    <a:lumMod val="85000"/>
                  </a:schemeClr>
                </a:solidFill>
              </a:rPr>
              <a:t>among B-waivers at the Baltimore City Health Department</a:t>
            </a:r>
          </a:p>
          <a:p>
            <a:r>
              <a:rPr lang="en-US" dirty="0" smtClean="0">
                <a:solidFill>
                  <a:schemeClr val="accent6">
                    <a:lumMod val="85000"/>
                  </a:schemeClr>
                </a:solidFill>
              </a:rPr>
              <a:t>Review data on symptoms and CXR findings among immigrants with active TB</a:t>
            </a:r>
          </a:p>
          <a:p>
            <a:r>
              <a:rPr lang="en-US" dirty="0" smtClean="0">
                <a:solidFill>
                  <a:schemeClr val="accent6">
                    <a:lumMod val="85000"/>
                  </a:schemeClr>
                </a:solidFill>
              </a:rPr>
              <a:t>Discuss Maryland TB screening protocol for B waivers</a:t>
            </a:r>
            <a:endParaRPr lang="en-US" dirty="0">
              <a:solidFill>
                <a:schemeClr val="accent6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81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407" y="503692"/>
            <a:ext cx="8460241" cy="706437"/>
          </a:xfrm>
        </p:spPr>
        <p:txBody>
          <a:bodyPr/>
          <a:lstStyle/>
          <a:p>
            <a:r>
              <a:rPr lang="en-US" dirty="0" smtClean="0"/>
              <a:t>B-Waivers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 smtClean="0">
              <a:solidFill>
                <a:schemeClr val="accent3"/>
              </a:solidFill>
            </a:endParaRPr>
          </a:p>
          <a:p>
            <a:endParaRPr lang="en-US" dirty="0">
              <a:solidFill>
                <a:schemeClr val="accent3"/>
              </a:solidFill>
            </a:endParaRPr>
          </a:p>
          <a:p>
            <a:endParaRPr lang="en-US" dirty="0" smtClean="0">
              <a:solidFill>
                <a:schemeClr val="accent3"/>
              </a:solidFill>
            </a:endParaRPr>
          </a:p>
          <a:p>
            <a:endParaRPr lang="en-US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3"/>
              </a:solidFill>
            </a:endParaRPr>
          </a:p>
          <a:p>
            <a:r>
              <a:rPr lang="en-US" sz="1800" dirty="0" smtClean="0">
                <a:solidFill>
                  <a:srgbClr val="000000"/>
                </a:solidFill>
              </a:rPr>
              <a:t>All </a:t>
            </a:r>
            <a:r>
              <a:rPr lang="en-US" sz="1800" dirty="0">
                <a:solidFill>
                  <a:srgbClr val="000000"/>
                </a:solidFill>
              </a:rPr>
              <a:t>Class B </a:t>
            </a:r>
            <a:r>
              <a:rPr lang="en-US" sz="1800" dirty="0" smtClean="0">
                <a:solidFill>
                  <a:srgbClr val="000000"/>
                </a:solidFill>
              </a:rPr>
              <a:t>immigrants are to </a:t>
            </a:r>
            <a:r>
              <a:rPr lang="en-US" sz="1800" dirty="0">
                <a:solidFill>
                  <a:srgbClr val="000000"/>
                </a:solidFill>
              </a:rPr>
              <a:t>report to </a:t>
            </a:r>
            <a:r>
              <a:rPr lang="en-US" sz="1800" dirty="0" smtClean="0">
                <a:solidFill>
                  <a:srgbClr val="000000"/>
                </a:solidFill>
              </a:rPr>
              <a:t>local health department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84</a:t>
            </a:r>
            <a:r>
              <a:rPr lang="en-US" sz="1800" dirty="0">
                <a:solidFill>
                  <a:srgbClr val="000000"/>
                </a:solidFill>
              </a:rPr>
              <a:t>% of TB cases in foreign-born residents of the United States are attributable to progression of LTBI acquired in the patient’s home country </a:t>
            </a:r>
          </a:p>
          <a:p>
            <a:pPr marL="0" indent="0">
              <a:buNone/>
            </a:pPr>
            <a:endParaRPr lang="en-US" sz="1800" dirty="0">
              <a:solidFill>
                <a:schemeClr val="accent3"/>
              </a:solidFill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 cstate="print"/>
          <a:srcRect r="18806" b="29521"/>
          <a:stretch/>
        </p:blipFill>
        <p:spPr>
          <a:xfrm>
            <a:off x="73700" y="2027108"/>
            <a:ext cx="8983214" cy="19386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1406" y="6457890"/>
            <a:ext cx="555987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3"/>
                </a:solidFill>
              </a:rPr>
              <a:t>Evans TB, et al.</a:t>
            </a:r>
            <a:r>
              <a:rPr lang="de-DE" sz="1000" dirty="0" smtClean="0">
                <a:solidFill>
                  <a:schemeClr val="accent3"/>
                </a:solidFill>
              </a:rPr>
              <a:t> </a:t>
            </a:r>
            <a:r>
              <a:rPr lang="de-DE" sz="1000" dirty="0">
                <a:solidFill>
                  <a:schemeClr val="accent3"/>
                </a:solidFill>
              </a:rPr>
              <a:t>Int J Tuberc Lung Dis. </a:t>
            </a:r>
            <a:r>
              <a:rPr lang="de-DE" sz="1000" dirty="0" smtClean="0">
                <a:solidFill>
                  <a:schemeClr val="accent3"/>
                </a:solidFill>
              </a:rPr>
              <a:t>2015;19(2</a:t>
            </a:r>
            <a:r>
              <a:rPr lang="de-DE" sz="1000" dirty="0">
                <a:solidFill>
                  <a:schemeClr val="accent3"/>
                </a:solidFill>
              </a:rPr>
              <a:t>):231-</a:t>
            </a:r>
            <a:r>
              <a:rPr lang="de-DE" sz="1000" dirty="0" smtClean="0">
                <a:solidFill>
                  <a:schemeClr val="accent3"/>
                </a:solidFill>
              </a:rPr>
              <a:t>6</a:t>
            </a:r>
          </a:p>
          <a:p>
            <a:r>
              <a:rPr lang="en-US" sz="1000" dirty="0">
                <a:solidFill>
                  <a:schemeClr val="accent3"/>
                </a:solidFill>
              </a:rPr>
              <a:t>CDC. Reported Tuberculosis in the United States. http://</a:t>
            </a:r>
            <a:r>
              <a:rPr lang="en-US" sz="1000" dirty="0" err="1">
                <a:solidFill>
                  <a:schemeClr val="accent3"/>
                </a:solidFill>
              </a:rPr>
              <a:t>www.cdc.gov</a:t>
            </a:r>
            <a:r>
              <a:rPr lang="en-US" sz="1000" dirty="0">
                <a:solidFill>
                  <a:schemeClr val="accent3"/>
                </a:solidFill>
              </a:rPr>
              <a:t>/</a:t>
            </a:r>
            <a:r>
              <a:rPr lang="en-US" sz="1000" dirty="0" err="1">
                <a:solidFill>
                  <a:schemeClr val="accent3"/>
                </a:solidFill>
              </a:rPr>
              <a:t>tb</a:t>
            </a:r>
            <a:r>
              <a:rPr lang="en-US" sz="1000" dirty="0">
                <a:solidFill>
                  <a:schemeClr val="accent3"/>
                </a:solidFill>
              </a:rPr>
              <a:t>/statistics/. 2015</a:t>
            </a:r>
          </a:p>
          <a:p>
            <a:r>
              <a:rPr lang="de-DE" sz="1000" dirty="0" smtClean="0">
                <a:solidFill>
                  <a:schemeClr val="accent3"/>
                </a:solidFill>
              </a:rPr>
              <a:t>.</a:t>
            </a:r>
            <a:endParaRPr lang="en-US" sz="1000" dirty="0">
              <a:solidFill>
                <a:schemeClr val="accent3"/>
              </a:solidFill>
            </a:endParaRP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63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407" y="403766"/>
            <a:ext cx="8460241" cy="706437"/>
          </a:xfrm>
        </p:spPr>
        <p:txBody>
          <a:bodyPr/>
          <a:lstStyle/>
          <a:p>
            <a:r>
              <a:rPr lang="en-US" dirty="0" smtClean="0"/>
              <a:t>TB in the United States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18407" y="1714299"/>
            <a:ext cx="8460241" cy="4808811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9,421 cases in 2014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Foreign-born: 66</a:t>
            </a:r>
            <a:r>
              <a:rPr lang="en-US" dirty="0">
                <a:solidFill>
                  <a:srgbClr val="000000"/>
                </a:solidFill>
              </a:rPr>
              <a:t>% </a:t>
            </a:r>
            <a:endParaRPr lang="en-US" dirty="0" smtClean="0">
              <a:solidFill>
                <a:srgbClr val="000000"/>
              </a:solidFill>
            </a:endParaRP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Maryland</a:t>
            </a:r>
            <a:r>
              <a:rPr lang="en-US" dirty="0">
                <a:solidFill>
                  <a:srgbClr val="000000"/>
                </a:solidFill>
              </a:rPr>
              <a:t>: 81%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Primary MDR </a:t>
            </a:r>
            <a:r>
              <a:rPr lang="en-US" dirty="0" smtClean="0">
                <a:solidFill>
                  <a:srgbClr val="000000"/>
                </a:solidFill>
              </a:rPr>
              <a:t>TB between </a:t>
            </a:r>
            <a:r>
              <a:rPr lang="en-US" dirty="0">
                <a:solidFill>
                  <a:srgbClr val="000000"/>
                </a:solidFill>
              </a:rPr>
              <a:t>1993-2014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Foreign-born: 25% </a:t>
            </a:r>
            <a:r>
              <a:rPr lang="en-US" dirty="0" smtClean="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rgbClr val="000000"/>
                </a:solidFill>
                <a:sym typeface="Wingdings" panose="05000000000000000000" pitchFamily="2" charset="2"/>
              </a:rPr>
              <a:t>85% </a:t>
            </a:r>
            <a:endParaRPr lang="en-US" dirty="0" smtClean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2009-2014: 15 XDR cases; 11 foreign-born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574879"/>
            <a:ext cx="47978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accent3"/>
                </a:solidFill>
              </a:rPr>
              <a:t>CDC. Reported Tuberculosis in the United States. http://www.cdc.gov/tb/statistics/. </a:t>
            </a:r>
            <a:r>
              <a:rPr lang="en-US" sz="800" dirty="0" smtClean="0">
                <a:solidFill>
                  <a:schemeClr val="accent3"/>
                </a:solidFill>
              </a:rPr>
              <a:t>2015</a:t>
            </a:r>
          </a:p>
          <a:p>
            <a:endParaRPr lang="en-US" dirty="0">
              <a:solidFill>
                <a:schemeClr val="accent3"/>
              </a:solidFill>
            </a:endParaRPr>
          </a:p>
          <a:p>
            <a:endParaRPr lang="en-US" dirty="0"/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9820941"/>
              </p:ext>
            </p:extLst>
          </p:nvPr>
        </p:nvGraphicFramePr>
        <p:xfrm>
          <a:off x="892627" y="4737916"/>
          <a:ext cx="6967656" cy="1493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1276"/>
                <a:gridCol w="1161276"/>
                <a:gridCol w="1161276"/>
                <a:gridCol w="1161276"/>
                <a:gridCol w="1161276"/>
                <a:gridCol w="1161276"/>
              </a:tblGrid>
              <a:tr h="325227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Reporting area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Total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TB symptoms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Abn</a:t>
                      </a:r>
                      <a:r>
                        <a:rPr lang="en-US" sz="1600" b="0" baseline="0" dirty="0" smtClean="0"/>
                        <a:t>ormal CXR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Immigrant Med Exam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Other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3"/>
                          </a:solidFill>
                        </a:rPr>
                        <a:t>United States</a:t>
                      </a:r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3"/>
                          </a:solidFill>
                        </a:rPr>
                        <a:t>9421</a:t>
                      </a:r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3"/>
                          </a:solidFill>
                        </a:rPr>
                        <a:t>5423 (57.6)</a:t>
                      </a:r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3"/>
                          </a:solidFill>
                        </a:rPr>
                        <a:t>1934 (20.5)</a:t>
                      </a:r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3"/>
                          </a:solidFill>
                        </a:rPr>
                        <a:t>203 (2.2)</a:t>
                      </a:r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3"/>
                          </a:solidFill>
                        </a:rPr>
                        <a:t>1861 (19.7)</a:t>
                      </a:r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3"/>
                          </a:solidFill>
                        </a:rPr>
                        <a:t>Maryland</a:t>
                      </a:r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3"/>
                          </a:solidFill>
                        </a:rPr>
                        <a:t>198</a:t>
                      </a:r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3"/>
                          </a:solidFill>
                        </a:rPr>
                        <a:t>126 (63.6)</a:t>
                      </a:r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3"/>
                          </a:solidFill>
                        </a:rPr>
                        <a:t>43 (21.7)</a:t>
                      </a:r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3"/>
                          </a:solidFill>
                        </a:rPr>
                        <a:t>4 (2)</a:t>
                      </a:r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3"/>
                          </a:solidFill>
                        </a:rPr>
                        <a:t>25 (12.7)</a:t>
                      </a:r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>
          <a:xfrm>
            <a:off x="51983" y="4415883"/>
            <a:ext cx="5511655" cy="32203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baseline="0">
                <a:solidFill>
                  <a:schemeClr val="tx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r>
              <a:rPr lang="en-US" sz="1600" b="1" dirty="0" smtClean="0"/>
              <a:t>Primary Reason for TB Evaluation, 2014</a:t>
            </a:r>
            <a:endParaRPr lang="en-US" sz="1600" b="1" dirty="0"/>
          </a:p>
        </p:txBody>
      </p:sp>
      <p:sp>
        <p:nvSpPr>
          <p:cNvPr id="13" name="Rectangle 12"/>
          <p:cNvSpPr/>
          <p:nvPr/>
        </p:nvSpPr>
        <p:spPr>
          <a:xfrm>
            <a:off x="5539721" y="4686146"/>
            <a:ext cx="1154993" cy="1545289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0606" y="6642556"/>
            <a:ext cx="6629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00"/>
                </a:solidFill>
              </a:rPr>
              <a:t>CDC. Reported Tuberculosis in the United States. http://www.cdc.gov/tb/statistics/. 2015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18407" y="403766"/>
            <a:ext cx="8460241" cy="7064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TB in the United States</a:t>
            </a:r>
            <a:endParaRPr lang="en-US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75058" y="1677019"/>
            <a:ext cx="10515600" cy="409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smtClean="0"/>
              <a:t>TB Cases and Percentages in Foreign-born Person by Immigration Status at First Entry, 2014  </a:t>
            </a:r>
            <a:endParaRPr lang="en-US" sz="1600" b="1" dirty="0"/>
          </a:p>
        </p:txBody>
      </p:sp>
      <p:graphicFrame>
        <p:nvGraphicFramePr>
          <p:cNvPr id="1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4017528"/>
              </p:ext>
            </p:extLst>
          </p:nvPr>
        </p:nvGraphicFramePr>
        <p:xfrm>
          <a:off x="175058" y="1986233"/>
          <a:ext cx="8746937" cy="108013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21308"/>
                <a:gridCol w="1204332"/>
                <a:gridCol w="1538868"/>
                <a:gridCol w="1293542"/>
                <a:gridCol w="1773043"/>
                <a:gridCol w="13158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Reporting area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Total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Immigrant Visa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Refugee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Asylee</a:t>
                      </a:r>
                      <a:r>
                        <a:rPr lang="en-US" sz="1600" b="0" dirty="0" smtClean="0"/>
                        <a:t> or Parolee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Other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3"/>
                          </a:solidFill>
                        </a:rPr>
                        <a:t>United States</a:t>
                      </a:r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3"/>
                          </a:solidFill>
                        </a:rPr>
                        <a:t>6215 (66)</a:t>
                      </a:r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3"/>
                          </a:solidFill>
                        </a:rPr>
                        <a:t>1486 (23.9)</a:t>
                      </a:r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3"/>
                          </a:solidFill>
                        </a:rPr>
                        <a:t>402 (6.5)</a:t>
                      </a:r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3"/>
                          </a:solidFill>
                        </a:rPr>
                        <a:t>30 (0.5)</a:t>
                      </a:r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3"/>
                          </a:solidFill>
                        </a:rPr>
                        <a:t>4297 (69)</a:t>
                      </a:r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4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3"/>
                          </a:solidFill>
                        </a:rPr>
                        <a:t>Maryland</a:t>
                      </a:r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3"/>
                          </a:solidFill>
                        </a:rPr>
                        <a:t>160 (81)</a:t>
                      </a:r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3"/>
                          </a:solidFill>
                        </a:rPr>
                        <a:t>67 (41.9)</a:t>
                      </a:r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3"/>
                          </a:solidFill>
                        </a:rPr>
                        <a:t>10 (6.3)</a:t>
                      </a:r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3"/>
                          </a:solidFill>
                        </a:rPr>
                        <a:t>3 (1.9)</a:t>
                      </a:r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3"/>
                          </a:solidFill>
                        </a:rPr>
                        <a:t>80 (50)</a:t>
                      </a:r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0" y="3716542"/>
            <a:ext cx="10515600" cy="409575"/>
          </a:xfrm>
        </p:spPr>
        <p:txBody>
          <a:bodyPr>
            <a:normAutofit/>
          </a:bodyPr>
          <a:lstStyle/>
          <a:p>
            <a:r>
              <a:rPr lang="en-US" sz="1600" b="1" dirty="0" smtClean="0"/>
              <a:t>TB Cases and Percentages in Foreign-born Person by Number of  Years in the US, 2014</a:t>
            </a:r>
            <a:endParaRPr lang="en-US" sz="1600" b="1" dirty="0"/>
          </a:p>
        </p:txBody>
      </p:sp>
      <p:graphicFrame>
        <p:nvGraphicFramePr>
          <p:cNvPr id="1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0035802"/>
              </p:ext>
            </p:extLst>
          </p:nvPr>
        </p:nvGraphicFramePr>
        <p:xfrm>
          <a:off x="43433" y="4042183"/>
          <a:ext cx="9010185" cy="128841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96796"/>
                <a:gridCol w="1046513"/>
                <a:gridCol w="1034135"/>
                <a:gridCol w="1034136"/>
                <a:gridCol w="1067140"/>
                <a:gridCol w="1133149"/>
                <a:gridCol w="1155152"/>
                <a:gridCol w="12431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Reporting area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Total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&lt; 1 year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1-4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5-9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10-19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≥20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Unknown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accent3"/>
                          </a:solidFill>
                        </a:rPr>
                        <a:t>United States</a:t>
                      </a:r>
                      <a:endParaRPr lang="en-US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accent3"/>
                          </a:solidFill>
                        </a:rPr>
                        <a:t>6215 (66)</a:t>
                      </a:r>
                      <a:endParaRPr lang="en-US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accent3"/>
                          </a:solidFill>
                        </a:rPr>
                        <a:t>995 (16)</a:t>
                      </a:r>
                      <a:endParaRPr lang="en-US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accent3"/>
                          </a:solidFill>
                        </a:rPr>
                        <a:t>919 (14.8)</a:t>
                      </a:r>
                      <a:endParaRPr lang="en-US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accent3"/>
                          </a:solidFill>
                        </a:rPr>
                        <a:t>848 (13.6)</a:t>
                      </a:r>
                      <a:endParaRPr lang="en-US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accent3"/>
                          </a:solidFill>
                        </a:rPr>
                        <a:t>1168 (18.8)</a:t>
                      </a:r>
                      <a:endParaRPr lang="en-US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accent3"/>
                          </a:solidFill>
                        </a:rPr>
                        <a:t>1705 (27.4)</a:t>
                      </a:r>
                      <a:endParaRPr lang="en-US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accent3"/>
                          </a:solidFill>
                        </a:rPr>
                        <a:t>580 (9.3)</a:t>
                      </a:r>
                      <a:endParaRPr lang="en-US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45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accent3"/>
                          </a:solidFill>
                        </a:rPr>
                        <a:t>Maryland</a:t>
                      </a:r>
                      <a:endParaRPr lang="en-US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accent3"/>
                          </a:solidFill>
                        </a:rPr>
                        <a:t>160 (81)</a:t>
                      </a:r>
                      <a:endParaRPr lang="en-US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accent3"/>
                          </a:solidFill>
                        </a:rPr>
                        <a:t>40 (25)</a:t>
                      </a:r>
                      <a:endParaRPr lang="en-US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accent3"/>
                          </a:solidFill>
                        </a:rPr>
                        <a:t>33 (20.6)</a:t>
                      </a:r>
                      <a:endParaRPr lang="en-US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accent3"/>
                          </a:solidFill>
                        </a:rPr>
                        <a:t>24 (15)</a:t>
                      </a:r>
                      <a:endParaRPr lang="en-US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accent3"/>
                          </a:solidFill>
                        </a:rPr>
                        <a:t>36 (22.5)</a:t>
                      </a:r>
                      <a:endParaRPr lang="en-US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accent3"/>
                          </a:solidFill>
                        </a:rPr>
                        <a:t>25 (15.6)</a:t>
                      </a:r>
                      <a:endParaRPr lang="en-US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accent3"/>
                          </a:solidFill>
                        </a:rPr>
                        <a:t>2 (1.3) </a:t>
                      </a:r>
                      <a:endParaRPr lang="en-US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2952638" y="1986233"/>
            <a:ext cx="4663645" cy="1080135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5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Maryland B-Waivers, 2008-2012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537349" y="1591449"/>
            <a:ext cx="8069301" cy="4014438"/>
            <a:chOff x="1241626" y="-687117"/>
            <a:chExt cx="8839200" cy="4876800"/>
          </a:xfrm>
        </p:grpSpPr>
        <p:graphicFrame>
          <p:nvGraphicFramePr>
            <p:cNvPr id="11" name="Content Placeholder 3"/>
            <p:cNvGraphicFramePr>
              <a:graphicFrameLocks/>
            </p:cNvGraphicFramePr>
            <p:nvPr>
              <p:extLst/>
            </p:nvPr>
          </p:nvGraphicFramePr>
          <p:xfrm>
            <a:off x="1241626" y="-687117"/>
            <a:ext cx="4419601" cy="4876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2" name="Content Placeholder 3"/>
            <p:cNvGraphicFramePr>
              <a:graphicFrameLocks/>
            </p:cNvGraphicFramePr>
            <p:nvPr>
              <p:extLst/>
            </p:nvPr>
          </p:nvGraphicFramePr>
          <p:xfrm>
            <a:off x="5661226" y="-687117"/>
            <a:ext cx="4419600" cy="4876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14" name="TextBox 13"/>
          <p:cNvSpPr txBox="1"/>
          <p:nvPr/>
        </p:nvSpPr>
        <p:spPr>
          <a:xfrm>
            <a:off x="0" y="6336709"/>
            <a:ext cx="5721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accent3"/>
                </a:solidFill>
              </a:rPr>
              <a:t>Keen et al. Program evaluation of tuberculosis B-waiver arrival epidemiologic data in Maryland, 2008-2012</a:t>
            </a:r>
          </a:p>
          <a:p>
            <a:r>
              <a:rPr lang="en-US" sz="1000" dirty="0" smtClean="0">
                <a:solidFill>
                  <a:schemeClr val="accent3"/>
                </a:solidFill>
              </a:rPr>
              <a:t>DHMH</a:t>
            </a:r>
            <a:endParaRPr lang="en-US" sz="10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31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407" y="514213"/>
            <a:ext cx="8460241" cy="706437"/>
          </a:xfrm>
        </p:spPr>
        <p:txBody>
          <a:bodyPr/>
          <a:lstStyle/>
          <a:p>
            <a:r>
              <a:rPr lang="en-US" dirty="0"/>
              <a:t>Maryland B-Waivers, 2008-2012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18407" y="1480715"/>
            <a:ext cx="8460241" cy="4808811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1,488 </a:t>
            </a:r>
            <a:r>
              <a:rPr lang="en-US" dirty="0" smtClean="0">
                <a:solidFill>
                  <a:schemeClr val="accent3"/>
                </a:solidFill>
              </a:rPr>
              <a:t>B-waivers: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Immigrants: 70%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Refugees: 28%</a:t>
            </a:r>
          </a:p>
          <a:p>
            <a:pPr lvl="1"/>
            <a:r>
              <a:rPr lang="en-US" dirty="0" err="1" smtClean="0">
                <a:solidFill>
                  <a:schemeClr val="accent3"/>
                </a:solidFill>
              </a:rPr>
              <a:t>Asylees</a:t>
            </a:r>
            <a:r>
              <a:rPr lang="en-US" dirty="0" smtClean="0">
                <a:solidFill>
                  <a:schemeClr val="accent3"/>
                </a:solidFill>
              </a:rPr>
              <a:t>: 2%</a:t>
            </a:r>
          </a:p>
          <a:p>
            <a:endParaRPr lang="en-US" dirty="0" smtClean="0">
              <a:solidFill>
                <a:schemeClr val="accent3"/>
              </a:solidFill>
            </a:endParaRPr>
          </a:p>
          <a:p>
            <a:r>
              <a:rPr lang="en-US" dirty="0" smtClean="0">
                <a:solidFill>
                  <a:schemeClr val="accent3"/>
                </a:solidFill>
              </a:rPr>
              <a:t>LTBI: 675 (52%</a:t>
            </a:r>
            <a:r>
              <a:rPr lang="en-US" dirty="0" smtClean="0">
                <a:solidFill>
                  <a:schemeClr val="accent3"/>
                </a:solidFill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chemeClr val="accent3"/>
                </a:solidFill>
              </a:rPr>
              <a:t>66% treated)</a:t>
            </a:r>
          </a:p>
          <a:p>
            <a:pPr lvl="1"/>
            <a:r>
              <a:rPr lang="en-US" dirty="0">
                <a:solidFill>
                  <a:schemeClr val="accent3"/>
                </a:solidFill>
              </a:rPr>
              <a:t>Immigrants: </a:t>
            </a:r>
            <a:r>
              <a:rPr lang="en-US" dirty="0" smtClean="0">
                <a:solidFill>
                  <a:schemeClr val="accent3"/>
                </a:solidFill>
                <a:sym typeface="Wingdings" panose="05000000000000000000" pitchFamily="2" charset="2"/>
              </a:rPr>
              <a:t>43</a:t>
            </a:r>
            <a:r>
              <a:rPr lang="en-US" dirty="0">
                <a:solidFill>
                  <a:schemeClr val="accent3"/>
                </a:solidFill>
                <a:sym typeface="Wingdings" panose="05000000000000000000" pitchFamily="2" charset="2"/>
              </a:rPr>
              <a:t>% </a:t>
            </a:r>
            <a:r>
              <a:rPr lang="en-US" dirty="0" smtClean="0">
                <a:solidFill>
                  <a:schemeClr val="accent3"/>
                </a:solidFill>
                <a:sym typeface="Wingdings" panose="05000000000000000000" pitchFamily="2" charset="2"/>
              </a:rPr>
              <a:t>LTBI  (59% treated)</a:t>
            </a:r>
            <a:endParaRPr lang="en-US" dirty="0">
              <a:solidFill>
                <a:schemeClr val="accent3"/>
              </a:solidFill>
            </a:endParaRPr>
          </a:p>
          <a:p>
            <a:pPr lvl="1"/>
            <a:r>
              <a:rPr lang="en-US" dirty="0">
                <a:solidFill>
                  <a:schemeClr val="accent3"/>
                </a:solidFill>
              </a:rPr>
              <a:t>Refugees: </a:t>
            </a:r>
            <a:r>
              <a:rPr lang="en-US" dirty="0" smtClean="0">
                <a:solidFill>
                  <a:schemeClr val="accent3"/>
                </a:solidFill>
                <a:sym typeface="Wingdings" panose="05000000000000000000" pitchFamily="2" charset="2"/>
              </a:rPr>
              <a:t>52</a:t>
            </a:r>
            <a:r>
              <a:rPr lang="en-US" dirty="0">
                <a:solidFill>
                  <a:schemeClr val="accent3"/>
                </a:solidFill>
                <a:sym typeface="Wingdings" panose="05000000000000000000" pitchFamily="2" charset="2"/>
              </a:rPr>
              <a:t>% </a:t>
            </a:r>
            <a:r>
              <a:rPr lang="en-US" dirty="0" smtClean="0">
                <a:solidFill>
                  <a:schemeClr val="accent3"/>
                </a:solidFill>
                <a:sym typeface="Wingdings" panose="05000000000000000000" pitchFamily="2" charset="2"/>
              </a:rPr>
              <a:t>LTBI  (81% treated)</a:t>
            </a:r>
            <a:endParaRPr lang="en-US" dirty="0">
              <a:solidFill>
                <a:schemeClr val="accent3"/>
              </a:solidFill>
            </a:endParaRPr>
          </a:p>
          <a:p>
            <a:pPr lvl="1"/>
            <a:r>
              <a:rPr lang="en-US" dirty="0" err="1">
                <a:solidFill>
                  <a:schemeClr val="accent3"/>
                </a:solidFill>
              </a:rPr>
              <a:t>Asylees</a:t>
            </a:r>
            <a:r>
              <a:rPr lang="en-US" dirty="0">
                <a:solidFill>
                  <a:schemeClr val="accent3"/>
                </a:solidFill>
              </a:rPr>
              <a:t>: </a:t>
            </a:r>
            <a:r>
              <a:rPr lang="en-US" dirty="0" smtClean="0">
                <a:solidFill>
                  <a:schemeClr val="accent3"/>
                </a:solidFill>
                <a:sym typeface="Wingdings" panose="05000000000000000000" pitchFamily="2" charset="2"/>
              </a:rPr>
              <a:t>31</a:t>
            </a:r>
            <a:r>
              <a:rPr lang="en-US" dirty="0">
                <a:solidFill>
                  <a:schemeClr val="accent3"/>
                </a:solidFill>
                <a:sym typeface="Wingdings" panose="05000000000000000000" pitchFamily="2" charset="2"/>
              </a:rPr>
              <a:t>% LTBI </a:t>
            </a:r>
            <a:r>
              <a:rPr lang="en-US" dirty="0" smtClean="0">
                <a:solidFill>
                  <a:schemeClr val="accent3"/>
                </a:solidFill>
                <a:sym typeface="Wingdings" panose="05000000000000000000" pitchFamily="2" charset="2"/>
              </a:rPr>
              <a:t> (44% treated)</a:t>
            </a:r>
            <a:endParaRPr lang="en-US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3"/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36709"/>
            <a:ext cx="5721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accent3"/>
                </a:solidFill>
              </a:rPr>
              <a:t>Keen et al. Program evaluation of tuberculosis B-waiver arrival epidemiologic data in Maryland, 2008-2012</a:t>
            </a:r>
          </a:p>
          <a:p>
            <a:r>
              <a:rPr lang="en-US" sz="1000" dirty="0" smtClean="0">
                <a:solidFill>
                  <a:schemeClr val="accent3"/>
                </a:solidFill>
              </a:rPr>
              <a:t>DHMH. NTCA.</a:t>
            </a:r>
            <a:endParaRPr lang="en-US" sz="10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62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Refugees more likely to be LTBI (p&lt;0.001)  </a:t>
            </a:r>
          </a:p>
          <a:p>
            <a:r>
              <a:rPr lang="en-US" dirty="0">
                <a:solidFill>
                  <a:schemeClr val="accent3"/>
                </a:solidFill>
              </a:rPr>
              <a:t>Active TB: 19 (&lt;1%)</a:t>
            </a:r>
          </a:p>
          <a:p>
            <a:pPr lvl="1"/>
            <a:r>
              <a:rPr lang="en-US" dirty="0">
                <a:solidFill>
                  <a:schemeClr val="accent3"/>
                </a:solidFill>
              </a:rPr>
              <a:t>75% male </a:t>
            </a:r>
          </a:p>
          <a:p>
            <a:r>
              <a:rPr lang="en-US" dirty="0">
                <a:solidFill>
                  <a:schemeClr val="accent3"/>
                </a:solidFill>
              </a:rPr>
              <a:t>Median time from arrival to evaluation: 40 days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18407" y="285613"/>
            <a:ext cx="8460241" cy="706437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baseline="0">
                <a:solidFill>
                  <a:schemeClr val="tx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Maryland B-Waivers, 2008-2012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336709"/>
            <a:ext cx="5721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accent3"/>
                </a:solidFill>
              </a:rPr>
              <a:t>Keen et al. Program evaluation of tuberculosis B-waiver arrival epidemiologic data in Maryland, 2008-2012</a:t>
            </a:r>
          </a:p>
          <a:p>
            <a:r>
              <a:rPr lang="en-US" sz="1000" dirty="0" smtClean="0">
                <a:solidFill>
                  <a:schemeClr val="accent3"/>
                </a:solidFill>
              </a:rPr>
              <a:t>DHMH. NTCA.</a:t>
            </a:r>
            <a:endParaRPr lang="en-US" sz="10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09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6792"/>
      </a:dk1>
      <a:lt1>
        <a:srgbClr val="FFFFFF"/>
      </a:lt1>
      <a:dk2>
        <a:srgbClr val="004B8D"/>
      </a:dk2>
      <a:lt2>
        <a:srgbClr val="626366"/>
      </a:lt2>
      <a:accent1>
        <a:srgbClr val="939598"/>
      </a:accent1>
      <a:accent2>
        <a:srgbClr val="F09920"/>
      </a:accent2>
      <a:accent3>
        <a:srgbClr val="000000"/>
      </a:accent3>
      <a:accent4>
        <a:srgbClr val="9AB2BC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Slide Text-Level 1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CGHEPowerPoint-TemplateK" id="{F35B2D72-A19D-492F-8491-2CEE00D38770}" vid="{5CC389DD-7FC6-497E-9081-3580488C649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791A20E46BD4BB9E7D4DD48AF4769" ma:contentTypeVersion="67" ma:contentTypeDescription="Create a new document." ma:contentTypeScope="" ma:versionID="037cdb5246753083b8e544ab6ca0e6b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7aef6918aafbeadda92daae7e97563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832E356-730F-4B5D-AEBE-BB0DE1048F50}"/>
</file>

<file path=customXml/itemProps2.xml><?xml version="1.0" encoding="utf-8"?>
<ds:datastoreItem xmlns:ds="http://schemas.openxmlformats.org/officeDocument/2006/customXml" ds:itemID="{0E0DD0E9-6C3D-4278-A351-D3AD5250F9A9}"/>
</file>

<file path=customXml/itemProps3.xml><?xml version="1.0" encoding="utf-8"?>
<ds:datastoreItem xmlns:ds="http://schemas.openxmlformats.org/officeDocument/2006/customXml" ds:itemID="{6852E36A-7FB8-495D-A425-D870144DC830}"/>
</file>

<file path=customXml/itemProps4.xml><?xml version="1.0" encoding="utf-8"?>
<ds:datastoreItem xmlns:ds="http://schemas.openxmlformats.org/officeDocument/2006/customXml" ds:itemID="{27886295-F169-41F6-83FD-715AE7716849}"/>
</file>

<file path=docProps/app.xml><?xml version="1.0" encoding="utf-8"?>
<Properties xmlns="http://schemas.openxmlformats.org/officeDocument/2006/extended-properties" xmlns:vt="http://schemas.openxmlformats.org/officeDocument/2006/docPropsVTypes">
  <Template>CCGHE Powerpoint Template</Template>
  <TotalTime>1206</TotalTime>
  <Words>1863</Words>
  <Application>Microsoft Office PowerPoint</Application>
  <PresentationFormat>On-screen Show (4:3)</PresentationFormat>
  <Paragraphs>386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Post-arrival TB Screening of the High-Risk Refugees and Immigrants in Maryland </vt:lpstr>
      <vt:lpstr>Objectives</vt:lpstr>
      <vt:lpstr>Objectives</vt:lpstr>
      <vt:lpstr>B-Waivers</vt:lpstr>
      <vt:lpstr>TB in the United States</vt:lpstr>
      <vt:lpstr>TB Cases and Percentages in Foreign-born Person by Number of  Years in the US, 2014</vt:lpstr>
      <vt:lpstr>Maryland B-Waivers, 2008-2012</vt:lpstr>
      <vt:lpstr>Maryland B-Waivers, 2008-2012</vt:lpstr>
      <vt:lpstr>PowerPoint Presentation</vt:lpstr>
      <vt:lpstr>Objectives</vt:lpstr>
      <vt:lpstr>Baltimore City retrospective review of B-waivers 2010-2012 </vt:lpstr>
      <vt:lpstr>Baltimore City retrospective review of B-waivers 2010-2012 </vt:lpstr>
      <vt:lpstr>Baltimore City retrospective review of B-waivers 2010-2012 </vt:lpstr>
      <vt:lpstr>Active cases among BCHD B-waivers</vt:lpstr>
      <vt:lpstr>Active cases among BCHD B-waivers</vt:lpstr>
      <vt:lpstr>Active cases among BCHD B-waivers</vt:lpstr>
      <vt:lpstr>Active cases among BCHD B-waivers</vt:lpstr>
      <vt:lpstr>Active cases among BCHD B-waivers</vt:lpstr>
      <vt:lpstr>Active cases among BCHD B-waivers</vt:lpstr>
      <vt:lpstr>Objectives</vt:lpstr>
      <vt:lpstr>Active Disease in Immigrants</vt:lpstr>
      <vt:lpstr>Asymptomatic TB in foreign-born cases</vt:lpstr>
      <vt:lpstr>Asymptomatic TB in foreign-born cases at 20 US sites</vt:lpstr>
      <vt:lpstr>Chest X Rays and TB diagnosis</vt:lpstr>
      <vt:lpstr>Pre-immigration screening, symptoms, CXR</vt:lpstr>
      <vt:lpstr>Objectives</vt:lpstr>
      <vt:lpstr>Maryland B-waivers, 2013-2015</vt:lpstr>
      <vt:lpstr>Optimal screening for B-waivers?</vt:lpstr>
    </vt:vector>
  </TitlesOfParts>
  <Company>JHU DOM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Chida, Natasha, MD, MSPH</dc:title>
  <dc:creator>Natasha Chida</dc:creator>
  <cp:lastModifiedBy>Brian Bachaus</cp:lastModifiedBy>
  <cp:revision>82</cp:revision>
  <dcterms:created xsi:type="dcterms:W3CDTF">2016-03-07T21:41:03Z</dcterms:created>
  <dcterms:modified xsi:type="dcterms:W3CDTF">2016-03-17T15:52:22Z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0x0101008A8791A20E46BD4BB9E7D4DD48AF4769</vt:lpwstr>
  </property>
  <property fmtid="{D5CDD505-2E9C-101B-9397-08002B2CF9AE}" pid="3" name="_dlc_DocIdItemGuid">
    <vt:lpwstr>091f057d-7a85-43ba-9593-979bda7de5db</vt:lpwstr>
  </property>
</Properties>
</file>