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Masters/slideMaster2.xml" ContentType="application/vnd.openxmlformats-officedocument.presentationml.slideMaster+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19.xml" ContentType="application/vnd.openxmlformats-officedocument.presentationml.slideLayout+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27.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charts/chart5.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charts/chart12.xml" ContentType="application/vnd.openxmlformats-officedocument.drawingml.chart+xml"/>
  <Override PartName="/ppt/charts/chart14.xml" ContentType="application/vnd.openxmlformats-officedocument.drawingml.chart+xml"/>
  <Override PartName="/ppt/handoutMasters/handoutMaster1.xml" ContentType="application/vnd.openxmlformats-officedocument.presentationml.handoutMaster+xml"/>
  <Override PartName="/ppt/theme/themeOverride3.xml" ContentType="application/vnd.openxmlformats-officedocument.themeOverride+xml"/>
  <Override PartName="/ppt/theme/themeOverride1.xml" ContentType="application/vnd.openxmlformats-officedocument.themeOverride+xml"/>
  <Override PartName="/ppt/charts/chart11.xml" ContentType="application/vnd.openxmlformats-officedocument.drawingml.chart+xml"/>
  <Override PartName="/ppt/charts/chart10.xml" ContentType="application/vnd.openxmlformats-officedocument.drawingml.chart+xml"/>
  <Override PartName="/ppt/theme/theme1.xml" ContentType="application/vnd.openxmlformats-officedocument.theme+xml"/>
  <Override PartName="/ppt/charts/chart13.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rawing1.xml" ContentType="application/vnd.ms-office.drawingml.diagramDrawing+xml"/>
  <Override PartName="/ppt/charts/chart9.xml" ContentType="application/vnd.openxmlformats-officedocument.drawingml.char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8.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918" r:id="rId2"/>
  </p:sldMasterIdLst>
  <p:notesMasterIdLst>
    <p:notesMasterId r:id="rId40"/>
  </p:notesMasterIdLst>
  <p:handoutMasterIdLst>
    <p:handoutMasterId r:id="rId41"/>
  </p:handoutMasterIdLst>
  <p:sldIdLst>
    <p:sldId id="1336" r:id="rId3"/>
    <p:sldId id="1278" r:id="rId4"/>
    <p:sldId id="1487" r:id="rId5"/>
    <p:sldId id="1490" r:id="rId6"/>
    <p:sldId id="1492" r:id="rId7"/>
    <p:sldId id="1416" r:id="rId8"/>
    <p:sldId id="1408" r:id="rId9"/>
    <p:sldId id="1392" r:id="rId10"/>
    <p:sldId id="1539" r:id="rId11"/>
    <p:sldId id="1475" r:id="rId12"/>
    <p:sldId id="1439" r:id="rId13"/>
    <p:sldId id="1476" r:id="rId14"/>
    <p:sldId id="1415" r:id="rId15"/>
    <p:sldId id="1473" r:id="rId16"/>
    <p:sldId id="1423" r:id="rId17"/>
    <p:sldId id="1542" r:id="rId18"/>
    <p:sldId id="1435" r:id="rId19"/>
    <p:sldId id="1424" r:id="rId20"/>
    <p:sldId id="1493" r:id="rId21"/>
    <p:sldId id="1494" r:id="rId22"/>
    <p:sldId id="1428" r:id="rId23"/>
    <p:sldId id="1495" r:id="rId24"/>
    <p:sldId id="1496" r:id="rId25"/>
    <p:sldId id="1479" r:id="rId26"/>
    <p:sldId id="1499" r:id="rId27"/>
    <p:sldId id="1500" r:id="rId28"/>
    <p:sldId id="1501" r:id="rId29"/>
    <p:sldId id="1540" r:id="rId30"/>
    <p:sldId id="1541" r:id="rId31"/>
    <p:sldId id="1507" r:id="rId32"/>
    <p:sldId id="1511" r:id="rId33"/>
    <p:sldId id="1527" r:id="rId34"/>
    <p:sldId id="1543" r:id="rId35"/>
    <p:sldId id="1509" r:id="rId36"/>
    <p:sldId id="1538" r:id="rId37"/>
    <p:sldId id="1537" r:id="rId38"/>
    <p:sldId id="1483" r:id="rId39"/>
  </p:sldIdLst>
  <p:sldSz cx="9144000" cy="6858000" type="screen4x3"/>
  <p:notesSz cx="7010400" cy="9296400"/>
  <p:defaultTextStyle>
    <a:defPPr>
      <a:defRPr lang="en-US"/>
    </a:defPPr>
    <a:lvl1pPr algn="ctr" rtl="0" fontAlgn="base">
      <a:spcBef>
        <a:spcPct val="0"/>
      </a:spcBef>
      <a:spcAft>
        <a:spcPct val="0"/>
      </a:spcAft>
      <a:defRPr sz="2800" kern="1200">
        <a:solidFill>
          <a:srgbClr val="FFFF00"/>
        </a:solidFill>
        <a:latin typeface="Arial Rounded MT Bold" pitchFamily="34" charset="0"/>
        <a:ea typeface="+mn-ea"/>
        <a:cs typeface="+mn-cs"/>
      </a:defRPr>
    </a:lvl1pPr>
    <a:lvl2pPr marL="457200" algn="ctr" rtl="0" fontAlgn="base">
      <a:spcBef>
        <a:spcPct val="0"/>
      </a:spcBef>
      <a:spcAft>
        <a:spcPct val="0"/>
      </a:spcAft>
      <a:defRPr sz="2800" kern="1200">
        <a:solidFill>
          <a:srgbClr val="FFFF00"/>
        </a:solidFill>
        <a:latin typeface="Arial Rounded MT Bold" pitchFamily="34" charset="0"/>
        <a:ea typeface="+mn-ea"/>
        <a:cs typeface="+mn-cs"/>
      </a:defRPr>
    </a:lvl2pPr>
    <a:lvl3pPr marL="914400" algn="ctr" rtl="0" fontAlgn="base">
      <a:spcBef>
        <a:spcPct val="0"/>
      </a:spcBef>
      <a:spcAft>
        <a:spcPct val="0"/>
      </a:spcAft>
      <a:defRPr sz="2800" kern="1200">
        <a:solidFill>
          <a:srgbClr val="FFFF00"/>
        </a:solidFill>
        <a:latin typeface="Arial Rounded MT Bold" pitchFamily="34" charset="0"/>
        <a:ea typeface="+mn-ea"/>
        <a:cs typeface="+mn-cs"/>
      </a:defRPr>
    </a:lvl3pPr>
    <a:lvl4pPr marL="1371600" algn="ctr" rtl="0" fontAlgn="base">
      <a:spcBef>
        <a:spcPct val="0"/>
      </a:spcBef>
      <a:spcAft>
        <a:spcPct val="0"/>
      </a:spcAft>
      <a:defRPr sz="2800" kern="1200">
        <a:solidFill>
          <a:srgbClr val="FFFF00"/>
        </a:solidFill>
        <a:latin typeface="Arial Rounded MT Bold" pitchFamily="34" charset="0"/>
        <a:ea typeface="+mn-ea"/>
        <a:cs typeface="+mn-cs"/>
      </a:defRPr>
    </a:lvl4pPr>
    <a:lvl5pPr marL="1828800" algn="ctr" rtl="0" fontAlgn="base">
      <a:spcBef>
        <a:spcPct val="0"/>
      </a:spcBef>
      <a:spcAft>
        <a:spcPct val="0"/>
      </a:spcAft>
      <a:defRPr sz="2800" kern="1200">
        <a:solidFill>
          <a:srgbClr val="FFFF00"/>
        </a:solidFill>
        <a:latin typeface="Arial Rounded MT Bold" pitchFamily="34" charset="0"/>
        <a:ea typeface="+mn-ea"/>
        <a:cs typeface="+mn-cs"/>
      </a:defRPr>
    </a:lvl5pPr>
    <a:lvl6pPr marL="2286000" algn="l" defTabSz="914400" rtl="0" eaLnBrk="1" latinLnBrk="0" hangingPunct="1">
      <a:defRPr sz="2800" kern="1200">
        <a:solidFill>
          <a:srgbClr val="FFFF00"/>
        </a:solidFill>
        <a:latin typeface="Arial Rounded MT Bold" pitchFamily="34" charset="0"/>
        <a:ea typeface="+mn-ea"/>
        <a:cs typeface="+mn-cs"/>
      </a:defRPr>
    </a:lvl6pPr>
    <a:lvl7pPr marL="2743200" algn="l" defTabSz="914400" rtl="0" eaLnBrk="1" latinLnBrk="0" hangingPunct="1">
      <a:defRPr sz="2800" kern="1200">
        <a:solidFill>
          <a:srgbClr val="FFFF00"/>
        </a:solidFill>
        <a:latin typeface="Arial Rounded MT Bold" pitchFamily="34" charset="0"/>
        <a:ea typeface="+mn-ea"/>
        <a:cs typeface="+mn-cs"/>
      </a:defRPr>
    </a:lvl7pPr>
    <a:lvl8pPr marL="3200400" algn="l" defTabSz="914400" rtl="0" eaLnBrk="1" latinLnBrk="0" hangingPunct="1">
      <a:defRPr sz="2800" kern="1200">
        <a:solidFill>
          <a:srgbClr val="FFFF00"/>
        </a:solidFill>
        <a:latin typeface="Arial Rounded MT Bold" pitchFamily="34" charset="0"/>
        <a:ea typeface="+mn-ea"/>
        <a:cs typeface="+mn-cs"/>
      </a:defRPr>
    </a:lvl8pPr>
    <a:lvl9pPr marL="3657600" algn="l" defTabSz="914400" rtl="0" eaLnBrk="1" latinLnBrk="0" hangingPunct="1">
      <a:defRPr sz="2800" kern="1200">
        <a:solidFill>
          <a:srgbClr val="FFFF00"/>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CC"/>
    <a:srgbClr val="008A3E"/>
    <a:srgbClr val="CC0000"/>
    <a:srgbClr val="CCECFF"/>
    <a:srgbClr val="FF6600"/>
    <a:srgbClr val="FF33CC"/>
    <a:srgbClr val="99CCFF"/>
    <a:srgbClr val="009DD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4" autoAdjust="0"/>
    <p:restoredTop sz="80710" autoAdjust="0"/>
  </p:normalViewPr>
  <p:slideViewPr>
    <p:cSldViewPr>
      <p:cViewPr>
        <p:scale>
          <a:sx n="70" d="100"/>
          <a:sy n="70" d="100"/>
        </p:scale>
        <p:origin x="-1666"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4"/>
    </p:cViewPr>
  </p:sorterViewPr>
  <p:notesViewPr>
    <p:cSldViewPr>
      <p:cViewPr>
        <p:scale>
          <a:sx n="100" d="100"/>
          <a:sy n="100" d="100"/>
        </p:scale>
        <p:origin x="-1584" y="3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'[Chart in Microsoft PowerPoint]Case rates'!$A$7</c:f>
              <c:strCache>
                <c:ptCount val="1"/>
                <c:pt idx="0">
                  <c:v>Cases</c:v>
                </c:pt>
              </c:strCache>
            </c:strRef>
          </c:tx>
          <c:invertIfNegative val="0"/>
          <c:cat>
            <c:numRef>
              <c:f>'[Chart in Microsoft PowerPoint]Case rates'!$B$1:$O$1</c:f>
              <c:numCache>
                <c:formatCode>General</c:formatCode>
                <c:ptCount val="8"/>
                <c:pt idx="0">
                  <c:v>2008</c:v>
                </c:pt>
                <c:pt idx="1">
                  <c:v>2009</c:v>
                </c:pt>
                <c:pt idx="2">
                  <c:v>2010</c:v>
                </c:pt>
                <c:pt idx="3">
                  <c:v>2011</c:v>
                </c:pt>
                <c:pt idx="4">
                  <c:v>2012</c:v>
                </c:pt>
                <c:pt idx="5">
                  <c:v>2013</c:v>
                </c:pt>
                <c:pt idx="6">
                  <c:v>2014</c:v>
                </c:pt>
                <c:pt idx="7">
                  <c:v>2015</c:v>
                </c:pt>
              </c:numCache>
            </c:numRef>
          </c:cat>
          <c:val>
            <c:numRef>
              <c:f>'[Chart in Microsoft PowerPoint]Case rates'!$B$7:$O$7</c:f>
              <c:numCache>
                <c:formatCode>General</c:formatCode>
                <c:ptCount val="8"/>
                <c:pt idx="0">
                  <c:v>278</c:v>
                </c:pt>
                <c:pt idx="1">
                  <c:v>218</c:v>
                </c:pt>
                <c:pt idx="2">
                  <c:v>220</c:v>
                </c:pt>
                <c:pt idx="3">
                  <c:v>234</c:v>
                </c:pt>
                <c:pt idx="4">
                  <c:v>224</c:v>
                </c:pt>
                <c:pt idx="5">
                  <c:v>178</c:v>
                </c:pt>
                <c:pt idx="6">
                  <c:v>195</c:v>
                </c:pt>
                <c:pt idx="7">
                  <c:v>176</c:v>
                </c:pt>
              </c:numCache>
            </c:numRef>
          </c:val>
        </c:ser>
        <c:dLbls>
          <c:showLegendKey val="0"/>
          <c:showVal val="0"/>
          <c:showCatName val="0"/>
          <c:showSerName val="0"/>
          <c:showPercent val="0"/>
          <c:showBubbleSize val="0"/>
        </c:dLbls>
        <c:gapWidth val="150"/>
        <c:axId val="98629632"/>
        <c:axId val="35637504"/>
      </c:barChart>
      <c:lineChart>
        <c:grouping val="standard"/>
        <c:varyColors val="0"/>
        <c:ser>
          <c:idx val="0"/>
          <c:order val="0"/>
          <c:tx>
            <c:strRef>
              <c:f>'[Chart in Microsoft PowerPoint]Case rates'!$A$3</c:f>
              <c:strCache>
                <c:ptCount val="1"/>
                <c:pt idx="0">
                  <c:v>Maryland</c:v>
                </c:pt>
              </c:strCache>
            </c:strRef>
          </c:tx>
          <c:spPr>
            <a:ln w="63500">
              <a:solidFill>
                <a:schemeClr val="accent1"/>
              </a:solidFill>
            </a:ln>
          </c:spPr>
          <c:trendline>
            <c:spPr>
              <a:ln w="63500">
                <a:prstDash val="sysDot"/>
              </a:ln>
            </c:spPr>
            <c:trendlineType val="linear"/>
            <c:dispRSqr val="0"/>
            <c:dispEq val="0"/>
          </c:trendline>
          <c:cat>
            <c:numRef>
              <c:f>'[Chart in Microsoft PowerPoint]Case rates'!$B$1:$O$1</c:f>
              <c:numCache>
                <c:formatCode>General</c:formatCode>
                <c:ptCount val="8"/>
                <c:pt idx="0">
                  <c:v>2008</c:v>
                </c:pt>
                <c:pt idx="1">
                  <c:v>2009</c:v>
                </c:pt>
                <c:pt idx="2">
                  <c:v>2010</c:v>
                </c:pt>
                <c:pt idx="3">
                  <c:v>2011</c:v>
                </c:pt>
                <c:pt idx="4">
                  <c:v>2012</c:v>
                </c:pt>
                <c:pt idx="5">
                  <c:v>2013</c:v>
                </c:pt>
                <c:pt idx="6">
                  <c:v>2014</c:v>
                </c:pt>
                <c:pt idx="7">
                  <c:v>2015</c:v>
                </c:pt>
              </c:numCache>
            </c:numRef>
          </c:cat>
          <c:val>
            <c:numRef>
              <c:f>'[Chart in Microsoft PowerPoint]Case rates'!$B$3:$O$3</c:f>
              <c:numCache>
                <c:formatCode>General</c:formatCode>
                <c:ptCount val="8"/>
                <c:pt idx="0">
                  <c:v>4.9000000000000004</c:v>
                </c:pt>
                <c:pt idx="1">
                  <c:v>3.8</c:v>
                </c:pt>
                <c:pt idx="2">
                  <c:v>3.8</c:v>
                </c:pt>
                <c:pt idx="3">
                  <c:v>4</c:v>
                </c:pt>
                <c:pt idx="4">
                  <c:v>3.8</c:v>
                </c:pt>
                <c:pt idx="5">
                  <c:v>3</c:v>
                </c:pt>
                <c:pt idx="6">
                  <c:v>3.3</c:v>
                </c:pt>
                <c:pt idx="7">
                  <c:v>2.9</c:v>
                </c:pt>
              </c:numCache>
            </c:numRef>
          </c:val>
          <c:smooth val="0"/>
        </c:ser>
        <c:dLbls>
          <c:showLegendKey val="0"/>
          <c:showVal val="0"/>
          <c:showCatName val="0"/>
          <c:showSerName val="0"/>
          <c:showPercent val="0"/>
          <c:showBubbleSize val="0"/>
        </c:dLbls>
        <c:marker val="1"/>
        <c:smooth val="0"/>
        <c:axId val="98631168"/>
        <c:axId val="35638080"/>
      </c:lineChart>
      <c:catAx>
        <c:axId val="98629632"/>
        <c:scaling>
          <c:orientation val="minMax"/>
        </c:scaling>
        <c:delete val="0"/>
        <c:axPos val="b"/>
        <c:numFmt formatCode="General" sourceLinked="1"/>
        <c:majorTickMark val="out"/>
        <c:minorTickMark val="none"/>
        <c:tickLblPos val="nextTo"/>
        <c:txPr>
          <a:bodyPr/>
          <a:lstStyle/>
          <a:p>
            <a:pPr>
              <a:defRPr sz="2000"/>
            </a:pPr>
            <a:endParaRPr lang="en-US"/>
          </a:p>
        </c:txPr>
        <c:crossAx val="35637504"/>
        <c:crosses val="autoZero"/>
        <c:auto val="1"/>
        <c:lblAlgn val="ctr"/>
        <c:lblOffset val="100"/>
        <c:noMultiLvlLbl val="0"/>
      </c:catAx>
      <c:valAx>
        <c:axId val="35637504"/>
        <c:scaling>
          <c:orientation val="minMax"/>
        </c:scaling>
        <c:delete val="0"/>
        <c:axPos val="l"/>
        <c:majorGridlines/>
        <c:title>
          <c:tx>
            <c:rich>
              <a:bodyPr rot="-5400000" vert="horz"/>
              <a:lstStyle/>
              <a:p>
                <a:pPr>
                  <a:defRPr sz="2000"/>
                </a:pPr>
                <a:r>
                  <a:rPr lang="en-US" sz="2000"/>
                  <a:t>Cases</a:t>
                </a:r>
              </a:p>
            </c:rich>
          </c:tx>
          <c:layout/>
          <c:overlay val="0"/>
        </c:title>
        <c:numFmt formatCode="General" sourceLinked="1"/>
        <c:majorTickMark val="out"/>
        <c:minorTickMark val="none"/>
        <c:tickLblPos val="nextTo"/>
        <c:txPr>
          <a:bodyPr/>
          <a:lstStyle/>
          <a:p>
            <a:pPr>
              <a:defRPr sz="2000"/>
            </a:pPr>
            <a:endParaRPr lang="en-US"/>
          </a:p>
        </c:txPr>
        <c:crossAx val="98629632"/>
        <c:crosses val="autoZero"/>
        <c:crossBetween val="between"/>
      </c:valAx>
      <c:valAx>
        <c:axId val="35638080"/>
        <c:scaling>
          <c:orientation val="minMax"/>
          <c:max val="6"/>
          <c:min val="0"/>
        </c:scaling>
        <c:delete val="0"/>
        <c:axPos val="r"/>
        <c:title>
          <c:tx>
            <c:rich>
              <a:bodyPr rot="-5400000" vert="horz"/>
              <a:lstStyle/>
              <a:p>
                <a:pPr>
                  <a:defRPr sz="2000"/>
                </a:pPr>
                <a:r>
                  <a:rPr lang="en-US" sz="2000"/>
                  <a:t>Case Rate/100,000</a:t>
                </a:r>
              </a:p>
            </c:rich>
          </c:tx>
          <c:layout>
            <c:manualLayout>
              <c:xMode val="edge"/>
              <c:yMode val="edge"/>
              <c:x val="0.92720822397200353"/>
              <c:y val="0.18379155730533681"/>
            </c:manualLayout>
          </c:layout>
          <c:overlay val="0"/>
        </c:title>
        <c:numFmt formatCode="#,##0.0" sourceLinked="0"/>
        <c:majorTickMark val="out"/>
        <c:minorTickMark val="none"/>
        <c:tickLblPos val="nextTo"/>
        <c:txPr>
          <a:bodyPr/>
          <a:lstStyle/>
          <a:p>
            <a:pPr>
              <a:defRPr sz="2000"/>
            </a:pPr>
            <a:endParaRPr lang="en-US"/>
          </a:p>
        </c:txPr>
        <c:crossAx val="98631168"/>
        <c:crosses val="max"/>
        <c:crossBetween val="between"/>
        <c:minorUnit val="0.2"/>
      </c:valAx>
      <c:catAx>
        <c:axId val="98631168"/>
        <c:scaling>
          <c:orientation val="minMax"/>
        </c:scaling>
        <c:delete val="1"/>
        <c:axPos val="b"/>
        <c:numFmt formatCode="General" sourceLinked="1"/>
        <c:majorTickMark val="out"/>
        <c:minorTickMark val="none"/>
        <c:tickLblPos val="nextTo"/>
        <c:crossAx val="35638080"/>
        <c:crosses val="autoZero"/>
        <c:auto val="1"/>
        <c:lblAlgn val="ctr"/>
        <c:lblOffset val="100"/>
        <c:noMultiLvlLbl val="0"/>
      </c:catAx>
    </c:plotArea>
    <c:legend>
      <c:legendPos val="b"/>
      <c:layout/>
      <c:overlay val="0"/>
      <c:txPr>
        <a:bodyPr/>
        <a:lstStyle/>
        <a:p>
          <a:pPr>
            <a:defRPr sz="20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'Risk Factors'!$I$1</c:f>
              <c:strCache>
                <c:ptCount val="1"/>
                <c:pt idx="0">
                  <c:v>US Born</c:v>
                </c:pt>
              </c:strCache>
            </c:strRef>
          </c:tx>
          <c:spPr>
            <a:solidFill>
              <a:schemeClr val="accent5">
                <a:lumMod val="75000"/>
              </a:schemeClr>
            </a:solidFill>
            <a:ln>
              <a:solidFill>
                <a:schemeClr val="tx1">
                  <a:lumMod val="85000"/>
                  <a:lumOff val="15000"/>
                </a:schemeClr>
              </a:solidFill>
            </a:ln>
          </c:spPr>
          <c:invertIfNegative val="0"/>
          <c:cat>
            <c:numRef>
              <c:f>'Risk Factors'!$H$2:$H$5</c:f>
              <c:numCache>
                <c:formatCode>General</c:formatCode>
                <c:ptCount val="4"/>
                <c:pt idx="0">
                  <c:v>2012</c:v>
                </c:pt>
                <c:pt idx="1">
                  <c:v>2013</c:v>
                </c:pt>
                <c:pt idx="2">
                  <c:v>2014</c:v>
                </c:pt>
                <c:pt idx="3">
                  <c:v>2015</c:v>
                </c:pt>
              </c:numCache>
            </c:numRef>
          </c:cat>
          <c:val>
            <c:numRef>
              <c:f>'Risk Factors'!$I$2:$I$5</c:f>
              <c:numCache>
                <c:formatCode>General</c:formatCode>
                <c:ptCount val="4"/>
                <c:pt idx="0">
                  <c:v>6</c:v>
                </c:pt>
                <c:pt idx="1">
                  <c:v>4</c:v>
                </c:pt>
                <c:pt idx="2">
                  <c:v>2</c:v>
                </c:pt>
                <c:pt idx="3">
                  <c:v>7</c:v>
                </c:pt>
              </c:numCache>
            </c:numRef>
          </c:val>
        </c:ser>
        <c:ser>
          <c:idx val="1"/>
          <c:order val="1"/>
          <c:tx>
            <c:strRef>
              <c:f>'Risk Factors'!$J$1</c:f>
              <c:strCache>
                <c:ptCount val="1"/>
                <c:pt idx="0">
                  <c:v>Foreign Born</c:v>
                </c:pt>
              </c:strCache>
            </c:strRef>
          </c:tx>
          <c:spPr>
            <a:solidFill>
              <a:schemeClr val="accent6">
                <a:lumMod val="75000"/>
              </a:schemeClr>
            </a:solidFill>
            <a:ln>
              <a:solidFill>
                <a:schemeClr val="tx1">
                  <a:lumMod val="85000"/>
                  <a:lumOff val="15000"/>
                </a:schemeClr>
              </a:solidFill>
            </a:ln>
          </c:spPr>
          <c:invertIfNegative val="0"/>
          <c:cat>
            <c:numRef>
              <c:f>'Risk Factors'!$H$2:$H$5</c:f>
              <c:numCache>
                <c:formatCode>General</c:formatCode>
                <c:ptCount val="4"/>
                <c:pt idx="0">
                  <c:v>2012</c:v>
                </c:pt>
                <c:pt idx="1">
                  <c:v>2013</c:v>
                </c:pt>
                <c:pt idx="2">
                  <c:v>2014</c:v>
                </c:pt>
                <c:pt idx="3">
                  <c:v>2015</c:v>
                </c:pt>
              </c:numCache>
            </c:numRef>
          </c:cat>
          <c:val>
            <c:numRef>
              <c:f>'Risk Factors'!$J$2:$J$5</c:f>
              <c:numCache>
                <c:formatCode>General</c:formatCode>
                <c:ptCount val="4"/>
                <c:pt idx="0" formatCode="0.0">
                  <c:v>26</c:v>
                </c:pt>
                <c:pt idx="1">
                  <c:v>15</c:v>
                </c:pt>
                <c:pt idx="2">
                  <c:v>12</c:v>
                </c:pt>
                <c:pt idx="3">
                  <c:v>9</c:v>
                </c:pt>
              </c:numCache>
            </c:numRef>
          </c:val>
        </c:ser>
        <c:dLbls>
          <c:showLegendKey val="0"/>
          <c:showVal val="0"/>
          <c:showCatName val="0"/>
          <c:showSerName val="0"/>
          <c:showPercent val="0"/>
          <c:showBubbleSize val="0"/>
        </c:dLbls>
        <c:gapWidth val="150"/>
        <c:axId val="135134208"/>
        <c:axId val="134066112"/>
      </c:barChart>
      <c:catAx>
        <c:axId val="135134208"/>
        <c:scaling>
          <c:orientation val="minMax"/>
        </c:scaling>
        <c:delete val="0"/>
        <c:axPos val="b"/>
        <c:numFmt formatCode="General" sourceLinked="1"/>
        <c:majorTickMark val="out"/>
        <c:minorTickMark val="none"/>
        <c:tickLblPos val="nextTo"/>
        <c:txPr>
          <a:bodyPr/>
          <a:lstStyle/>
          <a:p>
            <a:pPr>
              <a:defRPr sz="1600">
                <a:latin typeface="Arial Rounded MT Bold" panose="020F0704030504030204" pitchFamily="34" charset="0"/>
              </a:defRPr>
            </a:pPr>
            <a:endParaRPr lang="en-US"/>
          </a:p>
        </c:txPr>
        <c:crossAx val="134066112"/>
        <c:crosses val="autoZero"/>
        <c:auto val="1"/>
        <c:lblAlgn val="ctr"/>
        <c:lblOffset val="100"/>
        <c:noMultiLvlLbl val="0"/>
      </c:catAx>
      <c:valAx>
        <c:axId val="134066112"/>
        <c:scaling>
          <c:orientation val="minMax"/>
        </c:scaling>
        <c:delete val="0"/>
        <c:axPos val="l"/>
        <c:majorGridlines/>
        <c:title>
          <c:tx>
            <c:rich>
              <a:bodyPr rot="-5400000" vert="horz"/>
              <a:lstStyle/>
              <a:p>
                <a:pPr>
                  <a:defRPr sz="1600">
                    <a:latin typeface="Arial Rounded MT Bold" panose="020F0704030504030204" pitchFamily="34" charset="0"/>
                  </a:defRPr>
                </a:pPr>
                <a:r>
                  <a:rPr lang="en-US" sz="1600" dirty="0" smtClean="0">
                    <a:latin typeface="Arial Rounded MT Bold" panose="020F0704030504030204" pitchFamily="34" charset="0"/>
                  </a:rPr>
                  <a:t>Case numbers</a:t>
                </a:r>
                <a:endParaRPr lang="en-US" sz="1600" dirty="0">
                  <a:latin typeface="Arial Rounded MT Bold" panose="020F0704030504030204" pitchFamily="34" charset="0"/>
                </a:endParaRPr>
              </a:p>
            </c:rich>
          </c:tx>
          <c:layout>
            <c:manualLayout>
              <c:xMode val="edge"/>
              <c:yMode val="edge"/>
              <c:x val="0"/>
              <c:y val="0.3932394192913386"/>
            </c:manualLayout>
          </c:layout>
          <c:overlay val="0"/>
        </c:title>
        <c:numFmt formatCode="General" sourceLinked="1"/>
        <c:majorTickMark val="out"/>
        <c:minorTickMark val="none"/>
        <c:tickLblPos val="nextTo"/>
        <c:txPr>
          <a:bodyPr/>
          <a:lstStyle/>
          <a:p>
            <a:pPr>
              <a:defRPr sz="1400">
                <a:latin typeface="Arial Rounded MT Bold" panose="020F0704030504030204" pitchFamily="34" charset="0"/>
              </a:defRPr>
            </a:pPr>
            <a:endParaRPr lang="en-US"/>
          </a:p>
        </c:txPr>
        <c:crossAx val="135134208"/>
        <c:crosses val="autoZero"/>
        <c:crossBetween val="between"/>
      </c:valAx>
    </c:plotArea>
    <c:legend>
      <c:legendPos val="b"/>
      <c:layout>
        <c:manualLayout>
          <c:xMode val="edge"/>
          <c:yMode val="edge"/>
          <c:x val="0.25271628061055473"/>
          <c:y val="0.93664124015748029"/>
          <c:w val="0.55120174298601021"/>
          <c:h val="6.335875984251968E-2"/>
        </c:manualLayout>
      </c:layout>
      <c:overlay val="0"/>
      <c:txPr>
        <a:bodyPr/>
        <a:lstStyle/>
        <a:p>
          <a:pPr>
            <a:defRPr sz="1600">
              <a:latin typeface="Arial Rounded MT Bold" panose="020F0704030504030204" pitchFamily="34" charset="0"/>
            </a:defRPr>
          </a:pPr>
          <a:endParaRPr lang="en-US"/>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'[Chart in Microsoft PowerPoint]Risk Factors'!$A$24</c:f>
              <c:strCache>
                <c:ptCount val="1"/>
                <c:pt idx="0">
                  <c:v>Cases</c:v>
                </c:pt>
              </c:strCache>
            </c:strRef>
          </c:tx>
          <c:invertIfNegative val="0"/>
          <c:cat>
            <c:numRef>
              <c:f>'[Chart in Microsoft PowerPoint]Risk Factors'!$B$22:$G$22</c:f>
              <c:numCache>
                <c:formatCode>General</c:formatCode>
                <c:ptCount val="6"/>
                <c:pt idx="0">
                  <c:v>2010</c:v>
                </c:pt>
                <c:pt idx="1">
                  <c:v>2011</c:v>
                </c:pt>
                <c:pt idx="2">
                  <c:v>2012</c:v>
                </c:pt>
                <c:pt idx="3">
                  <c:v>2013</c:v>
                </c:pt>
                <c:pt idx="4">
                  <c:v>2014</c:v>
                </c:pt>
                <c:pt idx="5">
                  <c:v>2015</c:v>
                </c:pt>
              </c:numCache>
            </c:numRef>
          </c:cat>
          <c:val>
            <c:numRef>
              <c:f>'[Chart in Microsoft PowerPoint]Risk Factors'!$B$24:$G$24</c:f>
              <c:numCache>
                <c:formatCode>General</c:formatCode>
                <c:ptCount val="6"/>
                <c:pt idx="0">
                  <c:v>24</c:v>
                </c:pt>
                <c:pt idx="1">
                  <c:v>34</c:v>
                </c:pt>
                <c:pt idx="2">
                  <c:v>27</c:v>
                </c:pt>
                <c:pt idx="3">
                  <c:v>24</c:v>
                </c:pt>
                <c:pt idx="4">
                  <c:v>22</c:v>
                </c:pt>
                <c:pt idx="5">
                  <c:v>27</c:v>
                </c:pt>
              </c:numCache>
            </c:numRef>
          </c:val>
        </c:ser>
        <c:dLbls>
          <c:showLegendKey val="0"/>
          <c:showVal val="0"/>
          <c:showCatName val="0"/>
          <c:showSerName val="0"/>
          <c:showPercent val="0"/>
          <c:showBubbleSize val="0"/>
        </c:dLbls>
        <c:gapWidth val="150"/>
        <c:axId val="140149248"/>
        <c:axId val="134068416"/>
      </c:barChart>
      <c:lineChart>
        <c:grouping val="standard"/>
        <c:varyColors val="0"/>
        <c:ser>
          <c:idx val="0"/>
          <c:order val="0"/>
          <c:tx>
            <c:strRef>
              <c:f>'[Chart in Microsoft PowerPoint]Risk Factors'!$A$23</c:f>
              <c:strCache>
                <c:ptCount val="1"/>
                <c:pt idx="0">
                  <c:v>Percent</c:v>
                </c:pt>
              </c:strCache>
            </c:strRef>
          </c:tx>
          <c:spPr>
            <a:ln w="63500">
              <a:solidFill>
                <a:schemeClr val="tx2">
                  <a:lumMod val="60000"/>
                  <a:lumOff val="40000"/>
                </a:schemeClr>
              </a:solidFill>
            </a:ln>
          </c:spPr>
          <c:marker>
            <c:spPr>
              <a:solidFill>
                <a:schemeClr val="tx2">
                  <a:lumMod val="60000"/>
                  <a:lumOff val="40000"/>
                </a:schemeClr>
              </a:solidFill>
              <a:ln w="38100">
                <a:solidFill>
                  <a:schemeClr val="tx2">
                    <a:lumMod val="60000"/>
                    <a:lumOff val="40000"/>
                  </a:schemeClr>
                </a:solidFill>
              </a:ln>
            </c:spPr>
          </c:marker>
          <c:trendline>
            <c:spPr>
              <a:ln w="63500" cmpd="sng">
                <a:solidFill>
                  <a:schemeClr val="tx1"/>
                </a:solidFill>
                <a:prstDash val="sysDot"/>
              </a:ln>
            </c:spPr>
            <c:trendlineType val="linear"/>
            <c:dispRSqr val="0"/>
            <c:dispEq val="0"/>
          </c:trendline>
          <c:cat>
            <c:numRef>
              <c:f>'[Chart in Microsoft PowerPoint]Risk Factors'!$B$22:$G$22</c:f>
              <c:numCache>
                <c:formatCode>General</c:formatCode>
                <c:ptCount val="6"/>
                <c:pt idx="0">
                  <c:v>2010</c:v>
                </c:pt>
                <c:pt idx="1">
                  <c:v>2011</c:v>
                </c:pt>
                <c:pt idx="2">
                  <c:v>2012</c:v>
                </c:pt>
                <c:pt idx="3">
                  <c:v>2013</c:v>
                </c:pt>
                <c:pt idx="4">
                  <c:v>2014</c:v>
                </c:pt>
                <c:pt idx="5">
                  <c:v>2015</c:v>
                </c:pt>
              </c:numCache>
            </c:numRef>
          </c:cat>
          <c:val>
            <c:numRef>
              <c:f>'[Chart in Microsoft PowerPoint]Risk Factors'!$B$23:$G$23</c:f>
              <c:numCache>
                <c:formatCode>General</c:formatCode>
                <c:ptCount val="6"/>
                <c:pt idx="0">
                  <c:v>10.9</c:v>
                </c:pt>
                <c:pt idx="1">
                  <c:v>14.7</c:v>
                </c:pt>
                <c:pt idx="2">
                  <c:v>12.1</c:v>
                </c:pt>
                <c:pt idx="3">
                  <c:v>13.5</c:v>
                </c:pt>
                <c:pt idx="4">
                  <c:v>11.2</c:v>
                </c:pt>
                <c:pt idx="5">
                  <c:v>15.3</c:v>
                </c:pt>
              </c:numCache>
            </c:numRef>
          </c:val>
          <c:smooth val="0"/>
        </c:ser>
        <c:dLbls>
          <c:showLegendKey val="0"/>
          <c:showVal val="0"/>
          <c:showCatName val="0"/>
          <c:showSerName val="0"/>
          <c:showPercent val="0"/>
          <c:showBubbleSize val="0"/>
        </c:dLbls>
        <c:marker val="1"/>
        <c:smooth val="0"/>
        <c:axId val="140151296"/>
        <c:axId val="134068992"/>
      </c:lineChart>
      <c:catAx>
        <c:axId val="140149248"/>
        <c:scaling>
          <c:orientation val="minMax"/>
        </c:scaling>
        <c:delete val="0"/>
        <c:axPos val="b"/>
        <c:numFmt formatCode="General" sourceLinked="1"/>
        <c:majorTickMark val="out"/>
        <c:minorTickMark val="none"/>
        <c:tickLblPos val="nextTo"/>
        <c:txPr>
          <a:bodyPr/>
          <a:lstStyle/>
          <a:p>
            <a:pPr>
              <a:defRPr sz="2000"/>
            </a:pPr>
            <a:endParaRPr lang="en-US"/>
          </a:p>
        </c:txPr>
        <c:crossAx val="134068416"/>
        <c:crosses val="autoZero"/>
        <c:auto val="1"/>
        <c:lblAlgn val="ctr"/>
        <c:lblOffset val="100"/>
        <c:noMultiLvlLbl val="0"/>
      </c:catAx>
      <c:valAx>
        <c:axId val="134068416"/>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140149248"/>
        <c:crosses val="autoZero"/>
        <c:crossBetween val="between"/>
      </c:valAx>
      <c:valAx>
        <c:axId val="134068992"/>
        <c:scaling>
          <c:orientation val="minMax"/>
        </c:scaling>
        <c:delete val="0"/>
        <c:axPos val="r"/>
        <c:numFmt formatCode="#,##0.0" sourceLinked="0"/>
        <c:majorTickMark val="out"/>
        <c:minorTickMark val="none"/>
        <c:tickLblPos val="nextTo"/>
        <c:txPr>
          <a:bodyPr/>
          <a:lstStyle/>
          <a:p>
            <a:pPr>
              <a:defRPr sz="2000"/>
            </a:pPr>
            <a:endParaRPr lang="en-US"/>
          </a:p>
        </c:txPr>
        <c:crossAx val="140151296"/>
        <c:crosses val="max"/>
        <c:crossBetween val="between"/>
      </c:valAx>
      <c:catAx>
        <c:axId val="140151296"/>
        <c:scaling>
          <c:orientation val="minMax"/>
        </c:scaling>
        <c:delete val="1"/>
        <c:axPos val="b"/>
        <c:numFmt formatCode="General" sourceLinked="1"/>
        <c:majorTickMark val="out"/>
        <c:minorTickMark val="none"/>
        <c:tickLblPos val="nextTo"/>
        <c:crossAx val="134068992"/>
        <c:crosses val="autoZero"/>
        <c:auto val="1"/>
        <c:lblAlgn val="ctr"/>
        <c:lblOffset val="100"/>
        <c:noMultiLvlLbl val="0"/>
      </c:catAx>
    </c:plotArea>
    <c:legend>
      <c:legendPos val="b"/>
      <c:overlay val="0"/>
      <c:txPr>
        <a:bodyPr/>
        <a:lstStyle/>
        <a:p>
          <a:pPr>
            <a:defRPr sz="20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06393570051815"/>
          <c:y val="4.4629010761788317E-2"/>
          <c:w val="0.83488268859606896"/>
          <c:h val="0.57853765023933967"/>
        </c:manualLayout>
      </c:layout>
      <c:barChart>
        <c:barDir val="col"/>
        <c:grouping val="clustered"/>
        <c:varyColors val="0"/>
        <c:ser>
          <c:idx val="0"/>
          <c:order val="0"/>
          <c:tx>
            <c:strRef>
              <c:f>Sheet1!$B$1</c:f>
              <c:strCache>
                <c:ptCount val="1"/>
                <c:pt idx="0">
                  <c:v>% of Population</c:v>
                </c:pt>
              </c:strCache>
            </c:strRef>
          </c:tx>
          <c:spPr>
            <a:solidFill>
              <a:srgbClr val="0033CC"/>
            </a:solidFill>
          </c:spPr>
          <c:invertIfNegative val="0"/>
          <c:dPt>
            <c:idx val="1"/>
            <c:invertIfNegative val="0"/>
            <c:bubble3D val="0"/>
            <c:spPr>
              <a:solidFill>
                <a:srgbClr val="1F497D">
                  <a:lumMod val="40000"/>
                  <a:lumOff val="60000"/>
                </a:srgbClr>
              </a:solidFill>
            </c:spPr>
          </c:dPt>
          <c:dPt>
            <c:idx val="2"/>
            <c:invertIfNegative val="0"/>
            <c:bubble3D val="0"/>
            <c:spPr>
              <a:solidFill>
                <a:srgbClr val="1F497D">
                  <a:lumMod val="40000"/>
                  <a:lumOff val="60000"/>
                </a:srgbClr>
              </a:solidFill>
            </c:spPr>
          </c:dPt>
          <c:dPt>
            <c:idx val="4"/>
            <c:invertIfNegative val="0"/>
            <c:bubble3D val="0"/>
            <c:spPr>
              <a:solidFill>
                <a:srgbClr val="1F497D">
                  <a:lumMod val="40000"/>
                  <a:lumOff val="60000"/>
                </a:srgbClr>
              </a:solidFill>
            </c:spPr>
          </c:dPt>
          <c:dPt>
            <c:idx val="5"/>
            <c:invertIfNegative val="0"/>
            <c:bubble3D val="0"/>
            <c:spPr>
              <a:solidFill>
                <a:srgbClr val="1F497D">
                  <a:lumMod val="40000"/>
                  <a:lumOff val="60000"/>
                </a:srgbClr>
              </a:solidFill>
            </c:spPr>
          </c:dPt>
          <c:cat>
            <c:strRef>
              <c:f>Sheet1!$A$2:$A$8</c:f>
              <c:strCache>
                <c:ptCount val="7"/>
                <c:pt idx="0">
                  <c:v>All LTBI (known/unknown)</c:v>
                </c:pt>
                <c:pt idx="1">
                  <c:v>Engaged in care</c:v>
                </c:pt>
                <c:pt idx="2">
                  <c:v>Tested for LTBI</c:v>
                </c:pt>
                <c:pt idx="3">
                  <c:v>LTBI/no TB</c:v>
                </c:pt>
                <c:pt idx="4">
                  <c:v>Offered LTBI tx</c:v>
                </c:pt>
                <c:pt idx="5">
                  <c:v>Started LTBI tx</c:v>
                </c:pt>
                <c:pt idx="6">
                  <c:v>Completed LTBI tx</c:v>
                </c:pt>
              </c:strCache>
            </c:strRef>
          </c:cat>
          <c:val>
            <c:numRef>
              <c:f>Sheet1!$B$2:$B$8</c:f>
              <c:numCache>
                <c:formatCode>General</c:formatCode>
                <c:ptCount val="7"/>
                <c:pt idx="0">
                  <c:v>100</c:v>
                </c:pt>
                <c:pt idx="1">
                  <c:v>80</c:v>
                </c:pt>
                <c:pt idx="2">
                  <c:v>60</c:v>
                </c:pt>
                <c:pt idx="3">
                  <c:v>50</c:v>
                </c:pt>
                <c:pt idx="4">
                  <c:v>40</c:v>
                </c:pt>
                <c:pt idx="5">
                  <c:v>35</c:v>
                </c:pt>
                <c:pt idx="6">
                  <c:v>20</c:v>
                </c:pt>
              </c:numCache>
            </c:numRef>
          </c:val>
        </c:ser>
        <c:dLbls>
          <c:showLegendKey val="0"/>
          <c:showVal val="0"/>
          <c:showCatName val="0"/>
          <c:showSerName val="0"/>
          <c:showPercent val="0"/>
          <c:showBubbleSize val="0"/>
        </c:dLbls>
        <c:gapWidth val="150"/>
        <c:axId val="140286976"/>
        <c:axId val="134653632"/>
      </c:barChart>
      <c:catAx>
        <c:axId val="140286976"/>
        <c:scaling>
          <c:orientation val="minMax"/>
        </c:scaling>
        <c:delete val="0"/>
        <c:axPos val="b"/>
        <c:numFmt formatCode="General" sourceLinked="0"/>
        <c:majorTickMark val="out"/>
        <c:minorTickMark val="none"/>
        <c:tickLblPos val="nextTo"/>
        <c:txPr>
          <a:bodyPr/>
          <a:lstStyle/>
          <a:p>
            <a:pPr>
              <a:defRPr sz="1600" baseline="0"/>
            </a:pPr>
            <a:endParaRPr lang="en-US"/>
          </a:p>
        </c:txPr>
        <c:crossAx val="134653632"/>
        <c:crosses val="autoZero"/>
        <c:auto val="1"/>
        <c:lblAlgn val="ctr"/>
        <c:lblOffset val="100"/>
        <c:noMultiLvlLbl val="0"/>
      </c:catAx>
      <c:valAx>
        <c:axId val="134653632"/>
        <c:scaling>
          <c:orientation val="minMax"/>
          <c:max val="100"/>
        </c:scaling>
        <c:delete val="0"/>
        <c:axPos val="l"/>
        <c:majorGridlines/>
        <c:numFmt formatCode="General" sourceLinked="1"/>
        <c:majorTickMark val="out"/>
        <c:minorTickMark val="none"/>
        <c:tickLblPos val="nextTo"/>
        <c:crossAx val="1402869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of Population</c:v>
                </c:pt>
              </c:strCache>
            </c:strRef>
          </c:tx>
          <c:spPr>
            <a:solidFill>
              <a:srgbClr val="0033CC"/>
            </a:solidFill>
          </c:spPr>
          <c:invertIfNegative val="0"/>
          <c:dPt>
            <c:idx val="1"/>
            <c:invertIfNegative val="0"/>
            <c:bubble3D val="0"/>
            <c:spPr>
              <a:solidFill>
                <a:srgbClr val="1F497D">
                  <a:lumMod val="40000"/>
                  <a:lumOff val="60000"/>
                </a:srgbClr>
              </a:solidFill>
            </c:spPr>
          </c:dPt>
          <c:dPt>
            <c:idx val="2"/>
            <c:invertIfNegative val="0"/>
            <c:bubble3D val="0"/>
            <c:spPr>
              <a:solidFill>
                <a:srgbClr val="1F497D">
                  <a:lumMod val="40000"/>
                  <a:lumOff val="60000"/>
                </a:srgbClr>
              </a:solidFill>
            </c:spPr>
          </c:dPt>
          <c:dPt>
            <c:idx val="4"/>
            <c:invertIfNegative val="0"/>
            <c:bubble3D val="0"/>
            <c:spPr>
              <a:solidFill>
                <a:srgbClr val="1F497D">
                  <a:lumMod val="40000"/>
                  <a:lumOff val="60000"/>
                </a:srgbClr>
              </a:solidFill>
            </c:spPr>
          </c:dPt>
          <c:dPt>
            <c:idx val="5"/>
            <c:invertIfNegative val="0"/>
            <c:bubble3D val="0"/>
            <c:spPr>
              <a:solidFill>
                <a:srgbClr val="1F497D">
                  <a:lumMod val="40000"/>
                  <a:lumOff val="60000"/>
                </a:srgbClr>
              </a:solidFill>
            </c:spPr>
          </c:dPt>
          <c:cat>
            <c:strRef>
              <c:f>Sheet1!$A$2:$A$8</c:f>
              <c:strCache>
                <c:ptCount val="7"/>
                <c:pt idx="0">
                  <c:v>All LTBI (known/unknown)</c:v>
                </c:pt>
                <c:pt idx="1">
                  <c:v>Engaged in care</c:v>
                </c:pt>
                <c:pt idx="2">
                  <c:v>Tested for LTBI</c:v>
                </c:pt>
                <c:pt idx="3">
                  <c:v>LTBI/no TB</c:v>
                </c:pt>
                <c:pt idx="4">
                  <c:v>Offered LTBI tx</c:v>
                </c:pt>
                <c:pt idx="5">
                  <c:v>Started LTBI tx</c:v>
                </c:pt>
                <c:pt idx="6">
                  <c:v>Completed LTBI tx</c:v>
                </c:pt>
              </c:strCache>
            </c:strRef>
          </c:cat>
          <c:val>
            <c:numRef>
              <c:f>Sheet1!$B$2:$B$8</c:f>
              <c:numCache>
                <c:formatCode>General</c:formatCode>
                <c:ptCount val="7"/>
                <c:pt idx="0">
                  <c:v>100</c:v>
                </c:pt>
                <c:pt idx="1">
                  <c:v>80</c:v>
                </c:pt>
                <c:pt idx="2">
                  <c:v>60</c:v>
                </c:pt>
                <c:pt idx="3">
                  <c:v>50</c:v>
                </c:pt>
                <c:pt idx="4">
                  <c:v>40</c:v>
                </c:pt>
                <c:pt idx="5">
                  <c:v>35</c:v>
                </c:pt>
                <c:pt idx="6">
                  <c:v>20</c:v>
                </c:pt>
              </c:numCache>
            </c:numRef>
          </c:val>
        </c:ser>
        <c:dLbls>
          <c:showLegendKey val="0"/>
          <c:showVal val="0"/>
          <c:showCatName val="0"/>
          <c:showSerName val="0"/>
          <c:showPercent val="0"/>
          <c:showBubbleSize val="0"/>
        </c:dLbls>
        <c:gapWidth val="150"/>
        <c:axId val="141079040"/>
        <c:axId val="134655936"/>
      </c:barChart>
      <c:catAx>
        <c:axId val="141079040"/>
        <c:scaling>
          <c:orientation val="minMax"/>
        </c:scaling>
        <c:delete val="0"/>
        <c:axPos val="b"/>
        <c:numFmt formatCode="General" sourceLinked="0"/>
        <c:majorTickMark val="out"/>
        <c:minorTickMark val="none"/>
        <c:tickLblPos val="nextTo"/>
        <c:txPr>
          <a:bodyPr/>
          <a:lstStyle/>
          <a:p>
            <a:pPr>
              <a:defRPr sz="1800" baseline="0"/>
            </a:pPr>
            <a:endParaRPr lang="en-US"/>
          </a:p>
        </c:txPr>
        <c:crossAx val="134655936"/>
        <c:crosses val="autoZero"/>
        <c:auto val="1"/>
        <c:lblAlgn val="ctr"/>
        <c:lblOffset val="100"/>
        <c:noMultiLvlLbl val="0"/>
      </c:catAx>
      <c:valAx>
        <c:axId val="134655936"/>
        <c:scaling>
          <c:orientation val="minMax"/>
          <c:max val="100"/>
        </c:scaling>
        <c:delete val="0"/>
        <c:axPos val="l"/>
        <c:majorGridlines/>
        <c:numFmt formatCode="General" sourceLinked="1"/>
        <c:majorTickMark val="out"/>
        <c:minorTickMark val="none"/>
        <c:tickLblPos val="nextTo"/>
        <c:crossAx val="141079040"/>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4172287616"/>
          <c:y val="7.9455617867597E-2"/>
          <c:w val="0.89485827712384003"/>
          <c:h val="0.64712733797722899"/>
        </c:manualLayout>
      </c:layout>
      <c:barChart>
        <c:barDir val="col"/>
        <c:grouping val="clustered"/>
        <c:varyColors val="0"/>
        <c:ser>
          <c:idx val="0"/>
          <c:order val="0"/>
          <c:tx>
            <c:strRef>
              <c:f>Sheet1!$B$1</c:f>
              <c:strCache>
                <c:ptCount val="1"/>
                <c:pt idx="0">
                  <c:v>Column1</c:v>
                </c:pt>
              </c:strCache>
            </c:strRef>
          </c:tx>
          <c:spPr>
            <a:solidFill>
              <a:srgbClr val="3366FF"/>
            </a:solidFill>
          </c:spPr>
          <c:invertIfNegative val="0"/>
          <c:dPt>
            <c:idx val="1"/>
            <c:invertIfNegative val="0"/>
            <c:bubble3D val="0"/>
            <c:spPr>
              <a:solidFill>
                <a:srgbClr val="1F497D">
                  <a:lumMod val="40000"/>
                  <a:lumOff val="60000"/>
                </a:srgbClr>
              </a:solidFill>
            </c:spPr>
          </c:dPt>
          <c:dPt>
            <c:idx val="2"/>
            <c:invertIfNegative val="0"/>
            <c:bubble3D val="0"/>
            <c:spPr>
              <a:solidFill>
                <a:srgbClr val="1F497D">
                  <a:lumMod val="40000"/>
                  <a:lumOff val="60000"/>
                </a:srgbClr>
              </a:solidFill>
            </c:spPr>
          </c:dPt>
          <c:dPt>
            <c:idx val="4"/>
            <c:invertIfNegative val="0"/>
            <c:bubble3D val="0"/>
            <c:spPr>
              <a:solidFill>
                <a:srgbClr val="1F497D">
                  <a:lumMod val="40000"/>
                  <a:lumOff val="60000"/>
                </a:srgbClr>
              </a:solidFill>
            </c:spPr>
          </c:dPt>
          <c:dPt>
            <c:idx val="5"/>
            <c:invertIfNegative val="0"/>
            <c:bubble3D val="0"/>
            <c:spPr>
              <a:solidFill>
                <a:srgbClr val="1F497D">
                  <a:lumMod val="40000"/>
                  <a:lumOff val="60000"/>
                </a:srgbClr>
              </a:solidFill>
            </c:spPr>
          </c:dPt>
          <c:cat>
            <c:strRef>
              <c:f>Sheet1!$A$2:$A$8</c:f>
              <c:strCache>
                <c:ptCount val="7"/>
                <c:pt idx="0">
                  <c:v>All LTBI (known/unknown)</c:v>
                </c:pt>
                <c:pt idx="1">
                  <c:v>Engaged in care</c:v>
                </c:pt>
                <c:pt idx="2">
                  <c:v>Tested for LTBI</c:v>
                </c:pt>
                <c:pt idx="3">
                  <c:v>LTBI/no TB</c:v>
                </c:pt>
                <c:pt idx="4">
                  <c:v>Offered LTBI tx</c:v>
                </c:pt>
                <c:pt idx="5">
                  <c:v>Started LTBI tx</c:v>
                </c:pt>
                <c:pt idx="6">
                  <c:v>Completed tx</c:v>
                </c:pt>
              </c:strCache>
            </c:strRef>
          </c:cat>
          <c:val>
            <c:numRef>
              <c:f>Sheet1!$B$2:$B$8</c:f>
              <c:numCache>
                <c:formatCode>General</c:formatCode>
                <c:ptCount val="7"/>
                <c:pt idx="0">
                  <c:v>100</c:v>
                </c:pt>
                <c:pt idx="1">
                  <c:v>85</c:v>
                </c:pt>
                <c:pt idx="2">
                  <c:v>70</c:v>
                </c:pt>
                <c:pt idx="3">
                  <c:v>50</c:v>
                </c:pt>
                <c:pt idx="4">
                  <c:v>40</c:v>
                </c:pt>
                <c:pt idx="5">
                  <c:v>35</c:v>
                </c:pt>
                <c:pt idx="6">
                  <c:v>20</c:v>
                </c:pt>
              </c:numCache>
            </c:numRef>
          </c:val>
        </c:ser>
        <c:dLbls>
          <c:showLegendKey val="0"/>
          <c:showVal val="0"/>
          <c:showCatName val="0"/>
          <c:showSerName val="0"/>
          <c:showPercent val="0"/>
          <c:showBubbleSize val="0"/>
        </c:dLbls>
        <c:gapWidth val="150"/>
        <c:axId val="141137920"/>
        <c:axId val="134659392"/>
      </c:barChart>
      <c:catAx>
        <c:axId val="141137920"/>
        <c:scaling>
          <c:orientation val="minMax"/>
        </c:scaling>
        <c:delete val="0"/>
        <c:axPos val="b"/>
        <c:numFmt formatCode="General" sourceLinked="0"/>
        <c:majorTickMark val="out"/>
        <c:minorTickMark val="none"/>
        <c:tickLblPos val="nextTo"/>
        <c:txPr>
          <a:bodyPr/>
          <a:lstStyle/>
          <a:p>
            <a:pPr>
              <a:defRPr sz="1400" baseline="0"/>
            </a:pPr>
            <a:endParaRPr lang="en-US"/>
          </a:p>
        </c:txPr>
        <c:crossAx val="134659392"/>
        <c:crosses val="autoZero"/>
        <c:auto val="1"/>
        <c:lblAlgn val="ctr"/>
        <c:lblOffset val="100"/>
        <c:noMultiLvlLbl val="0"/>
      </c:catAx>
      <c:valAx>
        <c:axId val="134659392"/>
        <c:scaling>
          <c:orientation val="minMax"/>
          <c:max val="100"/>
        </c:scaling>
        <c:delete val="0"/>
        <c:axPos val="l"/>
        <c:majorGridlines/>
        <c:numFmt formatCode="General" sourceLinked="1"/>
        <c:majorTickMark val="out"/>
        <c:minorTickMark val="none"/>
        <c:tickLblPos val="nextTo"/>
        <c:crossAx val="1411379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MD US-born</c:v>
                </c:pt>
              </c:strCache>
            </c:strRef>
          </c:tx>
          <c:spPr>
            <a:ln w="50800"/>
          </c:spP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1.3</c:v>
                </c:pt>
                <c:pt idx="1">
                  <c:v>1</c:v>
                </c:pt>
                <c:pt idx="2">
                  <c:v>0.9</c:v>
                </c:pt>
                <c:pt idx="3">
                  <c:v>0.7</c:v>
                </c:pt>
                <c:pt idx="4">
                  <c:v>0.8</c:v>
                </c:pt>
              </c:numCache>
            </c:numRef>
          </c:val>
          <c:smooth val="0"/>
        </c:ser>
        <c:ser>
          <c:idx val="1"/>
          <c:order val="1"/>
          <c:tx>
            <c:strRef>
              <c:f>Sheet1!$C$1</c:f>
              <c:strCache>
                <c:ptCount val="1"/>
                <c:pt idx="0">
                  <c:v>MD Foreign-born</c:v>
                </c:pt>
              </c:strCache>
            </c:strRef>
          </c:tx>
          <c:spPr>
            <a:ln w="50800"/>
          </c:spPr>
          <c:trendline>
            <c:spPr>
              <a:ln w="50800">
                <a:prstDash val="lgDashDot"/>
              </a:ln>
            </c:spPr>
            <c:trendlineType val="linear"/>
            <c:dispRSqr val="0"/>
            <c:dispEq val="0"/>
          </c:trendline>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20.8</c:v>
                </c:pt>
                <c:pt idx="1">
                  <c:v>20.6</c:v>
                </c:pt>
                <c:pt idx="2">
                  <c:v>15.4</c:v>
                </c:pt>
                <c:pt idx="3">
                  <c:v>18.600000000000001</c:v>
                </c:pt>
                <c:pt idx="4">
                  <c:v>15</c:v>
                </c:pt>
              </c:numCache>
            </c:numRef>
          </c:val>
          <c:smooth val="0"/>
        </c:ser>
        <c:ser>
          <c:idx val="2"/>
          <c:order val="2"/>
          <c:tx>
            <c:strRef>
              <c:f>Sheet1!$D$1</c:f>
              <c:strCache>
                <c:ptCount val="1"/>
                <c:pt idx="0">
                  <c:v>US US-born</c:v>
                </c:pt>
              </c:strCache>
            </c:strRef>
          </c:tx>
          <c:spPr>
            <a:ln w="50800"/>
          </c:spP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1.4</c:v>
                </c:pt>
                <c:pt idx="1">
                  <c:v>1.3</c:v>
                </c:pt>
                <c:pt idx="2">
                  <c:v>1.2</c:v>
                </c:pt>
                <c:pt idx="3">
                  <c:v>1.1000000000000001</c:v>
                </c:pt>
              </c:numCache>
            </c:numRef>
          </c:val>
          <c:smooth val="0"/>
        </c:ser>
        <c:ser>
          <c:idx val="3"/>
          <c:order val="3"/>
          <c:tx>
            <c:strRef>
              <c:f>Sheet1!$E$1</c:f>
              <c:strCache>
                <c:ptCount val="1"/>
                <c:pt idx="0">
                  <c:v>US Foreign-born</c:v>
                </c:pt>
              </c:strCache>
            </c:strRef>
          </c:tx>
          <c:spPr>
            <a:ln w="50800"/>
          </c:spPr>
          <c:cat>
            <c:numRef>
              <c:f>Sheet1!$A$2:$A$6</c:f>
              <c:numCache>
                <c:formatCode>General</c:formatCode>
                <c:ptCount val="5"/>
                <c:pt idx="0">
                  <c:v>2011</c:v>
                </c:pt>
                <c:pt idx="1">
                  <c:v>2012</c:v>
                </c:pt>
                <c:pt idx="2">
                  <c:v>2013</c:v>
                </c:pt>
                <c:pt idx="3">
                  <c:v>2014</c:v>
                </c:pt>
                <c:pt idx="4">
                  <c:v>2015</c:v>
                </c:pt>
              </c:numCache>
            </c:numRef>
          </c:cat>
          <c:val>
            <c:numRef>
              <c:f>Sheet1!$E$2:$E$6</c:f>
              <c:numCache>
                <c:formatCode>General</c:formatCode>
                <c:ptCount val="5"/>
                <c:pt idx="0">
                  <c:v>16.100000000000001</c:v>
                </c:pt>
                <c:pt idx="1">
                  <c:v>15.4</c:v>
                </c:pt>
                <c:pt idx="2">
                  <c:v>14.9</c:v>
                </c:pt>
                <c:pt idx="3">
                  <c:v>15</c:v>
                </c:pt>
              </c:numCache>
            </c:numRef>
          </c:val>
          <c:smooth val="0"/>
        </c:ser>
        <c:dLbls>
          <c:showLegendKey val="0"/>
          <c:showVal val="0"/>
          <c:showCatName val="0"/>
          <c:showSerName val="0"/>
          <c:showPercent val="0"/>
          <c:showBubbleSize val="0"/>
        </c:dLbls>
        <c:marker val="1"/>
        <c:smooth val="0"/>
        <c:axId val="129614336"/>
        <c:axId val="127106368"/>
      </c:lineChart>
      <c:catAx>
        <c:axId val="129614336"/>
        <c:scaling>
          <c:orientation val="minMax"/>
        </c:scaling>
        <c:delete val="0"/>
        <c:axPos val="b"/>
        <c:numFmt formatCode="General" sourceLinked="1"/>
        <c:majorTickMark val="none"/>
        <c:minorTickMark val="none"/>
        <c:tickLblPos val="nextTo"/>
        <c:crossAx val="127106368"/>
        <c:crosses val="autoZero"/>
        <c:auto val="1"/>
        <c:lblAlgn val="ctr"/>
        <c:lblOffset val="100"/>
        <c:noMultiLvlLbl val="0"/>
      </c:catAx>
      <c:valAx>
        <c:axId val="127106368"/>
        <c:scaling>
          <c:orientation val="minMax"/>
          <c:max val="22"/>
          <c:min val="0"/>
        </c:scaling>
        <c:delete val="0"/>
        <c:axPos val="l"/>
        <c:majorGridlines/>
        <c:title>
          <c:tx>
            <c:rich>
              <a:bodyPr/>
              <a:lstStyle/>
              <a:p>
                <a:pPr>
                  <a:defRPr/>
                </a:pPr>
                <a:r>
                  <a:rPr lang="en-US"/>
                  <a:t>Case rates per 100,000</a:t>
                </a:r>
              </a:p>
            </c:rich>
          </c:tx>
          <c:overlay val="0"/>
        </c:title>
        <c:numFmt formatCode="General" sourceLinked="1"/>
        <c:majorTickMark val="none"/>
        <c:minorTickMark val="none"/>
        <c:tickLblPos val="nextTo"/>
        <c:crossAx val="129614336"/>
        <c:crosses val="autoZero"/>
        <c:crossBetween val="between"/>
        <c:majorUnit val="2"/>
      </c:valAx>
    </c:plotArea>
    <c:legend>
      <c:legendPos val="b"/>
      <c:overlay val="0"/>
    </c:legend>
    <c:plotVisOnly val="1"/>
    <c:dispBlanksAs val="gap"/>
    <c:showDLblsOverMax val="0"/>
  </c:chart>
  <c:txPr>
    <a:bodyPr/>
    <a:lstStyle/>
    <a:p>
      <a:pPr>
        <a:defRPr sz="18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Lbls>
            <c:dLbl>
              <c:idx val="0"/>
              <c:tx>
                <c:rich>
                  <a:bodyPr/>
                  <a:lstStyle/>
                  <a:p>
                    <a:pPr>
                      <a:defRPr b="1">
                        <a:solidFill>
                          <a:schemeClr val="bg1"/>
                        </a:solidFill>
                      </a:defRPr>
                    </a:pPr>
                    <a:r>
                      <a:rPr lang="en-US" b="1">
                        <a:solidFill>
                          <a:schemeClr val="bg1"/>
                        </a:solidFill>
                      </a:rPr>
                      <a:t>Ethiopia, 11</a:t>
                    </a:r>
                    <a:r>
                      <a:rPr lang="en-US" b="1" smtClean="0">
                        <a:solidFill>
                          <a:schemeClr val="bg1"/>
                        </a:solidFill>
                      </a:rPr>
                      <a:t>%</a:t>
                    </a:r>
                    <a:endParaRPr lang="en-US" b="1"/>
                  </a:p>
                </c:rich>
              </c:tx>
              <c:spPr/>
              <c:showLegendKey val="0"/>
              <c:showVal val="1"/>
              <c:showCatName val="1"/>
              <c:showSerName val="0"/>
              <c:showPercent val="1"/>
              <c:showBubbleSize val="0"/>
            </c:dLbl>
            <c:dLbl>
              <c:idx val="1"/>
              <c:tx>
                <c:rich>
                  <a:bodyPr/>
                  <a:lstStyle/>
                  <a:p>
                    <a:pPr>
                      <a:defRPr b="1">
                        <a:solidFill>
                          <a:schemeClr val="bg1"/>
                        </a:solidFill>
                      </a:defRPr>
                    </a:pPr>
                    <a:r>
                      <a:rPr lang="en-US" b="1">
                        <a:solidFill>
                          <a:schemeClr val="bg1"/>
                        </a:solidFill>
                      </a:rPr>
                      <a:t>India, 8</a:t>
                    </a:r>
                    <a:r>
                      <a:rPr lang="en-US" b="1" smtClean="0">
                        <a:solidFill>
                          <a:schemeClr val="bg1"/>
                        </a:solidFill>
                      </a:rPr>
                      <a:t>%</a:t>
                    </a:r>
                    <a:endParaRPr lang="en-US" b="1"/>
                  </a:p>
                </c:rich>
              </c:tx>
              <c:spPr/>
              <c:showLegendKey val="0"/>
              <c:showVal val="1"/>
              <c:showCatName val="1"/>
              <c:showSerName val="0"/>
              <c:showPercent val="1"/>
              <c:showBubbleSize val="0"/>
            </c:dLbl>
            <c:dLbl>
              <c:idx val="2"/>
              <c:tx>
                <c:rich>
                  <a:bodyPr/>
                  <a:lstStyle/>
                  <a:p>
                    <a:pPr>
                      <a:defRPr b="1">
                        <a:solidFill>
                          <a:schemeClr val="bg1"/>
                        </a:solidFill>
                      </a:defRPr>
                    </a:pPr>
                    <a:r>
                      <a:rPr lang="en-US" b="1">
                        <a:solidFill>
                          <a:schemeClr val="bg1"/>
                        </a:solidFill>
                      </a:rPr>
                      <a:t>El Salvador, 7</a:t>
                    </a:r>
                    <a:r>
                      <a:rPr lang="en-US" b="1" smtClean="0">
                        <a:solidFill>
                          <a:schemeClr val="bg1"/>
                        </a:solidFill>
                      </a:rPr>
                      <a:t>%</a:t>
                    </a:r>
                    <a:endParaRPr lang="en-US" b="1"/>
                  </a:p>
                </c:rich>
              </c:tx>
              <c:spPr/>
              <c:showLegendKey val="0"/>
              <c:showVal val="1"/>
              <c:showCatName val="1"/>
              <c:showSerName val="0"/>
              <c:showPercent val="1"/>
              <c:showBubbleSize val="0"/>
            </c:dLbl>
            <c:dLbl>
              <c:idx val="3"/>
              <c:tx>
                <c:rich>
                  <a:bodyPr/>
                  <a:lstStyle/>
                  <a:p>
                    <a:pPr>
                      <a:defRPr b="1">
                        <a:solidFill>
                          <a:schemeClr val="bg1"/>
                        </a:solidFill>
                      </a:defRPr>
                    </a:pPr>
                    <a:r>
                      <a:rPr lang="en-US" b="1">
                        <a:solidFill>
                          <a:schemeClr val="bg1"/>
                        </a:solidFill>
                      </a:rPr>
                      <a:t>Nigeria, 7</a:t>
                    </a:r>
                    <a:r>
                      <a:rPr lang="en-US" b="1" smtClean="0">
                        <a:solidFill>
                          <a:schemeClr val="bg1"/>
                        </a:solidFill>
                      </a:rPr>
                      <a:t>%</a:t>
                    </a:r>
                    <a:endParaRPr lang="en-US" b="1"/>
                  </a:p>
                </c:rich>
              </c:tx>
              <c:spPr/>
              <c:showLegendKey val="0"/>
              <c:showVal val="1"/>
              <c:showCatName val="1"/>
              <c:showSerName val="0"/>
              <c:showPercent val="1"/>
              <c:showBubbleSize val="0"/>
            </c:dLbl>
            <c:dLbl>
              <c:idx val="4"/>
              <c:tx>
                <c:rich>
                  <a:bodyPr/>
                  <a:lstStyle/>
                  <a:p>
                    <a:pPr>
                      <a:defRPr b="1">
                        <a:solidFill>
                          <a:schemeClr val="tx1"/>
                        </a:solidFill>
                      </a:defRPr>
                    </a:pPr>
                    <a:r>
                      <a:rPr lang="en-US" b="1">
                        <a:solidFill>
                          <a:schemeClr val="tx1"/>
                        </a:solidFill>
                      </a:rPr>
                      <a:t>Vietnam, 6</a:t>
                    </a:r>
                    <a:r>
                      <a:rPr lang="en-US" b="1" smtClean="0">
                        <a:solidFill>
                          <a:schemeClr val="tx1"/>
                        </a:solidFill>
                      </a:rPr>
                      <a:t>%</a:t>
                    </a:r>
                    <a:endParaRPr lang="en-US" b="1">
                      <a:solidFill>
                        <a:schemeClr val="tx1"/>
                      </a:solidFill>
                    </a:endParaRPr>
                  </a:p>
                </c:rich>
              </c:tx>
              <c:spPr/>
              <c:showLegendKey val="0"/>
              <c:showVal val="1"/>
              <c:showCatName val="1"/>
              <c:showSerName val="0"/>
              <c:showPercent val="1"/>
              <c:showBubbleSize val="0"/>
            </c:dLbl>
            <c:dLbl>
              <c:idx val="5"/>
              <c:tx>
                <c:rich>
                  <a:bodyPr/>
                  <a:lstStyle/>
                  <a:p>
                    <a:pPr>
                      <a:defRPr b="1">
                        <a:solidFill>
                          <a:schemeClr val="tx1"/>
                        </a:solidFill>
                      </a:defRPr>
                    </a:pPr>
                    <a:r>
                      <a:rPr lang="en-US" b="1">
                        <a:solidFill>
                          <a:schemeClr val="tx1"/>
                        </a:solidFill>
                      </a:rPr>
                      <a:t>Burma, 5</a:t>
                    </a:r>
                    <a:r>
                      <a:rPr lang="en-US" b="1" smtClean="0">
                        <a:solidFill>
                          <a:schemeClr val="tx1"/>
                        </a:solidFill>
                      </a:rPr>
                      <a:t>%</a:t>
                    </a:r>
                    <a:endParaRPr lang="en-US" b="1">
                      <a:solidFill>
                        <a:schemeClr val="tx1"/>
                      </a:solidFill>
                    </a:endParaRPr>
                  </a:p>
                </c:rich>
              </c:tx>
              <c:spPr/>
              <c:showLegendKey val="0"/>
              <c:showVal val="1"/>
              <c:showCatName val="1"/>
              <c:showSerName val="0"/>
              <c:showPercent val="1"/>
              <c:showBubbleSize val="0"/>
            </c:dLbl>
            <c:dLbl>
              <c:idx val="6"/>
              <c:tx>
                <c:rich>
                  <a:bodyPr/>
                  <a:lstStyle/>
                  <a:p>
                    <a:pPr>
                      <a:defRPr b="1">
                        <a:solidFill>
                          <a:schemeClr val="tx1"/>
                        </a:solidFill>
                      </a:defRPr>
                    </a:pPr>
                    <a:r>
                      <a:rPr lang="en-US" b="1">
                        <a:solidFill>
                          <a:schemeClr val="tx1"/>
                        </a:solidFill>
                      </a:rPr>
                      <a:t>Others, 55</a:t>
                    </a:r>
                    <a:r>
                      <a:rPr lang="en-US" b="1" smtClean="0">
                        <a:solidFill>
                          <a:schemeClr val="tx1"/>
                        </a:solidFill>
                      </a:rPr>
                      <a:t>%</a:t>
                    </a:r>
                    <a:endParaRPr lang="en-US" b="1">
                      <a:solidFill>
                        <a:schemeClr val="tx1"/>
                      </a:solidFill>
                    </a:endParaRPr>
                  </a:p>
                </c:rich>
              </c:tx>
              <c:spPr/>
              <c:showLegendKey val="0"/>
              <c:showVal val="1"/>
              <c:showCatName val="1"/>
              <c:showSerName val="0"/>
              <c:showPercent val="1"/>
              <c:showBubbleSize val="0"/>
            </c:dLbl>
            <c:txPr>
              <a:bodyPr/>
              <a:lstStyle/>
              <a:p>
                <a:pPr>
                  <a:defRPr>
                    <a:solidFill>
                      <a:schemeClr val="bg1"/>
                    </a:solidFill>
                  </a:defRPr>
                </a:pPr>
                <a:endParaRPr lang="en-US"/>
              </a:p>
            </c:txPr>
            <c:showLegendKey val="0"/>
            <c:showVal val="1"/>
            <c:showCatName val="1"/>
            <c:showSerName val="0"/>
            <c:showPercent val="1"/>
            <c:showBubbleSize val="0"/>
            <c:showLeaderLines val="1"/>
          </c:dLbls>
          <c:cat>
            <c:strRef>
              <c:f>Sheet1!$A$2:$A$8</c:f>
              <c:strCache>
                <c:ptCount val="7"/>
                <c:pt idx="0">
                  <c:v>Ethiopia</c:v>
                </c:pt>
                <c:pt idx="1">
                  <c:v>India</c:v>
                </c:pt>
                <c:pt idx="2">
                  <c:v>El Salvador</c:v>
                </c:pt>
                <c:pt idx="3">
                  <c:v>Nigeria</c:v>
                </c:pt>
                <c:pt idx="4">
                  <c:v>Vietnam</c:v>
                </c:pt>
                <c:pt idx="5">
                  <c:v>Burma</c:v>
                </c:pt>
                <c:pt idx="6">
                  <c:v>Others</c:v>
                </c:pt>
              </c:strCache>
            </c:strRef>
          </c:cat>
          <c:val>
            <c:numRef>
              <c:f>Sheet1!$B$2:$B$8</c:f>
              <c:numCache>
                <c:formatCode>0%</c:formatCode>
                <c:ptCount val="7"/>
                <c:pt idx="0">
                  <c:v>0.11</c:v>
                </c:pt>
                <c:pt idx="1">
                  <c:v>0.08</c:v>
                </c:pt>
                <c:pt idx="2">
                  <c:v>7.0000000000000007E-2</c:v>
                </c:pt>
                <c:pt idx="3">
                  <c:v>7.0000000000000007E-2</c:v>
                </c:pt>
                <c:pt idx="4">
                  <c:v>0.06</c:v>
                </c:pt>
                <c:pt idx="5">
                  <c:v>0.05</c:v>
                </c:pt>
                <c:pt idx="6">
                  <c:v>0.55000000000000004</c:v>
                </c:pt>
              </c:numCache>
            </c:numRef>
          </c:val>
        </c:ser>
        <c:ser>
          <c:idx val="1"/>
          <c:order val="1"/>
          <c:tx>
            <c:strRef>
              <c:f>Sheet1!$C$1</c:f>
              <c:strCache>
                <c:ptCount val="1"/>
              </c:strCache>
            </c:strRef>
          </c:tx>
          <c:dLbls>
            <c:showLegendKey val="0"/>
            <c:showVal val="0"/>
            <c:showCatName val="1"/>
            <c:showSerName val="0"/>
            <c:showPercent val="1"/>
            <c:showBubbleSize val="0"/>
            <c:showLeaderLines val="1"/>
          </c:dLbls>
          <c:cat>
            <c:strRef>
              <c:f>Sheet1!$A$2:$A$8</c:f>
              <c:strCache>
                <c:ptCount val="7"/>
                <c:pt idx="0">
                  <c:v>Ethiopia</c:v>
                </c:pt>
                <c:pt idx="1">
                  <c:v>India</c:v>
                </c:pt>
                <c:pt idx="2">
                  <c:v>El Salvador</c:v>
                </c:pt>
                <c:pt idx="3">
                  <c:v>Nigeria</c:v>
                </c:pt>
                <c:pt idx="4">
                  <c:v>Vietnam</c:v>
                </c:pt>
                <c:pt idx="5">
                  <c:v>Burma</c:v>
                </c:pt>
                <c:pt idx="6">
                  <c:v>Others</c:v>
                </c:pt>
              </c:strCache>
            </c:strRef>
          </c:cat>
          <c:val>
            <c:numRef>
              <c:f>Sheet1!$C$2:$C$8</c:f>
              <c:numCache>
                <c:formatCode>General</c:formatCode>
                <c:ptCount val="7"/>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&lt;4 mo (prevalent cases)</c:v>
                </c:pt>
              </c:strCache>
            </c:strRef>
          </c:tx>
          <c:invertIfNegative val="0"/>
          <c:cat>
            <c:numRef>
              <c:f>Sheet1!$A$2:$A$4</c:f>
              <c:numCache>
                <c:formatCode>General</c:formatCode>
                <c:ptCount val="3"/>
                <c:pt idx="0">
                  <c:v>2013</c:v>
                </c:pt>
                <c:pt idx="1">
                  <c:v>2014</c:v>
                </c:pt>
                <c:pt idx="2">
                  <c:v>2015</c:v>
                </c:pt>
              </c:numCache>
            </c:numRef>
          </c:cat>
          <c:val>
            <c:numRef>
              <c:f>Sheet1!$B$2:$B$4</c:f>
              <c:numCache>
                <c:formatCode>General</c:formatCode>
                <c:ptCount val="3"/>
                <c:pt idx="0">
                  <c:v>11</c:v>
                </c:pt>
                <c:pt idx="1">
                  <c:v>23</c:v>
                </c:pt>
                <c:pt idx="2">
                  <c:v>11</c:v>
                </c:pt>
              </c:numCache>
            </c:numRef>
          </c:val>
        </c:ser>
        <c:ser>
          <c:idx val="1"/>
          <c:order val="1"/>
          <c:tx>
            <c:strRef>
              <c:f>Sheet1!$C$1</c:f>
              <c:strCache>
                <c:ptCount val="1"/>
                <c:pt idx="0">
                  <c:v>4mo-5 year</c:v>
                </c:pt>
              </c:strCache>
            </c:strRef>
          </c:tx>
          <c:invertIfNegative val="0"/>
          <c:cat>
            <c:numRef>
              <c:f>Sheet1!$A$2:$A$4</c:f>
              <c:numCache>
                <c:formatCode>General</c:formatCode>
                <c:ptCount val="3"/>
                <c:pt idx="0">
                  <c:v>2013</c:v>
                </c:pt>
                <c:pt idx="1">
                  <c:v>2014</c:v>
                </c:pt>
                <c:pt idx="2">
                  <c:v>2015</c:v>
                </c:pt>
              </c:numCache>
            </c:numRef>
          </c:cat>
          <c:val>
            <c:numRef>
              <c:f>Sheet1!$C$2:$C$4</c:f>
              <c:numCache>
                <c:formatCode>General</c:formatCode>
                <c:ptCount val="3"/>
                <c:pt idx="0">
                  <c:v>54</c:v>
                </c:pt>
                <c:pt idx="1">
                  <c:v>52</c:v>
                </c:pt>
                <c:pt idx="2">
                  <c:v>46</c:v>
                </c:pt>
              </c:numCache>
            </c:numRef>
          </c:val>
        </c:ser>
        <c:ser>
          <c:idx val="2"/>
          <c:order val="2"/>
          <c:tx>
            <c:strRef>
              <c:f>Sheet1!$D$1</c:f>
              <c:strCache>
                <c:ptCount val="1"/>
                <c:pt idx="0">
                  <c:v>&gt;5-10 years</c:v>
                </c:pt>
              </c:strCache>
            </c:strRef>
          </c:tx>
          <c:invertIfNegative val="0"/>
          <c:cat>
            <c:numRef>
              <c:f>Sheet1!$A$2:$A$4</c:f>
              <c:numCache>
                <c:formatCode>General</c:formatCode>
                <c:ptCount val="3"/>
                <c:pt idx="0">
                  <c:v>2013</c:v>
                </c:pt>
                <c:pt idx="1">
                  <c:v>2014</c:v>
                </c:pt>
                <c:pt idx="2">
                  <c:v>2015</c:v>
                </c:pt>
              </c:numCache>
            </c:numRef>
          </c:cat>
          <c:val>
            <c:numRef>
              <c:f>Sheet1!$D$2:$D$4</c:f>
              <c:numCache>
                <c:formatCode>General</c:formatCode>
                <c:ptCount val="3"/>
                <c:pt idx="0">
                  <c:v>22</c:v>
                </c:pt>
                <c:pt idx="1">
                  <c:v>24</c:v>
                </c:pt>
                <c:pt idx="2">
                  <c:v>20</c:v>
                </c:pt>
              </c:numCache>
            </c:numRef>
          </c:val>
        </c:ser>
        <c:ser>
          <c:idx val="3"/>
          <c:order val="3"/>
          <c:tx>
            <c:strRef>
              <c:f>Sheet1!$E$1</c:f>
              <c:strCache>
                <c:ptCount val="1"/>
                <c:pt idx="0">
                  <c:v>&gt;10 years</c:v>
                </c:pt>
              </c:strCache>
            </c:strRef>
          </c:tx>
          <c:invertIfNegative val="0"/>
          <c:cat>
            <c:numRef>
              <c:f>Sheet1!$A$2:$A$4</c:f>
              <c:numCache>
                <c:formatCode>General</c:formatCode>
                <c:ptCount val="3"/>
                <c:pt idx="0">
                  <c:v>2013</c:v>
                </c:pt>
                <c:pt idx="1">
                  <c:v>2014</c:v>
                </c:pt>
                <c:pt idx="2">
                  <c:v>2015</c:v>
                </c:pt>
              </c:numCache>
            </c:numRef>
          </c:cat>
          <c:val>
            <c:numRef>
              <c:f>Sheet1!$E$2:$E$4</c:f>
              <c:numCache>
                <c:formatCode>General</c:formatCode>
                <c:ptCount val="3"/>
                <c:pt idx="0">
                  <c:v>39</c:v>
                </c:pt>
                <c:pt idx="1">
                  <c:v>59</c:v>
                </c:pt>
                <c:pt idx="2">
                  <c:v>57</c:v>
                </c:pt>
              </c:numCache>
            </c:numRef>
          </c:val>
        </c:ser>
        <c:dLbls>
          <c:showLegendKey val="0"/>
          <c:showVal val="0"/>
          <c:showCatName val="0"/>
          <c:showSerName val="0"/>
          <c:showPercent val="0"/>
          <c:showBubbleSize val="0"/>
        </c:dLbls>
        <c:gapWidth val="150"/>
        <c:axId val="132432384"/>
        <c:axId val="132001728"/>
      </c:barChart>
      <c:catAx>
        <c:axId val="132432384"/>
        <c:scaling>
          <c:orientation val="minMax"/>
        </c:scaling>
        <c:delete val="0"/>
        <c:axPos val="l"/>
        <c:numFmt formatCode="General" sourceLinked="1"/>
        <c:majorTickMark val="out"/>
        <c:minorTickMark val="none"/>
        <c:tickLblPos val="nextTo"/>
        <c:txPr>
          <a:bodyPr/>
          <a:lstStyle/>
          <a:p>
            <a:pPr>
              <a:defRPr sz="2000"/>
            </a:pPr>
            <a:endParaRPr lang="en-US"/>
          </a:p>
        </c:txPr>
        <c:crossAx val="132001728"/>
        <c:crosses val="autoZero"/>
        <c:auto val="1"/>
        <c:lblAlgn val="ctr"/>
        <c:lblOffset val="100"/>
        <c:noMultiLvlLbl val="0"/>
      </c:catAx>
      <c:valAx>
        <c:axId val="132001728"/>
        <c:scaling>
          <c:orientation val="minMax"/>
          <c:max val="60"/>
        </c:scaling>
        <c:delete val="0"/>
        <c:axPos val="b"/>
        <c:majorGridlines/>
        <c:numFmt formatCode="General" sourceLinked="1"/>
        <c:majorTickMark val="out"/>
        <c:minorTickMark val="none"/>
        <c:tickLblPos val="nextTo"/>
        <c:crossAx val="132432384"/>
        <c:crosses val="autoZero"/>
        <c:crossBetween val="between"/>
      </c:valAx>
    </c:plotArea>
    <c:legend>
      <c:legendPos val="b"/>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Arial Rounded MT Bold" panose="020F0704030504030204" pitchFamily="34" charset="0"/>
              </a:defRPr>
            </a:pPr>
            <a:r>
              <a:rPr lang="en-US" sz="2000">
                <a:latin typeface="Arial Rounded MT Bold" panose="020F0704030504030204" pitchFamily="34" charset="0"/>
              </a:rPr>
              <a:t>U.S. Born</a:t>
            </a:r>
          </a:p>
        </c:rich>
      </c:tx>
      <c:overlay val="0"/>
    </c:title>
    <c:autoTitleDeleted val="0"/>
    <c:plotArea>
      <c:layout/>
      <c:pieChart>
        <c:varyColors val="1"/>
        <c:ser>
          <c:idx val="0"/>
          <c:order val="0"/>
          <c:spPr>
            <a:ln>
              <a:solidFill>
                <a:schemeClr val="tx1">
                  <a:lumMod val="85000"/>
                  <a:lumOff val="15000"/>
                </a:schemeClr>
              </a:solidFill>
            </a:ln>
          </c:spPr>
          <c:dLbls>
            <c:dLbl>
              <c:idx val="0"/>
              <c:layout>
                <c:manualLayout>
                  <c:x val="-2.8466869272919939E-2"/>
                  <c:y val="-0.34596687238419527"/>
                </c:manualLayout>
              </c:layout>
              <c:tx>
                <c:rich>
                  <a:bodyPr/>
                  <a:lstStyle/>
                  <a:p>
                    <a:r>
                      <a:rPr lang="en-US" b="1" dirty="0" smtClean="0"/>
                      <a:t>White </a:t>
                    </a:r>
                    <a:r>
                      <a:rPr lang="en-US" b="1" dirty="0"/>
                      <a:t>
</a:t>
                    </a:r>
                    <a:r>
                      <a:rPr lang="en-US" b="1" dirty="0" smtClean="0"/>
                      <a:t>21%</a:t>
                    </a:r>
                    <a:endParaRPr lang="en-US" dirty="0"/>
                  </a:p>
                </c:rich>
              </c:tx>
              <c:showLegendKey val="0"/>
              <c:showVal val="0"/>
              <c:showCatName val="1"/>
              <c:showSerName val="0"/>
              <c:showPercent val="1"/>
              <c:showBubbleSize val="0"/>
            </c:dLbl>
            <c:dLbl>
              <c:idx val="1"/>
              <c:layout>
                <c:manualLayout>
                  <c:x val="3.6456923147764421E-2"/>
                  <c:y val="-0.20269028871391076"/>
                </c:manualLayout>
              </c:layout>
              <c:tx>
                <c:rich>
                  <a:bodyPr/>
                  <a:lstStyle/>
                  <a:p>
                    <a:pPr>
                      <a:defRPr sz="1200" b="1">
                        <a:solidFill>
                          <a:schemeClr val="bg1"/>
                        </a:solidFill>
                        <a:latin typeface="Arial Rounded MT Bold" panose="020F0704030504030204" pitchFamily="34" charset="0"/>
                      </a:defRPr>
                    </a:pPr>
                    <a:r>
                      <a:rPr lang="en-US" b="1" dirty="0" smtClean="0">
                        <a:solidFill>
                          <a:schemeClr val="bg1"/>
                        </a:solidFill>
                      </a:rPr>
                      <a:t>Black/A.A. </a:t>
                    </a:r>
                    <a:r>
                      <a:rPr lang="en-US" b="1" dirty="0">
                        <a:solidFill>
                          <a:schemeClr val="bg1"/>
                        </a:solidFill>
                      </a:rPr>
                      <a:t>
</a:t>
                    </a:r>
                    <a:r>
                      <a:rPr lang="en-US" b="1" dirty="0" smtClean="0">
                        <a:solidFill>
                          <a:schemeClr val="bg1"/>
                        </a:solidFill>
                      </a:rPr>
                      <a:t>62%</a:t>
                    </a:r>
                    <a:endParaRPr lang="en-US" dirty="0">
                      <a:solidFill>
                        <a:schemeClr val="bg1"/>
                      </a:solidFill>
                    </a:endParaRPr>
                  </a:p>
                </c:rich>
              </c:tx>
              <c:spPr/>
              <c:showLegendKey val="0"/>
              <c:showVal val="0"/>
              <c:showCatName val="1"/>
              <c:showSerName val="0"/>
              <c:showPercent val="1"/>
              <c:showBubbleSize val="0"/>
            </c:dLbl>
            <c:dLbl>
              <c:idx val="2"/>
              <c:delete val="1"/>
            </c:dLbl>
            <c:dLbl>
              <c:idx val="3"/>
              <c:layout>
                <c:manualLayout>
                  <c:x val="5.5487826952665402E-2"/>
                  <c:y val="-4.0892388451443572E-2"/>
                </c:manualLayout>
              </c:layout>
              <c:showLegendKey val="0"/>
              <c:showVal val="0"/>
              <c:showCatName val="1"/>
              <c:showSerName val="0"/>
              <c:showPercent val="1"/>
              <c:showBubbleSize val="0"/>
            </c:dLbl>
            <c:dLbl>
              <c:idx val="4"/>
              <c:delete val="1"/>
            </c:dLbl>
            <c:txPr>
              <a:bodyPr/>
              <a:lstStyle/>
              <a:p>
                <a:pPr>
                  <a:defRPr sz="1200" b="1">
                    <a:latin typeface="Arial Rounded MT Bold" panose="020F0704030504030204" pitchFamily="34" charset="0"/>
                  </a:defRPr>
                </a:pPr>
                <a:endParaRPr lang="en-US"/>
              </a:p>
            </c:txPr>
            <c:showLegendKey val="0"/>
            <c:showVal val="0"/>
            <c:showCatName val="1"/>
            <c:showSerName val="0"/>
            <c:showPercent val="1"/>
            <c:showBubbleSize val="0"/>
            <c:showLeaderLines val="1"/>
          </c:dLbls>
          <c:cat>
            <c:strRef>
              <c:f>'Race-ethnicity'!$B$1:$F$1</c:f>
              <c:strCache>
                <c:ptCount val="5"/>
                <c:pt idx="0">
                  <c:v>White </c:v>
                </c:pt>
                <c:pt idx="1">
                  <c:v>Black/A.A. </c:v>
                </c:pt>
                <c:pt idx="2">
                  <c:v>Asian </c:v>
                </c:pt>
                <c:pt idx="3">
                  <c:v>Hispanic</c:v>
                </c:pt>
                <c:pt idx="4">
                  <c:v>Other</c:v>
                </c:pt>
              </c:strCache>
            </c:strRef>
          </c:cat>
          <c:val>
            <c:numRef>
              <c:f>'Race-ethnicity'!$B$3:$F$3</c:f>
              <c:numCache>
                <c:formatCode>0%</c:formatCode>
                <c:ptCount val="5"/>
                <c:pt idx="0">
                  <c:v>0.21</c:v>
                </c:pt>
                <c:pt idx="1">
                  <c:v>0.62</c:v>
                </c:pt>
                <c:pt idx="2">
                  <c:v>7.0000000000000007E-2</c:v>
                </c:pt>
                <c:pt idx="3">
                  <c:v>0.1</c:v>
                </c:pt>
                <c:pt idx="4">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Arial Rounded MT Bold" panose="020F0704030504030204" pitchFamily="34" charset="0"/>
              </a:defRPr>
            </a:pPr>
            <a:r>
              <a:rPr lang="en-US" sz="2000">
                <a:latin typeface="Arial Rounded MT Bold" panose="020F0704030504030204" pitchFamily="34" charset="0"/>
              </a:rPr>
              <a:t>Foreign Born</a:t>
            </a:r>
          </a:p>
        </c:rich>
      </c:tx>
      <c:overlay val="0"/>
    </c:title>
    <c:autoTitleDeleted val="0"/>
    <c:plotArea>
      <c:layout/>
      <c:pieChart>
        <c:varyColors val="1"/>
        <c:ser>
          <c:idx val="0"/>
          <c:order val="0"/>
          <c:spPr>
            <a:ln>
              <a:solidFill>
                <a:schemeClr val="tx1">
                  <a:lumMod val="85000"/>
                  <a:lumOff val="15000"/>
                </a:schemeClr>
              </a:solidFill>
            </a:ln>
          </c:spPr>
          <c:dLbls>
            <c:dLbl>
              <c:idx val="0"/>
              <c:layout>
                <c:manualLayout>
                  <c:x val="8.8178794461037206E-3"/>
                  <c:y val="-7.6987380002157269E-3"/>
                </c:manualLayout>
              </c:layout>
              <c:tx>
                <c:rich>
                  <a:bodyPr/>
                  <a:lstStyle/>
                  <a:p>
                    <a:r>
                      <a:rPr lang="en-US" b="1" dirty="0"/>
                      <a:t>White 
</a:t>
                    </a:r>
                    <a:r>
                      <a:rPr lang="en-US" b="1" dirty="0" smtClean="0"/>
                      <a:t>3%</a:t>
                    </a:r>
                    <a:endParaRPr lang="en-US" dirty="0"/>
                  </a:p>
                </c:rich>
              </c:tx>
              <c:showLegendKey val="0"/>
              <c:showVal val="0"/>
              <c:showCatName val="1"/>
              <c:showSerName val="0"/>
              <c:showPercent val="1"/>
              <c:showBubbleSize val="0"/>
            </c:dLbl>
            <c:dLbl>
              <c:idx val="1"/>
              <c:layout>
                <c:manualLayout>
                  <c:x val="-7.653271789302199E-2"/>
                  <c:y val="-0.15553140617696765"/>
                </c:manualLayout>
              </c:layout>
              <c:tx>
                <c:rich>
                  <a:bodyPr/>
                  <a:lstStyle/>
                  <a:p>
                    <a:r>
                      <a:rPr lang="en-US" b="1" dirty="0" smtClean="0"/>
                      <a:t>Black </a:t>
                    </a:r>
                    <a:r>
                      <a:rPr lang="en-US" b="1" dirty="0"/>
                      <a:t>
</a:t>
                    </a:r>
                    <a:r>
                      <a:rPr lang="en-US" b="1" dirty="0" smtClean="0"/>
                      <a:t>34%</a:t>
                    </a:r>
                    <a:endParaRPr lang="en-US" dirty="0"/>
                  </a:p>
                </c:rich>
              </c:tx>
              <c:showLegendKey val="0"/>
              <c:showVal val="0"/>
              <c:showCatName val="1"/>
              <c:showSerName val="0"/>
              <c:showPercent val="1"/>
              <c:showBubbleSize val="0"/>
            </c:dLbl>
            <c:dLbl>
              <c:idx val="2"/>
              <c:layout>
                <c:manualLayout>
                  <c:x val="-0.17673839261471627"/>
                  <c:y val="-8.0282961205191822E-2"/>
                </c:manualLayout>
              </c:layout>
              <c:tx>
                <c:rich>
                  <a:bodyPr/>
                  <a:lstStyle/>
                  <a:p>
                    <a:r>
                      <a:rPr lang="en-US" b="1" dirty="0" smtClean="0"/>
                      <a:t>Asian </a:t>
                    </a:r>
                    <a:r>
                      <a:rPr lang="en-US" b="1" dirty="0"/>
                      <a:t>
</a:t>
                    </a:r>
                    <a:r>
                      <a:rPr lang="en-US" b="1" dirty="0" smtClean="0"/>
                      <a:t>35%</a:t>
                    </a:r>
                    <a:endParaRPr lang="en-US" dirty="0"/>
                  </a:p>
                </c:rich>
              </c:tx>
              <c:showLegendKey val="0"/>
              <c:showVal val="0"/>
              <c:showCatName val="1"/>
              <c:showSerName val="0"/>
              <c:showPercent val="1"/>
              <c:showBubbleSize val="0"/>
            </c:dLbl>
            <c:dLbl>
              <c:idx val="3"/>
              <c:layout>
                <c:manualLayout>
                  <c:x val="5.9788276465441818E-2"/>
                  <c:y val="-5.689641294838145E-2"/>
                </c:manualLayout>
              </c:layout>
              <c:tx>
                <c:rich>
                  <a:bodyPr/>
                  <a:lstStyle/>
                  <a:p>
                    <a:r>
                      <a:rPr lang="en-US" b="1" dirty="0" smtClean="0"/>
                      <a:t>Hispanic</a:t>
                    </a:r>
                    <a:r>
                      <a:rPr lang="en-US" b="1" dirty="0"/>
                      <a:t>
</a:t>
                    </a:r>
                    <a:r>
                      <a:rPr lang="en-US" b="1" dirty="0" smtClean="0"/>
                      <a:t>26%</a:t>
                    </a:r>
                    <a:endParaRPr lang="en-US" dirty="0"/>
                  </a:p>
                </c:rich>
              </c:tx>
              <c:showLegendKey val="0"/>
              <c:showVal val="0"/>
              <c:showCatName val="1"/>
              <c:showSerName val="0"/>
              <c:showPercent val="1"/>
              <c:showBubbleSize val="0"/>
            </c:dLbl>
            <c:dLbl>
              <c:idx val="4"/>
              <c:layout>
                <c:manualLayout>
                  <c:x val="-3.6818264096298306E-2"/>
                  <c:y val="-2.2340272534426348E-2"/>
                </c:manualLayout>
              </c:layout>
              <c:tx>
                <c:rich>
                  <a:bodyPr/>
                  <a:lstStyle/>
                  <a:p>
                    <a:r>
                      <a:rPr lang="en-US" b="1" dirty="0" smtClean="0"/>
                      <a:t>Other</a:t>
                    </a:r>
                    <a:r>
                      <a:rPr lang="en-US" b="1" dirty="0"/>
                      <a:t>
</a:t>
                    </a:r>
                    <a:r>
                      <a:rPr lang="en-US" b="1" dirty="0" smtClean="0"/>
                      <a:t>2%</a:t>
                    </a:r>
                    <a:endParaRPr lang="en-US" dirty="0"/>
                  </a:p>
                </c:rich>
              </c:tx>
              <c:showLegendKey val="0"/>
              <c:showVal val="0"/>
              <c:showCatName val="1"/>
              <c:showSerName val="0"/>
              <c:showPercent val="1"/>
              <c:showBubbleSize val="0"/>
            </c:dLbl>
            <c:txPr>
              <a:bodyPr/>
              <a:lstStyle/>
              <a:p>
                <a:pPr>
                  <a:defRPr sz="1200" b="1">
                    <a:latin typeface="Arial Rounded MT Bold" panose="020F0704030504030204" pitchFamily="34" charset="0"/>
                  </a:defRPr>
                </a:pPr>
                <a:endParaRPr lang="en-US"/>
              </a:p>
            </c:txPr>
            <c:showLegendKey val="0"/>
            <c:showVal val="0"/>
            <c:showCatName val="1"/>
            <c:showSerName val="0"/>
            <c:showPercent val="1"/>
            <c:showBubbleSize val="0"/>
            <c:showLeaderLines val="1"/>
          </c:dLbls>
          <c:cat>
            <c:strRef>
              <c:f>'Race-ethnicity'!$B$1:$F$1</c:f>
              <c:strCache>
                <c:ptCount val="5"/>
                <c:pt idx="0">
                  <c:v>White </c:v>
                </c:pt>
                <c:pt idx="1">
                  <c:v>Black/A.A. </c:v>
                </c:pt>
                <c:pt idx="2">
                  <c:v>Asian </c:v>
                </c:pt>
                <c:pt idx="3">
                  <c:v>Hispanic</c:v>
                </c:pt>
                <c:pt idx="4">
                  <c:v>Other</c:v>
                </c:pt>
              </c:strCache>
            </c:strRef>
          </c:cat>
          <c:val>
            <c:numRef>
              <c:f>'Race-ethnicity'!$B$2:$F$2</c:f>
              <c:numCache>
                <c:formatCode>General</c:formatCode>
                <c:ptCount val="5"/>
                <c:pt idx="0">
                  <c:v>2</c:v>
                </c:pt>
                <c:pt idx="1">
                  <c:v>35</c:v>
                </c:pt>
                <c:pt idx="2">
                  <c:v>38</c:v>
                </c:pt>
                <c:pt idx="3">
                  <c:v>24</c:v>
                </c:pt>
                <c:pt idx="4">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&lt;5</c:v>
                </c:pt>
              </c:strCache>
            </c:strRef>
          </c:tx>
          <c:invertIfNegative val="0"/>
          <c:cat>
            <c:numRef>
              <c:f>Sheet1!$A$2:$A$4</c:f>
              <c:numCache>
                <c:formatCode>General</c:formatCode>
                <c:ptCount val="3"/>
                <c:pt idx="0">
                  <c:v>2013</c:v>
                </c:pt>
                <c:pt idx="1">
                  <c:v>2014</c:v>
                </c:pt>
                <c:pt idx="2">
                  <c:v>2015</c:v>
                </c:pt>
              </c:numCache>
            </c:numRef>
          </c:cat>
          <c:val>
            <c:numRef>
              <c:f>Sheet1!$B$2:$B$4</c:f>
              <c:numCache>
                <c:formatCode>General</c:formatCode>
                <c:ptCount val="3"/>
                <c:pt idx="0">
                  <c:v>6</c:v>
                </c:pt>
                <c:pt idx="1">
                  <c:v>4</c:v>
                </c:pt>
                <c:pt idx="2">
                  <c:v>2</c:v>
                </c:pt>
              </c:numCache>
            </c:numRef>
          </c:val>
        </c:ser>
        <c:ser>
          <c:idx val="1"/>
          <c:order val="1"/>
          <c:tx>
            <c:strRef>
              <c:f>Sheet1!$C$1</c:f>
              <c:strCache>
                <c:ptCount val="1"/>
                <c:pt idx="0">
                  <c:v>5-14</c:v>
                </c:pt>
              </c:strCache>
            </c:strRef>
          </c:tx>
          <c:invertIfNegative val="0"/>
          <c:cat>
            <c:numRef>
              <c:f>Sheet1!$A$2:$A$4</c:f>
              <c:numCache>
                <c:formatCode>General</c:formatCode>
                <c:ptCount val="3"/>
                <c:pt idx="0">
                  <c:v>2013</c:v>
                </c:pt>
                <c:pt idx="1">
                  <c:v>2014</c:v>
                </c:pt>
                <c:pt idx="2">
                  <c:v>2015</c:v>
                </c:pt>
              </c:numCache>
            </c:numRef>
          </c:cat>
          <c:val>
            <c:numRef>
              <c:f>Sheet1!$C$2:$C$4</c:f>
              <c:numCache>
                <c:formatCode>General</c:formatCode>
                <c:ptCount val="3"/>
                <c:pt idx="0">
                  <c:v>3</c:v>
                </c:pt>
                <c:pt idx="1">
                  <c:v>4</c:v>
                </c:pt>
                <c:pt idx="2">
                  <c:v>5</c:v>
                </c:pt>
              </c:numCache>
            </c:numRef>
          </c:val>
        </c:ser>
        <c:ser>
          <c:idx val="2"/>
          <c:order val="2"/>
          <c:tx>
            <c:strRef>
              <c:f>Sheet1!$D$1</c:f>
              <c:strCache>
                <c:ptCount val="1"/>
                <c:pt idx="0">
                  <c:v>15-24</c:v>
                </c:pt>
              </c:strCache>
            </c:strRef>
          </c:tx>
          <c:invertIfNegative val="0"/>
          <c:cat>
            <c:numRef>
              <c:f>Sheet1!$A$2:$A$4</c:f>
              <c:numCache>
                <c:formatCode>General</c:formatCode>
                <c:ptCount val="3"/>
                <c:pt idx="0">
                  <c:v>2013</c:v>
                </c:pt>
                <c:pt idx="1">
                  <c:v>2014</c:v>
                </c:pt>
                <c:pt idx="2">
                  <c:v>2015</c:v>
                </c:pt>
              </c:numCache>
            </c:numRef>
          </c:cat>
          <c:val>
            <c:numRef>
              <c:f>Sheet1!$D$2:$D$4</c:f>
              <c:numCache>
                <c:formatCode>General</c:formatCode>
                <c:ptCount val="3"/>
                <c:pt idx="0">
                  <c:v>15</c:v>
                </c:pt>
                <c:pt idx="1">
                  <c:v>26</c:v>
                </c:pt>
                <c:pt idx="2">
                  <c:v>23</c:v>
                </c:pt>
              </c:numCache>
            </c:numRef>
          </c:val>
        </c:ser>
        <c:ser>
          <c:idx val="3"/>
          <c:order val="3"/>
          <c:tx>
            <c:strRef>
              <c:f>Sheet1!$E$1</c:f>
              <c:strCache>
                <c:ptCount val="1"/>
                <c:pt idx="0">
                  <c:v>25-44</c:v>
                </c:pt>
              </c:strCache>
            </c:strRef>
          </c:tx>
          <c:invertIfNegative val="0"/>
          <c:cat>
            <c:numRef>
              <c:f>Sheet1!$A$2:$A$4</c:f>
              <c:numCache>
                <c:formatCode>General</c:formatCode>
                <c:ptCount val="3"/>
                <c:pt idx="0">
                  <c:v>2013</c:v>
                </c:pt>
                <c:pt idx="1">
                  <c:v>2014</c:v>
                </c:pt>
                <c:pt idx="2">
                  <c:v>2015</c:v>
                </c:pt>
              </c:numCache>
            </c:numRef>
          </c:cat>
          <c:val>
            <c:numRef>
              <c:f>Sheet1!$E$2:$E$4</c:f>
              <c:numCache>
                <c:formatCode>General</c:formatCode>
                <c:ptCount val="3"/>
                <c:pt idx="0">
                  <c:v>66</c:v>
                </c:pt>
                <c:pt idx="1">
                  <c:v>71</c:v>
                </c:pt>
                <c:pt idx="2">
                  <c:v>66</c:v>
                </c:pt>
              </c:numCache>
            </c:numRef>
          </c:val>
        </c:ser>
        <c:ser>
          <c:idx val="4"/>
          <c:order val="4"/>
          <c:tx>
            <c:strRef>
              <c:f>Sheet1!$F$1</c:f>
              <c:strCache>
                <c:ptCount val="1"/>
                <c:pt idx="0">
                  <c:v>45-64</c:v>
                </c:pt>
              </c:strCache>
            </c:strRef>
          </c:tx>
          <c:invertIfNegative val="0"/>
          <c:cat>
            <c:numRef>
              <c:f>Sheet1!$A$2:$A$4</c:f>
              <c:numCache>
                <c:formatCode>General</c:formatCode>
                <c:ptCount val="3"/>
                <c:pt idx="0">
                  <c:v>2013</c:v>
                </c:pt>
                <c:pt idx="1">
                  <c:v>2014</c:v>
                </c:pt>
                <c:pt idx="2">
                  <c:v>2015</c:v>
                </c:pt>
              </c:numCache>
            </c:numRef>
          </c:cat>
          <c:val>
            <c:numRef>
              <c:f>Sheet1!$F$2:$F$4</c:f>
              <c:numCache>
                <c:formatCode>General</c:formatCode>
                <c:ptCount val="3"/>
                <c:pt idx="0">
                  <c:v>58</c:v>
                </c:pt>
                <c:pt idx="1">
                  <c:v>46</c:v>
                </c:pt>
                <c:pt idx="2">
                  <c:v>45</c:v>
                </c:pt>
              </c:numCache>
            </c:numRef>
          </c:val>
        </c:ser>
        <c:ser>
          <c:idx val="5"/>
          <c:order val="5"/>
          <c:tx>
            <c:strRef>
              <c:f>Sheet1!$G$1</c:f>
              <c:strCache>
                <c:ptCount val="1"/>
                <c:pt idx="0">
                  <c:v>65+</c:v>
                </c:pt>
              </c:strCache>
            </c:strRef>
          </c:tx>
          <c:invertIfNegative val="0"/>
          <c:cat>
            <c:numRef>
              <c:f>Sheet1!$A$2:$A$4</c:f>
              <c:numCache>
                <c:formatCode>General</c:formatCode>
                <c:ptCount val="3"/>
                <c:pt idx="0">
                  <c:v>2013</c:v>
                </c:pt>
                <c:pt idx="1">
                  <c:v>2014</c:v>
                </c:pt>
                <c:pt idx="2">
                  <c:v>2015</c:v>
                </c:pt>
              </c:numCache>
            </c:numRef>
          </c:cat>
          <c:val>
            <c:numRef>
              <c:f>Sheet1!$G$2:$G$4</c:f>
              <c:numCache>
                <c:formatCode>General</c:formatCode>
                <c:ptCount val="3"/>
                <c:pt idx="0">
                  <c:v>27</c:v>
                </c:pt>
                <c:pt idx="1">
                  <c:v>44</c:v>
                </c:pt>
                <c:pt idx="2">
                  <c:v>35</c:v>
                </c:pt>
              </c:numCache>
            </c:numRef>
          </c:val>
        </c:ser>
        <c:dLbls>
          <c:showLegendKey val="0"/>
          <c:showVal val="0"/>
          <c:showCatName val="0"/>
          <c:showSerName val="0"/>
          <c:showPercent val="0"/>
          <c:showBubbleSize val="0"/>
        </c:dLbls>
        <c:gapWidth val="150"/>
        <c:axId val="132435456"/>
        <c:axId val="132270336"/>
      </c:barChart>
      <c:catAx>
        <c:axId val="132435456"/>
        <c:scaling>
          <c:orientation val="minMax"/>
        </c:scaling>
        <c:delete val="0"/>
        <c:axPos val="b"/>
        <c:numFmt formatCode="General" sourceLinked="1"/>
        <c:majorTickMark val="out"/>
        <c:minorTickMark val="none"/>
        <c:tickLblPos val="nextTo"/>
        <c:crossAx val="132270336"/>
        <c:crosses val="autoZero"/>
        <c:auto val="1"/>
        <c:lblAlgn val="ctr"/>
        <c:lblOffset val="100"/>
        <c:noMultiLvlLbl val="0"/>
      </c:catAx>
      <c:valAx>
        <c:axId val="132270336"/>
        <c:scaling>
          <c:orientation val="minMax"/>
        </c:scaling>
        <c:delete val="0"/>
        <c:axPos val="l"/>
        <c:majorGridlines/>
        <c:numFmt formatCode="General" sourceLinked="1"/>
        <c:majorTickMark val="out"/>
        <c:minorTickMark val="none"/>
        <c:tickLblPos val="nextTo"/>
        <c:crossAx val="13243545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Age!$A$3</c:f>
              <c:strCache>
                <c:ptCount val="1"/>
                <c:pt idx="0">
                  <c:v>Maryland Rate</c:v>
                </c:pt>
              </c:strCache>
            </c:strRef>
          </c:tx>
          <c:spPr>
            <a:ln w="63500">
              <a:solidFill>
                <a:srgbClr val="C00000"/>
              </a:solidFill>
            </a:ln>
          </c:spPr>
          <c:marker>
            <c:spPr>
              <a:solidFill>
                <a:srgbClr val="C00000"/>
              </a:solidFill>
              <a:ln w="38100">
                <a:solidFill>
                  <a:srgbClr val="C00000"/>
                </a:solidFill>
              </a:ln>
            </c:spPr>
          </c:marker>
          <c:trendline>
            <c:spPr>
              <a:ln w="63500">
                <a:prstDash val="sysDot"/>
              </a:ln>
            </c:spPr>
            <c:trendlineType val="linear"/>
            <c:dispRSqr val="0"/>
            <c:dispEq val="0"/>
          </c:trendline>
          <c:cat>
            <c:numRef>
              <c:f>Age!$B$1:$F$1</c:f>
              <c:numCache>
                <c:formatCode>General</c:formatCode>
                <c:ptCount val="5"/>
                <c:pt idx="0">
                  <c:v>2011</c:v>
                </c:pt>
                <c:pt idx="1">
                  <c:v>2012</c:v>
                </c:pt>
                <c:pt idx="2">
                  <c:v>2013</c:v>
                </c:pt>
                <c:pt idx="3">
                  <c:v>2014</c:v>
                </c:pt>
                <c:pt idx="4">
                  <c:v>2015</c:v>
                </c:pt>
              </c:numCache>
            </c:numRef>
          </c:cat>
          <c:val>
            <c:numRef>
              <c:f>Age!$B$3:$F$3</c:f>
              <c:numCache>
                <c:formatCode>General</c:formatCode>
                <c:ptCount val="5"/>
                <c:pt idx="0">
                  <c:v>2.5</c:v>
                </c:pt>
                <c:pt idx="1">
                  <c:v>2.5</c:v>
                </c:pt>
                <c:pt idx="2">
                  <c:v>1.9</c:v>
                </c:pt>
                <c:pt idx="3">
                  <c:v>0.9</c:v>
                </c:pt>
                <c:pt idx="4">
                  <c:v>0.5</c:v>
                </c:pt>
              </c:numCache>
            </c:numRef>
          </c:val>
          <c:smooth val="0"/>
        </c:ser>
        <c:ser>
          <c:idx val="1"/>
          <c:order val="1"/>
          <c:tx>
            <c:strRef>
              <c:f>Age!$A$4</c:f>
              <c:strCache>
                <c:ptCount val="1"/>
                <c:pt idx="0">
                  <c:v>National rate</c:v>
                </c:pt>
              </c:strCache>
            </c:strRef>
          </c:tx>
          <c:spPr>
            <a:ln w="63500">
              <a:solidFill>
                <a:schemeClr val="accent1"/>
              </a:solidFill>
            </a:ln>
          </c:spPr>
          <c:marker>
            <c:spPr>
              <a:solidFill>
                <a:schemeClr val="accent5">
                  <a:lumMod val="75000"/>
                </a:schemeClr>
              </a:solidFill>
              <a:ln>
                <a:solidFill>
                  <a:schemeClr val="accent1"/>
                </a:solidFill>
              </a:ln>
            </c:spPr>
          </c:marker>
          <c:cat>
            <c:numRef>
              <c:f>Age!$B$1:$F$1</c:f>
              <c:numCache>
                <c:formatCode>General</c:formatCode>
                <c:ptCount val="5"/>
                <c:pt idx="0">
                  <c:v>2011</c:v>
                </c:pt>
                <c:pt idx="1">
                  <c:v>2012</c:v>
                </c:pt>
                <c:pt idx="2">
                  <c:v>2013</c:v>
                </c:pt>
                <c:pt idx="3">
                  <c:v>2014</c:v>
                </c:pt>
                <c:pt idx="4">
                  <c:v>2015</c:v>
                </c:pt>
              </c:numCache>
            </c:numRef>
          </c:cat>
          <c:val>
            <c:numRef>
              <c:f>Age!$B$4:$F$4</c:f>
              <c:numCache>
                <c:formatCode>General</c:formatCode>
                <c:ptCount val="5"/>
                <c:pt idx="0">
                  <c:v>1.8</c:v>
                </c:pt>
                <c:pt idx="1">
                  <c:v>1.3</c:v>
                </c:pt>
                <c:pt idx="2">
                  <c:v>1.5</c:v>
                </c:pt>
                <c:pt idx="3">
                  <c:v>1.3</c:v>
                </c:pt>
              </c:numCache>
            </c:numRef>
          </c:val>
          <c:smooth val="0"/>
        </c:ser>
        <c:ser>
          <c:idx val="2"/>
          <c:order val="2"/>
          <c:tx>
            <c:strRef>
              <c:f>Age!$A$5</c:f>
              <c:strCache>
                <c:ptCount val="1"/>
                <c:pt idx="0">
                  <c:v>National 2015 goal</c:v>
                </c:pt>
              </c:strCache>
            </c:strRef>
          </c:tx>
          <c:spPr>
            <a:ln w="63500"/>
          </c:spPr>
          <c:cat>
            <c:numRef>
              <c:f>Age!$B$1:$F$1</c:f>
              <c:numCache>
                <c:formatCode>General</c:formatCode>
                <c:ptCount val="5"/>
                <c:pt idx="0">
                  <c:v>2011</c:v>
                </c:pt>
                <c:pt idx="1">
                  <c:v>2012</c:v>
                </c:pt>
                <c:pt idx="2">
                  <c:v>2013</c:v>
                </c:pt>
                <c:pt idx="3">
                  <c:v>2014</c:v>
                </c:pt>
                <c:pt idx="4">
                  <c:v>2015</c:v>
                </c:pt>
              </c:numCache>
            </c:numRef>
          </c:cat>
          <c:val>
            <c:numRef>
              <c:f>Age!$B$5:$F$5</c:f>
              <c:numCache>
                <c:formatCode>General</c:formatCode>
                <c:ptCount val="5"/>
                <c:pt idx="0">
                  <c:v>0.4</c:v>
                </c:pt>
                <c:pt idx="1">
                  <c:v>0.4</c:v>
                </c:pt>
                <c:pt idx="2">
                  <c:v>0.4</c:v>
                </c:pt>
                <c:pt idx="3">
                  <c:v>0.4</c:v>
                </c:pt>
                <c:pt idx="4">
                  <c:v>0.4</c:v>
                </c:pt>
              </c:numCache>
            </c:numRef>
          </c:val>
          <c:smooth val="0"/>
        </c:ser>
        <c:dLbls>
          <c:showLegendKey val="0"/>
          <c:showVal val="0"/>
          <c:showCatName val="0"/>
          <c:showSerName val="0"/>
          <c:showPercent val="0"/>
          <c:showBubbleSize val="0"/>
        </c:dLbls>
        <c:marker val="1"/>
        <c:smooth val="0"/>
        <c:axId val="133010944"/>
        <c:axId val="132272640"/>
      </c:lineChart>
      <c:catAx>
        <c:axId val="133010944"/>
        <c:scaling>
          <c:orientation val="minMax"/>
        </c:scaling>
        <c:delete val="0"/>
        <c:axPos val="b"/>
        <c:numFmt formatCode="General" sourceLinked="1"/>
        <c:majorTickMark val="out"/>
        <c:minorTickMark val="none"/>
        <c:tickLblPos val="nextTo"/>
        <c:txPr>
          <a:bodyPr/>
          <a:lstStyle/>
          <a:p>
            <a:pPr>
              <a:defRPr sz="1800">
                <a:latin typeface="Arial Rounded MT Bold" panose="020F0704030504030204" pitchFamily="34" charset="0"/>
              </a:defRPr>
            </a:pPr>
            <a:endParaRPr lang="en-US"/>
          </a:p>
        </c:txPr>
        <c:crossAx val="132272640"/>
        <c:crosses val="autoZero"/>
        <c:auto val="1"/>
        <c:lblAlgn val="ctr"/>
        <c:lblOffset val="100"/>
        <c:noMultiLvlLbl val="0"/>
      </c:catAx>
      <c:valAx>
        <c:axId val="132272640"/>
        <c:scaling>
          <c:orientation val="minMax"/>
        </c:scaling>
        <c:delete val="0"/>
        <c:axPos val="l"/>
        <c:majorGridlines/>
        <c:numFmt formatCode="General" sourceLinked="1"/>
        <c:majorTickMark val="out"/>
        <c:minorTickMark val="none"/>
        <c:tickLblPos val="nextTo"/>
        <c:txPr>
          <a:bodyPr/>
          <a:lstStyle/>
          <a:p>
            <a:pPr>
              <a:defRPr sz="1800">
                <a:latin typeface="Arial Rounded MT Bold" panose="020F0704030504030204" pitchFamily="34" charset="0"/>
              </a:defRPr>
            </a:pPr>
            <a:endParaRPr lang="en-US"/>
          </a:p>
        </c:txPr>
        <c:crossAx val="133010944"/>
        <c:crosses val="autoZero"/>
        <c:crossBetween val="between"/>
      </c:valAx>
    </c:plotArea>
    <c:legend>
      <c:legendPos val="b"/>
      <c:layout>
        <c:manualLayout>
          <c:xMode val="edge"/>
          <c:yMode val="edge"/>
          <c:x val="0.21424264723918857"/>
          <c:y val="0.93241732283464562"/>
          <c:w val="0.78575735276081149"/>
          <c:h val="6.7582677165354335E-2"/>
        </c:manualLayout>
      </c:layout>
      <c:overlay val="0"/>
      <c:txPr>
        <a:bodyPr/>
        <a:lstStyle/>
        <a:p>
          <a:pPr>
            <a:defRPr sz="1600">
              <a:latin typeface="Arial Rounded MT Bold" panose="020F0704030504030204" pitchFamily="34" charset="0"/>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29946256717912E-2"/>
          <c:y val="4.9009509057269481E-2"/>
          <c:w val="0.87917322834645661"/>
          <c:h val="0.76984402564433541"/>
        </c:manualLayout>
      </c:layout>
      <c:barChart>
        <c:barDir val="col"/>
        <c:grouping val="clustered"/>
        <c:varyColors val="0"/>
        <c:ser>
          <c:idx val="0"/>
          <c:order val="0"/>
          <c:tx>
            <c:strRef>
              <c:f>'Risk Factors'!$A$3</c:f>
              <c:strCache>
                <c:ptCount val="1"/>
                <c:pt idx="0">
                  <c:v>Percent of those tested</c:v>
                </c:pt>
              </c:strCache>
            </c:strRef>
          </c:tx>
          <c:spPr>
            <a:solidFill>
              <a:schemeClr val="accent5">
                <a:lumMod val="75000"/>
              </a:schemeClr>
            </a:solidFill>
            <a:ln>
              <a:solidFill>
                <a:schemeClr val="tx1">
                  <a:lumMod val="85000"/>
                  <a:lumOff val="15000"/>
                </a:schemeClr>
              </a:solidFill>
            </a:ln>
          </c:spPr>
          <c:invertIfNegative val="0"/>
          <c:trendline>
            <c:spPr>
              <a:ln w="63500">
                <a:solidFill>
                  <a:schemeClr val="tx1"/>
                </a:solidFill>
                <a:prstDash val="sysDot"/>
              </a:ln>
            </c:spPr>
            <c:trendlineType val="linear"/>
            <c:dispRSqr val="0"/>
            <c:dispEq val="0"/>
          </c:trendline>
          <c:cat>
            <c:numRef>
              <c:f>'Risk Factors'!$B$1:$F$1</c:f>
              <c:numCache>
                <c:formatCode>General</c:formatCode>
                <c:ptCount val="5"/>
                <c:pt idx="0">
                  <c:v>2011</c:v>
                </c:pt>
                <c:pt idx="1">
                  <c:v>2012</c:v>
                </c:pt>
                <c:pt idx="2">
                  <c:v>2013</c:v>
                </c:pt>
                <c:pt idx="3">
                  <c:v>2014</c:v>
                </c:pt>
                <c:pt idx="4">
                  <c:v>2015</c:v>
                </c:pt>
              </c:numCache>
            </c:numRef>
          </c:cat>
          <c:val>
            <c:numRef>
              <c:f>'Risk Factors'!$B$3:$F$3</c:f>
              <c:numCache>
                <c:formatCode>General</c:formatCode>
                <c:ptCount val="5"/>
                <c:pt idx="0">
                  <c:v>6</c:v>
                </c:pt>
                <c:pt idx="1">
                  <c:v>12</c:v>
                </c:pt>
                <c:pt idx="2">
                  <c:v>8</c:v>
                </c:pt>
                <c:pt idx="3">
                  <c:v>7</c:v>
                </c:pt>
                <c:pt idx="4">
                  <c:v>10.1</c:v>
                </c:pt>
              </c:numCache>
            </c:numRef>
          </c:val>
        </c:ser>
        <c:dLbls>
          <c:showLegendKey val="0"/>
          <c:showVal val="0"/>
          <c:showCatName val="0"/>
          <c:showSerName val="0"/>
          <c:showPercent val="0"/>
          <c:showBubbleSize val="0"/>
        </c:dLbls>
        <c:gapWidth val="150"/>
        <c:axId val="135131136"/>
        <c:axId val="134063232"/>
      </c:barChart>
      <c:catAx>
        <c:axId val="135131136"/>
        <c:scaling>
          <c:orientation val="minMax"/>
        </c:scaling>
        <c:delete val="0"/>
        <c:axPos val="b"/>
        <c:numFmt formatCode="General" sourceLinked="1"/>
        <c:majorTickMark val="out"/>
        <c:minorTickMark val="none"/>
        <c:tickLblPos val="nextTo"/>
        <c:txPr>
          <a:bodyPr/>
          <a:lstStyle/>
          <a:p>
            <a:pPr>
              <a:defRPr sz="1600">
                <a:latin typeface="Arial Rounded MT Bold" panose="020F0704030504030204" pitchFamily="34" charset="0"/>
              </a:defRPr>
            </a:pPr>
            <a:endParaRPr lang="en-US"/>
          </a:p>
        </c:txPr>
        <c:crossAx val="134063232"/>
        <c:crosses val="autoZero"/>
        <c:auto val="1"/>
        <c:lblAlgn val="ctr"/>
        <c:lblOffset val="100"/>
        <c:noMultiLvlLbl val="0"/>
      </c:catAx>
      <c:valAx>
        <c:axId val="134063232"/>
        <c:scaling>
          <c:orientation val="minMax"/>
        </c:scaling>
        <c:delete val="0"/>
        <c:axPos val="l"/>
        <c:majorGridlines/>
        <c:title>
          <c:tx>
            <c:rich>
              <a:bodyPr rot="-5400000" vert="horz"/>
              <a:lstStyle/>
              <a:p>
                <a:pPr>
                  <a:defRPr sz="1600">
                    <a:latin typeface="Arial Rounded MT Bold" panose="020F0704030504030204" pitchFamily="34" charset="0"/>
                  </a:defRPr>
                </a:pPr>
                <a:r>
                  <a:rPr lang="en-US" sz="1600" dirty="0" smtClean="0">
                    <a:latin typeface="Arial Rounded MT Bold" panose="020F0704030504030204" pitchFamily="34" charset="0"/>
                  </a:rPr>
                  <a:t>Percent of Cases</a:t>
                </a:r>
                <a:endParaRPr lang="en-US" sz="1600" dirty="0">
                  <a:latin typeface="Arial Rounded MT Bold" panose="020F0704030504030204" pitchFamily="34" charset="0"/>
                </a:endParaRPr>
              </a:p>
            </c:rich>
          </c:tx>
          <c:layout>
            <c:manualLayout>
              <c:xMode val="edge"/>
              <c:yMode val="edge"/>
              <c:x val="0"/>
              <c:y val="0.36574846177014764"/>
            </c:manualLayout>
          </c:layout>
          <c:overlay val="0"/>
        </c:title>
        <c:numFmt formatCode="General" sourceLinked="1"/>
        <c:majorTickMark val="out"/>
        <c:minorTickMark val="none"/>
        <c:tickLblPos val="nextTo"/>
        <c:txPr>
          <a:bodyPr/>
          <a:lstStyle/>
          <a:p>
            <a:pPr>
              <a:defRPr sz="1600">
                <a:latin typeface="Arial Rounded MT Bold" panose="020F0704030504030204" pitchFamily="34" charset="0"/>
              </a:defRPr>
            </a:pPr>
            <a:endParaRPr lang="en-US"/>
          </a:p>
        </c:txPr>
        <c:crossAx val="135131136"/>
        <c:crosses val="autoZero"/>
        <c:crossBetween val="between"/>
      </c:valAx>
    </c:plotArea>
    <c:legend>
      <c:legendPos val="b"/>
      <c:layout>
        <c:manualLayout>
          <c:xMode val="edge"/>
          <c:yMode val="edge"/>
          <c:x val="0.26561392325959254"/>
          <c:y val="0.93352523557506129"/>
          <c:w val="0.50527996500437455"/>
          <c:h val="6.6474764424938687E-2"/>
        </c:manualLayout>
      </c:layout>
      <c:overlay val="0"/>
      <c:txPr>
        <a:bodyPr/>
        <a:lstStyle/>
        <a:p>
          <a:pPr>
            <a:defRPr sz="1600">
              <a:latin typeface="Arial Rounded MT Bold" panose="020F0704030504030204" pitchFamily="34"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4E178-9882-42E9-906D-DDDC256A6B0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68A0430-69CA-42E3-AFE2-1A3E1B76B387}">
      <dgm:prSet phldrT="[Text]" custT="1">
        <dgm:style>
          <a:lnRef idx="3">
            <a:schemeClr val="lt1"/>
          </a:lnRef>
          <a:fillRef idx="1">
            <a:schemeClr val="accent3"/>
          </a:fillRef>
          <a:effectRef idx="1">
            <a:schemeClr val="accent3"/>
          </a:effectRef>
          <a:fontRef idx="minor">
            <a:schemeClr val="lt1"/>
          </a:fontRef>
        </dgm:style>
      </dgm:prSet>
      <dgm:spPr>
        <a:solidFill>
          <a:schemeClr val="accent3">
            <a:lumMod val="60000"/>
            <a:lumOff val="40000"/>
          </a:schemeClr>
        </a:solidFill>
      </dgm:spPr>
      <dgm:t>
        <a:bodyPr anchor="b"/>
        <a:lstStyle/>
        <a:p>
          <a:pPr algn="ctr"/>
          <a:r>
            <a:rPr lang="en-US" sz="2300" b="1" dirty="0" smtClean="0">
              <a:solidFill>
                <a:schemeClr val="tx1"/>
              </a:solidFill>
            </a:rPr>
            <a:t>176 cases total</a:t>
          </a:r>
          <a:endParaRPr lang="en-US" sz="2300" b="1" dirty="0">
            <a:solidFill>
              <a:schemeClr val="tx1"/>
            </a:solidFill>
          </a:endParaRPr>
        </a:p>
      </dgm:t>
    </dgm:pt>
    <dgm:pt modelId="{0ED4FAB4-8A3F-4164-9058-137C0483A9E7}" type="parTrans" cxnId="{2E6D3452-33AC-4836-B7B5-82B9A616CFE9}">
      <dgm:prSet/>
      <dgm:spPr/>
      <dgm:t>
        <a:bodyPr/>
        <a:lstStyle/>
        <a:p>
          <a:pPr algn="ctr"/>
          <a:endParaRPr lang="en-US"/>
        </a:p>
      </dgm:t>
    </dgm:pt>
    <dgm:pt modelId="{4CE1BADA-034D-4A13-A183-2B1666477759}" type="sibTrans" cxnId="{2E6D3452-33AC-4836-B7B5-82B9A616CFE9}">
      <dgm:prSet/>
      <dgm:spPr/>
      <dgm:t>
        <a:bodyPr/>
        <a:lstStyle/>
        <a:p>
          <a:pPr algn="ctr"/>
          <a:endParaRPr lang="en-US"/>
        </a:p>
      </dgm:t>
    </dgm:pt>
    <dgm:pt modelId="{8F1C4C95-32A4-4643-81F1-A09F02A21C63}">
      <dgm:prSet phldrT="[Text]" custT="1">
        <dgm:style>
          <a:lnRef idx="3">
            <a:schemeClr val="lt1"/>
          </a:lnRef>
          <a:fillRef idx="1">
            <a:schemeClr val="accent5"/>
          </a:fillRef>
          <a:effectRef idx="1">
            <a:schemeClr val="accent5"/>
          </a:effectRef>
          <a:fontRef idx="minor">
            <a:schemeClr val="lt1"/>
          </a:fontRef>
        </dgm:style>
      </dgm:prSet>
      <dgm:spPr>
        <a:solidFill>
          <a:schemeClr val="tx2">
            <a:lumMod val="20000"/>
            <a:lumOff val="80000"/>
          </a:schemeClr>
        </a:solidFill>
      </dgm:spPr>
      <dgm:t>
        <a:bodyPr/>
        <a:lstStyle/>
        <a:p>
          <a:pPr algn="ctr"/>
          <a:endParaRPr lang="en-US" sz="2000" b="1" dirty="0" smtClean="0">
            <a:solidFill>
              <a:schemeClr val="tx1"/>
            </a:solidFill>
          </a:endParaRPr>
        </a:p>
        <a:p>
          <a:pPr algn="ctr"/>
          <a:r>
            <a:rPr lang="en-US" sz="2000" b="1" dirty="0" smtClean="0">
              <a:solidFill>
                <a:schemeClr val="tx1"/>
              </a:solidFill>
            </a:rPr>
            <a:t>128 (73%) cases: susceptibility results</a:t>
          </a:r>
          <a:endParaRPr lang="en-US" sz="2000" b="1" dirty="0">
            <a:solidFill>
              <a:schemeClr val="tx1"/>
            </a:solidFill>
          </a:endParaRPr>
        </a:p>
      </dgm:t>
    </dgm:pt>
    <dgm:pt modelId="{D6034558-DF25-474A-BB69-A2A12B0B2A23}" type="parTrans" cxnId="{349DEC43-F385-403D-9F07-544F721291A2}">
      <dgm:prSet/>
      <dgm:spPr/>
      <dgm:t>
        <a:bodyPr/>
        <a:lstStyle/>
        <a:p>
          <a:pPr algn="ctr"/>
          <a:endParaRPr lang="en-US"/>
        </a:p>
      </dgm:t>
    </dgm:pt>
    <dgm:pt modelId="{81B42C39-2A65-4A6A-84AF-0B5A8023B29F}" type="sibTrans" cxnId="{349DEC43-F385-403D-9F07-544F721291A2}">
      <dgm:prSet/>
      <dgm:spPr/>
      <dgm:t>
        <a:bodyPr/>
        <a:lstStyle/>
        <a:p>
          <a:pPr algn="ctr"/>
          <a:endParaRPr lang="en-US"/>
        </a:p>
      </dgm:t>
    </dgm:pt>
    <dgm:pt modelId="{157FF485-FFE1-4EF5-8B79-F19158893C36}">
      <dgm:prSet phldrT="[Text]" custT="1">
        <dgm:style>
          <a:lnRef idx="3">
            <a:schemeClr val="lt1"/>
          </a:lnRef>
          <a:fillRef idx="1">
            <a:schemeClr val="accent2"/>
          </a:fillRef>
          <a:effectRef idx="1">
            <a:schemeClr val="accent2"/>
          </a:effectRef>
          <a:fontRef idx="minor">
            <a:schemeClr val="lt1"/>
          </a:fontRef>
        </dgm:style>
      </dgm:prSet>
      <dgm:spPr>
        <a:solidFill>
          <a:schemeClr val="accent2">
            <a:lumMod val="60000"/>
            <a:lumOff val="40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11 (9%) cases: any resistance</a:t>
          </a:r>
          <a:endParaRPr lang="en-US" sz="2000" b="1" dirty="0">
            <a:solidFill>
              <a:schemeClr val="tx1"/>
            </a:solidFill>
          </a:endParaRPr>
        </a:p>
      </dgm:t>
    </dgm:pt>
    <dgm:pt modelId="{4A62A7AE-7E03-4357-A319-E9FD7921D9D9}" type="parTrans" cxnId="{64747BC8-BEDD-4F99-AE00-B4CF14B7F0E0}">
      <dgm:prSet/>
      <dgm:spPr/>
      <dgm:t>
        <a:bodyPr/>
        <a:lstStyle/>
        <a:p>
          <a:pPr algn="ctr"/>
          <a:endParaRPr lang="en-US"/>
        </a:p>
      </dgm:t>
    </dgm:pt>
    <dgm:pt modelId="{5F5CD2D4-0AA7-448E-BE51-617DA816EDA0}" type="sibTrans" cxnId="{64747BC8-BEDD-4F99-AE00-B4CF14B7F0E0}">
      <dgm:prSet/>
      <dgm:spPr/>
      <dgm:t>
        <a:bodyPr/>
        <a:lstStyle/>
        <a:p>
          <a:pPr algn="ctr"/>
          <a:endParaRPr lang="en-US"/>
        </a:p>
      </dgm:t>
    </dgm:pt>
    <dgm:pt modelId="{35CBF4A9-AFB6-4762-B5E4-0937F204E5B3}">
      <dgm:prSet phldrT="[Text]" custT="1">
        <dgm:style>
          <a:lnRef idx="3">
            <a:schemeClr val="lt1"/>
          </a:lnRef>
          <a:fillRef idx="1">
            <a:schemeClr val="accent6"/>
          </a:fillRef>
          <a:effectRef idx="1">
            <a:schemeClr val="accent6"/>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1 (&lt;1%) MDR</a:t>
          </a:r>
        </a:p>
      </dgm:t>
    </dgm:pt>
    <dgm:pt modelId="{7E22EA31-9B89-45FB-9D2F-22E3F3FBFB26}" type="parTrans" cxnId="{4BD5450B-A4E4-4530-B723-6397BDBE9ECF}">
      <dgm:prSet/>
      <dgm:spPr/>
      <dgm:t>
        <a:bodyPr/>
        <a:lstStyle/>
        <a:p>
          <a:pPr algn="ctr"/>
          <a:endParaRPr lang="en-US"/>
        </a:p>
      </dgm:t>
    </dgm:pt>
    <dgm:pt modelId="{7888C783-E8EC-4503-9B1D-10E1E5E6FC5D}" type="sibTrans" cxnId="{4BD5450B-A4E4-4530-B723-6397BDBE9ECF}">
      <dgm:prSet/>
      <dgm:spPr/>
      <dgm:t>
        <a:bodyPr/>
        <a:lstStyle/>
        <a:p>
          <a:pPr algn="ctr"/>
          <a:endParaRPr lang="en-US"/>
        </a:p>
      </dgm:t>
    </dgm:pt>
    <dgm:pt modelId="{981985BF-8C5C-4B9A-8A91-64364AB71559}" type="pres">
      <dgm:prSet presAssocID="{4C84E178-9882-42E9-906D-DDDC256A6B0C}" presName="Name0" presStyleCnt="0">
        <dgm:presLayoutVars>
          <dgm:chMax val="7"/>
          <dgm:resizeHandles val="exact"/>
        </dgm:presLayoutVars>
      </dgm:prSet>
      <dgm:spPr/>
      <dgm:t>
        <a:bodyPr/>
        <a:lstStyle/>
        <a:p>
          <a:endParaRPr lang="en-US"/>
        </a:p>
      </dgm:t>
    </dgm:pt>
    <dgm:pt modelId="{3EBEA178-26BD-44E8-9814-E610EB5B0FEF}" type="pres">
      <dgm:prSet presAssocID="{4C84E178-9882-42E9-906D-DDDC256A6B0C}" presName="comp1" presStyleCnt="0"/>
      <dgm:spPr/>
    </dgm:pt>
    <dgm:pt modelId="{48D54C27-AF21-43A0-B5E5-2AE7EAA74C58}" type="pres">
      <dgm:prSet presAssocID="{4C84E178-9882-42E9-906D-DDDC256A6B0C}" presName="circle1" presStyleLbl="node1" presStyleIdx="0" presStyleCnt="4" custScaleX="135385"/>
      <dgm:spPr/>
      <dgm:t>
        <a:bodyPr/>
        <a:lstStyle/>
        <a:p>
          <a:endParaRPr lang="en-US"/>
        </a:p>
      </dgm:t>
    </dgm:pt>
    <dgm:pt modelId="{0C32CE61-A99E-42B8-92AB-192604D47774}" type="pres">
      <dgm:prSet presAssocID="{4C84E178-9882-42E9-906D-DDDC256A6B0C}" presName="c1text" presStyleLbl="node1" presStyleIdx="0" presStyleCnt="4">
        <dgm:presLayoutVars>
          <dgm:bulletEnabled val="1"/>
        </dgm:presLayoutVars>
      </dgm:prSet>
      <dgm:spPr/>
      <dgm:t>
        <a:bodyPr/>
        <a:lstStyle/>
        <a:p>
          <a:endParaRPr lang="en-US"/>
        </a:p>
      </dgm:t>
    </dgm:pt>
    <dgm:pt modelId="{FD8E2DA2-5F6D-43F7-AAD2-8216A6DCFBDA}" type="pres">
      <dgm:prSet presAssocID="{4C84E178-9882-42E9-906D-DDDC256A6B0C}" presName="comp2" presStyleCnt="0"/>
      <dgm:spPr/>
    </dgm:pt>
    <dgm:pt modelId="{377C6300-209E-450D-8334-0A6BEE25A26D}" type="pres">
      <dgm:prSet presAssocID="{4C84E178-9882-42E9-906D-DDDC256A6B0C}" presName="circle2" presStyleLbl="node1" presStyleIdx="1" presStyleCnt="4" custScaleX="135938" custScaleY="103846"/>
      <dgm:spPr/>
      <dgm:t>
        <a:bodyPr/>
        <a:lstStyle/>
        <a:p>
          <a:endParaRPr lang="en-US"/>
        </a:p>
      </dgm:t>
    </dgm:pt>
    <dgm:pt modelId="{75CB3D5F-4A86-43DF-9249-36371AA79272}" type="pres">
      <dgm:prSet presAssocID="{4C84E178-9882-42E9-906D-DDDC256A6B0C}" presName="c2text" presStyleLbl="node1" presStyleIdx="1" presStyleCnt="4">
        <dgm:presLayoutVars>
          <dgm:bulletEnabled val="1"/>
        </dgm:presLayoutVars>
      </dgm:prSet>
      <dgm:spPr/>
      <dgm:t>
        <a:bodyPr/>
        <a:lstStyle/>
        <a:p>
          <a:endParaRPr lang="en-US"/>
        </a:p>
      </dgm:t>
    </dgm:pt>
    <dgm:pt modelId="{1960DE42-7F0D-4E0B-AF85-BDDC7797B4D1}" type="pres">
      <dgm:prSet presAssocID="{4C84E178-9882-42E9-906D-DDDC256A6B0C}" presName="comp3" presStyleCnt="0"/>
      <dgm:spPr/>
    </dgm:pt>
    <dgm:pt modelId="{9820D367-4AB3-45C5-A1E8-4918D9844C32}" type="pres">
      <dgm:prSet presAssocID="{4C84E178-9882-42E9-906D-DDDC256A6B0C}" presName="circle3" presStyleLbl="node1" presStyleIdx="2" presStyleCnt="4" custScaleX="109453" custScaleY="77408" custLinFactNeighborY="15066"/>
      <dgm:spPr/>
      <dgm:t>
        <a:bodyPr/>
        <a:lstStyle/>
        <a:p>
          <a:endParaRPr lang="en-US"/>
        </a:p>
      </dgm:t>
    </dgm:pt>
    <dgm:pt modelId="{CD406C68-F2E2-4FE4-B5E9-E84D4C6EE2FE}" type="pres">
      <dgm:prSet presAssocID="{4C84E178-9882-42E9-906D-DDDC256A6B0C}" presName="c3text" presStyleLbl="node1" presStyleIdx="2" presStyleCnt="4">
        <dgm:presLayoutVars>
          <dgm:bulletEnabled val="1"/>
        </dgm:presLayoutVars>
      </dgm:prSet>
      <dgm:spPr/>
      <dgm:t>
        <a:bodyPr/>
        <a:lstStyle/>
        <a:p>
          <a:endParaRPr lang="en-US"/>
        </a:p>
      </dgm:t>
    </dgm:pt>
    <dgm:pt modelId="{DD43B42E-B543-49D3-A5A2-34C5B9012987}" type="pres">
      <dgm:prSet presAssocID="{4C84E178-9882-42E9-906D-DDDC256A6B0C}" presName="comp4" presStyleCnt="0"/>
      <dgm:spPr/>
    </dgm:pt>
    <dgm:pt modelId="{5331E98E-A352-4046-A375-5AADE9F5990D}" type="pres">
      <dgm:prSet presAssocID="{4C84E178-9882-42E9-906D-DDDC256A6B0C}" presName="circle4" presStyleLbl="node1" presStyleIdx="3" presStyleCnt="4" custScaleX="74627" custScaleY="49263" custLinFactNeighborY="27292"/>
      <dgm:spPr/>
      <dgm:t>
        <a:bodyPr/>
        <a:lstStyle/>
        <a:p>
          <a:endParaRPr lang="en-US"/>
        </a:p>
      </dgm:t>
    </dgm:pt>
    <dgm:pt modelId="{78A70C1F-7B5C-4762-B7AD-D8CF6DA45B30}" type="pres">
      <dgm:prSet presAssocID="{4C84E178-9882-42E9-906D-DDDC256A6B0C}" presName="c4text" presStyleLbl="node1" presStyleIdx="3" presStyleCnt="4">
        <dgm:presLayoutVars>
          <dgm:bulletEnabled val="1"/>
        </dgm:presLayoutVars>
      </dgm:prSet>
      <dgm:spPr/>
      <dgm:t>
        <a:bodyPr/>
        <a:lstStyle/>
        <a:p>
          <a:endParaRPr lang="en-US"/>
        </a:p>
      </dgm:t>
    </dgm:pt>
  </dgm:ptLst>
  <dgm:cxnLst>
    <dgm:cxn modelId="{2E6D3452-33AC-4836-B7B5-82B9A616CFE9}" srcId="{4C84E178-9882-42E9-906D-DDDC256A6B0C}" destId="{668A0430-69CA-42E3-AFE2-1A3E1B76B387}" srcOrd="0" destOrd="0" parTransId="{0ED4FAB4-8A3F-4164-9058-137C0483A9E7}" sibTransId="{4CE1BADA-034D-4A13-A183-2B1666477759}"/>
    <dgm:cxn modelId="{70BCE586-A3F1-4861-A9DA-E4BBED759446}" type="presOf" srcId="{4C84E178-9882-42E9-906D-DDDC256A6B0C}" destId="{981985BF-8C5C-4B9A-8A91-64364AB71559}" srcOrd="0" destOrd="0" presId="urn:microsoft.com/office/officeart/2005/8/layout/venn2"/>
    <dgm:cxn modelId="{64747BC8-BEDD-4F99-AE00-B4CF14B7F0E0}" srcId="{4C84E178-9882-42E9-906D-DDDC256A6B0C}" destId="{157FF485-FFE1-4EF5-8B79-F19158893C36}" srcOrd="2" destOrd="0" parTransId="{4A62A7AE-7E03-4357-A319-E9FD7921D9D9}" sibTransId="{5F5CD2D4-0AA7-448E-BE51-617DA816EDA0}"/>
    <dgm:cxn modelId="{33D02226-D7FB-4B47-A6F8-C2FCC59C4C3F}" type="presOf" srcId="{668A0430-69CA-42E3-AFE2-1A3E1B76B387}" destId="{0C32CE61-A99E-42B8-92AB-192604D47774}" srcOrd="1" destOrd="0" presId="urn:microsoft.com/office/officeart/2005/8/layout/venn2"/>
    <dgm:cxn modelId="{EA3D6602-B306-4F31-BA50-314ED5D7FC8A}" type="presOf" srcId="{35CBF4A9-AFB6-4762-B5E4-0937F204E5B3}" destId="{5331E98E-A352-4046-A375-5AADE9F5990D}" srcOrd="0" destOrd="0" presId="urn:microsoft.com/office/officeart/2005/8/layout/venn2"/>
    <dgm:cxn modelId="{B6FC2CFF-A130-4A3B-BDBA-F3B017C22806}" type="presOf" srcId="{35CBF4A9-AFB6-4762-B5E4-0937F204E5B3}" destId="{78A70C1F-7B5C-4762-B7AD-D8CF6DA45B30}" srcOrd="1" destOrd="0" presId="urn:microsoft.com/office/officeart/2005/8/layout/venn2"/>
    <dgm:cxn modelId="{349DEC43-F385-403D-9F07-544F721291A2}" srcId="{4C84E178-9882-42E9-906D-DDDC256A6B0C}" destId="{8F1C4C95-32A4-4643-81F1-A09F02A21C63}" srcOrd="1" destOrd="0" parTransId="{D6034558-DF25-474A-BB69-A2A12B0B2A23}" sibTransId="{81B42C39-2A65-4A6A-84AF-0B5A8023B29F}"/>
    <dgm:cxn modelId="{28BFBC29-514A-476E-8AA8-E642AD70E45D}" type="presOf" srcId="{8F1C4C95-32A4-4643-81F1-A09F02A21C63}" destId="{377C6300-209E-450D-8334-0A6BEE25A26D}" srcOrd="0" destOrd="0" presId="urn:microsoft.com/office/officeart/2005/8/layout/venn2"/>
    <dgm:cxn modelId="{8AA81A23-F2A7-4D6E-8102-2DAF232C07A3}" type="presOf" srcId="{157FF485-FFE1-4EF5-8B79-F19158893C36}" destId="{CD406C68-F2E2-4FE4-B5E9-E84D4C6EE2FE}" srcOrd="1" destOrd="0" presId="urn:microsoft.com/office/officeart/2005/8/layout/venn2"/>
    <dgm:cxn modelId="{0EAE61C2-CD44-4504-94CB-4493FDF0C1C3}" type="presOf" srcId="{8F1C4C95-32A4-4643-81F1-A09F02A21C63}" destId="{75CB3D5F-4A86-43DF-9249-36371AA79272}" srcOrd="1" destOrd="0" presId="urn:microsoft.com/office/officeart/2005/8/layout/venn2"/>
    <dgm:cxn modelId="{90E8BA6F-88D1-4006-A768-11F6B3E03A7F}" type="presOf" srcId="{157FF485-FFE1-4EF5-8B79-F19158893C36}" destId="{9820D367-4AB3-45C5-A1E8-4918D9844C32}" srcOrd="0" destOrd="0" presId="urn:microsoft.com/office/officeart/2005/8/layout/venn2"/>
    <dgm:cxn modelId="{26859E27-74BC-4C07-9FB9-0CFC02EAC6B6}" type="presOf" srcId="{668A0430-69CA-42E3-AFE2-1A3E1B76B387}" destId="{48D54C27-AF21-43A0-B5E5-2AE7EAA74C58}" srcOrd="0" destOrd="0" presId="urn:microsoft.com/office/officeart/2005/8/layout/venn2"/>
    <dgm:cxn modelId="{4BD5450B-A4E4-4530-B723-6397BDBE9ECF}" srcId="{4C84E178-9882-42E9-906D-DDDC256A6B0C}" destId="{35CBF4A9-AFB6-4762-B5E4-0937F204E5B3}" srcOrd="3" destOrd="0" parTransId="{7E22EA31-9B89-45FB-9D2F-22E3F3FBFB26}" sibTransId="{7888C783-E8EC-4503-9B1D-10E1E5E6FC5D}"/>
    <dgm:cxn modelId="{60A662AB-E64D-41A0-9E42-90BCDAC253DD}" type="presParOf" srcId="{981985BF-8C5C-4B9A-8A91-64364AB71559}" destId="{3EBEA178-26BD-44E8-9814-E610EB5B0FEF}" srcOrd="0" destOrd="0" presId="urn:microsoft.com/office/officeart/2005/8/layout/venn2"/>
    <dgm:cxn modelId="{4EBAF0AD-3D8B-4B47-9442-85C6C884BD07}" type="presParOf" srcId="{3EBEA178-26BD-44E8-9814-E610EB5B0FEF}" destId="{48D54C27-AF21-43A0-B5E5-2AE7EAA74C58}" srcOrd="0" destOrd="0" presId="urn:microsoft.com/office/officeart/2005/8/layout/venn2"/>
    <dgm:cxn modelId="{9EF77A14-EB41-4797-9D16-222ACDFA94B6}" type="presParOf" srcId="{3EBEA178-26BD-44E8-9814-E610EB5B0FEF}" destId="{0C32CE61-A99E-42B8-92AB-192604D47774}" srcOrd="1" destOrd="0" presId="urn:microsoft.com/office/officeart/2005/8/layout/venn2"/>
    <dgm:cxn modelId="{3D4280CA-A346-4307-A8D9-2C542892B610}" type="presParOf" srcId="{981985BF-8C5C-4B9A-8A91-64364AB71559}" destId="{FD8E2DA2-5F6D-43F7-AAD2-8216A6DCFBDA}" srcOrd="1" destOrd="0" presId="urn:microsoft.com/office/officeart/2005/8/layout/venn2"/>
    <dgm:cxn modelId="{CBFD6C21-B679-465E-ABB3-013E6A46AE72}" type="presParOf" srcId="{FD8E2DA2-5F6D-43F7-AAD2-8216A6DCFBDA}" destId="{377C6300-209E-450D-8334-0A6BEE25A26D}" srcOrd="0" destOrd="0" presId="urn:microsoft.com/office/officeart/2005/8/layout/venn2"/>
    <dgm:cxn modelId="{84E632D8-11C9-41C6-994B-C4477AF222CB}" type="presParOf" srcId="{FD8E2DA2-5F6D-43F7-AAD2-8216A6DCFBDA}" destId="{75CB3D5F-4A86-43DF-9249-36371AA79272}" srcOrd="1" destOrd="0" presId="urn:microsoft.com/office/officeart/2005/8/layout/venn2"/>
    <dgm:cxn modelId="{3F9DF088-4D48-49B6-8F66-0370A6A14C40}" type="presParOf" srcId="{981985BF-8C5C-4B9A-8A91-64364AB71559}" destId="{1960DE42-7F0D-4E0B-AF85-BDDC7797B4D1}" srcOrd="2" destOrd="0" presId="urn:microsoft.com/office/officeart/2005/8/layout/venn2"/>
    <dgm:cxn modelId="{CF295E35-F43E-4DAB-97C1-141FDD5FAA06}" type="presParOf" srcId="{1960DE42-7F0D-4E0B-AF85-BDDC7797B4D1}" destId="{9820D367-4AB3-45C5-A1E8-4918D9844C32}" srcOrd="0" destOrd="0" presId="urn:microsoft.com/office/officeart/2005/8/layout/venn2"/>
    <dgm:cxn modelId="{EAA71EE6-D52B-421C-86B1-50BC2E65BE28}" type="presParOf" srcId="{1960DE42-7F0D-4E0B-AF85-BDDC7797B4D1}" destId="{CD406C68-F2E2-4FE4-B5E9-E84D4C6EE2FE}" srcOrd="1" destOrd="0" presId="urn:microsoft.com/office/officeart/2005/8/layout/venn2"/>
    <dgm:cxn modelId="{7666F67F-837B-4D97-93DC-7BB2425038C3}" type="presParOf" srcId="{981985BF-8C5C-4B9A-8A91-64364AB71559}" destId="{DD43B42E-B543-49D3-A5A2-34C5B9012987}" srcOrd="3" destOrd="0" presId="urn:microsoft.com/office/officeart/2005/8/layout/venn2"/>
    <dgm:cxn modelId="{FF818FC5-7B01-4E5B-9654-5E947EEE1817}" type="presParOf" srcId="{DD43B42E-B543-49D3-A5A2-34C5B9012987}" destId="{5331E98E-A352-4046-A375-5AADE9F5990D}" srcOrd="0" destOrd="0" presId="urn:microsoft.com/office/officeart/2005/8/layout/venn2"/>
    <dgm:cxn modelId="{E070AC5A-B0AE-43E5-A5C9-FEE773C5414C}" type="presParOf" srcId="{DD43B42E-B543-49D3-A5A2-34C5B9012987}" destId="{78A70C1F-7B5C-4762-B7AD-D8CF6DA45B3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0.01754</cdr:x>
      <cdr:y>0.25676</cdr:y>
    </cdr:from>
    <cdr:to>
      <cdr:x>0.17544</cdr:x>
      <cdr:y>0.35135</cdr:y>
    </cdr:to>
    <cdr:sp macro="" textlink="">
      <cdr:nvSpPr>
        <cdr:cNvPr id="2" name="Rectangle 1"/>
        <cdr:cNvSpPr/>
      </cdr:nvSpPr>
      <cdr:spPr>
        <a:xfrm xmlns:a="http://schemas.openxmlformats.org/drawingml/2006/main">
          <a:off x="76200" y="1447800"/>
          <a:ext cx="685800" cy="5334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solidFill>
                <a:schemeClr val="tx1"/>
              </a:solidFill>
              <a:latin typeface="Arial Rounded MT Bold" panose="020F0704030504030204" pitchFamily="34" charset="0"/>
            </a:rPr>
            <a:t>Asian</a:t>
          </a:r>
        </a:p>
        <a:p xmlns:a="http://schemas.openxmlformats.org/drawingml/2006/main">
          <a:r>
            <a:rPr lang="en-US" sz="1400" b="1" dirty="0" smtClean="0">
              <a:solidFill>
                <a:schemeClr val="tx1"/>
              </a:solidFill>
              <a:latin typeface="Arial Rounded MT Bold" panose="020F0704030504030204" pitchFamily="34" charset="0"/>
            </a:rPr>
            <a:t>7%</a:t>
          </a:r>
          <a:endParaRPr lang="en-US" sz="1400" b="1" dirty="0">
            <a:solidFill>
              <a:schemeClr val="tx1"/>
            </a:solidFill>
            <a:latin typeface="Arial Rounded MT Bold" panose="020F07040305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0.5534</cdr:x>
      <cdr:y>0.4375</cdr:y>
    </cdr:from>
    <cdr:to>
      <cdr:x>0.80742</cdr:x>
      <cdr:y>0.51954</cdr:y>
    </cdr:to>
    <cdr:sp macro="" textlink="">
      <cdr:nvSpPr>
        <cdr:cNvPr id="2" name="TextBox 1"/>
        <cdr:cNvSpPr txBox="1"/>
      </cdr:nvSpPr>
      <cdr:spPr>
        <a:xfrm xmlns:a="http://schemas.openxmlformats.org/drawingml/2006/main">
          <a:off x="4343400" y="2133600"/>
          <a:ext cx="1993701" cy="4000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ctr" rtl="0" fontAlgn="base">
            <a:spcBef>
              <a:spcPct val="0"/>
            </a:spcBef>
            <a:spcAft>
              <a:spcPct val="0"/>
            </a:spcAft>
            <a:defRPr sz="2800" kern="1200">
              <a:solidFill>
                <a:srgbClr val="FFFF00"/>
              </a:solidFill>
              <a:latin typeface="Arial Rounded MT Bold" pitchFamily="34" charset="0"/>
              <a:ea typeface="+mn-ea"/>
              <a:cs typeface="+mn-cs"/>
            </a:defRPr>
          </a:lvl1pPr>
          <a:lvl2pPr marL="457200" algn="ctr" rtl="0" fontAlgn="base">
            <a:spcBef>
              <a:spcPct val="0"/>
            </a:spcBef>
            <a:spcAft>
              <a:spcPct val="0"/>
            </a:spcAft>
            <a:defRPr sz="2800" kern="1200">
              <a:solidFill>
                <a:srgbClr val="FFFF00"/>
              </a:solidFill>
              <a:latin typeface="Arial Rounded MT Bold" pitchFamily="34" charset="0"/>
              <a:ea typeface="+mn-ea"/>
              <a:cs typeface="+mn-cs"/>
            </a:defRPr>
          </a:lvl2pPr>
          <a:lvl3pPr marL="914400" algn="ctr" rtl="0" fontAlgn="base">
            <a:spcBef>
              <a:spcPct val="0"/>
            </a:spcBef>
            <a:spcAft>
              <a:spcPct val="0"/>
            </a:spcAft>
            <a:defRPr sz="2800" kern="1200">
              <a:solidFill>
                <a:srgbClr val="FFFF00"/>
              </a:solidFill>
              <a:latin typeface="Arial Rounded MT Bold" pitchFamily="34" charset="0"/>
              <a:ea typeface="+mn-ea"/>
              <a:cs typeface="+mn-cs"/>
            </a:defRPr>
          </a:lvl3pPr>
          <a:lvl4pPr marL="1371600" algn="ctr" rtl="0" fontAlgn="base">
            <a:spcBef>
              <a:spcPct val="0"/>
            </a:spcBef>
            <a:spcAft>
              <a:spcPct val="0"/>
            </a:spcAft>
            <a:defRPr sz="2800" kern="1200">
              <a:solidFill>
                <a:srgbClr val="FFFF00"/>
              </a:solidFill>
              <a:latin typeface="Arial Rounded MT Bold" pitchFamily="34" charset="0"/>
              <a:ea typeface="+mn-ea"/>
              <a:cs typeface="+mn-cs"/>
            </a:defRPr>
          </a:lvl4pPr>
          <a:lvl5pPr marL="1828800" algn="ctr" rtl="0" fontAlgn="base">
            <a:spcBef>
              <a:spcPct val="0"/>
            </a:spcBef>
            <a:spcAft>
              <a:spcPct val="0"/>
            </a:spcAft>
            <a:defRPr sz="2800" kern="1200">
              <a:solidFill>
                <a:srgbClr val="FFFF00"/>
              </a:solidFill>
              <a:latin typeface="Arial Rounded MT Bold" pitchFamily="34" charset="0"/>
              <a:ea typeface="+mn-ea"/>
              <a:cs typeface="+mn-cs"/>
            </a:defRPr>
          </a:lvl5pPr>
          <a:lvl6pPr marL="2286000" algn="l" defTabSz="914400" rtl="0" eaLnBrk="1" latinLnBrk="0" hangingPunct="1">
            <a:defRPr sz="2800" kern="1200">
              <a:solidFill>
                <a:srgbClr val="FFFF00"/>
              </a:solidFill>
              <a:latin typeface="Arial Rounded MT Bold" pitchFamily="34" charset="0"/>
              <a:ea typeface="+mn-ea"/>
              <a:cs typeface="+mn-cs"/>
            </a:defRPr>
          </a:lvl6pPr>
          <a:lvl7pPr marL="2743200" algn="l" defTabSz="914400" rtl="0" eaLnBrk="1" latinLnBrk="0" hangingPunct="1">
            <a:defRPr sz="2800" kern="1200">
              <a:solidFill>
                <a:srgbClr val="FFFF00"/>
              </a:solidFill>
              <a:latin typeface="Arial Rounded MT Bold" pitchFamily="34" charset="0"/>
              <a:ea typeface="+mn-ea"/>
              <a:cs typeface="+mn-cs"/>
            </a:defRPr>
          </a:lvl7pPr>
          <a:lvl8pPr marL="3200400" algn="l" defTabSz="914400" rtl="0" eaLnBrk="1" latinLnBrk="0" hangingPunct="1">
            <a:defRPr sz="2800" kern="1200">
              <a:solidFill>
                <a:srgbClr val="FFFF00"/>
              </a:solidFill>
              <a:latin typeface="Arial Rounded MT Bold" pitchFamily="34" charset="0"/>
              <a:ea typeface="+mn-ea"/>
              <a:cs typeface="+mn-cs"/>
            </a:defRPr>
          </a:lvl8pPr>
          <a:lvl9pPr marL="3657600" algn="l" defTabSz="914400" rtl="0" eaLnBrk="1" latinLnBrk="0" hangingPunct="1">
            <a:defRPr sz="2800" kern="1200">
              <a:solidFill>
                <a:srgbClr val="FFFF00"/>
              </a:solidFill>
              <a:latin typeface="Arial Rounded MT Bold" pitchFamily="34" charset="0"/>
              <a:ea typeface="+mn-ea"/>
              <a:cs typeface="+mn-cs"/>
            </a:defRPr>
          </a:lvl9pPr>
        </a:lstStyle>
        <a:p xmlns:a="http://schemas.openxmlformats.org/drawingml/2006/main">
          <a:r>
            <a:rPr lang="en-US" sz="2000" b="0" dirty="0" smtClean="0">
              <a:solidFill>
                <a:schemeClr val="tx1"/>
              </a:solidFill>
              <a:latin typeface="+mn-lt"/>
            </a:rPr>
            <a:t>86% foreign-born</a:t>
          </a:r>
          <a:endParaRPr lang="en-US" sz="2000" b="0" dirty="0">
            <a:solidFill>
              <a:schemeClr val="tx1"/>
            </a:solidFill>
            <a:latin typeface="+mn-lt"/>
          </a:endParaRPr>
        </a:p>
      </cdr:txBody>
    </cdr:sp>
  </cdr:relSizeAnchor>
  <cdr:relSizeAnchor xmlns:cdr="http://schemas.openxmlformats.org/drawingml/2006/chartDrawing">
    <cdr:from>
      <cdr:x>0.31068</cdr:x>
      <cdr:y>0.34375</cdr:y>
    </cdr:from>
    <cdr:to>
      <cdr:x>0.56581</cdr:x>
      <cdr:y>0.42579</cdr:y>
    </cdr:to>
    <cdr:sp macro="" textlink="">
      <cdr:nvSpPr>
        <cdr:cNvPr id="3" name="TextBox 1"/>
        <cdr:cNvSpPr txBox="1"/>
      </cdr:nvSpPr>
      <cdr:spPr>
        <a:xfrm xmlns:a="http://schemas.openxmlformats.org/drawingml/2006/main">
          <a:off x="2438400" y="1676400"/>
          <a:ext cx="2002413" cy="4000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chemeClr val="tx1"/>
              </a:solidFill>
            </a:rPr>
            <a:t>73% foreign-born</a:t>
          </a:r>
          <a:endParaRPr lang="en-US" sz="2000" dirty="0">
            <a:solidFill>
              <a:schemeClr val="tx1"/>
            </a:solidFill>
          </a:endParaRPr>
        </a:p>
      </cdr:txBody>
    </cdr:sp>
  </cdr:relSizeAnchor>
  <cdr:relSizeAnchor xmlns:cdr="http://schemas.openxmlformats.org/drawingml/2006/chartDrawing">
    <cdr:from>
      <cdr:x>0.13592</cdr:x>
      <cdr:y>0.0625</cdr:y>
    </cdr:from>
    <cdr:to>
      <cdr:x>0.40107</cdr:x>
      <cdr:y>0.14454</cdr:y>
    </cdr:to>
    <cdr:sp macro="" textlink="">
      <cdr:nvSpPr>
        <cdr:cNvPr id="4" name="TextBox 1"/>
        <cdr:cNvSpPr txBox="1"/>
      </cdr:nvSpPr>
      <cdr:spPr>
        <a:xfrm xmlns:a="http://schemas.openxmlformats.org/drawingml/2006/main">
          <a:off x="1066800" y="304800"/>
          <a:ext cx="2081019"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chemeClr val="tx1"/>
              </a:solidFill>
            </a:rPr>
            <a:t>77% foreign-born</a:t>
          </a:r>
          <a:endParaRPr lang="en-US" sz="2000" dirty="0">
            <a:solidFill>
              <a:schemeClr val="tx1"/>
            </a:solidFill>
          </a:endParaRPr>
        </a:p>
      </cdr:txBody>
    </cdr:sp>
  </cdr:relSizeAnchor>
  <cdr:relSizeAnchor xmlns:cdr="http://schemas.openxmlformats.org/drawingml/2006/chartDrawing">
    <cdr:from>
      <cdr:x>0.74486</cdr:x>
      <cdr:y>0.5</cdr:y>
    </cdr:from>
    <cdr:to>
      <cdr:x>1</cdr:x>
      <cdr:y>0.58204</cdr:y>
    </cdr:to>
    <cdr:sp macro="" textlink="">
      <cdr:nvSpPr>
        <cdr:cNvPr id="5" name="TextBox 1"/>
        <cdr:cNvSpPr txBox="1"/>
      </cdr:nvSpPr>
      <cdr:spPr>
        <a:xfrm xmlns:a="http://schemas.openxmlformats.org/drawingml/2006/main">
          <a:off x="5846108" y="2438400"/>
          <a:ext cx="2002492" cy="4000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smtClean="0">
              <a:solidFill>
                <a:schemeClr val="tx1"/>
              </a:solidFill>
              <a:latin typeface="+mn-lt"/>
            </a:rPr>
            <a:t>56% foreign-born</a:t>
          </a:r>
          <a:endParaRPr lang="en-US" sz="2000" b="0" dirty="0">
            <a:solidFill>
              <a:schemeClr val="tx1"/>
            </a:solidFill>
            <a:latin typeface="+mn-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0.25288</cdr:x>
      <cdr:y>0.02977</cdr:y>
    </cdr:from>
    <cdr:to>
      <cdr:x>0.9014</cdr:x>
      <cdr:y>0.47637</cdr:y>
    </cdr:to>
    <cdr:grpSp>
      <cdr:nvGrpSpPr>
        <cdr:cNvPr id="8" name="Group 7"/>
        <cdr:cNvGrpSpPr/>
      </cdr:nvGrpSpPr>
      <cdr:grpSpPr>
        <a:xfrm xmlns:a="http://schemas.openxmlformats.org/drawingml/2006/main">
          <a:off x="1956827" y="152383"/>
          <a:ext cx="5018355" cy="2285996"/>
          <a:chOff x="1412526" y="522513"/>
          <a:chExt cx="5018308" cy="2286027"/>
        </a:xfrm>
      </cdr:grpSpPr>
      <cdr:sp macro="" textlink="">
        <cdr:nvSpPr>
          <cdr:cNvPr id="2" name="Rectangle 1"/>
          <cdr:cNvSpPr/>
        </cdr:nvSpPr>
        <cdr:spPr>
          <a:xfrm xmlns:a="http://schemas.openxmlformats.org/drawingml/2006/main">
            <a:off x="1412526" y="580661"/>
            <a:ext cx="533399" cy="562342"/>
          </a:xfrm>
          <a:prstGeom xmlns:a="http://schemas.openxmlformats.org/drawingml/2006/main" prst="rect">
            <a:avLst/>
          </a:prstGeom>
          <a:solidFill xmlns:a="http://schemas.openxmlformats.org/drawingml/2006/main">
            <a:srgbClr val="FF000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3200" b="1" dirty="0" smtClean="0">
                <a:solidFill>
                  <a:schemeClr val="tx1"/>
                </a:solidFill>
              </a:rPr>
              <a:t>?</a:t>
            </a:r>
            <a:endParaRPr lang="en-US" sz="3200" b="1" dirty="0">
              <a:solidFill>
                <a:schemeClr val="tx1"/>
              </a:solidFill>
            </a:endParaRPr>
          </a:p>
        </cdr:txBody>
      </cdr:sp>
      <cdr:sp macro="" textlink="">
        <cdr:nvSpPr>
          <cdr:cNvPr id="4" name="Rectangle 3"/>
          <cdr:cNvSpPr/>
        </cdr:nvSpPr>
        <cdr:spPr>
          <a:xfrm xmlns:a="http://schemas.openxmlformats.org/drawingml/2006/main">
            <a:off x="2316039" y="522513"/>
            <a:ext cx="533400" cy="1026386"/>
          </a:xfrm>
          <a:prstGeom xmlns:a="http://schemas.openxmlformats.org/drawingml/2006/main" prst="rect">
            <a:avLst/>
          </a:prstGeom>
          <a:solidFill xmlns:a="http://schemas.openxmlformats.org/drawingml/2006/main">
            <a:srgbClr val="FF7C8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sp macro="" textlink="">
        <cdr:nvSpPr>
          <cdr:cNvPr id="5" name="Rectangle 4"/>
          <cdr:cNvSpPr/>
        </cdr:nvSpPr>
        <cdr:spPr>
          <a:xfrm xmlns:a="http://schemas.openxmlformats.org/drawingml/2006/main">
            <a:off x="3230433" y="538025"/>
            <a:ext cx="533400" cy="1447811"/>
          </a:xfrm>
          <a:prstGeom xmlns:a="http://schemas.openxmlformats.org/drawingml/2006/main" prst="rect">
            <a:avLst/>
          </a:prstGeom>
          <a:solidFill xmlns:a="http://schemas.openxmlformats.org/drawingml/2006/main">
            <a:srgbClr val="FF7C8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sp macro="" textlink="">
        <cdr:nvSpPr>
          <cdr:cNvPr id="6" name="Rectangle 5"/>
          <cdr:cNvSpPr/>
        </cdr:nvSpPr>
        <cdr:spPr>
          <a:xfrm xmlns:a="http://schemas.openxmlformats.org/drawingml/2006/main">
            <a:off x="4068636" y="522513"/>
            <a:ext cx="533400" cy="1752613"/>
          </a:xfrm>
          <a:prstGeom xmlns:a="http://schemas.openxmlformats.org/drawingml/2006/main" prst="rect">
            <a:avLst/>
          </a:prstGeom>
          <a:solidFill xmlns:a="http://schemas.openxmlformats.org/drawingml/2006/main">
            <a:srgbClr val="FF7C8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sp macro="" textlink="">
        <cdr:nvSpPr>
          <cdr:cNvPr id="7" name="Rectangle 6"/>
          <cdr:cNvSpPr/>
        </cdr:nvSpPr>
        <cdr:spPr>
          <a:xfrm xmlns:a="http://schemas.openxmlformats.org/drawingml/2006/main">
            <a:off x="5897434" y="522513"/>
            <a:ext cx="533400" cy="2286027"/>
          </a:xfrm>
          <a:prstGeom xmlns:a="http://schemas.openxmlformats.org/drawingml/2006/main" prst="rect">
            <a:avLst/>
          </a:prstGeom>
          <a:solidFill xmlns:a="http://schemas.openxmlformats.org/drawingml/2006/main">
            <a:srgbClr val="FF7C8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sp macro="" textlink="">
        <cdr:nvSpPr>
          <cdr:cNvPr id="9" name="Rectangle 8"/>
          <cdr:cNvSpPr/>
        </cdr:nvSpPr>
        <cdr:spPr>
          <a:xfrm xmlns:a="http://schemas.openxmlformats.org/drawingml/2006/main">
            <a:off x="2316039" y="1132137"/>
            <a:ext cx="533400" cy="555493"/>
          </a:xfrm>
          <a:prstGeom xmlns:a="http://schemas.openxmlformats.org/drawingml/2006/main" prst="rect">
            <a:avLst/>
          </a:prstGeom>
          <a:solidFill xmlns:a="http://schemas.openxmlformats.org/drawingml/2006/main">
            <a:srgbClr val="FF000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sp macro="" textlink="">
        <cdr:nvSpPr>
          <cdr:cNvPr id="10" name="Rectangle 9"/>
          <cdr:cNvSpPr/>
        </cdr:nvSpPr>
        <cdr:spPr>
          <a:xfrm xmlns:a="http://schemas.openxmlformats.org/drawingml/2006/main">
            <a:off x="3230433" y="1709089"/>
            <a:ext cx="533400" cy="304802"/>
          </a:xfrm>
          <a:prstGeom xmlns:a="http://schemas.openxmlformats.org/drawingml/2006/main" prst="rect">
            <a:avLst/>
          </a:prstGeom>
          <a:solidFill xmlns:a="http://schemas.openxmlformats.org/drawingml/2006/main">
            <a:srgbClr val="FF000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sp macro="" textlink="">
        <cdr:nvSpPr>
          <cdr:cNvPr id="11" name="Rectangle 10"/>
          <cdr:cNvSpPr/>
        </cdr:nvSpPr>
        <cdr:spPr>
          <a:xfrm xmlns:a="http://schemas.openxmlformats.org/drawingml/2006/main">
            <a:off x="4068636" y="1970333"/>
            <a:ext cx="533400" cy="304802"/>
          </a:xfrm>
          <a:prstGeom xmlns:a="http://schemas.openxmlformats.org/drawingml/2006/main" prst="rect">
            <a:avLst/>
          </a:prstGeom>
          <a:solidFill xmlns:a="http://schemas.openxmlformats.org/drawingml/2006/main">
            <a:srgbClr val="FF000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sp macro="" textlink="">
        <cdr:nvSpPr>
          <cdr:cNvPr id="12" name="Rectangle 11"/>
          <cdr:cNvSpPr/>
        </cdr:nvSpPr>
        <cdr:spPr>
          <a:xfrm xmlns:a="http://schemas.openxmlformats.org/drawingml/2006/main">
            <a:off x="5897434" y="2351338"/>
            <a:ext cx="533365" cy="457202"/>
          </a:xfrm>
          <a:prstGeom xmlns:a="http://schemas.openxmlformats.org/drawingml/2006/main" prst="rect">
            <a:avLst/>
          </a:prstGeom>
          <a:solidFill xmlns:a="http://schemas.openxmlformats.org/drawingml/2006/main">
            <a:srgbClr val="FF000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grpSp>
  </cdr:relSizeAnchor>
  <cdr:relSizeAnchor xmlns:cdr="http://schemas.openxmlformats.org/drawingml/2006/chartDrawing">
    <cdr:from>
      <cdr:x>0.7143</cdr:x>
      <cdr:y>0.02977</cdr:y>
    </cdr:from>
    <cdr:to>
      <cdr:x>0.78323</cdr:x>
      <cdr:y>0.40194</cdr:y>
    </cdr:to>
    <cdr:sp macro="" textlink="">
      <cdr:nvSpPr>
        <cdr:cNvPr id="13" name="Rectangle 12"/>
        <cdr:cNvSpPr/>
      </cdr:nvSpPr>
      <cdr:spPr>
        <a:xfrm xmlns:a="http://schemas.openxmlformats.org/drawingml/2006/main">
          <a:off x="5527351" y="152399"/>
          <a:ext cx="533413" cy="1905014"/>
        </a:xfrm>
        <a:prstGeom xmlns:a="http://schemas.openxmlformats.org/drawingml/2006/main" prst="rect">
          <a:avLst/>
        </a:prstGeom>
        <a:solidFill xmlns:a="http://schemas.openxmlformats.org/drawingml/2006/main">
          <a:srgbClr val="FF7C8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relSizeAnchor>
  <cdr:relSizeAnchor xmlns:cdr="http://schemas.openxmlformats.org/drawingml/2006/chartDrawing">
    <cdr:from>
      <cdr:x>0.7143</cdr:x>
      <cdr:y>0.35728</cdr:y>
    </cdr:from>
    <cdr:to>
      <cdr:x>0.78323</cdr:x>
      <cdr:y>0.40194</cdr:y>
    </cdr:to>
    <cdr:sp macro="" textlink="">
      <cdr:nvSpPr>
        <cdr:cNvPr id="14" name="Rectangle 13"/>
        <cdr:cNvSpPr/>
      </cdr:nvSpPr>
      <cdr:spPr>
        <a:xfrm xmlns:a="http://schemas.openxmlformats.org/drawingml/2006/main">
          <a:off x="5527371" y="1828800"/>
          <a:ext cx="533392" cy="228598"/>
        </a:xfrm>
        <a:prstGeom xmlns:a="http://schemas.openxmlformats.org/drawingml/2006/main" prst="rect">
          <a:avLst/>
        </a:prstGeom>
        <a:solidFill xmlns:a="http://schemas.openxmlformats.org/drawingml/2006/main">
          <a:srgbClr val="FF0000"/>
        </a:solidFill>
        <a:ln xmlns:a="http://schemas.openxmlformats.org/drawingml/2006/main">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smtClean="0">
              <a:solidFill>
                <a:schemeClr val="tx1"/>
              </a:solidFill>
            </a:rPr>
            <a:t>?</a:t>
          </a:r>
          <a:endParaRPr lang="en-US" sz="24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37840" cy="463550"/>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l" defTabSz="923925">
              <a:defRPr sz="1200">
                <a:solidFill>
                  <a:schemeClr val="tx1"/>
                </a:solidFill>
                <a:latin typeface="Times New Roman" pitchFamily="18" charset="0"/>
              </a:defRPr>
            </a:lvl1pPr>
          </a:lstStyle>
          <a:p>
            <a:endParaRPr lang="en-US" dirty="0"/>
          </a:p>
        </p:txBody>
      </p:sp>
      <p:sp>
        <p:nvSpPr>
          <p:cNvPr id="102403" name="Rectangle 3"/>
          <p:cNvSpPr>
            <a:spLocks noGrp="1" noChangeArrowheads="1"/>
          </p:cNvSpPr>
          <p:nvPr>
            <p:ph type="dt" sz="quarter" idx="1"/>
          </p:nvPr>
        </p:nvSpPr>
        <p:spPr bwMode="auto">
          <a:xfrm>
            <a:off x="3972560" y="0"/>
            <a:ext cx="3037840" cy="463550"/>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r" defTabSz="923925">
              <a:defRPr sz="1200">
                <a:solidFill>
                  <a:schemeClr val="tx1"/>
                </a:solidFill>
                <a:latin typeface="Times New Roman" pitchFamily="18" charset="0"/>
              </a:defRPr>
            </a:lvl1pPr>
          </a:lstStyle>
          <a:p>
            <a:endParaRPr lang="en-US" dirty="0"/>
          </a:p>
        </p:txBody>
      </p:sp>
      <p:sp>
        <p:nvSpPr>
          <p:cNvPr id="102404" name="Rectangle 4"/>
          <p:cNvSpPr>
            <a:spLocks noGrp="1" noChangeArrowheads="1"/>
          </p:cNvSpPr>
          <p:nvPr>
            <p:ph type="ftr" sz="quarter" idx="2"/>
          </p:nvPr>
        </p:nvSpPr>
        <p:spPr bwMode="auto">
          <a:xfrm>
            <a:off x="0" y="8832850"/>
            <a:ext cx="3037840" cy="463550"/>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l" defTabSz="923925">
              <a:defRPr sz="1200">
                <a:solidFill>
                  <a:schemeClr val="tx1"/>
                </a:solidFill>
                <a:latin typeface="Times New Roman" pitchFamily="18" charset="0"/>
              </a:defRPr>
            </a:lvl1pPr>
          </a:lstStyle>
          <a:p>
            <a:endParaRPr lang="en-US" dirty="0"/>
          </a:p>
        </p:txBody>
      </p:sp>
      <p:sp>
        <p:nvSpPr>
          <p:cNvPr id="102405" name="Rectangle 5"/>
          <p:cNvSpPr>
            <a:spLocks noGrp="1" noChangeArrowheads="1"/>
          </p:cNvSpPr>
          <p:nvPr>
            <p:ph type="sldNum" sz="quarter" idx="3"/>
          </p:nvPr>
        </p:nvSpPr>
        <p:spPr bwMode="auto">
          <a:xfrm>
            <a:off x="3972560" y="8832850"/>
            <a:ext cx="3037840" cy="463550"/>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r" defTabSz="923925">
              <a:defRPr sz="1200">
                <a:solidFill>
                  <a:schemeClr val="tx1"/>
                </a:solidFill>
                <a:latin typeface="Times New Roman" pitchFamily="18" charset="0"/>
              </a:defRPr>
            </a:lvl1pPr>
          </a:lstStyle>
          <a:p>
            <a:fld id="{19C9258B-BAC7-4E5C-BA09-C9AB5CBB3E15}" type="slidenum">
              <a:rPr lang="en-US"/>
              <a:pPr/>
              <a:t>‹#›</a:t>
            </a:fld>
            <a:endParaRPr lang="en-US" dirty="0"/>
          </a:p>
        </p:txBody>
      </p:sp>
    </p:spTree>
    <p:extLst>
      <p:ext uri="{BB962C8B-B14F-4D97-AF65-F5344CB8AC3E}">
        <p14:creationId xmlns:p14="http://schemas.microsoft.com/office/powerpoint/2010/main" val="335476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3550"/>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l" defTabSz="923925">
              <a:defRPr sz="1200">
                <a:solidFill>
                  <a:schemeClr val="tx1"/>
                </a:solidFill>
                <a:latin typeface="Times New Roman" pitchFamily="18" charset="0"/>
              </a:defRPr>
            </a:lvl1pPr>
          </a:lstStyle>
          <a:p>
            <a:endParaRPr lang="en-US" dirty="0"/>
          </a:p>
        </p:txBody>
      </p:sp>
      <p:sp>
        <p:nvSpPr>
          <p:cNvPr id="5123" name="Rectangle 3"/>
          <p:cNvSpPr>
            <a:spLocks noGrp="1" noChangeArrowheads="1"/>
          </p:cNvSpPr>
          <p:nvPr>
            <p:ph type="dt" idx="1"/>
          </p:nvPr>
        </p:nvSpPr>
        <p:spPr bwMode="auto">
          <a:xfrm>
            <a:off x="3972560" y="0"/>
            <a:ext cx="3037840" cy="463550"/>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r" defTabSz="923925">
              <a:defRPr sz="1200">
                <a:solidFill>
                  <a:schemeClr val="tx1"/>
                </a:solidFill>
                <a:latin typeface="Times New Roman" pitchFamily="18" charset="0"/>
              </a:defRPr>
            </a:lvl1pPr>
          </a:lstStyle>
          <a:p>
            <a:endParaRPr lang="en-US" dirty="0"/>
          </a:p>
        </p:txBody>
      </p:sp>
      <p:sp>
        <p:nvSpPr>
          <p:cNvPr id="5124" name="Rectangle 4"/>
          <p:cNvSpPr>
            <a:spLocks noGrp="1" noRot="1" noChangeAspect="1" noChangeArrowheads="1" noTextEdit="1"/>
          </p:cNvSpPr>
          <p:nvPr>
            <p:ph type="sldImg" idx="2"/>
          </p:nvPr>
        </p:nvSpPr>
        <p:spPr bwMode="auto">
          <a:xfrm>
            <a:off x="1179513" y="698500"/>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4720" y="4414838"/>
            <a:ext cx="5140960" cy="4183062"/>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2850"/>
            <a:ext cx="3037840" cy="463550"/>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l" defTabSz="923925">
              <a:defRPr sz="1200">
                <a:solidFill>
                  <a:schemeClr val="tx1"/>
                </a:solidFill>
                <a:latin typeface="Times New Roman" pitchFamily="18" charset="0"/>
              </a:defRPr>
            </a:lvl1pPr>
          </a:lstStyle>
          <a:p>
            <a:endParaRPr lang="en-US" dirty="0"/>
          </a:p>
        </p:txBody>
      </p:sp>
      <p:sp>
        <p:nvSpPr>
          <p:cNvPr id="5127" name="Rectangle 7"/>
          <p:cNvSpPr>
            <a:spLocks noGrp="1" noChangeArrowheads="1"/>
          </p:cNvSpPr>
          <p:nvPr>
            <p:ph type="sldNum" sz="quarter" idx="5"/>
          </p:nvPr>
        </p:nvSpPr>
        <p:spPr bwMode="auto">
          <a:xfrm>
            <a:off x="3972560" y="8832850"/>
            <a:ext cx="3037840" cy="463550"/>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r" defTabSz="923925">
              <a:defRPr sz="1200">
                <a:solidFill>
                  <a:schemeClr val="tx1"/>
                </a:solidFill>
                <a:latin typeface="Times New Roman" pitchFamily="18" charset="0"/>
              </a:defRPr>
            </a:lvl1pPr>
          </a:lstStyle>
          <a:p>
            <a:fld id="{1A3AB4A2-57A8-4425-ADF2-A90A54F6CAE0}" type="slidenum">
              <a:rPr lang="en-US"/>
              <a:pPr/>
              <a:t>‹#›</a:t>
            </a:fld>
            <a:endParaRPr lang="en-US" dirty="0"/>
          </a:p>
        </p:txBody>
      </p:sp>
    </p:spTree>
    <p:extLst>
      <p:ext uri="{BB962C8B-B14F-4D97-AF65-F5344CB8AC3E}">
        <p14:creationId xmlns:p14="http://schemas.microsoft.com/office/powerpoint/2010/main" val="31624368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rgbClr val="FF0000"/>
                </a:solidFill>
                <a:effectLst/>
                <a:latin typeface="Times New Roman" pitchFamily="18" charset="0"/>
                <a:ea typeface="+mn-ea"/>
                <a:cs typeface="+mn-cs"/>
              </a:rPr>
              <a:t>2013 US – Mexico 21%, Philippines 14%, India, Vietnam, China</a:t>
            </a:r>
            <a:r>
              <a:rPr lang="en-US" sz="1200" kern="1200" baseline="0" dirty="0" smtClean="0">
                <a:solidFill>
                  <a:srgbClr val="FF0000"/>
                </a:solidFill>
                <a:effectLst/>
                <a:latin typeface="Times New Roman" pitchFamily="18" charset="0"/>
                <a:ea typeface="+mn-ea"/>
                <a:cs typeface="+mn-cs"/>
              </a:rPr>
              <a:t> (~150 countries)</a:t>
            </a:r>
            <a:endParaRPr lang="en-US" sz="1200" kern="1200" dirty="0" smtClean="0">
              <a:solidFill>
                <a:srgbClr val="FF0000"/>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In 2015, MD=36 countries (last year 42);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Generally far</a:t>
            </a:r>
            <a:r>
              <a:rPr lang="en-US" sz="1200" kern="1200" baseline="0" dirty="0" smtClean="0">
                <a:solidFill>
                  <a:schemeClr val="tx1"/>
                </a:solidFill>
                <a:effectLst/>
                <a:latin typeface="Times New Roman" pitchFamily="18" charset="0"/>
                <a:ea typeface="+mn-ea"/>
                <a:cs typeface="+mn-cs"/>
              </a:rPr>
              <a:t> more African countries of origin Last year Phil, China </a:t>
            </a:r>
            <a:endParaRPr lang="en-US" sz="120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Philippines is different for us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Nearly two-thirds of Filipinos had arrived in the US &gt;5 years ago and 37% were ­</a:t>
            </a:r>
            <a:r>
              <a:rPr lang="en-US" sz="1200" u="sng" kern="1200" dirty="0" smtClean="0">
                <a:solidFill>
                  <a:schemeClr val="tx1"/>
                </a:solidFill>
                <a:effectLst/>
                <a:latin typeface="Times New Roman" pitchFamily="18" charset="0"/>
                <a:ea typeface="+mn-ea"/>
                <a:cs typeface="+mn-cs"/>
              </a:rPr>
              <a:t>&gt;</a:t>
            </a:r>
            <a:r>
              <a:rPr lang="en-US" sz="1200" u="none" kern="1200" dirty="0" smtClean="0">
                <a:solidFill>
                  <a:schemeClr val="tx1"/>
                </a:solidFill>
                <a:effectLst/>
                <a:latin typeface="Times New Roman" pitchFamily="18" charset="0"/>
                <a:ea typeface="+mn-ea"/>
                <a:cs typeface="+mn-cs"/>
              </a:rPr>
              <a:t>55 years old. </a:t>
            </a:r>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11</a:t>
            </a:fld>
            <a:endParaRPr lang="en-US" dirty="0"/>
          </a:p>
        </p:txBody>
      </p:sp>
    </p:spTree>
    <p:extLst>
      <p:ext uri="{BB962C8B-B14F-4D97-AF65-F5344CB8AC3E}">
        <p14:creationId xmlns:p14="http://schemas.microsoft.com/office/powerpoint/2010/main" val="12040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Prevalent cases – 3 months to 6 months to 9 months</a:t>
            </a:r>
          </a:p>
          <a:p>
            <a:endParaRPr lang="en-US" dirty="0" smtClean="0"/>
          </a:p>
          <a:p>
            <a:r>
              <a:rPr lang="en-US" dirty="0" smtClean="0"/>
              <a:t>Purple = 10 year +</a:t>
            </a:r>
          </a:p>
          <a:p>
            <a:r>
              <a:rPr lang="en-US" dirty="0" smtClean="0"/>
              <a:t>Green = 5-10 years</a:t>
            </a:r>
          </a:p>
          <a:p>
            <a:r>
              <a:rPr lang="en-US" dirty="0" smtClean="0"/>
              <a:t>Red = 4 </a:t>
            </a:r>
            <a:r>
              <a:rPr lang="en-US" dirty="0" err="1" smtClean="0"/>
              <a:t>mo</a:t>
            </a:r>
            <a:r>
              <a:rPr lang="en-US" dirty="0" smtClean="0"/>
              <a:t> to 5 years</a:t>
            </a:r>
          </a:p>
          <a:p>
            <a:r>
              <a:rPr lang="en-US" dirty="0" smtClean="0"/>
              <a:t>Blue=0-4 </a:t>
            </a:r>
            <a:r>
              <a:rPr lang="en-US" dirty="0" err="1" smtClean="0"/>
              <a:t>mo</a:t>
            </a:r>
            <a:r>
              <a:rPr lang="en-US" dirty="0" smtClean="0"/>
              <a:t> = prevalent cases (may be up to 1 year)</a:t>
            </a:r>
          </a:p>
          <a:p>
            <a:r>
              <a:rPr lang="en-US" dirty="0" smtClean="0"/>
              <a:t>&lt;=5 years – proportion has decreased</a:t>
            </a:r>
          </a:p>
          <a:p>
            <a:r>
              <a:rPr lang="en-US" dirty="0" smtClean="0"/>
              <a:t>Most cases &gt;5 years, and many &gt;10 years in US  (43%)</a:t>
            </a:r>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12</a:t>
            </a:fld>
            <a:endParaRPr lang="en-US" dirty="0"/>
          </a:p>
        </p:txBody>
      </p:sp>
    </p:spTree>
    <p:extLst>
      <p:ext uri="{BB962C8B-B14F-4D97-AF65-F5344CB8AC3E}">
        <p14:creationId xmlns:p14="http://schemas.microsoft.com/office/powerpoint/2010/main" val="131110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r>
              <a:rPr lang="en-US" baseline="0" dirty="0" smtClean="0"/>
              <a:t> born = n=42</a:t>
            </a:r>
          </a:p>
          <a:p>
            <a:r>
              <a:rPr lang="en-US" baseline="0" dirty="0" smtClean="0"/>
              <a:t>Black/African American:  in the past = majority in Baltimore City and Prince George’s County.</a:t>
            </a:r>
          </a:p>
          <a:p>
            <a:r>
              <a:rPr lang="en-US" baseline="0" dirty="0" smtClean="0"/>
              <a:t>Now just &gt;1/3  Baltimore City, rest = </a:t>
            </a:r>
            <a:r>
              <a:rPr lang="en-US" baseline="0" dirty="0" err="1" smtClean="0"/>
              <a:t>Balto</a:t>
            </a:r>
            <a:r>
              <a:rPr lang="en-US" baseline="0" dirty="0" smtClean="0"/>
              <a:t> Co, Calvert Mont, PG, Wicomico</a:t>
            </a:r>
          </a:p>
          <a:p>
            <a:endParaRPr lang="en-US" baseline="0" dirty="0" smtClean="0"/>
          </a:p>
          <a:p>
            <a:r>
              <a:rPr lang="en-US" baseline="0" dirty="0" smtClean="0"/>
              <a:t>Foreign born</a:t>
            </a:r>
          </a:p>
          <a:p>
            <a:r>
              <a:rPr lang="en-US" baseline="0" dirty="0" smtClean="0"/>
              <a:t>Asian:  Most in Montgomery and Baltimore Counties.  </a:t>
            </a:r>
          </a:p>
          <a:p>
            <a:endParaRPr lang="en-US" baseline="0" dirty="0" smtClean="0"/>
          </a:p>
          <a:p>
            <a:r>
              <a:rPr lang="en-US" baseline="0" dirty="0" smtClean="0"/>
              <a:t>Hispanic: Most seen in Prince George’s followed by Mont county.</a:t>
            </a:r>
          </a:p>
          <a:p>
            <a:endParaRPr lang="en-US" baseline="0" dirty="0" smtClean="0"/>
          </a:p>
          <a:p>
            <a:r>
              <a:rPr lang="en-US" baseline="0" dirty="0" smtClean="0"/>
              <a:t>Black: Mont PG, high percent = many patients come from countries in Africa.</a:t>
            </a:r>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13</a:t>
            </a:fld>
            <a:endParaRPr lang="en-US" dirty="0"/>
          </a:p>
        </p:txBody>
      </p:sp>
    </p:spTree>
    <p:extLst>
      <p:ext uri="{BB962C8B-B14F-4D97-AF65-F5344CB8AC3E}">
        <p14:creationId xmlns:p14="http://schemas.microsoft.com/office/powerpoint/2010/main" val="177204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MEDIAN FOR fb=41, FOR </a:t>
            </a:r>
            <a:r>
              <a:rPr lang="en-US" dirty="0" err="1" smtClean="0"/>
              <a:t>usb</a:t>
            </a:r>
            <a:r>
              <a:rPr lang="en-US" dirty="0" smtClean="0"/>
              <a:t>=43 (BUT MORE AT EACH END OF SPECTRUM)</a:t>
            </a:r>
          </a:p>
          <a:p>
            <a:endParaRPr lang="en-US" dirty="0" smtClean="0"/>
          </a:p>
          <a:p>
            <a:r>
              <a:rPr lang="en-US" dirty="0" smtClean="0"/>
              <a:t>Shape</a:t>
            </a:r>
            <a:r>
              <a:rPr lang="en-US" baseline="0" dirty="0" smtClean="0"/>
              <a:t> is changing – decline in 25-44 </a:t>
            </a:r>
            <a:r>
              <a:rPr lang="en-US" baseline="0" dirty="0" err="1" smtClean="0"/>
              <a:t>yo</a:t>
            </a:r>
            <a:r>
              <a:rPr lang="en-US" baseline="0" dirty="0" smtClean="0"/>
              <a:t> = not sure of importance; many elderly are now foreign-born, not necessarily US-born</a:t>
            </a:r>
          </a:p>
          <a:p>
            <a:endParaRPr lang="en-US" baseline="0" dirty="0" smtClean="0"/>
          </a:p>
          <a:p>
            <a:r>
              <a:rPr lang="en-US" baseline="0" dirty="0" smtClean="0"/>
              <a:t>¼ of US-born were 65+</a:t>
            </a:r>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14</a:t>
            </a:fld>
            <a:endParaRPr lang="en-US" dirty="0"/>
          </a:p>
        </p:txBody>
      </p:sp>
    </p:spTree>
    <p:extLst>
      <p:ext uri="{BB962C8B-B14F-4D97-AF65-F5344CB8AC3E}">
        <p14:creationId xmlns:p14="http://schemas.microsoft.com/office/powerpoint/2010/main" val="311712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Children under 5 years old are vulnerable to developing TB after infection and are considered a high risk group.</a:t>
            </a:r>
          </a:p>
          <a:p>
            <a:r>
              <a:rPr lang="en-US" sz="1200" b="0" i="0" kern="1200" dirty="0" smtClean="0">
                <a:solidFill>
                  <a:schemeClr val="tx1"/>
                </a:solidFill>
                <a:effectLst/>
                <a:latin typeface="Times New Roman" pitchFamily="18" charset="0"/>
                <a:ea typeface="+mn-ea"/>
                <a:cs typeface="+mn-cs"/>
              </a:rPr>
              <a:t>The mean time for  development of TB disease in children after infection is 150 days. However, children can develop TB disease, including primary TB, TB meningitis and disseminated TB, very soon (&lt; 8 weeks) after infection,</a:t>
            </a:r>
            <a:r>
              <a:rPr lang="en-US" sz="1200" b="0" i="0" kern="1200" baseline="0" dirty="0" smtClean="0">
                <a:solidFill>
                  <a:schemeClr val="tx1"/>
                </a:solidFill>
                <a:effectLst/>
                <a:latin typeface="Times New Roman" pitchFamily="18" charset="0"/>
                <a:ea typeface="+mn-ea"/>
                <a:cs typeface="+mn-cs"/>
              </a:rPr>
              <a:t> and we have seen this in Maryland.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Over the past 5 years, 1/3; 2014=1/4 had a known source case</a:t>
            </a:r>
          </a:p>
          <a:p>
            <a:endParaRPr lang="en-US" sz="1200" b="0" i="0" kern="1200" baseline="0" dirty="0" smtClean="0">
              <a:solidFill>
                <a:schemeClr val="tx1"/>
              </a:solidFill>
              <a:effectLst/>
              <a:latin typeface="Times New Roman" pitchFamily="18" charset="0"/>
              <a:ea typeface="+mn-ea"/>
              <a:cs typeface="+mn-cs"/>
            </a:endParaRPr>
          </a:p>
          <a:p>
            <a:endParaRPr lang="en-US" sz="1200" b="0" i="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A3AB4A2-57A8-4425-ADF2-A90A54F6CAE0}" type="slidenum">
              <a:rPr lang="en-US" smtClean="0"/>
              <a:pPr/>
              <a:t>15</a:t>
            </a:fld>
            <a:endParaRPr lang="en-US" dirty="0"/>
          </a:p>
        </p:txBody>
      </p:sp>
    </p:spTree>
    <p:extLst>
      <p:ext uri="{BB962C8B-B14F-4D97-AF65-F5344CB8AC3E}">
        <p14:creationId xmlns:p14="http://schemas.microsoft.com/office/powerpoint/2010/main" val="348797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national average has been decreasing slightly over the years and is 1.3  for 2014.  </a:t>
            </a:r>
          </a:p>
          <a:p>
            <a:r>
              <a:rPr lang="en-US" baseline="0" dirty="0" smtClean="0"/>
              <a:t>Green line: The 2015 CDC goal for case rates in children under 5 is 0.4 cases/100,000 persons.</a:t>
            </a:r>
          </a:p>
          <a:p>
            <a:endParaRPr lang="en-US" baseline="0" dirty="0" smtClean="0"/>
          </a:p>
          <a:p>
            <a:r>
              <a:rPr lang="en-US" baseline="0" dirty="0" smtClean="0"/>
              <a:t>2 cases in 2015</a:t>
            </a:r>
          </a:p>
          <a:p>
            <a:r>
              <a:rPr lang="en-US" baseline="0" dirty="0" smtClean="0"/>
              <a:t>2 US-born – 2 FB parents</a:t>
            </a:r>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16</a:t>
            </a:fld>
            <a:endParaRPr lang="en-US" dirty="0"/>
          </a:p>
        </p:txBody>
      </p:sp>
    </p:spTree>
    <p:extLst>
      <p:ext uri="{BB962C8B-B14F-4D97-AF65-F5344CB8AC3E}">
        <p14:creationId xmlns:p14="http://schemas.microsoft.com/office/powerpoint/2010/main" val="247587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176 cases in Maryland in 2015</a:t>
            </a:r>
          </a:p>
          <a:p>
            <a:r>
              <a:rPr lang="en-US" dirty="0" smtClean="0"/>
              <a:t>Of those 176, 73% cases had DST results</a:t>
            </a:r>
          </a:p>
          <a:p>
            <a:r>
              <a:rPr lang="en-US" dirty="0" smtClean="0"/>
              <a:t>Of those</a:t>
            </a:r>
            <a:r>
              <a:rPr lang="en-US" baseline="0" dirty="0" smtClean="0"/>
              <a:t> 176, 9% had resistance to 1 or more drugs</a:t>
            </a:r>
          </a:p>
          <a:p>
            <a:r>
              <a:rPr lang="en-US" baseline="0" dirty="0" smtClean="0"/>
              <a:t>Of the 176, 1 case was MDR (&lt;1%)</a:t>
            </a:r>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17</a:t>
            </a:fld>
            <a:endParaRPr lang="en-US" dirty="0"/>
          </a:p>
        </p:txBody>
      </p:sp>
    </p:spTree>
    <p:extLst>
      <p:ext uri="{BB962C8B-B14F-4D97-AF65-F5344CB8AC3E}">
        <p14:creationId xmlns:p14="http://schemas.microsoft.com/office/powerpoint/2010/main" val="422204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HTN pregnancy</a:t>
            </a:r>
          </a:p>
          <a:p>
            <a:r>
              <a:rPr lang="en-US" dirty="0" smtClean="0"/>
              <a:t>Won’t present homeless LTC, substance abuse </a:t>
            </a:r>
            <a:r>
              <a:rPr lang="en-US" dirty="0" err="1" smtClean="0"/>
              <a:t>etc</a:t>
            </a:r>
            <a:r>
              <a:rPr lang="en-US" dirty="0" smtClean="0"/>
              <a:t> – we remain low and routinely lower than the US averages</a:t>
            </a:r>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18</a:t>
            </a:fld>
            <a:endParaRPr lang="en-US" dirty="0"/>
          </a:p>
        </p:txBody>
      </p:sp>
    </p:spTree>
    <p:extLst>
      <p:ext uri="{BB962C8B-B14F-4D97-AF65-F5344CB8AC3E}">
        <p14:creationId xmlns:p14="http://schemas.microsoft.com/office/powerpoint/2010/main" val="361602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Bars are percent of cases</a:t>
            </a:r>
          </a:p>
          <a:p>
            <a:r>
              <a:rPr lang="en-US" dirty="0" smtClean="0"/>
              <a:t>Most</a:t>
            </a:r>
            <a:r>
              <a:rPr lang="en-US" baseline="0" dirty="0" smtClean="0"/>
              <a:t> of the cases are among the foreign born, consistent over last 2 years.</a:t>
            </a:r>
          </a:p>
          <a:p>
            <a:r>
              <a:rPr lang="en-US" baseline="0" dirty="0" smtClean="0"/>
              <a:t>Upward trend is likely due to increased number of HIV among foreign born cases.</a:t>
            </a:r>
          </a:p>
          <a:p>
            <a:endParaRPr lang="en-US" baseline="0" dirty="0" smtClean="0"/>
          </a:p>
          <a:p>
            <a:r>
              <a:rPr lang="en-US" baseline="0" dirty="0" smtClean="0"/>
              <a:t>2015</a:t>
            </a:r>
          </a:p>
          <a:p>
            <a:r>
              <a:rPr lang="en-US" baseline="0" dirty="0" smtClean="0"/>
              <a:t>16 cases HIV (+) = 10.1 % of those with known results</a:t>
            </a:r>
          </a:p>
          <a:p>
            <a:r>
              <a:rPr lang="en-US" baseline="0" dirty="0" smtClean="0"/>
              <a:t>9 (56%)  Foreign born</a:t>
            </a:r>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19</a:t>
            </a:fld>
            <a:endParaRPr lang="en-US" dirty="0"/>
          </a:p>
        </p:txBody>
      </p:sp>
    </p:spTree>
    <p:extLst>
      <p:ext uri="{BB962C8B-B14F-4D97-AF65-F5344CB8AC3E}">
        <p14:creationId xmlns:p14="http://schemas.microsoft.com/office/powerpoint/2010/main" val="42124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Maryland screens 95% of cases, which is about 10% above the national average.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2015 Of those tested, 10.1% positive</a:t>
            </a:r>
          </a:p>
          <a:p>
            <a:endParaRPr lang="en-US" baseline="0" dirty="0" smtClean="0"/>
          </a:p>
          <a:p>
            <a:r>
              <a:rPr lang="en-US" baseline="0" dirty="0" smtClean="0"/>
              <a:t>Rates of HIV infection DIFFERED each US and foreign- born (2015:  31% vs 7%)</a:t>
            </a:r>
          </a:p>
          <a:p>
            <a:r>
              <a:rPr lang="en-US" baseline="0" dirty="0" smtClean="0"/>
              <a:t>However, numbers are in the foreign-born, who often get their first HIV diagnosis when they are being screened in our TB programs</a:t>
            </a:r>
          </a:p>
          <a:p>
            <a:endParaRPr lang="en-US" baseline="0" dirty="0" smtClean="0"/>
          </a:p>
          <a:p>
            <a:r>
              <a:rPr lang="en-US" baseline="0" dirty="0" smtClean="0"/>
              <a:t>Issues around diagnosing HIV in the foreign born are many – finding appropriate care centers, case management care, paying for care </a:t>
            </a:r>
          </a:p>
        </p:txBody>
      </p:sp>
      <p:sp>
        <p:nvSpPr>
          <p:cNvPr id="4" name="Slide Number Placeholder 3"/>
          <p:cNvSpPr>
            <a:spLocks noGrp="1"/>
          </p:cNvSpPr>
          <p:nvPr>
            <p:ph type="sldNum" sz="quarter" idx="10"/>
          </p:nvPr>
        </p:nvSpPr>
        <p:spPr/>
        <p:txBody>
          <a:bodyPr/>
          <a:lstStyle/>
          <a:p>
            <a:fld id="{1A3AB4A2-57A8-4425-ADF2-A90A54F6CAE0}" type="slidenum">
              <a:rPr lang="en-US" smtClean="0"/>
              <a:pPr/>
              <a:t>20</a:t>
            </a:fld>
            <a:endParaRPr lang="en-US" dirty="0"/>
          </a:p>
        </p:txBody>
      </p:sp>
    </p:spTree>
    <p:extLst>
      <p:ext uri="{BB962C8B-B14F-4D97-AF65-F5344CB8AC3E}">
        <p14:creationId xmlns:p14="http://schemas.microsoft.com/office/powerpoint/2010/main" val="134006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dirty="0"/>
              <a:t>TBAnnual Mtg Sept. 2009</a:t>
            </a:r>
          </a:p>
        </p:txBody>
      </p:sp>
      <p:sp>
        <p:nvSpPr>
          <p:cNvPr id="7" name="Rectangle 7"/>
          <p:cNvSpPr>
            <a:spLocks noGrp="1" noChangeArrowheads="1"/>
          </p:cNvSpPr>
          <p:nvPr>
            <p:ph type="sldNum" sz="quarter" idx="5"/>
          </p:nvPr>
        </p:nvSpPr>
        <p:spPr>
          <a:ln/>
        </p:spPr>
        <p:txBody>
          <a:bodyPr/>
          <a:lstStyle/>
          <a:p>
            <a:fld id="{ECE27991-2D12-4747-9C46-3BE150E06F6F}" type="slidenum">
              <a:rPr lang="en-US"/>
              <a:pPr/>
              <a:t>2</a:t>
            </a:fld>
            <a:endParaRPr lang="en-US" dirty="0"/>
          </a:p>
        </p:txBody>
      </p:sp>
      <p:sp>
        <p:nvSpPr>
          <p:cNvPr id="23554" name="Rectangle 2"/>
          <p:cNvSpPr>
            <a:spLocks noGrp="1" noRot="1" noChangeAspect="1" noChangeArrowheads="1" noTextEdit="1"/>
          </p:cNvSpPr>
          <p:nvPr>
            <p:ph type="sldImg"/>
          </p:nvPr>
        </p:nvSpPr>
        <p:spPr>
          <a:ln/>
        </p:spPr>
      </p:sp>
      <p:sp>
        <p:nvSpPr>
          <p:cNvPr id="23556" name="Rectangle 4"/>
          <p:cNvSpPr>
            <a:spLocks noGrp="1" noChangeArrowheads="1"/>
          </p:cNvSpPr>
          <p:nvPr>
            <p:ph type="body" idx="1"/>
          </p:nvPr>
        </p:nvSpPr>
        <p:spPr/>
        <p:txBody>
          <a:bodyPr/>
          <a:lstStyle/>
          <a:p>
            <a:r>
              <a:rPr lang="en-US" dirty="0" smtClean="0"/>
              <a:t>I will be reviewing some key epidemiologic</a:t>
            </a:r>
            <a:r>
              <a:rPr lang="en-US" baseline="0" dirty="0" smtClean="0"/>
              <a:t> characteristics of our TB cases for 2014.</a:t>
            </a:r>
          </a:p>
          <a:p>
            <a:endParaRPr lang="en-US" baseline="0" dirty="0" smtClean="0"/>
          </a:p>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Gradually increasing concern in Maryland, DM ranges between 11 and 15.3% of cases in Maryland. </a:t>
            </a:r>
          </a:p>
          <a:p>
            <a:r>
              <a:rPr lang="en-US" baseline="0" dirty="0" smtClean="0"/>
              <a:t>Many often have multiple risk factors ESRD, other </a:t>
            </a:r>
            <a:r>
              <a:rPr lang="en-US" baseline="0" dirty="0" err="1" smtClean="0"/>
              <a:t>immuno</a:t>
            </a:r>
            <a:r>
              <a:rPr lang="en-US" baseline="0" dirty="0" smtClean="0"/>
              <a:t>-suppressive disorders</a:t>
            </a:r>
          </a:p>
          <a:p>
            <a:endParaRPr lang="en-US" baseline="0" dirty="0" smtClean="0"/>
          </a:p>
          <a:p>
            <a:r>
              <a:rPr lang="en-US" baseline="0" dirty="0" smtClean="0"/>
              <a:t>DM increasing worldwide, as poorer countries develop, often in TB endemic places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New MD standard: Screen for DM by blood glucose or preferably HgbA1c.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Important screen for DM early on, to improve </a:t>
            </a:r>
            <a:r>
              <a:rPr lang="en-US" baseline="0" dirty="0" err="1" smtClean="0"/>
              <a:t>Tx</a:t>
            </a:r>
            <a:r>
              <a:rPr lang="en-US" baseline="0" dirty="0" smtClean="0"/>
              <a:t> outcomes</a:t>
            </a:r>
          </a:p>
          <a:p>
            <a:r>
              <a:rPr lang="en-US" baseline="0" dirty="0" smtClean="0"/>
              <a:t>Richard </a:t>
            </a:r>
            <a:r>
              <a:rPr lang="en-US" baseline="0" dirty="0" err="1" smtClean="0"/>
              <a:t>Brroks</a:t>
            </a:r>
            <a:r>
              <a:rPr lang="en-US" baseline="0" dirty="0" smtClean="0"/>
              <a:t> – data since these recommendation came out</a:t>
            </a:r>
          </a:p>
          <a:p>
            <a:r>
              <a:rPr lang="en-US" baseline="0" dirty="0" smtClean="0"/>
              <a:t>  Increased risk of dying during treatment</a:t>
            </a:r>
          </a:p>
          <a:p>
            <a:r>
              <a:rPr lang="en-US" baseline="0" dirty="0" smtClean="0"/>
              <a:t>  Slower to convert cultures</a:t>
            </a:r>
          </a:p>
          <a:p>
            <a:r>
              <a:rPr lang="en-US" baseline="0" dirty="0" smtClean="0"/>
              <a:t>  Often need treatment &gt;6 months.</a:t>
            </a:r>
          </a:p>
          <a:p>
            <a:r>
              <a:rPr lang="en-US" baseline="0" dirty="0" smtClean="0"/>
              <a:t>  May lead to RIF resistance</a:t>
            </a:r>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21</a:t>
            </a:fld>
            <a:endParaRPr lang="en-US" dirty="0"/>
          </a:p>
        </p:txBody>
      </p:sp>
    </p:spTree>
    <p:extLst>
      <p:ext uri="{BB962C8B-B14F-4D97-AF65-F5344CB8AC3E}">
        <p14:creationId xmlns:p14="http://schemas.microsoft.com/office/powerpoint/2010/main" val="197174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22</a:t>
            </a:fld>
            <a:endParaRPr lang="en-US" dirty="0"/>
          </a:p>
        </p:txBody>
      </p:sp>
    </p:spTree>
    <p:extLst>
      <p:ext uri="{BB962C8B-B14F-4D97-AF65-F5344CB8AC3E}">
        <p14:creationId xmlns:p14="http://schemas.microsoft.com/office/powerpoint/2010/main" val="169066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Since the expert panel recommendations to screen all cases for DM, and use TDM for those with uncontrolled DM</a:t>
            </a:r>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23</a:t>
            </a:fld>
            <a:endParaRPr lang="en-US" dirty="0"/>
          </a:p>
        </p:txBody>
      </p:sp>
    </p:spTree>
    <p:extLst>
      <p:ext uri="{BB962C8B-B14F-4D97-AF65-F5344CB8AC3E}">
        <p14:creationId xmlns:p14="http://schemas.microsoft.com/office/powerpoint/2010/main" val="593330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find out about </a:t>
            </a:r>
            <a:r>
              <a:rPr lang="en-US" dirty="0" err="1" smtClean="0"/>
              <a:t>epi</a:t>
            </a:r>
            <a:r>
              <a:rPr lang="en-US" dirty="0" smtClean="0"/>
              <a:t> links or clusters?</a:t>
            </a:r>
          </a:p>
          <a:p>
            <a:r>
              <a:rPr lang="en-US" dirty="0" smtClean="0"/>
              <a:t>Person – named, ~ risk char; Place location where exposed, and Time during infect period</a:t>
            </a:r>
          </a:p>
          <a:p>
            <a:endParaRPr lang="en-US" dirty="0" smtClean="0"/>
          </a:p>
          <a:p>
            <a:r>
              <a:rPr lang="en-US" dirty="0" smtClean="0"/>
              <a:t>We try to avoid workman’s comp issues (HCW, etc.)</a:t>
            </a:r>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24</a:t>
            </a:fld>
            <a:endParaRPr lang="en-US" dirty="0"/>
          </a:p>
        </p:txBody>
      </p:sp>
    </p:spTree>
    <p:extLst>
      <p:ext uri="{BB962C8B-B14F-4D97-AF65-F5344CB8AC3E}">
        <p14:creationId xmlns:p14="http://schemas.microsoft.com/office/powerpoint/2010/main" val="2299439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 out to the group for review on September 8 – hope you have been able to take some time to review. The Part B group has been very active and done a lot of work to get the protocol and </a:t>
            </a:r>
            <a:r>
              <a:rPr lang="en-US" dirty="0" err="1" smtClean="0"/>
              <a:t>Appx</a:t>
            </a:r>
            <a:r>
              <a:rPr lang="en-US" dirty="0" smtClean="0"/>
              <a:t> A timeline (action plan) in shape.</a:t>
            </a:r>
          </a:p>
          <a:p>
            <a:endParaRPr lang="en-US" dirty="0" smtClean="0"/>
          </a:p>
          <a:p>
            <a:r>
              <a:rPr lang="en-US" dirty="0" smtClean="0"/>
              <a:t>Focus</a:t>
            </a:r>
            <a:r>
              <a:rPr lang="en-US" baseline="0" dirty="0" smtClean="0"/>
              <a:t> for Part B is to gather information to work toward TB Elimination – if we are serious about Elimination as a goal</a:t>
            </a:r>
          </a:p>
          <a:p>
            <a:endParaRPr lang="en-US" baseline="0" dirty="0" smtClean="0"/>
          </a:p>
          <a:p>
            <a:r>
              <a:rPr lang="en-US" baseline="0" dirty="0" smtClean="0"/>
              <a:t>2013 – 9582 (down by 1.8% in 2014) and no change in case rate.</a:t>
            </a:r>
            <a:endParaRPr lang="en-US" dirty="0"/>
          </a:p>
        </p:txBody>
      </p:sp>
      <p:sp>
        <p:nvSpPr>
          <p:cNvPr id="4" name="Slide Number Placeholder 3"/>
          <p:cNvSpPr>
            <a:spLocks noGrp="1"/>
          </p:cNvSpPr>
          <p:nvPr>
            <p:ph type="sldNum" sz="quarter" idx="10"/>
          </p:nvPr>
        </p:nvSpPr>
        <p:spPr/>
        <p:txBody>
          <a:bodyPr/>
          <a:lstStyle/>
          <a:p>
            <a:fld id="{09A7C2AF-20B1-4EF0-81BA-D72EF5C5C634}" type="slidenum">
              <a:rPr lang="en-US" smtClean="0"/>
              <a:t>25</a:t>
            </a:fld>
            <a:endParaRPr lang="en-US"/>
          </a:p>
        </p:txBody>
      </p:sp>
    </p:spTree>
    <p:extLst>
      <p:ext uri="{BB962C8B-B14F-4D97-AF65-F5344CB8AC3E}">
        <p14:creationId xmlns:p14="http://schemas.microsoft.com/office/powerpoint/2010/main" val="667799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is right, but we need combined strategies</a:t>
            </a:r>
            <a:endParaRPr lang="en-US" dirty="0"/>
          </a:p>
        </p:txBody>
      </p:sp>
      <p:sp>
        <p:nvSpPr>
          <p:cNvPr id="4" name="Slide Number Placeholder 3"/>
          <p:cNvSpPr>
            <a:spLocks noGrp="1"/>
          </p:cNvSpPr>
          <p:nvPr>
            <p:ph type="sldNum" sz="quarter" idx="10"/>
          </p:nvPr>
        </p:nvSpPr>
        <p:spPr/>
        <p:txBody>
          <a:bodyPr/>
          <a:lstStyle/>
          <a:p>
            <a:fld id="{09A7C2AF-20B1-4EF0-81BA-D72EF5C5C634}" type="slidenum">
              <a:rPr lang="en-US" smtClean="0"/>
              <a:t>26</a:t>
            </a:fld>
            <a:endParaRPr lang="en-US"/>
          </a:p>
        </p:txBody>
      </p:sp>
    </p:spTree>
    <p:extLst>
      <p:ext uri="{BB962C8B-B14F-4D97-AF65-F5344CB8AC3E}">
        <p14:creationId xmlns:p14="http://schemas.microsoft.com/office/powerpoint/2010/main" val="1477076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Hill</a:t>
            </a:r>
            <a:r>
              <a:rPr lang="en-US" baseline="0" dirty="0" smtClean="0"/>
              <a:t> et al, a number of years ago modeled TB prevention services and outcomes. Strongly encourage you to review this publication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Primary infections – develop disease within 2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Chronic LTBI = progress to disease at a much slower rate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Fit to surveillance data 2000-2008, parameters from TB literature</a:t>
            </a:r>
          </a:p>
          <a:p>
            <a:endParaRPr lang="en-US" baseline="0" dirty="0" smtClean="0"/>
          </a:p>
          <a:p>
            <a:r>
              <a:rPr lang="en-US" b="1" baseline="0" dirty="0" smtClean="0"/>
              <a:t>IF Current control efforts maintained:</a:t>
            </a:r>
          </a:p>
          <a:p>
            <a:r>
              <a:rPr lang="en-US" baseline="0" dirty="0" smtClean="0"/>
              <a:t>US-born SOLID LINE:  TB elimination can be achieved in the US-born before the end of this century. </a:t>
            </a:r>
          </a:p>
          <a:p>
            <a:r>
              <a:rPr lang="en-US" baseline="0" dirty="0" smtClean="0"/>
              <a:t>All: not on track, due to influence of FB</a:t>
            </a:r>
          </a:p>
          <a:p>
            <a:r>
              <a:rPr lang="en-US" baseline="0" dirty="0" smtClean="0"/>
              <a:t>Foreign-born SOLID LINE: Not on track in this timeframe; even with higher rates of targeted testing and treatment for LTBI</a:t>
            </a:r>
          </a:p>
          <a:p>
            <a:endParaRPr lang="en-US" baseline="0" dirty="0" smtClean="0"/>
          </a:p>
          <a:p>
            <a:r>
              <a:rPr lang="en-US" dirty="0" smtClean="0"/>
              <a:t>b) * BLUE</a:t>
            </a:r>
            <a:r>
              <a:rPr lang="en-US" baseline="0" dirty="0" smtClean="0"/>
              <a:t> PRE-ELIMINATION ALL (&lt;10/mill):  </a:t>
            </a:r>
            <a:r>
              <a:rPr lang="en-US" dirty="0" smtClean="0"/>
              <a:t>Incidence projections assuming treatment rate of chronic LTBI is doubled or quadrupled in 2008</a:t>
            </a:r>
          </a:p>
          <a:p>
            <a:r>
              <a:rPr lang="en-US" dirty="0" smtClean="0"/>
              <a:t>d) * RED APPROACH ELIMINATION ALL (&lt;1/mill): Incidence projections assumes prevalence </a:t>
            </a:r>
            <a:r>
              <a:rPr lang="en-US" baseline="0" dirty="0" smtClean="0"/>
              <a:t>of FB arrivals with LTBI reduced to 25% of baseline; treatment rate of chronic LTBI quadrupled in 2008</a:t>
            </a:r>
            <a:endParaRPr lang="en-US" dirty="0"/>
          </a:p>
        </p:txBody>
      </p:sp>
      <p:sp>
        <p:nvSpPr>
          <p:cNvPr id="4" name="Slide Number Placeholder 3"/>
          <p:cNvSpPr>
            <a:spLocks noGrp="1"/>
          </p:cNvSpPr>
          <p:nvPr>
            <p:ph type="sldNum" sz="quarter" idx="10"/>
          </p:nvPr>
        </p:nvSpPr>
        <p:spPr/>
        <p:txBody>
          <a:bodyPr/>
          <a:lstStyle/>
          <a:p>
            <a:fld id="{09A7C2AF-20B1-4EF0-81BA-D72EF5C5C634}" type="slidenum">
              <a:rPr lang="en-US" smtClean="0"/>
              <a:t>27</a:t>
            </a:fld>
            <a:endParaRPr lang="en-US"/>
          </a:p>
        </p:txBody>
      </p:sp>
    </p:spTree>
    <p:extLst>
      <p:ext uri="{BB962C8B-B14F-4D97-AF65-F5344CB8AC3E}">
        <p14:creationId xmlns:p14="http://schemas.microsoft.com/office/powerpoint/2010/main" val="52288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 bars = outcome</a:t>
            </a:r>
            <a:r>
              <a:rPr lang="en-US" baseline="0" dirty="0" smtClean="0"/>
              <a:t> measurements</a:t>
            </a:r>
            <a:endParaRPr lang="en-US" dirty="0" smtClean="0"/>
          </a:p>
          <a:p>
            <a:r>
              <a:rPr lang="en-US" dirty="0" smtClean="0"/>
              <a:t>Light bars = operational measurements</a:t>
            </a:r>
          </a:p>
          <a:p>
            <a:endParaRPr lang="en-US" dirty="0" smtClean="0"/>
          </a:p>
          <a:p>
            <a:r>
              <a:rPr lang="en-US" dirty="0" smtClean="0"/>
              <a:t>High</a:t>
            </a:r>
            <a:r>
              <a:rPr lang="en-US" baseline="0" dirty="0" smtClean="0"/>
              <a:t> risk for LTBI  and for progression to active TB = FB, HIV, DM, contacts, B-waivers, </a:t>
            </a:r>
            <a:r>
              <a:rPr lang="en-US" baseline="0" dirty="0" err="1" smtClean="0"/>
              <a:t>etc</a:t>
            </a:r>
            <a:r>
              <a:rPr lang="en-US" baseline="0" dirty="0" smtClean="0"/>
              <a:t> …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A7C2AF-20B1-4EF0-81BA-D72EF5C5C634}" type="slidenum">
              <a:rPr lang="en-US" smtClean="0"/>
              <a:t>28</a:t>
            </a:fld>
            <a:endParaRPr lang="en-US"/>
          </a:p>
        </p:txBody>
      </p:sp>
    </p:spTree>
    <p:extLst>
      <p:ext uri="{BB962C8B-B14F-4D97-AF65-F5344CB8AC3E}">
        <p14:creationId xmlns:p14="http://schemas.microsoft.com/office/powerpoint/2010/main" val="748020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gaps?  Dark red = actual known gaps; pink – unknown – missing</a:t>
            </a:r>
          </a:p>
          <a:p>
            <a:endParaRPr lang="en-US" dirty="0" smtClean="0"/>
          </a:p>
          <a:p>
            <a:r>
              <a:rPr lang="en-US" dirty="0" smtClean="0"/>
              <a:t>Dark red = obvious gaps between bars</a:t>
            </a:r>
          </a:p>
          <a:p>
            <a:endParaRPr lang="en-US" dirty="0" smtClean="0"/>
          </a:p>
          <a:p>
            <a:r>
              <a:rPr lang="en-US" dirty="0" smtClean="0"/>
              <a:t>Light red = what are we missing overall for</a:t>
            </a:r>
            <a:r>
              <a:rPr lang="en-US" baseline="0" dirty="0" smtClean="0"/>
              <a:t> at-risk individuals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A7C2AF-20B1-4EF0-81BA-D72EF5C5C634}" type="slidenum">
              <a:rPr lang="en-US" smtClean="0"/>
              <a:t>29</a:t>
            </a:fld>
            <a:endParaRPr lang="en-US"/>
          </a:p>
        </p:txBody>
      </p:sp>
    </p:spTree>
    <p:extLst>
      <p:ext uri="{BB962C8B-B14F-4D97-AF65-F5344CB8AC3E}">
        <p14:creationId xmlns:p14="http://schemas.microsoft.com/office/powerpoint/2010/main" val="748020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RIGHT SIDE:  Health Department TB Clinics: </a:t>
            </a:r>
            <a:r>
              <a:rPr lang="en-US" dirty="0" smtClean="0"/>
              <a:t>Existing individual data obtained for routine clinical care</a:t>
            </a:r>
          </a:p>
          <a:p>
            <a:r>
              <a:rPr lang="en-US" b="1" dirty="0" smtClean="0"/>
              <a:t>MIDDLE TO RIGHT SIDE:  Other TB Care Service Providers; </a:t>
            </a:r>
            <a:r>
              <a:rPr lang="en-US" dirty="0" smtClean="0"/>
              <a:t>data collection feasibility, acceptance … </a:t>
            </a:r>
          </a:p>
          <a:p>
            <a:r>
              <a:rPr lang="en-US" b="1" dirty="0" smtClean="0"/>
              <a:t>LEFT SIDE:  Publicly Available Data Sources: </a:t>
            </a:r>
            <a:r>
              <a:rPr lang="en-US" dirty="0" smtClean="0"/>
              <a:t>census, NHANES, GIS mapping, community surveys, immigration data, TB surveillance data, billing, …</a:t>
            </a:r>
          </a:p>
          <a:p>
            <a:endParaRPr lang="en-US" dirty="0"/>
          </a:p>
        </p:txBody>
      </p:sp>
      <p:sp>
        <p:nvSpPr>
          <p:cNvPr id="4" name="Slide Number Placeholder 3"/>
          <p:cNvSpPr>
            <a:spLocks noGrp="1"/>
          </p:cNvSpPr>
          <p:nvPr>
            <p:ph type="sldNum" sz="quarter" idx="10"/>
          </p:nvPr>
        </p:nvSpPr>
        <p:spPr/>
        <p:txBody>
          <a:bodyPr/>
          <a:lstStyle/>
          <a:p>
            <a:fld id="{09A7C2AF-20B1-4EF0-81BA-D72EF5C5C634}" type="slidenum">
              <a:rPr lang="en-US" smtClean="0"/>
              <a:t>31</a:t>
            </a:fld>
            <a:endParaRPr lang="en-US"/>
          </a:p>
        </p:txBody>
      </p:sp>
    </p:spTree>
    <p:extLst>
      <p:ext uri="{BB962C8B-B14F-4D97-AF65-F5344CB8AC3E}">
        <p14:creationId xmlns:p14="http://schemas.microsoft.com/office/powerpoint/2010/main" val="258921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MDR 1.5 million, XDR 40,000, HIV</a:t>
            </a:r>
            <a:r>
              <a:rPr lang="en-US" altLang="en-US" baseline="0" dirty="0" smtClean="0"/>
              <a:t> 13%</a:t>
            </a:r>
            <a:endParaRPr lang="en-US" alt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F3F722-2CFC-4DC2-8B73-20C869613DDF}"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Cheap and expedient , but  …. also Extremely Simplistic!!!!!!!!  </a:t>
            </a:r>
          </a:p>
          <a:p>
            <a:endParaRPr lang="en-US" dirty="0" smtClean="0"/>
          </a:p>
          <a:p>
            <a:r>
              <a:rPr lang="en-US" dirty="0" smtClean="0"/>
              <a:t>Simple number – </a:t>
            </a:r>
          </a:p>
          <a:p>
            <a:r>
              <a:rPr lang="en-US" dirty="0" smtClean="0"/>
              <a:t>Single versus intersecting – this can easily be done, and depends on individual site and TBESC goals for hot</a:t>
            </a:r>
            <a:r>
              <a:rPr lang="en-US" baseline="0" dirty="0" smtClean="0"/>
              <a:t> spots</a:t>
            </a:r>
            <a:endParaRPr lang="en-US" dirty="0" smtClean="0"/>
          </a:p>
          <a:p>
            <a:r>
              <a:rPr lang="en-US" dirty="0" smtClean="0"/>
              <a:t>High Gap</a:t>
            </a:r>
            <a:r>
              <a:rPr lang="en-US" baseline="0" dirty="0" smtClean="0"/>
              <a:t> – concerning gap --- what is it, and does it have a confidence interval?</a:t>
            </a:r>
            <a:endParaRPr lang="en-US" dirty="0" smtClean="0"/>
          </a:p>
          <a:p>
            <a:r>
              <a:rPr lang="en-US" dirty="0" smtClean="0"/>
              <a:t>Not a true risk ratio or relative risk: not risk driven as in local population specific incidence of LTBI versus population specific TB incidence, or at-risk population in the site</a:t>
            </a:r>
          </a:p>
          <a:p>
            <a:r>
              <a:rPr lang="en-US" dirty="0" smtClean="0"/>
              <a:t>Systematic approach = we plan to have a Workgroup to consider these issues and come up with best approach, given funding, time, and</a:t>
            </a:r>
            <a:r>
              <a:rPr lang="en-US" baseline="0" dirty="0" smtClean="0"/>
              <a:t> non-research protocol</a:t>
            </a:r>
            <a:endParaRPr lang="en-US" dirty="0" smtClean="0"/>
          </a:p>
          <a:p>
            <a:r>
              <a:rPr lang="en-US" dirty="0" smtClean="0"/>
              <a:t>Want to get at fruit that is higher up and ones that may be HIDDEN in the branches…</a:t>
            </a:r>
            <a:endParaRPr lang="en-US" dirty="0"/>
          </a:p>
        </p:txBody>
      </p:sp>
      <p:sp>
        <p:nvSpPr>
          <p:cNvPr id="4" name="Slide Number Placeholder 3"/>
          <p:cNvSpPr>
            <a:spLocks noGrp="1"/>
          </p:cNvSpPr>
          <p:nvPr>
            <p:ph type="sldNum" sz="quarter" idx="10"/>
          </p:nvPr>
        </p:nvSpPr>
        <p:spPr/>
        <p:txBody>
          <a:bodyPr/>
          <a:lstStyle/>
          <a:p>
            <a:fld id="{09A7C2AF-20B1-4EF0-81BA-D72EF5C5C634}" type="slidenum">
              <a:rPr lang="en-US" smtClean="0"/>
              <a:t>32</a:t>
            </a:fld>
            <a:endParaRPr lang="en-US"/>
          </a:p>
        </p:txBody>
      </p:sp>
    </p:spTree>
    <p:extLst>
      <p:ext uri="{BB962C8B-B14F-4D97-AF65-F5344CB8AC3E}">
        <p14:creationId xmlns:p14="http://schemas.microsoft.com/office/powerpoint/2010/main" val="2163532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risk populations of interest result in our cases</a:t>
            </a:r>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34</a:t>
            </a:fld>
            <a:endParaRPr lang="en-US" dirty="0"/>
          </a:p>
        </p:txBody>
      </p:sp>
    </p:spTree>
    <p:extLst>
      <p:ext uri="{BB962C8B-B14F-4D97-AF65-F5344CB8AC3E}">
        <p14:creationId xmlns:p14="http://schemas.microsoft.com/office/powerpoint/2010/main" val="44366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2800" kern="1200" dirty="0" smtClean="0">
                <a:solidFill>
                  <a:schemeClr val="tx1"/>
                </a:solidFill>
                <a:latin typeface="Times New Roman" pitchFamily="18" charset="0"/>
                <a:ea typeface="+mn-ea"/>
                <a:cs typeface="+mn-cs"/>
              </a:rPr>
              <a:t>Andrea Palmer and Matt </a:t>
            </a:r>
            <a:r>
              <a:rPr lang="en-US" sz="2800" kern="1200" dirty="0" err="1" smtClean="0">
                <a:solidFill>
                  <a:schemeClr val="tx1"/>
                </a:solidFill>
                <a:latin typeface="Times New Roman" pitchFamily="18" charset="0"/>
                <a:ea typeface="+mn-ea"/>
                <a:cs typeface="+mn-cs"/>
              </a:rPr>
              <a:t>Folley</a:t>
            </a:r>
            <a:r>
              <a:rPr lang="en-US" sz="2800" kern="1200" dirty="0" smtClean="0">
                <a:solidFill>
                  <a:schemeClr val="tx1"/>
                </a:solidFill>
                <a:latin typeface="Times New Roman" pitchFamily="18" charset="0"/>
                <a:ea typeface="+mn-ea"/>
                <a:cs typeface="+mn-cs"/>
              </a:rPr>
              <a:t> DHMH – Baltimore City and Baltimore County</a:t>
            </a:r>
          </a:p>
          <a:p>
            <a:pPr marL="285750" indent="-285750" algn="l">
              <a:buFont typeface="Arial" panose="020B0604020202020204" pitchFamily="34" charset="0"/>
              <a:buChar char="•"/>
            </a:pPr>
            <a:endParaRPr lang="en-US" sz="2800" kern="1200" dirty="0" smtClean="0">
              <a:solidFill>
                <a:schemeClr val="tx1"/>
              </a:solidFill>
              <a:latin typeface="Times New Roman" pitchFamily="18" charset="0"/>
              <a:ea typeface="+mn-ea"/>
              <a:cs typeface="+mn-cs"/>
            </a:endParaRPr>
          </a:p>
          <a:p>
            <a:pPr marL="285750" indent="-285750" algn="l">
              <a:buFont typeface="Arial" panose="020B0604020202020204" pitchFamily="34" charset="0"/>
              <a:buChar char="•"/>
            </a:pPr>
            <a:r>
              <a:rPr lang="en-US" sz="2800" kern="1200" dirty="0" smtClean="0">
                <a:solidFill>
                  <a:schemeClr val="tx1"/>
                </a:solidFill>
                <a:latin typeface="Times New Roman" pitchFamily="18" charset="0"/>
                <a:ea typeface="+mn-ea"/>
                <a:cs typeface="+mn-cs"/>
              </a:rPr>
              <a:t>Geo-code to </a:t>
            </a:r>
            <a:r>
              <a:rPr lang="en-US" sz="2800" b="1" kern="1200" dirty="0" smtClean="0">
                <a:solidFill>
                  <a:schemeClr val="tx1"/>
                </a:solidFill>
                <a:latin typeface="Times New Roman" pitchFamily="18" charset="0"/>
                <a:ea typeface="+mn-ea"/>
                <a:cs typeface="+mn-cs"/>
              </a:rPr>
              <a:t>map</a:t>
            </a:r>
            <a:r>
              <a:rPr lang="en-US" sz="2800" kern="1200" dirty="0" smtClean="0">
                <a:solidFill>
                  <a:schemeClr val="tx1"/>
                </a:solidFill>
                <a:latin typeface="Times New Roman" pitchFamily="18" charset="0"/>
                <a:ea typeface="+mn-ea"/>
                <a:cs typeface="+mn-cs"/>
              </a:rPr>
              <a:t> the high risk populations of TB cases: </a:t>
            </a:r>
          </a:p>
          <a:p>
            <a:pPr marL="800100" lvl="1" indent="-342900" algn="l">
              <a:buFont typeface="Courier New" panose="02070309020205020404" pitchFamily="49" charset="0"/>
              <a:buChar char="o"/>
            </a:pPr>
            <a:r>
              <a:rPr lang="en-US" sz="2400" kern="1200" dirty="0" smtClean="0">
                <a:solidFill>
                  <a:schemeClr val="tx1"/>
                </a:solidFill>
                <a:latin typeface="Times New Roman" pitchFamily="18" charset="0"/>
                <a:ea typeface="+mn-ea"/>
                <a:cs typeface="+mn-cs"/>
              </a:rPr>
              <a:t>Geographical clustering?  </a:t>
            </a:r>
          </a:p>
          <a:p>
            <a:pPr marL="800100" lvl="1" indent="-342900" algn="l">
              <a:buFont typeface="Courier New" panose="02070309020205020404" pitchFamily="49" charset="0"/>
              <a:buChar char="o"/>
            </a:pPr>
            <a:r>
              <a:rPr lang="en-US" sz="2400" kern="1200" dirty="0" smtClean="0">
                <a:solidFill>
                  <a:schemeClr val="tx1"/>
                </a:solidFill>
                <a:latin typeface="Times New Roman" pitchFamily="18" charset="0"/>
                <a:ea typeface="+mn-ea"/>
                <a:cs typeface="+mn-cs"/>
              </a:rPr>
              <a:t>Common areas serviced by medical facilities or community organizations?</a:t>
            </a:r>
          </a:p>
          <a:p>
            <a:pPr marL="285750" indent="-285750" algn="l">
              <a:buFont typeface="Arial" panose="020B0604020202020204" pitchFamily="34" charset="0"/>
              <a:buChar char="•"/>
            </a:pPr>
            <a:r>
              <a:rPr lang="en-US" sz="2800" kern="1200" dirty="0" smtClean="0">
                <a:solidFill>
                  <a:schemeClr val="tx1"/>
                </a:solidFill>
                <a:latin typeface="Times New Roman" pitchFamily="18" charset="0"/>
                <a:ea typeface="+mn-ea"/>
                <a:cs typeface="+mn-cs"/>
              </a:rPr>
              <a:t>Estimate </a:t>
            </a:r>
            <a:r>
              <a:rPr lang="en-US" sz="2800" b="1" kern="1200" dirty="0" smtClean="0">
                <a:solidFill>
                  <a:schemeClr val="tx1"/>
                </a:solidFill>
                <a:latin typeface="Times New Roman" pitchFamily="18" charset="0"/>
                <a:ea typeface="+mn-ea"/>
                <a:cs typeface="+mn-cs"/>
              </a:rPr>
              <a:t>size</a:t>
            </a:r>
            <a:r>
              <a:rPr lang="en-US" sz="2800" kern="1200" dirty="0" smtClean="0">
                <a:solidFill>
                  <a:schemeClr val="tx1"/>
                </a:solidFill>
                <a:latin typeface="Times New Roman" pitchFamily="18" charset="0"/>
                <a:ea typeface="+mn-ea"/>
                <a:cs typeface="+mn-cs"/>
              </a:rPr>
              <a:t> of each high risk population, using community census data, hospital discharge data, death certificate information, and other local sources of data </a:t>
            </a:r>
          </a:p>
          <a:p>
            <a:pPr marL="285750" indent="-285750" algn="l">
              <a:buFont typeface="Arial" panose="020B0604020202020204" pitchFamily="34" charset="0"/>
              <a:buChar char="•"/>
            </a:pPr>
            <a:endParaRPr lang="en-US" sz="2800" kern="1200" dirty="0" smtClean="0">
              <a:solidFill>
                <a:schemeClr val="tx1"/>
              </a:solidFill>
              <a:latin typeface="Times New Roman" pitchFamily="18" charset="0"/>
              <a:ea typeface="+mn-ea"/>
              <a:cs typeface="+mn-cs"/>
            </a:endParaRPr>
          </a:p>
          <a:p>
            <a:pPr marL="285750" indent="-285750" algn="l">
              <a:buFont typeface="Arial" panose="020B0604020202020204" pitchFamily="34" charset="0"/>
              <a:buChar char="•"/>
            </a:pPr>
            <a:r>
              <a:rPr lang="en-US" sz="2800" kern="1200" dirty="0" smtClean="0">
                <a:solidFill>
                  <a:schemeClr val="tx1"/>
                </a:solidFill>
                <a:latin typeface="Times New Roman" pitchFamily="18" charset="0"/>
                <a:ea typeface="+mn-ea"/>
                <a:cs typeface="+mn-cs"/>
              </a:rPr>
              <a:t>Estimate </a:t>
            </a:r>
            <a:r>
              <a:rPr lang="en-US" sz="2800" b="1" kern="1200" dirty="0" smtClean="0">
                <a:solidFill>
                  <a:schemeClr val="tx1"/>
                </a:solidFill>
                <a:latin typeface="Times New Roman" pitchFamily="18" charset="0"/>
                <a:ea typeface="+mn-ea"/>
                <a:cs typeface="+mn-cs"/>
              </a:rPr>
              <a:t>local rate of progression </a:t>
            </a:r>
            <a:r>
              <a:rPr lang="en-US" sz="2800" kern="1200" dirty="0" smtClean="0">
                <a:solidFill>
                  <a:schemeClr val="tx1"/>
                </a:solidFill>
                <a:latin typeface="Times New Roman" pitchFamily="18" charset="0"/>
                <a:ea typeface="+mn-ea"/>
                <a:cs typeface="+mn-cs"/>
              </a:rPr>
              <a:t>to disease, by risk:</a:t>
            </a:r>
          </a:p>
          <a:p>
            <a:pPr marL="800100" lvl="1" indent="-342900" algn="l">
              <a:buFont typeface="Courier New" panose="02070309020205020404" pitchFamily="49" charset="0"/>
              <a:buChar char="o"/>
            </a:pPr>
            <a:r>
              <a:rPr lang="en-US" sz="2400" kern="1200" dirty="0" smtClean="0">
                <a:solidFill>
                  <a:schemeClr val="tx1"/>
                </a:solidFill>
                <a:latin typeface="Times New Roman" pitchFamily="18" charset="0"/>
                <a:ea typeface="+mn-ea"/>
                <a:cs typeface="+mn-cs"/>
              </a:rPr>
              <a:t>Number of TB cases with risk factor(s)</a:t>
            </a:r>
          </a:p>
          <a:p>
            <a:pPr marL="800100" lvl="1" indent="-342900" algn="l">
              <a:buFont typeface="Courier New" panose="02070309020205020404" pitchFamily="49" charset="0"/>
              <a:buChar char="o"/>
            </a:pPr>
            <a:r>
              <a:rPr lang="en-US" sz="2400" kern="1200" dirty="0" smtClean="0">
                <a:solidFill>
                  <a:schemeClr val="tx1"/>
                </a:solidFill>
                <a:latin typeface="Times New Roman" pitchFamily="18" charset="0"/>
                <a:ea typeface="+mn-ea"/>
                <a:cs typeface="+mn-cs"/>
              </a:rPr>
              <a:t>Number (%) of identified LTBI+ in the served community, projected to an LTBI prevalence rate in the estimated risk population in the site catchment area</a:t>
            </a:r>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36</a:t>
            </a:fld>
            <a:endParaRPr lang="en-US" dirty="0"/>
          </a:p>
        </p:txBody>
      </p:sp>
    </p:spTree>
    <p:extLst>
      <p:ext uri="{BB962C8B-B14F-4D97-AF65-F5344CB8AC3E}">
        <p14:creationId xmlns:p14="http://schemas.microsoft.com/office/powerpoint/2010/main" val="30586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20E6449-58ED-4405-AAE3-E6D6C92E87B6}"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398370E-3481-4B57-B1E3-3617ABED837B}" type="slidenum">
              <a:rPr lang="en-US" altLang="en-US" smtClean="0"/>
              <a:pPr eaLnBrk="1" hangingPunct="1">
                <a:spcBef>
                  <a:spcPct val="0"/>
                </a:spcBef>
              </a:pPr>
              <a:t>5</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34720" y="4416426"/>
            <a:ext cx="5140960" cy="4183063"/>
          </a:xfrm>
          <a:solidFill>
            <a:srgbClr val="FFFFFF"/>
          </a:solidFill>
          <a:ln>
            <a:solidFill>
              <a:srgbClr val="000000"/>
            </a:solidFill>
          </a:ln>
        </p:spPr>
        <p:txBody>
          <a:bodyPr lIns="91429" tIns="45714" rIns="91429" bIns="45714"/>
          <a:lstStyle/>
          <a:p>
            <a:pPr eaLnBrk="1" hangingPunct="1">
              <a:spcBef>
                <a:spcPct val="0"/>
              </a:spcBef>
            </a:pPr>
            <a:r>
              <a:rPr lang="en-US" altLang="en-US" b="0" dirty="0" smtClean="0"/>
              <a:t>This map show the travel has increased 4 fold from the 60s and 70s  and note the heaviest arrows – most frequent paths have US as destination. </a:t>
            </a:r>
          </a:p>
          <a:p>
            <a:pPr eaLnBrk="1" hangingPunct="1">
              <a:spcBef>
                <a:spcPct val="0"/>
              </a:spcBef>
            </a:pPr>
            <a:r>
              <a:rPr lang="en-US" sz="1200" b="0" dirty="0" smtClean="0"/>
              <a:t>BUT …  stable intensity of global 5-year migration flows at ~0.6% of world population since 1995.  We estimate the largest movements to occur between South and West Asia, </a:t>
            </a:r>
            <a:r>
              <a:rPr lang="en-US" sz="1200" b="0" i="0" kern="1200" dirty="0" smtClean="0">
                <a:solidFill>
                  <a:schemeClr val="tx1"/>
                </a:solidFill>
                <a:effectLst/>
                <a:latin typeface="Times New Roman" pitchFamily="18" charset="0"/>
                <a:ea typeface="+mn-ea"/>
                <a:cs typeface="+mn-cs"/>
              </a:rPr>
              <a:t> from Latin to North America, and within Africa.</a:t>
            </a:r>
            <a:r>
              <a:rPr lang="en-US" sz="1200" b="0" dirty="0" smtClean="0"/>
              <a:t> </a:t>
            </a:r>
            <a:endParaRPr lang="en-US" altLang="en-US" b="0" dirty="0" smtClean="0"/>
          </a:p>
          <a:p>
            <a:pPr eaLnBrk="1" hangingPunct="1">
              <a:spcBef>
                <a:spcPct val="0"/>
              </a:spcBef>
            </a:pPr>
            <a:endParaRPr lang="en-US" altLang="en-US" b="1" dirty="0" smtClean="0"/>
          </a:p>
          <a:p>
            <a:pPr eaLnBrk="1" hangingPunct="1">
              <a:spcBef>
                <a:spcPct val="0"/>
              </a:spcBef>
            </a:pPr>
            <a:r>
              <a:rPr lang="en-US" altLang="en-US" b="1" dirty="0" smtClean="0"/>
              <a:t>USING CALIF. AS THE EXAMPLE</a:t>
            </a:r>
          </a:p>
          <a:p>
            <a:pPr eaLnBrk="1" hangingPunct="1">
              <a:spcBef>
                <a:spcPct val="0"/>
              </a:spcBef>
            </a:pPr>
            <a:r>
              <a:rPr lang="en-US" altLang="en-US" sz="900" dirty="0" smtClean="0"/>
              <a:t>Population (2014): 39 million</a:t>
            </a:r>
          </a:p>
          <a:p>
            <a:pPr eaLnBrk="1" hangingPunct="1">
              <a:spcBef>
                <a:spcPct val="0"/>
              </a:spcBef>
            </a:pPr>
            <a:r>
              <a:rPr lang="en-US" altLang="en-US" sz="900" dirty="0" smtClean="0"/>
              <a:t>~</a:t>
            </a:r>
            <a:r>
              <a:rPr lang="en-US" altLang="en-US" dirty="0" smtClean="0"/>
              <a:t>10 million Californians are foreign-born </a:t>
            </a:r>
          </a:p>
          <a:p>
            <a:pPr eaLnBrk="1" hangingPunct="1">
              <a:spcBef>
                <a:spcPct val="0"/>
              </a:spcBef>
            </a:pPr>
            <a:r>
              <a:rPr lang="en-US" altLang="en-US" dirty="0" smtClean="0"/>
              <a:t>~400 million crossing US-Mexico border each year </a:t>
            </a:r>
          </a:p>
          <a:p>
            <a:pPr eaLnBrk="1" hangingPunct="1">
              <a:spcBef>
                <a:spcPct val="0"/>
              </a:spcBef>
            </a:pPr>
            <a:r>
              <a:rPr lang="en-US" altLang="en-US" dirty="0" smtClean="0"/>
              <a:t>~3.5 million visitors to CA</a:t>
            </a:r>
          </a:p>
          <a:p>
            <a:pPr eaLnBrk="1" hangingPunct="1">
              <a:spcBef>
                <a:spcPct val="0"/>
              </a:spcBef>
            </a:pPr>
            <a:r>
              <a:rPr lang="en-US" altLang="en-US" dirty="0" smtClean="0"/>
              <a:t>~2 million undocumented enter CA	</a:t>
            </a:r>
          </a:p>
          <a:p>
            <a:pPr eaLnBrk="1" hangingPunct="1">
              <a:spcBef>
                <a:spcPct val="0"/>
              </a:spcBef>
            </a:pPr>
            <a:r>
              <a:rPr lang="en-US" altLang="en-US" dirty="0" smtClean="0"/>
              <a:t>~250,000 new entrants with permanent residence visa 	</a:t>
            </a:r>
          </a:p>
          <a:p>
            <a:pPr eaLnBrk="1" hangingPunct="1">
              <a:spcBef>
                <a:spcPct val="0"/>
              </a:spcBef>
            </a:pPr>
            <a:r>
              <a:rPr lang="en-US" altLang="en-US" dirty="0" smtClean="0"/>
              <a:t>~100,000 new entrants with student visa</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There is major flow from Asia to Oceania,</a:t>
            </a:r>
          </a:p>
          <a:p>
            <a:pPr eaLnBrk="1" hangingPunct="1">
              <a:spcBef>
                <a:spcPct val="0"/>
              </a:spcBef>
            </a:pPr>
            <a:r>
              <a:rPr lang="en-US" altLang="en-US" dirty="0" smtClean="0"/>
              <a:t>SE Asia &amp; the Middle East</a:t>
            </a:r>
          </a:p>
          <a:p>
            <a:pPr eaLnBrk="1" hangingPunct="1">
              <a:spcBef>
                <a:spcPct val="0"/>
              </a:spcBef>
            </a:pPr>
            <a:r>
              <a:rPr lang="en-US" altLang="en-US" dirty="0" smtClean="0"/>
              <a:t>Europe &amp; the Americas &amp; all points on the globe</a:t>
            </a:r>
          </a:p>
          <a:p>
            <a:pPr eaLnBrk="1" hangingPunct="1">
              <a:spcBef>
                <a:spcPct val="0"/>
              </a:spcBef>
            </a:pPr>
            <a:endParaRPr lang="en-US" altLang="en-US" dirty="0" smtClean="0"/>
          </a:p>
          <a:p>
            <a:pPr eaLnBrk="1" hangingPunct="1">
              <a:spcBef>
                <a:spcPct val="0"/>
              </a:spcBef>
            </a:pPr>
            <a:r>
              <a:rPr lang="en-US" altLang="en-US" dirty="0" smtClean="0"/>
              <a:t>The even travel to &amp; within Africa has increased</a:t>
            </a:r>
          </a:p>
          <a:p>
            <a:pPr eaLnBrk="1" hangingPunct="1">
              <a:spcBef>
                <a:spcPct val="0"/>
              </a:spcBef>
            </a:pPr>
            <a:endParaRPr lang="en-US" altLang="en-US" dirty="0" smtClean="0"/>
          </a:p>
          <a:p>
            <a:pPr eaLnBrk="1" hangingPunct="1">
              <a:spcBef>
                <a:spcPct val="0"/>
              </a:spcBef>
            </a:pPr>
            <a:r>
              <a:rPr lang="en-US" altLang="en-US" dirty="0" smtClean="0"/>
              <a:t>In fact the volume of migration has increased 4 times as compared with 20 to 40 years ago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176 new</a:t>
            </a:r>
            <a:r>
              <a:rPr lang="en-US" baseline="0" dirty="0" smtClean="0"/>
              <a:t> TB cases, the case rate is 2.9  (12% decrease in case number and rate)  vs 195 cases, 3.3 rate 2014</a:t>
            </a:r>
          </a:p>
          <a:p>
            <a:r>
              <a:rPr lang="en-US" baseline="0" dirty="0" smtClean="0"/>
              <a:t>Still lower than 2010-2012 for both case count and case rate. </a:t>
            </a:r>
          </a:p>
          <a:p>
            <a:endParaRPr lang="en-US" baseline="0" dirty="0" smtClean="0"/>
          </a:p>
          <a:p>
            <a:r>
              <a:rPr lang="en-US" baseline="0" dirty="0" smtClean="0"/>
              <a:t>Bars represent case numbers, </a:t>
            </a:r>
          </a:p>
          <a:p>
            <a:r>
              <a:rPr lang="en-US" baseline="0" dirty="0" smtClean="0"/>
              <a:t>blue line = case rates, </a:t>
            </a:r>
          </a:p>
          <a:p>
            <a:r>
              <a:rPr lang="en-US" baseline="0" dirty="0" smtClean="0"/>
              <a:t>dotted black line = trend</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6</a:t>
            </a:fld>
            <a:endParaRPr lang="en-US" dirty="0"/>
          </a:p>
        </p:txBody>
      </p:sp>
    </p:spTree>
    <p:extLst>
      <p:ext uri="{BB962C8B-B14F-4D97-AF65-F5344CB8AC3E}">
        <p14:creationId xmlns:p14="http://schemas.microsoft.com/office/powerpoint/2010/main" val="120173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Times New Roman" pitchFamily="18" charset="0"/>
                <a:ea typeface="+mn-ea"/>
                <a:cs typeface="+mn-cs"/>
              </a:rPr>
              <a:t>Map = MD 2015; US 2015 provisional</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
            </a:r>
            <a:br>
              <a:rPr lang="en-US" sz="1200" b="0" i="0" kern="1200" dirty="0" smtClean="0">
                <a:solidFill>
                  <a:schemeClr val="tx1"/>
                </a:solidFill>
                <a:effectLst/>
                <a:latin typeface="Times New Roman" pitchFamily="18" charset="0"/>
                <a:ea typeface="+mn-ea"/>
                <a:cs typeface="+mn-cs"/>
              </a:rPr>
            </a:br>
            <a:endParaRPr lang="en-US" sz="1200" b="0" i="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A3AB4A2-57A8-4425-ADF2-A90A54F6CAE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dirty="0"/>
              <a:t>TBAnnual Mtg Sept. 2009</a:t>
            </a:r>
          </a:p>
        </p:txBody>
      </p:sp>
      <p:sp>
        <p:nvSpPr>
          <p:cNvPr id="7" name="Rectangle 7"/>
          <p:cNvSpPr>
            <a:spLocks noGrp="1" noChangeArrowheads="1"/>
          </p:cNvSpPr>
          <p:nvPr>
            <p:ph type="sldNum" sz="quarter" idx="5"/>
          </p:nvPr>
        </p:nvSpPr>
        <p:spPr>
          <a:ln/>
        </p:spPr>
        <p:txBody>
          <a:bodyPr/>
          <a:lstStyle/>
          <a:p>
            <a:fld id="{C0D05703-F19F-4B28-A570-1DD61E141915}" type="slidenum">
              <a:rPr lang="en-US"/>
              <a:pPr/>
              <a:t>8</a:t>
            </a:fld>
            <a:endParaRPr lang="en-US" dirty="0"/>
          </a:p>
        </p:txBody>
      </p:sp>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Red = 8 Counties at or above MD rate of 2.9: </a:t>
            </a:r>
            <a:r>
              <a:rPr lang="en-US" baseline="0" dirty="0" err="1" smtClean="0"/>
              <a:t>Balto</a:t>
            </a:r>
            <a:r>
              <a:rPr lang="en-US" baseline="0" dirty="0" smtClean="0"/>
              <a:t> Co, Caroline, Frederick, Howard, Montgomery, Prince Georges, Somerset, Wicomico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Green = 5 Jurisdictions below MD rate of 2.9: Baltimore City, Harford, Anne Arundel, Calvert, St. Mary’s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White </a:t>
            </a:r>
            <a:r>
              <a:rPr lang="en-US" baseline="0" dirty="0" smtClean="0"/>
              <a:t>= 11 counties with no reported cases (lowest N so far!)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Foreign-born accounted for 76% of cases, versus</a:t>
            </a:r>
            <a:r>
              <a:rPr lang="en-US" baseline="0" dirty="0" smtClean="0"/>
              <a:t> 81% for last year</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Foreign-born accounted for 66% of cases in the US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US-born</a:t>
            </a:r>
            <a:r>
              <a:rPr lang="en-US" baseline="0" dirty="0" smtClean="0"/>
              <a:t> 2015 goal was 0.7 – actual MD = 0.8</a:t>
            </a:r>
            <a:endParaRPr lang="en-US" dirty="0" smtClean="0"/>
          </a:p>
          <a:p>
            <a:r>
              <a:rPr lang="en-US" dirty="0" smtClean="0"/>
              <a:t>US-born 0.8</a:t>
            </a:r>
            <a:r>
              <a:rPr lang="en-US" baseline="0" dirty="0" smtClean="0"/>
              <a:t> </a:t>
            </a:r>
            <a:r>
              <a:rPr lang="en-US" dirty="0" smtClean="0"/>
              <a:t> vs.  1.1 in US</a:t>
            </a:r>
          </a:p>
          <a:p>
            <a:endParaRPr lang="en-US" dirty="0" smtClean="0"/>
          </a:p>
          <a:p>
            <a:r>
              <a:rPr lang="en-US" dirty="0" smtClean="0"/>
              <a:t>Foreign-born goal is 14.0</a:t>
            </a:r>
          </a:p>
          <a:p>
            <a:r>
              <a:rPr lang="en-US" dirty="0" smtClean="0"/>
              <a:t>MD-FB down from 18.5 to 15.0 versus US 15.0</a:t>
            </a:r>
            <a:endParaRPr lang="en-US" dirty="0"/>
          </a:p>
        </p:txBody>
      </p:sp>
      <p:sp>
        <p:nvSpPr>
          <p:cNvPr id="4" name="Slide Number Placeholder 3"/>
          <p:cNvSpPr>
            <a:spLocks noGrp="1"/>
          </p:cNvSpPr>
          <p:nvPr>
            <p:ph type="sldNum" sz="quarter" idx="10"/>
          </p:nvPr>
        </p:nvSpPr>
        <p:spPr/>
        <p:txBody>
          <a:bodyPr/>
          <a:lstStyle/>
          <a:p>
            <a:fld id="{1A3AB4A2-57A8-4425-ADF2-A90A54F6CAE0}" type="slidenum">
              <a:rPr lang="en-US" smtClean="0"/>
              <a:pPr/>
              <a:t>10</a:t>
            </a:fld>
            <a:endParaRPr lang="en-US" dirty="0"/>
          </a:p>
        </p:txBody>
      </p:sp>
    </p:spTree>
    <p:extLst>
      <p:ext uri="{BB962C8B-B14F-4D97-AF65-F5344CB8AC3E}">
        <p14:creationId xmlns:p14="http://schemas.microsoft.com/office/powerpoint/2010/main" val="428830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TB Annual Update, March 2012</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9DD17CC-FBC5-408D-8C08-7B8C184A167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85012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TB Annual Update, March 2012</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9DD17CC-FBC5-408D-8C08-7B8C184A167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39549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TB Annual Update, March 22, 2016</a:t>
            </a:r>
            <a:endParaRPr lang="en-US"/>
          </a:p>
        </p:txBody>
      </p:sp>
      <p:sp>
        <p:nvSpPr>
          <p:cNvPr id="5" name="Footer Placeholder 4"/>
          <p:cNvSpPr>
            <a:spLocks noGrp="1"/>
          </p:cNvSpPr>
          <p:nvPr>
            <p:ph type="ftr" sz="quarter" idx="11"/>
          </p:nvPr>
        </p:nvSpPr>
        <p:spPr/>
        <p:txBody>
          <a:bodyPr/>
          <a:lstStyle/>
          <a:p>
            <a:r>
              <a:rPr lang="en-US" smtClean="0"/>
              <a:t>TB Annual Update, March 2012</a:t>
            </a:r>
            <a:endParaRPr lang="en-US"/>
          </a:p>
        </p:txBody>
      </p:sp>
      <p:sp>
        <p:nvSpPr>
          <p:cNvPr id="6" name="Slide Number Placeholder 5"/>
          <p:cNvSpPr>
            <a:spLocks noGrp="1"/>
          </p:cNvSpPr>
          <p:nvPr>
            <p:ph type="sldNum" sz="quarter" idx="12"/>
          </p:nvPr>
        </p:nvSpPr>
        <p:spPr/>
        <p:txBody>
          <a:bodyPr/>
          <a:lstStyle/>
          <a:p>
            <a:fld id="{67B95766-DED4-499A-9581-8569DEB65200}" type="slidenum">
              <a:rPr lang="en-US" smtClean="0"/>
              <a:t>‹#›</a:t>
            </a:fld>
            <a:endParaRPr lang="en-US"/>
          </a:p>
        </p:txBody>
      </p:sp>
    </p:spTree>
    <p:extLst>
      <p:ext uri="{BB962C8B-B14F-4D97-AF65-F5344CB8AC3E}">
        <p14:creationId xmlns:p14="http://schemas.microsoft.com/office/powerpoint/2010/main" val="1644131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TB Annual Update, March 2012</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F9DD17CC-FBC5-408D-8C08-7B8C184A167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188836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TB Annual Update, March 22, 2016</a:t>
            </a:r>
            <a:endParaRPr lang="en-US"/>
          </a:p>
        </p:txBody>
      </p:sp>
      <p:sp>
        <p:nvSpPr>
          <p:cNvPr id="8" name="Footer Placeholder 7"/>
          <p:cNvSpPr>
            <a:spLocks noGrp="1"/>
          </p:cNvSpPr>
          <p:nvPr>
            <p:ph type="ftr" sz="quarter" idx="11"/>
          </p:nvPr>
        </p:nvSpPr>
        <p:spPr/>
        <p:txBody>
          <a:bodyPr/>
          <a:lstStyle/>
          <a:p>
            <a:r>
              <a:rPr lang="en-US" smtClean="0"/>
              <a:t>TB Annual Update, March 2012</a:t>
            </a:r>
            <a:endParaRPr lang="en-US"/>
          </a:p>
        </p:txBody>
      </p:sp>
      <p:sp>
        <p:nvSpPr>
          <p:cNvPr id="9" name="Slide Number Placeholder 8"/>
          <p:cNvSpPr>
            <a:spLocks noGrp="1"/>
          </p:cNvSpPr>
          <p:nvPr>
            <p:ph type="sldNum" sz="quarter" idx="12"/>
          </p:nvPr>
        </p:nvSpPr>
        <p:spPr/>
        <p:txBody>
          <a:bodyPr/>
          <a:lstStyle/>
          <a:p>
            <a:fld id="{67B95766-DED4-499A-9581-8569DEB65200}" type="slidenum">
              <a:rPr lang="en-US" smtClean="0"/>
              <a:t>‹#›</a:t>
            </a:fld>
            <a:endParaRPr lang="en-US"/>
          </a:p>
        </p:txBody>
      </p:sp>
    </p:spTree>
    <p:extLst>
      <p:ext uri="{BB962C8B-B14F-4D97-AF65-F5344CB8AC3E}">
        <p14:creationId xmlns:p14="http://schemas.microsoft.com/office/powerpoint/2010/main" val="92585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TB Annual Update, March 22, 2016</a:t>
            </a:r>
            <a:endParaRPr lang="en-US" dirty="0"/>
          </a:p>
        </p:txBody>
      </p:sp>
      <p:sp>
        <p:nvSpPr>
          <p:cNvPr id="4" name="Footer Placeholder 3"/>
          <p:cNvSpPr>
            <a:spLocks noGrp="1"/>
          </p:cNvSpPr>
          <p:nvPr>
            <p:ph type="ftr" sz="quarter" idx="11"/>
          </p:nvPr>
        </p:nvSpPr>
        <p:spPr/>
        <p:txBody>
          <a:bodyPr/>
          <a:lstStyle/>
          <a:p>
            <a:r>
              <a:rPr lang="en-US" smtClean="0"/>
              <a:t>TB Annual Update, March 2012</a:t>
            </a:r>
            <a:endParaRPr lang="en-US" dirty="0"/>
          </a:p>
        </p:txBody>
      </p:sp>
      <p:sp>
        <p:nvSpPr>
          <p:cNvPr id="5" name="Slide Number Placeholder 4"/>
          <p:cNvSpPr>
            <a:spLocks noGrp="1"/>
          </p:cNvSpPr>
          <p:nvPr>
            <p:ph type="sldNum" sz="quarter" idx="12"/>
          </p:nvPr>
        </p:nvSpPr>
        <p:spPr/>
        <p:txBody>
          <a:bodyPr/>
          <a:lstStyle/>
          <a:p>
            <a:fld id="{D0C787B8-EC89-40C0-9111-4E004E00A035}" type="slidenum">
              <a:rPr lang="en-US" smtClean="0"/>
              <a:pPr/>
              <a:t>‹#›</a:t>
            </a:fld>
            <a:endParaRPr lang="en-US" dirty="0"/>
          </a:p>
        </p:txBody>
      </p:sp>
    </p:spTree>
    <p:extLst>
      <p:ext uri="{BB962C8B-B14F-4D97-AF65-F5344CB8AC3E}">
        <p14:creationId xmlns:p14="http://schemas.microsoft.com/office/powerpoint/2010/main" val="28204071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TB Annual Update, March 2012</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F9DD17CC-FBC5-408D-8C08-7B8C184A167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54525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r>
              <a:rPr lang="en-US" smtClean="0">
                <a:solidFill>
                  <a:srgbClr val="000000"/>
                </a:solidFill>
              </a:rPr>
              <a:t>TB Annual Update, March 22, 2016</a:t>
            </a:r>
            <a:endParaRPr lang="en-US" dirty="0">
              <a:solidFill>
                <a:srgbClr val="000000"/>
              </a:solidFill>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US" smtClean="0">
                <a:solidFill>
                  <a:srgbClr val="000000"/>
                </a:solidFill>
              </a:rPr>
              <a:t>TB Annual Update, March 2012</a:t>
            </a:r>
            <a:endParaRPr lang="en-US" dirty="0">
              <a:solidFill>
                <a:srgbClr val="000000"/>
              </a:solidFill>
            </a:endParaRP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F9DD17CC-FBC5-408D-8C08-7B8C184A167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TB Annual Update, March 22, 2016</a:t>
            </a:r>
            <a:endParaRPr lang="en-US"/>
          </a:p>
        </p:txBody>
      </p:sp>
      <p:sp>
        <p:nvSpPr>
          <p:cNvPr id="6" name="Footer Placeholder 5"/>
          <p:cNvSpPr>
            <a:spLocks noGrp="1"/>
          </p:cNvSpPr>
          <p:nvPr>
            <p:ph type="ftr" sz="quarter" idx="11"/>
          </p:nvPr>
        </p:nvSpPr>
        <p:spPr/>
        <p:txBody>
          <a:bodyPr/>
          <a:lstStyle/>
          <a:p>
            <a:r>
              <a:rPr lang="en-US" smtClean="0"/>
              <a:t>TB Annual Update, March 2012</a:t>
            </a:r>
            <a:endParaRPr lang="en-US"/>
          </a:p>
        </p:txBody>
      </p:sp>
      <p:sp>
        <p:nvSpPr>
          <p:cNvPr id="7" name="Slide Number Placeholder 6"/>
          <p:cNvSpPr>
            <a:spLocks noGrp="1"/>
          </p:cNvSpPr>
          <p:nvPr>
            <p:ph type="sldNum" sz="quarter" idx="12"/>
          </p:nvPr>
        </p:nvSpPr>
        <p:spPr/>
        <p:txBody>
          <a:bodyPr/>
          <a:lstStyle/>
          <a:p>
            <a:fld id="{67B95766-DED4-499A-9581-8569DEB65200}" type="slidenum">
              <a:rPr lang="en-US" smtClean="0"/>
              <a:t>‹#›</a:t>
            </a:fld>
            <a:endParaRPr lang="en-US"/>
          </a:p>
        </p:txBody>
      </p:sp>
    </p:spTree>
    <p:extLst>
      <p:ext uri="{BB962C8B-B14F-4D97-AF65-F5344CB8AC3E}">
        <p14:creationId xmlns:p14="http://schemas.microsoft.com/office/powerpoint/2010/main" val="3627801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TB Annual Update, March 22, 2016</a:t>
            </a:r>
            <a:endParaRPr lang="en-US"/>
          </a:p>
        </p:txBody>
      </p:sp>
      <p:sp>
        <p:nvSpPr>
          <p:cNvPr id="6" name="Footer Placeholder 5"/>
          <p:cNvSpPr>
            <a:spLocks noGrp="1"/>
          </p:cNvSpPr>
          <p:nvPr>
            <p:ph type="ftr" sz="quarter" idx="11"/>
          </p:nvPr>
        </p:nvSpPr>
        <p:spPr/>
        <p:txBody>
          <a:bodyPr/>
          <a:lstStyle/>
          <a:p>
            <a:r>
              <a:rPr lang="en-US" smtClean="0"/>
              <a:t>TB Annual Update, March 2012</a:t>
            </a:r>
            <a:endParaRPr lang="en-US"/>
          </a:p>
        </p:txBody>
      </p:sp>
      <p:sp>
        <p:nvSpPr>
          <p:cNvPr id="7" name="Slide Number Placeholder 6"/>
          <p:cNvSpPr>
            <a:spLocks noGrp="1"/>
          </p:cNvSpPr>
          <p:nvPr>
            <p:ph type="sldNum" sz="quarter" idx="12"/>
          </p:nvPr>
        </p:nvSpPr>
        <p:spPr/>
        <p:txBody>
          <a:bodyPr/>
          <a:lstStyle/>
          <a:p>
            <a:fld id="{67B95766-DED4-499A-9581-8569DEB65200}" type="slidenum">
              <a:rPr lang="en-US" smtClean="0"/>
              <a:t>‹#›</a:t>
            </a:fld>
            <a:endParaRPr lang="en-US"/>
          </a:p>
        </p:txBody>
      </p:sp>
    </p:spTree>
    <p:extLst>
      <p:ext uri="{BB962C8B-B14F-4D97-AF65-F5344CB8AC3E}">
        <p14:creationId xmlns:p14="http://schemas.microsoft.com/office/powerpoint/2010/main" val="275353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TB Annual Update, March 22, 2016</a:t>
            </a:r>
            <a:endParaRPr lang="en-US"/>
          </a:p>
        </p:txBody>
      </p:sp>
      <p:sp>
        <p:nvSpPr>
          <p:cNvPr id="5" name="Footer Placeholder 4"/>
          <p:cNvSpPr>
            <a:spLocks noGrp="1"/>
          </p:cNvSpPr>
          <p:nvPr>
            <p:ph type="ftr" sz="quarter" idx="11"/>
          </p:nvPr>
        </p:nvSpPr>
        <p:spPr/>
        <p:txBody>
          <a:bodyPr/>
          <a:lstStyle/>
          <a:p>
            <a:r>
              <a:rPr lang="en-US" smtClean="0"/>
              <a:t>TB Annual Update, March 2012</a:t>
            </a:r>
            <a:endParaRPr lang="en-US"/>
          </a:p>
        </p:txBody>
      </p:sp>
      <p:sp>
        <p:nvSpPr>
          <p:cNvPr id="6" name="Slide Number Placeholder 5"/>
          <p:cNvSpPr>
            <a:spLocks noGrp="1"/>
          </p:cNvSpPr>
          <p:nvPr>
            <p:ph type="sldNum" sz="quarter" idx="12"/>
          </p:nvPr>
        </p:nvSpPr>
        <p:spPr/>
        <p:txBody>
          <a:bodyPr/>
          <a:lstStyle/>
          <a:p>
            <a:fld id="{67B95766-DED4-499A-9581-8569DEB65200}" type="slidenum">
              <a:rPr lang="en-US" smtClean="0"/>
              <a:t>‹#›</a:t>
            </a:fld>
            <a:endParaRPr lang="en-US"/>
          </a:p>
        </p:txBody>
      </p:sp>
    </p:spTree>
    <p:extLst>
      <p:ext uri="{BB962C8B-B14F-4D97-AF65-F5344CB8AC3E}">
        <p14:creationId xmlns:p14="http://schemas.microsoft.com/office/powerpoint/2010/main" val="2808755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TB Annual Update, March 22, 2016</a:t>
            </a:r>
            <a:endParaRPr lang="en-US"/>
          </a:p>
        </p:txBody>
      </p:sp>
      <p:sp>
        <p:nvSpPr>
          <p:cNvPr id="5" name="Footer Placeholder 4"/>
          <p:cNvSpPr>
            <a:spLocks noGrp="1"/>
          </p:cNvSpPr>
          <p:nvPr>
            <p:ph type="ftr" sz="quarter" idx="11"/>
          </p:nvPr>
        </p:nvSpPr>
        <p:spPr/>
        <p:txBody>
          <a:bodyPr/>
          <a:lstStyle/>
          <a:p>
            <a:r>
              <a:rPr lang="en-US" smtClean="0"/>
              <a:t>TB Annual Update, March 2012</a:t>
            </a:r>
            <a:endParaRPr lang="en-US"/>
          </a:p>
        </p:txBody>
      </p:sp>
      <p:sp>
        <p:nvSpPr>
          <p:cNvPr id="6" name="Slide Number Placeholder 5"/>
          <p:cNvSpPr>
            <a:spLocks noGrp="1"/>
          </p:cNvSpPr>
          <p:nvPr>
            <p:ph type="sldNum" sz="quarter" idx="12"/>
          </p:nvPr>
        </p:nvSpPr>
        <p:spPr/>
        <p:txBody>
          <a:bodyPr/>
          <a:lstStyle/>
          <a:p>
            <a:fld id="{67B95766-DED4-499A-9581-8569DEB65200}" type="slidenum">
              <a:rPr lang="en-US" smtClean="0"/>
              <a:t>‹#›</a:t>
            </a:fld>
            <a:endParaRPr lang="en-US"/>
          </a:p>
        </p:txBody>
      </p:sp>
    </p:spTree>
    <p:extLst>
      <p:ext uri="{BB962C8B-B14F-4D97-AF65-F5344CB8AC3E}">
        <p14:creationId xmlns:p14="http://schemas.microsoft.com/office/powerpoint/2010/main" val="2569462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r>
              <a:rPr lang="en-US" smtClean="0">
                <a:solidFill>
                  <a:srgbClr val="000000"/>
                </a:solidFill>
              </a:rPr>
              <a:t>TB Annual Update, March 22, 2016</a:t>
            </a:r>
            <a:endParaRPr lang="en-US" dirty="0">
              <a:solidFill>
                <a:srgbClr val="000000"/>
              </a:solidFill>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US" smtClean="0">
                <a:solidFill>
                  <a:srgbClr val="000000"/>
                </a:solidFill>
              </a:rPr>
              <a:t>TB Annual Update, March 2012</a:t>
            </a:r>
            <a:endParaRPr lang="en-US" dirty="0">
              <a:solidFill>
                <a:srgbClr val="000000"/>
              </a:solidFill>
            </a:endParaRP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F9DD17CC-FBC5-408D-8C08-7B8C184A167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r>
              <a:rPr lang="en-US" smtClean="0"/>
              <a:t>TB Annual Update, March 22, 2016</a:t>
            </a:r>
            <a:endParaRPr lang="en-US" dirty="0"/>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r>
              <a:rPr lang="en-US" smtClean="0"/>
              <a:t>TB Annual Update, March 2012</a:t>
            </a:r>
            <a:endParaRPr lang="en-US" dirty="0"/>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D0C787B8-EC89-40C0-9111-4E004E00A0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endParaRPr lang="en-US"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r>
              <a:rPr lang="en-US" smtClean="0">
                <a:solidFill>
                  <a:srgbClr val="000000"/>
                </a:solidFill>
              </a:rPr>
              <a:t>TB Annual Update, March 22, 2016</a:t>
            </a:r>
            <a:endParaRPr lang="en-US" dirty="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solidFill>
                  <a:srgbClr val="000000"/>
                </a:solidFill>
              </a:rPr>
              <a:t>TB Annual Update, March 2012</a:t>
            </a:r>
            <a:endParaRPr lang="en-US" dirty="0">
              <a:solidFill>
                <a:srgbClr val="000000"/>
              </a:solidFill>
            </a:endParaRPr>
          </a:p>
        </p:txBody>
      </p:sp>
      <p:sp>
        <p:nvSpPr>
          <p:cNvPr id="6" name="Slide Number Placeholder 5"/>
          <p:cNvSpPr>
            <a:spLocks noGrp="1"/>
          </p:cNvSpPr>
          <p:nvPr>
            <p:ph type="sldNum" sz="quarter" idx="12"/>
          </p:nvPr>
        </p:nvSpPr>
        <p:spPr>
          <a:xfrm>
            <a:off x="6553200" y="6248400"/>
            <a:ext cx="1905000" cy="457200"/>
          </a:xfrm>
          <a:prstGeom prst="bracketPair">
            <a:avLst>
              <a:gd name="adj" fmla="val 17949"/>
            </a:avLst>
          </a:prstGeom>
        </p:spPr>
        <p:txBody>
          <a:bodyPr/>
          <a:lstStyle>
            <a:lvl1pPr>
              <a:defRPr/>
            </a:lvl1pPr>
          </a:lstStyle>
          <a:p>
            <a:fld id="{52C15A25-EDB5-4706-BDE0-5E227B745FCC}" type="slidenum">
              <a:rPr lang="en-US">
                <a:solidFill>
                  <a:srgbClr val="000000"/>
                </a:solidFill>
              </a: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r>
              <a:rPr lang="en-US" smtClean="0">
                <a:solidFill>
                  <a:srgbClr val="000000"/>
                </a:solidFill>
              </a:rPr>
              <a:t>TB Annual Update, March 22, 2016</a:t>
            </a:r>
            <a:endParaRPr lang="en-US" dirty="0">
              <a:solidFill>
                <a:srgbClr val="000000"/>
              </a:solidFill>
            </a:endParaRPr>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r>
              <a:rPr lang="en-US" smtClean="0">
                <a:solidFill>
                  <a:srgbClr val="000000"/>
                </a:solidFill>
              </a:rPr>
              <a:t>TB Annual Update, March 2012</a:t>
            </a:r>
            <a:endParaRPr lang="en-US" dirty="0">
              <a:solidFill>
                <a:srgbClr val="000000"/>
              </a:solidFill>
            </a:endParaRPr>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F9DD17CC-FBC5-408D-8C08-7B8C184A167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r>
              <a:rPr lang="en-US" smtClean="0">
                <a:solidFill>
                  <a:srgbClr val="000000"/>
                </a:solidFill>
              </a:rPr>
              <a:t>TB Annual Update, March 22, 2016</a:t>
            </a:r>
            <a:endParaRPr lang="en-US" dirty="0">
              <a:solidFill>
                <a:srgbClr val="000000"/>
              </a:solidFill>
            </a:endParaRPr>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r>
              <a:rPr lang="en-US" smtClean="0">
                <a:solidFill>
                  <a:srgbClr val="000000"/>
                </a:solidFill>
              </a:rPr>
              <a:t>TB Annual Update, March 2012</a:t>
            </a:r>
            <a:endParaRPr lang="en-US" dirty="0">
              <a:solidFill>
                <a:srgbClr val="000000"/>
              </a:solidFill>
            </a:endParaRPr>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F9DD17CC-FBC5-408D-8C08-7B8C184A167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solidFill>
                  <a:srgbClr val="000000"/>
                </a:solidFill>
              </a:defRPr>
            </a:lvl1pPr>
          </a:lstStyle>
          <a:p>
            <a:pPr>
              <a:defRPr/>
            </a:pPr>
            <a:r>
              <a:rPr lang="en-US" smtClean="0"/>
              <a:t>TB Annual Update, March 22, 2016</a:t>
            </a: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r>
              <a:rPr lang="en-US" smtClean="0"/>
              <a:t>TB Annual Update, March 2012</a:t>
            </a:r>
            <a:endParaRPr lang="en-US"/>
          </a:p>
        </p:txBody>
      </p:sp>
      <p:sp>
        <p:nvSpPr>
          <p:cNvPr id="5" name="Rectangle 6"/>
          <p:cNvSpPr>
            <a:spLocks noGrp="1" noChangeArrowheads="1"/>
          </p:cNvSpPr>
          <p:nvPr>
            <p:ph type="sldNum" sz="quarter" idx="12"/>
          </p:nvPr>
        </p:nvSpPr>
        <p:spPr>
          <a:xfrm>
            <a:off x="6553200" y="6356350"/>
            <a:ext cx="2133600" cy="365125"/>
          </a:xfrm>
          <a:prstGeom prst="rect">
            <a:avLst/>
          </a:prstGeom>
        </p:spPr>
        <p:txBody>
          <a:bodyPr/>
          <a:lstStyle>
            <a:lvl1pPr>
              <a:defRPr>
                <a:solidFill>
                  <a:srgbClr val="000000"/>
                </a:solidFill>
              </a:defRPr>
            </a:lvl1pPr>
          </a:lstStyle>
          <a:p>
            <a:pPr>
              <a:defRPr/>
            </a:pPr>
            <a:fld id="{1B2CB790-DB3F-4E8C-8F50-18DC120300A2}" type="slidenum">
              <a:rPr lang="en-US"/>
              <a:pPr>
                <a:defRPr/>
              </a:pPr>
              <a:t>‹#›</a:t>
            </a:fld>
            <a:endParaRPr lang="en-US"/>
          </a:p>
        </p:txBody>
      </p:sp>
    </p:spTree>
    <p:extLst>
      <p:ext uri="{BB962C8B-B14F-4D97-AF65-F5344CB8AC3E}">
        <p14:creationId xmlns:p14="http://schemas.microsoft.com/office/powerpoint/2010/main" val="2081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801" r:id="rId2"/>
    <p:sldLayoutId id="2147483802" r:id="rId3"/>
    <p:sldLayoutId id="2147483803" r:id="rId4"/>
    <p:sldLayoutId id="2147483804" r:id="rId5"/>
    <p:sldLayoutId id="2147483805" r:id="rId6"/>
    <p:sldLayoutId id="2147483806" r:id="rId7"/>
    <p:sldLayoutId id="2147483807" r:id="rId8"/>
    <p:sldLayoutId id="2147483889" r:id="rId9"/>
    <p:sldLayoutId id="2147483885" r:id="rId10"/>
    <p:sldLayoutId id="2147483857" r:id="rId11"/>
    <p:sldLayoutId id="2147483917" r:id="rId12"/>
  </p:sldLayoutIdLst>
  <p:transition>
    <p:fade/>
  </p:transition>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TB Annual Update, March 22,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TB Annual Update, March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95766-DED4-499A-9581-8569DEB65200}" type="slidenum">
              <a:rPr lang="en-US" smtClean="0"/>
              <a:t>‹#›</a:t>
            </a:fld>
            <a:endParaRPr lang="en-US"/>
          </a:p>
        </p:txBody>
      </p:sp>
    </p:spTree>
    <p:extLst>
      <p:ext uri="{BB962C8B-B14F-4D97-AF65-F5344CB8AC3E}">
        <p14:creationId xmlns:p14="http://schemas.microsoft.com/office/powerpoint/2010/main" val="6280838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1" r:id="rId12"/>
  </p:sldLayoutIdLst>
  <p:transition>
    <p:fade/>
  </p:transition>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0150"/>
            <a:ext cx="7772400" cy="2000250"/>
          </a:xfrm>
        </p:spPr>
        <p:txBody>
          <a:bodyPr>
            <a:noAutofit/>
          </a:bodyPr>
          <a:lstStyle/>
          <a:p>
            <a:r>
              <a:rPr lang="en-US" sz="4000" b="1" dirty="0">
                <a:latin typeface="Arial Rounded MT Bold" panose="020F0704030504030204" pitchFamily="34" charset="0"/>
              </a:rPr>
              <a:t>Maryland Epidemiology and Genotyping Update</a:t>
            </a:r>
            <a:r>
              <a:rPr lang="en-US" sz="4000" dirty="0">
                <a:latin typeface="Arial Rounded MT Bold" panose="020F0704030504030204" pitchFamily="34" charset="0"/>
              </a:rPr>
              <a:t> </a:t>
            </a:r>
            <a:br>
              <a:rPr lang="en-US" sz="4000" dirty="0">
                <a:latin typeface="Arial Rounded MT Bold" panose="020F0704030504030204" pitchFamily="34" charset="0"/>
              </a:rPr>
            </a:br>
            <a:r>
              <a:rPr lang="en-US" sz="4000" dirty="0">
                <a:latin typeface="Arial Rounded MT Bold" panose="020F0704030504030204" pitchFamily="34" charset="0"/>
              </a:rPr>
              <a:t>			</a:t>
            </a:r>
            <a:endParaRPr lang="en-US" sz="4000" b="0" dirty="0">
              <a:solidFill>
                <a:schemeClr val="tx1"/>
              </a:solidFill>
              <a:effectLst/>
              <a:latin typeface="Arial Rounded MT Bold" pitchFamily="34" charset="0"/>
            </a:endParaRPr>
          </a:p>
        </p:txBody>
      </p:sp>
      <p:sp>
        <p:nvSpPr>
          <p:cNvPr id="3" name="Subtitle 2"/>
          <p:cNvSpPr>
            <a:spLocks noGrp="1"/>
          </p:cNvSpPr>
          <p:nvPr>
            <p:ph type="subTitle" idx="1"/>
          </p:nvPr>
        </p:nvSpPr>
        <p:spPr>
          <a:xfrm>
            <a:off x="533400" y="4066736"/>
            <a:ext cx="7854696" cy="2943664"/>
          </a:xfrm>
        </p:spPr>
        <p:txBody>
          <a:bodyPr>
            <a:normAutofit/>
          </a:bodyPr>
          <a:lstStyle/>
          <a:p>
            <a:r>
              <a:rPr lang="en-US" sz="2000" dirty="0" smtClean="0">
                <a:solidFill>
                  <a:schemeClr val="tx1"/>
                </a:solidFill>
                <a:latin typeface="Arial Rounded MT Bold" pitchFamily="34" charset="0"/>
              </a:rPr>
              <a:t>Wendy Cronin,</a:t>
            </a:r>
            <a:r>
              <a:rPr lang="en-US" sz="2000" baseline="0" dirty="0" smtClean="0">
                <a:solidFill>
                  <a:schemeClr val="tx1"/>
                </a:solidFill>
                <a:latin typeface="Arial Rounded MT Bold" pitchFamily="34" charset="0"/>
              </a:rPr>
              <a:t> PhD,</a:t>
            </a:r>
            <a:r>
              <a:rPr lang="en-US" sz="2000" dirty="0" smtClean="0">
                <a:solidFill>
                  <a:schemeClr val="tx1"/>
                </a:solidFill>
                <a:latin typeface="Arial Rounded MT Bold" pitchFamily="34" charset="0"/>
              </a:rPr>
              <a:t> Epidemiologist</a:t>
            </a:r>
            <a:r>
              <a:rPr lang="en-US" sz="2800" dirty="0" smtClean="0">
                <a:solidFill>
                  <a:schemeClr val="tx1"/>
                </a:solidFill>
                <a:latin typeface="Arial Rounded MT Bold" pitchFamily="34" charset="0"/>
              </a:rPr>
              <a:t/>
            </a:r>
            <a:br>
              <a:rPr lang="en-US" sz="2800" dirty="0" smtClean="0">
                <a:solidFill>
                  <a:schemeClr val="tx1"/>
                </a:solidFill>
                <a:latin typeface="Arial Rounded MT Bold" pitchFamily="34" charset="0"/>
              </a:rPr>
            </a:br>
            <a:r>
              <a:rPr lang="en-US" sz="1800" dirty="0" smtClean="0">
                <a:solidFill>
                  <a:schemeClr val="tx1"/>
                </a:solidFill>
                <a:latin typeface="Arial Rounded MT Bold" pitchFamily="34" charset="0"/>
              </a:rPr>
              <a:t>Center for TB Control &amp; Prevention</a:t>
            </a:r>
            <a:br>
              <a:rPr lang="en-US" sz="1800" dirty="0" smtClean="0">
                <a:solidFill>
                  <a:schemeClr val="tx1"/>
                </a:solidFill>
                <a:latin typeface="Arial Rounded MT Bold" pitchFamily="34" charset="0"/>
              </a:rPr>
            </a:br>
            <a:r>
              <a:rPr lang="en-US" sz="1800" dirty="0" smtClean="0">
                <a:solidFill>
                  <a:schemeClr val="tx1"/>
                </a:solidFill>
                <a:latin typeface="Arial Rounded MT Bold" pitchFamily="34" charset="0"/>
              </a:rPr>
              <a:t>Maryland Department of Health &amp; Mental Hygiene</a:t>
            </a:r>
            <a:r>
              <a:rPr lang="en-US" sz="3200" dirty="0" smtClean="0">
                <a:solidFill>
                  <a:schemeClr val="tx1"/>
                </a:solidFill>
                <a:latin typeface="Arial Rounded MT Bold" pitchFamily="34" charset="0"/>
              </a:rPr>
              <a:t/>
            </a:r>
            <a:br>
              <a:rPr lang="en-US" sz="3200" dirty="0" smtClean="0">
                <a:solidFill>
                  <a:schemeClr val="tx1"/>
                </a:solidFill>
                <a:latin typeface="Arial Rounded MT Bold" pitchFamily="34" charset="0"/>
              </a:rPr>
            </a:br>
            <a:endParaRPr lang="en-US" sz="3200" dirty="0" smtClean="0">
              <a:solidFill>
                <a:schemeClr val="tx1"/>
              </a:solidFill>
              <a:latin typeface="Arial Rounded MT Bold" pitchFamily="34" charset="0"/>
            </a:endParaRPr>
          </a:p>
          <a:p>
            <a:r>
              <a:rPr lang="en-US" sz="2400" dirty="0" smtClean="0">
                <a:solidFill>
                  <a:schemeClr val="tx1"/>
                </a:solidFill>
                <a:latin typeface="Arial Rounded MT Bold" pitchFamily="34" charset="0"/>
              </a:rPr>
              <a:t>TB Annual Meeting</a:t>
            </a:r>
            <a:br>
              <a:rPr lang="en-US" sz="2400" dirty="0" smtClean="0">
                <a:solidFill>
                  <a:schemeClr val="tx1"/>
                </a:solidFill>
                <a:latin typeface="Arial Rounded MT Bold" pitchFamily="34" charset="0"/>
              </a:rPr>
            </a:br>
            <a:r>
              <a:rPr lang="en-US" sz="2400" dirty="0" smtClean="0">
                <a:solidFill>
                  <a:schemeClr val="tx1"/>
                </a:solidFill>
                <a:latin typeface="Arial Rounded MT Bold" pitchFamily="34" charset="0"/>
              </a:rPr>
              <a:t>March 22, 2016</a:t>
            </a:r>
            <a:endParaRPr lang="en-US" sz="2400" dirty="0">
              <a:solidFill>
                <a:schemeClr val="tx1"/>
              </a:solidFill>
              <a:latin typeface="Arial Rounded MT Bold" pitchFamily="34" charset="0"/>
            </a:endParaRPr>
          </a:p>
        </p:txBody>
      </p:sp>
      <p:sp>
        <p:nvSpPr>
          <p:cNvPr id="4" name="Date Placeholder 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Arial Rounded MT Bold" panose="020F0704030504030204" pitchFamily="34" charset="0"/>
              </a:rPr>
              <a:t>TB Rates among US and Foreign </a:t>
            </a:r>
            <a:r>
              <a:rPr lang="en-US" dirty="0">
                <a:latin typeface="Arial Rounded MT Bold" panose="020F0704030504030204" pitchFamily="34" charset="0"/>
              </a:rPr>
              <a:t>B</a:t>
            </a:r>
            <a:r>
              <a:rPr lang="en-US" dirty="0" smtClean="0">
                <a:latin typeface="Arial Rounded MT Bold" panose="020F0704030504030204" pitchFamily="34" charset="0"/>
              </a:rPr>
              <a:t>orn, </a:t>
            </a:r>
            <a:r>
              <a:rPr lang="en-US" dirty="0">
                <a:latin typeface="Arial Rounded MT Bold" panose="020F0704030504030204" pitchFamily="34" charset="0"/>
              </a:rPr>
              <a:t>M</a:t>
            </a:r>
            <a:r>
              <a:rPr lang="en-US" dirty="0" smtClean="0">
                <a:latin typeface="Arial Rounded MT Bold" panose="020F0704030504030204" pitchFamily="34" charset="0"/>
              </a:rPr>
              <a:t>aryland vs. US, 2015</a:t>
            </a:r>
            <a:endParaRPr lang="en-US" dirty="0">
              <a:latin typeface="Arial Rounded MT Bold" panose="020F0704030504030204" pitchFamily="34" charset="0"/>
            </a:endParaRPr>
          </a:p>
        </p:txBody>
      </p:sp>
      <p:sp>
        <p:nvSpPr>
          <p:cNvPr id="3" name="Date Placeholder 2"/>
          <p:cNvSpPr>
            <a:spLocks noGrp="1"/>
          </p:cNvSpPr>
          <p:nvPr>
            <p:ph type="dt" sz="half" idx="10"/>
          </p:nvPr>
        </p:nvSpPr>
        <p:spPr/>
        <p:txBody>
          <a:bodyPr/>
          <a:lstStyle/>
          <a:p>
            <a:r>
              <a:rPr lang="en-US" smtClean="0"/>
              <a:t>TB Annual Update, March 22, 2016</a:t>
            </a:r>
            <a:endParaRPr lang="en-US" dirty="0"/>
          </a:p>
        </p:txBody>
      </p:sp>
      <p:graphicFrame>
        <p:nvGraphicFramePr>
          <p:cNvPr id="5" name="Chart 4"/>
          <p:cNvGraphicFramePr/>
          <p:nvPr>
            <p:extLst>
              <p:ext uri="{D42A27DB-BD31-4B8C-83A1-F6EECF244321}">
                <p14:modId xmlns:p14="http://schemas.microsoft.com/office/powerpoint/2010/main" val="581492080"/>
              </p:ext>
            </p:extLst>
          </p:nvPr>
        </p:nvGraphicFramePr>
        <p:xfrm>
          <a:off x="304800" y="1447800"/>
          <a:ext cx="8458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8305800" y="2743200"/>
            <a:ext cx="152400" cy="152400"/>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05800" y="4800600"/>
            <a:ext cx="152400" cy="152400"/>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01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1143000"/>
          </a:xfrm>
        </p:spPr>
        <p:txBody>
          <a:bodyPr>
            <a:normAutofit fontScale="90000"/>
          </a:bodyPr>
          <a:lstStyle/>
          <a:p>
            <a:r>
              <a:rPr lang="en-US" sz="4000" dirty="0" smtClean="0">
                <a:latin typeface="Arial Rounded MT Bold" panose="020F0704030504030204" pitchFamily="34" charset="0"/>
              </a:rPr>
              <a:t>6 Top Countries of Origin-MD, 2015</a:t>
            </a:r>
            <a:endParaRPr lang="en-US" sz="4000" dirty="0">
              <a:latin typeface="Arial Rounded MT Bold" panose="020F0704030504030204" pitchFamily="34" charset="0"/>
            </a:endParaRPr>
          </a:p>
        </p:txBody>
      </p:sp>
      <p:sp>
        <p:nvSpPr>
          <p:cNvPr id="5" name="Date Placeholder 2"/>
          <p:cNvSpPr>
            <a:spLocks noGrp="1"/>
          </p:cNvSpPr>
          <p:nvPr>
            <p:ph type="dt" sz="half" idx="10"/>
          </p:nvPr>
        </p:nvSpPr>
        <p:spPr/>
        <p:txBody>
          <a:bodyPr/>
          <a:lstStyle/>
          <a:p>
            <a:r>
              <a:rPr lang="en-US" smtClean="0"/>
              <a:t>TB Annual Update, March 22, 2016</a:t>
            </a:r>
            <a:endParaRPr lang="en-US" dirty="0"/>
          </a:p>
        </p:txBody>
      </p:sp>
      <p:graphicFrame>
        <p:nvGraphicFramePr>
          <p:cNvPr id="4" name="Chart 3"/>
          <p:cNvGraphicFramePr/>
          <p:nvPr>
            <p:extLst>
              <p:ext uri="{D42A27DB-BD31-4B8C-83A1-F6EECF244321}">
                <p14:modId xmlns:p14="http://schemas.microsoft.com/office/powerpoint/2010/main" val="785372161"/>
              </p:ext>
            </p:extLst>
          </p:nvPr>
        </p:nvGraphicFramePr>
        <p:xfrm>
          <a:off x="381000" y="1219200"/>
          <a:ext cx="7620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83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smtClean="0">
                <a:latin typeface="Arial Rounded MT Bold" panose="020F0704030504030204" pitchFamily="34" charset="0"/>
              </a:rPr>
              <a:t>Foreign-born TB Case Numbers, by Time from U.S. Arrival to Diagnosis, 2013-2015</a:t>
            </a:r>
            <a:endParaRPr lang="en-US" sz="3200" dirty="0">
              <a:latin typeface="Arial Rounded MT Bold" panose="020F0704030504030204" pitchFamily="34" charset="0"/>
            </a:endParaRPr>
          </a:p>
        </p:txBody>
      </p:sp>
      <p:sp>
        <p:nvSpPr>
          <p:cNvPr id="3" name="Date Placeholder 2"/>
          <p:cNvSpPr>
            <a:spLocks noGrp="1"/>
          </p:cNvSpPr>
          <p:nvPr>
            <p:ph type="dt" sz="half" idx="10"/>
          </p:nvPr>
        </p:nvSpPr>
        <p:spPr/>
        <p:txBody>
          <a:bodyPr/>
          <a:lstStyle/>
          <a:p>
            <a:r>
              <a:rPr lang="en-US" smtClean="0"/>
              <a:t>TB Annual Update, March 22, 2016</a:t>
            </a:r>
            <a:endParaRPr lang="en-US" dirty="0"/>
          </a:p>
        </p:txBody>
      </p:sp>
      <p:graphicFrame>
        <p:nvGraphicFramePr>
          <p:cNvPr id="5" name="Chart 4"/>
          <p:cNvGraphicFramePr/>
          <p:nvPr>
            <p:extLst>
              <p:ext uri="{D42A27DB-BD31-4B8C-83A1-F6EECF244321}">
                <p14:modId xmlns:p14="http://schemas.microsoft.com/office/powerpoint/2010/main" val="2564045971"/>
              </p:ext>
            </p:extLst>
          </p:nvPr>
        </p:nvGraphicFramePr>
        <p:xfrm>
          <a:off x="914400" y="1397000"/>
          <a:ext cx="7696200" cy="477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852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latin typeface="Arial Rounded MT Bold" panose="020F0704030504030204" pitchFamily="34" charset="0"/>
              </a:rPr>
              <a:t>TB Cases by Race and Origin, </a:t>
            </a:r>
            <a:r>
              <a:rPr lang="en-US" sz="3600" dirty="0" smtClean="0">
                <a:latin typeface="Arial Rounded MT Bold" panose="020F0704030504030204" pitchFamily="34" charset="0"/>
              </a:rPr>
              <a:t>2015</a:t>
            </a:r>
            <a:r>
              <a:rPr lang="en-US" sz="3600" dirty="0">
                <a:latin typeface="Arial Rounded MT Bold" panose="020F0704030504030204" pitchFamily="34" charset="0"/>
              </a:rPr>
              <a:t/>
            </a:r>
            <a:br>
              <a:rPr lang="en-US" sz="3600" dirty="0">
                <a:latin typeface="Arial Rounded MT Bold" panose="020F0704030504030204" pitchFamily="34" charset="0"/>
              </a:rPr>
            </a:br>
            <a:endParaRPr lang="en-US" sz="3600" dirty="0">
              <a:latin typeface="Arial Rounded MT Bold" panose="020F0704030504030204"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12298344"/>
              </p:ext>
            </p:extLst>
          </p:nvPr>
        </p:nvGraphicFramePr>
        <p:xfrm>
          <a:off x="152400" y="990600"/>
          <a:ext cx="4343400" cy="563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580154093"/>
              </p:ext>
            </p:extLst>
          </p:nvPr>
        </p:nvGraphicFramePr>
        <p:xfrm>
          <a:off x="4724400" y="990600"/>
          <a:ext cx="44196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6" name="Date Placeholder 2"/>
          <p:cNvSpPr>
            <a:spLocks noGrp="1"/>
          </p:cNvSpPr>
          <p:nvPr>
            <p:ph type="dt" sz="half" idx="10"/>
          </p:nvPr>
        </p:nvSpPr>
        <p:spPr/>
        <p:txBody>
          <a:bodyPr/>
          <a:lstStyle/>
          <a:p>
            <a:r>
              <a:rPr lang="en-US" smtClean="0"/>
              <a:t>TB Annual Update, March 22, 2016</a:t>
            </a:r>
            <a:endParaRPr lang="en-US" dirty="0"/>
          </a:p>
        </p:txBody>
      </p:sp>
    </p:spTree>
    <p:extLst>
      <p:ext uri="{BB962C8B-B14F-4D97-AF65-F5344CB8AC3E}">
        <p14:creationId xmlns:p14="http://schemas.microsoft.com/office/powerpoint/2010/main" val="1522873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Rounded MT Bold"/>
              </a:rPr>
              <a:t>Cases by Age Group  Maryland, </a:t>
            </a:r>
            <a:r>
              <a:rPr lang="en-US" dirty="0" smtClean="0">
                <a:latin typeface="Arial Rounded MT Bold"/>
              </a:rPr>
              <a:t>2013-2015</a:t>
            </a:r>
            <a:endParaRPr lang="en-US" dirty="0"/>
          </a:p>
        </p:txBody>
      </p:sp>
      <p:sp>
        <p:nvSpPr>
          <p:cNvPr id="3" name="Date Placeholder 2"/>
          <p:cNvSpPr>
            <a:spLocks noGrp="1"/>
          </p:cNvSpPr>
          <p:nvPr>
            <p:ph type="dt" sz="half" idx="10"/>
          </p:nvPr>
        </p:nvSpPr>
        <p:spPr/>
        <p:txBody>
          <a:bodyPr/>
          <a:lstStyle/>
          <a:p>
            <a:r>
              <a:rPr lang="en-US" smtClean="0"/>
              <a:t>TB Annual Update, March 22, 2016</a:t>
            </a:r>
            <a:endParaRPr lang="en-US" dirty="0"/>
          </a:p>
        </p:txBody>
      </p:sp>
      <p:graphicFrame>
        <p:nvGraphicFramePr>
          <p:cNvPr id="5" name="Chart 4"/>
          <p:cNvGraphicFramePr/>
          <p:nvPr>
            <p:extLst>
              <p:ext uri="{D42A27DB-BD31-4B8C-83A1-F6EECF244321}">
                <p14:modId xmlns:p14="http://schemas.microsoft.com/office/powerpoint/2010/main" val="1900115845"/>
              </p:ext>
            </p:extLst>
          </p:nvPr>
        </p:nvGraphicFramePr>
        <p:xfrm>
          <a:off x="838200" y="1397000"/>
          <a:ext cx="7391400"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24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The</a:t>
            </a:r>
            <a:r>
              <a:rPr lang="en-US" baseline="0" dirty="0" smtClean="0">
                <a:latin typeface="Arial Rounded MT Bold" panose="020F0704030504030204" pitchFamily="34" charset="0"/>
              </a:rPr>
              <a:t> Canary in the Coal Mine</a:t>
            </a:r>
            <a:endParaRPr lang="en-US" dirty="0">
              <a:latin typeface="Arial Rounded MT Bold" panose="020F0704030504030204" pitchFamily="34" charset="0"/>
            </a:endParaRPr>
          </a:p>
        </p:txBody>
      </p:sp>
      <p:sp>
        <p:nvSpPr>
          <p:cNvPr id="3" name="Content Placeholder 2"/>
          <p:cNvSpPr>
            <a:spLocks noGrp="1"/>
          </p:cNvSpPr>
          <p:nvPr>
            <p:ph idx="1"/>
          </p:nvPr>
        </p:nvSpPr>
        <p:spPr>
          <a:xfrm>
            <a:off x="457200" y="1600200"/>
            <a:ext cx="8382000" cy="4525963"/>
          </a:xfrm>
        </p:spPr>
        <p:txBody>
          <a:bodyPr>
            <a:normAutofit/>
          </a:bodyPr>
          <a:lstStyle/>
          <a:p>
            <a:r>
              <a:rPr lang="en-US" b="1" dirty="0" smtClean="0">
                <a:latin typeface="Arial" panose="020B0604020202020204" pitchFamily="34" charset="0"/>
                <a:cs typeface="Arial" panose="020B0604020202020204" pitchFamily="34" charset="0"/>
              </a:rPr>
              <a:t>Children under 5 years old</a:t>
            </a:r>
          </a:p>
          <a:p>
            <a:pPr lvl="1"/>
            <a:r>
              <a:rPr lang="en-US" dirty="0" smtClean="0">
                <a:latin typeface="Arial" panose="020B0604020202020204" pitchFamily="34" charset="0"/>
                <a:cs typeface="Arial" panose="020B0604020202020204" pitchFamily="34" charset="0"/>
              </a:rPr>
              <a:t>At high risk for TB meningitis, disseminated TB</a:t>
            </a:r>
          </a:p>
          <a:p>
            <a:pPr lvl="1"/>
            <a:r>
              <a:rPr lang="en-US" dirty="0" smtClean="0">
                <a:latin typeface="Arial" panose="020B0604020202020204" pitchFamily="34" charset="0"/>
                <a:cs typeface="Arial" panose="020B0604020202020204" pitchFamily="34" charset="0"/>
              </a:rPr>
              <a:t>Disease can progress quickly</a:t>
            </a:r>
          </a:p>
          <a:p>
            <a:pPr lvl="1"/>
            <a:r>
              <a:rPr lang="en-US" dirty="0" smtClean="0">
                <a:latin typeface="Arial" panose="020B0604020202020204" pitchFamily="34" charset="0"/>
                <a:cs typeface="Arial" panose="020B0604020202020204" pitchFamily="34" charset="0"/>
              </a:rPr>
              <a:t>Important to find source case</a:t>
            </a:r>
          </a:p>
          <a:p>
            <a:pPr lvl="2"/>
            <a:r>
              <a:rPr lang="en-US" dirty="0" smtClean="0">
                <a:latin typeface="Arial" panose="020B0604020202020204" pitchFamily="34" charset="0"/>
                <a:cs typeface="Arial" panose="020B0604020202020204" pitchFamily="34" charset="0"/>
              </a:rPr>
              <a:t>Stop further transmission</a:t>
            </a:r>
          </a:p>
          <a:p>
            <a:pPr lvl="1"/>
            <a:r>
              <a:rPr lang="en-US" dirty="0" smtClean="0">
                <a:latin typeface="Arial" panose="020B0604020202020204" pitchFamily="34" charset="0"/>
                <a:cs typeface="Arial" panose="020B0604020202020204" pitchFamily="34" charset="0"/>
              </a:rPr>
              <a:t>Can represent undiagnosed adult cases</a:t>
            </a:r>
          </a:p>
        </p:txBody>
      </p:sp>
      <p:sp>
        <p:nvSpPr>
          <p:cNvPr id="4" name="Date Placeholder 2"/>
          <p:cNvSpPr>
            <a:spLocks noGrp="1"/>
          </p:cNvSpPr>
          <p:nvPr>
            <p:ph type="dt" sz="half" idx="10"/>
          </p:nvPr>
        </p:nvSpPr>
        <p:spPr/>
        <p:txBody>
          <a:bodyPr/>
          <a:lstStyle/>
          <a:p>
            <a:r>
              <a:rPr lang="en-US" smtClean="0"/>
              <a:t>TB Annual Update, March 22, 2016</a:t>
            </a:r>
            <a:endParaRPr lang="en-US" dirty="0"/>
          </a:p>
        </p:txBody>
      </p:sp>
    </p:spTree>
    <p:extLst>
      <p:ext uri="{BB962C8B-B14F-4D97-AF65-F5344CB8AC3E}">
        <p14:creationId xmlns:p14="http://schemas.microsoft.com/office/powerpoint/2010/main" val="1283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Rounded MT Bold" panose="020F0704030504030204" pitchFamily="34" charset="0"/>
              </a:rPr>
              <a:t>Case Rates</a:t>
            </a:r>
            <a:r>
              <a:rPr lang="en-US" sz="3200" baseline="0" dirty="0" smtClean="0">
                <a:latin typeface="Arial Rounded MT Bold" panose="020F0704030504030204" pitchFamily="34" charset="0"/>
              </a:rPr>
              <a:t> per 100,000 </a:t>
            </a:r>
            <a:r>
              <a:rPr lang="en-US" sz="3200" dirty="0" smtClean="0">
                <a:latin typeface="Arial Rounded MT Bold" panose="020F0704030504030204" pitchFamily="34" charset="0"/>
              </a:rPr>
              <a:t>in </a:t>
            </a:r>
            <a:r>
              <a:rPr lang="en-US" sz="3200" baseline="0" dirty="0" smtClean="0">
                <a:latin typeface="Arial Rounded MT Bold" panose="020F0704030504030204" pitchFamily="34" charset="0"/>
              </a:rPr>
              <a:t>Children       &lt;5 Years of Age; </a:t>
            </a:r>
            <a:r>
              <a:rPr lang="en-US" sz="3200" dirty="0" smtClean="0">
                <a:latin typeface="Arial Rounded MT Bold" panose="020F0704030504030204" pitchFamily="34" charset="0"/>
              </a:rPr>
              <a:t>Maryland vs. US, </a:t>
            </a:r>
            <a:br>
              <a:rPr lang="en-US" sz="3200" dirty="0" smtClean="0">
                <a:latin typeface="Arial Rounded MT Bold" panose="020F0704030504030204" pitchFamily="34" charset="0"/>
              </a:rPr>
            </a:br>
            <a:r>
              <a:rPr lang="en-US" sz="3200" dirty="0" smtClean="0">
                <a:latin typeface="Arial Rounded MT Bold" panose="020F0704030504030204" pitchFamily="34" charset="0"/>
              </a:rPr>
              <a:t>2011-2015</a:t>
            </a:r>
            <a:endParaRPr lang="en-US" sz="3200" dirty="0">
              <a:latin typeface="Arial Rounded MT Bold" panose="020F07040305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769365522"/>
              </p:ext>
            </p:extLst>
          </p:nvPr>
        </p:nvGraphicFramePr>
        <p:xfrm>
          <a:off x="418476" y="1676400"/>
          <a:ext cx="8344524"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848600" y="4353580"/>
            <a:ext cx="723276" cy="523220"/>
          </a:xfrm>
          <a:prstGeom prst="rect">
            <a:avLst/>
          </a:prstGeom>
          <a:noFill/>
        </p:spPr>
        <p:txBody>
          <a:bodyPr wrap="none" rtlCol="0">
            <a:spAutoFit/>
          </a:bodyPr>
          <a:lstStyle/>
          <a:p>
            <a:r>
              <a:rPr lang="en-US" dirty="0" smtClean="0">
                <a:solidFill>
                  <a:schemeClr val="tx1"/>
                </a:solidFill>
              </a:rPr>
              <a:t>0.5</a:t>
            </a:r>
            <a:endParaRPr lang="en-US" dirty="0">
              <a:solidFill>
                <a:schemeClr val="tx1"/>
              </a:solidFill>
            </a:endParaRPr>
          </a:p>
        </p:txBody>
      </p:sp>
      <p:sp>
        <p:nvSpPr>
          <p:cNvPr id="6" name="TextBox 5"/>
          <p:cNvSpPr txBox="1"/>
          <p:nvPr/>
        </p:nvSpPr>
        <p:spPr>
          <a:xfrm>
            <a:off x="7848600" y="3581400"/>
            <a:ext cx="723276" cy="523220"/>
          </a:xfrm>
          <a:prstGeom prst="rect">
            <a:avLst/>
          </a:prstGeom>
          <a:noFill/>
        </p:spPr>
        <p:txBody>
          <a:bodyPr wrap="none" rtlCol="0">
            <a:spAutoFit/>
          </a:bodyPr>
          <a:lstStyle/>
          <a:p>
            <a:r>
              <a:rPr lang="en-US" dirty="0" smtClean="0">
                <a:solidFill>
                  <a:schemeClr val="tx1"/>
                </a:solidFill>
              </a:rPr>
              <a:t>1.3</a:t>
            </a:r>
            <a:endParaRPr lang="en-US" dirty="0">
              <a:solidFill>
                <a:schemeClr val="tx1"/>
              </a:solidFill>
            </a:endParaRPr>
          </a:p>
        </p:txBody>
      </p:sp>
      <p:sp>
        <p:nvSpPr>
          <p:cNvPr id="7" name="TextBox 6"/>
          <p:cNvSpPr txBox="1"/>
          <p:nvPr/>
        </p:nvSpPr>
        <p:spPr>
          <a:xfrm>
            <a:off x="7848600" y="4734580"/>
            <a:ext cx="723276" cy="523220"/>
          </a:xfrm>
          <a:prstGeom prst="rect">
            <a:avLst/>
          </a:prstGeom>
          <a:noFill/>
        </p:spPr>
        <p:txBody>
          <a:bodyPr wrap="none" rtlCol="0">
            <a:spAutoFit/>
          </a:bodyPr>
          <a:lstStyle/>
          <a:p>
            <a:r>
              <a:rPr lang="en-US" dirty="0" smtClean="0">
                <a:solidFill>
                  <a:schemeClr val="tx1"/>
                </a:solidFill>
              </a:rPr>
              <a:t>0.4</a:t>
            </a:r>
            <a:endParaRPr lang="en-US" dirty="0">
              <a:solidFill>
                <a:schemeClr val="tx1"/>
              </a:solidFill>
            </a:endParaRPr>
          </a:p>
        </p:txBody>
      </p:sp>
      <p:sp>
        <p:nvSpPr>
          <p:cNvPr id="8" name="Date Placeholder 2"/>
          <p:cNvSpPr>
            <a:spLocks noGrp="1"/>
          </p:cNvSpPr>
          <p:nvPr>
            <p:ph type="dt" sz="half" idx="10"/>
          </p:nvPr>
        </p:nvSpPr>
        <p:spPr>
          <a:xfrm>
            <a:off x="457200" y="6356350"/>
            <a:ext cx="2133600" cy="365125"/>
          </a:xfrm>
        </p:spPr>
        <p:txBody>
          <a:bodyPr/>
          <a:lstStyle/>
          <a:p>
            <a:r>
              <a:rPr lang="en-US" smtClean="0"/>
              <a:t>TB Annual Update, March 22, 2016</a:t>
            </a:r>
            <a:endParaRPr lang="en-US" dirty="0"/>
          </a:p>
        </p:txBody>
      </p:sp>
    </p:spTree>
    <p:extLst>
      <p:ext uri="{BB962C8B-B14F-4D97-AF65-F5344CB8AC3E}">
        <p14:creationId xmlns:p14="http://schemas.microsoft.com/office/powerpoint/2010/main" val="94362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Rounded MT Bold"/>
              </a:rPr>
              <a:t>Maryland Drug Resistance, 2015</a:t>
            </a:r>
            <a:endParaRPr lang="en-US" dirty="0"/>
          </a:p>
        </p:txBody>
      </p:sp>
      <p:sp>
        <p:nvSpPr>
          <p:cNvPr id="4" name="Date Placeholder 2"/>
          <p:cNvSpPr>
            <a:spLocks noGrp="1"/>
          </p:cNvSpPr>
          <p:nvPr>
            <p:ph type="dt" sz="half" idx="10"/>
          </p:nvPr>
        </p:nvSpPr>
        <p:spPr/>
        <p:txBody>
          <a:bodyPr/>
          <a:lstStyle/>
          <a:p>
            <a:r>
              <a:rPr lang="en-US" smtClean="0"/>
              <a:t>TB Annual Update, March 22, 2016</a:t>
            </a:r>
            <a:endParaRPr lang="en-US" dirty="0"/>
          </a:p>
        </p:txBody>
      </p:sp>
      <p:graphicFrame>
        <p:nvGraphicFramePr>
          <p:cNvPr id="10" name="Diagram 9"/>
          <p:cNvGraphicFramePr>
            <a:graphicFrameLocks noChangeAspect="1"/>
          </p:cNvGraphicFramePr>
          <p:nvPr>
            <p:extLst>
              <p:ext uri="{D42A27DB-BD31-4B8C-83A1-F6EECF244321}">
                <p14:modId xmlns:p14="http://schemas.microsoft.com/office/powerpoint/2010/main" val="214051714"/>
              </p:ext>
            </p:extLst>
          </p:nvPr>
        </p:nvGraphicFramePr>
        <p:xfrm>
          <a:off x="914400" y="1447800"/>
          <a:ext cx="7162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577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Rounded MT Bold" panose="020F0704030504030204" pitchFamily="34" charset="0"/>
              </a:rPr>
              <a:t>With </a:t>
            </a:r>
            <a:r>
              <a:rPr lang="en-US" baseline="0" dirty="0" smtClean="0">
                <a:latin typeface="Arial Rounded MT Bold" panose="020F0704030504030204" pitchFamily="34" charset="0"/>
              </a:rPr>
              <a:t>Fewer Cases Why Are  We Still Working So Hard?</a:t>
            </a:r>
            <a:endParaRPr lang="en-US" dirty="0">
              <a:latin typeface="Arial Rounded MT Bold" panose="020F0704030504030204" pitchFamily="34" charset="0"/>
            </a:endParaRPr>
          </a:p>
        </p:txBody>
      </p:sp>
      <p:sp>
        <p:nvSpPr>
          <p:cNvPr id="5" name="Content Placeholder 4"/>
          <p:cNvSpPr>
            <a:spLocks noGrp="1"/>
          </p:cNvSpPr>
          <p:nvPr>
            <p:ph idx="1"/>
          </p:nvPr>
        </p:nvSpPr>
        <p:spPr>
          <a:xfrm>
            <a:off x="381000" y="1883391"/>
            <a:ext cx="8229600" cy="4525963"/>
          </a:xfrm>
        </p:spPr>
        <p:txBody>
          <a:bodyPr>
            <a:normAutofit/>
          </a:bodyPr>
          <a:lstStyle/>
          <a:p>
            <a:r>
              <a:rPr lang="en-US" dirty="0" smtClean="0">
                <a:latin typeface="Arial" panose="020B0604020202020204" pitchFamily="34" charset="0"/>
                <a:cs typeface="Arial" panose="020B0604020202020204" pitchFamily="34" charset="0"/>
              </a:rPr>
              <a:t>Risk factors</a:t>
            </a:r>
          </a:p>
          <a:p>
            <a:pPr lvl="1"/>
            <a:r>
              <a:rPr lang="en-US" dirty="0">
                <a:latin typeface="Arial" panose="020B0604020202020204" pitchFamily="34" charset="0"/>
                <a:cs typeface="Arial" panose="020B0604020202020204" pitchFamily="34" charset="0"/>
              </a:rPr>
              <a:t>TB HIV co-infection</a:t>
            </a:r>
          </a:p>
          <a:p>
            <a:pPr lvl="1"/>
            <a:r>
              <a:rPr lang="en-US" dirty="0">
                <a:latin typeface="Arial" panose="020B0604020202020204" pitchFamily="34" charset="0"/>
                <a:cs typeface="Arial" panose="020B0604020202020204" pitchFamily="34" charset="0"/>
              </a:rPr>
              <a:t>Co-morbidities </a:t>
            </a:r>
            <a:r>
              <a:rPr lang="en-US" dirty="0" smtClean="0">
                <a:latin typeface="Arial" panose="020B0604020202020204" pitchFamily="34" charset="0"/>
                <a:cs typeface="Arial" panose="020B0604020202020204" pitchFamily="34" charset="0"/>
              </a:rPr>
              <a:t>(DM, COPD)</a:t>
            </a:r>
          </a:p>
          <a:p>
            <a:pPr lvl="1"/>
            <a:r>
              <a:rPr lang="en-US" dirty="0" smtClean="0">
                <a:latin typeface="Arial" panose="020B0604020202020204" pitchFamily="34" charset="0"/>
                <a:cs typeface="Arial" panose="020B0604020202020204" pitchFamily="34" charset="0"/>
              </a:rPr>
              <a:t>Pregnancy</a:t>
            </a:r>
          </a:p>
          <a:p>
            <a:pPr lvl="1"/>
            <a:r>
              <a:rPr lang="en-US" dirty="0" smtClean="0">
                <a:latin typeface="Arial" panose="020B0604020202020204" pitchFamily="34" charset="0"/>
                <a:cs typeface="Arial" panose="020B0604020202020204" pitchFamily="34" charset="0"/>
              </a:rPr>
              <a:t>Substance</a:t>
            </a:r>
            <a:r>
              <a:rPr lang="en-US" baseline="0" dirty="0" smtClean="0">
                <a:latin typeface="Arial" panose="020B0604020202020204" pitchFamily="34" charset="0"/>
                <a:cs typeface="Arial" panose="020B0604020202020204" pitchFamily="34" charset="0"/>
              </a:rPr>
              <a:t> abuse</a:t>
            </a:r>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They are more</a:t>
            </a:r>
            <a:r>
              <a:rPr lang="en-US" baseline="0" dirty="0" smtClean="0">
                <a:latin typeface="Arial" panose="020B0604020202020204" pitchFamily="34" charset="0"/>
                <a:cs typeface="Arial" panose="020B0604020202020204" pitchFamily="34" charset="0"/>
              </a:rPr>
              <a:t> complex!</a:t>
            </a:r>
            <a:endParaRPr lang="en-US" dirty="0" smtClean="0">
              <a:latin typeface="Arial" panose="020B0604020202020204" pitchFamily="34" charset="0"/>
              <a:cs typeface="Arial" panose="020B0604020202020204" pitchFamily="34" charset="0"/>
            </a:endParaRPr>
          </a:p>
          <a:p>
            <a:pPr lvl="0"/>
            <a:endParaRPr lang="en-US" dirty="0" smtClean="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264" y="2057400"/>
            <a:ext cx="3028736"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2373370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Arial Rounded MT Bold" panose="020F0704030504030204" pitchFamily="34" charset="0"/>
              </a:rPr>
              <a:t>TB HIV Co-Infection Rate Trends, 2011-2015</a:t>
            </a:r>
            <a:endParaRPr lang="en-US" dirty="0">
              <a:latin typeface="Arial Rounded MT Bold" panose="020F07040305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109740750"/>
              </p:ext>
            </p:extLst>
          </p:nvPr>
        </p:nvGraphicFramePr>
        <p:xfrm>
          <a:off x="533400" y="1600200"/>
          <a:ext cx="8001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r>
              <a:rPr lang="en-US" smtClean="0"/>
              <a:t>TB Annual Update, March 22, 2016</a:t>
            </a:r>
            <a:endParaRPr lang="en-US" dirty="0"/>
          </a:p>
        </p:txBody>
      </p:sp>
    </p:spTree>
    <p:extLst>
      <p:ext uri="{BB962C8B-B14F-4D97-AF65-F5344CB8AC3E}">
        <p14:creationId xmlns:p14="http://schemas.microsoft.com/office/powerpoint/2010/main" val="1094136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Grp="1" noChangeArrowheads="1"/>
          </p:cNvSpPr>
          <p:nvPr>
            <p:ph type="title"/>
          </p:nvPr>
        </p:nvSpPr>
        <p:spPr/>
        <p:txBody>
          <a:bodyPr/>
          <a:lstStyle/>
          <a:p>
            <a:r>
              <a:rPr lang="en-US" dirty="0" smtClean="0">
                <a:latin typeface="Arial Rounded MT Bold" panose="020F0704030504030204" pitchFamily="34" charset="0"/>
              </a:rPr>
              <a:t>Presentation Outline</a:t>
            </a:r>
            <a:endParaRPr lang="en-US" dirty="0">
              <a:latin typeface="Arial Rounded MT Bold" panose="020F0704030504030204" pitchFamily="34" charset="0"/>
            </a:endParaRPr>
          </a:p>
        </p:txBody>
      </p:sp>
      <p:sp>
        <p:nvSpPr>
          <p:cNvPr id="22530" name="Rectangle 2"/>
          <p:cNvSpPr>
            <a:spLocks noGrp="1" noChangeArrowheads="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Global TB Epidemiology (2014)</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Maryland </a:t>
            </a:r>
            <a:r>
              <a:rPr lang="en-US" dirty="0">
                <a:latin typeface="Arial" panose="020B0604020202020204" pitchFamily="34" charset="0"/>
                <a:cs typeface="Arial" panose="020B0604020202020204" pitchFamily="34" charset="0"/>
              </a:rPr>
              <a:t>TB Epidemiology (</a:t>
            </a:r>
            <a:r>
              <a:rPr lang="en-US" dirty="0" smtClean="0">
                <a:latin typeface="Arial" panose="020B0604020202020204" pitchFamily="34" charset="0"/>
                <a:cs typeface="Arial" panose="020B0604020202020204" pitchFamily="34" charset="0"/>
              </a:rPr>
              <a:t>2015)</a:t>
            </a:r>
            <a:endParaRPr lang="en-US" dirty="0">
              <a:latin typeface="Arial" panose="020B0604020202020204" pitchFamily="34" charset="0"/>
              <a:cs typeface="Arial" panose="020B0604020202020204" pitchFamily="34" charset="0"/>
            </a:endParaRPr>
          </a:p>
          <a:p>
            <a:pPr lvl="1"/>
            <a:r>
              <a:rPr lang="en-US" dirty="0" smtClean="0"/>
              <a:t>TB case numbers </a:t>
            </a:r>
            <a:r>
              <a:rPr lang="en-US" dirty="0"/>
              <a:t>and trends</a:t>
            </a:r>
          </a:p>
          <a:p>
            <a:pPr lvl="1"/>
            <a:r>
              <a:rPr lang="en-US" dirty="0" smtClean="0"/>
              <a:t>Demographics</a:t>
            </a:r>
            <a:endParaRPr lang="en-US" dirty="0"/>
          </a:p>
          <a:p>
            <a:pPr lvl="1"/>
            <a:r>
              <a:rPr lang="en-US" dirty="0"/>
              <a:t>Drug </a:t>
            </a:r>
            <a:r>
              <a:rPr lang="en-US" dirty="0" smtClean="0"/>
              <a:t>resistance</a:t>
            </a:r>
            <a:endParaRPr lang="en-US" dirty="0"/>
          </a:p>
          <a:p>
            <a:pPr lvl="1"/>
            <a:r>
              <a:rPr lang="en-US" dirty="0" smtClean="0"/>
              <a:t>Comorbidities</a:t>
            </a:r>
          </a:p>
          <a:p>
            <a:pPr lvl="1"/>
            <a:r>
              <a:rPr lang="en-US" dirty="0" smtClean="0"/>
              <a:t>Genotyping</a:t>
            </a:r>
            <a:endParaRPr lang="en-US" dirty="0"/>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TBESC Update</a:t>
            </a:r>
          </a:p>
          <a:p>
            <a:pPr lvl="1"/>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
        <p:nvSpPr>
          <p:cNvPr id="4" name="Date Placeholder 2"/>
          <p:cNvSpPr>
            <a:spLocks noGrp="1"/>
          </p:cNvSpPr>
          <p:nvPr>
            <p:ph type="dt" sz="half" idx="10"/>
          </p:nvPr>
        </p:nvSpPr>
        <p:spPr/>
        <p:txBody>
          <a:bodyPr/>
          <a:lstStyle/>
          <a:p>
            <a:r>
              <a:rPr lang="en-US" smtClean="0"/>
              <a:t>TB Annual Update, March 22, 2016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Rounded MT Bold" panose="020F0704030504030204" pitchFamily="34" charset="0"/>
              </a:rPr>
              <a:t>Numbers of TB HIV Co-Infection,             Origin of Birth, 2012-2015</a:t>
            </a:r>
            <a:endParaRPr lang="en-US" sz="3600" dirty="0">
              <a:latin typeface="Arial Rounded MT Bold" panose="020F07040305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126833994"/>
              </p:ext>
            </p:extLst>
          </p:nvPr>
        </p:nvGraphicFramePr>
        <p:xfrm>
          <a:off x="762000" y="1447800"/>
          <a:ext cx="7848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TB Annual Update, March 22, 2016</a:t>
            </a:r>
            <a:endParaRPr lang="en-US" dirty="0"/>
          </a:p>
        </p:txBody>
      </p:sp>
    </p:spTree>
    <p:extLst>
      <p:ext uri="{BB962C8B-B14F-4D97-AF65-F5344CB8AC3E}">
        <p14:creationId xmlns:p14="http://schemas.microsoft.com/office/powerpoint/2010/main" val="366929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Rounded MT Bold" panose="020F0704030504030204" pitchFamily="34" charset="0"/>
              </a:rPr>
              <a:t>TB and Diabetes</a:t>
            </a:r>
            <a:r>
              <a:rPr lang="en-US" baseline="0" dirty="0" smtClean="0">
                <a:latin typeface="Arial Rounded MT Bold" panose="020F0704030504030204" pitchFamily="34" charset="0"/>
              </a:rPr>
              <a:t> </a:t>
            </a:r>
            <a:endParaRPr lang="en-US" dirty="0">
              <a:latin typeface="Arial Rounded MT Bold" panose="020F0704030504030204" pitchFamily="34" charset="0"/>
            </a:endParaRPr>
          </a:p>
        </p:txBody>
      </p:sp>
      <p:sp>
        <p:nvSpPr>
          <p:cNvPr id="3" name="TextBox 2"/>
          <p:cNvSpPr txBox="1"/>
          <p:nvPr/>
        </p:nvSpPr>
        <p:spPr>
          <a:xfrm>
            <a:off x="920886" y="990600"/>
            <a:ext cx="603114" cy="400110"/>
          </a:xfrm>
          <a:prstGeom prst="rect">
            <a:avLst/>
          </a:prstGeom>
          <a:noFill/>
        </p:spPr>
        <p:txBody>
          <a:bodyPr wrap="none" rtlCol="0">
            <a:spAutoFit/>
          </a:bodyPr>
          <a:lstStyle/>
          <a:p>
            <a:r>
              <a:rPr lang="en-US" sz="2000" dirty="0" smtClean="0">
                <a:solidFill>
                  <a:schemeClr val="tx1"/>
                </a:solidFill>
              </a:rPr>
              <a:t>No.</a:t>
            </a:r>
            <a:endParaRPr lang="en-US" sz="2000" dirty="0">
              <a:solidFill>
                <a:schemeClr val="tx1"/>
              </a:solidFill>
            </a:endParaRPr>
          </a:p>
        </p:txBody>
      </p:sp>
      <p:sp>
        <p:nvSpPr>
          <p:cNvPr id="5" name="TextBox 4"/>
          <p:cNvSpPr txBox="1"/>
          <p:nvPr/>
        </p:nvSpPr>
        <p:spPr>
          <a:xfrm>
            <a:off x="7795618" y="942945"/>
            <a:ext cx="404277" cy="400110"/>
          </a:xfrm>
          <a:prstGeom prst="rect">
            <a:avLst/>
          </a:prstGeom>
          <a:noFill/>
        </p:spPr>
        <p:txBody>
          <a:bodyPr wrap="none" rtlCol="0">
            <a:spAutoFit/>
          </a:bodyPr>
          <a:lstStyle/>
          <a:p>
            <a:r>
              <a:rPr lang="en-US" sz="2000" b="1" dirty="0" smtClean="0">
                <a:solidFill>
                  <a:schemeClr val="tx1"/>
                </a:solidFill>
              </a:rPr>
              <a:t>%</a:t>
            </a:r>
            <a:endParaRPr lang="en-US" sz="2000" b="1"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3089749632"/>
              </p:ext>
            </p:extLst>
          </p:nvPr>
        </p:nvGraphicFramePr>
        <p:xfrm>
          <a:off x="685800" y="1390710"/>
          <a:ext cx="7620000" cy="485769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smtClean="0"/>
              <a:t>TB Annual Update, March 22, 2016</a:t>
            </a:r>
            <a:endParaRPr lang="en-US" dirty="0"/>
          </a:p>
        </p:txBody>
      </p:sp>
    </p:spTree>
    <p:extLst>
      <p:ext uri="{BB962C8B-B14F-4D97-AF65-F5344CB8AC3E}">
        <p14:creationId xmlns:p14="http://schemas.microsoft.com/office/powerpoint/2010/main" val="3814216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Rounded MT Bold" panose="020F0704030504030204" pitchFamily="34" charset="0"/>
              </a:rPr>
              <a:t>TB-DM project (2014-2016)</a:t>
            </a:r>
            <a:br>
              <a:rPr lang="en-US" sz="3200" dirty="0" smtClean="0">
                <a:latin typeface="Arial Rounded MT Bold" panose="020F0704030504030204" pitchFamily="34" charset="0"/>
              </a:rPr>
            </a:br>
            <a:r>
              <a:rPr lang="en-US" sz="3200" dirty="0" smtClean="0">
                <a:latin typeface="Arial Rounded MT Bold" panose="020F0704030504030204" pitchFamily="34" charset="0"/>
              </a:rPr>
              <a:t>Richard </a:t>
            </a:r>
            <a:r>
              <a:rPr lang="en-US" sz="3200" dirty="0">
                <a:latin typeface="Arial Rounded MT Bold" panose="020F0704030504030204" pitchFamily="34" charset="0"/>
              </a:rPr>
              <a:t>Brooks, MD, </a:t>
            </a:r>
            <a:r>
              <a:rPr lang="en-US" sz="3200" dirty="0" smtClean="0">
                <a:latin typeface="Arial Rounded MT Bold" panose="020F0704030504030204" pitchFamily="34" charset="0"/>
              </a:rPr>
              <a:t>MPH, EIS officer</a:t>
            </a:r>
            <a:endParaRPr lang="en-US" sz="3200" dirty="0">
              <a:latin typeface="Arial Rounded MT Bold" panose="020F0704030504030204" pitchFamily="34" charset="0"/>
            </a:endParaRPr>
          </a:p>
        </p:txBody>
      </p:sp>
      <p:sp>
        <p:nvSpPr>
          <p:cNvPr id="3" name="Date Placeholder 2"/>
          <p:cNvSpPr>
            <a:spLocks noGrp="1"/>
          </p:cNvSpPr>
          <p:nvPr>
            <p:ph type="dt" sz="half" idx="10"/>
          </p:nvPr>
        </p:nvSpPr>
        <p:spPr/>
        <p:txBody>
          <a:bodyPr/>
          <a:lstStyle/>
          <a:p>
            <a:r>
              <a:rPr lang="en-US" smtClean="0"/>
              <a:t>TB Annual Update, March 22, 2016</a:t>
            </a:r>
            <a:endParaRPr lang="en-US" dirty="0"/>
          </a:p>
        </p:txBody>
      </p:sp>
      <p:sp>
        <p:nvSpPr>
          <p:cNvPr id="6" name="TextBox 5"/>
          <p:cNvSpPr txBox="1"/>
          <p:nvPr/>
        </p:nvSpPr>
        <p:spPr>
          <a:xfrm>
            <a:off x="451310" y="1676400"/>
            <a:ext cx="8540290" cy="3970318"/>
          </a:xfrm>
          <a:prstGeom prst="rect">
            <a:avLst/>
          </a:prstGeom>
          <a:noFill/>
        </p:spPr>
        <p:txBody>
          <a:bodyPr wrap="square" rtlCol="0">
            <a:spAutoFit/>
          </a:bodyPr>
          <a:lstStyle/>
          <a:p>
            <a:pPr algn="l"/>
            <a:r>
              <a:rPr lang="en-US" dirty="0" smtClean="0">
                <a:solidFill>
                  <a:schemeClr val="tx1"/>
                </a:solidFill>
                <a:latin typeface="+mn-lt"/>
              </a:rPr>
              <a:t>“Quick and dirty” findings  for 1.5 years of NEDSS data:</a:t>
            </a:r>
          </a:p>
          <a:p>
            <a:pPr algn="l"/>
            <a:endParaRPr lang="en-US" dirty="0" smtClean="0">
              <a:solidFill>
                <a:schemeClr val="tx1"/>
              </a:solidFill>
              <a:latin typeface="+mn-lt"/>
            </a:endParaRPr>
          </a:p>
          <a:p>
            <a:pPr algn="l"/>
            <a:r>
              <a:rPr lang="en-US" dirty="0" smtClean="0">
                <a:solidFill>
                  <a:schemeClr val="tx1"/>
                </a:solidFill>
                <a:latin typeface="+mn-lt"/>
              </a:rPr>
              <a:t>Compared to TB patients without diabetes, TB-DM were:</a:t>
            </a:r>
          </a:p>
          <a:p>
            <a:pPr algn="l"/>
            <a:endParaRPr lang="en-US" dirty="0" smtClean="0">
              <a:solidFill>
                <a:schemeClr val="tx1"/>
              </a:solidFill>
              <a:latin typeface="+mn-lt"/>
            </a:endParaRPr>
          </a:p>
          <a:p>
            <a:pPr marL="514350" indent="-514350" algn="l">
              <a:buAutoNum type="arabicPeriod"/>
            </a:pPr>
            <a:r>
              <a:rPr lang="en-US" dirty="0" smtClean="0">
                <a:solidFill>
                  <a:schemeClr val="tx1"/>
                </a:solidFill>
                <a:latin typeface="+mn-lt"/>
              </a:rPr>
              <a:t>Two times more likely to be </a:t>
            </a:r>
            <a:r>
              <a:rPr lang="en-US" b="1" dirty="0" smtClean="0">
                <a:solidFill>
                  <a:schemeClr val="tx1"/>
                </a:solidFill>
                <a:latin typeface="+mn-lt"/>
              </a:rPr>
              <a:t>sputum smear positive</a:t>
            </a:r>
          </a:p>
          <a:p>
            <a:pPr marL="514350" indent="-514350" algn="l">
              <a:buAutoNum type="arabicPeriod"/>
            </a:pPr>
            <a:r>
              <a:rPr lang="en-US" dirty="0" smtClean="0">
                <a:solidFill>
                  <a:schemeClr val="tx1"/>
                </a:solidFill>
                <a:latin typeface="+mn-lt"/>
              </a:rPr>
              <a:t>2.4 times more likely to be </a:t>
            </a:r>
            <a:r>
              <a:rPr lang="en-US" b="1" dirty="0" err="1" smtClean="0">
                <a:solidFill>
                  <a:schemeClr val="tx1"/>
                </a:solidFill>
                <a:latin typeface="+mn-lt"/>
              </a:rPr>
              <a:t>cavitary</a:t>
            </a:r>
            <a:endParaRPr lang="en-US" b="1" dirty="0" smtClean="0">
              <a:solidFill>
                <a:schemeClr val="tx1"/>
              </a:solidFill>
              <a:latin typeface="+mn-lt"/>
            </a:endParaRPr>
          </a:p>
          <a:p>
            <a:pPr marL="514350" indent="-514350" algn="l">
              <a:buAutoNum type="arabicPeriod"/>
            </a:pPr>
            <a:r>
              <a:rPr lang="en-US" dirty="0" smtClean="0">
                <a:solidFill>
                  <a:schemeClr val="tx1"/>
                </a:solidFill>
                <a:latin typeface="+mn-lt"/>
              </a:rPr>
              <a:t>Four times more likely to:</a:t>
            </a:r>
          </a:p>
          <a:p>
            <a:pPr lvl="1" algn="l"/>
            <a:r>
              <a:rPr lang="en-US" dirty="0" smtClean="0">
                <a:solidFill>
                  <a:schemeClr val="tx1"/>
                </a:solidFill>
                <a:latin typeface="+mn-lt"/>
              </a:rPr>
              <a:t>a. have an </a:t>
            </a:r>
            <a:r>
              <a:rPr lang="en-US" b="1" dirty="0" smtClean="0">
                <a:solidFill>
                  <a:schemeClr val="tx1"/>
                </a:solidFill>
                <a:latin typeface="+mn-lt"/>
              </a:rPr>
              <a:t>indeterminate IGRA</a:t>
            </a:r>
          </a:p>
          <a:p>
            <a:pPr lvl="1" algn="l"/>
            <a:r>
              <a:rPr lang="en-US" dirty="0" smtClean="0">
                <a:solidFill>
                  <a:schemeClr val="tx1"/>
                </a:solidFill>
                <a:latin typeface="+mn-lt"/>
              </a:rPr>
              <a:t>b. </a:t>
            </a:r>
            <a:r>
              <a:rPr lang="en-US" b="1" dirty="0" smtClean="0">
                <a:solidFill>
                  <a:schemeClr val="tx1"/>
                </a:solidFill>
                <a:latin typeface="+mn-lt"/>
              </a:rPr>
              <a:t>die </a:t>
            </a:r>
            <a:r>
              <a:rPr lang="en-US" dirty="0" smtClean="0">
                <a:solidFill>
                  <a:schemeClr val="tx1"/>
                </a:solidFill>
                <a:latin typeface="+mn-lt"/>
              </a:rPr>
              <a:t>during TB treatment </a:t>
            </a:r>
            <a:endParaRPr lang="en-US" dirty="0">
              <a:solidFill>
                <a:schemeClr val="tx1"/>
              </a:solidFill>
              <a:latin typeface="+mn-lt"/>
            </a:endParaRPr>
          </a:p>
        </p:txBody>
      </p:sp>
    </p:spTree>
    <p:extLst>
      <p:ext uri="{BB962C8B-B14F-4D97-AF65-F5344CB8AC3E}">
        <p14:creationId xmlns:p14="http://schemas.microsoft.com/office/powerpoint/2010/main" val="265583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Rounded MT Bold" panose="020F0704030504030204" pitchFamily="34" charset="0"/>
              </a:rPr>
              <a:t>TB-DM project (2014-2016)</a:t>
            </a:r>
            <a:br>
              <a:rPr lang="en-US" sz="3200" dirty="0">
                <a:latin typeface="Arial Rounded MT Bold" panose="020F0704030504030204" pitchFamily="34" charset="0"/>
              </a:rPr>
            </a:br>
            <a:r>
              <a:rPr lang="en-US" sz="3200" dirty="0">
                <a:latin typeface="Arial Rounded MT Bold" panose="020F0704030504030204" pitchFamily="34" charset="0"/>
              </a:rPr>
              <a:t>Richard Brooks, MD, MPH, EIS officer</a:t>
            </a:r>
            <a:endParaRPr lang="en-US" sz="3200" dirty="0"/>
          </a:p>
        </p:txBody>
      </p:sp>
      <p:sp>
        <p:nvSpPr>
          <p:cNvPr id="3" name="Date Placeholder 2"/>
          <p:cNvSpPr>
            <a:spLocks noGrp="1"/>
          </p:cNvSpPr>
          <p:nvPr>
            <p:ph type="dt" sz="half" idx="10"/>
          </p:nvPr>
        </p:nvSpPr>
        <p:spPr/>
        <p:txBody>
          <a:bodyPr/>
          <a:lstStyle/>
          <a:p>
            <a:r>
              <a:rPr lang="en-US" smtClean="0"/>
              <a:t>TB Annual Update, March 22, 2016</a:t>
            </a:r>
            <a:endParaRPr lang="en-US" dirty="0"/>
          </a:p>
        </p:txBody>
      </p:sp>
      <p:sp>
        <p:nvSpPr>
          <p:cNvPr id="7" name="TextBox 6"/>
          <p:cNvSpPr txBox="1"/>
          <p:nvPr/>
        </p:nvSpPr>
        <p:spPr>
          <a:xfrm>
            <a:off x="3200400" y="1694795"/>
            <a:ext cx="5734923" cy="4832092"/>
          </a:xfrm>
          <a:prstGeom prst="rect">
            <a:avLst/>
          </a:prstGeom>
          <a:noFill/>
        </p:spPr>
        <p:txBody>
          <a:bodyPr wrap="square" rtlCol="0">
            <a:spAutoFit/>
          </a:bodyPr>
          <a:lstStyle/>
          <a:p>
            <a:pPr algn="l"/>
            <a:r>
              <a:rPr lang="en-US" b="1" dirty="0" smtClean="0">
                <a:solidFill>
                  <a:schemeClr val="tx1"/>
                </a:solidFill>
                <a:latin typeface="+mn-lt"/>
              </a:rPr>
              <a:t>A couple of anecdotes:</a:t>
            </a:r>
          </a:p>
          <a:p>
            <a:pPr marL="514350" indent="-514350" algn="l">
              <a:buAutoNum type="arabicPeriod"/>
            </a:pPr>
            <a:r>
              <a:rPr lang="en-US" dirty="0" smtClean="0">
                <a:solidFill>
                  <a:schemeClr val="tx1"/>
                </a:solidFill>
                <a:latin typeface="+mn-lt"/>
              </a:rPr>
              <a:t>Among TB patients/ suspects:</a:t>
            </a:r>
          </a:p>
          <a:p>
            <a:pPr marL="457200" algn="l"/>
            <a:r>
              <a:rPr lang="en-US" b="1" dirty="0" smtClean="0">
                <a:solidFill>
                  <a:schemeClr val="tx1"/>
                </a:solidFill>
                <a:latin typeface="+mn-lt"/>
              </a:rPr>
              <a:t>YOU</a:t>
            </a:r>
            <a:r>
              <a:rPr lang="en-US" dirty="0" smtClean="0">
                <a:solidFill>
                  <a:schemeClr val="tx1"/>
                </a:solidFill>
                <a:latin typeface="+mn-lt"/>
              </a:rPr>
              <a:t> have diagnosed previously unknown DM-TB</a:t>
            </a:r>
          </a:p>
          <a:p>
            <a:pPr marL="457200" algn="l"/>
            <a:endParaRPr lang="en-US" dirty="0" smtClean="0">
              <a:solidFill>
                <a:schemeClr val="tx1"/>
              </a:solidFill>
              <a:latin typeface="+mn-lt"/>
            </a:endParaRPr>
          </a:p>
          <a:p>
            <a:pPr algn="l"/>
            <a:r>
              <a:rPr lang="en-US" dirty="0">
                <a:solidFill>
                  <a:schemeClr val="tx1"/>
                </a:solidFill>
                <a:latin typeface="+mn-lt"/>
              </a:rPr>
              <a:t> </a:t>
            </a:r>
            <a:r>
              <a:rPr lang="en-US" dirty="0" smtClean="0">
                <a:solidFill>
                  <a:schemeClr val="tx1"/>
                </a:solidFill>
                <a:latin typeface="+mn-lt"/>
              </a:rPr>
              <a:t>     HgbA1c </a:t>
            </a:r>
            <a:r>
              <a:rPr lang="en-US" dirty="0">
                <a:solidFill>
                  <a:schemeClr val="tx1"/>
                </a:solidFill>
                <a:latin typeface="+mn-lt"/>
              </a:rPr>
              <a:t>as high as 14.4!</a:t>
            </a:r>
          </a:p>
          <a:p>
            <a:pPr algn="l"/>
            <a:endParaRPr lang="en-US" dirty="0" smtClean="0">
              <a:solidFill>
                <a:schemeClr val="tx1"/>
              </a:solidFill>
              <a:latin typeface="+mn-lt"/>
            </a:endParaRPr>
          </a:p>
          <a:p>
            <a:pPr algn="l"/>
            <a:r>
              <a:rPr lang="en-US" dirty="0" smtClean="0">
                <a:solidFill>
                  <a:schemeClr val="tx1"/>
                </a:solidFill>
                <a:latin typeface="+mn-lt"/>
              </a:rPr>
              <a:t>3.  TDM among TB-DM patients:  </a:t>
            </a:r>
          </a:p>
          <a:p>
            <a:pPr marL="511175" algn="l"/>
            <a:r>
              <a:rPr lang="en-US" b="1" dirty="0" smtClean="0">
                <a:solidFill>
                  <a:schemeClr val="tx1"/>
                </a:solidFill>
                <a:latin typeface="+mn-lt"/>
              </a:rPr>
              <a:t>YOU </a:t>
            </a:r>
            <a:r>
              <a:rPr lang="en-US" dirty="0" smtClean="0">
                <a:solidFill>
                  <a:schemeClr val="tx1"/>
                </a:solidFill>
                <a:latin typeface="+mn-lt"/>
              </a:rPr>
              <a:t>identified low RIF absorption in some patients, and increased RIF doses to therapeutic levels</a:t>
            </a:r>
            <a:endParaRPr lang="en-US" dirty="0">
              <a:solidFill>
                <a:schemeClr val="tx1"/>
              </a:solidFill>
              <a:latin typeface="+mn-lt"/>
            </a:endParaRPr>
          </a:p>
        </p:txBody>
      </p:sp>
      <p:pic>
        <p:nvPicPr>
          <p:cNvPr id="1027" name="Picture 3" descr="C:\Users\wcronin\AppData\Local\Microsoft\Windows\Temporary Internet Files\Content.IE5\D0ZM4G78\we-can-do-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73282"/>
            <a:ext cx="2686072" cy="351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9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latin typeface="Arial Rounded MT Bold" panose="020F0704030504030204" pitchFamily="34" charset="0"/>
              </a:rPr>
              <a:t>Mtb</a:t>
            </a:r>
            <a:r>
              <a:rPr lang="en-US" sz="3600" i="1" dirty="0" smtClean="0">
                <a:latin typeface="Arial Rounded MT Bold" panose="020F0704030504030204" pitchFamily="34" charset="0"/>
              </a:rPr>
              <a:t> </a:t>
            </a:r>
            <a:r>
              <a:rPr lang="en-US" sz="3600" dirty="0" smtClean="0">
                <a:latin typeface="Arial Rounded MT Bold" panose="020F0704030504030204" pitchFamily="34" charset="0"/>
              </a:rPr>
              <a:t>Genotype Clustering</a:t>
            </a:r>
            <a:endParaRPr lang="en-US" sz="3600" dirty="0">
              <a:latin typeface="Arial Rounded MT Bold" panose="020F0704030504030204" pitchFamily="34" charset="0"/>
            </a:endParaRPr>
          </a:p>
        </p:txBody>
      </p:sp>
      <p:sp>
        <p:nvSpPr>
          <p:cNvPr id="3" name="Content Placeholder 2"/>
          <p:cNvSpPr>
            <a:spLocks noGrp="1"/>
          </p:cNvSpPr>
          <p:nvPr>
            <p:ph idx="1"/>
          </p:nvPr>
        </p:nvSpPr>
        <p:spPr>
          <a:xfrm>
            <a:off x="1622554" y="1545771"/>
            <a:ext cx="8229600" cy="4525963"/>
          </a:xfrm>
        </p:spPr>
        <p:txBody>
          <a:bodyPr>
            <a:normAutofit/>
          </a:bodyPr>
          <a:lstStyle/>
          <a:p>
            <a:r>
              <a:rPr lang="en-US" sz="3600" dirty="0" smtClean="0"/>
              <a:t>Local Health Department calls CTBCP</a:t>
            </a:r>
          </a:p>
          <a:p>
            <a:r>
              <a:rPr lang="en-US" sz="3600" dirty="0" smtClean="0"/>
              <a:t>Provider or ICP calls CTBCP</a:t>
            </a:r>
          </a:p>
          <a:p>
            <a:r>
              <a:rPr lang="en-US" sz="3600" dirty="0" smtClean="0"/>
              <a:t>CTBCP gets routine genotyping report from CDC (TB-GIMS) and calls LHD</a:t>
            </a:r>
          </a:p>
          <a:p>
            <a:r>
              <a:rPr lang="en-US" sz="3600" dirty="0" smtClean="0"/>
              <a:t>CDC (TB-GIMS) sends an “Alert”</a:t>
            </a:r>
          </a:p>
          <a:p>
            <a:r>
              <a:rPr lang="en-US" sz="3600" dirty="0" smtClean="0"/>
              <a:t>Laboratory </a:t>
            </a:r>
            <a:r>
              <a:rPr lang="en-US" sz="3600" dirty="0"/>
              <a:t>calls CTBCP</a:t>
            </a:r>
          </a:p>
          <a:p>
            <a:endParaRPr lang="en-US" sz="3600" dirty="0" smtClean="0"/>
          </a:p>
          <a:p>
            <a:endParaRPr lang="en-US" sz="3600" dirty="0"/>
          </a:p>
        </p:txBody>
      </p:sp>
      <p:sp>
        <p:nvSpPr>
          <p:cNvPr id="4" name="Date Placeholder 3"/>
          <p:cNvSpPr>
            <a:spLocks noGrp="1"/>
          </p:cNvSpPr>
          <p:nvPr>
            <p:ph type="dt" sz="half" idx="10"/>
          </p:nvPr>
        </p:nvSpPr>
        <p:spPr>
          <a:xfrm>
            <a:off x="457200" y="6356350"/>
            <a:ext cx="2514600" cy="365125"/>
          </a:xfrm>
        </p:spPr>
        <p:txBody>
          <a:bodyPr/>
          <a:lstStyle/>
          <a:p>
            <a:r>
              <a:rPr lang="en-US" smtClean="0">
                <a:solidFill>
                  <a:srgbClr val="000000"/>
                </a:solidFill>
              </a:rPr>
              <a:t>TB Annual Update, March 22, 2016</a:t>
            </a:r>
            <a:endParaRPr lang="en-US" dirty="0">
              <a:solidFill>
                <a:srgbClr val="000000"/>
              </a:solidFill>
            </a:endParaRPr>
          </a:p>
        </p:txBody>
      </p:sp>
      <p:pic>
        <p:nvPicPr>
          <p:cNvPr id="8" name="Picture 2" descr="C:\Users\wcronin\AppData\Local\Microsoft\Windows\Temporary Internet Files\Content.IE5\C6DZ4I16\154382_thatrubberducky26_a-lady-pers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2" y="1524000"/>
            <a:ext cx="1153886" cy="1331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wcronin\AppData\Local\Microsoft\Windows\Temporary Internet Files\Content.IE5\C6DZ4I16\ChurchBuilding-150x1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59" y="2855407"/>
            <a:ext cx="128451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wcronin\AppData\Local\Microsoft\Windows\Temporary Internet Files\Content.IE5\TUR8GP1F\Calendar-Planning-phot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372" y="4161693"/>
            <a:ext cx="1350411" cy="141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9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1954711"/>
              </p:ext>
            </p:extLst>
          </p:nvPr>
        </p:nvGraphicFramePr>
        <p:xfrm>
          <a:off x="457200" y="1514904"/>
          <a:ext cx="8229600" cy="5114496"/>
        </p:xfrm>
        <a:graphic>
          <a:graphicData uri="http://schemas.openxmlformats.org/drawingml/2006/table">
            <a:tbl>
              <a:tblPr firstRow="1" bandRow="1">
                <a:tableStyleId>{5C22544A-7EE6-4342-B048-85BDC9FD1C3A}</a:tableStyleId>
              </a:tblPr>
              <a:tblGrid>
                <a:gridCol w="3643351"/>
                <a:gridCol w="2264484"/>
                <a:gridCol w="2321765"/>
              </a:tblGrid>
              <a:tr h="1282651">
                <a:tc>
                  <a:txBody>
                    <a:bodyPr/>
                    <a:lstStyle/>
                    <a:p>
                      <a:endParaRPr lang="en-US" sz="3200" dirty="0"/>
                    </a:p>
                  </a:txBody>
                  <a:tcPr anchor="ctr">
                    <a:solidFill>
                      <a:srgbClr val="000090"/>
                    </a:solidFill>
                  </a:tcPr>
                </a:tc>
                <a:tc>
                  <a:txBody>
                    <a:bodyPr/>
                    <a:lstStyle/>
                    <a:p>
                      <a:pPr algn="ctr"/>
                      <a:r>
                        <a:rPr lang="en-US" sz="3200" dirty="0" smtClean="0"/>
                        <a:t>TB case</a:t>
                      </a:r>
                      <a:r>
                        <a:rPr lang="en-US" sz="3200" baseline="0" dirty="0" smtClean="0"/>
                        <a:t> rate</a:t>
                      </a:r>
                    </a:p>
                    <a:p>
                      <a:pPr algn="ctr"/>
                      <a:r>
                        <a:rPr lang="en-US" sz="3200" baseline="0" dirty="0" smtClean="0"/>
                        <a:t>(active TB)</a:t>
                      </a:r>
                      <a:endParaRPr lang="en-US" sz="3200" dirty="0"/>
                    </a:p>
                  </a:txBody>
                  <a:tcPr anchor="ctr">
                    <a:solidFill>
                      <a:srgbClr val="000090"/>
                    </a:solidFill>
                  </a:tcPr>
                </a:tc>
                <a:tc>
                  <a:txBody>
                    <a:bodyPr/>
                    <a:lstStyle/>
                    <a:p>
                      <a:pPr algn="ctr"/>
                      <a:r>
                        <a:rPr lang="en-US" sz="3200" dirty="0" smtClean="0"/>
                        <a:t>#</a:t>
                      </a:r>
                      <a:r>
                        <a:rPr lang="en-US" sz="3200" baseline="0" dirty="0" smtClean="0"/>
                        <a:t> cases of active TB</a:t>
                      </a:r>
                      <a:endParaRPr lang="en-US" sz="3200" dirty="0"/>
                    </a:p>
                  </a:txBody>
                  <a:tcPr anchor="ctr">
                    <a:solidFill>
                      <a:srgbClr val="000090"/>
                    </a:solidFill>
                  </a:tcPr>
                </a:tc>
              </a:tr>
              <a:tr h="1266543">
                <a:tc>
                  <a:txBody>
                    <a:bodyPr/>
                    <a:lstStyle/>
                    <a:p>
                      <a:r>
                        <a:rPr lang="en-US" sz="3200" b="1" dirty="0" smtClean="0"/>
                        <a:t>Current U.S. (2014)</a:t>
                      </a:r>
                      <a:endParaRPr lang="en-US" sz="3200" b="1" dirty="0"/>
                    </a:p>
                  </a:txBody>
                  <a:tcPr anchor="ctr"/>
                </a:tc>
                <a:tc>
                  <a:txBody>
                    <a:bodyPr/>
                    <a:lstStyle/>
                    <a:p>
                      <a:pPr algn="ctr"/>
                      <a:r>
                        <a:rPr lang="en-US" sz="2800" b="1" dirty="0" smtClean="0"/>
                        <a:t>30 cases/million</a:t>
                      </a:r>
                      <a:endParaRPr lang="en-US" sz="2800" b="1" dirty="0"/>
                    </a:p>
                  </a:txBody>
                  <a:tcPr anchor="ctr"/>
                </a:tc>
                <a:tc>
                  <a:txBody>
                    <a:bodyPr/>
                    <a:lstStyle/>
                    <a:p>
                      <a:pPr algn="ctr"/>
                      <a:r>
                        <a:rPr lang="en-US" sz="2800" b="1" dirty="0" smtClean="0"/>
                        <a:t>9412</a:t>
                      </a:r>
                      <a:endParaRPr lang="en-US" sz="2800" b="1" dirty="0"/>
                    </a:p>
                  </a:txBody>
                  <a:tcPr anchor="ctr"/>
                </a:tc>
              </a:tr>
              <a:tr h="1282651">
                <a:tc>
                  <a:txBody>
                    <a:bodyPr/>
                    <a:lstStyle/>
                    <a:p>
                      <a:r>
                        <a:rPr lang="en-US" sz="3200" dirty="0" smtClean="0"/>
                        <a:t>TB ‘pre-elimination’</a:t>
                      </a:r>
                      <a:endParaRPr lang="en-US" sz="3200" dirty="0"/>
                    </a:p>
                  </a:txBody>
                  <a:tcPr anchor="ctr"/>
                </a:tc>
                <a:tc>
                  <a:txBody>
                    <a:bodyPr/>
                    <a:lstStyle/>
                    <a:p>
                      <a:pPr algn="ctr"/>
                      <a:r>
                        <a:rPr lang="en-US" sz="2800" dirty="0" smtClean="0"/>
                        <a:t>&lt; 10 cases/million</a:t>
                      </a:r>
                      <a:endParaRPr lang="en-US" sz="2800" dirty="0"/>
                    </a:p>
                  </a:txBody>
                  <a:tcPr anchor="ctr"/>
                </a:tc>
                <a:tc>
                  <a:txBody>
                    <a:bodyPr/>
                    <a:lstStyle/>
                    <a:p>
                      <a:pPr algn="ctr"/>
                      <a:r>
                        <a:rPr lang="en-US" sz="2800" dirty="0" smtClean="0"/>
                        <a:t>&lt;</a:t>
                      </a:r>
                      <a:r>
                        <a:rPr lang="en-US" sz="2800" baseline="0" dirty="0" smtClean="0"/>
                        <a:t> </a:t>
                      </a:r>
                      <a:r>
                        <a:rPr lang="en-US" sz="2800" dirty="0" smtClean="0"/>
                        <a:t>3200</a:t>
                      </a:r>
                      <a:endParaRPr lang="en-US" sz="2800" dirty="0"/>
                    </a:p>
                  </a:txBody>
                  <a:tcPr anchor="ctr"/>
                </a:tc>
              </a:tr>
              <a:tr h="1282651">
                <a:tc>
                  <a:txBody>
                    <a:bodyPr/>
                    <a:lstStyle/>
                    <a:p>
                      <a:r>
                        <a:rPr lang="en-US" sz="3200" dirty="0" smtClean="0"/>
                        <a:t>TB ‘elimination’</a:t>
                      </a:r>
                      <a:endParaRPr lang="en-US" sz="3200" dirty="0"/>
                    </a:p>
                  </a:txBody>
                  <a:tcPr anchor="ctr"/>
                </a:tc>
                <a:tc>
                  <a:txBody>
                    <a:bodyPr/>
                    <a:lstStyle/>
                    <a:p>
                      <a:pPr algn="ctr"/>
                      <a:r>
                        <a:rPr lang="en-US" sz="2800" dirty="0" smtClean="0"/>
                        <a:t>&lt; 1 case/million</a:t>
                      </a:r>
                      <a:endParaRPr lang="en-US" sz="2800" dirty="0"/>
                    </a:p>
                  </a:txBody>
                  <a:tcPr anchor="ctr"/>
                </a:tc>
                <a:tc>
                  <a:txBody>
                    <a:bodyPr/>
                    <a:lstStyle/>
                    <a:p>
                      <a:pPr algn="ctr"/>
                      <a:r>
                        <a:rPr lang="en-US" sz="2800" dirty="0" smtClean="0"/>
                        <a:t>&lt;</a:t>
                      </a:r>
                      <a:r>
                        <a:rPr lang="en-US" sz="2800" baseline="0" dirty="0" smtClean="0"/>
                        <a:t> </a:t>
                      </a:r>
                      <a:r>
                        <a:rPr lang="en-US" sz="2800" dirty="0" smtClean="0"/>
                        <a:t>320</a:t>
                      </a:r>
                      <a:endParaRPr lang="en-US" sz="2800" dirty="0"/>
                    </a:p>
                  </a:txBody>
                  <a:tcPr anchor="ctr"/>
                </a:tc>
              </a:tr>
            </a:tbl>
          </a:graphicData>
        </a:graphic>
      </p:graphicFrame>
      <p:sp>
        <p:nvSpPr>
          <p:cNvPr id="5" name="Title 1"/>
          <p:cNvSpPr>
            <a:spLocks noGrp="1"/>
          </p:cNvSpPr>
          <p:nvPr>
            <p:ph type="title"/>
          </p:nvPr>
        </p:nvSpPr>
        <p:spPr>
          <a:xfrm>
            <a:off x="457200" y="76200"/>
            <a:ext cx="8229600" cy="1143000"/>
          </a:xfrm>
        </p:spPr>
        <p:txBody>
          <a:bodyPr>
            <a:noAutofit/>
          </a:bodyPr>
          <a:lstStyle/>
          <a:p>
            <a:r>
              <a:rPr lang="en-US" sz="3600" b="1" dirty="0">
                <a:solidFill>
                  <a:srgbClr val="000099"/>
                </a:solidFill>
                <a:latin typeface="Arial Rounded MT Bold" panose="020F0704030504030204" pitchFamily="34" charset="0"/>
              </a:rPr>
              <a:t>TBESC </a:t>
            </a:r>
            <a:r>
              <a:rPr lang="en-US" sz="3600" b="1" dirty="0" smtClean="0">
                <a:solidFill>
                  <a:srgbClr val="000099"/>
                </a:solidFill>
                <a:latin typeface="Arial Rounded MT Bold" panose="020F0704030504030204" pitchFamily="34" charset="0"/>
              </a:rPr>
              <a:t>Update: Protocol </a:t>
            </a:r>
            <a:r>
              <a:rPr lang="en-US" sz="3600" b="1" dirty="0">
                <a:solidFill>
                  <a:srgbClr val="000099"/>
                </a:solidFill>
                <a:latin typeface="Arial Rounded MT Bold" panose="020F0704030504030204" pitchFamily="34" charset="0"/>
              </a:rPr>
              <a:t>Part B</a:t>
            </a:r>
            <a:br>
              <a:rPr lang="en-US" sz="3600" b="1" dirty="0">
                <a:solidFill>
                  <a:srgbClr val="000099"/>
                </a:solidFill>
                <a:latin typeface="Arial Rounded MT Bold" panose="020F0704030504030204" pitchFamily="34" charset="0"/>
              </a:rPr>
            </a:br>
            <a:r>
              <a:rPr lang="en-US" sz="3600" b="1" dirty="0">
                <a:solidFill>
                  <a:srgbClr val="000099"/>
                </a:solidFill>
                <a:latin typeface="Arial Rounded MT Bold" panose="020F0704030504030204" pitchFamily="34" charset="0"/>
              </a:rPr>
              <a:t>TB Prevention </a:t>
            </a:r>
            <a:r>
              <a:rPr lang="en-US" sz="3600" b="1" dirty="0" smtClean="0">
                <a:solidFill>
                  <a:srgbClr val="000099"/>
                </a:solidFill>
                <a:latin typeface="Arial Rounded MT Bold" panose="020F0704030504030204" pitchFamily="34" charset="0"/>
              </a:rPr>
              <a:t>Cascade</a:t>
            </a:r>
            <a:endParaRPr lang="en-US" sz="3600" dirty="0">
              <a:solidFill>
                <a:srgbClr val="000099"/>
              </a:solidFill>
              <a:latin typeface="Arial Rounded MT Bold" panose="020F0704030504030204" pitchFamily="34" charset="0"/>
            </a:endParaRPr>
          </a:p>
        </p:txBody>
      </p:sp>
      <p:cxnSp>
        <p:nvCxnSpPr>
          <p:cNvPr id="6" name="Straight Connector 5"/>
          <p:cNvCxnSpPr/>
          <p:nvPr/>
        </p:nvCxnSpPr>
        <p:spPr>
          <a:xfrm>
            <a:off x="191037" y="1219200"/>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28130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9"/>
                </a:solidFill>
                <a:latin typeface="Arial Rounded MT Bold" panose="020F0704030504030204" pitchFamily="34" charset="0"/>
              </a:rPr>
              <a:t>Reaching TB Pre-elimination </a:t>
            </a:r>
            <a:br>
              <a:rPr lang="en-US" dirty="0" smtClean="0">
                <a:solidFill>
                  <a:srgbClr val="000099"/>
                </a:solidFill>
                <a:latin typeface="Arial Rounded MT Bold" panose="020F0704030504030204" pitchFamily="34" charset="0"/>
              </a:rPr>
            </a:br>
            <a:r>
              <a:rPr lang="en-US" dirty="0" smtClean="0">
                <a:solidFill>
                  <a:srgbClr val="000099"/>
                </a:solidFill>
                <a:latin typeface="Arial Rounded MT Bold" panose="020F0704030504030204" pitchFamily="34" charset="0"/>
              </a:rPr>
              <a:t>and Elimination </a:t>
            </a:r>
            <a:endParaRPr lang="en-US" dirty="0">
              <a:solidFill>
                <a:srgbClr val="000099"/>
              </a:solidFill>
              <a:latin typeface="Arial Rounded MT Bold" panose="020F0704030504030204" pitchFamily="34" charset="0"/>
            </a:endParaRPr>
          </a:p>
        </p:txBody>
      </p:sp>
      <p:sp>
        <p:nvSpPr>
          <p:cNvPr id="3" name="Content Placeholder 2"/>
          <p:cNvSpPr>
            <a:spLocks noGrp="1"/>
          </p:cNvSpPr>
          <p:nvPr>
            <p:ph idx="1"/>
          </p:nvPr>
        </p:nvSpPr>
        <p:spPr>
          <a:xfrm>
            <a:off x="191037" y="1600200"/>
            <a:ext cx="8751923" cy="4114914"/>
          </a:xfrm>
        </p:spPr>
        <p:txBody>
          <a:bodyPr>
            <a:noAutofit/>
          </a:bodyPr>
          <a:lstStyle/>
          <a:p>
            <a:r>
              <a:rPr lang="en-US" sz="2800" dirty="0" smtClean="0"/>
              <a:t>Nadir </a:t>
            </a:r>
            <a:r>
              <a:rPr lang="en-US" sz="2800" dirty="0"/>
              <a:t>in TB case numbers and transmission in U.S</a:t>
            </a:r>
            <a:r>
              <a:rPr lang="en-US" sz="2800" dirty="0" smtClean="0"/>
              <a:t>.</a:t>
            </a:r>
          </a:p>
          <a:p>
            <a:r>
              <a:rPr lang="en-US" sz="2800" dirty="0"/>
              <a:t>New tests (IGRAs) for diagnosing </a:t>
            </a:r>
            <a:r>
              <a:rPr lang="en-US" sz="2800" i="1" dirty="0"/>
              <a:t>M. tuberculosis </a:t>
            </a:r>
            <a:r>
              <a:rPr lang="en-US" sz="2800" dirty="0"/>
              <a:t>infection</a:t>
            </a:r>
          </a:p>
          <a:p>
            <a:r>
              <a:rPr lang="en-US" sz="2800" dirty="0"/>
              <a:t>Shorter treatments for LTBI, with high completion rates</a:t>
            </a:r>
          </a:p>
          <a:p>
            <a:r>
              <a:rPr lang="en-US" sz="2800" dirty="0" smtClean="0"/>
              <a:t>Combined </a:t>
            </a:r>
            <a:r>
              <a:rPr lang="en-US" sz="2800" dirty="0"/>
              <a:t>strategies </a:t>
            </a:r>
            <a:r>
              <a:rPr lang="en-US" sz="2800" dirty="0" smtClean="0"/>
              <a:t>needed to hasten </a:t>
            </a:r>
            <a:r>
              <a:rPr lang="en-US" sz="2800" dirty="0"/>
              <a:t>time to TB elimination:</a:t>
            </a:r>
          </a:p>
          <a:p>
            <a:pPr lvl="1"/>
            <a:r>
              <a:rPr lang="en-US" sz="2400" dirty="0" smtClean="0"/>
              <a:t>Reduce </a:t>
            </a:r>
            <a:r>
              <a:rPr lang="en-US" sz="2400" dirty="0"/>
              <a:t>foreign born new arrivers with TB and untreated LTBI</a:t>
            </a:r>
          </a:p>
          <a:p>
            <a:pPr lvl="1"/>
            <a:r>
              <a:rPr lang="en-US" sz="2400" dirty="0"/>
              <a:t>Among individuals with LTBI, </a:t>
            </a:r>
            <a:r>
              <a:rPr lang="en-US" sz="2400" dirty="0" smtClean="0"/>
              <a:t>increase </a:t>
            </a:r>
            <a:r>
              <a:rPr lang="en-US" sz="2400" dirty="0"/>
              <a:t>the proportion that are treated </a:t>
            </a:r>
            <a:r>
              <a:rPr lang="en-US" sz="3200" b="1" dirty="0"/>
              <a:t>(</a:t>
            </a:r>
            <a:r>
              <a:rPr lang="en-US" sz="3200" b="1" i="1" dirty="0"/>
              <a:t>treatment as prevention</a:t>
            </a:r>
            <a:r>
              <a:rPr lang="en-US" sz="3200" b="1" dirty="0"/>
              <a:t>)</a:t>
            </a:r>
          </a:p>
          <a:p>
            <a:endParaRPr lang="en-US" sz="2800" dirty="0"/>
          </a:p>
          <a:p>
            <a:pPr marL="0" indent="0">
              <a:buNone/>
            </a:pPr>
            <a:r>
              <a:rPr lang="en-US" sz="2800" dirty="0" smtClean="0"/>
              <a:t>  </a:t>
            </a:r>
            <a:endParaRPr lang="en-US" sz="2800" dirty="0"/>
          </a:p>
        </p:txBody>
      </p:sp>
      <p:sp>
        <p:nvSpPr>
          <p:cNvPr id="4" name="TextBox 3"/>
          <p:cNvSpPr txBox="1"/>
          <p:nvPr/>
        </p:nvSpPr>
        <p:spPr>
          <a:xfrm>
            <a:off x="4931734" y="6316549"/>
            <a:ext cx="4011226" cy="338554"/>
          </a:xfrm>
          <a:prstGeom prst="rect">
            <a:avLst/>
          </a:prstGeom>
          <a:noFill/>
        </p:spPr>
        <p:txBody>
          <a:bodyPr wrap="none" rtlCol="0">
            <a:spAutoFit/>
          </a:bodyPr>
          <a:lstStyle/>
          <a:p>
            <a:r>
              <a:rPr lang="en-US" sz="1600" dirty="0" smtClean="0">
                <a:solidFill>
                  <a:schemeClr val="tx1"/>
                </a:solidFill>
                <a:latin typeface="+mn-lt"/>
              </a:rPr>
              <a:t>A.N. Hill et al, </a:t>
            </a:r>
            <a:r>
              <a:rPr lang="en-US" sz="1600" dirty="0" err="1" smtClean="0">
                <a:solidFill>
                  <a:schemeClr val="tx1"/>
                </a:solidFill>
                <a:latin typeface="+mn-lt"/>
              </a:rPr>
              <a:t>Epidemiol</a:t>
            </a:r>
            <a:r>
              <a:rPr lang="en-US" sz="1600" dirty="0" smtClean="0">
                <a:solidFill>
                  <a:schemeClr val="tx1"/>
                </a:solidFill>
                <a:latin typeface="+mn-lt"/>
              </a:rPr>
              <a:t> Infect 2012;140:1862</a:t>
            </a:r>
            <a:endParaRPr lang="en-US" sz="1600" dirty="0">
              <a:solidFill>
                <a:schemeClr val="tx1"/>
              </a:solidFill>
              <a:latin typeface="+mn-lt"/>
            </a:endParaRPr>
          </a:p>
        </p:txBody>
      </p:sp>
      <p:cxnSp>
        <p:nvCxnSpPr>
          <p:cNvPr id="6" name="Straight Connector 5"/>
          <p:cNvCxnSpPr/>
          <p:nvPr/>
        </p:nvCxnSpPr>
        <p:spPr>
          <a:xfrm>
            <a:off x="191037" y="1539876"/>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3059552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48" y="828991"/>
            <a:ext cx="3952972"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33400" y="2819400"/>
            <a:ext cx="306012" cy="0"/>
          </a:xfrm>
          <a:prstGeom prst="straightConnector1">
            <a:avLst/>
          </a:prstGeom>
          <a:ln w="57150">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3400" y="3886200"/>
            <a:ext cx="306012" cy="0"/>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76800" y="2819400"/>
            <a:ext cx="306012" cy="0"/>
          </a:xfrm>
          <a:prstGeom prst="straightConnector1">
            <a:avLst/>
          </a:prstGeom>
          <a:ln w="57150">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876800" y="3886200"/>
            <a:ext cx="306012" cy="0"/>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057035" y="2743200"/>
            <a:ext cx="453970" cy="830997"/>
          </a:xfrm>
          <a:prstGeom prst="rect">
            <a:avLst/>
          </a:prstGeom>
          <a:noFill/>
          <a:ln>
            <a:noFill/>
          </a:ln>
        </p:spPr>
        <p:txBody>
          <a:bodyPr wrap="none" rtlCol="0">
            <a:spAutoFit/>
          </a:bodyPr>
          <a:lstStyle/>
          <a:p>
            <a:r>
              <a:rPr lang="en-US" sz="4800" dirty="0" smtClean="0">
                <a:solidFill>
                  <a:schemeClr val="tx1"/>
                </a:solidFill>
              </a:rPr>
              <a:t>*</a:t>
            </a:r>
            <a:endParaRPr lang="en-US" sz="4800" dirty="0">
              <a:solidFill>
                <a:schemeClr val="tx1"/>
              </a:solidFill>
            </a:endParaRPr>
          </a:p>
        </p:txBody>
      </p:sp>
      <p:sp>
        <p:nvSpPr>
          <p:cNvPr id="17" name="TextBox 16"/>
          <p:cNvSpPr txBox="1"/>
          <p:nvPr/>
        </p:nvSpPr>
        <p:spPr>
          <a:xfrm>
            <a:off x="8553947" y="3352800"/>
            <a:ext cx="453970" cy="830997"/>
          </a:xfrm>
          <a:prstGeom prst="rect">
            <a:avLst/>
          </a:prstGeom>
          <a:noFill/>
          <a:ln>
            <a:noFill/>
          </a:ln>
        </p:spPr>
        <p:txBody>
          <a:bodyPr wrap="none" rtlCol="0">
            <a:spAutoFit/>
          </a:bodyPr>
          <a:lstStyle/>
          <a:p>
            <a:r>
              <a:rPr lang="en-US" sz="4800" dirty="0" smtClean="0">
                <a:solidFill>
                  <a:schemeClr val="tx1"/>
                </a:solidFill>
              </a:rPr>
              <a:t>*</a:t>
            </a:r>
            <a:endParaRPr lang="en-US" sz="4800" dirty="0">
              <a:solidFill>
                <a:schemeClr val="tx1"/>
              </a:solidFill>
            </a:endParaRPr>
          </a:p>
        </p:txBody>
      </p:sp>
      <p:sp>
        <p:nvSpPr>
          <p:cNvPr id="18" name="TextBox 17"/>
          <p:cNvSpPr txBox="1"/>
          <p:nvPr/>
        </p:nvSpPr>
        <p:spPr>
          <a:xfrm>
            <a:off x="712048" y="4583866"/>
            <a:ext cx="3783752" cy="1938992"/>
          </a:xfrm>
          <a:prstGeom prst="rect">
            <a:avLst/>
          </a:prstGeom>
          <a:solidFill>
            <a:schemeClr val="accent1">
              <a:lumMod val="20000"/>
              <a:lumOff val="80000"/>
            </a:schemeClr>
          </a:solidFill>
        </p:spPr>
        <p:txBody>
          <a:bodyPr wrap="square" rtlCol="0">
            <a:spAutoFit/>
          </a:bodyPr>
          <a:lstStyle/>
          <a:p>
            <a:r>
              <a:rPr lang="en-US" sz="2000" b="1" dirty="0" smtClean="0">
                <a:solidFill>
                  <a:schemeClr val="tx1"/>
                </a:solidFill>
              </a:rPr>
              <a:t>Pre-elimination target (&lt;10/mill) </a:t>
            </a:r>
            <a:r>
              <a:rPr lang="en-US" sz="2000" dirty="0" smtClean="0">
                <a:solidFill>
                  <a:schemeClr val="tx1"/>
                </a:solidFill>
              </a:rPr>
              <a:t>met by ≈ 2025 </a:t>
            </a:r>
            <a:r>
              <a:rPr lang="en-US" sz="2000" b="1" dirty="0" smtClean="0">
                <a:solidFill>
                  <a:schemeClr val="tx1"/>
                </a:solidFill>
              </a:rPr>
              <a:t>IF</a:t>
            </a:r>
          </a:p>
          <a:p>
            <a:pPr marL="342900" indent="-342900" algn="l">
              <a:buFont typeface="Arial"/>
              <a:buChar char="•"/>
            </a:pPr>
            <a:r>
              <a:rPr lang="en-US" sz="2000" dirty="0">
                <a:solidFill>
                  <a:schemeClr val="tx1"/>
                </a:solidFill>
              </a:rPr>
              <a:t>T</a:t>
            </a:r>
            <a:r>
              <a:rPr lang="en-US" sz="2000" dirty="0" smtClean="0">
                <a:solidFill>
                  <a:schemeClr val="tx1"/>
                </a:solidFill>
              </a:rPr>
              <a:t>reatment rate for chronic LTBI is quadrupled starting 2008.</a:t>
            </a:r>
            <a:endParaRPr lang="en-US" sz="2000" b="1" dirty="0" smtClean="0">
              <a:solidFill>
                <a:schemeClr val="tx1"/>
              </a:solidFill>
            </a:endParaRPr>
          </a:p>
          <a:p>
            <a:endParaRPr lang="en-US" sz="2000" dirty="0">
              <a:solidFill>
                <a:schemeClr val="tx1"/>
              </a:solidFill>
            </a:endParaRPr>
          </a:p>
        </p:txBody>
      </p:sp>
      <p:sp>
        <p:nvSpPr>
          <p:cNvPr id="19" name="TextBox 18"/>
          <p:cNvSpPr txBox="1"/>
          <p:nvPr/>
        </p:nvSpPr>
        <p:spPr>
          <a:xfrm>
            <a:off x="4986678" y="4572000"/>
            <a:ext cx="4081122" cy="2246769"/>
          </a:xfrm>
          <a:prstGeom prst="rect">
            <a:avLst/>
          </a:prstGeom>
          <a:solidFill>
            <a:schemeClr val="accent2">
              <a:lumMod val="20000"/>
              <a:lumOff val="80000"/>
            </a:schemeClr>
          </a:solidFill>
        </p:spPr>
        <p:txBody>
          <a:bodyPr wrap="square" rtlCol="0">
            <a:spAutoFit/>
          </a:bodyPr>
          <a:lstStyle/>
          <a:p>
            <a:r>
              <a:rPr lang="en-US" sz="2000" b="1" dirty="0" smtClean="0">
                <a:solidFill>
                  <a:schemeClr val="tx1"/>
                </a:solidFill>
              </a:rPr>
              <a:t>Approaching elimination  (&lt;1/mill ) </a:t>
            </a:r>
            <a:r>
              <a:rPr lang="en-US" sz="2000" dirty="0" smtClean="0">
                <a:solidFill>
                  <a:schemeClr val="tx1"/>
                </a:solidFill>
              </a:rPr>
              <a:t>after 2030 </a:t>
            </a:r>
            <a:r>
              <a:rPr lang="en-US" sz="2000" b="1" dirty="0" smtClean="0">
                <a:solidFill>
                  <a:schemeClr val="tx1"/>
                </a:solidFill>
              </a:rPr>
              <a:t>IF </a:t>
            </a:r>
          </a:p>
          <a:p>
            <a:pPr marL="342900" indent="-342900" algn="l">
              <a:buFont typeface="Arial"/>
              <a:buChar char="•"/>
            </a:pPr>
            <a:r>
              <a:rPr lang="en-US" sz="2000" dirty="0">
                <a:solidFill>
                  <a:schemeClr val="tx1"/>
                </a:solidFill>
              </a:rPr>
              <a:t>Treatment rate for </a:t>
            </a:r>
            <a:r>
              <a:rPr lang="en-US" sz="2000" dirty="0" smtClean="0">
                <a:solidFill>
                  <a:schemeClr val="tx1"/>
                </a:solidFill>
              </a:rPr>
              <a:t>LTBI</a:t>
            </a:r>
            <a:endParaRPr lang="en-US" sz="2000" dirty="0">
              <a:solidFill>
                <a:schemeClr val="tx1"/>
              </a:solidFill>
            </a:endParaRPr>
          </a:p>
          <a:p>
            <a:pPr algn="l"/>
            <a:r>
              <a:rPr lang="en-US" sz="2000" dirty="0">
                <a:solidFill>
                  <a:schemeClr val="tx1"/>
                </a:solidFill>
              </a:rPr>
              <a:t>      is quadrupled starting </a:t>
            </a:r>
            <a:r>
              <a:rPr lang="en-US" sz="2000" dirty="0" smtClean="0">
                <a:solidFill>
                  <a:schemeClr val="tx1"/>
                </a:solidFill>
              </a:rPr>
              <a:t>2008.</a:t>
            </a:r>
            <a:endParaRPr lang="en-US" sz="2000" dirty="0">
              <a:solidFill>
                <a:schemeClr val="tx1"/>
              </a:solidFill>
            </a:endParaRPr>
          </a:p>
          <a:p>
            <a:pPr marL="342900" indent="-342900" algn="l">
              <a:buFont typeface="Arial"/>
              <a:buChar char="•"/>
            </a:pPr>
            <a:r>
              <a:rPr lang="en-US" sz="2000" dirty="0" smtClean="0">
                <a:solidFill>
                  <a:schemeClr val="tx1"/>
                </a:solidFill>
              </a:rPr>
              <a:t>Assumes prevalence of chronic LTBI in FB arrivals is reduced to 25% of baseline.</a:t>
            </a:r>
          </a:p>
        </p:txBody>
      </p:sp>
      <p:sp>
        <p:nvSpPr>
          <p:cNvPr id="20" name="TextBox 19"/>
          <p:cNvSpPr txBox="1"/>
          <p:nvPr/>
        </p:nvSpPr>
        <p:spPr>
          <a:xfrm>
            <a:off x="609600" y="238780"/>
            <a:ext cx="8093049" cy="523220"/>
          </a:xfrm>
          <a:prstGeom prst="rect">
            <a:avLst/>
          </a:prstGeom>
          <a:noFill/>
        </p:spPr>
        <p:txBody>
          <a:bodyPr wrap="none" rtlCol="0">
            <a:spAutoFit/>
          </a:bodyPr>
          <a:lstStyle/>
          <a:p>
            <a:r>
              <a:rPr lang="en-US" sz="2800" dirty="0" smtClean="0">
                <a:solidFill>
                  <a:srgbClr val="000099"/>
                </a:solidFill>
                <a:latin typeface="Arial Rounded MT Bold" panose="020F0704030504030204" pitchFamily="34" charset="0"/>
              </a:rPr>
              <a:t>A.N. Hill et al, </a:t>
            </a:r>
            <a:r>
              <a:rPr lang="en-US" sz="2800" dirty="0" err="1" smtClean="0">
                <a:solidFill>
                  <a:srgbClr val="000099"/>
                </a:solidFill>
                <a:latin typeface="Arial Rounded MT Bold" panose="020F0704030504030204" pitchFamily="34" charset="0"/>
              </a:rPr>
              <a:t>Epidemiol</a:t>
            </a:r>
            <a:r>
              <a:rPr lang="en-US" sz="2800" dirty="0" smtClean="0">
                <a:solidFill>
                  <a:srgbClr val="000099"/>
                </a:solidFill>
                <a:latin typeface="Arial Rounded MT Bold" panose="020F0704030504030204" pitchFamily="34" charset="0"/>
              </a:rPr>
              <a:t> Infect 2012;140:1862</a:t>
            </a:r>
            <a:endParaRPr lang="en-US" sz="2800" dirty="0">
              <a:solidFill>
                <a:srgbClr val="000099"/>
              </a:solidFill>
              <a:latin typeface="Arial Rounded MT Bold" panose="020F0704030504030204" pitchFamily="34" charset="0"/>
            </a:endParaRPr>
          </a:p>
        </p:txBody>
      </p:sp>
      <p:grpSp>
        <p:nvGrpSpPr>
          <p:cNvPr id="3" name="Group 2"/>
          <p:cNvGrpSpPr/>
          <p:nvPr/>
        </p:nvGrpSpPr>
        <p:grpSpPr>
          <a:xfrm>
            <a:off x="4804753" y="152400"/>
            <a:ext cx="4186847" cy="4442649"/>
            <a:chOff x="5334000" y="3428999"/>
            <a:chExt cx="4186847" cy="4442649"/>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34673"/>
              <a:ext cx="4186847"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153400" y="3428999"/>
              <a:ext cx="475132" cy="250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2493493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0099"/>
                </a:solidFill>
                <a:latin typeface="Arial Rounded MT Bold" panose="020F0704030504030204" pitchFamily="34" charset="0"/>
              </a:rPr>
              <a:t>TB Prevention Cascade            </a:t>
            </a:r>
            <a:r>
              <a:rPr lang="en-US" sz="3200" b="1" i="1" dirty="0" smtClean="0">
                <a:solidFill>
                  <a:srgbClr val="000099"/>
                </a:solidFill>
                <a:latin typeface="Arial Rounded MT Bold" panose="020F0704030504030204" pitchFamily="34" charset="0"/>
              </a:rPr>
              <a:t>(“Treatment as Prevention”)</a:t>
            </a:r>
            <a:endParaRPr lang="en-US" sz="3200" b="1" i="1" dirty="0">
              <a:solidFill>
                <a:srgbClr val="000099"/>
              </a:solidFill>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972654"/>
              </p:ext>
            </p:extLst>
          </p:nvPr>
        </p:nvGraphicFramePr>
        <p:xfrm>
          <a:off x="697915" y="1295400"/>
          <a:ext cx="7738165" cy="51186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74548" y="2730624"/>
            <a:ext cx="2479268" cy="523220"/>
          </a:xfrm>
          <a:prstGeom prst="rect">
            <a:avLst/>
          </a:prstGeom>
          <a:noFill/>
        </p:spPr>
        <p:txBody>
          <a:bodyPr wrap="none" rtlCol="0">
            <a:spAutoFit/>
          </a:bodyPr>
          <a:lstStyle/>
          <a:p>
            <a:r>
              <a:rPr lang="en-US" dirty="0" smtClean="0">
                <a:solidFill>
                  <a:schemeClr val="tx1"/>
                </a:solidFill>
                <a:latin typeface="+mn-lt"/>
              </a:rPr>
              <a:t>% of Population</a:t>
            </a:r>
            <a:endParaRPr lang="en-US" dirty="0">
              <a:solidFill>
                <a:schemeClr val="tx1"/>
              </a:solidFill>
              <a:latin typeface="+mn-lt"/>
            </a:endParaRPr>
          </a:p>
        </p:txBody>
      </p:sp>
      <p:cxnSp>
        <p:nvCxnSpPr>
          <p:cNvPr id="12" name="Straight Connector 11"/>
          <p:cNvCxnSpPr/>
          <p:nvPr/>
        </p:nvCxnSpPr>
        <p:spPr>
          <a:xfrm>
            <a:off x="191037" y="1371600"/>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139987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0099"/>
                </a:solidFill>
                <a:latin typeface="Arial Rounded MT Bold" panose="020F0704030504030204" pitchFamily="34" charset="0"/>
              </a:rPr>
              <a:t>TB Prevention Gaps in Care</a:t>
            </a:r>
            <a:endParaRPr lang="en-US" sz="3200" b="1" dirty="0">
              <a:solidFill>
                <a:srgbClr val="000099"/>
              </a:solidFill>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2283201"/>
              </p:ext>
            </p:extLst>
          </p:nvPr>
        </p:nvGraphicFramePr>
        <p:xfrm>
          <a:off x="721049" y="1251857"/>
          <a:ext cx="7738165" cy="51186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53444" y="2578224"/>
            <a:ext cx="2479268" cy="523220"/>
          </a:xfrm>
          <a:prstGeom prst="rect">
            <a:avLst/>
          </a:prstGeom>
          <a:noFill/>
        </p:spPr>
        <p:txBody>
          <a:bodyPr wrap="none" rtlCol="0">
            <a:spAutoFit/>
          </a:bodyPr>
          <a:lstStyle/>
          <a:p>
            <a:r>
              <a:rPr lang="en-US" dirty="0" smtClean="0">
                <a:solidFill>
                  <a:schemeClr val="tx1"/>
                </a:solidFill>
                <a:latin typeface="+mn-lt"/>
              </a:rPr>
              <a:t>% of Population</a:t>
            </a:r>
            <a:endParaRPr lang="en-US" dirty="0">
              <a:solidFill>
                <a:schemeClr val="tx1"/>
              </a:solidFill>
              <a:latin typeface="+mn-lt"/>
            </a:endParaRPr>
          </a:p>
        </p:txBody>
      </p:sp>
      <p:cxnSp>
        <p:nvCxnSpPr>
          <p:cNvPr id="12" name="Straight Connector 11"/>
          <p:cNvCxnSpPr/>
          <p:nvPr/>
        </p:nvCxnSpPr>
        <p:spPr>
          <a:xfrm>
            <a:off x="191037" y="1219200"/>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194206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a:xfrm>
            <a:off x="381000" y="1189037"/>
            <a:ext cx="8534400" cy="4525963"/>
          </a:xfrm>
        </p:spPr>
        <p:txBody>
          <a:bodyPr rtlCol="0">
            <a:noAutofit/>
          </a:bodyPr>
          <a:lstStyle/>
          <a:p>
            <a:pPr fontAlgn="auto">
              <a:lnSpc>
                <a:spcPct val="150000"/>
              </a:lnSpc>
              <a:spcAft>
                <a:spcPts val="0"/>
              </a:spcAft>
              <a:defRPr/>
            </a:pPr>
            <a:r>
              <a:rPr lang="en-US" altLang="en-US" sz="3000" b="1" dirty="0" smtClean="0">
                <a:latin typeface="Arial" panose="020B0604020202020204" pitchFamily="34" charset="0"/>
                <a:cs typeface="Arial" panose="020B0604020202020204" pitchFamily="34" charset="0"/>
              </a:rPr>
              <a:t>No. 1 infectious disease cause of death</a:t>
            </a:r>
          </a:p>
          <a:p>
            <a:pPr>
              <a:lnSpc>
                <a:spcPct val="150000"/>
              </a:lnSpc>
              <a:defRPr/>
            </a:pPr>
            <a:r>
              <a:rPr lang="en-US" sz="3000" dirty="0">
                <a:latin typeface="Arial" panose="020B0604020202020204" pitchFamily="34" charset="0"/>
                <a:cs typeface="Arial" panose="020B0604020202020204" pitchFamily="34" charset="0"/>
              </a:rPr>
              <a:t>No. 5 all-cause of death </a:t>
            </a:r>
            <a:endParaRPr lang="en-US" sz="3000" dirty="0" smtClean="0">
              <a:latin typeface="Arial" panose="020B0604020202020204" pitchFamily="34" charset="0"/>
              <a:cs typeface="Arial" panose="020B0604020202020204" pitchFamily="34" charset="0"/>
            </a:endParaRPr>
          </a:p>
          <a:p>
            <a:pPr>
              <a:defRPr/>
            </a:pPr>
            <a:r>
              <a:rPr lang="en-US" sz="3000" dirty="0" smtClean="0">
                <a:latin typeface="Arial" panose="020B0604020202020204" pitchFamily="34" charset="0"/>
                <a:cs typeface="Arial" panose="020B0604020202020204" pitchFamily="34" charset="0"/>
              </a:rPr>
              <a:t>No</a:t>
            </a:r>
            <a:r>
              <a:rPr lang="en-US" sz="3000" dirty="0">
                <a:latin typeface="Arial" panose="020B0604020202020204" pitchFamily="34" charset="0"/>
                <a:cs typeface="Arial" panose="020B0604020202020204" pitchFamily="34" charset="0"/>
              </a:rPr>
              <a:t>. 3 </a:t>
            </a:r>
            <a:r>
              <a:rPr lang="en-US" sz="3000" dirty="0" smtClean="0">
                <a:latin typeface="Arial" panose="020B0604020202020204" pitchFamily="34" charset="0"/>
                <a:cs typeface="Arial" panose="020B0604020202020204" pitchFamily="34" charset="0"/>
              </a:rPr>
              <a:t>all-cause </a:t>
            </a:r>
            <a:r>
              <a:rPr lang="en-US" sz="3000" dirty="0">
                <a:latin typeface="Arial" panose="020B0604020202020204" pitchFamily="34" charset="0"/>
                <a:cs typeface="Arial" panose="020B0604020202020204" pitchFamily="34" charset="0"/>
              </a:rPr>
              <a:t>of death in women of child-bearing </a:t>
            </a:r>
            <a:r>
              <a:rPr lang="en-US" sz="3000" dirty="0" smtClean="0">
                <a:latin typeface="Arial" panose="020B0604020202020204" pitchFamily="34" charset="0"/>
                <a:cs typeface="Arial" panose="020B0604020202020204" pitchFamily="34" charset="0"/>
              </a:rPr>
              <a:t>age</a:t>
            </a:r>
          </a:p>
          <a:p>
            <a:pPr fontAlgn="auto">
              <a:lnSpc>
                <a:spcPct val="150000"/>
              </a:lnSpc>
              <a:spcAft>
                <a:spcPts val="0"/>
              </a:spcAft>
              <a:defRPr/>
            </a:pPr>
            <a:r>
              <a:rPr lang="en-US" altLang="en-US" sz="3000" dirty="0" smtClean="0">
                <a:latin typeface="Arial" panose="020B0604020202020204" pitchFamily="34" charset="0"/>
                <a:cs typeface="Arial" panose="020B0604020202020204" pitchFamily="34" charset="0"/>
              </a:rPr>
              <a:t>&gt;9 </a:t>
            </a:r>
            <a:r>
              <a:rPr lang="en-US" altLang="en-US" sz="3000" dirty="0">
                <a:latin typeface="Arial" panose="020B0604020202020204" pitchFamily="34" charset="0"/>
                <a:cs typeface="Arial" panose="020B0604020202020204" pitchFamily="34" charset="0"/>
              </a:rPr>
              <a:t>million estimated incident </a:t>
            </a:r>
            <a:r>
              <a:rPr lang="en-US" altLang="en-US" sz="3000" dirty="0" smtClean="0">
                <a:latin typeface="Arial" panose="020B0604020202020204" pitchFamily="34" charset="0"/>
                <a:cs typeface="Arial" panose="020B0604020202020204" pitchFamily="34" charset="0"/>
              </a:rPr>
              <a:t>“new” cases </a:t>
            </a:r>
            <a:endParaRPr lang="en-US" altLang="en-US" sz="3000" dirty="0">
              <a:latin typeface="Arial" panose="020B0604020202020204" pitchFamily="34" charset="0"/>
              <a:cs typeface="Arial" panose="020B0604020202020204" pitchFamily="34" charset="0"/>
            </a:endParaRPr>
          </a:p>
          <a:p>
            <a:pPr fontAlgn="auto">
              <a:spcAft>
                <a:spcPts val="0"/>
              </a:spcAft>
              <a:defRPr/>
            </a:pPr>
            <a:r>
              <a:rPr lang="en-US" altLang="en-US" sz="3000" dirty="0" smtClean="0">
                <a:latin typeface="Arial" panose="020B0604020202020204" pitchFamily="34" charset="0"/>
                <a:cs typeface="Arial" panose="020B0604020202020204" pitchFamily="34" charset="0"/>
              </a:rPr>
              <a:t>56</a:t>
            </a:r>
            <a:r>
              <a:rPr lang="en-US" altLang="en-US" sz="3000" dirty="0">
                <a:latin typeface="Arial" panose="020B0604020202020204" pitchFamily="34" charset="0"/>
                <a:cs typeface="Arial" panose="020B0604020202020204" pitchFamily="34" charset="0"/>
              </a:rPr>
              <a:t>% cases in Southeast Asia, Western Pacific </a:t>
            </a:r>
            <a:r>
              <a:rPr lang="en-US" altLang="en-US" sz="3000" dirty="0" smtClean="0">
                <a:latin typeface="Arial" panose="020B0604020202020204" pitchFamily="34" charset="0"/>
                <a:cs typeface="Arial" panose="020B0604020202020204" pitchFamily="34" charset="0"/>
              </a:rPr>
              <a:t>Regions (35% China and India); 25% in Africa)</a:t>
            </a:r>
          </a:p>
          <a:p>
            <a:pPr>
              <a:lnSpc>
                <a:spcPct val="150000"/>
              </a:lnSpc>
              <a:defRPr/>
            </a:pPr>
            <a:r>
              <a:rPr lang="en-US" altLang="en-US" sz="3000" dirty="0">
                <a:latin typeface="Arial" panose="020B0604020202020204" pitchFamily="34" charset="0"/>
                <a:cs typeface="Arial" panose="020B0604020202020204" pitchFamily="34" charset="0"/>
              </a:rPr>
              <a:t>80,000 TB deaths among HIV-negative children</a:t>
            </a:r>
          </a:p>
          <a:p>
            <a:pPr fontAlgn="auto">
              <a:lnSpc>
                <a:spcPct val="150000"/>
              </a:lnSpc>
              <a:spcAft>
                <a:spcPts val="0"/>
              </a:spcAft>
              <a:defRPr/>
            </a:pPr>
            <a:endParaRPr lang="en-US" altLang="en-US" sz="3000" dirty="0" smtClean="0">
              <a:latin typeface="Arial" panose="020B0604020202020204" pitchFamily="34" charset="0"/>
              <a:cs typeface="Arial" panose="020B0604020202020204" pitchFamily="34" charset="0"/>
            </a:endParaRPr>
          </a:p>
          <a:p>
            <a:pPr fontAlgn="auto">
              <a:lnSpc>
                <a:spcPct val="150000"/>
              </a:lnSpc>
              <a:spcAft>
                <a:spcPts val="0"/>
              </a:spcAft>
              <a:defRPr/>
            </a:pPr>
            <a:endParaRPr lang="en-US" altLang="en-US" sz="3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r>
              <a:rPr lang="en-US" smtClean="0"/>
              <a:t>TB Annual Update, March 22, 2016</a:t>
            </a:r>
            <a:endParaRPr lang="en-US" dirty="0"/>
          </a:p>
        </p:txBody>
      </p:sp>
      <p:sp>
        <p:nvSpPr>
          <p:cNvPr id="5" name="Rectangle 2"/>
          <p:cNvSpPr txBox="1">
            <a:spLocks noChangeArrowheads="1"/>
          </p:cNvSpPr>
          <p:nvPr/>
        </p:nvSpPr>
        <p:spPr>
          <a:xfrm>
            <a:off x="685800" y="381000"/>
            <a:ext cx="7924800" cy="1143000"/>
          </a:xfrm>
          <a:prstGeom prst="rect">
            <a:avLst/>
          </a:prstGeom>
          <a:no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b="0" dirty="0" smtClean="0">
                <a:solidFill>
                  <a:srgbClr val="000066"/>
                </a:solidFill>
                <a:latin typeface="Arial Rounded MT Bold" panose="020F0704030504030204" pitchFamily="34" charset="0"/>
              </a:rPr>
              <a:t>Global TB epidemiology - 2014</a:t>
            </a:r>
          </a:p>
        </p:txBody>
      </p:sp>
      <p:sp>
        <p:nvSpPr>
          <p:cNvPr id="6" name="Line 7"/>
          <p:cNvSpPr>
            <a:spLocks noChangeShapeType="1"/>
          </p:cNvSpPr>
          <p:nvPr/>
        </p:nvSpPr>
        <p:spPr bwMode="auto">
          <a:xfrm>
            <a:off x="381000" y="1371600"/>
            <a:ext cx="8458200" cy="0"/>
          </a:xfrm>
          <a:prstGeom prst="line">
            <a:avLst/>
          </a:prstGeom>
          <a:noFill/>
          <a:ln w="28575">
            <a:solidFill>
              <a:srgbClr val="CC6600"/>
            </a:solidFill>
            <a:round/>
            <a:headEnd/>
            <a:tailEnd/>
          </a:ln>
        </p:spPr>
        <p:txBody>
          <a:bodyPr/>
          <a:lstStyle/>
          <a:p>
            <a:endParaRPr lang="en-US"/>
          </a:p>
        </p:txBody>
      </p:sp>
    </p:spTree>
    <p:extLst>
      <p:ext uri="{BB962C8B-B14F-4D97-AF65-F5344CB8AC3E}">
        <p14:creationId xmlns:p14="http://schemas.microsoft.com/office/powerpoint/2010/main" val="2126368091"/>
      </p:ext>
    </p:extLst>
  </p:cSld>
  <p:clrMapOvr>
    <a:masterClrMapping/>
  </p:clrMapOvr>
  <mc:AlternateContent xmlns:mc="http://schemas.openxmlformats.org/markup-compatibility/2006" xmlns:p14="http://schemas.microsoft.com/office/powerpoint/2010/main">
    <mc:Choice Requires="p14">
      <p:transition p14:dur="0" advTm="42631"/>
    </mc:Choice>
    <mc:Fallback xmlns="">
      <p:transition advTm="426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0099"/>
                </a:solidFill>
                <a:latin typeface="Arial Rounded MT Bold" panose="020F0704030504030204" pitchFamily="34" charset="0"/>
              </a:rPr>
              <a:t>Theme for TBESC Part B!</a:t>
            </a:r>
            <a:endParaRPr lang="en-US" dirty="0">
              <a:solidFill>
                <a:srgbClr val="000099"/>
              </a:solidFill>
              <a:latin typeface="Arial Rounded MT Bold" panose="020F0704030504030204" pitchFamily="34" charset="0"/>
            </a:endParaRPr>
          </a:p>
        </p:txBody>
      </p:sp>
      <p:cxnSp>
        <p:nvCxnSpPr>
          <p:cNvPr id="4" name="Straight Connector 3"/>
          <p:cNvCxnSpPr/>
          <p:nvPr/>
        </p:nvCxnSpPr>
        <p:spPr>
          <a:xfrm>
            <a:off x="191037" y="1066800"/>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876300"/>
            <a:ext cx="752951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385078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2022160"/>
              </p:ext>
            </p:extLst>
          </p:nvPr>
        </p:nvGraphicFramePr>
        <p:xfrm>
          <a:off x="1405835" y="70252"/>
          <a:ext cx="7738165" cy="30049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220037" y="864069"/>
            <a:ext cx="1823448" cy="400110"/>
          </a:xfrm>
          <a:prstGeom prst="rect">
            <a:avLst/>
          </a:prstGeom>
          <a:noFill/>
        </p:spPr>
        <p:txBody>
          <a:bodyPr wrap="none" rtlCol="0">
            <a:spAutoFit/>
          </a:bodyPr>
          <a:lstStyle/>
          <a:p>
            <a:r>
              <a:rPr lang="en-US" sz="2000" dirty="0" smtClean="0">
                <a:solidFill>
                  <a:schemeClr val="tx1"/>
                </a:solidFill>
                <a:latin typeface="+mn-lt"/>
              </a:rPr>
              <a:t>% of Population</a:t>
            </a:r>
          </a:p>
        </p:txBody>
      </p:sp>
      <p:graphicFrame>
        <p:nvGraphicFramePr>
          <p:cNvPr id="5" name="Table 4"/>
          <p:cNvGraphicFramePr>
            <a:graphicFrameLocks noGrp="1"/>
          </p:cNvGraphicFramePr>
          <p:nvPr>
            <p:extLst>
              <p:ext uri="{D42A27DB-BD31-4B8C-83A1-F6EECF244321}">
                <p14:modId xmlns:p14="http://schemas.microsoft.com/office/powerpoint/2010/main" val="1826575044"/>
              </p:ext>
            </p:extLst>
          </p:nvPr>
        </p:nvGraphicFramePr>
        <p:xfrm>
          <a:off x="147251" y="3033594"/>
          <a:ext cx="8920549" cy="3595806"/>
        </p:xfrm>
        <a:graphic>
          <a:graphicData uri="http://schemas.openxmlformats.org/drawingml/2006/table">
            <a:tbl>
              <a:tblPr firstRow="1" bandRow="1">
                <a:tableStyleId>{5C22544A-7EE6-4342-B048-85BDC9FD1C3A}</a:tableStyleId>
              </a:tblPr>
              <a:tblGrid>
                <a:gridCol w="1757749"/>
                <a:gridCol w="923025"/>
                <a:gridCol w="1018460"/>
                <a:gridCol w="1076992"/>
                <a:gridCol w="1030167"/>
                <a:gridCol w="1076992"/>
                <a:gridCol w="1076992"/>
                <a:gridCol w="960172"/>
              </a:tblGrid>
              <a:tr h="1027866">
                <a:tc>
                  <a:txBody>
                    <a:bodyPr/>
                    <a:lstStyle/>
                    <a:p>
                      <a:r>
                        <a:rPr lang="en-US" sz="1850" b="1" dirty="0" smtClean="0">
                          <a:solidFill>
                            <a:schemeClr val="accent2">
                              <a:lumMod val="50000"/>
                            </a:schemeClr>
                          </a:solidFill>
                        </a:rPr>
                        <a:t>LTBI services</a:t>
                      </a:r>
                      <a:r>
                        <a:rPr lang="en-US" sz="1850" b="1" baseline="0" dirty="0" smtClean="0">
                          <a:solidFill>
                            <a:schemeClr val="accent2">
                              <a:lumMod val="50000"/>
                            </a:schemeClr>
                          </a:solidFill>
                        </a:rPr>
                        <a:t>-Health </a:t>
                      </a:r>
                      <a:r>
                        <a:rPr lang="en-US" sz="1850" b="1" baseline="0" dirty="0" err="1" smtClean="0">
                          <a:solidFill>
                            <a:schemeClr val="accent2">
                              <a:lumMod val="50000"/>
                            </a:schemeClr>
                          </a:solidFill>
                        </a:rPr>
                        <a:t>Dept</a:t>
                      </a:r>
                      <a:r>
                        <a:rPr lang="en-US" sz="1850" b="1" baseline="0" dirty="0" smtClean="0">
                          <a:solidFill>
                            <a:schemeClr val="accent2">
                              <a:lumMod val="50000"/>
                            </a:schemeClr>
                          </a:solidFill>
                        </a:rPr>
                        <a:t> TB Clinics</a:t>
                      </a:r>
                      <a:endParaRPr lang="en-US" sz="1850" b="1" dirty="0">
                        <a:solidFill>
                          <a:schemeClr val="accent2">
                            <a:lumMod val="50000"/>
                          </a:schemeClr>
                        </a:solidFill>
                      </a:endParaRPr>
                    </a:p>
                  </a:txBody>
                  <a:tcPr anchor="ctr">
                    <a:solidFill>
                      <a:schemeClr val="accent2">
                        <a:lumMod val="20000"/>
                        <a:lumOff val="80000"/>
                      </a:schemeClr>
                    </a:solidFill>
                  </a:tcPr>
                </a:tc>
                <a:tc>
                  <a:txBody>
                    <a:bodyPr/>
                    <a:lstStyle/>
                    <a:p>
                      <a:pPr algn="ctr"/>
                      <a:endParaRPr lang="en-US" b="1" dirty="0">
                        <a:solidFill>
                          <a:schemeClr val="accent2">
                            <a:lumMod val="20000"/>
                            <a:lumOff val="80000"/>
                          </a:schemeClr>
                        </a:solidFill>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632523"/>
                          </a:solidFill>
                        </a:rPr>
                        <a:t>X</a:t>
                      </a:r>
                    </a:p>
                  </a:txBody>
                  <a:tcPr anchor="ctr">
                    <a:solidFill>
                      <a:schemeClr val="accent2">
                        <a:lumMod val="20000"/>
                        <a:lumOff val="80000"/>
                      </a:schemeClr>
                    </a:solidFill>
                  </a:tcPr>
                </a:tc>
                <a:tc>
                  <a:txBody>
                    <a:bodyPr/>
                    <a:lstStyle/>
                    <a:p>
                      <a:pPr algn="ctr"/>
                      <a:r>
                        <a:rPr lang="en-US" b="0" dirty="0" smtClean="0">
                          <a:solidFill>
                            <a:srgbClr val="632523"/>
                          </a:solidFill>
                        </a:rPr>
                        <a:t>X</a:t>
                      </a:r>
                      <a:endParaRPr lang="en-US" b="0" dirty="0">
                        <a:solidFill>
                          <a:srgbClr val="632523"/>
                        </a:solidFill>
                      </a:endParaRPr>
                    </a:p>
                  </a:txBody>
                  <a:tcPr anchor="ctr">
                    <a:solidFill>
                      <a:schemeClr val="accent2">
                        <a:lumMod val="20000"/>
                        <a:lumOff val="80000"/>
                      </a:schemeClr>
                    </a:solidFill>
                  </a:tcPr>
                </a:tc>
                <a:tc>
                  <a:txBody>
                    <a:bodyPr/>
                    <a:lstStyle/>
                    <a:p>
                      <a:pPr algn="ctr"/>
                      <a:r>
                        <a:rPr lang="en-US" sz="2400" b="1" dirty="0" smtClean="0">
                          <a:solidFill>
                            <a:schemeClr val="accent2">
                              <a:lumMod val="50000"/>
                            </a:schemeClr>
                          </a:solidFill>
                        </a:rPr>
                        <a:t>X</a:t>
                      </a:r>
                      <a:endParaRPr lang="en-US" sz="2400" b="1" dirty="0">
                        <a:solidFill>
                          <a:schemeClr val="accent2">
                            <a:lumMod val="50000"/>
                          </a:schemeClr>
                        </a:solidFill>
                      </a:endParaRPr>
                    </a:p>
                  </a:txBody>
                  <a:tcPr anchor="ctr">
                    <a:solidFill>
                      <a:schemeClr val="accent2">
                        <a:lumMod val="20000"/>
                        <a:lumOff val="80000"/>
                      </a:schemeClr>
                    </a:solidFill>
                  </a:tcPr>
                </a:tc>
                <a:tc>
                  <a:txBody>
                    <a:bodyPr/>
                    <a:lstStyle/>
                    <a:p>
                      <a:pPr algn="ctr"/>
                      <a:r>
                        <a:rPr lang="en-US" sz="3200" b="1" dirty="0" smtClean="0">
                          <a:solidFill>
                            <a:schemeClr val="accent2">
                              <a:lumMod val="50000"/>
                            </a:schemeClr>
                          </a:solidFill>
                        </a:rPr>
                        <a:t>X</a:t>
                      </a:r>
                      <a:endParaRPr lang="en-US" sz="3200" b="1" dirty="0">
                        <a:solidFill>
                          <a:schemeClr val="accent2">
                            <a:lumMod val="50000"/>
                          </a:schemeClr>
                        </a:solidFill>
                      </a:endParaRPr>
                    </a:p>
                  </a:txBody>
                  <a:tcPr anchor="ctr">
                    <a:solidFill>
                      <a:schemeClr val="accent2">
                        <a:lumMod val="20000"/>
                        <a:lumOff val="80000"/>
                      </a:schemeClr>
                    </a:solidFill>
                  </a:tcPr>
                </a:tc>
                <a:tc>
                  <a:txBody>
                    <a:bodyPr/>
                    <a:lstStyle/>
                    <a:p>
                      <a:pPr algn="ctr"/>
                      <a:r>
                        <a:rPr lang="en-US" sz="3200" b="1" dirty="0" smtClean="0">
                          <a:solidFill>
                            <a:schemeClr val="accent2">
                              <a:lumMod val="50000"/>
                            </a:schemeClr>
                          </a:solidFill>
                        </a:rPr>
                        <a:t>X</a:t>
                      </a:r>
                      <a:endParaRPr lang="en-US" sz="3200" b="1" dirty="0">
                        <a:solidFill>
                          <a:schemeClr val="accent2">
                            <a:lumMod val="50000"/>
                          </a:schemeClr>
                        </a:solidFill>
                      </a:endParaRPr>
                    </a:p>
                  </a:txBody>
                  <a:tcPr anchor="ctr">
                    <a:solidFill>
                      <a:schemeClr val="accent2">
                        <a:lumMod val="20000"/>
                        <a:lumOff val="80000"/>
                      </a:schemeClr>
                    </a:solidFill>
                  </a:tcPr>
                </a:tc>
                <a:tc>
                  <a:txBody>
                    <a:bodyPr/>
                    <a:lstStyle/>
                    <a:p>
                      <a:pPr algn="ctr"/>
                      <a:r>
                        <a:rPr lang="en-US" sz="3200" b="1" dirty="0" smtClean="0">
                          <a:solidFill>
                            <a:schemeClr val="accent2">
                              <a:lumMod val="50000"/>
                            </a:schemeClr>
                          </a:solidFill>
                        </a:rPr>
                        <a:t>X</a:t>
                      </a:r>
                      <a:endParaRPr lang="en-US" sz="3200" b="1" dirty="0">
                        <a:solidFill>
                          <a:schemeClr val="accent2">
                            <a:lumMod val="50000"/>
                          </a:schemeClr>
                        </a:solidFill>
                      </a:endParaRPr>
                    </a:p>
                  </a:txBody>
                  <a:tcPr anchor="ctr">
                    <a:solidFill>
                      <a:schemeClr val="accent2">
                        <a:lumMod val="20000"/>
                        <a:lumOff val="80000"/>
                      </a:schemeClr>
                    </a:solidFill>
                  </a:tcPr>
                </a:tc>
              </a:tr>
              <a:tr h="1066800">
                <a:tc>
                  <a:txBody>
                    <a:bodyPr/>
                    <a:lstStyle/>
                    <a:p>
                      <a:r>
                        <a:rPr lang="en-US" sz="1850" b="1" dirty="0" smtClean="0">
                          <a:solidFill>
                            <a:srgbClr val="000090"/>
                          </a:solidFill>
                        </a:rPr>
                        <a:t>LTBI services – Other Clinics</a:t>
                      </a:r>
                      <a:endParaRPr lang="en-US" sz="1850" b="1" dirty="0">
                        <a:solidFill>
                          <a:srgbClr val="000090"/>
                        </a:solidFill>
                      </a:endParaRPr>
                    </a:p>
                  </a:txBody>
                  <a:tcPr anchor="ctr">
                    <a:solidFill>
                      <a:schemeClr val="accent1">
                        <a:lumMod val="20000"/>
                        <a:lumOff val="80000"/>
                      </a:schemeClr>
                    </a:solidFill>
                  </a:tcPr>
                </a:tc>
                <a:tc>
                  <a:txBody>
                    <a:bodyPr/>
                    <a:lstStyle/>
                    <a:p>
                      <a:pPr algn="ctr"/>
                      <a:endParaRPr lang="en-US" b="1" dirty="0">
                        <a:solidFill>
                          <a:srgbClr val="00009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rgbClr val="632523"/>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2">
                              <a:lumMod val="50000"/>
                            </a:schemeClr>
                          </a:solidFill>
                        </a:rPr>
                        <a:t>X</a:t>
                      </a:r>
                    </a:p>
                    <a:p>
                      <a:pPr algn="ctr"/>
                      <a:endParaRPr lang="en-US" b="1" dirty="0">
                        <a:solidFill>
                          <a:srgbClr val="000090"/>
                        </a:solidFill>
                      </a:endParaRPr>
                    </a:p>
                  </a:txBody>
                  <a:tcPr anchor="ctr">
                    <a:solidFill>
                      <a:schemeClr val="accent1">
                        <a:lumMod val="20000"/>
                        <a:lumOff val="80000"/>
                      </a:schemeClr>
                    </a:solidFill>
                  </a:tcPr>
                </a:tc>
                <a:tc>
                  <a:txBody>
                    <a:bodyPr/>
                    <a:lstStyle/>
                    <a:p>
                      <a:pPr algn="ctr"/>
                      <a:r>
                        <a:rPr lang="en-US" sz="3200" b="1" dirty="0" smtClean="0">
                          <a:solidFill>
                            <a:srgbClr val="000090"/>
                          </a:solidFill>
                        </a:rPr>
                        <a:t>X</a:t>
                      </a:r>
                      <a:endParaRPr lang="en-US" sz="3200" b="1" dirty="0">
                        <a:solidFill>
                          <a:srgbClr val="000090"/>
                        </a:solidFill>
                      </a:endParaRPr>
                    </a:p>
                  </a:txBody>
                  <a:tcPr anchor="ctr">
                    <a:solidFill>
                      <a:schemeClr val="accent1">
                        <a:lumMod val="20000"/>
                        <a:lumOff val="80000"/>
                      </a:schemeClr>
                    </a:solidFill>
                  </a:tcPr>
                </a:tc>
                <a:tc>
                  <a:txBody>
                    <a:bodyPr/>
                    <a:lstStyle/>
                    <a:p>
                      <a:pPr algn="ctr"/>
                      <a:r>
                        <a:rPr lang="en-US" sz="3200" b="1" dirty="0" smtClean="0">
                          <a:solidFill>
                            <a:srgbClr val="000090"/>
                          </a:solidFill>
                        </a:rPr>
                        <a:t>X</a:t>
                      </a:r>
                      <a:endParaRPr lang="en-US" sz="3200" b="1" dirty="0">
                        <a:solidFill>
                          <a:srgbClr val="000090"/>
                        </a:solidFill>
                      </a:endParaRPr>
                    </a:p>
                  </a:txBody>
                  <a:tcPr anchor="ctr">
                    <a:solidFill>
                      <a:schemeClr val="accent1">
                        <a:lumMod val="20000"/>
                        <a:lumOff val="80000"/>
                      </a:schemeClr>
                    </a:solidFill>
                  </a:tcPr>
                </a:tc>
                <a:tc>
                  <a:txBody>
                    <a:bodyPr/>
                    <a:lstStyle/>
                    <a:p>
                      <a:pPr algn="ctr"/>
                      <a:r>
                        <a:rPr lang="en-US" sz="3200" b="1" dirty="0" smtClean="0">
                          <a:solidFill>
                            <a:srgbClr val="000090"/>
                          </a:solidFill>
                        </a:rPr>
                        <a:t>X</a:t>
                      </a:r>
                      <a:endParaRPr lang="en-US" sz="3200" b="1" dirty="0">
                        <a:solidFill>
                          <a:srgbClr val="000090"/>
                        </a:solidFill>
                      </a:endParaRPr>
                    </a:p>
                  </a:txBody>
                  <a:tcPr anchor="ctr">
                    <a:solidFill>
                      <a:schemeClr val="accent1">
                        <a:lumMod val="20000"/>
                        <a:lumOff val="80000"/>
                      </a:schemeClr>
                    </a:solidFill>
                  </a:tcPr>
                </a:tc>
                <a:tc>
                  <a:txBody>
                    <a:bodyPr/>
                    <a:lstStyle/>
                    <a:p>
                      <a:pPr algn="ctr"/>
                      <a:r>
                        <a:rPr lang="en-US" sz="3200" b="1" dirty="0" smtClean="0">
                          <a:solidFill>
                            <a:srgbClr val="000090"/>
                          </a:solidFill>
                        </a:rPr>
                        <a:t>X</a:t>
                      </a:r>
                      <a:endParaRPr lang="en-US" sz="3200" b="1" dirty="0">
                        <a:solidFill>
                          <a:srgbClr val="000090"/>
                        </a:solidFill>
                      </a:endParaRPr>
                    </a:p>
                  </a:txBody>
                  <a:tcPr anchor="ctr">
                    <a:solidFill>
                      <a:schemeClr val="accent1">
                        <a:lumMod val="20000"/>
                        <a:lumOff val="80000"/>
                      </a:schemeClr>
                    </a:solidFill>
                  </a:tcPr>
                </a:tc>
                <a:tc>
                  <a:txBody>
                    <a:bodyPr/>
                    <a:lstStyle/>
                    <a:p>
                      <a:pPr algn="ctr"/>
                      <a:r>
                        <a:rPr lang="en-US" sz="3200" b="1" dirty="0" smtClean="0">
                          <a:solidFill>
                            <a:srgbClr val="000090"/>
                          </a:solidFill>
                        </a:rPr>
                        <a:t>X</a:t>
                      </a:r>
                      <a:endParaRPr lang="en-US" sz="3200" b="1" dirty="0">
                        <a:solidFill>
                          <a:srgbClr val="000090"/>
                        </a:solidFill>
                      </a:endParaRPr>
                    </a:p>
                  </a:txBody>
                  <a:tcPr anchor="ctr">
                    <a:solidFill>
                      <a:schemeClr val="accent1">
                        <a:lumMod val="20000"/>
                        <a:lumOff val="80000"/>
                      </a:schemeClr>
                    </a:solidFill>
                  </a:tcPr>
                </a:tc>
              </a:tr>
              <a:tr h="1341120">
                <a:tc>
                  <a:txBody>
                    <a:bodyPr/>
                    <a:lstStyle/>
                    <a:p>
                      <a:r>
                        <a:rPr lang="en-US" sz="1850" b="1" dirty="0" smtClean="0">
                          <a:solidFill>
                            <a:srgbClr val="006600"/>
                          </a:solidFill>
                        </a:rPr>
                        <a:t>Modeling existing data (census, ACS, BRFSS, TBESC,</a:t>
                      </a:r>
                      <a:r>
                        <a:rPr lang="en-US" sz="1850" b="1" baseline="0" dirty="0" smtClean="0">
                          <a:solidFill>
                            <a:srgbClr val="006600"/>
                          </a:solidFill>
                        </a:rPr>
                        <a:t> etc.)</a:t>
                      </a:r>
                      <a:endParaRPr lang="en-US" sz="1850" b="1" dirty="0">
                        <a:solidFill>
                          <a:srgbClr val="006600"/>
                        </a:solidFill>
                      </a:endParaRPr>
                    </a:p>
                  </a:txBody>
                  <a:tcPr anchor="ctr">
                    <a:solidFill>
                      <a:schemeClr val="accent3">
                        <a:lumMod val="20000"/>
                        <a:lumOff val="80000"/>
                      </a:schemeClr>
                    </a:solidFill>
                  </a:tcPr>
                </a:tc>
                <a:tc>
                  <a:txBody>
                    <a:bodyPr/>
                    <a:lstStyle/>
                    <a:p>
                      <a:pPr algn="ctr"/>
                      <a:r>
                        <a:rPr lang="en-US" sz="3200" b="1" dirty="0" smtClean="0">
                          <a:solidFill>
                            <a:srgbClr val="006600"/>
                          </a:solidFill>
                        </a:rPr>
                        <a:t>X</a:t>
                      </a:r>
                      <a:endParaRPr lang="en-US" sz="3200" b="1" dirty="0">
                        <a:solidFill>
                          <a:srgbClr val="006600"/>
                        </a:solidFill>
                      </a:endParaRPr>
                    </a:p>
                  </a:txBody>
                  <a:tcPr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6600"/>
                          </a:solidFill>
                        </a:rPr>
                        <a:t>X</a:t>
                      </a:r>
                      <a:endParaRPr lang="en-US" sz="3200" b="1" dirty="0">
                        <a:solidFill>
                          <a:srgbClr val="006600"/>
                        </a:solidFill>
                      </a:endParaRPr>
                    </a:p>
                  </a:txBody>
                  <a:tcPr anchor="ctr">
                    <a:solidFill>
                      <a:schemeClr val="accent3">
                        <a:lumMod val="20000"/>
                        <a:lumOff val="80000"/>
                      </a:schemeClr>
                    </a:solidFill>
                  </a:tcPr>
                </a:tc>
                <a:tc>
                  <a:txBody>
                    <a:bodyPr/>
                    <a:lstStyle/>
                    <a:p>
                      <a:pPr algn="ctr"/>
                      <a:r>
                        <a:rPr lang="en-US" sz="2400" b="1" dirty="0" smtClean="0">
                          <a:solidFill>
                            <a:srgbClr val="006600"/>
                          </a:solidFill>
                        </a:rPr>
                        <a:t>X</a:t>
                      </a:r>
                      <a:endParaRPr lang="en-US" sz="2400" b="1" dirty="0">
                        <a:solidFill>
                          <a:srgbClr val="006600"/>
                        </a:solidFill>
                      </a:endParaRPr>
                    </a:p>
                  </a:txBody>
                  <a:tcPr anchor="ctr">
                    <a:solidFill>
                      <a:schemeClr val="accent3">
                        <a:lumMod val="20000"/>
                        <a:lumOff val="80000"/>
                      </a:schemeClr>
                    </a:solidFill>
                  </a:tcPr>
                </a:tc>
                <a:tc>
                  <a:txBody>
                    <a:bodyPr/>
                    <a:lstStyle/>
                    <a:p>
                      <a:pPr algn="ctr"/>
                      <a:r>
                        <a:rPr lang="en-US" sz="2400" b="1" dirty="0" smtClean="0">
                          <a:solidFill>
                            <a:srgbClr val="006600"/>
                          </a:solidFill>
                        </a:rPr>
                        <a:t>X</a:t>
                      </a:r>
                      <a:endParaRPr lang="en-US" sz="2400" b="1" dirty="0">
                        <a:solidFill>
                          <a:srgbClr val="006600"/>
                        </a:solidFill>
                      </a:endParaRPr>
                    </a:p>
                  </a:txBody>
                  <a:tcPr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006600"/>
                          </a:solidFill>
                        </a:rPr>
                        <a:t>X</a:t>
                      </a:r>
                      <a:endParaRPr lang="en-US" b="0" dirty="0">
                        <a:solidFill>
                          <a:srgbClr val="006600"/>
                        </a:solidFill>
                      </a:endParaRPr>
                    </a:p>
                  </a:txBody>
                  <a:tcPr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006600"/>
                          </a:solidFill>
                        </a:rPr>
                        <a:t>X</a:t>
                      </a:r>
                      <a:endParaRPr lang="en-US" b="0" dirty="0">
                        <a:solidFill>
                          <a:srgbClr val="006600"/>
                        </a:solidFill>
                      </a:endParaRPr>
                    </a:p>
                  </a:txBody>
                  <a:tcPr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006600"/>
                          </a:solidFill>
                        </a:rPr>
                        <a:t>X</a:t>
                      </a:r>
                      <a:endParaRPr lang="en-US" b="0" dirty="0">
                        <a:solidFill>
                          <a:srgbClr val="006600"/>
                        </a:solidFill>
                      </a:endParaRPr>
                    </a:p>
                  </a:txBody>
                  <a:tcPr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158614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99"/>
                </a:solidFill>
                <a:latin typeface="Arial Rounded MT Bold" panose="020F0704030504030204" pitchFamily="34" charset="0"/>
              </a:rPr>
              <a:t>Low Hanging Fruit </a:t>
            </a:r>
            <a:r>
              <a:rPr lang="en-US" sz="3200" dirty="0" smtClean="0">
                <a:solidFill>
                  <a:srgbClr val="000099"/>
                </a:solidFill>
                <a:latin typeface="Arial Rounded MT Bold" panose="020F0704030504030204" pitchFamily="34" charset="0"/>
              </a:rPr>
              <a:t>- Collecting Data from Health </a:t>
            </a:r>
            <a:r>
              <a:rPr lang="en-US" sz="3200" dirty="0">
                <a:solidFill>
                  <a:srgbClr val="000099"/>
                </a:solidFill>
                <a:latin typeface="Arial Rounded MT Bold" panose="020F0704030504030204" pitchFamily="34" charset="0"/>
              </a:rPr>
              <a:t>D</a:t>
            </a:r>
            <a:r>
              <a:rPr lang="en-US" sz="3200" dirty="0" smtClean="0">
                <a:solidFill>
                  <a:srgbClr val="000099"/>
                </a:solidFill>
                <a:latin typeface="Arial Rounded MT Bold" panose="020F0704030504030204" pitchFamily="34" charset="0"/>
              </a:rPr>
              <a:t>epartment TB Clinics </a:t>
            </a:r>
            <a:endParaRPr lang="en-US" sz="3200" dirty="0">
              <a:solidFill>
                <a:srgbClr val="000099"/>
              </a:solidFill>
              <a:latin typeface="Arial Rounded MT Bold" panose="020F0704030504030204" pitchFamily="34" charset="0"/>
            </a:endParaRPr>
          </a:p>
        </p:txBody>
      </p:sp>
      <p:sp>
        <p:nvSpPr>
          <p:cNvPr id="3" name="Content Placeholder 2"/>
          <p:cNvSpPr>
            <a:spLocks noGrp="1"/>
          </p:cNvSpPr>
          <p:nvPr>
            <p:ph idx="1"/>
          </p:nvPr>
        </p:nvSpPr>
        <p:spPr>
          <a:xfrm>
            <a:off x="332360" y="2133601"/>
            <a:ext cx="5458840" cy="3276600"/>
          </a:xfrm>
        </p:spPr>
        <p:txBody>
          <a:bodyPr>
            <a:normAutofit lnSpcReduction="10000"/>
          </a:bodyPr>
          <a:lstStyle/>
          <a:p>
            <a:r>
              <a:rPr lang="en-US" dirty="0" smtClean="0"/>
              <a:t>We can do better but can’t get us to TB Elimination!</a:t>
            </a:r>
          </a:p>
          <a:p>
            <a:endParaRPr lang="en-US" dirty="0"/>
          </a:p>
          <a:p>
            <a:r>
              <a:rPr lang="en-US" dirty="0"/>
              <a:t>Funding cuts = fewer populations served by HD</a:t>
            </a:r>
          </a:p>
          <a:p>
            <a:pPr marL="0" indent="0">
              <a:buNone/>
            </a:pPr>
            <a:r>
              <a:rPr lang="en-US" dirty="0" smtClean="0"/>
              <a:t>  </a:t>
            </a:r>
          </a:p>
        </p:txBody>
      </p:sp>
      <p:cxnSp>
        <p:nvCxnSpPr>
          <p:cNvPr id="4" name="Straight Connector 3"/>
          <p:cNvCxnSpPr/>
          <p:nvPr/>
        </p:nvCxnSpPr>
        <p:spPr>
          <a:xfrm>
            <a:off x="191037" y="1447800"/>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027" name="Picture 3" descr="C:\Users\wcronin\AppData\Local\Microsoft\Windows\Temporary Internet Files\Content.IE5\YPL8CNBG\apple_tree_1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770" y="1981200"/>
            <a:ext cx="369663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620857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CC"/>
                </a:solidFill>
                <a:latin typeface="Arial Rounded MT Bold" panose="020F0704030504030204" pitchFamily="34" charset="0"/>
              </a:rPr>
              <a:t>Then there’s the old Mutt and Jeff story …</a:t>
            </a:r>
            <a:endParaRPr lang="en-US" dirty="0">
              <a:solidFill>
                <a:srgbClr val="0000CC"/>
              </a:solidFill>
              <a:latin typeface="Arial Rounded MT Bold" panose="020F0704030504030204" pitchFamily="34" charset="0"/>
            </a:endParaRPr>
          </a:p>
        </p:txBody>
      </p:sp>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 y="1981201"/>
            <a:ext cx="7951470" cy="3733800"/>
          </a:xfrm>
          <a:prstGeom prst="rect">
            <a:avLst/>
          </a:prstGeom>
        </p:spPr>
      </p:pic>
    </p:spTree>
    <p:extLst>
      <p:ext uri="{BB962C8B-B14F-4D97-AF65-F5344CB8AC3E}">
        <p14:creationId xmlns:p14="http://schemas.microsoft.com/office/powerpoint/2010/main" val="273253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99"/>
                </a:solidFill>
                <a:latin typeface="Arial Rounded MT Bold" panose="020F0704030504030204" pitchFamily="34" charset="0"/>
              </a:rPr>
              <a:t>Challenges to TB Elimination </a:t>
            </a:r>
            <a:endParaRPr lang="en-US" dirty="0">
              <a:solidFill>
                <a:srgbClr val="000099"/>
              </a:solidFill>
              <a:latin typeface="Arial Rounded MT Bold" panose="020F0704030504030204" pitchFamily="34" charset="0"/>
            </a:endParaRPr>
          </a:p>
        </p:txBody>
      </p:sp>
      <p:sp>
        <p:nvSpPr>
          <p:cNvPr id="3" name="Content Placeholder 2"/>
          <p:cNvSpPr>
            <a:spLocks noGrp="1"/>
          </p:cNvSpPr>
          <p:nvPr>
            <p:ph idx="1"/>
          </p:nvPr>
        </p:nvSpPr>
        <p:spPr>
          <a:xfrm>
            <a:off x="457200" y="1701800"/>
            <a:ext cx="8229600" cy="4525963"/>
          </a:xfrm>
        </p:spPr>
        <p:txBody>
          <a:bodyPr>
            <a:normAutofit/>
          </a:bodyPr>
          <a:lstStyle/>
          <a:p>
            <a:r>
              <a:rPr lang="en-US" dirty="0" smtClean="0"/>
              <a:t>We don’t know much about the ‘at risk’ populations – WHO, WHERE, HOW MANY?</a:t>
            </a:r>
          </a:p>
          <a:p>
            <a:r>
              <a:rPr lang="en-US" dirty="0" smtClean="0"/>
              <a:t>We don’t know who IS and IS NOT, </a:t>
            </a:r>
            <a:r>
              <a:rPr lang="en-US" dirty="0"/>
              <a:t>receiving TB </a:t>
            </a:r>
            <a:r>
              <a:rPr lang="en-US" dirty="0" smtClean="0"/>
              <a:t>services outside the health department</a:t>
            </a:r>
            <a:endParaRPr lang="en-US" dirty="0"/>
          </a:p>
          <a:p>
            <a:r>
              <a:rPr lang="en-US" dirty="0" smtClean="0"/>
              <a:t>We don’t know WHICH and WHERE FOR non-health department providers that serve ‘at-risk’ populations of interest</a:t>
            </a:r>
          </a:p>
          <a:p>
            <a:pPr lvl="1"/>
            <a:endParaRPr lang="en-US" dirty="0"/>
          </a:p>
        </p:txBody>
      </p:sp>
      <p:cxnSp>
        <p:nvCxnSpPr>
          <p:cNvPr id="5" name="Straight Connector 4"/>
          <p:cNvCxnSpPr/>
          <p:nvPr/>
        </p:nvCxnSpPr>
        <p:spPr>
          <a:xfrm>
            <a:off x="191037" y="1539876"/>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377197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7"/>
            <a:ext cx="8229600" cy="1143000"/>
          </a:xfrm>
        </p:spPr>
        <p:txBody>
          <a:bodyPr>
            <a:normAutofit/>
          </a:bodyPr>
          <a:lstStyle/>
          <a:p>
            <a:r>
              <a:rPr lang="en-US" dirty="0" smtClean="0">
                <a:solidFill>
                  <a:srgbClr val="000099"/>
                </a:solidFill>
                <a:latin typeface="Arial Rounded MT Bold" panose="020F0704030504030204" pitchFamily="34" charset="0"/>
              </a:rPr>
              <a:t>Potential non-HD </a:t>
            </a:r>
            <a:r>
              <a:rPr lang="en-US" dirty="0">
                <a:solidFill>
                  <a:srgbClr val="000099"/>
                </a:solidFill>
                <a:latin typeface="Arial Rounded MT Bold" panose="020F0704030504030204" pitchFamily="34" charset="0"/>
              </a:rPr>
              <a:t>P</a:t>
            </a:r>
            <a:r>
              <a:rPr lang="en-US" dirty="0" smtClean="0">
                <a:solidFill>
                  <a:srgbClr val="000099"/>
                </a:solidFill>
                <a:latin typeface="Arial Rounded MT Bold" panose="020F0704030504030204" pitchFamily="34" charset="0"/>
              </a:rPr>
              <a:t>roviders</a:t>
            </a:r>
            <a:endParaRPr lang="en-US" dirty="0">
              <a:solidFill>
                <a:srgbClr val="000099"/>
              </a:solidFill>
              <a:latin typeface="Arial Rounded MT Bold" panose="020F0704030504030204" pitchFamily="34" charset="0"/>
            </a:endParaRPr>
          </a:p>
        </p:txBody>
      </p:sp>
      <p:sp>
        <p:nvSpPr>
          <p:cNvPr id="3" name="Content Placeholder 2"/>
          <p:cNvSpPr>
            <a:spLocks noGrp="1"/>
          </p:cNvSpPr>
          <p:nvPr>
            <p:ph idx="1"/>
          </p:nvPr>
        </p:nvSpPr>
        <p:spPr>
          <a:xfrm>
            <a:off x="533400" y="2179637"/>
            <a:ext cx="8229600" cy="4525963"/>
          </a:xfrm>
        </p:spPr>
        <p:txBody>
          <a:bodyPr>
            <a:normAutofit/>
          </a:bodyPr>
          <a:lstStyle/>
          <a:p>
            <a:pPr lvl="1">
              <a:buFont typeface="Arial" panose="020B0604020202020204" pitchFamily="34" charset="0"/>
              <a:buChar char="•"/>
            </a:pPr>
            <a:r>
              <a:rPr lang="en-US" dirty="0" smtClean="0">
                <a:solidFill>
                  <a:schemeClr val="tx1"/>
                </a:solidFill>
              </a:rPr>
              <a:t>Other public health clinics</a:t>
            </a:r>
          </a:p>
          <a:p>
            <a:pPr lvl="1">
              <a:buFont typeface="Arial" panose="020B0604020202020204" pitchFamily="34" charset="0"/>
              <a:buChar char="•"/>
            </a:pPr>
            <a:r>
              <a:rPr lang="en-US" dirty="0" smtClean="0"/>
              <a:t>Other government agencies (corrections)</a:t>
            </a:r>
            <a:r>
              <a:rPr lang="en-US" dirty="0" smtClean="0">
                <a:solidFill>
                  <a:schemeClr val="tx1"/>
                </a:solidFill>
              </a:rPr>
              <a:t> </a:t>
            </a:r>
          </a:p>
          <a:p>
            <a:pPr lvl="1">
              <a:buFont typeface="Arial" panose="020B0604020202020204" pitchFamily="34" charset="0"/>
              <a:buChar char="•"/>
            </a:pPr>
            <a:r>
              <a:rPr lang="en-US" dirty="0" smtClean="0">
                <a:solidFill>
                  <a:schemeClr val="tx1"/>
                </a:solidFill>
              </a:rPr>
              <a:t>FQHCs, Community Health Centers</a:t>
            </a:r>
          </a:p>
          <a:p>
            <a:pPr lvl="1">
              <a:buFont typeface="Arial" panose="020B0604020202020204" pitchFamily="34" charset="0"/>
              <a:buChar char="•"/>
            </a:pPr>
            <a:r>
              <a:rPr lang="en-US" dirty="0" smtClean="0">
                <a:solidFill>
                  <a:schemeClr val="tx1"/>
                </a:solidFill>
              </a:rPr>
              <a:t>Other community-based organizations </a:t>
            </a:r>
          </a:p>
          <a:p>
            <a:pPr lvl="1">
              <a:buFont typeface="Arial" panose="020B0604020202020204" pitchFamily="34" charset="0"/>
              <a:buChar char="•"/>
            </a:pPr>
            <a:r>
              <a:rPr lang="en-US" dirty="0" smtClean="0">
                <a:solidFill>
                  <a:schemeClr val="tx1"/>
                </a:solidFill>
              </a:rPr>
              <a:t>Private providers (Kaiser, universities, etc.) </a:t>
            </a:r>
          </a:p>
          <a:p>
            <a:endParaRPr lang="en-US" sz="2800" dirty="0"/>
          </a:p>
        </p:txBody>
      </p:sp>
      <p:cxnSp>
        <p:nvCxnSpPr>
          <p:cNvPr id="4" name="Straight Connector 3"/>
          <p:cNvCxnSpPr/>
          <p:nvPr/>
        </p:nvCxnSpPr>
        <p:spPr>
          <a:xfrm>
            <a:off x="191037" y="1738313"/>
            <a:ext cx="8751923" cy="0"/>
          </a:xfrm>
          <a:prstGeom prst="line">
            <a:avLst/>
          </a:pr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3657600" y="1295400"/>
            <a:ext cx="6096000" cy="5572125"/>
            <a:chOff x="3276600" y="1285875"/>
            <a:chExt cx="6096000" cy="5572125"/>
          </a:xfrm>
        </p:grpSpPr>
        <p:pic>
          <p:nvPicPr>
            <p:cNvPr id="6" name="Picture 2" descr="C:\Users\wcronin\AppData\Local\Microsoft\Windows\Temporary Internet Files\Content.IE5\TUR8GP1F\black-box-310220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285875"/>
              <a:ext cx="6096000" cy="5572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30273" y="3244334"/>
              <a:ext cx="537327" cy="707886"/>
            </a:xfrm>
            <a:prstGeom prst="rect">
              <a:avLst/>
            </a:prstGeom>
          </p:spPr>
          <p:txBody>
            <a:bodyPr wrap="none">
              <a:spAutoFit/>
            </a:bodyPr>
            <a:lstStyle/>
            <a:p>
              <a:r>
                <a:rPr lang="en-US" sz="4000" b="1" dirty="0" smtClean="0">
                  <a:solidFill>
                    <a:schemeClr val="bg1"/>
                  </a:solidFill>
                </a:rPr>
                <a:t>? </a:t>
              </a:r>
              <a:endParaRPr lang="en-US" sz="4000" dirty="0">
                <a:solidFill>
                  <a:schemeClr val="bg1"/>
                </a:solidFill>
              </a:endParaRPr>
            </a:p>
          </p:txBody>
        </p:sp>
        <p:sp>
          <p:nvSpPr>
            <p:cNvPr id="8" name="Rectangle 7"/>
            <p:cNvSpPr/>
            <p:nvPr/>
          </p:nvSpPr>
          <p:spPr>
            <a:xfrm>
              <a:off x="6092073" y="3711714"/>
              <a:ext cx="537327" cy="707886"/>
            </a:xfrm>
            <a:prstGeom prst="rect">
              <a:avLst/>
            </a:prstGeom>
          </p:spPr>
          <p:txBody>
            <a:bodyPr wrap="none">
              <a:spAutoFit/>
            </a:bodyPr>
            <a:lstStyle/>
            <a:p>
              <a:r>
                <a:rPr lang="en-US" sz="4000" b="1" dirty="0" smtClean="0">
                  <a:solidFill>
                    <a:schemeClr val="bg1"/>
                  </a:solidFill>
                </a:rPr>
                <a:t>? </a:t>
              </a:r>
              <a:endParaRPr lang="en-US" sz="4000" dirty="0">
                <a:solidFill>
                  <a:schemeClr val="bg1"/>
                </a:solidFill>
              </a:endParaRPr>
            </a:p>
          </p:txBody>
        </p:sp>
        <p:sp>
          <p:nvSpPr>
            <p:cNvPr id="9" name="Rectangle 8"/>
            <p:cNvSpPr/>
            <p:nvPr/>
          </p:nvSpPr>
          <p:spPr>
            <a:xfrm>
              <a:off x="6701673" y="2743200"/>
              <a:ext cx="537327" cy="707886"/>
            </a:xfrm>
            <a:prstGeom prst="rect">
              <a:avLst/>
            </a:prstGeom>
          </p:spPr>
          <p:txBody>
            <a:bodyPr wrap="none">
              <a:spAutoFit/>
            </a:bodyPr>
            <a:lstStyle/>
            <a:p>
              <a:r>
                <a:rPr lang="en-US" sz="4000" b="1" dirty="0" smtClean="0">
                  <a:solidFill>
                    <a:schemeClr val="bg1"/>
                  </a:solidFill>
                </a:rPr>
                <a:t>? </a:t>
              </a:r>
              <a:endParaRPr lang="en-US" sz="4000" dirty="0">
                <a:solidFill>
                  <a:schemeClr val="bg1"/>
                </a:solidFill>
              </a:endParaRPr>
            </a:p>
          </p:txBody>
        </p:sp>
        <p:sp>
          <p:nvSpPr>
            <p:cNvPr id="10" name="Rectangle 9"/>
            <p:cNvSpPr/>
            <p:nvPr/>
          </p:nvSpPr>
          <p:spPr>
            <a:xfrm>
              <a:off x="5638800" y="3124200"/>
              <a:ext cx="537327" cy="707886"/>
            </a:xfrm>
            <a:prstGeom prst="rect">
              <a:avLst/>
            </a:prstGeom>
          </p:spPr>
          <p:txBody>
            <a:bodyPr wrap="none">
              <a:spAutoFit/>
            </a:bodyPr>
            <a:lstStyle/>
            <a:p>
              <a:r>
                <a:rPr lang="en-US" sz="4000" b="1" dirty="0" smtClean="0">
                  <a:solidFill>
                    <a:schemeClr val="bg1"/>
                  </a:solidFill>
                </a:rPr>
                <a:t>? </a:t>
              </a:r>
              <a:endParaRPr lang="en-US" sz="4000" dirty="0">
                <a:solidFill>
                  <a:schemeClr val="bg1"/>
                </a:solidFill>
              </a:endParaRPr>
            </a:p>
          </p:txBody>
        </p:sp>
        <p:sp>
          <p:nvSpPr>
            <p:cNvPr id="11" name="Rectangle 10"/>
            <p:cNvSpPr/>
            <p:nvPr/>
          </p:nvSpPr>
          <p:spPr>
            <a:xfrm>
              <a:off x="5035566" y="2895600"/>
              <a:ext cx="537327" cy="707886"/>
            </a:xfrm>
            <a:prstGeom prst="rect">
              <a:avLst/>
            </a:prstGeom>
          </p:spPr>
          <p:txBody>
            <a:bodyPr wrap="none">
              <a:spAutoFit/>
            </a:bodyPr>
            <a:lstStyle/>
            <a:p>
              <a:r>
                <a:rPr lang="en-US" sz="4000" b="1" dirty="0" smtClean="0">
                  <a:solidFill>
                    <a:schemeClr val="bg1"/>
                  </a:solidFill>
                </a:rPr>
                <a:t>? </a:t>
              </a:r>
              <a:endParaRPr lang="en-US" sz="4000" dirty="0">
                <a:solidFill>
                  <a:schemeClr val="bg1"/>
                </a:solidFill>
              </a:endParaRPr>
            </a:p>
          </p:txBody>
        </p:sp>
        <p:sp>
          <p:nvSpPr>
            <p:cNvPr id="12" name="Rectangle 11"/>
            <p:cNvSpPr/>
            <p:nvPr/>
          </p:nvSpPr>
          <p:spPr>
            <a:xfrm>
              <a:off x="5908471" y="2688848"/>
              <a:ext cx="537327" cy="707886"/>
            </a:xfrm>
            <a:prstGeom prst="rect">
              <a:avLst/>
            </a:prstGeom>
          </p:spPr>
          <p:txBody>
            <a:bodyPr wrap="none">
              <a:spAutoFit/>
            </a:bodyPr>
            <a:lstStyle/>
            <a:p>
              <a:r>
                <a:rPr lang="en-US" sz="4000" b="1" dirty="0" smtClean="0">
                  <a:solidFill>
                    <a:schemeClr val="bg1"/>
                  </a:solidFill>
                </a:rPr>
                <a:t>? </a:t>
              </a:r>
              <a:endParaRPr lang="en-US" sz="4000" dirty="0">
                <a:solidFill>
                  <a:schemeClr val="bg1"/>
                </a:solidFill>
              </a:endParaRPr>
            </a:p>
          </p:txBody>
        </p:sp>
        <p:sp>
          <p:nvSpPr>
            <p:cNvPr id="13" name="Rectangle 12"/>
            <p:cNvSpPr/>
            <p:nvPr/>
          </p:nvSpPr>
          <p:spPr>
            <a:xfrm>
              <a:off x="6477000" y="3140188"/>
              <a:ext cx="537327" cy="707886"/>
            </a:xfrm>
            <a:prstGeom prst="rect">
              <a:avLst/>
            </a:prstGeom>
          </p:spPr>
          <p:txBody>
            <a:bodyPr wrap="none">
              <a:spAutoFit/>
            </a:bodyPr>
            <a:lstStyle/>
            <a:p>
              <a:r>
                <a:rPr lang="en-US" sz="4000" b="1" dirty="0" smtClean="0">
                  <a:solidFill>
                    <a:schemeClr val="bg1"/>
                  </a:solidFill>
                </a:rPr>
                <a:t>? </a:t>
              </a:r>
              <a:endParaRPr lang="en-US" sz="4000" dirty="0">
                <a:solidFill>
                  <a:schemeClr val="bg1"/>
                </a:solidFill>
              </a:endParaRPr>
            </a:p>
          </p:txBody>
        </p:sp>
      </p:grpSp>
      <p:sp>
        <p:nvSpPr>
          <p:cNvPr id="14" name="Date Placeholder 1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Tree>
    <p:extLst>
      <p:ext uri="{BB962C8B-B14F-4D97-AF65-F5344CB8AC3E}">
        <p14:creationId xmlns:p14="http://schemas.microsoft.com/office/powerpoint/2010/main" val="493761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99"/>
                </a:solidFill>
                <a:latin typeface="Arial Rounded MT Bold" panose="020F0704030504030204" pitchFamily="34" charset="0"/>
              </a:rPr>
              <a:t>Seattle – Locating High </a:t>
            </a:r>
            <a:r>
              <a:rPr lang="en-US" dirty="0">
                <a:solidFill>
                  <a:srgbClr val="003399"/>
                </a:solidFill>
                <a:latin typeface="Arial Rounded MT Bold" panose="020F0704030504030204" pitchFamily="34" charset="0"/>
              </a:rPr>
              <a:t>R</a:t>
            </a:r>
            <a:r>
              <a:rPr lang="en-US" dirty="0" smtClean="0">
                <a:solidFill>
                  <a:srgbClr val="003399"/>
                </a:solidFill>
                <a:latin typeface="Arial Rounded MT Bold" panose="020F0704030504030204" pitchFamily="34" charset="0"/>
              </a:rPr>
              <a:t>isk Populations and Their </a:t>
            </a:r>
            <a:r>
              <a:rPr lang="en-US" dirty="0">
                <a:solidFill>
                  <a:srgbClr val="003399"/>
                </a:solidFill>
                <a:latin typeface="Arial Rounded MT Bold" panose="020F0704030504030204" pitchFamily="34" charset="0"/>
              </a:rPr>
              <a:t>P</a:t>
            </a:r>
            <a:r>
              <a:rPr lang="en-US" dirty="0" smtClean="0">
                <a:solidFill>
                  <a:srgbClr val="003399"/>
                </a:solidFill>
                <a:latin typeface="Arial Rounded MT Bold" panose="020F0704030504030204" pitchFamily="34" charset="0"/>
              </a:rPr>
              <a:t>roviders</a:t>
            </a:r>
            <a:endParaRPr lang="en-US" dirty="0">
              <a:solidFill>
                <a:srgbClr val="003399"/>
              </a:solidFill>
              <a:latin typeface="Arial Rounded MT Bold" panose="020F0704030504030204" pitchFamily="34" charset="0"/>
            </a:endParaRPr>
          </a:p>
        </p:txBody>
      </p:sp>
      <p:sp>
        <p:nvSpPr>
          <p:cNvPr id="4" name="Date Placeholder 3"/>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696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21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Questions?</a:t>
            </a:r>
            <a:endParaRPr lang="en-US" sz="6000" dirty="0"/>
          </a:p>
        </p:txBody>
      </p:sp>
    </p:spTree>
    <p:extLst>
      <p:ext uri="{BB962C8B-B14F-4D97-AF65-F5344CB8AC3E}">
        <p14:creationId xmlns:p14="http://schemas.microsoft.com/office/powerpoint/2010/main" val="232709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7"/>
          <p:cNvSpPr txBox="1">
            <a:spLocks noChangeArrowheads="1"/>
          </p:cNvSpPr>
          <p:nvPr/>
        </p:nvSpPr>
        <p:spPr bwMode="auto">
          <a:xfrm>
            <a:off x="0" y="6505575"/>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b="1" dirty="0"/>
              <a:t>Global Tuberculosis Report </a:t>
            </a:r>
            <a:r>
              <a:rPr lang="en-US" altLang="en-US" sz="1200" b="1" dirty="0" smtClean="0"/>
              <a:t>2015. </a:t>
            </a:r>
            <a:r>
              <a:rPr lang="en-US" altLang="en-US" sz="1200" b="1" dirty="0"/>
              <a:t>World Health Organization. </a:t>
            </a:r>
          </a:p>
        </p:txBody>
      </p:sp>
      <p:sp>
        <p:nvSpPr>
          <p:cNvPr id="2" name="TextBox 1"/>
          <p:cNvSpPr txBox="1"/>
          <p:nvPr/>
        </p:nvSpPr>
        <p:spPr>
          <a:xfrm>
            <a:off x="533400" y="152400"/>
            <a:ext cx="7924800" cy="954107"/>
          </a:xfrm>
          <a:prstGeom prst="rect">
            <a:avLst/>
          </a:prstGeom>
          <a:noFill/>
        </p:spPr>
        <p:txBody>
          <a:bodyPr wrap="square" rtlCol="0">
            <a:spAutoFit/>
          </a:bodyPr>
          <a:lstStyle/>
          <a:p>
            <a:r>
              <a:rPr lang="en-GB" dirty="0">
                <a:solidFill>
                  <a:srgbClr val="000066"/>
                </a:solidFill>
                <a:latin typeface="Arial Rounded MT Bold" panose="020F0704030504030204" pitchFamily="34" charset="0"/>
              </a:rPr>
              <a:t>WHO Estimates </a:t>
            </a:r>
            <a:r>
              <a:rPr lang="en-GB" dirty="0" smtClean="0">
                <a:solidFill>
                  <a:srgbClr val="000066"/>
                </a:solidFill>
                <a:latin typeface="Arial Rounded MT Bold" panose="020F0704030504030204" pitchFamily="34" charset="0"/>
              </a:rPr>
              <a:t>of TB incidence, 2014</a:t>
            </a:r>
            <a:endParaRPr lang="en-GB" dirty="0">
              <a:solidFill>
                <a:srgbClr val="000066"/>
              </a:solidFill>
              <a:latin typeface="Arial Rounded MT Bold" panose="020F0704030504030204" pitchFamily="34" charset="0"/>
            </a:endParaRPr>
          </a:p>
          <a:p>
            <a:endParaRPr lang="en-US" dirty="0"/>
          </a:p>
        </p:txBody>
      </p:sp>
      <p:sp>
        <p:nvSpPr>
          <p:cNvPr id="7" name="Line 7"/>
          <p:cNvSpPr>
            <a:spLocks noChangeShapeType="1"/>
          </p:cNvSpPr>
          <p:nvPr/>
        </p:nvSpPr>
        <p:spPr bwMode="auto">
          <a:xfrm>
            <a:off x="381000" y="685800"/>
            <a:ext cx="8458200" cy="0"/>
          </a:xfrm>
          <a:prstGeom prst="line">
            <a:avLst/>
          </a:prstGeom>
          <a:noFill/>
          <a:ln w="28575">
            <a:solidFill>
              <a:srgbClr val="CC6600"/>
            </a:solidFill>
            <a:round/>
            <a:headEnd/>
            <a:tailEnd/>
          </a:ln>
        </p:spPr>
        <p:txBody>
          <a:bodyPr/>
          <a:lstStyle/>
          <a:p>
            <a:endParaRPr lang="en-US"/>
          </a:p>
        </p:txBody>
      </p:sp>
      <p:sp>
        <p:nvSpPr>
          <p:cNvPr id="5" name="Date Placeholder 4"/>
          <p:cNvSpPr>
            <a:spLocks noGrp="1"/>
          </p:cNvSpPr>
          <p:nvPr>
            <p:ph type="dt" sz="half" idx="10"/>
          </p:nvPr>
        </p:nvSpPr>
        <p:spPr/>
        <p:txBody>
          <a:bodyPr/>
          <a:lstStyle/>
          <a:p>
            <a:pPr>
              <a:defRPr/>
            </a:pPr>
            <a:r>
              <a:rPr lang="en-US" smtClean="0"/>
              <a:t>TB Annual Update, March 22, 2016</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83388"/>
            <a:ext cx="8458199" cy="541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89919"/>
      </p:ext>
    </p:extLst>
  </p:cSld>
  <p:clrMapOvr>
    <a:masterClrMapping/>
  </p:clrMapOvr>
  <mc:AlternateContent xmlns:mc="http://schemas.openxmlformats.org/markup-compatibility/2006" xmlns:p14="http://schemas.microsoft.com/office/powerpoint/2010/main">
    <mc:Choice Requires="p14">
      <p:transition p14:dur="0" advTm="17718"/>
    </mc:Choice>
    <mc:Fallback xmlns="">
      <p:transition advTm="1771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spect="1" noChangeArrowheads="1" noTextEdit="1"/>
          </p:cNvSpPr>
          <p:nvPr/>
        </p:nvSpPr>
        <p:spPr bwMode="auto">
          <a:xfrm>
            <a:off x="14288" y="11113"/>
            <a:ext cx="9129712"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3" name="Rectangle 3"/>
          <p:cNvSpPr>
            <a:spLocks noChangeArrowheads="1"/>
          </p:cNvSpPr>
          <p:nvPr/>
        </p:nvSpPr>
        <p:spPr bwMode="auto">
          <a:xfrm>
            <a:off x="0" y="0"/>
            <a:ext cx="9129713" cy="6846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2400" dirty="0"/>
          </a:p>
        </p:txBody>
      </p:sp>
      <p:sp>
        <p:nvSpPr>
          <p:cNvPr id="25606" name="Rectangle 8"/>
          <p:cNvSpPr>
            <a:spLocks noChangeArrowheads="1"/>
          </p:cNvSpPr>
          <p:nvPr/>
        </p:nvSpPr>
        <p:spPr bwMode="auto">
          <a:xfrm>
            <a:off x="1155700" y="5730875"/>
            <a:ext cx="7227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spcBef>
                <a:spcPct val="0"/>
              </a:spcBef>
              <a:buFontTx/>
              <a:buNone/>
            </a:pPr>
            <a:endParaRPr lang="en-US" altLang="en-US" sz="2400"/>
          </a:p>
        </p:txBody>
      </p:sp>
      <p:sp>
        <p:nvSpPr>
          <p:cNvPr id="25610" name="Rectangle 12"/>
          <p:cNvSpPr>
            <a:spLocks noChangeArrowheads="1"/>
          </p:cNvSpPr>
          <p:nvPr/>
        </p:nvSpPr>
        <p:spPr bwMode="auto">
          <a:xfrm>
            <a:off x="7912100" y="580548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2400"/>
          </a:p>
        </p:txBody>
      </p:sp>
      <p:sp>
        <p:nvSpPr>
          <p:cNvPr id="25611" name="Rectangle 13"/>
          <p:cNvSpPr>
            <a:spLocks noChangeArrowheads="1"/>
          </p:cNvSpPr>
          <p:nvPr/>
        </p:nvSpPr>
        <p:spPr bwMode="auto">
          <a:xfrm>
            <a:off x="471488" y="6326188"/>
            <a:ext cx="456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spcBef>
                <a:spcPct val="0"/>
              </a:spcBef>
              <a:buFontTx/>
              <a:buNone/>
            </a:pPr>
            <a:endParaRPr lang="en-US" altLang="en-US" sz="2400"/>
          </a:p>
        </p:txBody>
      </p:sp>
      <p:sp>
        <p:nvSpPr>
          <p:cNvPr id="25612" name="Rectangle 14"/>
          <p:cNvSpPr>
            <a:spLocks noChangeArrowheads="1"/>
          </p:cNvSpPr>
          <p:nvPr/>
        </p:nvSpPr>
        <p:spPr bwMode="auto">
          <a:xfrm>
            <a:off x="771376" y="6535738"/>
            <a:ext cx="33070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600" i="1" dirty="0">
                <a:solidFill>
                  <a:srgbClr val="000000"/>
                </a:solidFill>
              </a:rPr>
              <a:t>Source: Population Action </a:t>
            </a:r>
            <a:r>
              <a:rPr lang="en-US" altLang="en-US" sz="1600" i="1" dirty="0" smtClean="0">
                <a:solidFill>
                  <a:srgbClr val="000000"/>
                </a:solidFill>
              </a:rPr>
              <a:t>International</a:t>
            </a:r>
            <a:endParaRPr lang="en-US" altLang="en-US" sz="2400" dirty="0"/>
          </a:p>
        </p:txBody>
      </p:sp>
      <p:sp>
        <p:nvSpPr>
          <p:cNvPr id="25613" name="Rectangle 15"/>
          <p:cNvSpPr>
            <a:spLocks noChangeArrowheads="1"/>
          </p:cNvSpPr>
          <p:nvPr/>
        </p:nvSpPr>
        <p:spPr bwMode="auto">
          <a:xfrm>
            <a:off x="774700" y="315913"/>
            <a:ext cx="7759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spcBef>
                <a:spcPct val="0"/>
              </a:spcBef>
              <a:buFontTx/>
              <a:buNone/>
            </a:pPr>
            <a:endParaRPr lang="en-US" altLang="en-US" sz="2400"/>
          </a:p>
        </p:txBody>
      </p:sp>
      <p:sp>
        <p:nvSpPr>
          <p:cNvPr id="25614" name="Rectangle 16"/>
          <p:cNvSpPr>
            <a:spLocks noChangeArrowheads="1"/>
          </p:cNvSpPr>
          <p:nvPr/>
        </p:nvSpPr>
        <p:spPr bwMode="auto">
          <a:xfrm>
            <a:off x="577850" y="152400"/>
            <a:ext cx="8229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b="1" dirty="0">
                <a:solidFill>
                  <a:srgbClr val="000066"/>
                </a:solidFill>
                <a:latin typeface="Arial Rounded MT Bold" panose="020F0704030504030204" pitchFamily="34" charset="0"/>
              </a:rPr>
              <a:t>Have germs, will travel… </a:t>
            </a:r>
          </a:p>
          <a:p>
            <a:pPr>
              <a:spcBef>
                <a:spcPct val="0"/>
              </a:spcBef>
              <a:buFontTx/>
              <a:buNone/>
            </a:pPr>
            <a:r>
              <a:rPr lang="en-US" altLang="en-US" b="1" dirty="0">
                <a:solidFill>
                  <a:srgbClr val="000066"/>
                </a:solidFill>
                <a:latin typeface="Arial Rounded MT Bold" panose="020F0704030504030204" pitchFamily="34" charset="0"/>
              </a:rPr>
              <a:t>Migrating </a:t>
            </a:r>
            <a:r>
              <a:rPr lang="en-US" altLang="en-US" b="1" dirty="0" smtClean="0">
                <a:solidFill>
                  <a:srgbClr val="000066"/>
                </a:solidFill>
                <a:latin typeface="Arial Rounded MT Bold" panose="020F0704030504030204" pitchFamily="34" charset="0"/>
              </a:rPr>
              <a:t>populations</a:t>
            </a:r>
            <a:endParaRPr lang="en-US" altLang="en-US" b="1" dirty="0">
              <a:solidFill>
                <a:srgbClr val="000066"/>
              </a:solidFill>
              <a:latin typeface="Arial Rounded MT Bold" panose="020F0704030504030204" pitchFamily="34" charset="0"/>
            </a:endParaRPr>
          </a:p>
        </p:txBody>
      </p:sp>
      <p:pic>
        <p:nvPicPr>
          <p:cNvPr id="71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265236"/>
            <a:ext cx="7986713" cy="50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7"/>
          <p:cNvSpPr>
            <a:spLocks noChangeShapeType="1"/>
          </p:cNvSpPr>
          <p:nvPr/>
        </p:nvSpPr>
        <p:spPr bwMode="auto">
          <a:xfrm>
            <a:off x="381000" y="1143000"/>
            <a:ext cx="8458200" cy="0"/>
          </a:xfrm>
          <a:prstGeom prst="line">
            <a:avLst/>
          </a:prstGeom>
          <a:noFill/>
          <a:ln w="28575">
            <a:solidFill>
              <a:srgbClr val="CC6600"/>
            </a:solidFill>
            <a:round/>
            <a:headEnd/>
            <a:tailEnd/>
          </a:ln>
        </p:spPr>
        <p:txBody>
          <a:bodyPr/>
          <a:lstStyle/>
          <a:p>
            <a:endParaRPr lang="en-US"/>
          </a:p>
        </p:txBody>
      </p:sp>
      <p:sp>
        <p:nvSpPr>
          <p:cNvPr id="4" name="Date Placeholder 3"/>
          <p:cNvSpPr>
            <a:spLocks noGrp="1"/>
          </p:cNvSpPr>
          <p:nvPr>
            <p:ph type="dt" sz="half" idx="10"/>
          </p:nvPr>
        </p:nvSpPr>
        <p:spPr/>
        <p:txBody>
          <a:bodyPr/>
          <a:lstStyle/>
          <a:p>
            <a:pPr>
              <a:defRPr/>
            </a:pPr>
            <a:r>
              <a:rPr lang="en-US" smtClean="0"/>
              <a:t>TB Annual Update, March 22, 2016</a:t>
            </a:r>
            <a:endParaRPr lang="en-US"/>
          </a:p>
        </p:txBody>
      </p:sp>
    </p:spTree>
    <p:custDataLst>
      <p:tags r:id="rId1"/>
    </p:custDataLst>
    <p:extLst>
      <p:ext uri="{BB962C8B-B14F-4D97-AF65-F5344CB8AC3E}">
        <p14:creationId xmlns:p14="http://schemas.microsoft.com/office/powerpoint/2010/main" val="2528145745"/>
      </p:ext>
    </p:extLst>
  </p:cSld>
  <p:clrMapOvr>
    <a:masterClrMapping/>
  </p:clrMapOvr>
  <mc:AlternateContent xmlns:mc="http://schemas.openxmlformats.org/markup-compatibility/2006" xmlns:p14="http://schemas.microsoft.com/office/powerpoint/2010/main">
    <mc:Choice Requires="p14">
      <p:transition p14:dur="0" advTm="15034"/>
    </mc:Choice>
    <mc:Fallback xmlns="">
      <p:transition advTm="1503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8229600" cy="1143000"/>
          </a:xfrm>
        </p:spPr>
        <p:txBody>
          <a:bodyPr>
            <a:normAutofit/>
          </a:bodyPr>
          <a:lstStyle/>
          <a:p>
            <a:r>
              <a:rPr lang="en-US" dirty="0" smtClean="0">
                <a:latin typeface="Arial Rounded MT Bold" panose="020F0704030504030204" pitchFamily="34" charset="0"/>
              </a:rPr>
              <a:t>Maryland TB, 2008-2015</a:t>
            </a:r>
            <a:endParaRPr lang="en-US" dirty="0">
              <a:latin typeface="Arial Rounded MT Bold" panose="020F0704030504030204" pitchFamily="34" charset="0"/>
            </a:endParaRPr>
          </a:p>
        </p:txBody>
      </p:sp>
      <p:sp>
        <p:nvSpPr>
          <p:cNvPr id="6" name="Date Placeholder 2"/>
          <p:cNvSpPr>
            <a:spLocks noGrp="1"/>
          </p:cNvSpPr>
          <p:nvPr>
            <p:ph type="dt" sz="half" idx="10"/>
          </p:nvPr>
        </p:nvSpPr>
        <p:spPr/>
        <p:txBody>
          <a:bodyPr/>
          <a:lstStyle/>
          <a:p>
            <a:r>
              <a:rPr lang="en-US" smtClean="0"/>
              <a:t>TB Annual Update, March 22, 2016</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404693216"/>
              </p:ext>
            </p:extLst>
          </p:nvPr>
        </p:nvGraphicFramePr>
        <p:xfrm>
          <a:off x="685800" y="1600200"/>
          <a:ext cx="8077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446188" y="1600200"/>
            <a:ext cx="1941557" cy="954107"/>
          </a:xfrm>
          <a:prstGeom prst="rect">
            <a:avLst/>
          </a:prstGeom>
          <a:solidFill>
            <a:schemeClr val="bg1"/>
          </a:solidFill>
        </p:spPr>
        <p:txBody>
          <a:bodyPr wrap="none" rtlCol="0">
            <a:spAutoFit/>
          </a:bodyPr>
          <a:lstStyle/>
          <a:p>
            <a:r>
              <a:rPr lang="en-US" dirty="0" smtClean="0">
                <a:solidFill>
                  <a:schemeClr val="tx1"/>
                </a:solidFill>
              </a:rPr>
              <a:t>176 cases</a:t>
            </a:r>
          </a:p>
          <a:p>
            <a:r>
              <a:rPr lang="en-US" dirty="0" smtClean="0">
                <a:solidFill>
                  <a:schemeClr val="tx1"/>
                </a:solidFill>
              </a:rPr>
              <a:t>Rate: 2.9</a:t>
            </a:r>
            <a:endParaRPr lang="en-US" dirty="0">
              <a:solidFill>
                <a:schemeClr val="tx1"/>
              </a:solidFill>
            </a:endParaRPr>
          </a:p>
        </p:txBody>
      </p:sp>
    </p:spTree>
    <p:extLst>
      <p:ext uri="{BB962C8B-B14F-4D97-AF65-F5344CB8AC3E}">
        <p14:creationId xmlns:p14="http://schemas.microsoft.com/office/powerpoint/2010/main" val="363029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Rounded MT Bold" panose="020F0704030504030204" pitchFamily="34" charset="0"/>
              </a:rPr>
              <a:t>TB Case Rates per 100,000, United States, 2015</a:t>
            </a:r>
            <a:endParaRPr lang="en-US" sz="4000" dirty="0">
              <a:latin typeface="Arial Rounded MT Bold" panose="020F0704030504030204" pitchFamily="34" charset="0"/>
            </a:endParaRPr>
          </a:p>
        </p:txBody>
      </p:sp>
      <p:grpSp>
        <p:nvGrpSpPr>
          <p:cNvPr id="3" name="Group 4"/>
          <p:cNvGrpSpPr>
            <a:grpSpLocks/>
          </p:cNvGrpSpPr>
          <p:nvPr/>
        </p:nvGrpSpPr>
        <p:grpSpPr bwMode="auto">
          <a:xfrm>
            <a:off x="1905000" y="4800600"/>
            <a:ext cx="877887" cy="585788"/>
            <a:chOff x="1547" y="3474"/>
            <a:chExt cx="767" cy="591"/>
          </a:xfrm>
          <a:solidFill>
            <a:srgbClr val="0070C0"/>
          </a:solidFill>
        </p:grpSpPr>
        <p:grpSp>
          <p:nvGrpSpPr>
            <p:cNvPr id="4" name="Group 5"/>
            <p:cNvGrpSpPr>
              <a:grpSpLocks/>
            </p:cNvGrpSpPr>
            <p:nvPr/>
          </p:nvGrpSpPr>
          <p:grpSpPr bwMode="auto">
            <a:xfrm>
              <a:off x="1547" y="3474"/>
              <a:ext cx="767" cy="591"/>
              <a:chOff x="1547" y="3474"/>
              <a:chExt cx="767" cy="591"/>
            </a:xfrm>
            <a:grpFill/>
          </p:grpSpPr>
          <p:sp>
            <p:nvSpPr>
              <p:cNvPr id="75" name="Freeform 6"/>
              <p:cNvSpPr>
                <a:spLocks/>
              </p:cNvSpPr>
              <p:nvPr/>
            </p:nvSpPr>
            <p:spPr bwMode="auto">
              <a:xfrm>
                <a:off x="1547" y="3549"/>
                <a:ext cx="59" cy="85"/>
              </a:xfrm>
              <a:custGeom>
                <a:avLst/>
                <a:gdLst/>
                <a:ahLst/>
                <a:cxnLst>
                  <a:cxn ang="0">
                    <a:pos x="0" y="85"/>
                  </a:cxn>
                  <a:cxn ang="0">
                    <a:pos x="0" y="60"/>
                  </a:cxn>
                  <a:cxn ang="0">
                    <a:pos x="33" y="0"/>
                  </a:cxn>
                  <a:cxn ang="0">
                    <a:pos x="59" y="17"/>
                  </a:cxn>
                  <a:cxn ang="0">
                    <a:pos x="31" y="85"/>
                  </a:cxn>
                  <a:cxn ang="0">
                    <a:pos x="0" y="85"/>
                  </a:cxn>
                </a:cxnLst>
                <a:rect l="0" t="0" r="r" b="b"/>
                <a:pathLst>
                  <a:path w="59" h="85">
                    <a:moveTo>
                      <a:pt x="0" y="85"/>
                    </a:moveTo>
                    <a:lnTo>
                      <a:pt x="0" y="60"/>
                    </a:lnTo>
                    <a:lnTo>
                      <a:pt x="33" y="0"/>
                    </a:lnTo>
                    <a:lnTo>
                      <a:pt x="59" y="17"/>
                    </a:lnTo>
                    <a:lnTo>
                      <a:pt x="31" y="85"/>
                    </a:lnTo>
                    <a:lnTo>
                      <a:pt x="0" y="85"/>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76" name="Freeform 7"/>
              <p:cNvSpPr>
                <a:spLocks/>
              </p:cNvSpPr>
              <p:nvPr/>
            </p:nvSpPr>
            <p:spPr bwMode="auto">
              <a:xfrm>
                <a:off x="1631" y="3474"/>
                <a:ext cx="110" cy="108"/>
              </a:xfrm>
              <a:custGeom>
                <a:avLst/>
                <a:gdLst/>
                <a:ahLst/>
                <a:cxnLst>
                  <a:cxn ang="0">
                    <a:pos x="24" y="12"/>
                  </a:cxn>
                  <a:cxn ang="0">
                    <a:pos x="0" y="64"/>
                  </a:cxn>
                  <a:cxn ang="0">
                    <a:pos x="42" y="99"/>
                  </a:cxn>
                  <a:cxn ang="0">
                    <a:pos x="92" y="108"/>
                  </a:cxn>
                  <a:cxn ang="0">
                    <a:pos x="110" y="65"/>
                  </a:cxn>
                  <a:cxn ang="0">
                    <a:pos x="98" y="0"/>
                  </a:cxn>
                  <a:cxn ang="0">
                    <a:pos x="24" y="12"/>
                  </a:cxn>
                </a:cxnLst>
                <a:rect l="0" t="0" r="r" b="b"/>
                <a:pathLst>
                  <a:path w="110" h="108">
                    <a:moveTo>
                      <a:pt x="24" y="12"/>
                    </a:moveTo>
                    <a:lnTo>
                      <a:pt x="0" y="64"/>
                    </a:lnTo>
                    <a:lnTo>
                      <a:pt x="42" y="99"/>
                    </a:lnTo>
                    <a:lnTo>
                      <a:pt x="92" y="108"/>
                    </a:lnTo>
                    <a:lnTo>
                      <a:pt x="110" y="65"/>
                    </a:lnTo>
                    <a:lnTo>
                      <a:pt x="98" y="0"/>
                    </a:lnTo>
                    <a:lnTo>
                      <a:pt x="24" y="12"/>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77" name="Freeform 8"/>
              <p:cNvSpPr>
                <a:spLocks/>
              </p:cNvSpPr>
              <p:nvPr/>
            </p:nvSpPr>
            <p:spPr bwMode="auto">
              <a:xfrm>
                <a:off x="1735" y="3549"/>
                <a:ext cx="163" cy="121"/>
              </a:xfrm>
              <a:custGeom>
                <a:avLst/>
                <a:gdLst/>
                <a:ahLst/>
                <a:cxnLst>
                  <a:cxn ang="0">
                    <a:pos x="0" y="42"/>
                  </a:cxn>
                  <a:cxn ang="0">
                    <a:pos x="111" y="0"/>
                  </a:cxn>
                  <a:cxn ang="0">
                    <a:pos x="133" y="52"/>
                  </a:cxn>
                  <a:cxn ang="0">
                    <a:pos x="154" y="64"/>
                  </a:cxn>
                  <a:cxn ang="0">
                    <a:pos x="163" y="106"/>
                  </a:cxn>
                  <a:cxn ang="0">
                    <a:pos x="107" y="113"/>
                  </a:cxn>
                  <a:cxn ang="0">
                    <a:pos x="67" y="121"/>
                  </a:cxn>
                  <a:cxn ang="0">
                    <a:pos x="0" y="42"/>
                  </a:cxn>
                </a:cxnLst>
                <a:rect l="0" t="0" r="r" b="b"/>
                <a:pathLst>
                  <a:path w="163" h="121">
                    <a:moveTo>
                      <a:pt x="0" y="42"/>
                    </a:moveTo>
                    <a:lnTo>
                      <a:pt x="111" y="0"/>
                    </a:lnTo>
                    <a:lnTo>
                      <a:pt x="133" y="52"/>
                    </a:lnTo>
                    <a:lnTo>
                      <a:pt x="154" y="64"/>
                    </a:lnTo>
                    <a:lnTo>
                      <a:pt x="163" y="106"/>
                    </a:lnTo>
                    <a:lnTo>
                      <a:pt x="107" y="113"/>
                    </a:lnTo>
                    <a:lnTo>
                      <a:pt x="67" y="121"/>
                    </a:lnTo>
                    <a:lnTo>
                      <a:pt x="0" y="42"/>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78" name="Freeform 9"/>
              <p:cNvSpPr>
                <a:spLocks/>
              </p:cNvSpPr>
              <p:nvPr/>
            </p:nvSpPr>
            <p:spPr bwMode="auto">
              <a:xfrm>
                <a:off x="1903" y="3641"/>
                <a:ext cx="131" cy="63"/>
              </a:xfrm>
              <a:custGeom>
                <a:avLst/>
                <a:gdLst/>
                <a:ahLst/>
                <a:cxnLst>
                  <a:cxn ang="0">
                    <a:pos x="20" y="2"/>
                  </a:cxn>
                  <a:cxn ang="0">
                    <a:pos x="0" y="60"/>
                  </a:cxn>
                  <a:cxn ang="0">
                    <a:pos x="35" y="63"/>
                  </a:cxn>
                  <a:cxn ang="0">
                    <a:pos x="56" y="50"/>
                  </a:cxn>
                  <a:cxn ang="0">
                    <a:pos x="96" y="52"/>
                  </a:cxn>
                  <a:cxn ang="0">
                    <a:pos x="131" y="26"/>
                  </a:cxn>
                  <a:cxn ang="0">
                    <a:pos x="108" y="17"/>
                  </a:cxn>
                  <a:cxn ang="0">
                    <a:pos x="91" y="0"/>
                  </a:cxn>
                  <a:cxn ang="0">
                    <a:pos x="20" y="2"/>
                  </a:cxn>
                </a:cxnLst>
                <a:rect l="0" t="0" r="r" b="b"/>
                <a:pathLst>
                  <a:path w="131" h="63">
                    <a:moveTo>
                      <a:pt x="20" y="2"/>
                    </a:moveTo>
                    <a:lnTo>
                      <a:pt x="0" y="60"/>
                    </a:lnTo>
                    <a:lnTo>
                      <a:pt x="35" y="63"/>
                    </a:lnTo>
                    <a:lnTo>
                      <a:pt x="56" y="50"/>
                    </a:lnTo>
                    <a:lnTo>
                      <a:pt x="96" y="52"/>
                    </a:lnTo>
                    <a:lnTo>
                      <a:pt x="131" y="26"/>
                    </a:lnTo>
                    <a:lnTo>
                      <a:pt x="108" y="17"/>
                    </a:lnTo>
                    <a:lnTo>
                      <a:pt x="91" y="0"/>
                    </a:lnTo>
                    <a:lnTo>
                      <a:pt x="20" y="2"/>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79" name="Freeform 10"/>
              <p:cNvSpPr>
                <a:spLocks/>
              </p:cNvSpPr>
              <p:nvPr/>
            </p:nvSpPr>
            <p:spPr bwMode="auto">
              <a:xfrm>
                <a:off x="1942" y="3731"/>
                <a:ext cx="53" cy="47"/>
              </a:xfrm>
              <a:custGeom>
                <a:avLst/>
                <a:gdLst/>
                <a:ahLst/>
                <a:cxnLst>
                  <a:cxn ang="0">
                    <a:pos x="46" y="0"/>
                  </a:cxn>
                  <a:cxn ang="0">
                    <a:pos x="0" y="4"/>
                  </a:cxn>
                  <a:cxn ang="0">
                    <a:pos x="8" y="47"/>
                  </a:cxn>
                  <a:cxn ang="0">
                    <a:pos x="53" y="36"/>
                  </a:cxn>
                  <a:cxn ang="0">
                    <a:pos x="46" y="0"/>
                  </a:cxn>
                </a:cxnLst>
                <a:rect l="0" t="0" r="r" b="b"/>
                <a:pathLst>
                  <a:path w="53" h="47">
                    <a:moveTo>
                      <a:pt x="46" y="0"/>
                    </a:moveTo>
                    <a:lnTo>
                      <a:pt x="0" y="4"/>
                    </a:lnTo>
                    <a:lnTo>
                      <a:pt x="8" y="47"/>
                    </a:lnTo>
                    <a:lnTo>
                      <a:pt x="53" y="36"/>
                    </a:lnTo>
                    <a:lnTo>
                      <a:pt x="46" y="0"/>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0" name="Freeform 11"/>
              <p:cNvSpPr>
                <a:spLocks/>
              </p:cNvSpPr>
              <p:nvPr/>
            </p:nvSpPr>
            <p:spPr bwMode="auto">
              <a:xfrm>
                <a:off x="2000" y="3782"/>
                <a:ext cx="36" cy="45"/>
              </a:xfrm>
              <a:custGeom>
                <a:avLst/>
                <a:gdLst/>
                <a:ahLst/>
                <a:cxnLst>
                  <a:cxn ang="0">
                    <a:pos x="0" y="17"/>
                  </a:cxn>
                  <a:cxn ang="0">
                    <a:pos x="36" y="0"/>
                  </a:cxn>
                  <a:cxn ang="0">
                    <a:pos x="36" y="40"/>
                  </a:cxn>
                  <a:cxn ang="0">
                    <a:pos x="12" y="45"/>
                  </a:cxn>
                  <a:cxn ang="0">
                    <a:pos x="0" y="17"/>
                  </a:cxn>
                </a:cxnLst>
                <a:rect l="0" t="0" r="r" b="b"/>
                <a:pathLst>
                  <a:path w="36" h="45">
                    <a:moveTo>
                      <a:pt x="0" y="17"/>
                    </a:moveTo>
                    <a:lnTo>
                      <a:pt x="36" y="0"/>
                    </a:lnTo>
                    <a:lnTo>
                      <a:pt x="36" y="40"/>
                    </a:lnTo>
                    <a:lnTo>
                      <a:pt x="12" y="45"/>
                    </a:lnTo>
                    <a:lnTo>
                      <a:pt x="0" y="17"/>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1" name="Freeform 12"/>
              <p:cNvSpPr>
                <a:spLocks/>
              </p:cNvSpPr>
              <p:nvPr/>
            </p:nvSpPr>
            <p:spPr bwMode="auto">
              <a:xfrm>
                <a:off x="2092" y="3803"/>
                <a:ext cx="222" cy="262"/>
              </a:xfrm>
              <a:custGeom>
                <a:avLst/>
                <a:gdLst/>
                <a:ahLst/>
                <a:cxnLst>
                  <a:cxn ang="0">
                    <a:pos x="37" y="0"/>
                  </a:cxn>
                  <a:cxn ang="0">
                    <a:pos x="0" y="100"/>
                  </a:cxn>
                  <a:cxn ang="0">
                    <a:pos x="27" y="149"/>
                  </a:cxn>
                  <a:cxn ang="0">
                    <a:pos x="27" y="238"/>
                  </a:cxn>
                  <a:cxn ang="0">
                    <a:pos x="80" y="262"/>
                  </a:cxn>
                  <a:cxn ang="0">
                    <a:pos x="104" y="210"/>
                  </a:cxn>
                  <a:cxn ang="0">
                    <a:pos x="172" y="198"/>
                  </a:cxn>
                  <a:cxn ang="0">
                    <a:pos x="222" y="141"/>
                  </a:cxn>
                  <a:cxn ang="0">
                    <a:pos x="169" y="52"/>
                  </a:cxn>
                  <a:cxn ang="0">
                    <a:pos x="37" y="0"/>
                  </a:cxn>
                </a:cxnLst>
                <a:rect l="0" t="0" r="r" b="b"/>
                <a:pathLst>
                  <a:path w="222" h="262">
                    <a:moveTo>
                      <a:pt x="37" y="0"/>
                    </a:moveTo>
                    <a:lnTo>
                      <a:pt x="0" y="100"/>
                    </a:lnTo>
                    <a:lnTo>
                      <a:pt x="27" y="149"/>
                    </a:lnTo>
                    <a:lnTo>
                      <a:pt x="27" y="238"/>
                    </a:lnTo>
                    <a:lnTo>
                      <a:pt x="80" y="262"/>
                    </a:lnTo>
                    <a:lnTo>
                      <a:pt x="104" y="210"/>
                    </a:lnTo>
                    <a:lnTo>
                      <a:pt x="172" y="198"/>
                    </a:lnTo>
                    <a:lnTo>
                      <a:pt x="222" y="141"/>
                    </a:lnTo>
                    <a:lnTo>
                      <a:pt x="169" y="52"/>
                    </a:lnTo>
                    <a:lnTo>
                      <a:pt x="37" y="0"/>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grpSp>
        <p:sp>
          <p:nvSpPr>
            <p:cNvPr id="74" name="Freeform 13"/>
            <p:cNvSpPr>
              <a:spLocks/>
            </p:cNvSpPr>
            <p:nvPr/>
          </p:nvSpPr>
          <p:spPr bwMode="auto">
            <a:xfrm>
              <a:off x="2014" y="3681"/>
              <a:ext cx="122" cy="102"/>
            </a:xfrm>
            <a:custGeom>
              <a:avLst/>
              <a:gdLst/>
              <a:ahLst/>
              <a:cxnLst>
                <a:cxn ang="0">
                  <a:pos x="25" y="0"/>
                </a:cxn>
                <a:cxn ang="0">
                  <a:pos x="0" y="30"/>
                </a:cxn>
                <a:cxn ang="0">
                  <a:pos x="10" y="54"/>
                </a:cxn>
                <a:cxn ang="0">
                  <a:pos x="33" y="62"/>
                </a:cxn>
                <a:cxn ang="0">
                  <a:pos x="57" y="102"/>
                </a:cxn>
                <a:cxn ang="0">
                  <a:pos x="121" y="86"/>
                </a:cxn>
                <a:cxn ang="0">
                  <a:pos x="122" y="43"/>
                </a:cxn>
                <a:cxn ang="0">
                  <a:pos x="75" y="8"/>
                </a:cxn>
                <a:cxn ang="0">
                  <a:pos x="25" y="0"/>
                </a:cxn>
              </a:cxnLst>
              <a:rect l="0" t="0" r="r" b="b"/>
              <a:pathLst>
                <a:path w="122" h="102">
                  <a:moveTo>
                    <a:pt x="25" y="0"/>
                  </a:moveTo>
                  <a:lnTo>
                    <a:pt x="0" y="30"/>
                  </a:lnTo>
                  <a:lnTo>
                    <a:pt x="10" y="54"/>
                  </a:lnTo>
                  <a:lnTo>
                    <a:pt x="33" y="62"/>
                  </a:lnTo>
                  <a:lnTo>
                    <a:pt x="57" y="102"/>
                  </a:lnTo>
                  <a:lnTo>
                    <a:pt x="121" y="86"/>
                  </a:lnTo>
                  <a:lnTo>
                    <a:pt x="122" y="43"/>
                  </a:lnTo>
                  <a:lnTo>
                    <a:pt x="75" y="8"/>
                  </a:lnTo>
                  <a:lnTo>
                    <a:pt x="25" y="0"/>
                  </a:lnTo>
                  <a:close/>
                </a:path>
              </a:pathLst>
            </a:custGeom>
            <a:grp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grpSp>
      <p:sp>
        <p:nvSpPr>
          <p:cNvPr id="82" name="Freeform 15"/>
          <p:cNvSpPr>
            <a:spLocks/>
          </p:cNvSpPr>
          <p:nvPr/>
        </p:nvSpPr>
        <p:spPr bwMode="auto">
          <a:xfrm>
            <a:off x="7140575" y="1546165"/>
            <a:ext cx="433388" cy="684213"/>
          </a:xfrm>
          <a:custGeom>
            <a:avLst/>
            <a:gdLst/>
            <a:ahLst/>
            <a:cxnLst>
              <a:cxn ang="0">
                <a:pos x="65" y="13"/>
              </a:cxn>
              <a:cxn ang="0">
                <a:pos x="24" y="92"/>
              </a:cxn>
              <a:cxn ang="0">
                <a:pos x="44" y="121"/>
              </a:cxn>
              <a:cxn ang="0">
                <a:pos x="24" y="157"/>
              </a:cxn>
              <a:cxn ang="0">
                <a:pos x="36" y="169"/>
              </a:cxn>
              <a:cxn ang="0">
                <a:pos x="28" y="193"/>
              </a:cxn>
              <a:cxn ang="0">
                <a:pos x="28" y="233"/>
              </a:cxn>
              <a:cxn ang="0">
                <a:pos x="0" y="248"/>
              </a:cxn>
              <a:cxn ang="0">
                <a:pos x="11" y="260"/>
              </a:cxn>
              <a:cxn ang="0">
                <a:pos x="69" y="409"/>
              </a:cxn>
              <a:cxn ang="0">
                <a:pos x="116" y="427"/>
              </a:cxn>
              <a:cxn ang="0">
                <a:pos x="113" y="397"/>
              </a:cxn>
              <a:cxn ang="0">
                <a:pos x="135" y="373"/>
              </a:cxn>
              <a:cxn ang="0">
                <a:pos x="128" y="348"/>
              </a:cxn>
              <a:cxn ang="0">
                <a:pos x="185" y="317"/>
              </a:cxn>
              <a:cxn ang="0">
                <a:pos x="187" y="276"/>
              </a:cxn>
              <a:cxn ang="0">
                <a:pos x="221" y="273"/>
              </a:cxn>
              <a:cxn ang="0">
                <a:pos x="247" y="241"/>
              </a:cxn>
              <a:cxn ang="0">
                <a:pos x="279" y="220"/>
              </a:cxn>
              <a:cxn ang="0">
                <a:pos x="279" y="193"/>
              </a:cxn>
              <a:cxn ang="0">
                <a:pos x="235" y="185"/>
              </a:cxn>
              <a:cxn ang="0">
                <a:pos x="227" y="156"/>
              </a:cxn>
              <a:cxn ang="0">
                <a:pos x="183" y="152"/>
              </a:cxn>
              <a:cxn ang="0">
                <a:pos x="147" y="25"/>
              </a:cxn>
              <a:cxn ang="0">
                <a:pos x="132" y="0"/>
              </a:cxn>
              <a:cxn ang="0">
                <a:pos x="88" y="11"/>
              </a:cxn>
              <a:cxn ang="0">
                <a:pos x="80" y="23"/>
              </a:cxn>
              <a:cxn ang="0">
                <a:pos x="65" y="13"/>
              </a:cxn>
            </a:cxnLst>
            <a:rect l="0" t="0" r="r" b="b"/>
            <a:pathLst>
              <a:path w="279" h="427">
                <a:moveTo>
                  <a:pt x="65" y="13"/>
                </a:moveTo>
                <a:lnTo>
                  <a:pt x="24" y="92"/>
                </a:lnTo>
                <a:lnTo>
                  <a:pt x="44" y="121"/>
                </a:lnTo>
                <a:lnTo>
                  <a:pt x="24" y="157"/>
                </a:lnTo>
                <a:lnTo>
                  <a:pt x="36" y="169"/>
                </a:lnTo>
                <a:lnTo>
                  <a:pt x="28" y="193"/>
                </a:lnTo>
                <a:lnTo>
                  <a:pt x="28" y="233"/>
                </a:lnTo>
                <a:lnTo>
                  <a:pt x="0" y="248"/>
                </a:lnTo>
                <a:lnTo>
                  <a:pt x="11" y="260"/>
                </a:lnTo>
                <a:lnTo>
                  <a:pt x="69" y="409"/>
                </a:lnTo>
                <a:lnTo>
                  <a:pt x="116" y="427"/>
                </a:lnTo>
                <a:lnTo>
                  <a:pt x="113" y="397"/>
                </a:lnTo>
                <a:lnTo>
                  <a:pt x="135" y="373"/>
                </a:lnTo>
                <a:lnTo>
                  <a:pt x="128" y="348"/>
                </a:lnTo>
                <a:lnTo>
                  <a:pt x="185" y="317"/>
                </a:lnTo>
                <a:lnTo>
                  <a:pt x="187" y="276"/>
                </a:lnTo>
                <a:lnTo>
                  <a:pt x="221" y="273"/>
                </a:lnTo>
                <a:lnTo>
                  <a:pt x="247" y="241"/>
                </a:lnTo>
                <a:lnTo>
                  <a:pt x="279" y="220"/>
                </a:lnTo>
                <a:lnTo>
                  <a:pt x="279" y="193"/>
                </a:lnTo>
                <a:lnTo>
                  <a:pt x="235" y="185"/>
                </a:lnTo>
                <a:lnTo>
                  <a:pt x="227" y="156"/>
                </a:lnTo>
                <a:lnTo>
                  <a:pt x="183" y="152"/>
                </a:lnTo>
                <a:lnTo>
                  <a:pt x="147" y="25"/>
                </a:lnTo>
                <a:lnTo>
                  <a:pt x="132" y="0"/>
                </a:lnTo>
                <a:lnTo>
                  <a:pt x="88" y="11"/>
                </a:lnTo>
                <a:lnTo>
                  <a:pt x="80" y="23"/>
                </a:lnTo>
                <a:lnTo>
                  <a:pt x="65" y="13"/>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3" name="Freeform 16"/>
          <p:cNvSpPr>
            <a:spLocks/>
          </p:cNvSpPr>
          <p:nvPr/>
        </p:nvSpPr>
        <p:spPr bwMode="auto">
          <a:xfrm>
            <a:off x="6494463" y="2897128"/>
            <a:ext cx="557212" cy="236537"/>
          </a:xfrm>
          <a:custGeom>
            <a:avLst/>
            <a:gdLst/>
            <a:ahLst/>
            <a:cxnLst>
              <a:cxn ang="0">
                <a:pos x="0" y="51"/>
              </a:cxn>
              <a:cxn ang="0">
                <a:pos x="267" y="0"/>
              </a:cxn>
              <a:cxn ang="0">
                <a:pos x="311" y="101"/>
              </a:cxn>
              <a:cxn ang="0">
                <a:pos x="357" y="91"/>
              </a:cxn>
              <a:cxn ang="0">
                <a:pos x="359" y="141"/>
              </a:cxn>
              <a:cxn ang="0">
                <a:pos x="322" y="148"/>
              </a:cxn>
              <a:cxn ang="0">
                <a:pos x="288" y="115"/>
              </a:cxn>
              <a:cxn ang="0">
                <a:pos x="267" y="75"/>
              </a:cxn>
              <a:cxn ang="0">
                <a:pos x="263" y="19"/>
              </a:cxn>
              <a:cxn ang="0">
                <a:pos x="247" y="47"/>
              </a:cxn>
              <a:cxn ang="0">
                <a:pos x="266" y="131"/>
              </a:cxn>
              <a:cxn ang="0">
                <a:pos x="187" y="143"/>
              </a:cxn>
              <a:cxn ang="0">
                <a:pos x="185" y="81"/>
              </a:cxn>
              <a:cxn ang="0">
                <a:pos x="137" y="55"/>
              </a:cxn>
              <a:cxn ang="0">
                <a:pos x="96" y="48"/>
              </a:cxn>
              <a:cxn ang="0">
                <a:pos x="11" y="91"/>
              </a:cxn>
              <a:cxn ang="0">
                <a:pos x="0" y="51"/>
              </a:cxn>
            </a:cxnLst>
            <a:rect l="0" t="0" r="r" b="b"/>
            <a:pathLst>
              <a:path w="359" h="148">
                <a:moveTo>
                  <a:pt x="0" y="51"/>
                </a:moveTo>
                <a:lnTo>
                  <a:pt x="267" y="0"/>
                </a:lnTo>
                <a:lnTo>
                  <a:pt x="311" y="101"/>
                </a:lnTo>
                <a:lnTo>
                  <a:pt x="357" y="91"/>
                </a:lnTo>
                <a:lnTo>
                  <a:pt x="359" y="141"/>
                </a:lnTo>
                <a:lnTo>
                  <a:pt x="322" y="148"/>
                </a:lnTo>
                <a:lnTo>
                  <a:pt x="288" y="115"/>
                </a:lnTo>
                <a:lnTo>
                  <a:pt x="267" y="75"/>
                </a:lnTo>
                <a:lnTo>
                  <a:pt x="263" y="19"/>
                </a:lnTo>
                <a:lnTo>
                  <a:pt x="247" y="47"/>
                </a:lnTo>
                <a:lnTo>
                  <a:pt x="266" y="131"/>
                </a:lnTo>
                <a:lnTo>
                  <a:pt x="187" y="143"/>
                </a:lnTo>
                <a:lnTo>
                  <a:pt x="185" y="81"/>
                </a:lnTo>
                <a:lnTo>
                  <a:pt x="137" y="55"/>
                </a:lnTo>
                <a:lnTo>
                  <a:pt x="96" y="48"/>
                </a:lnTo>
                <a:lnTo>
                  <a:pt x="11" y="91"/>
                </a:lnTo>
                <a:lnTo>
                  <a:pt x="0" y="51"/>
                </a:lnTo>
                <a:close/>
              </a:path>
            </a:pathLst>
          </a:custGeom>
          <a:solidFill>
            <a:schemeClr val="bg1"/>
          </a:solidFill>
          <a:ln w="17526">
            <a:solidFill>
              <a:schemeClr val="tx1"/>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4" name="Freeform 17"/>
          <p:cNvSpPr>
            <a:spLocks/>
          </p:cNvSpPr>
          <p:nvPr/>
        </p:nvSpPr>
        <p:spPr bwMode="auto">
          <a:xfrm>
            <a:off x="1939925" y="1596965"/>
            <a:ext cx="735013" cy="555625"/>
          </a:xfrm>
          <a:custGeom>
            <a:avLst/>
            <a:gdLst/>
            <a:ahLst/>
            <a:cxnLst>
              <a:cxn ang="0">
                <a:pos x="120" y="0"/>
              </a:cxn>
              <a:cxn ang="0">
                <a:pos x="217" y="27"/>
              </a:cxn>
              <a:cxn ang="0">
                <a:pos x="291" y="44"/>
              </a:cxn>
              <a:cxn ang="0">
                <a:pos x="327" y="52"/>
              </a:cxn>
              <a:cxn ang="0">
                <a:pos x="364" y="57"/>
              </a:cxn>
              <a:cxn ang="0">
                <a:pos x="413" y="67"/>
              </a:cxn>
              <a:cxn ang="0">
                <a:pos x="473" y="77"/>
              </a:cxn>
              <a:cxn ang="0">
                <a:pos x="435" y="347"/>
              </a:cxn>
              <a:cxn ang="0">
                <a:pos x="251" y="309"/>
              </a:cxn>
              <a:cxn ang="0">
                <a:pos x="226" y="326"/>
              </a:cxn>
              <a:cxn ang="0">
                <a:pos x="193" y="300"/>
              </a:cxn>
              <a:cxn ang="0">
                <a:pos x="164" y="326"/>
              </a:cxn>
              <a:cxn ang="0">
                <a:pos x="137" y="304"/>
              </a:cxn>
              <a:cxn ang="0">
                <a:pos x="61" y="300"/>
              </a:cxn>
              <a:cxn ang="0">
                <a:pos x="72" y="256"/>
              </a:cxn>
              <a:cxn ang="0">
                <a:pos x="17" y="252"/>
              </a:cxn>
              <a:cxn ang="0">
                <a:pos x="12" y="226"/>
              </a:cxn>
              <a:cxn ang="0">
                <a:pos x="23" y="200"/>
              </a:cxn>
              <a:cxn ang="0">
                <a:pos x="9" y="176"/>
              </a:cxn>
              <a:cxn ang="0">
                <a:pos x="11" y="108"/>
              </a:cxn>
              <a:cxn ang="0">
                <a:pos x="0" y="56"/>
              </a:cxn>
              <a:cxn ang="0">
                <a:pos x="7" y="36"/>
              </a:cxn>
              <a:cxn ang="0">
                <a:pos x="31" y="44"/>
              </a:cxn>
              <a:cxn ang="0">
                <a:pos x="56" y="75"/>
              </a:cxn>
              <a:cxn ang="0">
                <a:pos x="102" y="81"/>
              </a:cxn>
              <a:cxn ang="0">
                <a:pos x="114" y="106"/>
              </a:cxn>
              <a:cxn ang="0">
                <a:pos x="92" y="106"/>
              </a:cxn>
              <a:cxn ang="0">
                <a:pos x="89" y="128"/>
              </a:cxn>
              <a:cxn ang="0">
                <a:pos x="102" y="130"/>
              </a:cxn>
              <a:cxn ang="0">
                <a:pos x="108" y="152"/>
              </a:cxn>
              <a:cxn ang="0">
                <a:pos x="80" y="168"/>
              </a:cxn>
              <a:cxn ang="0">
                <a:pos x="80" y="182"/>
              </a:cxn>
              <a:cxn ang="0">
                <a:pos x="112" y="182"/>
              </a:cxn>
              <a:cxn ang="0">
                <a:pos x="120" y="145"/>
              </a:cxn>
              <a:cxn ang="0">
                <a:pos x="144" y="122"/>
              </a:cxn>
              <a:cxn ang="0">
                <a:pos x="114" y="64"/>
              </a:cxn>
              <a:cxn ang="0">
                <a:pos x="133" y="45"/>
              </a:cxn>
              <a:cxn ang="0">
                <a:pos x="120" y="0"/>
              </a:cxn>
            </a:cxnLst>
            <a:rect l="0" t="0" r="r" b="b"/>
            <a:pathLst>
              <a:path w="473" h="347">
                <a:moveTo>
                  <a:pt x="120" y="0"/>
                </a:moveTo>
                <a:lnTo>
                  <a:pt x="217" y="27"/>
                </a:lnTo>
                <a:lnTo>
                  <a:pt x="291" y="44"/>
                </a:lnTo>
                <a:lnTo>
                  <a:pt x="327" y="52"/>
                </a:lnTo>
                <a:lnTo>
                  <a:pt x="364" y="57"/>
                </a:lnTo>
                <a:lnTo>
                  <a:pt x="413" y="67"/>
                </a:lnTo>
                <a:lnTo>
                  <a:pt x="473" y="77"/>
                </a:lnTo>
                <a:lnTo>
                  <a:pt x="435" y="347"/>
                </a:lnTo>
                <a:lnTo>
                  <a:pt x="251" y="309"/>
                </a:lnTo>
                <a:lnTo>
                  <a:pt x="226" y="326"/>
                </a:lnTo>
                <a:lnTo>
                  <a:pt x="193" y="300"/>
                </a:lnTo>
                <a:lnTo>
                  <a:pt x="164" y="326"/>
                </a:lnTo>
                <a:lnTo>
                  <a:pt x="137" y="304"/>
                </a:lnTo>
                <a:lnTo>
                  <a:pt x="61" y="300"/>
                </a:lnTo>
                <a:lnTo>
                  <a:pt x="72" y="256"/>
                </a:lnTo>
                <a:lnTo>
                  <a:pt x="17" y="252"/>
                </a:lnTo>
                <a:lnTo>
                  <a:pt x="12" y="226"/>
                </a:lnTo>
                <a:lnTo>
                  <a:pt x="23" y="200"/>
                </a:lnTo>
                <a:lnTo>
                  <a:pt x="9" y="176"/>
                </a:lnTo>
                <a:lnTo>
                  <a:pt x="11" y="108"/>
                </a:lnTo>
                <a:lnTo>
                  <a:pt x="0" y="56"/>
                </a:lnTo>
                <a:lnTo>
                  <a:pt x="7" y="36"/>
                </a:lnTo>
                <a:lnTo>
                  <a:pt x="31" y="44"/>
                </a:lnTo>
                <a:lnTo>
                  <a:pt x="56" y="75"/>
                </a:lnTo>
                <a:lnTo>
                  <a:pt x="102" y="81"/>
                </a:lnTo>
                <a:lnTo>
                  <a:pt x="114" y="106"/>
                </a:lnTo>
                <a:lnTo>
                  <a:pt x="92" y="106"/>
                </a:lnTo>
                <a:lnTo>
                  <a:pt x="89" y="128"/>
                </a:lnTo>
                <a:lnTo>
                  <a:pt x="102" y="130"/>
                </a:lnTo>
                <a:lnTo>
                  <a:pt x="108" y="152"/>
                </a:lnTo>
                <a:lnTo>
                  <a:pt x="80" y="168"/>
                </a:lnTo>
                <a:lnTo>
                  <a:pt x="80" y="182"/>
                </a:lnTo>
                <a:lnTo>
                  <a:pt x="112" y="182"/>
                </a:lnTo>
                <a:lnTo>
                  <a:pt x="120" y="145"/>
                </a:lnTo>
                <a:lnTo>
                  <a:pt x="144" y="122"/>
                </a:lnTo>
                <a:lnTo>
                  <a:pt x="114" y="64"/>
                </a:lnTo>
                <a:lnTo>
                  <a:pt x="133" y="45"/>
                </a:lnTo>
                <a:lnTo>
                  <a:pt x="120" y="0"/>
                </a:lnTo>
                <a:close/>
              </a:path>
            </a:pathLst>
          </a:custGeom>
          <a:solidFill>
            <a:schemeClr val="bg1"/>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5" name="Freeform 18"/>
          <p:cNvSpPr>
            <a:spLocks/>
          </p:cNvSpPr>
          <p:nvPr/>
        </p:nvSpPr>
        <p:spPr bwMode="auto">
          <a:xfrm>
            <a:off x="1766888" y="2000190"/>
            <a:ext cx="917575" cy="722313"/>
          </a:xfrm>
          <a:custGeom>
            <a:avLst/>
            <a:gdLst/>
            <a:ahLst/>
            <a:cxnLst>
              <a:cxn ang="0">
                <a:pos x="129" y="0"/>
              </a:cxn>
              <a:cxn ang="0">
                <a:pos x="112" y="9"/>
              </a:cxn>
              <a:cxn ang="0">
                <a:pos x="101" y="49"/>
              </a:cxn>
              <a:cxn ang="0">
                <a:pos x="91" y="82"/>
              </a:cxn>
              <a:cxn ang="0">
                <a:pos x="83" y="109"/>
              </a:cxn>
              <a:cxn ang="0">
                <a:pos x="72" y="138"/>
              </a:cxn>
              <a:cxn ang="0">
                <a:pos x="60" y="167"/>
              </a:cxn>
              <a:cxn ang="0">
                <a:pos x="44" y="199"/>
              </a:cxn>
              <a:cxn ang="0">
                <a:pos x="23" y="237"/>
              </a:cxn>
              <a:cxn ang="0">
                <a:pos x="0" y="273"/>
              </a:cxn>
              <a:cxn ang="0">
                <a:pos x="0" y="351"/>
              </a:cxn>
              <a:cxn ang="0">
                <a:pos x="331" y="419"/>
              </a:cxn>
              <a:cxn ang="0">
                <a:pos x="484" y="451"/>
              </a:cxn>
              <a:cxn ang="0">
                <a:pos x="516" y="294"/>
              </a:cxn>
              <a:cxn ang="0">
                <a:pos x="536" y="281"/>
              </a:cxn>
              <a:cxn ang="0">
                <a:pos x="517" y="246"/>
              </a:cxn>
              <a:cxn ang="0">
                <a:pos x="527" y="210"/>
              </a:cxn>
              <a:cxn ang="0">
                <a:pos x="591" y="150"/>
              </a:cxn>
              <a:cxn ang="0">
                <a:pos x="547" y="95"/>
              </a:cxn>
              <a:cxn ang="0">
                <a:pos x="363" y="57"/>
              </a:cxn>
              <a:cxn ang="0">
                <a:pos x="338" y="73"/>
              </a:cxn>
              <a:cxn ang="0">
                <a:pos x="305" y="46"/>
              </a:cxn>
              <a:cxn ang="0">
                <a:pos x="276" y="74"/>
              </a:cxn>
              <a:cxn ang="0">
                <a:pos x="248" y="46"/>
              </a:cxn>
              <a:cxn ang="0">
                <a:pos x="174" y="48"/>
              </a:cxn>
              <a:cxn ang="0">
                <a:pos x="184" y="4"/>
              </a:cxn>
              <a:cxn ang="0">
                <a:pos x="129" y="0"/>
              </a:cxn>
            </a:cxnLst>
            <a:rect l="0" t="0" r="r" b="b"/>
            <a:pathLst>
              <a:path w="591" h="451">
                <a:moveTo>
                  <a:pt x="129" y="0"/>
                </a:moveTo>
                <a:lnTo>
                  <a:pt x="112" y="9"/>
                </a:lnTo>
                <a:lnTo>
                  <a:pt x="101" y="49"/>
                </a:lnTo>
                <a:lnTo>
                  <a:pt x="91" y="82"/>
                </a:lnTo>
                <a:lnTo>
                  <a:pt x="83" y="109"/>
                </a:lnTo>
                <a:lnTo>
                  <a:pt x="72" y="138"/>
                </a:lnTo>
                <a:lnTo>
                  <a:pt x="60" y="167"/>
                </a:lnTo>
                <a:lnTo>
                  <a:pt x="44" y="199"/>
                </a:lnTo>
                <a:lnTo>
                  <a:pt x="23" y="237"/>
                </a:lnTo>
                <a:lnTo>
                  <a:pt x="0" y="273"/>
                </a:lnTo>
                <a:lnTo>
                  <a:pt x="0" y="351"/>
                </a:lnTo>
                <a:lnTo>
                  <a:pt x="331" y="419"/>
                </a:lnTo>
                <a:lnTo>
                  <a:pt x="484" y="451"/>
                </a:lnTo>
                <a:lnTo>
                  <a:pt x="516" y="294"/>
                </a:lnTo>
                <a:lnTo>
                  <a:pt x="536" y="281"/>
                </a:lnTo>
                <a:lnTo>
                  <a:pt x="517" y="246"/>
                </a:lnTo>
                <a:lnTo>
                  <a:pt x="527" y="210"/>
                </a:lnTo>
                <a:lnTo>
                  <a:pt x="591" y="150"/>
                </a:lnTo>
                <a:lnTo>
                  <a:pt x="547" y="95"/>
                </a:lnTo>
                <a:lnTo>
                  <a:pt x="363" y="57"/>
                </a:lnTo>
                <a:lnTo>
                  <a:pt x="338" y="73"/>
                </a:lnTo>
                <a:lnTo>
                  <a:pt x="305" y="46"/>
                </a:lnTo>
                <a:lnTo>
                  <a:pt x="276" y="74"/>
                </a:lnTo>
                <a:lnTo>
                  <a:pt x="248" y="46"/>
                </a:lnTo>
                <a:lnTo>
                  <a:pt x="174" y="48"/>
                </a:lnTo>
                <a:lnTo>
                  <a:pt x="184" y="4"/>
                </a:lnTo>
                <a:lnTo>
                  <a:pt x="129"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6" name="Freeform 19"/>
          <p:cNvSpPr>
            <a:spLocks/>
          </p:cNvSpPr>
          <p:nvPr/>
        </p:nvSpPr>
        <p:spPr bwMode="auto">
          <a:xfrm>
            <a:off x="1693863" y="2557403"/>
            <a:ext cx="965200" cy="1541462"/>
          </a:xfrm>
          <a:custGeom>
            <a:avLst/>
            <a:gdLst/>
            <a:ahLst/>
            <a:cxnLst>
              <a:cxn ang="0">
                <a:pos x="47" y="0"/>
              </a:cxn>
              <a:cxn ang="0">
                <a:pos x="333" y="58"/>
              </a:cxn>
              <a:cxn ang="0">
                <a:pos x="271" y="341"/>
              </a:cxn>
              <a:cxn ang="0">
                <a:pos x="592" y="773"/>
              </a:cxn>
              <a:cxn ang="0">
                <a:pos x="622" y="827"/>
              </a:cxn>
              <a:cxn ang="0">
                <a:pos x="591" y="854"/>
              </a:cxn>
              <a:cxn ang="0">
                <a:pos x="571" y="902"/>
              </a:cxn>
              <a:cxn ang="0">
                <a:pos x="552" y="930"/>
              </a:cxn>
              <a:cxn ang="0">
                <a:pos x="572" y="955"/>
              </a:cxn>
              <a:cxn ang="0">
                <a:pos x="539" y="963"/>
              </a:cxn>
              <a:cxn ang="0">
                <a:pos x="350" y="957"/>
              </a:cxn>
              <a:cxn ang="0">
                <a:pos x="338" y="901"/>
              </a:cxn>
              <a:cxn ang="0">
                <a:pos x="305" y="859"/>
              </a:cxn>
              <a:cxn ang="0">
                <a:pos x="281" y="845"/>
              </a:cxn>
              <a:cxn ang="0">
                <a:pos x="275" y="815"/>
              </a:cxn>
              <a:cxn ang="0">
                <a:pos x="255" y="799"/>
              </a:cxn>
              <a:cxn ang="0">
                <a:pos x="235" y="779"/>
              </a:cxn>
              <a:cxn ang="0">
                <a:pos x="228" y="757"/>
              </a:cxn>
              <a:cxn ang="0">
                <a:pos x="210" y="742"/>
              </a:cxn>
              <a:cxn ang="0">
                <a:pos x="180" y="750"/>
              </a:cxn>
              <a:cxn ang="0">
                <a:pos x="147" y="738"/>
              </a:cxn>
              <a:cxn ang="0">
                <a:pos x="147" y="726"/>
              </a:cxn>
              <a:cxn ang="0">
                <a:pos x="146" y="700"/>
              </a:cxn>
              <a:cxn ang="0">
                <a:pos x="132" y="670"/>
              </a:cxn>
              <a:cxn ang="0">
                <a:pos x="131" y="646"/>
              </a:cxn>
              <a:cxn ang="0">
                <a:pos x="116" y="625"/>
              </a:cxn>
              <a:cxn ang="0">
                <a:pos x="120" y="605"/>
              </a:cxn>
              <a:cxn ang="0">
                <a:pos x="79" y="556"/>
              </a:cxn>
              <a:cxn ang="0">
                <a:pos x="79" y="528"/>
              </a:cxn>
              <a:cxn ang="0">
                <a:pos x="101" y="517"/>
              </a:cxn>
              <a:cxn ang="0">
                <a:pos x="101" y="500"/>
              </a:cxn>
              <a:cxn ang="0">
                <a:pos x="79" y="494"/>
              </a:cxn>
              <a:cxn ang="0">
                <a:pos x="70" y="468"/>
              </a:cxn>
              <a:cxn ang="0">
                <a:pos x="59" y="421"/>
              </a:cxn>
              <a:cxn ang="0">
                <a:pos x="90" y="447"/>
              </a:cxn>
              <a:cxn ang="0">
                <a:pos x="78" y="413"/>
              </a:cxn>
              <a:cxn ang="0">
                <a:pos x="101" y="413"/>
              </a:cxn>
              <a:cxn ang="0">
                <a:pos x="101" y="389"/>
              </a:cxn>
              <a:cxn ang="0">
                <a:pos x="78" y="373"/>
              </a:cxn>
              <a:cxn ang="0">
                <a:pos x="67" y="396"/>
              </a:cxn>
              <a:cxn ang="0">
                <a:pos x="47" y="388"/>
              </a:cxn>
              <a:cxn ang="0">
                <a:pos x="7" y="280"/>
              </a:cxn>
              <a:cxn ang="0">
                <a:pos x="18" y="203"/>
              </a:cxn>
              <a:cxn ang="0">
                <a:pos x="0" y="159"/>
              </a:cxn>
              <a:cxn ang="0">
                <a:pos x="9" y="126"/>
              </a:cxn>
              <a:cxn ang="0">
                <a:pos x="29" y="119"/>
              </a:cxn>
              <a:cxn ang="0">
                <a:pos x="47" y="66"/>
              </a:cxn>
              <a:cxn ang="0">
                <a:pos x="47" y="0"/>
              </a:cxn>
            </a:cxnLst>
            <a:rect l="0" t="0" r="r" b="b"/>
            <a:pathLst>
              <a:path w="622" h="963">
                <a:moveTo>
                  <a:pt x="47" y="0"/>
                </a:moveTo>
                <a:lnTo>
                  <a:pt x="333" y="58"/>
                </a:lnTo>
                <a:lnTo>
                  <a:pt x="271" y="341"/>
                </a:lnTo>
                <a:lnTo>
                  <a:pt x="592" y="773"/>
                </a:lnTo>
                <a:lnTo>
                  <a:pt x="622" y="827"/>
                </a:lnTo>
                <a:lnTo>
                  <a:pt x="591" y="854"/>
                </a:lnTo>
                <a:lnTo>
                  <a:pt x="571" y="902"/>
                </a:lnTo>
                <a:lnTo>
                  <a:pt x="552" y="930"/>
                </a:lnTo>
                <a:lnTo>
                  <a:pt x="572" y="955"/>
                </a:lnTo>
                <a:lnTo>
                  <a:pt x="539" y="963"/>
                </a:lnTo>
                <a:lnTo>
                  <a:pt x="350" y="957"/>
                </a:lnTo>
                <a:lnTo>
                  <a:pt x="338" y="901"/>
                </a:lnTo>
                <a:lnTo>
                  <a:pt x="305" y="859"/>
                </a:lnTo>
                <a:lnTo>
                  <a:pt x="281" y="845"/>
                </a:lnTo>
                <a:lnTo>
                  <a:pt x="275" y="815"/>
                </a:lnTo>
                <a:lnTo>
                  <a:pt x="255" y="799"/>
                </a:lnTo>
                <a:lnTo>
                  <a:pt x="235" y="779"/>
                </a:lnTo>
                <a:lnTo>
                  <a:pt x="228" y="757"/>
                </a:lnTo>
                <a:lnTo>
                  <a:pt x="210" y="742"/>
                </a:lnTo>
                <a:lnTo>
                  <a:pt x="180" y="750"/>
                </a:lnTo>
                <a:lnTo>
                  <a:pt x="147" y="738"/>
                </a:lnTo>
                <a:lnTo>
                  <a:pt x="147" y="726"/>
                </a:lnTo>
                <a:lnTo>
                  <a:pt x="146" y="700"/>
                </a:lnTo>
                <a:lnTo>
                  <a:pt x="132" y="670"/>
                </a:lnTo>
                <a:lnTo>
                  <a:pt x="131" y="646"/>
                </a:lnTo>
                <a:lnTo>
                  <a:pt x="116" y="625"/>
                </a:lnTo>
                <a:lnTo>
                  <a:pt x="120" y="605"/>
                </a:lnTo>
                <a:lnTo>
                  <a:pt x="79" y="556"/>
                </a:lnTo>
                <a:lnTo>
                  <a:pt x="79" y="528"/>
                </a:lnTo>
                <a:lnTo>
                  <a:pt x="101" y="517"/>
                </a:lnTo>
                <a:lnTo>
                  <a:pt x="101" y="500"/>
                </a:lnTo>
                <a:lnTo>
                  <a:pt x="79" y="494"/>
                </a:lnTo>
                <a:lnTo>
                  <a:pt x="70" y="468"/>
                </a:lnTo>
                <a:lnTo>
                  <a:pt x="59" y="421"/>
                </a:lnTo>
                <a:lnTo>
                  <a:pt x="90" y="447"/>
                </a:lnTo>
                <a:lnTo>
                  <a:pt x="78" y="413"/>
                </a:lnTo>
                <a:lnTo>
                  <a:pt x="101" y="413"/>
                </a:lnTo>
                <a:lnTo>
                  <a:pt x="101" y="389"/>
                </a:lnTo>
                <a:lnTo>
                  <a:pt x="78" y="373"/>
                </a:lnTo>
                <a:lnTo>
                  <a:pt x="67" y="396"/>
                </a:lnTo>
                <a:lnTo>
                  <a:pt x="47" y="388"/>
                </a:lnTo>
                <a:lnTo>
                  <a:pt x="7" y="280"/>
                </a:lnTo>
                <a:lnTo>
                  <a:pt x="18" y="203"/>
                </a:lnTo>
                <a:lnTo>
                  <a:pt x="0" y="159"/>
                </a:lnTo>
                <a:lnTo>
                  <a:pt x="9" y="126"/>
                </a:lnTo>
                <a:lnTo>
                  <a:pt x="29" y="119"/>
                </a:lnTo>
                <a:lnTo>
                  <a:pt x="47" y="66"/>
                </a:lnTo>
                <a:lnTo>
                  <a:pt x="47" y="0"/>
                </a:lnTo>
                <a:close/>
              </a:path>
            </a:pathLst>
          </a:custGeom>
          <a:solidFill>
            <a:schemeClr val="tx2">
              <a:lumMod val="60000"/>
              <a:lumOff val="40000"/>
            </a:schemeClr>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7" name="Freeform 20"/>
          <p:cNvSpPr>
            <a:spLocks/>
          </p:cNvSpPr>
          <p:nvPr/>
        </p:nvSpPr>
        <p:spPr bwMode="auto">
          <a:xfrm>
            <a:off x="2114550" y="2654240"/>
            <a:ext cx="730250" cy="1141413"/>
          </a:xfrm>
          <a:custGeom>
            <a:avLst/>
            <a:gdLst/>
            <a:ahLst/>
            <a:cxnLst>
              <a:cxn ang="0">
                <a:pos x="59" y="0"/>
              </a:cxn>
              <a:cxn ang="0">
                <a:pos x="0" y="283"/>
              </a:cxn>
              <a:cxn ang="0">
                <a:pos x="320" y="713"/>
              </a:cxn>
              <a:cxn ang="0">
                <a:pos x="340" y="694"/>
              </a:cxn>
              <a:cxn ang="0">
                <a:pos x="339" y="609"/>
              </a:cxn>
              <a:cxn ang="0">
                <a:pos x="378" y="616"/>
              </a:cxn>
              <a:cxn ang="0">
                <a:pos x="420" y="355"/>
              </a:cxn>
              <a:cxn ang="0">
                <a:pos x="448" y="178"/>
              </a:cxn>
              <a:cxn ang="0">
                <a:pos x="456" y="124"/>
              </a:cxn>
              <a:cxn ang="0">
                <a:pos x="470" y="76"/>
              </a:cxn>
              <a:cxn ang="0">
                <a:pos x="259" y="43"/>
              </a:cxn>
              <a:cxn ang="0">
                <a:pos x="59" y="0"/>
              </a:cxn>
            </a:cxnLst>
            <a:rect l="0" t="0" r="r" b="b"/>
            <a:pathLst>
              <a:path w="470" h="713">
                <a:moveTo>
                  <a:pt x="59" y="0"/>
                </a:moveTo>
                <a:lnTo>
                  <a:pt x="0" y="283"/>
                </a:lnTo>
                <a:lnTo>
                  <a:pt x="320" y="713"/>
                </a:lnTo>
                <a:lnTo>
                  <a:pt x="340" y="694"/>
                </a:lnTo>
                <a:lnTo>
                  <a:pt x="339" y="609"/>
                </a:lnTo>
                <a:lnTo>
                  <a:pt x="378" y="616"/>
                </a:lnTo>
                <a:lnTo>
                  <a:pt x="420" y="355"/>
                </a:lnTo>
                <a:lnTo>
                  <a:pt x="448" y="178"/>
                </a:lnTo>
                <a:lnTo>
                  <a:pt x="456" y="124"/>
                </a:lnTo>
                <a:lnTo>
                  <a:pt x="470" y="76"/>
                </a:lnTo>
                <a:lnTo>
                  <a:pt x="259" y="43"/>
                </a:lnTo>
                <a:lnTo>
                  <a:pt x="59" y="0"/>
                </a:lnTo>
                <a:close/>
              </a:path>
            </a:pathLst>
          </a:custGeom>
          <a:no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8" name="Freeform 21"/>
          <p:cNvSpPr>
            <a:spLocks/>
          </p:cNvSpPr>
          <p:nvPr/>
        </p:nvSpPr>
        <p:spPr bwMode="auto">
          <a:xfrm>
            <a:off x="2516188" y="1719203"/>
            <a:ext cx="658812" cy="1101725"/>
          </a:xfrm>
          <a:custGeom>
            <a:avLst/>
            <a:gdLst/>
            <a:ahLst/>
            <a:cxnLst>
              <a:cxn ang="0">
                <a:pos x="102" y="0"/>
              </a:cxn>
              <a:cxn ang="0">
                <a:pos x="64" y="269"/>
              </a:cxn>
              <a:cxn ang="0">
                <a:pos x="104" y="326"/>
              </a:cxn>
              <a:cxn ang="0">
                <a:pos x="41" y="386"/>
              </a:cxn>
              <a:cxn ang="0">
                <a:pos x="33" y="427"/>
              </a:cxn>
              <a:cxn ang="0">
                <a:pos x="50" y="457"/>
              </a:cxn>
              <a:cxn ang="0">
                <a:pos x="33" y="471"/>
              </a:cxn>
              <a:cxn ang="0">
                <a:pos x="0" y="627"/>
              </a:cxn>
              <a:cxn ang="0">
                <a:pos x="202" y="663"/>
              </a:cxn>
              <a:cxn ang="0">
                <a:pos x="393" y="688"/>
              </a:cxn>
              <a:cxn ang="0">
                <a:pos x="413" y="546"/>
              </a:cxn>
              <a:cxn ang="0">
                <a:pos x="424" y="467"/>
              </a:cxn>
              <a:cxn ang="0">
                <a:pos x="405" y="439"/>
              </a:cxn>
              <a:cxn ang="0">
                <a:pos x="361" y="447"/>
              </a:cxn>
              <a:cxn ang="0">
                <a:pos x="304" y="454"/>
              </a:cxn>
              <a:cxn ang="0">
                <a:pos x="294" y="390"/>
              </a:cxn>
              <a:cxn ang="0">
                <a:pos x="224" y="338"/>
              </a:cxn>
              <a:cxn ang="0">
                <a:pos x="234" y="305"/>
              </a:cxn>
              <a:cxn ang="0">
                <a:pos x="240" y="246"/>
              </a:cxn>
              <a:cxn ang="0">
                <a:pos x="151" y="120"/>
              </a:cxn>
              <a:cxn ang="0">
                <a:pos x="163" y="8"/>
              </a:cxn>
              <a:cxn ang="0">
                <a:pos x="102" y="0"/>
              </a:cxn>
            </a:cxnLst>
            <a:rect l="0" t="0" r="r" b="b"/>
            <a:pathLst>
              <a:path w="424" h="688">
                <a:moveTo>
                  <a:pt x="102" y="0"/>
                </a:moveTo>
                <a:lnTo>
                  <a:pt x="64" y="269"/>
                </a:lnTo>
                <a:lnTo>
                  <a:pt x="104" y="326"/>
                </a:lnTo>
                <a:lnTo>
                  <a:pt x="41" y="386"/>
                </a:lnTo>
                <a:lnTo>
                  <a:pt x="33" y="427"/>
                </a:lnTo>
                <a:lnTo>
                  <a:pt x="50" y="457"/>
                </a:lnTo>
                <a:lnTo>
                  <a:pt x="33" y="471"/>
                </a:lnTo>
                <a:lnTo>
                  <a:pt x="0" y="627"/>
                </a:lnTo>
                <a:lnTo>
                  <a:pt x="202" y="663"/>
                </a:lnTo>
                <a:lnTo>
                  <a:pt x="393" y="688"/>
                </a:lnTo>
                <a:lnTo>
                  <a:pt x="413" y="546"/>
                </a:lnTo>
                <a:lnTo>
                  <a:pt x="424" y="467"/>
                </a:lnTo>
                <a:lnTo>
                  <a:pt x="405" y="439"/>
                </a:lnTo>
                <a:lnTo>
                  <a:pt x="361" y="447"/>
                </a:lnTo>
                <a:lnTo>
                  <a:pt x="304" y="454"/>
                </a:lnTo>
                <a:lnTo>
                  <a:pt x="294" y="390"/>
                </a:lnTo>
                <a:lnTo>
                  <a:pt x="224" y="338"/>
                </a:lnTo>
                <a:lnTo>
                  <a:pt x="234" y="305"/>
                </a:lnTo>
                <a:lnTo>
                  <a:pt x="240" y="246"/>
                </a:lnTo>
                <a:lnTo>
                  <a:pt x="151" y="120"/>
                </a:lnTo>
                <a:lnTo>
                  <a:pt x="163" y="8"/>
                </a:lnTo>
                <a:lnTo>
                  <a:pt x="102"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89" name="Freeform 22"/>
          <p:cNvSpPr>
            <a:spLocks/>
          </p:cNvSpPr>
          <p:nvPr/>
        </p:nvSpPr>
        <p:spPr bwMode="auto">
          <a:xfrm>
            <a:off x="2719388" y="2778065"/>
            <a:ext cx="611187" cy="814388"/>
          </a:xfrm>
          <a:custGeom>
            <a:avLst/>
            <a:gdLst/>
            <a:ahLst/>
            <a:cxnLst>
              <a:cxn ang="0">
                <a:pos x="73" y="0"/>
              </a:cxn>
              <a:cxn ang="0">
                <a:pos x="266" y="26"/>
              </a:cxn>
              <a:cxn ang="0">
                <a:pos x="253" y="123"/>
              </a:cxn>
              <a:cxn ang="0">
                <a:pos x="394" y="137"/>
              </a:cxn>
              <a:cxn ang="0">
                <a:pos x="355" y="508"/>
              </a:cxn>
              <a:cxn ang="0">
                <a:pos x="0" y="470"/>
              </a:cxn>
              <a:cxn ang="0">
                <a:pos x="36" y="233"/>
              </a:cxn>
              <a:cxn ang="0">
                <a:pos x="73" y="0"/>
              </a:cxn>
            </a:cxnLst>
            <a:rect l="0" t="0" r="r" b="b"/>
            <a:pathLst>
              <a:path w="394" h="508">
                <a:moveTo>
                  <a:pt x="73" y="0"/>
                </a:moveTo>
                <a:lnTo>
                  <a:pt x="266" y="26"/>
                </a:lnTo>
                <a:lnTo>
                  <a:pt x="253" y="123"/>
                </a:lnTo>
                <a:lnTo>
                  <a:pt x="394" y="137"/>
                </a:lnTo>
                <a:lnTo>
                  <a:pt x="355" y="508"/>
                </a:lnTo>
                <a:lnTo>
                  <a:pt x="0" y="470"/>
                </a:lnTo>
                <a:lnTo>
                  <a:pt x="36" y="233"/>
                </a:lnTo>
                <a:lnTo>
                  <a:pt x="73"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0" name="Freeform 23"/>
          <p:cNvSpPr>
            <a:spLocks/>
          </p:cNvSpPr>
          <p:nvPr/>
        </p:nvSpPr>
        <p:spPr bwMode="auto">
          <a:xfrm>
            <a:off x="2747963" y="1730315"/>
            <a:ext cx="1144587" cy="736600"/>
          </a:xfrm>
          <a:custGeom>
            <a:avLst/>
            <a:gdLst/>
            <a:ahLst/>
            <a:cxnLst>
              <a:cxn ang="0">
                <a:pos x="12" y="0"/>
              </a:cxn>
              <a:cxn ang="0">
                <a:pos x="157" y="18"/>
              </a:cxn>
              <a:cxn ang="0">
                <a:pos x="244" y="30"/>
              </a:cxn>
              <a:cxn ang="0">
                <a:pos x="360" y="42"/>
              </a:cxn>
              <a:cxn ang="0">
                <a:pos x="466" y="53"/>
              </a:cxn>
              <a:cxn ang="0">
                <a:pos x="651" y="66"/>
              </a:cxn>
              <a:cxn ang="0">
                <a:pos x="737" y="73"/>
              </a:cxn>
              <a:cxn ang="0">
                <a:pos x="735" y="448"/>
              </a:cxn>
              <a:cxn ang="0">
                <a:pos x="283" y="410"/>
              </a:cxn>
              <a:cxn ang="0">
                <a:pos x="274" y="460"/>
              </a:cxn>
              <a:cxn ang="0">
                <a:pos x="256" y="436"/>
              </a:cxn>
              <a:cxn ang="0">
                <a:pos x="215" y="440"/>
              </a:cxn>
              <a:cxn ang="0">
                <a:pos x="155" y="450"/>
              </a:cxn>
              <a:cxn ang="0">
                <a:pos x="145" y="384"/>
              </a:cxn>
              <a:cxn ang="0">
                <a:pos x="74" y="332"/>
              </a:cxn>
              <a:cxn ang="0">
                <a:pos x="85" y="283"/>
              </a:cxn>
              <a:cxn ang="0">
                <a:pos x="91" y="243"/>
              </a:cxn>
              <a:cxn ang="0">
                <a:pos x="0" y="114"/>
              </a:cxn>
              <a:cxn ang="0">
                <a:pos x="12" y="0"/>
              </a:cxn>
            </a:cxnLst>
            <a:rect l="0" t="0" r="r" b="b"/>
            <a:pathLst>
              <a:path w="737" h="460">
                <a:moveTo>
                  <a:pt x="12" y="0"/>
                </a:moveTo>
                <a:lnTo>
                  <a:pt x="157" y="18"/>
                </a:lnTo>
                <a:lnTo>
                  <a:pt x="244" y="30"/>
                </a:lnTo>
                <a:lnTo>
                  <a:pt x="360" y="42"/>
                </a:lnTo>
                <a:lnTo>
                  <a:pt x="466" y="53"/>
                </a:lnTo>
                <a:lnTo>
                  <a:pt x="651" y="66"/>
                </a:lnTo>
                <a:lnTo>
                  <a:pt x="737" y="73"/>
                </a:lnTo>
                <a:lnTo>
                  <a:pt x="735" y="448"/>
                </a:lnTo>
                <a:lnTo>
                  <a:pt x="283" y="410"/>
                </a:lnTo>
                <a:lnTo>
                  <a:pt x="274" y="460"/>
                </a:lnTo>
                <a:lnTo>
                  <a:pt x="256" y="436"/>
                </a:lnTo>
                <a:lnTo>
                  <a:pt x="215" y="440"/>
                </a:lnTo>
                <a:lnTo>
                  <a:pt x="155" y="450"/>
                </a:lnTo>
                <a:lnTo>
                  <a:pt x="145" y="384"/>
                </a:lnTo>
                <a:lnTo>
                  <a:pt x="74" y="332"/>
                </a:lnTo>
                <a:lnTo>
                  <a:pt x="85" y="283"/>
                </a:lnTo>
                <a:lnTo>
                  <a:pt x="91" y="243"/>
                </a:lnTo>
                <a:lnTo>
                  <a:pt x="0" y="114"/>
                </a:lnTo>
                <a:lnTo>
                  <a:pt x="12"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1" name="Freeform 24"/>
          <p:cNvSpPr>
            <a:spLocks/>
          </p:cNvSpPr>
          <p:nvPr/>
        </p:nvSpPr>
        <p:spPr bwMode="auto">
          <a:xfrm>
            <a:off x="3105150" y="2379603"/>
            <a:ext cx="785813" cy="663575"/>
          </a:xfrm>
          <a:custGeom>
            <a:avLst/>
            <a:gdLst/>
            <a:ahLst/>
            <a:cxnLst>
              <a:cxn ang="0">
                <a:pos x="49" y="0"/>
              </a:cxn>
              <a:cxn ang="0">
                <a:pos x="30" y="154"/>
              </a:cxn>
              <a:cxn ang="0">
                <a:pos x="0" y="375"/>
              </a:cxn>
              <a:cxn ang="0">
                <a:pos x="146" y="387"/>
              </a:cxn>
              <a:cxn ang="0">
                <a:pos x="487" y="414"/>
              </a:cxn>
              <a:cxn ang="0">
                <a:pos x="505" y="42"/>
              </a:cxn>
              <a:cxn ang="0">
                <a:pos x="49" y="0"/>
              </a:cxn>
            </a:cxnLst>
            <a:rect l="0" t="0" r="r" b="b"/>
            <a:pathLst>
              <a:path w="505" h="414">
                <a:moveTo>
                  <a:pt x="49" y="0"/>
                </a:moveTo>
                <a:lnTo>
                  <a:pt x="30" y="154"/>
                </a:lnTo>
                <a:lnTo>
                  <a:pt x="0" y="375"/>
                </a:lnTo>
                <a:lnTo>
                  <a:pt x="146" y="387"/>
                </a:lnTo>
                <a:lnTo>
                  <a:pt x="487" y="414"/>
                </a:lnTo>
                <a:lnTo>
                  <a:pt x="505" y="42"/>
                </a:lnTo>
                <a:lnTo>
                  <a:pt x="49"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2" name="Freeform 25"/>
          <p:cNvSpPr>
            <a:spLocks/>
          </p:cNvSpPr>
          <p:nvPr/>
        </p:nvSpPr>
        <p:spPr bwMode="auto">
          <a:xfrm>
            <a:off x="3263900" y="2998728"/>
            <a:ext cx="817563" cy="628650"/>
          </a:xfrm>
          <a:custGeom>
            <a:avLst/>
            <a:gdLst/>
            <a:ahLst/>
            <a:cxnLst>
              <a:cxn ang="0">
                <a:pos x="44" y="0"/>
              </a:cxn>
              <a:cxn ang="0">
                <a:pos x="17" y="235"/>
              </a:cxn>
              <a:cxn ang="0">
                <a:pos x="0" y="371"/>
              </a:cxn>
              <a:cxn ang="0">
                <a:pos x="263" y="385"/>
              </a:cxn>
              <a:cxn ang="0">
                <a:pos x="514" y="393"/>
              </a:cxn>
              <a:cxn ang="0">
                <a:pos x="522" y="209"/>
              </a:cxn>
              <a:cxn ang="0">
                <a:pos x="526" y="29"/>
              </a:cxn>
              <a:cxn ang="0">
                <a:pos x="383" y="26"/>
              </a:cxn>
              <a:cxn ang="0">
                <a:pos x="44" y="0"/>
              </a:cxn>
            </a:cxnLst>
            <a:rect l="0" t="0" r="r" b="b"/>
            <a:pathLst>
              <a:path w="526" h="393">
                <a:moveTo>
                  <a:pt x="44" y="0"/>
                </a:moveTo>
                <a:lnTo>
                  <a:pt x="17" y="235"/>
                </a:lnTo>
                <a:lnTo>
                  <a:pt x="0" y="371"/>
                </a:lnTo>
                <a:lnTo>
                  <a:pt x="263" y="385"/>
                </a:lnTo>
                <a:lnTo>
                  <a:pt x="514" y="393"/>
                </a:lnTo>
                <a:lnTo>
                  <a:pt x="522" y="209"/>
                </a:lnTo>
                <a:lnTo>
                  <a:pt x="526" y="29"/>
                </a:lnTo>
                <a:lnTo>
                  <a:pt x="383" y="26"/>
                </a:lnTo>
                <a:lnTo>
                  <a:pt x="44" y="0"/>
                </a:lnTo>
                <a:close/>
              </a:path>
            </a:pathLst>
          </a:custGeom>
          <a:solidFill>
            <a:schemeClr val="bg1"/>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3" name="Freeform 26"/>
          <p:cNvSpPr>
            <a:spLocks/>
          </p:cNvSpPr>
          <p:nvPr/>
        </p:nvSpPr>
        <p:spPr bwMode="auto">
          <a:xfrm>
            <a:off x="2528888" y="3525778"/>
            <a:ext cx="741362" cy="850900"/>
          </a:xfrm>
          <a:custGeom>
            <a:avLst/>
            <a:gdLst/>
            <a:ahLst/>
            <a:cxnLst>
              <a:cxn ang="0">
                <a:pos x="121" y="0"/>
              </a:cxn>
              <a:cxn ang="0">
                <a:pos x="111" y="69"/>
              </a:cxn>
              <a:cxn ang="0">
                <a:pos x="70" y="61"/>
              </a:cxn>
              <a:cxn ang="0">
                <a:pos x="73" y="150"/>
              </a:cxn>
              <a:cxn ang="0">
                <a:pos x="53" y="168"/>
              </a:cxn>
              <a:cxn ang="0">
                <a:pos x="82" y="222"/>
              </a:cxn>
              <a:cxn ang="0">
                <a:pos x="53" y="246"/>
              </a:cxn>
              <a:cxn ang="0">
                <a:pos x="37" y="286"/>
              </a:cxn>
              <a:cxn ang="0">
                <a:pos x="14" y="325"/>
              </a:cxn>
              <a:cxn ang="0">
                <a:pos x="30" y="348"/>
              </a:cxn>
              <a:cxn ang="0">
                <a:pos x="2" y="357"/>
              </a:cxn>
              <a:cxn ang="0">
                <a:pos x="0" y="393"/>
              </a:cxn>
              <a:cxn ang="0">
                <a:pos x="268" y="529"/>
              </a:cxn>
              <a:cxn ang="0">
                <a:pos x="420" y="531"/>
              </a:cxn>
              <a:cxn ang="0">
                <a:pos x="477" y="41"/>
              </a:cxn>
              <a:cxn ang="0">
                <a:pos x="121" y="0"/>
              </a:cxn>
            </a:cxnLst>
            <a:rect l="0" t="0" r="r" b="b"/>
            <a:pathLst>
              <a:path w="477" h="531">
                <a:moveTo>
                  <a:pt x="121" y="0"/>
                </a:moveTo>
                <a:lnTo>
                  <a:pt x="111" y="69"/>
                </a:lnTo>
                <a:lnTo>
                  <a:pt x="70" y="61"/>
                </a:lnTo>
                <a:lnTo>
                  <a:pt x="73" y="150"/>
                </a:lnTo>
                <a:lnTo>
                  <a:pt x="53" y="168"/>
                </a:lnTo>
                <a:lnTo>
                  <a:pt x="82" y="222"/>
                </a:lnTo>
                <a:lnTo>
                  <a:pt x="53" y="246"/>
                </a:lnTo>
                <a:lnTo>
                  <a:pt x="37" y="286"/>
                </a:lnTo>
                <a:lnTo>
                  <a:pt x="14" y="325"/>
                </a:lnTo>
                <a:lnTo>
                  <a:pt x="30" y="348"/>
                </a:lnTo>
                <a:lnTo>
                  <a:pt x="2" y="357"/>
                </a:lnTo>
                <a:lnTo>
                  <a:pt x="0" y="393"/>
                </a:lnTo>
                <a:lnTo>
                  <a:pt x="268" y="529"/>
                </a:lnTo>
                <a:lnTo>
                  <a:pt x="420" y="531"/>
                </a:lnTo>
                <a:lnTo>
                  <a:pt x="477" y="41"/>
                </a:lnTo>
                <a:lnTo>
                  <a:pt x="121" y="0"/>
                </a:lnTo>
                <a:close/>
              </a:path>
            </a:pathLst>
          </a:custGeom>
          <a:noFill/>
          <a:ln w="17526">
            <a:solidFill>
              <a:schemeClr val="tx1"/>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4" name="Freeform 27"/>
          <p:cNvSpPr>
            <a:spLocks/>
          </p:cNvSpPr>
          <p:nvPr/>
        </p:nvSpPr>
        <p:spPr bwMode="auto">
          <a:xfrm>
            <a:off x="3175000" y="3586103"/>
            <a:ext cx="787400" cy="806450"/>
          </a:xfrm>
          <a:custGeom>
            <a:avLst/>
            <a:gdLst/>
            <a:ahLst/>
            <a:cxnLst>
              <a:cxn ang="0">
                <a:pos x="61" y="0"/>
              </a:cxn>
              <a:cxn ang="0">
                <a:pos x="506" y="20"/>
              </a:cxn>
              <a:cxn ang="0">
                <a:pos x="485" y="465"/>
              </a:cxn>
              <a:cxn ang="0">
                <a:pos x="340" y="457"/>
              </a:cxn>
              <a:cxn ang="0">
                <a:pos x="205" y="453"/>
              </a:cxn>
              <a:cxn ang="0">
                <a:pos x="205" y="470"/>
              </a:cxn>
              <a:cxn ang="0">
                <a:pos x="92" y="470"/>
              </a:cxn>
              <a:cxn ang="0">
                <a:pos x="85" y="504"/>
              </a:cxn>
              <a:cxn ang="0">
                <a:pos x="0" y="493"/>
              </a:cxn>
              <a:cxn ang="0">
                <a:pos x="48" y="116"/>
              </a:cxn>
              <a:cxn ang="0">
                <a:pos x="61" y="0"/>
              </a:cxn>
            </a:cxnLst>
            <a:rect l="0" t="0" r="r" b="b"/>
            <a:pathLst>
              <a:path w="506" h="504">
                <a:moveTo>
                  <a:pt x="61" y="0"/>
                </a:moveTo>
                <a:lnTo>
                  <a:pt x="506" y="20"/>
                </a:lnTo>
                <a:lnTo>
                  <a:pt x="485" y="465"/>
                </a:lnTo>
                <a:lnTo>
                  <a:pt x="340" y="457"/>
                </a:lnTo>
                <a:lnTo>
                  <a:pt x="205" y="453"/>
                </a:lnTo>
                <a:lnTo>
                  <a:pt x="205" y="470"/>
                </a:lnTo>
                <a:lnTo>
                  <a:pt x="92" y="470"/>
                </a:lnTo>
                <a:lnTo>
                  <a:pt x="85" y="504"/>
                </a:lnTo>
                <a:lnTo>
                  <a:pt x="0" y="493"/>
                </a:lnTo>
                <a:lnTo>
                  <a:pt x="48" y="116"/>
                </a:lnTo>
                <a:lnTo>
                  <a:pt x="61"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5" name="Freeform 28"/>
          <p:cNvSpPr>
            <a:spLocks/>
          </p:cNvSpPr>
          <p:nvPr/>
        </p:nvSpPr>
        <p:spPr bwMode="auto">
          <a:xfrm>
            <a:off x="3487738" y="3705165"/>
            <a:ext cx="1595437" cy="1525588"/>
          </a:xfrm>
          <a:custGeom>
            <a:avLst/>
            <a:gdLst/>
            <a:ahLst/>
            <a:cxnLst>
              <a:cxn ang="0">
                <a:pos x="297" y="0"/>
              </a:cxn>
              <a:cxn ang="0">
                <a:pos x="525" y="8"/>
              </a:cxn>
              <a:cxn ang="0">
                <a:pos x="525" y="181"/>
              </a:cxn>
              <a:cxn ang="0">
                <a:pos x="640" y="229"/>
              </a:cxn>
              <a:cxn ang="0">
                <a:pos x="672" y="213"/>
              </a:cxn>
              <a:cxn ang="0">
                <a:pos x="748" y="250"/>
              </a:cxn>
              <a:cxn ang="0">
                <a:pos x="793" y="248"/>
              </a:cxn>
              <a:cxn ang="0">
                <a:pos x="881" y="210"/>
              </a:cxn>
              <a:cxn ang="0">
                <a:pos x="931" y="246"/>
              </a:cxn>
              <a:cxn ang="0">
                <a:pos x="975" y="256"/>
              </a:cxn>
              <a:cxn ang="0">
                <a:pos x="975" y="397"/>
              </a:cxn>
              <a:cxn ang="0">
                <a:pos x="1027" y="485"/>
              </a:cxn>
              <a:cxn ang="0">
                <a:pos x="1015" y="604"/>
              </a:cxn>
              <a:cxn ang="0">
                <a:pos x="959" y="652"/>
              </a:cxn>
              <a:cxn ang="0">
                <a:pos x="947" y="608"/>
              </a:cxn>
              <a:cxn ang="0">
                <a:pos x="931" y="628"/>
              </a:cxn>
              <a:cxn ang="0">
                <a:pos x="943" y="656"/>
              </a:cxn>
              <a:cxn ang="0">
                <a:pos x="844" y="728"/>
              </a:cxn>
              <a:cxn ang="0">
                <a:pos x="820" y="732"/>
              </a:cxn>
              <a:cxn ang="0">
                <a:pos x="768" y="768"/>
              </a:cxn>
              <a:cxn ang="0">
                <a:pos x="768" y="788"/>
              </a:cxn>
              <a:cxn ang="0">
                <a:pos x="752" y="792"/>
              </a:cxn>
              <a:cxn ang="0">
                <a:pos x="764" y="816"/>
              </a:cxn>
              <a:cxn ang="0">
                <a:pos x="736" y="852"/>
              </a:cxn>
              <a:cxn ang="0">
                <a:pos x="752" y="904"/>
              </a:cxn>
              <a:cxn ang="0">
                <a:pos x="768" y="921"/>
              </a:cxn>
              <a:cxn ang="0">
                <a:pos x="764" y="953"/>
              </a:cxn>
              <a:cxn ang="0">
                <a:pos x="724" y="953"/>
              </a:cxn>
              <a:cxn ang="0">
                <a:pos x="688" y="937"/>
              </a:cxn>
              <a:cxn ang="0">
                <a:pos x="664" y="941"/>
              </a:cxn>
              <a:cxn ang="0">
                <a:pos x="584" y="913"/>
              </a:cxn>
              <a:cxn ang="0">
                <a:pos x="549" y="804"/>
              </a:cxn>
              <a:cxn ang="0">
                <a:pos x="493" y="752"/>
              </a:cxn>
              <a:cxn ang="0">
                <a:pos x="444" y="656"/>
              </a:cxn>
              <a:cxn ang="0">
                <a:pos x="421" y="647"/>
              </a:cxn>
              <a:cxn ang="0">
                <a:pos x="394" y="623"/>
              </a:cxn>
              <a:cxn ang="0">
                <a:pos x="369" y="623"/>
              </a:cxn>
              <a:cxn ang="0">
                <a:pos x="331" y="615"/>
              </a:cxn>
              <a:cxn ang="0">
                <a:pos x="301" y="623"/>
              </a:cxn>
              <a:cxn ang="0">
                <a:pos x="281" y="671"/>
              </a:cxn>
              <a:cxn ang="0">
                <a:pos x="251" y="679"/>
              </a:cxn>
              <a:cxn ang="0">
                <a:pos x="186" y="642"/>
              </a:cxn>
              <a:cxn ang="0">
                <a:pos x="147" y="596"/>
              </a:cxn>
              <a:cxn ang="0">
                <a:pos x="140" y="542"/>
              </a:cxn>
              <a:cxn ang="0">
                <a:pos x="113" y="505"/>
              </a:cxn>
              <a:cxn ang="0">
                <a:pos x="47" y="453"/>
              </a:cxn>
              <a:cxn ang="0">
                <a:pos x="0" y="398"/>
              </a:cxn>
              <a:cxn ang="0">
                <a:pos x="0" y="375"/>
              </a:cxn>
              <a:cxn ang="0">
                <a:pos x="155" y="377"/>
              </a:cxn>
              <a:cxn ang="0">
                <a:pos x="281" y="387"/>
              </a:cxn>
              <a:cxn ang="0">
                <a:pos x="297" y="0"/>
              </a:cxn>
            </a:cxnLst>
            <a:rect l="0" t="0" r="r" b="b"/>
            <a:pathLst>
              <a:path w="1027" h="953">
                <a:moveTo>
                  <a:pt x="297" y="0"/>
                </a:moveTo>
                <a:lnTo>
                  <a:pt x="525" y="8"/>
                </a:lnTo>
                <a:lnTo>
                  <a:pt x="525" y="181"/>
                </a:lnTo>
                <a:lnTo>
                  <a:pt x="640" y="229"/>
                </a:lnTo>
                <a:lnTo>
                  <a:pt x="672" y="213"/>
                </a:lnTo>
                <a:lnTo>
                  <a:pt x="748" y="250"/>
                </a:lnTo>
                <a:lnTo>
                  <a:pt x="793" y="248"/>
                </a:lnTo>
                <a:lnTo>
                  <a:pt x="881" y="210"/>
                </a:lnTo>
                <a:lnTo>
                  <a:pt x="931" y="246"/>
                </a:lnTo>
                <a:lnTo>
                  <a:pt x="975" y="256"/>
                </a:lnTo>
                <a:lnTo>
                  <a:pt x="975" y="397"/>
                </a:lnTo>
                <a:lnTo>
                  <a:pt x="1027" y="485"/>
                </a:lnTo>
                <a:lnTo>
                  <a:pt x="1015" y="604"/>
                </a:lnTo>
                <a:lnTo>
                  <a:pt x="959" y="652"/>
                </a:lnTo>
                <a:lnTo>
                  <a:pt x="947" y="608"/>
                </a:lnTo>
                <a:lnTo>
                  <a:pt x="931" y="628"/>
                </a:lnTo>
                <a:lnTo>
                  <a:pt x="943" y="656"/>
                </a:lnTo>
                <a:lnTo>
                  <a:pt x="844" y="728"/>
                </a:lnTo>
                <a:lnTo>
                  <a:pt x="820" y="732"/>
                </a:lnTo>
                <a:lnTo>
                  <a:pt x="768" y="768"/>
                </a:lnTo>
                <a:lnTo>
                  <a:pt x="768" y="788"/>
                </a:lnTo>
                <a:lnTo>
                  <a:pt x="752" y="792"/>
                </a:lnTo>
                <a:lnTo>
                  <a:pt x="764" y="816"/>
                </a:lnTo>
                <a:lnTo>
                  <a:pt x="736" y="852"/>
                </a:lnTo>
                <a:lnTo>
                  <a:pt x="752" y="904"/>
                </a:lnTo>
                <a:lnTo>
                  <a:pt x="768" y="921"/>
                </a:lnTo>
                <a:lnTo>
                  <a:pt x="764" y="953"/>
                </a:lnTo>
                <a:lnTo>
                  <a:pt x="724" y="953"/>
                </a:lnTo>
                <a:lnTo>
                  <a:pt x="688" y="937"/>
                </a:lnTo>
                <a:lnTo>
                  <a:pt x="664" y="941"/>
                </a:lnTo>
                <a:lnTo>
                  <a:pt x="584" y="913"/>
                </a:lnTo>
                <a:lnTo>
                  <a:pt x="549" y="804"/>
                </a:lnTo>
                <a:lnTo>
                  <a:pt x="493" y="752"/>
                </a:lnTo>
                <a:lnTo>
                  <a:pt x="444" y="656"/>
                </a:lnTo>
                <a:lnTo>
                  <a:pt x="421" y="647"/>
                </a:lnTo>
                <a:lnTo>
                  <a:pt x="394" y="623"/>
                </a:lnTo>
                <a:lnTo>
                  <a:pt x="369" y="623"/>
                </a:lnTo>
                <a:lnTo>
                  <a:pt x="331" y="615"/>
                </a:lnTo>
                <a:lnTo>
                  <a:pt x="301" y="623"/>
                </a:lnTo>
                <a:lnTo>
                  <a:pt x="281" y="671"/>
                </a:lnTo>
                <a:lnTo>
                  <a:pt x="251" y="679"/>
                </a:lnTo>
                <a:lnTo>
                  <a:pt x="186" y="642"/>
                </a:lnTo>
                <a:lnTo>
                  <a:pt x="147" y="596"/>
                </a:lnTo>
                <a:lnTo>
                  <a:pt x="140" y="542"/>
                </a:lnTo>
                <a:lnTo>
                  <a:pt x="113" y="505"/>
                </a:lnTo>
                <a:lnTo>
                  <a:pt x="47" y="453"/>
                </a:lnTo>
                <a:lnTo>
                  <a:pt x="0" y="398"/>
                </a:lnTo>
                <a:lnTo>
                  <a:pt x="0" y="375"/>
                </a:lnTo>
                <a:lnTo>
                  <a:pt x="155" y="377"/>
                </a:lnTo>
                <a:lnTo>
                  <a:pt x="281" y="387"/>
                </a:lnTo>
                <a:lnTo>
                  <a:pt x="297" y="0"/>
                </a:lnTo>
                <a:close/>
              </a:path>
            </a:pathLst>
          </a:custGeom>
          <a:solidFill>
            <a:schemeClr val="tx2">
              <a:lumMod val="60000"/>
              <a:lumOff val="40000"/>
            </a:schemeClr>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6" name="Freeform 29"/>
          <p:cNvSpPr>
            <a:spLocks/>
          </p:cNvSpPr>
          <p:nvPr/>
        </p:nvSpPr>
        <p:spPr bwMode="auto">
          <a:xfrm>
            <a:off x="3890963" y="1847790"/>
            <a:ext cx="769937" cy="463550"/>
          </a:xfrm>
          <a:custGeom>
            <a:avLst/>
            <a:gdLst/>
            <a:ahLst/>
            <a:cxnLst>
              <a:cxn ang="0">
                <a:pos x="1" y="0"/>
              </a:cxn>
              <a:cxn ang="0">
                <a:pos x="415" y="9"/>
              </a:cxn>
              <a:cxn ang="0">
                <a:pos x="445" y="94"/>
              </a:cxn>
              <a:cxn ang="0">
                <a:pos x="475" y="160"/>
              </a:cxn>
              <a:cxn ang="0">
                <a:pos x="495" y="266"/>
              </a:cxn>
              <a:cxn ang="0">
                <a:pos x="483" y="290"/>
              </a:cxn>
              <a:cxn ang="0">
                <a:pos x="330" y="286"/>
              </a:cxn>
              <a:cxn ang="0">
                <a:pos x="0" y="281"/>
              </a:cxn>
              <a:cxn ang="0">
                <a:pos x="1" y="0"/>
              </a:cxn>
            </a:cxnLst>
            <a:rect l="0" t="0" r="r" b="b"/>
            <a:pathLst>
              <a:path w="495" h="290">
                <a:moveTo>
                  <a:pt x="1" y="0"/>
                </a:moveTo>
                <a:lnTo>
                  <a:pt x="415" y="9"/>
                </a:lnTo>
                <a:lnTo>
                  <a:pt x="445" y="94"/>
                </a:lnTo>
                <a:lnTo>
                  <a:pt x="475" y="160"/>
                </a:lnTo>
                <a:lnTo>
                  <a:pt x="495" y="266"/>
                </a:lnTo>
                <a:lnTo>
                  <a:pt x="483" y="290"/>
                </a:lnTo>
                <a:lnTo>
                  <a:pt x="330" y="286"/>
                </a:lnTo>
                <a:lnTo>
                  <a:pt x="0" y="281"/>
                </a:lnTo>
                <a:lnTo>
                  <a:pt x="1" y="0"/>
                </a:lnTo>
                <a:close/>
              </a:path>
            </a:pathLst>
          </a:custGeom>
          <a:noFill/>
          <a:ln w="17526">
            <a:solidFill>
              <a:schemeClr val="tx1"/>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7" name="Freeform 30"/>
          <p:cNvSpPr>
            <a:spLocks/>
          </p:cNvSpPr>
          <p:nvPr/>
        </p:nvSpPr>
        <p:spPr bwMode="auto">
          <a:xfrm>
            <a:off x="3871913" y="2293878"/>
            <a:ext cx="808037" cy="544512"/>
          </a:xfrm>
          <a:custGeom>
            <a:avLst/>
            <a:gdLst/>
            <a:ahLst/>
            <a:cxnLst>
              <a:cxn ang="0">
                <a:pos x="9" y="0"/>
              </a:cxn>
              <a:cxn ang="0">
                <a:pos x="8" y="132"/>
              </a:cxn>
              <a:cxn ang="0">
                <a:pos x="0" y="287"/>
              </a:cxn>
              <a:cxn ang="0">
                <a:pos x="377" y="292"/>
              </a:cxn>
              <a:cxn ang="0">
                <a:pos x="417" y="313"/>
              </a:cxn>
              <a:cxn ang="0">
                <a:pos x="445" y="284"/>
              </a:cxn>
              <a:cxn ang="0">
                <a:pos x="520" y="340"/>
              </a:cxn>
              <a:cxn ang="0">
                <a:pos x="509" y="281"/>
              </a:cxn>
              <a:cxn ang="0">
                <a:pos x="516" y="236"/>
              </a:cxn>
              <a:cxn ang="0">
                <a:pos x="520" y="82"/>
              </a:cxn>
              <a:cxn ang="0">
                <a:pos x="486" y="48"/>
              </a:cxn>
              <a:cxn ang="0">
                <a:pos x="500" y="6"/>
              </a:cxn>
              <a:cxn ang="0">
                <a:pos x="252" y="4"/>
              </a:cxn>
              <a:cxn ang="0">
                <a:pos x="9" y="0"/>
              </a:cxn>
            </a:cxnLst>
            <a:rect l="0" t="0" r="r" b="b"/>
            <a:pathLst>
              <a:path w="520" h="340">
                <a:moveTo>
                  <a:pt x="9" y="0"/>
                </a:moveTo>
                <a:lnTo>
                  <a:pt x="8" y="132"/>
                </a:lnTo>
                <a:lnTo>
                  <a:pt x="0" y="287"/>
                </a:lnTo>
                <a:lnTo>
                  <a:pt x="377" y="292"/>
                </a:lnTo>
                <a:lnTo>
                  <a:pt x="417" y="313"/>
                </a:lnTo>
                <a:lnTo>
                  <a:pt x="445" y="284"/>
                </a:lnTo>
                <a:lnTo>
                  <a:pt x="520" y="340"/>
                </a:lnTo>
                <a:lnTo>
                  <a:pt x="509" y="281"/>
                </a:lnTo>
                <a:lnTo>
                  <a:pt x="516" y="236"/>
                </a:lnTo>
                <a:lnTo>
                  <a:pt x="520" y="82"/>
                </a:lnTo>
                <a:lnTo>
                  <a:pt x="486" y="48"/>
                </a:lnTo>
                <a:lnTo>
                  <a:pt x="500" y="6"/>
                </a:lnTo>
                <a:lnTo>
                  <a:pt x="252" y="4"/>
                </a:lnTo>
                <a:lnTo>
                  <a:pt x="9"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8" name="Freeform 31"/>
          <p:cNvSpPr>
            <a:spLocks/>
          </p:cNvSpPr>
          <p:nvPr/>
        </p:nvSpPr>
        <p:spPr bwMode="auto">
          <a:xfrm>
            <a:off x="3859213" y="2746315"/>
            <a:ext cx="962025" cy="447675"/>
          </a:xfrm>
          <a:custGeom>
            <a:avLst/>
            <a:gdLst/>
            <a:ahLst/>
            <a:cxnLst>
              <a:cxn ang="0">
                <a:pos x="6" y="0"/>
              </a:cxn>
              <a:cxn ang="0">
                <a:pos x="0" y="185"/>
              </a:cxn>
              <a:cxn ang="0">
                <a:pos x="139" y="189"/>
              </a:cxn>
              <a:cxn ang="0">
                <a:pos x="138" y="279"/>
              </a:cxn>
              <a:cxn ang="0">
                <a:pos x="327" y="277"/>
              </a:cxn>
              <a:cxn ang="0">
                <a:pos x="496" y="274"/>
              </a:cxn>
              <a:cxn ang="0">
                <a:pos x="619" y="277"/>
              </a:cxn>
              <a:cxn ang="0">
                <a:pos x="581" y="198"/>
              </a:cxn>
              <a:cxn ang="0">
                <a:pos x="554" y="125"/>
              </a:cxn>
              <a:cxn ang="0">
                <a:pos x="525" y="49"/>
              </a:cxn>
              <a:cxn ang="0">
                <a:pos x="454" y="1"/>
              </a:cxn>
              <a:cxn ang="0">
                <a:pos x="423" y="29"/>
              </a:cxn>
              <a:cxn ang="0">
                <a:pos x="384" y="9"/>
              </a:cxn>
              <a:cxn ang="0">
                <a:pos x="215" y="4"/>
              </a:cxn>
              <a:cxn ang="0">
                <a:pos x="6" y="0"/>
              </a:cxn>
            </a:cxnLst>
            <a:rect l="0" t="0" r="r" b="b"/>
            <a:pathLst>
              <a:path w="619" h="279">
                <a:moveTo>
                  <a:pt x="6" y="0"/>
                </a:moveTo>
                <a:lnTo>
                  <a:pt x="0" y="185"/>
                </a:lnTo>
                <a:lnTo>
                  <a:pt x="139" y="189"/>
                </a:lnTo>
                <a:lnTo>
                  <a:pt x="138" y="279"/>
                </a:lnTo>
                <a:lnTo>
                  <a:pt x="327" y="277"/>
                </a:lnTo>
                <a:lnTo>
                  <a:pt x="496" y="274"/>
                </a:lnTo>
                <a:lnTo>
                  <a:pt x="619" y="277"/>
                </a:lnTo>
                <a:lnTo>
                  <a:pt x="581" y="198"/>
                </a:lnTo>
                <a:lnTo>
                  <a:pt x="554" y="125"/>
                </a:lnTo>
                <a:lnTo>
                  <a:pt x="525" y="49"/>
                </a:lnTo>
                <a:lnTo>
                  <a:pt x="454" y="1"/>
                </a:lnTo>
                <a:lnTo>
                  <a:pt x="423" y="29"/>
                </a:lnTo>
                <a:lnTo>
                  <a:pt x="384" y="9"/>
                </a:lnTo>
                <a:lnTo>
                  <a:pt x="215" y="4"/>
                </a:lnTo>
                <a:lnTo>
                  <a:pt x="6"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99" name="Freeform 32"/>
          <p:cNvSpPr>
            <a:spLocks/>
          </p:cNvSpPr>
          <p:nvPr/>
        </p:nvSpPr>
        <p:spPr bwMode="auto">
          <a:xfrm>
            <a:off x="4062413" y="3182878"/>
            <a:ext cx="847725" cy="446087"/>
          </a:xfrm>
          <a:custGeom>
            <a:avLst/>
            <a:gdLst/>
            <a:ahLst/>
            <a:cxnLst>
              <a:cxn ang="0">
                <a:pos x="6" y="2"/>
              </a:cxn>
              <a:cxn ang="0">
                <a:pos x="4" y="162"/>
              </a:cxn>
              <a:cxn ang="0">
                <a:pos x="0" y="275"/>
              </a:cxn>
              <a:cxn ang="0">
                <a:pos x="545" y="278"/>
              </a:cxn>
              <a:cxn ang="0">
                <a:pos x="535" y="133"/>
              </a:cxn>
              <a:cxn ang="0">
                <a:pos x="535" y="78"/>
              </a:cxn>
              <a:cxn ang="0">
                <a:pos x="491" y="45"/>
              </a:cxn>
              <a:cxn ang="0">
                <a:pos x="504" y="16"/>
              </a:cxn>
              <a:cxn ang="0">
                <a:pos x="486" y="0"/>
              </a:cxn>
              <a:cxn ang="0">
                <a:pos x="238" y="2"/>
              </a:cxn>
              <a:cxn ang="0">
                <a:pos x="6" y="2"/>
              </a:cxn>
            </a:cxnLst>
            <a:rect l="0" t="0" r="r" b="b"/>
            <a:pathLst>
              <a:path w="545" h="278">
                <a:moveTo>
                  <a:pt x="6" y="2"/>
                </a:moveTo>
                <a:lnTo>
                  <a:pt x="4" y="162"/>
                </a:lnTo>
                <a:lnTo>
                  <a:pt x="0" y="275"/>
                </a:lnTo>
                <a:lnTo>
                  <a:pt x="545" y="278"/>
                </a:lnTo>
                <a:lnTo>
                  <a:pt x="535" y="133"/>
                </a:lnTo>
                <a:lnTo>
                  <a:pt x="535" y="78"/>
                </a:lnTo>
                <a:lnTo>
                  <a:pt x="491" y="45"/>
                </a:lnTo>
                <a:lnTo>
                  <a:pt x="504" y="16"/>
                </a:lnTo>
                <a:lnTo>
                  <a:pt x="486" y="0"/>
                </a:lnTo>
                <a:lnTo>
                  <a:pt x="238" y="2"/>
                </a:lnTo>
                <a:lnTo>
                  <a:pt x="6" y="2"/>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0" name="Freeform 33"/>
          <p:cNvSpPr>
            <a:spLocks/>
          </p:cNvSpPr>
          <p:nvPr/>
        </p:nvSpPr>
        <p:spPr bwMode="auto">
          <a:xfrm>
            <a:off x="3949700" y="3617853"/>
            <a:ext cx="987425" cy="490537"/>
          </a:xfrm>
          <a:custGeom>
            <a:avLst/>
            <a:gdLst/>
            <a:ahLst/>
            <a:cxnLst>
              <a:cxn ang="0">
                <a:pos x="4" y="0"/>
              </a:cxn>
              <a:cxn ang="0">
                <a:pos x="0" y="55"/>
              </a:cxn>
              <a:cxn ang="0">
                <a:pos x="226" y="63"/>
              </a:cxn>
              <a:cxn ang="0">
                <a:pos x="228" y="237"/>
              </a:cxn>
              <a:cxn ang="0">
                <a:pos x="343" y="285"/>
              </a:cxn>
              <a:cxn ang="0">
                <a:pos x="375" y="268"/>
              </a:cxn>
              <a:cxn ang="0">
                <a:pos x="448" y="307"/>
              </a:cxn>
              <a:cxn ang="0">
                <a:pos x="496" y="305"/>
              </a:cxn>
              <a:cxn ang="0">
                <a:pos x="584" y="268"/>
              </a:cxn>
              <a:cxn ang="0">
                <a:pos x="636" y="304"/>
              </a:cxn>
              <a:cxn ang="0">
                <a:pos x="636" y="115"/>
              </a:cxn>
              <a:cxn ang="0">
                <a:pos x="620" y="4"/>
              </a:cxn>
              <a:cxn ang="0">
                <a:pos x="4" y="0"/>
              </a:cxn>
            </a:cxnLst>
            <a:rect l="0" t="0" r="r" b="b"/>
            <a:pathLst>
              <a:path w="636" h="307">
                <a:moveTo>
                  <a:pt x="4" y="0"/>
                </a:moveTo>
                <a:lnTo>
                  <a:pt x="0" y="55"/>
                </a:lnTo>
                <a:lnTo>
                  <a:pt x="226" y="63"/>
                </a:lnTo>
                <a:lnTo>
                  <a:pt x="228" y="237"/>
                </a:lnTo>
                <a:lnTo>
                  <a:pt x="343" y="285"/>
                </a:lnTo>
                <a:lnTo>
                  <a:pt x="375" y="268"/>
                </a:lnTo>
                <a:lnTo>
                  <a:pt x="448" y="307"/>
                </a:lnTo>
                <a:lnTo>
                  <a:pt x="496" y="305"/>
                </a:lnTo>
                <a:lnTo>
                  <a:pt x="584" y="268"/>
                </a:lnTo>
                <a:lnTo>
                  <a:pt x="636" y="304"/>
                </a:lnTo>
                <a:lnTo>
                  <a:pt x="636" y="115"/>
                </a:lnTo>
                <a:lnTo>
                  <a:pt x="620" y="4"/>
                </a:lnTo>
                <a:lnTo>
                  <a:pt x="4"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1" name="Freeform 34"/>
          <p:cNvSpPr>
            <a:spLocks/>
          </p:cNvSpPr>
          <p:nvPr/>
        </p:nvSpPr>
        <p:spPr bwMode="auto">
          <a:xfrm>
            <a:off x="4918075" y="3641665"/>
            <a:ext cx="555625" cy="534988"/>
          </a:xfrm>
          <a:custGeom>
            <a:avLst/>
            <a:gdLst/>
            <a:ahLst/>
            <a:cxnLst>
              <a:cxn ang="0">
                <a:pos x="0" y="31"/>
              </a:cxn>
              <a:cxn ang="0">
                <a:pos x="141" y="13"/>
              </a:cxn>
              <a:cxn ang="0">
                <a:pos x="315" y="0"/>
              </a:cxn>
              <a:cxn ang="0">
                <a:pos x="305" y="44"/>
              </a:cxn>
              <a:cxn ang="0">
                <a:pos x="344" y="35"/>
              </a:cxn>
              <a:cxn ang="0">
                <a:pos x="357" y="64"/>
              </a:cxn>
              <a:cxn ang="0">
                <a:pos x="317" y="90"/>
              </a:cxn>
              <a:cxn ang="0">
                <a:pos x="327" y="137"/>
              </a:cxn>
              <a:cxn ang="0">
                <a:pos x="285" y="214"/>
              </a:cxn>
              <a:cxn ang="0">
                <a:pos x="255" y="262"/>
              </a:cxn>
              <a:cxn ang="0">
                <a:pos x="272" y="323"/>
              </a:cxn>
              <a:cxn ang="0">
                <a:pos x="52" y="334"/>
              </a:cxn>
              <a:cxn ang="0">
                <a:pos x="50" y="297"/>
              </a:cxn>
              <a:cxn ang="0">
                <a:pos x="6" y="289"/>
              </a:cxn>
              <a:cxn ang="0">
                <a:pos x="6" y="90"/>
              </a:cxn>
              <a:cxn ang="0">
                <a:pos x="0" y="31"/>
              </a:cxn>
            </a:cxnLst>
            <a:rect l="0" t="0" r="r" b="b"/>
            <a:pathLst>
              <a:path w="357" h="334">
                <a:moveTo>
                  <a:pt x="0" y="31"/>
                </a:moveTo>
                <a:lnTo>
                  <a:pt x="141" y="13"/>
                </a:lnTo>
                <a:lnTo>
                  <a:pt x="315" y="0"/>
                </a:lnTo>
                <a:lnTo>
                  <a:pt x="305" y="44"/>
                </a:lnTo>
                <a:lnTo>
                  <a:pt x="344" y="35"/>
                </a:lnTo>
                <a:lnTo>
                  <a:pt x="357" y="64"/>
                </a:lnTo>
                <a:lnTo>
                  <a:pt x="317" y="90"/>
                </a:lnTo>
                <a:lnTo>
                  <a:pt x="327" y="137"/>
                </a:lnTo>
                <a:lnTo>
                  <a:pt x="285" y="214"/>
                </a:lnTo>
                <a:lnTo>
                  <a:pt x="255" y="262"/>
                </a:lnTo>
                <a:lnTo>
                  <a:pt x="272" y="323"/>
                </a:lnTo>
                <a:lnTo>
                  <a:pt x="52" y="334"/>
                </a:lnTo>
                <a:lnTo>
                  <a:pt x="50" y="297"/>
                </a:lnTo>
                <a:lnTo>
                  <a:pt x="6" y="289"/>
                </a:lnTo>
                <a:lnTo>
                  <a:pt x="6" y="90"/>
                </a:lnTo>
                <a:lnTo>
                  <a:pt x="0" y="31"/>
                </a:lnTo>
                <a:close/>
              </a:path>
            </a:pathLst>
          </a:custGeom>
          <a:solidFill>
            <a:schemeClr val="tx2">
              <a:lumMod val="60000"/>
              <a:lumOff val="40000"/>
            </a:schemeClr>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2" name="Freeform 35"/>
          <p:cNvSpPr>
            <a:spLocks/>
          </p:cNvSpPr>
          <p:nvPr/>
        </p:nvSpPr>
        <p:spPr bwMode="auto">
          <a:xfrm>
            <a:off x="4999038" y="4157603"/>
            <a:ext cx="677862" cy="558800"/>
          </a:xfrm>
          <a:custGeom>
            <a:avLst/>
            <a:gdLst/>
            <a:ahLst/>
            <a:cxnLst>
              <a:cxn ang="0">
                <a:pos x="0" y="8"/>
              </a:cxn>
              <a:cxn ang="0">
                <a:pos x="218" y="0"/>
              </a:cxn>
              <a:cxn ang="0">
                <a:pos x="256" y="72"/>
              </a:cxn>
              <a:cxn ang="0">
                <a:pos x="223" y="157"/>
              </a:cxn>
              <a:cxn ang="0">
                <a:pos x="212" y="196"/>
              </a:cxn>
              <a:cxn ang="0">
                <a:pos x="358" y="180"/>
              </a:cxn>
              <a:cxn ang="0">
                <a:pos x="368" y="236"/>
              </a:cxn>
              <a:cxn ang="0">
                <a:pos x="324" y="231"/>
              </a:cxn>
              <a:cxn ang="0">
                <a:pos x="304" y="254"/>
              </a:cxn>
              <a:cxn ang="0">
                <a:pos x="327" y="270"/>
              </a:cxn>
              <a:cxn ang="0">
                <a:pos x="366" y="252"/>
              </a:cxn>
              <a:cxn ang="0">
                <a:pos x="368" y="278"/>
              </a:cxn>
              <a:cxn ang="0">
                <a:pos x="392" y="256"/>
              </a:cxn>
              <a:cxn ang="0">
                <a:pos x="408" y="256"/>
              </a:cxn>
              <a:cxn ang="0">
                <a:pos x="389" y="302"/>
              </a:cxn>
              <a:cxn ang="0">
                <a:pos x="425" y="310"/>
              </a:cxn>
              <a:cxn ang="0">
                <a:pos x="436" y="336"/>
              </a:cxn>
              <a:cxn ang="0">
                <a:pos x="420" y="344"/>
              </a:cxn>
              <a:cxn ang="0">
                <a:pos x="397" y="328"/>
              </a:cxn>
              <a:cxn ang="0">
                <a:pos x="354" y="316"/>
              </a:cxn>
              <a:cxn ang="0">
                <a:pos x="364" y="346"/>
              </a:cxn>
              <a:cxn ang="0">
                <a:pos x="342" y="350"/>
              </a:cxn>
              <a:cxn ang="0">
                <a:pos x="325" y="322"/>
              </a:cxn>
              <a:cxn ang="0">
                <a:pos x="315" y="340"/>
              </a:cxn>
              <a:cxn ang="0">
                <a:pos x="251" y="340"/>
              </a:cxn>
              <a:cxn ang="0">
                <a:pos x="251" y="322"/>
              </a:cxn>
              <a:cxn ang="0">
                <a:pos x="227" y="302"/>
              </a:cxn>
              <a:cxn ang="0">
                <a:pos x="179" y="300"/>
              </a:cxn>
              <a:cxn ang="0">
                <a:pos x="219" y="322"/>
              </a:cxn>
              <a:cxn ang="0">
                <a:pos x="163" y="334"/>
              </a:cxn>
              <a:cxn ang="0">
                <a:pos x="75" y="318"/>
              </a:cxn>
              <a:cxn ang="0">
                <a:pos x="42" y="322"/>
              </a:cxn>
              <a:cxn ang="0">
                <a:pos x="54" y="205"/>
              </a:cxn>
              <a:cxn ang="0">
                <a:pos x="1" y="112"/>
              </a:cxn>
              <a:cxn ang="0">
                <a:pos x="0" y="8"/>
              </a:cxn>
            </a:cxnLst>
            <a:rect l="0" t="0" r="r" b="b"/>
            <a:pathLst>
              <a:path w="436" h="350">
                <a:moveTo>
                  <a:pt x="0" y="8"/>
                </a:moveTo>
                <a:lnTo>
                  <a:pt x="218" y="0"/>
                </a:lnTo>
                <a:lnTo>
                  <a:pt x="256" y="72"/>
                </a:lnTo>
                <a:lnTo>
                  <a:pt x="223" y="157"/>
                </a:lnTo>
                <a:lnTo>
                  <a:pt x="212" y="196"/>
                </a:lnTo>
                <a:lnTo>
                  <a:pt x="358" y="180"/>
                </a:lnTo>
                <a:lnTo>
                  <a:pt x="368" y="236"/>
                </a:lnTo>
                <a:lnTo>
                  <a:pt x="324" y="231"/>
                </a:lnTo>
                <a:lnTo>
                  <a:pt x="304" y="254"/>
                </a:lnTo>
                <a:lnTo>
                  <a:pt x="327" y="270"/>
                </a:lnTo>
                <a:lnTo>
                  <a:pt x="366" y="252"/>
                </a:lnTo>
                <a:lnTo>
                  <a:pt x="368" y="278"/>
                </a:lnTo>
                <a:lnTo>
                  <a:pt x="392" y="256"/>
                </a:lnTo>
                <a:lnTo>
                  <a:pt x="408" y="256"/>
                </a:lnTo>
                <a:lnTo>
                  <a:pt x="389" y="302"/>
                </a:lnTo>
                <a:lnTo>
                  <a:pt x="425" y="310"/>
                </a:lnTo>
                <a:lnTo>
                  <a:pt x="436" y="336"/>
                </a:lnTo>
                <a:lnTo>
                  <a:pt x="420" y="344"/>
                </a:lnTo>
                <a:lnTo>
                  <a:pt x="397" y="328"/>
                </a:lnTo>
                <a:lnTo>
                  <a:pt x="354" y="316"/>
                </a:lnTo>
                <a:lnTo>
                  <a:pt x="364" y="346"/>
                </a:lnTo>
                <a:lnTo>
                  <a:pt x="342" y="350"/>
                </a:lnTo>
                <a:lnTo>
                  <a:pt x="325" y="322"/>
                </a:lnTo>
                <a:lnTo>
                  <a:pt x="315" y="340"/>
                </a:lnTo>
                <a:lnTo>
                  <a:pt x="251" y="340"/>
                </a:lnTo>
                <a:lnTo>
                  <a:pt x="251" y="322"/>
                </a:lnTo>
                <a:lnTo>
                  <a:pt x="227" y="302"/>
                </a:lnTo>
                <a:lnTo>
                  <a:pt x="179" y="300"/>
                </a:lnTo>
                <a:lnTo>
                  <a:pt x="219" y="322"/>
                </a:lnTo>
                <a:lnTo>
                  <a:pt x="163" y="334"/>
                </a:lnTo>
                <a:lnTo>
                  <a:pt x="75" y="318"/>
                </a:lnTo>
                <a:lnTo>
                  <a:pt x="42" y="322"/>
                </a:lnTo>
                <a:lnTo>
                  <a:pt x="54" y="205"/>
                </a:lnTo>
                <a:lnTo>
                  <a:pt x="1" y="112"/>
                </a:lnTo>
                <a:lnTo>
                  <a:pt x="0" y="8"/>
                </a:lnTo>
                <a:close/>
              </a:path>
            </a:pathLst>
          </a:custGeom>
          <a:no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3" name="Freeform 36"/>
          <p:cNvSpPr>
            <a:spLocks/>
          </p:cNvSpPr>
          <p:nvPr/>
        </p:nvSpPr>
        <p:spPr bwMode="auto">
          <a:xfrm>
            <a:off x="4533900" y="1790640"/>
            <a:ext cx="755650" cy="879475"/>
          </a:xfrm>
          <a:custGeom>
            <a:avLst/>
            <a:gdLst/>
            <a:ahLst/>
            <a:cxnLst>
              <a:cxn ang="0">
                <a:pos x="0" y="43"/>
              </a:cxn>
              <a:cxn ang="0">
                <a:pos x="128" y="43"/>
              </a:cxn>
              <a:cxn ang="0">
                <a:pos x="127" y="0"/>
              </a:cxn>
              <a:cxn ang="0">
                <a:pos x="155" y="12"/>
              </a:cxn>
              <a:cxn ang="0">
                <a:pos x="160" y="45"/>
              </a:cxn>
              <a:cxn ang="0">
                <a:pos x="221" y="81"/>
              </a:cxn>
              <a:cxn ang="0">
                <a:pos x="240" y="65"/>
              </a:cxn>
              <a:cxn ang="0">
                <a:pos x="276" y="65"/>
              </a:cxn>
              <a:cxn ang="0">
                <a:pos x="304" y="97"/>
              </a:cxn>
              <a:cxn ang="0">
                <a:pos x="322" y="85"/>
              </a:cxn>
              <a:cxn ang="0">
                <a:pos x="375" y="99"/>
              </a:cxn>
              <a:cxn ang="0">
                <a:pos x="394" y="75"/>
              </a:cxn>
              <a:cxn ang="0">
                <a:pos x="427" y="93"/>
              </a:cxn>
              <a:cxn ang="0">
                <a:pos x="487" y="91"/>
              </a:cxn>
              <a:cxn ang="0">
                <a:pos x="390" y="159"/>
              </a:cxn>
              <a:cxn ang="0">
                <a:pos x="342" y="218"/>
              </a:cxn>
              <a:cxn ang="0">
                <a:pos x="351" y="305"/>
              </a:cxn>
              <a:cxn ang="0">
                <a:pos x="318" y="341"/>
              </a:cxn>
              <a:cxn ang="0">
                <a:pos x="331" y="366"/>
              </a:cxn>
              <a:cxn ang="0">
                <a:pos x="331" y="430"/>
              </a:cxn>
              <a:cxn ang="0">
                <a:pos x="365" y="430"/>
              </a:cxn>
              <a:cxn ang="0">
                <a:pos x="414" y="477"/>
              </a:cxn>
              <a:cxn ang="0">
                <a:pos x="434" y="533"/>
              </a:cxn>
              <a:cxn ang="0">
                <a:pos x="90" y="549"/>
              </a:cxn>
              <a:cxn ang="0">
                <a:pos x="91" y="397"/>
              </a:cxn>
              <a:cxn ang="0">
                <a:pos x="60" y="364"/>
              </a:cxn>
              <a:cxn ang="0">
                <a:pos x="71" y="324"/>
              </a:cxn>
              <a:cxn ang="0">
                <a:pos x="82" y="301"/>
              </a:cxn>
              <a:cxn ang="0">
                <a:pos x="60" y="196"/>
              </a:cxn>
              <a:cxn ang="0">
                <a:pos x="31" y="127"/>
              </a:cxn>
              <a:cxn ang="0">
                <a:pos x="0" y="43"/>
              </a:cxn>
            </a:cxnLst>
            <a:rect l="0" t="0" r="r" b="b"/>
            <a:pathLst>
              <a:path w="487" h="549">
                <a:moveTo>
                  <a:pt x="0" y="43"/>
                </a:moveTo>
                <a:lnTo>
                  <a:pt x="128" y="43"/>
                </a:lnTo>
                <a:lnTo>
                  <a:pt x="127" y="0"/>
                </a:lnTo>
                <a:lnTo>
                  <a:pt x="155" y="12"/>
                </a:lnTo>
                <a:lnTo>
                  <a:pt x="160" y="45"/>
                </a:lnTo>
                <a:lnTo>
                  <a:pt x="221" y="81"/>
                </a:lnTo>
                <a:lnTo>
                  <a:pt x="240" y="65"/>
                </a:lnTo>
                <a:lnTo>
                  <a:pt x="276" y="65"/>
                </a:lnTo>
                <a:lnTo>
                  <a:pt x="304" y="97"/>
                </a:lnTo>
                <a:lnTo>
                  <a:pt x="322" y="85"/>
                </a:lnTo>
                <a:lnTo>
                  <a:pt x="375" y="99"/>
                </a:lnTo>
                <a:lnTo>
                  <a:pt x="394" y="75"/>
                </a:lnTo>
                <a:lnTo>
                  <a:pt x="427" y="93"/>
                </a:lnTo>
                <a:lnTo>
                  <a:pt x="487" y="91"/>
                </a:lnTo>
                <a:lnTo>
                  <a:pt x="390" y="159"/>
                </a:lnTo>
                <a:lnTo>
                  <a:pt x="342" y="218"/>
                </a:lnTo>
                <a:lnTo>
                  <a:pt x="351" y="305"/>
                </a:lnTo>
                <a:lnTo>
                  <a:pt x="318" y="341"/>
                </a:lnTo>
                <a:lnTo>
                  <a:pt x="331" y="366"/>
                </a:lnTo>
                <a:lnTo>
                  <a:pt x="331" y="430"/>
                </a:lnTo>
                <a:lnTo>
                  <a:pt x="365" y="430"/>
                </a:lnTo>
                <a:lnTo>
                  <a:pt x="414" y="477"/>
                </a:lnTo>
                <a:lnTo>
                  <a:pt x="434" y="533"/>
                </a:lnTo>
                <a:lnTo>
                  <a:pt x="90" y="549"/>
                </a:lnTo>
                <a:lnTo>
                  <a:pt x="91" y="397"/>
                </a:lnTo>
                <a:lnTo>
                  <a:pt x="60" y="364"/>
                </a:lnTo>
                <a:lnTo>
                  <a:pt x="71" y="324"/>
                </a:lnTo>
                <a:lnTo>
                  <a:pt x="82" y="301"/>
                </a:lnTo>
                <a:lnTo>
                  <a:pt x="60" y="196"/>
                </a:lnTo>
                <a:lnTo>
                  <a:pt x="31" y="127"/>
                </a:lnTo>
                <a:lnTo>
                  <a:pt x="0" y="43"/>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4" name="Freeform 37"/>
          <p:cNvSpPr>
            <a:spLocks/>
          </p:cNvSpPr>
          <p:nvPr/>
        </p:nvSpPr>
        <p:spPr bwMode="auto">
          <a:xfrm>
            <a:off x="5022850" y="2093853"/>
            <a:ext cx="574675" cy="692150"/>
          </a:xfrm>
          <a:custGeom>
            <a:avLst/>
            <a:gdLst/>
            <a:ahLst/>
            <a:cxnLst>
              <a:cxn ang="0">
                <a:pos x="27" y="29"/>
              </a:cxn>
              <a:cxn ang="0">
                <a:pos x="55" y="26"/>
              </a:cxn>
              <a:cxn ang="0">
                <a:pos x="80" y="26"/>
              </a:cxn>
              <a:cxn ang="0">
                <a:pos x="96" y="0"/>
              </a:cxn>
              <a:cxn ang="0">
                <a:pos x="108" y="32"/>
              </a:cxn>
              <a:cxn ang="0">
                <a:pos x="148" y="32"/>
              </a:cxn>
              <a:cxn ang="0">
                <a:pos x="169" y="61"/>
              </a:cxn>
              <a:cxn ang="0">
                <a:pos x="211" y="53"/>
              </a:cxn>
              <a:cxn ang="0">
                <a:pos x="238" y="72"/>
              </a:cxn>
              <a:cxn ang="0">
                <a:pos x="290" y="85"/>
              </a:cxn>
              <a:cxn ang="0">
                <a:pos x="300" y="108"/>
              </a:cxn>
              <a:cxn ang="0">
                <a:pos x="326" y="109"/>
              </a:cxn>
              <a:cxn ang="0">
                <a:pos x="318" y="132"/>
              </a:cxn>
              <a:cxn ang="0">
                <a:pos x="327" y="157"/>
              </a:cxn>
              <a:cxn ang="0">
                <a:pos x="310" y="189"/>
              </a:cxn>
              <a:cxn ang="0">
                <a:pos x="322" y="196"/>
              </a:cxn>
              <a:cxn ang="0">
                <a:pos x="351" y="161"/>
              </a:cxn>
              <a:cxn ang="0">
                <a:pos x="350" y="149"/>
              </a:cxn>
              <a:cxn ang="0">
                <a:pos x="362" y="144"/>
              </a:cxn>
              <a:cxn ang="0">
                <a:pos x="370" y="161"/>
              </a:cxn>
              <a:cxn ang="0">
                <a:pos x="347" y="185"/>
              </a:cxn>
              <a:cxn ang="0">
                <a:pos x="338" y="240"/>
              </a:cxn>
              <a:cxn ang="0">
                <a:pos x="338" y="332"/>
              </a:cxn>
              <a:cxn ang="0">
                <a:pos x="351" y="348"/>
              </a:cxn>
              <a:cxn ang="0">
                <a:pos x="346" y="405"/>
              </a:cxn>
              <a:cxn ang="0">
                <a:pos x="171" y="433"/>
              </a:cxn>
              <a:cxn ang="0">
                <a:pos x="127" y="406"/>
              </a:cxn>
              <a:cxn ang="0">
                <a:pos x="136" y="372"/>
              </a:cxn>
              <a:cxn ang="0">
                <a:pos x="115" y="334"/>
              </a:cxn>
              <a:cxn ang="0">
                <a:pos x="96" y="288"/>
              </a:cxn>
              <a:cxn ang="0">
                <a:pos x="47" y="241"/>
              </a:cxn>
              <a:cxn ang="0">
                <a:pos x="16" y="241"/>
              </a:cxn>
              <a:cxn ang="0">
                <a:pos x="16" y="177"/>
              </a:cxn>
              <a:cxn ang="0">
                <a:pos x="0" y="153"/>
              </a:cxn>
              <a:cxn ang="0">
                <a:pos x="35" y="116"/>
              </a:cxn>
              <a:cxn ang="0">
                <a:pos x="27" y="29"/>
              </a:cxn>
            </a:cxnLst>
            <a:rect l="0" t="0" r="r" b="b"/>
            <a:pathLst>
              <a:path w="370" h="433">
                <a:moveTo>
                  <a:pt x="27" y="29"/>
                </a:moveTo>
                <a:lnTo>
                  <a:pt x="55" y="26"/>
                </a:lnTo>
                <a:lnTo>
                  <a:pt x="80" y="26"/>
                </a:lnTo>
                <a:lnTo>
                  <a:pt x="96" y="0"/>
                </a:lnTo>
                <a:lnTo>
                  <a:pt x="108" y="32"/>
                </a:lnTo>
                <a:lnTo>
                  <a:pt x="148" y="32"/>
                </a:lnTo>
                <a:lnTo>
                  <a:pt x="169" y="61"/>
                </a:lnTo>
                <a:lnTo>
                  <a:pt x="211" y="53"/>
                </a:lnTo>
                <a:lnTo>
                  <a:pt x="238" y="72"/>
                </a:lnTo>
                <a:lnTo>
                  <a:pt x="290" y="85"/>
                </a:lnTo>
                <a:lnTo>
                  <a:pt x="300" y="108"/>
                </a:lnTo>
                <a:lnTo>
                  <a:pt x="326" y="109"/>
                </a:lnTo>
                <a:lnTo>
                  <a:pt x="318" y="132"/>
                </a:lnTo>
                <a:lnTo>
                  <a:pt x="327" y="157"/>
                </a:lnTo>
                <a:lnTo>
                  <a:pt x="310" y="189"/>
                </a:lnTo>
                <a:lnTo>
                  <a:pt x="322" y="196"/>
                </a:lnTo>
                <a:lnTo>
                  <a:pt x="351" y="161"/>
                </a:lnTo>
                <a:lnTo>
                  <a:pt x="350" y="149"/>
                </a:lnTo>
                <a:lnTo>
                  <a:pt x="362" y="144"/>
                </a:lnTo>
                <a:lnTo>
                  <a:pt x="370" y="161"/>
                </a:lnTo>
                <a:lnTo>
                  <a:pt x="347" y="185"/>
                </a:lnTo>
                <a:lnTo>
                  <a:pt x="338" y="240"/>
                </a:lnTo>
                <a:lnTo>
                  <a:pt x="338" y="332"/>
                </a:lnTo>
                <a:lnTo>
                  <a:pt x="351" y="348"/>
                </a:lnTo>
                <a:lnTo>
                  <a:pt x="346" y="405"/>
                </a:lnTo>
                <a:lnTo>
                  <a:pt x="171" y="433"/>
                </a:lnTo>
                <a:lnTo>
                  <a:pt x="127" y="406"/>
                </a:lnTo>
                <a:lnTo>
                  <a:pt x="136" y="372"/>
                </a:lnTo>
                <a:lnTo>
                  <a:pt x="115" y="334"/>
                </a:lnTo>
                <a:lnTo>
                  <a:pt x="96" y="288"/>
                </a:lnTo>
                <a:lnTo>
                  <a:pt x="47" y="241"/>
                </a:lnTo>
                <a:lnTo>
                  <a:pt x="16" y="241"/>
                </a:lnTo>
                <a:lnTo>
                  <a:pt x="16" y="177"/>
                </a:lnTo>
                <a:lnTo>
                  <a:pt x="0" y="153"/>
                </a:lnTo>
                <a:lnTo>
                  <a:pt x="35" y="116"/>
                </a:lnTo>
                <a:lnTo>
                  <a:pt x="27" y="29"/>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5" name="Freeform 38"/>
          <p:cNvSpPr>
            <a:spLocks/>
          </p:cNvSpPr>
          <p:nvPr/>
        </p:nvSpPr>
        <p:spPr bwMode="auto">
          <a:xfrm>
            <a:off x="4660900" y="2641540"/>
            <a:ext cx="666750" cy="447675"/>
          </a:xfrm>
          <a:custGeom>
            <a:avLst/>
            <a:gdLst/>
            <a:ahLst/>
            <a:cxnLst>
              <a:cxn ang="0">
                <a:pos x="6" y="15"/>
              </a:cxn>
              <a:cxn ang="0">
                <a:pos x="0" y="64"/>
              </a:cxn>
              <a:cxn ang="0">
                <a:pos x="9" y="116"/>
              </a:cxn>
              <a:cxn ang="0">
                <a:pos x="49" y="223"/>
              </a:cxn>
              <a:cxn ang="0">
                <a:pos x="71" y="280"/>
              </a:cxn>
              <a:cxn ang="0">
                <a:pos x="324" y="267"/>
              </a:cxn>
              <a:cxn ang="0">
                <a:pos x="365" y="280"/>
              </a:cxn>
              <a:cxn ang="0">
                <a:pos x="390" y="225"/>
              </a:cxn>
              <a:cxn ang="0">
                <a:pos x="381" y="187"/>
              </a:cxn>
              <a:cxn ang="0">
                <a:pos x="424" y="179"/>
              </a:cxn>
              <a:cxn ang="0">
                <a:pos x="429" y="118"/>
              </a:cxn>
              <a:cxn ang="0">
                <a:pos x="404" y="91"/>
              </a:cxn>
              <a:cxn ang="0">
                <a:pos x="360" y="64"/>
              </a:cxn>
              <a:cxn ang="0">
                <a:pos x="369" y="27"/>
              </a:cxn>
              <a:cxn ang="0">
                <a:pos x="350" y="0"/>
              </a:cxn>
              <a:cxn ang="0">
                <a:pos x="256" y="4"/>
              </a:cxn>
              <a:cxn ang="0">
                <a:pos x="160" y="8"/>
              </a:cxn>
              <a:cxn ang="0">
                <a:pos x="6" y="15"/>
              </a:cxn>
            </a:cxnLst>
            <a:rect l="0" t="0" r="r" b="b"/>
            <a:pathLst>
              <a:path w="429" h="280">
                <a:moveTo>
                  <a:pt x="6" y="15"/>
                </a:moveTo>
                <a:lnTo>
                  <a:pt x="0" y="64"/>
                </a:lnTo>
                <a:lnTo>
                  <a:pt x="9" y="116"/>
                </a:lnTo>
                <a:lnTo>
                  <a:pt x="49" y="223"/>
                </a:lnTo>
                <a:lnTo>
                  <a:pt x="71" y="280"/>
                </a:lnTo>
                <a:lnTo>
                  <a:pt x="324" y="267"/>
                </a:lnTo>
                <a:lnTo>
                  <a:pt x="365" y="280"/>
                </a:lnTo>
                <a:lnTo>
                  <a:pt x="390" y="225"/>
                </a:lnTo>
                <a:lnTo>
                  <a:pt x="381" y="187"/>
                </a:lnTo>
                <a:lnTo>
                  <a:pt x="424" y="179"/>
                </a:lnTo>
                <a:lnTo>
                  <a:pt x="429" y="118"/>
                </a:lnTo>
                <a:lnTo>
                  <a:pt x="404" y="91"/>
                </a:lnTo>
                <a:lnTo>
                  <a:pt x="360" y="64"/>
                </a:lnTo>
                <a:lnTo>
                  <a:pt x="369" y="27"/>
                </a:lnTo>
                <a:lnTo>
                  <a:pt x="350" y="0"/>
                </a:lnTo>
                <a:lnTo>
                  <a:pt x="256" y="4"/>
                </a:lnTo>
                <a:lnTo>
                  <a:pt x="160" y="8"/>
                </a:lnTo>
                <a:lnTo>
                  <a:pt x="6" y="15"/>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6" name="Freeform 39"/>
          <p:cNvSpPr>
            <a:spLocks/>
          </p:cNvSpPr>
          <p:nvPr/>
        </p:nvSpPr>
        <p:spPr bwMode="auto">
          <a:xfrm>
            <a:off x="5248275" y="1995428"/>
            <a:ext cx="617538" cy="276225"/>
          </a:xfrm>
          <a:custGeom>
            <a:avLst/>
            <a:gdLst/>
            <a:ahLst/>
            <a:cxnLst>
              <a:cxn ang="0">
                <a:pos x="0" y="94"/>
              </a:cxn>
              <a:cxn ang="0">
                <a:pos x="89" y="0"/>
              </a:cxn>
              <a:cxn ang="0">
                <a:pos x="73" y="39"/>
              </a:cxn>
              <a:cxn ang="0">
                <a:pos x="85" y="51"/>
              </a:cxn>
              <a:cxn ang="0">
                <a:pos x="113" y="35"/>
              </a:cxn>
              <a:cxn ang="0">
                <a:pos x="175" y="59"/>
              </a:cxn>
              <a:cxn ang="0">
                <a:pos x="201" y="39"/>
              </a:cxn>
              <a:cxn ang="0">
                <a:pos x="283" y="28"/>
              </a:cxn>
              <a:cxn ang="0">
                <a:pos x="299" y="52"/>
              </a:cxn>
              <a:cxn ang="0">
                <a:pos x="331" y="47"/>
              </a:cxn>
              <a:cxn ang="0">
                <a:pos x="394" y="72"/>
              </a:cxn>
              <a:cxn ang="0">
                <a:pos x="398" y="90"/>
              </a:cxn>
              <a:cxn ang="0">
                <a:pos x="330" y="106"/>
              </a:cxn>
              <a:cxn ang="0">
                <a:pos x="310" y="94"/>
              </a:cxn>
              <a:cxn ang="0">
                <a:pos x="276" y="98"/>
              </a:cxn>
              <a:cxn ang="0">
                <a:pos x="236" y="122"/>
              </a:cxn>
              <a:cxn ang="0">
                <a:pos x="217" y="124"/>
              </a:cxn>
              <a:cxn ang="0">
                <a:pos x="202" y="106"/>
              </a:cxn>
              <a:cxn ang="0">
                <a:pos x="180" y="170"/>
              </a:cxn>
              <a:cxn ang="0">
                <a:pos x="155" y="172"/>
              </a:cxn>
              <a:cxn ang="0">
                <a:pos x="144" y="146"/>
              </a:cxn>
              <a:cxn ang="0">
                <a:pos x="91" y="134"/>
              </a:cxn>
              <a:cxn ang="0">
                <a:pos x="66" y="116"/>
              </a:cxn>
              <a:cxn ang="0">
                <a:pos x="22" y="122"/>
              </a:cxn>
              <a:cxn ang="0">
                <a:pos x="0" y="94"/>
              </a:cxn>
            </a:cxnLst>
            <a:rect l="0" t="0" r="r" b="b"/>
            <a:pathLst>
              <a:path w="398" h="172">
                <a:moveTo>
                  <a:pt x="0" y="94"/>
                </a:moveTo>
                <a:lnTo>
                  <a:pt x="89" y="0"/>
                </a:lnTo>
                <a:lnTo>
                  <a:pt x="73" y="39"/>
                </a:lnTo>
                <a:lnTo>
                  <a:pt x="85" y="51"/>
                </a:lnTo>
                <a:lnTo>
                  <a:pt x="113" y="35"/>
                </a:lnTo>
                <a:lnTo>
                  <a:pt x="175" y="59"/>
                </a:lnTo>
                <a:lnTo>
                  <a:pt x="201" y="39"/>
                </a:lnTo>
                <a:lnTo>
                  <a:pt x="283" y="28"/>
                </a:lnTo>
                <a:lnTo>
                  <a:pt x="299" y="52"/>
                </a:lnTo>
                <a:lnTo>
                  <a:pt x="331" y="47"/>
                </a:lnTo>
                <a:lnTo>
                  <a:pt x="394" y="72"/>
                </a:lnTo>
                <a:lnTo>
                  <a:pt x="398" y="90"/>
                </a:lnTo>
                <a:lnTo>
                  <a:pt x="330" y="106"/>
                </a:lnTo>
                <a:lnTo>
                  <a:pt x="310" y="94"/>
                </a:lnTo>
                <a:lnTo>
                  <a:pt x="276" y="98"/>
                </a:lnTo>
                <a:lnTo>
                  <a:pt x="236" y="122"/>
                </a:lnTo>
                <a:lnTo>
                  <a:pt x="217" y="124"/>
                </a:lnTo>
                <a:lnTo>
                  <a:pt x="202" y="106"/>
                </a:lnTo>
                <a:lnTo>
                  <a:pt x="180" y="170"/>
                </a:lnTo>
                <a:lnTo>
                  <a:pt x="155" y="172"/>
                </a:lnTo>
                <a:lnTo>
                  <a:pt x="144" y="146"/>
                </a:lnTo>
                <a:lnTo>
                  <a:pt x="91" y="134"/>
                </a:lnTo>
                <a:lnTo>
                  <a:pt x="66" y="116"/>
                </a:lnTo>
                <a:lnTo>
                  <a:pt x="22" y="122"/>
                </a:lnTo>
                <a:lnTo>
                  <a:pt x="0" y="94"/>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7" name="Freeform 40"/>
          <p:cNvSpPr>
            <a:spLocks/>
          </p:cNvSpPr>
          <p:nvPr/>
        </p:nvSpPr>
        <p:spPr bwMode="auto">
          <a:xfrm>
            <a:off x="5676900" y="2189103"/>
            <a:ext cx="441325" cy="619125"/>
          </a:xfrm>
          <a:custGeom>
            <a:avLst/>
            <a:gdLst/>
            <a:ahLst/>
            <a:cxnLst>
              <a:cxn ang="0">
                <a:pos x="71" y="16"/>
              </a:cxn>
              <a:cxn ang="0">
                <a:pos x="82" y="40"/>
              </a:cxn>
              <a:cxn ang="0">
                <a:pos x="62" y="55"/>
              </a:cxn>
              <a:cxn ang="0">
                <a:pos x="61" y="116"/>
              </a:cxn>
              <a:cxn ang="0">
                <a:pos x="50" y="76"/>
              </a:cxn>
              <a:cxn ang="0">
                <a:pos x="9" y="115"/>
              </a:cxn>
              <a:cxn ang="0">
                <a:pos x="0" y="225"/>
              </a:cxn>
              <a:cxn ang="0">
                <a:pos x="26" y="280"/>
              </a:cxn>
              <a:cxn ang="0">
                <a:pos x="29" y="308"/>
              </a:cxn>
              <a:cxn ang="0">
                <a:pos x="30" y="330"/>
              </a:cxn>
              <a:cxn ang="0">
                <a:pos x="29" y="350"/>
              </a:cxn>
              <a:cxn ang="0">
                <a:pos x="23" y="386"/>
              </a:cxn>
              <a:cxn ang="0">
                <a:pos x="135" y="380"/>
              </a:cxn>
              <a:cxn ang="0">
                <a:pos x="283" y="366"/>
              </a:cxn>
              <a:cxn ang="0">
                <a:pos x="256" y="358"/>
              </a:cxn>
              <a:cxn ang="0">
                <a:pos x="241" y="338"/>
              </a:cxn>
              <a:cxn ang="0">
                <a:pos x="264" y="321"/>
              </a:cxn>
              <a:cxn ang="0">
                <a:pos x="264" y="300"/>
              </a:cxn>
              <a:cxn ang="0">
                <a:pos x="253" y="281"/>
              </a:cxn>
              <a:cxn ang="0">
                <a:pos x="264" y="268"/>
              </a:cxn>
              <a:cxn ang="0">
                <a:pos x="284" y="269"/>
              </a:cxn>
              <a:cxn ang="0">
                <a:pos x="280" y="216"/>
              </a:cxn>
              <a:cxn ang="0">
                <a:pos x="275" y="184"/>
              </a:cxn>
              <a:cxn ang="0">
                <a:pos x="263" y="164"/>
              </a:cxn>
              <a:cxn ang="0">
                <a:pos x="251" y="152"/>
              </a:cxn>
              <a:cxn ang="0">
                <a:pos x="232" y="148"/>
              </a:cxn>
              <a:cxn ang="0">
                <a:pos x="215" y="148"/>
              </a:cxn>
              <a:cxn ang="0">
                <a:pos x="196" y="173"/>
              </a:cxn>
              <a:cxn ang="0">
                <a:pos x="184" y="181"/>
              </a:cxn>
              <a:cxn ang="0">
                <a:pos x="176" y="184"/>
              </a:cxn>
              <a:cxn ang="0">
                <a:pos x="167" y="180"/>
              </a:cxn>
              <a:cxn ang="0">
                <a:pos x="164" y="168"/>
              </a:cxn>
              <a:cxn ang="0">
                <a:pos x="167" y="160"/>
              </a:cxn>
              <a:cxn ang="0">
                <a:pos x="175" y="152"/>
              </a:cxn>
              <a:cxn ang="0">
                <a:pos x="183" y="148"/>
              </a:cxn>
              <a:cxn ang="0">
                <a:pos x="191" y="147"/>
              </a:cxn>
              <a:cxn ang="0">
                <a:pos x="191" y="132"/>
              </a:cxn>
              <a:cxn ang="0">
                <a:pos x="212" y="116"/>
              </a:cxn>
              <a:cxn ang="0">
                <a:pos x="191" y="65"/>
              </a:cxn>
              <a:cxn ang="0">
                <a:pos x="191" y="41"/>
              </a:cxn>
              <a:cxn ang="0">
                <a:pos x="155" y="32"/>
              </a:cxn>
              <a:cxn ang="0">
                <a:pos x="103" y="0"/>
              </a:cxn>
              <a:cxn ang="0">
                <a:pos x="71" y="16"/>
              </a:cxn>
            </a:cxnLst>
            <a:rect l="0" t="0" r="r" b="b"/>
            <a:pathLst>
              <a:path w="284" h="386">
                <a:moveTo>
                  <a:pt x="71" y="16"/>
                </a:moveTo>
                <a:lnTo>
                  <a:pt x="82" y="40"/>
                </a:lnTo>
                <a:lnTo>
                  <a:pt x="62" y="55"/>
                </a:lnTo>
                <a:lnTo>
                  <a:pt x="61" y="116"/>
                </a:lnTo>
                <a:lnTo>
                  <a:pt x="50" y="76"/>
                </a:lnTo>
                <a:lnTo>
                  <a:pt x="9" y="115"/>
                </a:lnTo>
                <a:lnTo>
                  <a:pt x="0" y="225"/>
                </a:lnTo>
                <a:lnTo>
                  <a:pt x="26" y="280"/>
                </a:lnTo>
                <a:lnTo>
                  <a:pt x="29" y="308"/>
                </a:lnTo>
                <a:lnTo>
                  <a:pt x="30" y="330"/>
                </a:lnTo>
                <a:lnTo>
                  <a:pt x="29" y="350"/>
                </a:lnTo>
                <a:lnTo>
                  <a:pt x="23" y="386"/>
                </a:lnTo>
                <a:lnTo>
                  <a:pt x="135" y="380"/>
                </a:lnTo>
                <a:lnTo>
                  <a:pt x="283" y="366"/>
                </a:lnTo>
                <a:lnTo>
                  <a:pt x="256" y="358"/>
                </a:lnTo>
                <a:lnTo>
                  <a:pt x="241" y="338"/>
                </a:lnTo>
                <a:lnTo>
                  <a:pt x="264" y="321"/>
                </a:lnTo>
                <a:lnTo>
                  <a:pt x="264" y="300"/>
                </a:lnTo>
                <a:lnTo>
                  <a:pt x="253" y="281"/>
                </a:lnTo>
                <a:lnTo>
                  <a:pt x="264" y="268"/>
                </a:lnTo>
                <a:lnTo>
                  <a:pt x="284" y="269"/>
                </a:lnTo>
                <a:lnTo>
                  <a:pt x="280" y="216"/>
                </a:lnTo>
                <a:lnTo>
                  <a:pt x="275" y="184"/>
                </a:lnTo>
                <a:lnTo>
                  <a:pt x="263" y="164"/>
                </a:lnTo>
                <a:lnTo>
                  <a:pt x="251" y="152"/>
                </a:lnTo>
                <a:lnTo>
                  <a:pt x="232" y="148"/>
                </a:lnTo>
                <a:lnTo>
                  <a:pt x="215" y="148"/>
                </a:lnTo>
                <a:lnTo>
                  <a:pt x="196" y="173"/>
                </a:lnTo>
                <a:lnTo>
                  <a:pt x="184" y="181"/>
                </a:lnTo>
                <a:lnTo>
                  <a:pt x="176" y="184"/>
                </a:lnTo>
                <a:lnTo>
                  <a:pt x="167" y="180"/>
                </a:lnTo>
                <a:lnTo>
                  <a:pt x="164" y="168"/>
                </a:lnTo>
                <a:lnTo>
                  <a:pt x="167" y="160"/>
                </a:lnTo>
                <a:lnTo>
                  <a:pt x="175" y="152"/>
                </a:lnTo>
                <a:lnTo>
                  <a:pt x="183" y="148"/>
                </a:lnTo>
                <a:lnTo>
                  <a:pt x="191" y="147"/>
                </a:lnTo>
                <a:lnTo>
                  <a:pt x="191" y="132"/>
                </a:lnTo>
                <a:lnTo>
                  <a:pt x="212" y="116"/>
                </a:lnTo>
                <a:lnTo>
                  <a:pt x="191" y="65"/>
                </a:lnTo>
                <a:lnTo>
                  <a:pt x="191" y="41"/>
                </a:lnTo>
                <a:lnTo>
                  <a:pt x="155" y="32"/>
                </a:lnTo>
                <a:lnTo>
                  <a:pt x="103" y="0"/>
                </a:lnTo>
                <a:lnTo>
                  <a:pt x="71" y="16"/>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8" name="Freeform 41"/>
          <p:cNvSpPr>
            <a:spLocks/>
          </p:cNvSpPr>
          <p:nvPr/>
        </p:nvSpPr>
        <p:spPr bwMode="auto">
          <a:xfrm>
            <a:off x="5195888" y="2736790"/>
            <a:ext cx="477837" cy="815975"/>
          </a:xfrm>
          <a:custGeom>
            <a:avLst/>
            <a:gdLst/>
            <a:ahLst/>
            <a:cxnLst>
              <a:cxn ang="0">
                <a:pos x="57" y="30"/>
              </a:cxn>
              <a:cxn ang="0">
                <a:pos x="234" y="0"/>
              </a:cxn>
              <a:cxn ang="0">
                <a:pos x="262" y="63"/>
              </a:cxn>
              <a:cxn ang="0">
                <a:pos x="298" y="324"/>
              </a:cxn>
              <a:cxn ang="0">
                <a:pos x="308" y="359"/>
              </a:cxn>
              <a:cxn ang="0">
                <a:pos x="280" y="428"/>
              </a:cxn>
              <a:cxn ang="0">
                <a:pos x="280" y="476"/>
              </a:cxn>
              <a:cxn ang="0">
                <a:pos x="248" y="470"/>
              </a:cxn>
              <a:cxn ang="0">
                <a:pos x="250" y="510"/>
              </a:cxn>
              <a:cxn ang="0">
                <a:pos x="216" y="494"/>
              </a:cxn>
              <a:cxn ang="0">
                <a:pos x="199" y="500"/>
              </a:cxn>
              <a:cxn ang="0">
                <a:pos x="174" y="496"/>
              </a:cxn>
              <a:cxn ang="0">
                <a:pos x="155" y="434"/>
              </a:cxn>
              <a:cxn ang="0">
                <a:pos x="119" y="416"/>
              </a:cxn>
              <a:cxn ang="0">
                <a:pos x="119" y="351"/>
              </a:cxn>
              <a:cxn ang="0">
                <a:pos x="84" y="359"/>
              </a:cxn>
              <a:cxn ang="0">
                <a:pos x="64" y="311"/>
              </a:cxn>
              <a:cxn ang="0">
                <a:pos x="0" y="255"/>
              </a:cxn>
              <a:cxn ang="0">
                <a:pos x="46" y="167"/>
              </a:cxn>
              <a:cxn ang="0">
                <a:pos x="33" y="126"/>
              </a:cxn>
              <a:cxn ang="0">
                <a:pos x="80" y="118"/>
              </a:cxn>
              <a:cxn ang="0">
                <a:pos x="84" y="60"/>
              </a:cxn>
              <a:cxn ang="0">
                <a:pos x="57" y="30"/>
              </a:cxn>
            </a:cxnLst>
            <a:rect l="0" t="0" r="r" b="b"/>
            <a:pathLst>
              <a:path w="308" h="510">
                <a:moveTo>
                  <a:pt x="57" y="30"/>
                </a:moveTo>
                <a:lnTo>
                  <a:pt x="234" y="0"/>
                </a:lnTo>
                <a:lnTo>
                  <a:pt x="262" y="63"/>
                </a:lnTo>
                <a:lnTo>
                  <a:pt x="298" y="324"/>
                </a:lnTo>
                <a:lnTo>
                  <a:pt x="308" y="359"/>
                </a:lnTo>
                <a:lnTo>
                  <a:pt x="280" y="428"/>
                </a:lnTo>
                <a:lnTo>
                  <a:pt x="280" y="476"/>
                </a:lnTo>
                <a:lnTo>
                  <a:pt x="248" y="470"/>
                </a:lnTo>
                <a:lnTo>
                  <a:pt x="250" y="510"/>
                </a:lnTo>
                <a:lnTo>
                  <a:pt x="216" y="494"/>
                </a:lnTo>
                <a:lnTo>
                  <a:pt x="199" y="500"/>
                </a:lnTo>
                <a:lnTo>
                  <a:pt x="174" y="496"/>
                </a:lnTo>
                <a:lnTo>
                  <a:pt x="155" y="434"/>
                </a:lnTo>
                <a:lnTo>
                  <a:pt x="119" y="416"/>
                </a:lnTo>
                <a:lnTo>
                  <a:pt x="119" y="351"/>
                </a:lnTo>
                <a:lnTo>
                  <a:pt x="84" y="359"/>
                </a:lnTo>
                <a:lnTo>
                  <a:pt x="64" y="311"/>
                </a:lnTo>
                <a:lnTo>
                  <a:pt x="0" y="255"/>
                </a:lnTo>
                <a:lnTo>
                  <a:pt x="46" y="167"/>
                </a:lnTo>
                <a:lnTo>
                  <a:pt x="33" y="126"/>
                </a:lnTo>
                <a:lnTo>
                  <a:pt x="80" y="118"/>
                </a:lnTo>
                <a:lnTo>
                  <a:pt x="84" y="60"/>
                </a:lnTo>
                <a:lnTo>
                  <a:pt x="57" y="3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09" name="Freeform 42"/>
          <p:cNvSpPr>
            <a:spLocks/>
          </p:cNvSpPr>
          <p:nvPr/>
        </p:nvSpPr>
        <p:spPr bwMode="auto">
          <a:xfrm>
            <a:off x="4768850" y="3068578"/>
            <a:ext cx="760413" cy="644525"/>
          </a:xfrm>
          <a:custGeom>
            <a:avLst/>
            <a:gdLst/>
            <a:ahLst/>
            <a:cxnLst>
              <a:cxn ang="0">
                <a:pos x="0" y="13"/>
              </a:cxn>
              <a:cxn ang="0">
                <a:pos x="214" y="0"/>
              </a:cxn>
              <a:cxn ang="0">
                <a:pos x="259" y="0"/>
              </a:cxn>
              <a:cxn ang="0">
                <a:pos x="294" y="12"/>
              </a:cxn>
              <a:cxn ang="0">
                <a:pos x="275" y="46"/>
              </a:cxn>
              <a:cxn ang="0">
                <a:pos x="338" y="104"/>
              </a:cxn>
              <a:cxn ang="0">
                <a:pos x="358" y="152"/>
              </a:cxn>
              <a:cxn ang="0">
                <a:pos x="395" y="140"/>
              </a:cxn>
              <a:cxn ang="0">
                <a:pos x="393" y="207"/>
              </a:cxn>
              <a:cxn ang="0">
                <a:pos x="431" y="227"/>
              </a:cxn>
              <a:cxn ang="0">
                <a:pos x="448" y="287"/>
              </a:cxn>
              <a:cxn ang="0">
                <a:pos x="475" y="293"/>
              </a:cxn>
              <a:cxn ang="0">
                <a:pos x="489" y="318"/>
              </a:cxn>
              <a:cxn ang="0">
                <a:pos x="456" y="353"/>
              </a:cxn>
              <a:cxn ang="0">
                <a:pos x="445" y="393"/>
              </a:cxn>
              <a:cxn ang="0">
                <a:pos x="399" y="403"/>
              </a:cxn>
              <a:cxn ang="0">
                <a:pos x="411" y="359"/>
              </a:cxn>
              <a:cxn ang="0">
                <a:pos x="227" y="375"/>
              </a:cxn>
              <a:cxn ang="0">
                <a:pos x="96" y="391"/>
              </a:cxn>
              <a:cxn ang="0">
                <a:pos x="88" y="349"/>
              </a:cxn>
              <a:cxn ang="0">
                <a:pos x="78" y="219"/>
              </a:cxn>
              <a:cxn ang="0">
                <a:pos x="77" y="149"/>
              </a:cxn>
              <a:cxn ang="0">
                <a:pos x="33" y="117"/>
              </a:cxn>
              <a:cxn ang="0">
                <a:pos x="49" y="88"/>
              </a:cxn>
              <a:cxn ang="0">
                <a:pos x="28" y="72"/>
              </a:cxn>
              <a:cxn ang="0">
                <a:pos x="0" y="13"/>
              </a:cxn>
            </a:cxnLst>
            <a:rect l="0" t="0" r="r" b="b"/>
            <a:pathLst>
              <a:path w="489" h="403">
                <a:moveTo>
                  <a:pt x="0" y="13"/>
                </a:moveTo>
                <a:lnTo>
                  <a:pt x="214" y="0"/>
                </a:lnTo>
                <a:lnTo>
                  <a:pt x="259" y="0"/>
                </a:lnTo>
                <a:lnTo>
                  <a:pt x="294" y="12"/>
                </a:lnTo>
                <a:lnTo>
                  <a:pt x="275" y="46"/>
                </a:lnTo>
                <a:lnTo>
                  <a:pt x="338" y="104"/>
                </a:lnTo>
                <a:lnTo>
                  <a:pt x="358" y="152"/>
                </a:lnTo>
                <a:lnTo>
                  <a:pt x="395" y="140"/>
                </a:lnTo>
                <a:lnTo>
                  <a:pt x="393" y="207"/>
                </a:lnTo>
                <a:lnTo>
                  <a:pt x="431" y="227"/>
                </a:lnTo>
                <a:lnTo>
                  <a:pt x="448" y="287"/>
                </a:lnTo>
                <a:lnTo>
                  <a:pt x="475" y="293"/>
                </a:lnTo>
                <a:lnTo>
                  <a:pt x="489" y="318"/>
                </a:lnTo>
                <a:lnTo>
                  <a:pt x="456" y="353"/>
                </a:lnTo>
                <a:lnTo>
                  <a:pt x="445" y="393"/>
                </a:lnTo>
                <a:lnTo>
                  <a:pt x="399" y="403"/>
                </a:lnTo>
                <a:lnTo>
                  <a:pt x="411" y="359"/>
                </a:lnTo>
                <a:lnTo>
                  <a:pt x="227" y="375"/>
                </a:lnTo>
                <a:lnTo>
                  <a:pt x="96" y="391"/>
                </a:lnTo>
                <a:lnTo>
                  <a:pt x="88" y="349"/>
                </a:lnTo>
                <a:lnTo>
                  <a:pt x="78" y="219"/>
                </a:lnTo>
                <a:lnTo>
                  <a:pt x="77" y="149"/>
                </a:lnTo>
                <a:lnTo>
                  <a:pt x="33" y="117"/>
                </a:lnTo>
                <a:lnTo>
                  <a:pt x="49" y="88"/>
                </a:lnTo>
                <a:lnTo>
                  <a:pt x="28" y="72"/>
                </a:lnTo>
                <a:lnTo>
                  <a:pt x="0" y="13"/>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0" name="Freeform 43"/>
          <p:cNvSpPr>
            <a:spLocks/>
          </p:cNvSpPr>
          <p:nvPr/>
        </p:nvSpPr>
        <p:spPr bwMode="auto">
          <a:xfrm>
            <a:off x="5602288" y="2793940"/>
            <a:ext cx="371475" cy="631825"/>
          </a:xfrm>
          <a:custGeom>
            <a:avLst/>
            <a:gdLst/>
            <a:ahLst/>
            <a:cxnLst>
              <a:cxn ang="0">
                <a:pos x="0" y="28"/>
              </a:cxn>
              <a:cxn ang="0">
                <a:pos x="28" y="43"/>
              </a:cxn>
              <a:cxn ang="0">
                <a:pos x="54" y="40"/>
              </a:cxn>
              <a:cxn ang="0">
                <a:pos x="63" y="32"/>
              </a:cxn>
              <a:cxn ang="0">
                <a:pos x="70" y="8"/>
              </a:cxn>
              <a:cxn ang="0">
                <a:pos x="186" y="0"/>
              </a:cxn>
              <a:cxn ang="0">
                <a:pos x="239" y="279"/>
              </a:cxn>
              <a:cxn ang="0">
                <a:pos x="235" y="276"/>
              </a:cxn>
              <a:cxn ang="0">
                <a:pos x="195" y="292"/>
              </a:cxn>
              <a:cxn ang="0">
                <a:pos x="167" y="366"/>
              </a:cxn>
              <a:cxn ang="0">
                <a:pos x="126" y="356"/>
              </a:cxn>
              <a:cxn ang="0">
                <a:pos x="78" y="384"/>
              </a:cxn>
              <a:cxn ang="0">
                <a:pos x="16" y="394"/>
              </a:cxn>
              <a:cxn ang="0">
                <a:pos x="44" y="321"/>
              </a:cxn>
              <a:cxn ang="0">
                <a:pos x="32" y="280"/>
              </a:cxn>
              <a:cxn ang="0">
                <a:pos x="0" y="28"/>
              </a:cxn>
            </a:cxnLst>
            <a:rect l="0" t="0" r="r" b="b"/>
            <a:pathLst>
              <a:path w="239" h="394">
                <a:moveTo>
                  <a:pt x="0" y="28"/>
                </a:moveTo>
                <a:lnTo>
                  <a:pt x="28" y="43"/>
                </a:lnTo>
                <a:lnTo>
                  <a:pt x="54" y="40"/>
                </a:lnTo>
                <a:lnTo>
                  <a:pt x="63" y="32"/>
                </a:lnTo>
                <a:lnTo>
                  <a:pt x="70" y="8"/>
                </a:lnTo>
                <a:lnTo>
                  <a:pt x="186" y="0"/>
                </a:lnTo>
                <a:lnTo>
                  <a:pt x="239" y="279"/>
                </a:lnTo>
                <a:lnTo>
                  <a:pt x="235" y="276"/>
                </a:lnTo>
                <a:lnTo>
                  <a:pt x="195" y="292"/>
                </a:lnTo>
                <a:lnTo>
                  <a:pt x="167" y="366"/>
                </a:lnTo>
                <a:lnTo>
                  <a:pt x="126" y="356"/>
                </a:lnTo>
                <a:lnTo>
                  <a:pt x="78" y="384"/>
                </a:lnTo>
                <a:lnTo>
                  <a:pt x="16" y="394"/>
                </a:lnTo>
                <a:lnTo>
                  <a:pt x="44" y="321"/>
                </a:lnTo>
                <a:lnTo>
                  <a:pt x="32" y="280"/>
                </a:lnTo>
                <a:lnTo>
                  <a:pt x="0" y="28"/>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1" name="Freeform 44"/>
          <p:cNvSpPr>
            <a:spLocks/>
          </p:cNvSpPr>
          <p:nvPr/>
        </p:nvSpPr>
        <p:spPr bwMode="auto">
          <a:xfrm>
            <a:off x="5891213" y="2666940"/>
            <a:ext cx="476250" cy="569913"/>
          </a:xfrm>
          <a:custGeom>
            <a:avLst/>
            <a:gdLst/>
            <a:ahLst/>
            <a:cxnLst>
              <a:cxn ang="0">
                <a:pos x="0" y="80"/>
              </a:cxn>
              <a:cxn ang="0">
                <a:pos x="138" y="67"/>
              </a:cxn>
              <a:cxn ang="0">
                <a:pos x="167" y="72"/>
              </a:cxn>
              <a:cxn ang="0">
                <a:pos x="232" y="42"/>
              </a:cxn>
              <a:cxn ang="0">
                <a:pos x="247" y="14"/>
              </a:cxn>
              <a:cxn ang="0">
                <a:pos x="286" y="0"/>
              </a:cxn>
              <a:cxn ang="0">
                <a:pos x="307" y="135"/>
              </a:cxn>
              <a:cxn ang="0">
                <a:pos x="291" y="150"/>
              </a:cxn>
              <a:cxn ang="0">
                <a:pos x="295" y="243"/>
              </a:cxn>
              <a:cxn ang="0">
                <a:pos x="264" y="251"/>
              </a:cxn>
              <a:cxn ang="0">
                <a:pos x="247" y="303"/>
              </a:cxn>
              <a:cxn ang="0">
                <a:pos x="223" y="296"/>
              </a:cxn>
              <a:cxn ang="0">
                <a:pos x="215" y="356"/>
              </a:cxn>
              <a:cxn ang="0">
                <a:pos x="181" y="331"/>
              </a:cxn>
              <a:cxn ang="0">
                <a:pos x="113" y="347"/>
              </a:cxn>
              <a:cxn ang="0">
                <a:pos x="83" y="324"/>
              </a:cxn>
              <a:cxn ang="0">
                <a:pos x="45" y="323"/>
              </a:cxn>
              <a:cxn ang="0">
                <a:pos x="25" y="223"/>
              </a:cxn>
              <a:cxn ang="0">
                <a:pos x="0" y="80"/>
              </a:cxn>
            </a:cxnLst>
            <a:rect l="0" t="0" r="r" b="b"/>
            <a:pathLst>
              <a:path w="307" h="356">
                <a:moveTo>
                  <a:pt x="0" y="80"/>
                </a:moveTo>
                <a:lnTo>
                  <a:pt x="138" y="67"/>
                </a:lnTo>
                <a:lnTo>
                  <a:pt x="167" y="72"/>
                </a:lnTo>
                <a:lnTo>
                  <a:pt x="232" y="42"/>
                </a:lnTo>
                <a:lnTo>
                  <a:pt x="247" y="14"/>
                </a:lnTo>
                <a:lnTo>
                  <a:pt x="286" y="0"/>
                </a:lnTo>
                <a:lnTo>
                  <a:pt x="307" y="135"/>
                </a:lnTo>
                <a:lnTo>
                  <a:pt x="291" y="150"/>
                </a:lnTo>
                <a:lnTo>
                  <a:pt x="295" y="243"/>
                </a:lnTo>
                <a:lnTo>
                  <a:pt x="264" y="251"/>
                </a:lnTo>
                <a:lnTo>
                  <a:pt x="247" y="303"/>
                </a:lnTo>
                <a:lnTo>
                  <a:pt x="223" y="296"/>
                </a:lnTo>
                <a:lnTo>
                  <a:pt x="215" y="356"/>
                </a:lnTo>
                <a:lnTo>
                  <a:pt x="181" y="331"/>
                </a:lnTo>
                <a:lnTo>
                  <a:pt x="113" y="347"/>
                </a:lnTo>
                <a:lnTo>
                  <a:pt x="83" y="324"/>
                </a:lnTo>
                <a:lnTo>
                  <a:pt x="45" y="323"/>
                </a:lnTo>
                <a:lnTo>
                  <a:pt x="25" y="223"/>
                </a:lnTo>
                <a:lnTo>
                  <a:pt x="0" y="8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2" name="Freeform 45"/>
          <p:cNvSpPr>
            <a:spLocks/>
          </p:cNvSpPr>
          <p:nvPr/>
        </p:nvSpPr>
        <p:spPr bwMode="auto">
          <a:xfrm>
            <a:off x="5465763" y="3179703"/>
            <a:ext cx="839787" cy="482600"/>
          </a:xfrm>
          <a:custGeom>
            <a:avLst/>
            <a:gdLst/>
            <a:ahLst/>
            <a:cxnLst>
              <a:cxn ang="0">
                <a:pos x="0" y="301"/>
              </a:cxn>
              <a:cxn ang="0">
                <a:pos x="132" y="283"/>
              </a:cxn>
              <a:cxn ang="0">
                <a:pos x="132" y="269"/>
              </a:cxn>
              <a:cxn ang="0">
                <a:pos x="449" y="225"/>
              </a:cxn>
              <a:cxn ang="0">
                <a:pos x="455" y="203"/>
              </a:cxn>
              <a:cxn ang="0">
                <a:pos x="501" y="185"/>
              </a:cxn>
              <a:cxn ang="0">
                <a:pos x="506" y="161"/>
              </a:cxn>
              <a:cxn ang="0">
                <a:pos x="526" y="153"/>
              </a:cxn>
              <a:cxn ang="0">
                <a:pos x="541" y="117"/>
              </a:cxn>
              <a:cxn ang="0">
                <a:pos x="497" y="82"/>
              </a:cxn>
              <a:cxn ang="0">
                <a:pos x="489" y="34"/>
              </a:cxn>
              <a:cxn ang="0">
                <a:pos x="455" y="10"/>
              </a:cxn>
              <a:cxn ang="0">
                <a:pos x="384" y="23"/>
              </a:cxn>
              <a:cxn ang="0">
                <a:pos x="351" y="2"/>
              </a:cxn>
              <a:cxn ang="0">
                <a:pos x="319" y="0"/>
              </a:cxn>
              <a:cxn ang="0">
                <a:pos x="326" y="34"/>
              </a:cxn>
              <a:cxn ang="0">
                <a:pos x="282" y="51"/>
              </a:cxn>
              <a:cxn ang="0">
                <a:pos x="252" y="125"/>
              </a:cxn>
              <a:cxn ang="0">
                <a:pos x="213" y="113"/>
              </a:cxn>
              <a:cxn ang="0">
                <a:pos x="165" y="141"/>
              </a:cxn>
              <a:cxn ang="0">
                <a:pos x="104" y="152"/>
              </a:cxn>
              <a:cxn ang="0">
                <a:pos x="104" y="195"/>
              </a:cxn>
              <a:cxn ang="0">
                <a:pos x="73" y="193"/>
              </a:cxn>
              <a:cxn ang="0">
                <a:pos x="74" y="231"/>
              </a:cxn>
              <a:cxn ang="0">
                <a:pos x="42" y="216"/>
              </a:cxn>
              <a:cxn ang="0">
                <a:pos x="24" y="223"/>
              </a:cxn>
              <a:cxn ang="0">
                <a:pos x="40" y="248"/>
              </a:cxn>
              <a:cxn ang="0">
                <a:pos x="7" y="281"/>
              </a:cxn>
              <a:cxn ang="0">
                <a:pos x="0" y="301"/>
              </a:cxn>
            </a:cxnLst>
            <a:rect l="0" t="0" r="r" b="b"/>
            <a:pathLst>
              <a:path w="541" h="301">
                <a:moveTo>
                  <a:pt x="0" y="301"/>
                </a:moveTo>
                <a:lnTo>
                  <a:pt x="132" y="283"/>
                </a:lnTo>
                <a:lnTo>
                  <a:pt x="132" y="269"/>
                </a:lnTo>
                <a:lnTo>
                  <a:pt x="449" y="225"/>
                </a:lnTo>
                <a:lnTo>
                  <a:pt x="455" y="203"/>
                </a:lnTo>
                <a:lnTo>
                  <a:pt x="501" y="185"/>
                </a:lnTo>
                <a:lnTo>
                  <a:pt x="506" y="161"/>
                </a:lnTo>
                <a:lnTo>
                  <a:pt x="526" y="153"/>
                </a:lnTo>
                <a:lnTo>
                  <a:pt x="541" y="117"/>
                </a:lnTo>
                <a:lnTo>
                  <a:pt x="497" y="82"/>
                </a:lnTo>
                <a:lnTo>
                  <a:pt x="489" y="34"/>
                </a:lnTo>
                <a:lnTo>
                  <a:pt x="455" y="10"/>
                </a:lnTo>
                <a:lnTo>
                  <a:pt x="384" y="23"/>
                </a:lnTo>
                <a:lnTo>
                  <a:pt x="351" y="2"/>
                </a:lnTo>
                <a:lnTo>
                  <a:pt x="319" y="0"/>
                </a:lnTo>
                <a:lnTo>
                  <a:pt x="326" y="34"/>
                </a:lnTo>
                <a:lnTo>
                  <a:pt x="282" y="51"/>
                </a:lnTo>
                <a:lnTo>
                  <a:pt x="252" y="125"/>
                </a:lnTo>
                <a:lnTo>
                  <a:pt x="213" y="113"/>
                </a:lnTo>
                <a:lnTo>
                  <a:pt x="165" y="141"/>
                </a:lnTo>
                <a:lnTo>
                  <a:pt x="104" y="152"/>
                </a:lnTo>
                <a:lnTo>
                  <a:pt x="104" y="195"/>
                </a:lnTo>
                <a:lnTo>
                  <a:pt x="73" y="193"/>
                </a:lnTo>
                <a:lnTo>
                  <a:pt x="74" y="231"/>
                </a:lnTo>
                <a:lnTo>
                  <a:pt x="42" y="216"/>
                </a:lnTo>
                <a:lnTo>
                  <a:pt x="24" y="223"/>
                </a:lnTo>
                <a:lnTo>
                  <a:pt x="40" y="248"/>
                </a:lnTo>
                <a:lnTo>
                  <a:pt x="7" y="281"/>
                </a:lnTo>
                <a:lnTo>
                  <a:pt x="0" y="301"/>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3" name="Freeform 46"/>
          <p:cNvSpPr>
            <a:spLocks/>
          </p:cNvSpPr>
          <p:nvPr/>
        </p:nvSpPr>
        <p:spPr bwMode="auto">
          <a:xfrm>
            <a:off x="5410200" y="3492440"/>
            <a:ext cx="966788" cy="363538"/>
          </a:xfrm>
          <a:custGeom>
            <a:avLst/>
            <a:gdLst/>
            <a:ahLst/>
            <a:cxnLst>
              <a:cxn ang="0">
                <a:pos x="37" y="104"/>
              </a:cxn>
              <a:cxn ang="0">
                <a:pos x="37" y="108"/>
              </a:cxn>
              <a:cxn ang="0">
                <a:pos x="27" y="129"/>
              </a:cxn>
              <a:cxn ang="0">
                <a:pos x="39" y="158"/>
              </a:cxn>
              <a:cxn ang="0">
                <a:pos x="0" y="183"/>
              </a:cxn>
              <a:cxn ang="0">
                <a:pos x="8" y="227"/>
              </a:cxn>
              <a:cxn ang="0">
                <a:pos x="172" y="214"/>
              </a:cxn>
              <a:cxn ang="0">
                <a:pos x="366" y="191"/>
              </a:cxn>
              <a:cxn ang="0">
                <a:pos x="463" y="174"/>
              </a:cxn>
              <a:cxn ang="0">
                <a:pos x="483" y="116"/>
              </a:cxn>
              <a:cxn ang="0">
                <a:pos x="517" y="113"/>
              </a:cxn>
              <a:cxn ang="0">
                <a:pos x="623" y="0"/>
              </a:cxn>
              <a:cxn ang="0">
                <a:pos x="485" y="28"/>
              </a:cxn>
              <a:cxn ang="0">
                <a:pos x="164" y="74"/>
              </a:cxn>
              <a:cxn ang="0">
                <a:pos x="166" y="88"/>
              </a:cxn>
              <a:cxn ang="0">
                <a:pos x="37" y="104"/>
              </a:cxn>
            </a:cxnLst>
            <a:rect l="0" t="0" r="r" b="b"/>
            <a:pathLst>
              <a:path w="623" h="227">
                <a:moveTo>
                  <a:pt x="37" y="104"/>
                </a:moveTo>
                <a:lnTo>
                  <a:pt x="37" y="108"/>
                </a:lnTo>
                <a:lnTo>
                  <a:pt x="27" y="129"/>
                </a:lnTo>
                <a:lnTo>
                  <a:pt x="39" y="158"/>
                </a:lnTo>
                <a:lnTo>
                  <a:pt x="0" y="183"/>
                </a:lnTo>
                <a:lnTo>
                  <a:pt x="8" y="227"/>
                </a:lnTo>
                <a:lnTo>
                  <a:pt x="172" y="214"/>
                </a:lnTo>
                <a:lnTo>
                  <a:pt x="366" y="191"/>
                </a:lnTo>
                <a:lnTo>
                  <a:pt x="463" y="174"/>
                </a:lnTo>
                <a:lnTo>
                  <a:pt x="483" y="116"/>
                </a:lnTo>
                <a:lnTo>
                  <a:pt x="517" y="113"/>
                </a:lnTo>
                <a:lnTo>
                  <a:pt x="623" y="0"/>
                </a:lnTo>
                <a:lnTo>
                  <a:pt x="485" y="28"/>
                </a:lnTo>
                <a:lnTo>
                  <a:pt x="164" y="74"/>
                </a:lnTo>
                <a:lnTo>
                  <a:pt x="166" y="88"/>
                </a:lnTo>
                <a:lnTo>
                  <a:pt x="37" y="104"/>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4" name="Freeform 47"/>
          <p:cNvSpPr>
            <a:spLocks/>
          </p:cNvSpPr>
          <p:nvPr/>
        </p:nvSpPr>
        <p:spPr bwMode="auto">
          <a:xfrm>
            <a:off x="5314950" y="3828990"/>
            <a:ext cx="396875" cy="714375"/>
          </a:xfrm>
          <a:custGeom>
            <a:avLst/>
            <a:gdLst/>
            <a:ahLst/>
            <a:cxnLst>
              <a:cxn ang="0">
                <a:pos x="72" y="15"/>
              </a:cxn>
              <a:cxn ang="0">
                <a:pos x="33" y="91"/>
              </a:cxn>
              <a:cxn ang="0">
                <a:pos x="0" y="140"/>
              </a:cxn>
              <a:cxn ang="0">
                <a:pos x="11" y="199"/>
              </a:cxn>
              <a:cxn ang="0">
                <a:pos x="50" y="278"/>
              </a:cxn>
              <a:cxn ang="0">
                <a:pos x="20" y="360"/>
              </a:cxn>
              <a:cxn ang="0">
                <a:pos x="7" y="402"/>
              </a:cxn>
              <a:cxn ang="0">
                <a:pos x="155" y="385"/>
              </a:cxn>
              <a:cxn ang="0">
                <a:pos x="162" y="440"/>
              </a:cxn>
              <a:cxn ang="0">
                <a:pos x="193" y="446"/>
              </a:cxn>
              <a:cxn ang="0">
                <a:pos x="201" y="418"/>
              </a:cxn>
              <a:cxn ang="0">
                <a:pos x="255" y="410"/>
              </a:cxn>
              <a:cxn ang="0">
                <a:pos x="243" y="320"/>
              </a:cxn>
              <a:cxn ang="0">
                <a:pos x="240" y="0"/>
              </a:cxn>
              <a:cxn ang="0">
                <a:pos x="72" y="15"/>
              </a:cxn>
            </a:cxnLst>
            <a:rect l="0" t="0" r="r" b="b"/>
            <a:pathLst>
              <a:path w="255" h="446">
                <a:moveTo>
                  <a:pt x="72" y="15"/>
                </a:moveTo>
                <a:lnTo>
                  <a:pt x="33" y="91"/>
                </a:lnTo>
                <a:lnTo>
                  <a:pt x="0" y="140"/>
                </a:lnTo>
                <a:lnTo>
                  <a:pt x="11" y="199"/>
                </a:lnTo>
                <a:lnTo>
                  <a:pt x="50" y="278"/>
                </a:lnTo>
                <a:lnTo>
                  <a:pt x="20" y="360"/>
                </a:lnTo>
                <a:lnTo>
                  <a:pt x="7" y="402"/>
                </a:lnTo>
                <a:lnTo>
                  <a:pt x="155" y="385"/>
                </a:lnTo>
                <a:lnTo>
                  <a:pt x="162" y="440"/>
                </a:lnTo>
                <a:lnTo>
                  <a:pt x="193" y="446"/>
                </a:lnTo>
                <a:lnTo>
                  <a:pt x="201" y="418"/>
                </a:lnTo>
                <a:lnTo>
                  <a:pt x="255" y="410"/>
                </a:lnTo>
                <a:lnTo>
                  <a:pt x="243" y="320"/>
                </a:lnTo>
                <a:lnTo>
                  <a:pt x="240" y="0"/>
                </a:lnTo>
                <a:lnTo>
                  <a:pt x="72" y="15"/>
                </a:lnTo>
                <a:close/>
              </a:path>
            </a:pathLst>
          </a:custGeom>
          <a:solidFill>
            <a:schemeClr val="bg1"/>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chemeClr val="bg1"/>
              </a:solidFill>
              <a:latin typeface="Myriad Web Pro"/>
            </a:endParaRPr>
          </a:p>
        </p:txBody>
      </p:sp>
      <p:sp>
        <p:nvSpPr>
          <p:cNvPr id="115" name="Freeform 48"/>
          <p:cNvSpPr>
            <a:spLocks/>
          </p:cNvSpPr>
          <p:nvPr/>
        </p:nvSpPr>
        <p:spPr bwMode="auto">
          <a:xfrm>
            <a:off x="5686425" y="3795653"/>
            <a:ext cx="449263" cy="719137"/>
          </a:xfrm>
          <a:custGeom>
            <a:avLst/>
            <a:gdLst/>
            <a:ahLst/>
            <a:cxnLst>
              <a:cxn ang="0">
                <a:pos x="0" y="22"/>
              </a:cxn>
              <a:cxn ang="0">
                <a:pos x="188" y="0"/>
              </a:cxn>
              <a:cxn ang="0">
                <a:pos x="247" y="208"/>
              </a:cxn>
              <a:cxn ang="0">
                <a:pos x="289" y="241"/>
              </a:cxn>
              <a:cxn ang="0">
                <a:pos x="255" y="302"/>
              </a:cxn>
              <a:cxn ang="0">
                <a:pos x="287" y="361"/>
              </a:cxn>
              <a:cxn ang="0">
                <a:pos x="96" y="382"/>
              </a:cxn>
              <a:cxn ang="0">
                <a:pos x="104" y="433"/>
              </a:cxn>
              <a:cxn ang="0">
                <a:pos x="76" y="450"/>
              </a:cxn>
              <a:cxn ang="0">
                <a:pos x="53" y="386"/>
              </a:cxn>
              <a:cxn ang="0">
                <a:pos x="40" y="438"/>
              </a:cxn>
              <a:cxn ang="0">
                <a:pos x="16" y="433"/>
              </a:cxn>
              <a:cxn ang="0">
                <a:pos x="8" y="381"/>
              </a:cxn>
              <a:cxn ang="0">
                <a:pos x="1" y="335"/>
              </a:cxn>
              <a:cxn ang="0">
                <a:pos x="0" y="22"/>
              </a:cxn>
            </a:cxnLst>
            <a:rect l="0" t="0" r="r" b="b"/>
            <a:pathLst>
              <a:path w="289" h="450">
                <a:moveTo>
                  <a:pt x="0" y="22"/>
                </a:moveTo>
                <a:lnTo>
                  <a:pt x="188" y="0"/>
                </a:lnTo>
                <a:lnTo>
                  <a:pt x="247" y="208"/>
                </a:lnTo>
                <a:lnTo>
                  <a:pt x="289" y="241"/>
                </a:lnTo>
                <a:lnTo>
                  <a:pt x="255" y="302"/>
                </a:lnTo>
                <a:lnTo>
                  <a:pt x="287" y="361"/>
                </a:lnTo>
                <a:lnTo>
                  <a:pt x="96" y="382"/>
                </a:lnTo>
                <a:lnTo>
                  <a:pt x="104" y="433"/>
                </a:lnTo>
                <a:lnTo>
                  <a:pt x="76" y="450"/>
                </a:lnTo>
                <a:lnTo>
                  <a:pt x="53" y="386"/>
                </a:lnTo>
                <a:lnTo>
                  <a:pt x="40" y="438"/>
                </a:lnTo>
                <a:lnTo>
                  <a:pt x="16" y="433"/>
                </a:lnTo>
                <a:lnTo>
                  <a:pt x="8" y="381"/>
                </a:lnTo>
                <a:lnTo>
                  <a:pt x="1" y="335"/>
                </a:lnTo>
                <a:lnTo>
                  <a:pt x="0" y="22"/>
                </a:lnTo>
                <a:close/>
              </a:path>
            </a:pathLst>
          </a:custGeom>
          <a:solidFill>
            <a:schemeClr val="bg1"/>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6" name="Freeform 49"/>
          <p:cNvSpPr>
            <a:spLocks/>
          </p:cNvSpPr>
          <p:nvPr/>
        </p:nvSpPr>
        <p:spPr bwMode="auto">
          <a:xfrm>
            <a:off x="5978525" y="3757553"/>
            <a:ext cx="617538" cy="663575"/>
          </a:xfrm>
          <a:custGeom>
            <a:avLst/>
            <a:gdLst/>
            <a:ahLst/>
            <a:cxnLst>
              <a:cxn ang="0">
                <a:pos x="0" y="25"/>
              </a:cxn>
              <a:cxn ang="0">
                <a:pos x="4" y="25"/>
              </a:cxn>
              <a:cxn ang="0">
                <a:pos x="97" y="8"/>
              </a:cxn>
              <a:cxn ang="0">
                <a:pos x="179" y="0"/>
              </a:cxn>
              <a:cxn ang="0">
                <a:pos x="167" y="21"/>
              </a:cxn>
              <a:cxn ang="0">
                <a:pos x="192" y="21"/>
              </a:cxn>
              <a:cxn ang="0">
                <a:pos x="335" y="149"/>
              </a:cxn>
              <a:cxn ang="0">
                <a:pos x="390" y="232"/>
              </a:cxn>
              <a:cxn ang="0">
                <a:pos x="398" y="288"/>
              </a:cxn>
              <a:cxn ang="0">
                <a:pos x="380" y="301"/>
              </a:cxn>
              <a:cxn ang="0">
                <a:pos x="390" y="357"/>
              </a:cxn>
              <a:cxn ang="0">
                <a:pos x="350" y="360"/>
              </a:cxn>
              <a:cxn ang="0">
                <a:pos x="350" y="408"/>
              </a:cxn>
              <a:cxn ang="0">
                <a:pos x="319" y="384"/>
              </a:cxn>
              <a:cxn ang="0">
                <a:pos x="114" y="414"/>
              </a:cxn>
              <a:cxn ang="0">
                <a:pos x="67" y="325"/>
              </a:cxn>
              <a:cxn ang="0">
                <a:pos x="101" y="264"/>
              </a:cxn>
              <a:cxn ang="0">
                <a:pos x="57" y="233"/>
              </a:cxn>
              <a:cxn ang="0">
                <a:pos x="0" y="25"/>
              </a:cxn>
            </a:cxnLst>
            <a:rect l="0" t="0" r="r" b="b"/>
            <a:pathLst>
              <a:path w="398" h="414">
                <a:moveTo>
                  <a:pt x="0" y="25"/>
                </a:moveTo>
                <a:lnTo>
                  <a:pt x="4" y="25"/>
                </a:lnTo>
                <a:lnTo>
                  <a:pt x="97" y="8"/>
                </a:lnTo>
                <a:lnTo>
                  <a:pt x="179" y="0"/>
                </a:lnTo>
                <a:lnTo>
                  <a:pt x="167" y="21"/>
                </a:lnTo>
                <a:lnTo>
                  <a:pt x="192" y="21"/>
                </a:lnTo>
                <a:lnTo>
                  <a:pt x="335" y="149"/>
                </a:lnTo>
                <a:lnTo>
                  <a:pt x="390" y="232"/>
                </a:lnTo>
                <a:lnTo>
                  <a:pt x="398" y="288"/>
                </a:lnTo>
                <a:lnTo>
                  <a:pt x="380" y="301"/>
                </a:lnTo>
                <a:lnTo>
                  <a:pt x="390" y="357"/>
                </a:lnTo>
                <a:lnTo>
                  <a:pt x="350" y="360"/>
                </a:lnTo>
                <a:lnTo>
                  <a:pt x="350" y="408"/>
                </a:lnTo>
                <a:lnTo>
                  <a:pt x="319" y="384"/>
                </a:lnTo>
                <a:lnTo>
                  <a:pt x="114" y="414"/>
                </a:lnTo>
                <a:lnTo>
                  <a:pt x="67" y="325"/>
                </a:lnTo>
                <a:lnTo>
                  <a:pt x="101" y="264"/>
                </a:lnTo>
                <a:lnTo>
                  <a:pt x="57" y="233"/>
                </a:lnTo>
                <a:lnTo>
                  <a:pt x="0" y="25"/>
                </a:lnTo>
                <a:close/>
              </a:path>
            </a:pathLst>
          </a:custGeom>
          <a:solidFill>
            <a:schemeClr val="tx2">
              <a:lumMod val="60000"/>
              <a:lumOff val="40000"/>
            </a:schemeClr>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7" name="Freeform 50"/>
          <p:cNvSpPr>
            <a:spLocks/>
          </p:cNvSpPr>
          <p:nvPr/>
        </p:nvSpPr>
        <p:spPr bwMode="auto">
          <a:xfrm>
            <a:off x="6237288" y="3668653"/>
            <a:ext cx="565150" cy="461962"/>
          </a:xfrm>
          <a:custGeom>
            <a:avLst/>
            <a:gdLst/>
            <a:ahLst/>
            <a:cxnLst>
              <a:cxn ang="0">
                <a:pos x="13" y="52"/>
              </a:cxn>
              <a:cxn ang="0">
                <a:pos x="43" y="24"/>
              </a:cxn>
              <a:cxn ang="0">
                <a:pos x="152" y="0"/>
              </a:cxn>
              <a:cxn ang="0">
                <a:pos x="185" y="16"/>
              </a:cxn>
              <a:cxn ang="0">
                <a:pos x="255" y="4"/>
              </a:cxn>
              <a:cxn ang="0">
                <a:pos x="312" y="46"/>
              </a:cxn>
              <a:cxn ang="0">
                <a:pos x="364" y="77"/>
              </a:cxn>
              <a:cxn ang="0">
                <a:pos x="335" y="164"/>
              </a:cxn>
              <a:cxn ang="0">
                <a:pos x="291" y="208"/>
              </a:cxn>
              <a:cxn ang="0">
                <a:pos x="243" y="221"/>
              </a:cxn>
              <a:cxn ang="0">
                <a:pos x="253" y="256"/>
              </a:cxn>
              <a:cxn ang="0">
                <a:pos x="223" y="289"/>
              </a:cxn>
              <a:cxn ang="0">
                <a:pos x="168" y="208"/>
              </a:cxn>
              <a:cxn ang="0">
                <a:pos x="24" y="77"/>
              </a:cxn>
              <a:cxn ang="0">
                <a:pos x="0" y="77"/>
              </a:cxn>
              <a:cxn ang="0">
                <a:pos x="13" y="52"/>
              </a:cxn>
            </a:cxnLst>
            <a:rect l="0" t="0" r="r" b="b"/>
            <a:pathLst>
              <a:path w="364" h="289">
                <a:moveTo>
                  <a:pt x="13" y="52"/>
                </a:moveTo>
                <a:lnTo>
                  <a:pt x="43" y="24"/>
                </a:lnTo>
                <a:lnTo>
                  <a:pt x="152" y="0"/>
                </a:lnTo>
                <a:lnTo>
                  <a:pt x="185" y="16"/>
                </a:lnTo>
                <a:lnTo>
                  <a:pt x="255" y="4"/>
                </a:lnTo>
                <a:lnTo>
                  <a:pt x="312" y="46"/>
                </a:lnTo>
                <a:lnTo>
                  <a:pt x="364" y="77"/>
                </a:lnTo>
                <a:lnTo>
                  <a:pt x="335" y="164"/>
                </a:lnTo>
                <a:lnTo>
                  <a:pt x="291" y="208"/>
                </a:lnTo>
                <a:lnTo>
                  <a:pt x="243" y="221"/>
                </a:lnTo>
                <a:lnTo>
                  <a:pt x="253" y="256"/>
                </a:lnTo>
                <a:lnTo>
                  <a:pt x="223" y="289"/>
                </a:lnTo>
                <a:lnTo>
                  <a:pt x="168" y="208"/>
                </a:lnTo>
                <a:lnTo>
                  <a:pt x="24" y="77"/>
                </a:lnTo>
                <a:lnTo>
                  <a:pt x="0" y="77"/>
                </a:lnTo>
                <a:lnTo>
                  <a:pt x="13" y="52"/>
                </a:lnTo>
                <a:close/>
              </a:path>
            </a:pathLst>
          </a:custGeom>
          <a:solidFill>
            <a:schemeClr val="bg1"/>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8" name="Freeform 51"/>
          <p:cNvSpPr>
            <a:spLocks/>
          </p:cNvSpPr>
          <p:nvPr/>
        </p:nvSpPr>
        <p:spPr bwMode="auto">
          <a:xfrm>
            <a:off x="5835650" y="4329053"/>
            <a:ext cx="1058863" cy="741362"/>
          </a:xfrm>
          <a:custGeom>
            <a:avLst/>
            <a:gdLst/>
            <a:ahLst/>
            <a:cxnLst>
              <a:cxn ang="0">
                <a:pos x="0" y="45"/>
              </a:cxn>
              <a:cxn ang="0">
                <a:pos x="187" y="27"/>
              </a:cxn>
              <a:cxn ang="0">
                <a:pos x="207" y="57"/>
              </a:cxn>
              <a:cxn ang="0">
                <a:pos x="408" y="27"/>
              </a:cxn>
              <a:cxn ang="0">
                <a:pos x="442" y="52"/>
              </a:cxn>
              <a:cxn ang="0">
                <a:pos x="442" y="4"/>
              </a:cxn>
              <a:cxn ang="0">
                <a:pos x="440" y="0"/>
              </a:cxn>
              <a:cxn ang="0">
                <a:pos x="480" y="3"/>
              </a:cxn>
              <a:cxn ang="0">
                <a:pos x="522" y="75"/>
              </a:cxn>
              <a:cxn ang="0">
                <a:pos x="590" y="172"/>
              </a:cxn>
              <a:cxn ang="0">
                <a:pos x="623" y="256"/>
              </a:cxn>
              <a:cxn ang="0">
                <a:pos x="674" y="314"/>
              </a:cxn>
              <a:cxn ang="0">
                <a:pos x="682" y="399"/>
              </a:cxn>
              <a:cxn ang="0">
                <a:pos x="666" y="450"/>
              </a:cxn>
              <a:cxn ang="0">
                <a:pos x="594" y="463"/>
              </a:cxn>
              <a:cxn ang="0">
                <a:pos x="582" y="442"/>
              </a:cxn>
              <a:cxn ang="0">
                <a:pos x="532" y="411"/>
              </a:cxn>
              <a:cxn ang="0">
                <a:pos x="516" y="380"/>
              </a:cxn>
              <a:cxn ang="0">
                <a:pos x="502" y="368"/>
              </a:cxn>
              <a:cxn ang="0">
                <a:pos x="494" y="338"/>
              </a:cxn>
              <a:cxn ang="0">
                <a:pos x="482" y="346"/>
              </a:cxn>
              <a:cxn ang="0">
                <a:pos x="442" y="308"/>
              </a:cxn>
              <a:cxn ang="0">
                <a:pos x="452" y="272"/>
              </a:cxn>
              <a:cxn ang="0">
                <a:pos x="442" y="252"/>
              </a:cxn>
              <a:cxn ang="0">
                <a:pos x="431" y="258"/>
              </a:cxn>
              <a:cxn ang="0">
                <a:pos x="432" y="280"/>
              </a:cxn>
              <a:cxn ang="0">
                <a:pos x="419" y="252"/>
              </a:cxn>
              <a:cxn ang="0">
                <a:pos x="420" y="186"/>
              </a:cxn>
              <a:cxn ang="0">
                <a:pos x="395" y="148"/>
              </a:cxn>
              <a:cxn ang="0">
                <a:pos x="331" y="116"/>
              </a:cxn>
              <a:cxn ang="0">
                <a:pos x="299" y="80"/>
              </a:cxn>
              <a:cxn ang="0">
                <a:pos x="263" y="76"/>
              </a:cxn>
              <a:cxn ang="0">
                <a:pos x="248" y="99"/>
              </a:cxn>
              <a:cxn ang="0">
                <a:pos x="195" y="115"/>
              </a:cxn>
              <a:cxn ang="0">
                <a:pos x="165" y="99"/>
              </a:cxn>
              <a:cxn ang="0">
                <a:pos x="149" y="75"/>
              </a:cxn>
              <a:cxn ang="0">
                <a:pos x="49" y="96"/>
              </a:cxn>
              <a:cxn ang="0">
                <a:pos x="28" y="79"/>
              </a:cxn>
              <a:cxn ang="0">
                <a:pos x="5" y="97"/>
              </a:cxn>
              <a:cxn ang="0">
                <a:pos x="0" y="45"/>
              </a:cxn>
            </a:cxnLst>
            <a:rect l="0" t="0" r="r" b="b"/>
            <a:pathLst>
              <a:path w="682" h="463">
                <a:moveTo>
                  <a:pt x="0" y="45"/>
                </a:moveTo>
                <a:lnTo>
                  <a:pt x="187" y="27"/>
                </a:lnTo>
                <a:lnTo>
                  <a:pt x="207" y="57"/>
                </a:lnTo>
                <a:lnTo>
                  <a:pt x="408" y="27"/>
                </a:lnTo>
                <a:lnTo>
                  <a:pt x="442" y="52"/>
                </a:lnTo>
                <a:lnTo>
                  <a:pt x="442" y="4"/>
                </a:lnTo>
                <a:lnTo>
                  <a:pt x="440" y="0"/>
                </a:lnTo>
                <a:lnTo>
                  <a:pt x="480" y="3"/>
                </a:lnTo>
                <a:lnTo>
                  <a:pt x="522" y="75"/>
                </a:lnTo>
                <a:lnTo>
                  <a:pt x="590" y="172"/>
                </a:lnTo>
                <a:lnTo>
                  <a:pt x="623" y="256"/>
                </a:lnTo>
                <a:lnTo>
                  <a:pt x="674" y="314"/>
                </a:lnTo>
                <a:lnTo>
                  <a:pt x="682" y="399"/>
                </a:lnTo>
                <a:lnTo>
                  <a:pt x="666" y="450"/>
                </a:lnTo>
                <a:lnTo>
                  <a:pt x="594" y="463"/>
                </a:lnTo>
                <a:lnTo>
                  <a:pt x="582" y="442"/>
                </a:lnTo>
                <a:lnTo>
                  <a:pt x="532" y="411"/>
                </a:lnTo>
                <a:lnTo>
                  <a:pt x="516" y="380"/>
                </a:lnTo>
                <a:lnTo>
                  <a:pt x="502" y="368"/>
                </a:lnTo>
                <a:lnTo>
                  <a:pt x="494" y="338"/>
                </a:lnTo>
                <a:lnTo>
                  <a:pt x="482" y="346"/>
                </a:lnTo>
                <a:lnTo>
                  <a:pt x="442" y="308"/>
                </a:lnTo>
                <a:lnTo>
                  <a:pt x="452" y="272"/>
                </a:lnTo>
                <a:lnTo>
                  <a:pt x="442" y="252"/>
                </a:lnTo>
                <a:lnTo>
                  <a:pt x="431" y="258"/>
                </a:lnTo>
                <a:lnTo>
                  <a:pt x="432" y="280"/>
                </a:lnTo>
                <a:lnTo>
                  <a:pt x="419" y="252"/>
                </a:lnTo>
                <a:lnTo>
                  <a:pt x="420" y="186"/>
                </a:lnTo>
                <a:lnTo>
                  <a:pt x="395" y="148"/>
                </a:lnTo>
                <a:lnTo>
                  <a:pt x="331" y="116"/>
                </a:lnTo>
                <a:lnTo>
                  <a:pt x="299" y="80"/>
                </a:lnTo>
                <a:lnTo>
                  <a:pt x="263" y="76"/>
                </a:lnTo>
                <a:lnTo>
                  <a:pt x="248" y="99"/>
                </a:lnTo>
                <a:lnTo>
                  <a:pt x="195" y="115"/>
                </a:lnTo>
                <a:lnTo>
                  <a:pt x="165" y="99"/>
                </a:lnTo>
                <a:lnTo>
                  <a:pt x="149" y="75"/>
                </a:lnTo>
                <a:lnTo>
                  <a:pt x="49" y="96"/>
                </a:lnTo>
                <a:lnTo>
                  <a:pt x="28" y="79"/>
                </a:lnTo>
                <a:lnTo>
                  <a:pt x="5" y="97"/>
                </a:lnTo>
                <a:lnTo>
                  <a:pt x="0" y="45"/>
                </a:lnTo>
                <a:close/>
              </a:path>
            </a:pathLst>
          </a:custGeom>
          <a:no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19" name="Freeform 52"/>
          <p:cNvSpPr>
            <a:spLocks/>
          </p:cNvSpPr>
          <p:nvPr/>
        </p:nvSpPr>
        <p:spPr bwMode="auto">
          <a:xfrm>
            <a:off x="6126163" y="3351153"/>
            <a:ext cx="974725" cy="441325"/>
          </a:xfrm>
          <a:custGeom>
            <a:avLst/>
            <a:gdLst/>
            <a:ahLst/>
            <a:cxnLst>
              <a:cxn ang="0">
                <a:pos x="22" y="204"/>
              </a:cxn>
              <a:cxn ang="0">
                <a:pos x="0" y="262"/>
              </a:cxn>
              <a:cxn ang="0">
                <a:pos x="81" y="254"/>
              </a:cxn>
              <a:cxn ang="0">
                <a:pos x="113" y="228"/>
              </a:cxn>
              <a:cxn ang="0">
                <a:pos x="224" y="198"/>
              </a:cxn>
              <a:cxn ang="0">
                <a:pos x="254" y="214"/>
              </a:cxn>
              <a:cxn ang="0">
                <a:pos x="327" y="204"/>
              </a:cxn>
              <a:cxn ang="0">
                <a:pos x="327" y="208"/>
              </a:cxn>
              <a:cxn ang="0">
                <a:pos x="436" y="275"/>
              </a:cxn>
              <a:cxn ang="0">
                <a:pos x="500" y="255"/>
              </a:cxn>
              <a:cxn ang="0">
                <a:pos x="536" y="180"/>
              </a:cxn>
              <a:cxn ang="0">
                <a:pos x="598" y="158"/>
              </a:cxn>
              <a:cxn ang="0">
                <a:pos x="628" y="102"/>
              </a:cxn>
              <a:cxn ang="0">
                <a:pos x="626" y="34"/>
              </a:cxn>
              <a:cxn ang="0">
                <a:pos x="618" y="90"/>
              </a:cxn>
              <a:cxn ang="0">
                <a:pos x="584" y="138"/>
              </a:cxn>
              <a:cxn ang="0">
                <a:pos x="571" y="134"/>
              </a:cxn>
              <a:cxn ang="0">
                <a:pos x="524" y="148"/>
              </a:cxn>
              <a:cxn ang="0">
                <a:pos x="524" y="132"/>
              </a:cxn>
              <a:cxn ang="0">
                <a:pos x="571" y="116"/>
              </a:cxn>
              <a:cxn ang="0">
                <a:pos x="528" y="110"/>
              </a:cxn>
              <a:cxn ang="0">
                <a:pos x="576" y="96"/>
              </a:cxn>
              <a:cxn ang="0">
                <a:pos x="594" y="104"/>
              </a:cxn>
              <a:cxn ang="0">
                <a:pos x="604" y="50"/>
              </a:cxn>
              <a:cxn ang="0">
                <a:pos x="592" y="38"/>
              </a:cxn>
              <a:cxn ang="0">
                <a:pos x="535" y="60"/>
              </a:cxn>
              <a:cxn ang="0">
                <a:pos x="536" y="28"/>
              </a:cxn>
              <a:cxn ang="0">
                <a:pos x="560" y="36"/>
              </a:cxn>
              <a:cxn ang="0">
                <a:pos x="592" y="12"/>
              </a:cxn>
              <a:cxn ang="0">
                <a:pos x="574" y="0"/>
              </a:cxn>
              <a:cxn ang="0">
                <a:pos x="387" y="42"/>
              </a:cxn>
              <a:cxn ang="0">
                <a:pos x="157" y="89"/>
              </a:cxn>
              <a:cxn ang="0">
                <a:pos x="52" y="202"/>
              </a:cxn>
              <a:cxn ang="0">
                <a:pos x="22" y="204"/>
              </a:cxn>
            </a:cxnLst>
            <a:rect l="0" t="0" r="r" b="b"/>
            <a:pathLst>
              <a:path w="628" h="275">
                <a:moveTo>
                  <a:pt x="22" y="204"/>
                </a:moveTo>
                <a:lnTo>
                  <a:pt x="0" y="262"/>
                </a:lnTo>
                <a:lnTo>
                  <a:pt x="81" y="254"/>
                </a:lnTo>
                <a:lnTo>
                  <a:pt x="113" y="228"/>
                </a:lnTo>
                <a:lnTo>
                  <a:pt x="224" y="198"/>
                </a:lnTo>
                <a:lnTo>
                  <a:pt x="254" y="214"/>
                </a:lnTo>
                <a:lnTo>
                  <a:pt x="327" y="204"/>
                </a:lnTo>
                <a:lnTo>
                  <a:pt x="327" y="208"/>
                </a:lnTo>
                <a:lnTo>
                  <a:pt x="436" y="275"/>
                </a:lnTo>
                <a:lnTo>
                  <a:pt x="500" y="255"/>
                </a:lnTo>
                <a:lnTo>
                  <a:pt x="536" y="180"/>
                </a:lnTo>
                <a:lnTo>
                  <a:pt x="598" y="158"/>
                </a:lnTo>
                <a:lnTo>
                  <a:pt x="628" y="102"/>
                </a:lnTo>
                <a:lnTo>
                  <a:pt x="626" y="34"/>
                </a:lnTo>
                <a:lnTo>
                  <a:pt x="618" y="90"/>
                </a:lnTo>
                <a:lnTo>
                  <a:pt x="584" y="138"/>
                </a:lnTo>
                <a:lnTo>
                  <a:pt x="571" y="134"/>
                </a:lnTo>
                <a:lnTo>
                  <a:pt x="524" y="148"/>
                </a:lnTo>
                <a:lnTo>
                  <a:pt x="524" y="132"/>
                </a:lnTo>
                <a:lnTo>
                  <a:pt x="571" y="116"/>
                </a:lnTo>
                <a:lnTo>
                  <a:pt x="528" y="110"/>
                </a:lnTo>
                <a:lnTo>
                  <a:pt x="576" y="96"/>
                </a:lnTo>
                <a:lnTo>
                  <a:pt x="594" y="104"/>
                </a:lnTo>
                <a:lnTo>
                  <a:pt x="604" y="50"/>
                </a:lnTo>
                <a:lnTo>
                  <a:pt x="592" y="38"/>
                </a:lnTo>
                <a:lnTo>
                  <a:pt x="535" y="60"/>
                </a:lnTo>
                <a:lnTo>
                  <a:pt x="536" y="28"/>
                </a:lnTo>
                <a:lnTo>
                  <a:pt x="560" y="36"/>
                </a:lnTo>
                <a:lnTo>
                  <a:pt x="592" y="12"/>
                </a:lnTo>
                <a:lnTo>
                  <a:pt x="574" y="0"/>
                </a:lnTo>
                <a:lnTo>
                  <a:pt x="387" y="42"/>
                </a:lnTo>
                <a:lnTo>
                  <a:pt x="157" y="89"/>
                </a:lnTo>
                <a:lnTo>
                  <a:pt x="52" y="202"/>
                </a:lnTo>
                <a:lnTo>
                  <a:pt x="22" y="204"/>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0" name="Freeform 53"/>
          <p:cNvSpPr>
            <a:spLocks/>
          </p:cNvSpPr>
          <p:nvPr/>
        </p:nvSpPr>
        <p:spPr bwMode="auto">
          <a:xfrm>
            <a:off x="6165850" y="2986028"/>
            <a:ext cx="852488" cy="547687"/>
          </a:xfrm>
          <a:custGeom>
            <a:avLst/>
            <a:gdLst/>
            <a:ahLst/>
            <a:cxnLst>
              <a:cxn ang="0">
                <a:pos x="90" y="240"/>
              </a:cxn>
              <a:cxn ang="0">
                <a:pos x="74" y="274"/>
              </a:cxn>
              <a:cxn ang="0">
                <a:pos x="51" y="284"/>
              </a:cxn>
              <a:cxn ang="0">
                <a:pos x="50" y="306"/>
              </a:cxn>
              <a:cxn ang="0">
                <a:pos x="2" y="324"/>
              </a:cxn>
              <a:cxn ang="0">
                <a:pos x="0" y="342"/>
              </a:cxn>
              <a:cxn ang="0">
                <a:pos x="130" y="320"/>
              </a:cxn>
              <a:cxn ang="0">
                <a:pos x="366" y="270"/>
              </a:cxn>
              <a:cxn ang="0">
                <a:pos x="548" y="226"/>
              </a:cxn>
              <a:cxn ang="0">
                <a:pos x="548" y="192"/>
              </a:cxn>
              <a:cxn ang="0">
                <a:pos x="529" y="181"/>
              </a:cxn>
              <a:cxn ang="0">
                <a:pos x="513" y="199"/>
              </a:cxn>
              <a:cxn ang="0">
                <a:pos x="503" y="152"/>
              </a:cxn>
              <a:cxn ang="0">
                <a:pos x="513" y="111"/>
              </a:cxn>
              <a:cxn ang="0">
                <a:pos x="445" y="80"/>
              </a:cxn>
              <a:cxn ang="0">
                <a:pos x="398" y="88"/>
              </a:cxn>
              <a:cxn ang="0">
                <a:pos x="397" y="24"/>
              </a:cxn>
              <a:cxn ang="0">
                <a:pos x="349" y="0"/>
              </a:cxn>
              <a:cxn ang="0">
                <a:pos x="313" y="15"/>
              </a:cxn>
              <a:cxn ang="0">
                <a:pos x="289" y="75"/>
              </a:cxn>
              <a:cxn ang="0">
                <a:pos x="247" y="99"/>
              </a:cxn>
              <a:cxn ang="0">
                <a:pos x="229" y="193"/>
              </a:cxn>
              <a:cxn ang="0">
                <a:pos x="160" y="240"/>
              </a:cxn>
              <a:cxn ang="0">
                <a:pos x="105" y="258"/>
              </a:cxn>
              <a:cxn ang="0">
                <a:pos x="90" y="240"/>
              </a:cxn>
            </a:cxnLst>
            <a:rect l="0" t="0" r="r" b="b"/>
            <a:pathLst>
              <a:path w="548" h="342">
                <a:moveTo>
                  <a:pt x="90" y="240"/>
                </a:moveTo>
                <a:lnTo>
                  <a:pt x="74" y="274"/>
                </a:lnTo>
                <a:lnTo>
                  <a:pt x="51" y="284"/>
                </a:lnTo>
                <a:lnTo>
                  <a:pt x="50" y="306"/>
                </a:lnTo>
                <a:lnTo>
                  <a:pt x="2" y="324"/>
                </a:lnTo>
                <a:lnTo>
                  <a:pt x="0" y="342"/>
                </a:lnTo>
                <a:lnTo>
                  <a:pt x="130" y="320"/>
                </a:lnTo>
                <a:lnTo>
                  <a:pt x="366" y="270"/>
                </a:lnTo>
                <a:lnTo>
                  <a:pt x="548" y="226"/>
                </a:lnTo>
                <a:lnTo>
                  <a:pt x="548" y="192"/>
                </a:lnTo>
                <a:lnTo>
                  <a:pt x="529" y="181"/>
                </a:lnTo>
                <a:lnTo>
                  <a:pt x="513" y="199"/>
                </a:lnTo>
                <a:lnTo>
                  <a:pt x="503" y="152"/>
                </a:lnTo>
                <a:lnTo>
                  <a:pt x="513" y="111"/>
                </a:lnTo>
                <a:lnTo>
                  <a:pt x="445" y="80"/>
                </a:lnTo>
                <a:lnTo>
                  <a:pt x="398" y="88"/>
                </a:lnTo>
                <a:lnTo>
                  <a:pt x="397" y="24"/>
                </a:lnTo>
                <a:lnTo>
                  <a:pt x="349" y="0"/>
                </a:lnTo>
                <a:lnTo>
                  <a:pt x="313" y="15"/>
                </a:lnTo>
                <a:lnTo>
                  <a:pt x="289" y="75"/>
                </a:lnTo>
                <a:lnTo>
                  <a:pt x="247" y="99"/>
                </a:lnTo>
                <a:lnTo>
                  <a:pt x="229" y="193"/>
                </a:lnTo>
                <a:lnTo>
                  <a:pt x="160" y="240"/>
                </a:lnTo>
                <a:lnTo>
                  <a:pt x="105" y="258"/>
                </a:lnTo>
                <a:lnTo>
                  <a:pt x="90" y="240"/>
                </a:lnTo>
                <a:close/>
              </a:path>
            </a:pathLst>
          </a:custGeom>
          <a:no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1" name="Freeform 54"/>
          <p:cNvSpPr>
            <a:spLocks/>
          </p:cNvSpPr>
          <p:nvPr/>
        </p:nvSpPr>
        <p:spPr bwMode="auto">
          <a:xfrm>
            <a:off x="6224588" y="2878078"/>
            <a:ext cx="484187" cy="522287"/>
          </a:xfrm>
          <a:custGeom>
            <a:avLst/>
            <a:gdLst/>
            <a:ahLst/>
            <a:cxnLst>
              <a:cxn ang="0">
                <a:pos x="32" y="171"/>
              </a:cxn>
              <a:cxn ang="0">
                <a:pos x="8" y="164"/>
              </a:cxn>
              <a:cxn ang="0">
                <a:pos x="0" y="216"/>
              </a:cxn>
              <a:cxn ang="0">
                <a:pos x="8" y="271"/>
              </a:cxn>
              <a:cxn ang="0">
                <a:pos x="53" y="308"/>
              </a:cxn>
              <a:cxn ang="0">
                <a:pos x="64" y="326"/>
              </a:cxn>
              <a:cxn ang="0">
                <a:pos x="121" y="308"/>
              </a:cxn>
              <a:cxn ang="0">
                <a:pos x="189" y="264"/>
              </a:cxn>
              <a:cxn ang="0">
                <a:pos x="209" y="168"/>
              </a:cxn>
              <a:cxn ang="0">
                <a:pos x="253" y="143"/>
              </a:cxn>
              <a:cxn ang="0">
                <a:pos x="277" y="84"/>
              </a:cxn>
              <a:cxn ang="0">
                <a:pos x="311" y="68"/>
              </a:cxn>
              <a:cxn ang="0">
                <a:pos x="266" y="60"/>
              </a:cxn>
              <a:cxn ang="0">
                <a:pos x="188" y="103"/>
              </a:cxn>
              <a:cxn ang="0">
                <a:pos x="176" y="61"/>
              </a:cxn>
              <a:cxn ang="0">
                <a:pos x="108" y="65"/>
              </a:cxn>
              <a:cxn ang="0">
                <a:pos x="92" y="0"/>
              </a:cxn>
              <a:cxn ang="0">
                <a:pos x="75" y="18"/>
              </a:cxn>
              <a:cxn ang="0">
                <a:pos x="80" y="111"/>
              </a:cxn>
              <a:cxn ang="0">
                <a:pos x="49" y="119"/>
              </a:cxn>
              <a:cxn ang="0">
                <a:pos x="32" y="171"/>
              </a:cxn>
            </a:cxnLst>
            <a:rect l="0" t="0" r="r" b="b"/>
            <a:pathLst>
              <a:path w="311" h="326">
                <a:moveTo>
                  <a:pt x="32" y="171"/>
                </a:moveTo>
                <a:lnTo>
                  <a:pt x="8" y="164"/>
                </a:lnTo>
                <a:lnTo>
                  <a:pt x="0" y="216"/>
                </a:lnTo>
                <a:lnTo>
                  <a:pt x="8" y="271"/>
                </a:lnTo>
                <a:lnTo>
                  <a:pt x="53" y="308"/>
                </a:lnTo>
                <a:lnTo>
                  <a:pt x="64" y="326"/>
                </a:lnTo>
                <a:lnTo>
                  <a:pt x="121" y="308"/>
                </a:lnTo>
                <a:lnTo>
                  <a:pt x="189" y="264"/>
                </a:lnTo>
                <a:lnTo>
                  <a:pt x="209" y="168"/>
                </a:lnTo>
                <a:lnTo>
                  <a:pt x="253" y="143"/>
                </a:lnTo>
                <a:lnTo>
                  <a:pt x="277" y="84"/>
                </a:lnTo>
                <a:lnTo>
                  <a:pt x="311" y="68"/>
                </a:lnTo>
                <a:lnTo>
                  <a:pt x="266" y="60"/>
                </a:lnTo>
                <a:lnTo>
                  <a:pt x="188" y="103"/>
                </a:lnTo>
                <a:lnTo>
                  <a:pt x="176" y="61"/>
                </a:lnTo>
                <a:lnTo>
                  <a:pt x="108" y="65"/>
                </a:lnTo>
                <a:lnTo>
                  <a:pt x="92" y="0"/>
                </a:lnTo>
                <a:lnTo>
                  <a:pt x="75" y="18"/>
                </a:lnTo>
                <a:lnTo>
                  <a:pt x="80" y="111"/>
                </a:lnTo>
                <a:lnTo>
                  <a:pt x="49" y="119"/>
                </a:lnTo>
                <a:lnTo>
                  <a:pt x="32" y="171"/>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2" name="Freeform 55"/>
          <p:cNvSpPr>
            <a:spLocks/>
          </p:cNvSpPr>
          <p:nvPr/>
        </p:nvSpPr>
        <p:spPr bwMode="auto">
          <a:xfrm>
            <a:off x="6913563" y="2887603"/>
            <a:ext cx="134937" cy="174625"/>
          </a:xfrm>
          <a:custGeom>
            <a:avLst/>
            <a:gdLst/>
            <a:ahLst/>
            <a:cxnLst>
              <a:cxn ang="0">
                <a:pos x="0" y="6"/>
              </a:cxn>
              <a:cxn ang="0">
                <a:pos x="18" y="0"/>
              </a:cxn>
              <a:cxn ang="0">
                <a:pos x="58" y="24"/>
              </a:cxn>
              <a:cxn ang="0">
                <a:pos x="58" y="47"/>
              </a:cxn>
              <a:cxn ang="0">
                <a:pos x="86" y="65"/>
              </a:cxn>
              <a:cxn ang="0">
                <a:pos x="87" y="97"/>
              </a:cxn>
              <a:cxn ang="0">
                <a:pos x="42" y="109"/>
              </a:cxn>
              <a:cxn ang="0">
                <a:pos x="0" y="6"/>
              </a:cxn>
            </a:cxnLst>
            <a:rect l="0" t="0" r="r" b="b"/>
            <a:pathLst>
              <a:path w="87" h="109">
                <a:moveTo>
                  <a:pt x="0" y="6"/>
                </a:moveTo>
                <a:lnTo>
                  <a:pt x="18" y="0"/>
                </a:lnTo>
                <a:lnTo>
                  <a:pt x="58" y="24"/>
                </a:lnTo>
                <a:lnTo>
                  <a:pt x="58" y="47"/>
                </a:lnTo>
                <a:lnTo>
                  <a:pt x="86" y="65"/>
                </a:lnTo>
                <a:lnTo>
                  <a:pt x="87" y="97"/>
                </a:lnTo>
                <a:lnTo>
                  <a:pt x="42" y="109"/>
                </a:lnTo>
                <a:lnTo>
                  <a:pt x="0" y="6"/>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3" name="Freeform 56"/>
          <p:cNvSpPr>
            <a:spLocks/>
          </p:cNvSpPr>
          <p:nvPr/>
        </p:nvSpPr>
        <p:spPr bwMode="auto">
          <a:xfrm>
            <a:off x="6332538" y="2543115"/>
            <a:ext cx="655637" cy="442913"/>
          </a:xfrm>
          <a:custGeom>
            <a:avLst/>
            <a:gdLst/>
            <a:ahLst/>
            <a:cxnLst>
              <a:cxn ang="0">
                <a:pos x="39" y="40"/>
              </a:cxn>
              <a:cxn ang="0">
                <a:pos x="0" y="77"/>
              </a:cxn>
              <a:cxn ang="0">
                <a:pos x="21" y="212"/>
              </a:cxn>
              <a:cxn ang="0">
                <a:pos x="39" y="277"/>
              </a:cxn>
              <a:cxn ang="0">
                <a:pos x="111" y="272"/>
              </a:cxn>
              <a:cxn ang="0">
                <a:pos x="376" y="221"/>
              </a:cxn>
              <a:cxn ang="0">
                <a:pos x="395" y="213"/>
              </a:cxn>
              <a:cxn ang="0">
                <a:pos x="422" y="151"/>
              </a:cxn>
              <a:cxn ang="0">
                <a:pos x="382" y="116"/>
              </a:cxn>
              <a:cxn ang="0">
                <a:pos x="403" y="36"/>
              </a:cxn>
              <a:cxn ang="0">
                <a:pos x="372" y="28"/>
              </a:cxn>
              <a:cxn ang="0">
                <a:pos x="372" y="8"/>
              </a:cxn>
              <a:cxn ang="0">
                <a:pos x="359" y="0"/>
              </a:cxn>
              <a:cxn ang="0">
                <a:pos x="51" y="57"/>
              </a:cxn>
              <a:cxn ang="0">
                <a:pos x="39" y="40"/>
              </a:cxn>
            </a:cxnLst>
            <a:rect l="0" t="0" r="r" b="b"/>
            <a:pathLst>
              <a:path w="422" h="277">
                <a:moveTo>
                  <a:pt x="39" y="40"/>
                </a:moveTo>
                <a:lnTo>
                  <a:pt x="0" y="77"/>
                </a:lnTo>
                <a:lnTo>
                  <a:pt x="21" y="212"/>
                </a:lnTo>
                <a:lnTo>
                  <a:pt x="39" y="277"/>
                </a:lnTo>
                <a:lnTo>
                  <a:pt x="111" y="272"/>
                </a:lnTo>
                <a:lnTo>
                  <a:pt x="376" y="221"/>
                </a:lnTo>
                <a:lnTo>
                  <a:pt x="395" y="213"/>
                </a:lnTo>
                <a:lnTo>
                  <a:pt x="422" y="151"/>
                </a:lnTo>
                <a:lnTo>
                  <a:pt x="382" y="116"/>
                </a:lnTo>
                <a:lnTo>
                  <a:pt x="403" y="36"/>
                </a:lnTo>
                <a:lnTo>
                  <a:pt x="372" y="28"/>
                </a:lnTo>
                <a:lnTo>
                  <a:pt x="372" y="8"/>
                </a:lnTo>
                <a:lnTo>
                  <a:pt x="359" y="0"/>
                </a:lnTo>
                <a:lnTo>
                  <a:pt x="51" y="57"/>
                </a:lnTo>
                <a:lnTo>
                  <a:pt x="39" y="4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4" name="Freeform 57"/>
          <p:cNvSpPr>
            <a:spLocks/>
          </p:cNvSpPr>
          <p:nvPr/>
        </p:nvSpPr>
        <p:spPr bwMode="auto">
          <a:xfrm>
            <a:off x="6926263" y="2593915"/>
            <a:ext cx="171450" cy="354013"/>
          </a:xfrm>
          <a:custGeom>
            <a:avLst/>
            <a:gdLst/>
            <a:ahLst/>
            <a:cxnLst>
              <a:cxn ang="0">
                <a:pos x="20" y="1"/>
              </a:cxn>
              <a:cxn ang="0">
                <a:pos x="46" y="0"/>
              </a:cxn>
              <a:cxn ang="0">
                <a:pos x="99" y="33"/>
              </a:cxn>
              <a:cxn ang="0">
                <a:pos x="91" y="60"/>
              </a:cxn>
              <a:cxn ang="0">
                <a:pos x="110" y="77"/>
              </a:cxn>
              <a:cxn ang="0">
                <a:pos x="111" y="181"/>
              </a:cxn>
              <a:cxn ang="0">
                <a:pos x="93" y="221"/>
              </a:cxn>
              <a:cxn ang="0">
                <a:pos x="71" y="207"/>
              </a:cxn>
              <a:cxn ang="0">
                <a:pos x="49" y="205"/>
              </a:cxn>
              <a:cxn ang="0">
                <a:pos x="10" y="184"/>
              </a:cxn>
              <a:cxn ang="0">
                <a:pos x="40" y="119"/>
              </a:cxn>
              <a:cxn ang="0">
                <a:pos x="0" y="84"/>
              </a:cxn>
              <a:cxn ang="0">
                <a:pos x="20" y="1"/>
              </a:cxn>
            </a:cxnLst>
            <a:rect l="0" t="0" r="r" b="b"/>
            <a:pathLst>
              <a:path w="111" h="221">
                <a:moveTo>
                  <a:pt x="20" y="1"/>
                </a:moveTo>
                <a:lnTo>
                  <a:pt x="46" y="0"/>
                </a:lnTo>
                <a:lnTo>
                  <a:pt x="99" y="33"/>
                </a:lnTo>
                <a:lnTo>
                  <a:pt x="91" y="60"/>
                </a:lnTo>
                <a:lnTo>
                  <a:pt x="110" y="77"/>
                </a:lnTo>
                <a:lnTo>
                  <a:pt x="111" y="181"/>
                </a:lnTo>
                <a:lnTo>
                  <a:pt x="93" y="221"/>
                </a:lnTo>
                <a:lnTo>
                  <a:pt x="71" y="207"/>
                </a:lnTo>
                <a:lnTo>
                  <a:pt x="49" y="205"/>
                </a:lnTo>
                <a:lnTo>
                  <a:pt x="10" y="184"/>
                </a:lnTo>
                <a:lnTo>
                  <a:pt x="40" y="119"/>
                </a:lnTo>
                <a:lnTo>
                  <a:pt x="0" y="84"/>
                </a:lnTo>
                <a:lnTo>
                  <a:pt x="20" y="1"/>
                </a:lnTo>
                <a:close/>
              </a:path>
            </a:pathLst>
          </a:custGeom>
          <a:solidFill>
            <a:schemeClr val="tx2">
              <a:lumMod val="60000"/>
              <a:lumOff val="40000"/>
            </a:schemeClr>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5" name="Freeform 58"/>
          <p:cNvSpPr>
            <a:spLocks/>
          </p:cNvSpPr>
          <p:nvPr/>
        </p:nvSpPr>
        <p:spPr bwMode="auto">
          <a:xfrm>
            <a:off x="6388100" y="2043053"/>
            <a:ext cx="725488" cy="609600"/>
          </a:xfrm>
          <a:custGeom>
            <a:avLst/>
            <a:gdLst/>
            <a:ahLst/>
            <a:cxnLst>
              <a:cxn ang="0">
                <a:pos x="36" y="256"/>
              </a:cxn>
              <a:cxn ang="0">
                <a:pos x="80" y="233"/>
              </a:cxn>
              <a:cxn ang="0">
                <a:pos x="140" y="228"/>
              </a:cxn>
              <a:cxn ang="0">
                <a:pos x="154" y="208"/>
              </a:cxn>
              <a:cxn ang="0">
                <a:pos x="176" y="205"/>
              </a:cxn>
              <a:cxn ang="0">
                <a:pos x="188" y="184"/>
              </a:cxn>
              <a:cxn ang="0">
                <a:pos x="207" y="176"/>
              </a:cxn>
              <a:cxn ang="0">
                <a:pos x="198" y="136"/>
              </a:cxn>
              <a:cxn ang="0">
                <a:pos x="186" y="125"/>
              </a:cxn>
              <a:cxn ang="0">
                <a:pos x="211" y="93"/>
              </a:cxn>
              <a:cxn ang="0">
                <a:pos x="227" y="93"/>
              </a:cxn>
              <a:cxn ang="0">
                <a:pos x="282" y="26"/>
              </a:cxn>
              <a:cxn ang="0">
                <a:pos x="366" y="0"/>
              </a:cxn>
              <a:cxn ang="0">
                <a:pos x="375" y="64"/>
              </a:cxn>
              <a:cxn ang="0">
                <a:pos x="379" y="61"/>
              </a:cxn>
              <a:cxn ang="0">
                <a:pos x="399" y="84"/>
              </a:cxn>
              <a:cxn ang="0">
                <a:pos x="400" y="149"/>
              </a:cxn>
              <a:cxn ang="0">
                <a:pos x="425" y="203"/>
              </a:cxn>
              <a:cxn ang="0">
                <a:pos x="435" y="272"/>
              </a:cxn>
              <a:cxn ang="0">
                <a:pos x="437" y="332"/>
              </a:cxn>
              <a:cxn ang="0">
                <a:pos x="467" y="352"/>
              </a:cxn>
              <a:cxn ang="0">
                <a:pos x="445" y="381"/>
              </a:cxn>
              <a:cxn ang="0">
                <a:pos x="391" y="346"/>
              </a:cxn>
              <a:cxn ang="0">
                <a:pos x="363" y="349"/>
              </a:cxn>
              <a:cxn ang="0">
                <a:pos x="335" y="341"/>
              </a:cxn>
              <a:cxn ang="0">
                <a:pos x="336" y="321"/>
              </a:cxn>
              <a:cxn ang="0">
                <a:pos x="319" y="314"/>
              </a:cxn>
              <a:cxn ang="0">
                <a:pos x="13" y="373"/>
              </a:cxn>
              <a:cxn ang="0">
                <a:pos x="0" y="356"/>
              </a:cxn>
              <a:cxn ang="0">
                <a:pos x="47" y="288"/>
              </a:cxn>
              <a:cxn ang="0">
                <a:pos x="36" y="256"/>
              </a:cxn>
            </a:cxnLst>
            <a:rect l="0" t="0" r="r" b="b"/>
            <a:pathLst>
              <a:path w="467" h="381">
                <a:moveTo>
                  <a:pt x="36" y="256"/>
                </a:moveTo>
                <a:lnTo>
                  <a:pt x="80" y="233"/>
                </a:lnTo>
                <a:lnTo>
                  <a:pt x="140" y="228"/>
                </a:lnTo>
                <a:lnTo>
                  <a:pt x="154" y="208"/>
                </a:lnTo>
                <a:lnTo>
                  <a:pt x="176" y="205"/>
                </a:lnTo>
                <a:lnTo>
                  <a:pt x="188" y="184"/>
                </a:lnTo>
                <a:lnTo>
                  <a:pt x="207" y="176"/>
                </a:lnTo>
                <a:lnTo>
                  <a:pt x="198" y="136"/>
                </a:lnTo>
                <a:lnTo>
                  <a:pt x="186" y="125"/>
                </a:lnTo>
                <a:lnTo>
                  <a:pt x="211" y="93"/>
                </a:lnTo>
                <a:lnTo>
                  <a:pt x="227" y="93"/>
                </a:lnTo>
                <a:lnTo>
                  <a:pt x="282" y="26"/>
                </a:lnTo>
                <a:lnTo>
                  <a:pt x="366" y="0"/>
                </a:lnTo>
                <a:lnTo>
                  <a:pt x="375" y="64"/>
                </a:lnTo>
                <a:lnTo>
                  <a:pt x="379" y="61"/>
                </a:lnTo>
                <a:lnTo>
                  <a:pt x="399" y="84"/>
                </a:lnTo>
                <a:lnTo>
                  <a:pt x="400" y="149"/>
                </a:lnTo>
                <a:lnTo>
                  <a:pt x="425" y="203"/>
                </a:lnTo>
                <a:lnTo>
                  <a:pt x="435" y="272"/>
                </a:lnTo>
                <a:lnTo>
                  <a:pt x="437" y="332"/>
                </a:lnTo>
                <a:lnTo>
                  <a:pt x="467" y="352"/>
                </a:lnTo>
                <a:lnTo>
                  <a:pt x="445" y="381"/>
                </a:lnTo>
                <a:lnTo>
                  <a:pt x="391" y="346"/>
                </a:lnTo>
                <a:lnTo>
                  <a:pt x="363" y="349"/>
                </a:lnTo>
                <a:lnTo>
                  <a:pt x="335" y="341"/>
                </a:lnTo>
                <a:lnTo>
                  <a:pt x="336" y="321"/>
                </a:lnTo>
                <a:lnTo>
                  <a:pt x="319" y="314"/>
                </a:lnTo>
                <a:lnTo>
                  <a:pt x="13" y="373"/>
                </a:lnTo>
                <a:lnTo>
                  <a:pt x="0" y="356"/>
                </a:lnTo>
                <a:lnTo>
                  <a:pt x="47" y="288"/>
                </a:lnTo>
                <a:lnTo>
                  <a:pt x="36" y="256"/>
                </a:lnTo>
                <a:close/>
              </a:path>
            </a:pathLst>
          </a:custGeom>
          <a:solidFill>
            <a:schemeClr val="tx2">
              <a:lumMod val="60000"/>
              <a:lumOff val="40000"/>
            </a:schemeClr>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6" name="Freeform 59"/>
          <p:cNvSpPr>
            <a:spLocks/>
          </p:cNvSpPr>
          <p:nvPr/>
        </p:nvSpPr>
        <p:spPr bwMode="auto">
          <a:xfrm>
            <a:off x="6951663" y="2008128"/>
            <a:ext cx="193675" cy="366712"/>
          </a:xfrm>
          <a:custGeom>
            <a:avLst/>
            <a:gdLst/>
            <a:ahLst/>
            <a:cxnLst>
              <a:cxn ang="0">
                <a:pos x="0" y="24"/>
              </a:cxn>
              <a:cxn ang="0">
                <a:pos x="90" y="0"/>
              </a:cxn>
              <a:cxn ang="0">
                <a:pos x="124" y="63"/>
              </a:cxn>
              <a:cxn ang="0">
                <a:pos x="106" y="79"/>
              </a:cxn>
              <a:cxn ang="0">
                <a:pos x="113" y="217"/>
              </a:cxn>
              <a:cxn ang="0">
                <a:pos x="61" y="229"/>
              </a:cxn>
              <a:cxn ang="0">
                <a:pos x="36" y="172"/>
              </a:cxn>
              <a:cxn ang="0">
                <a:pos x="35" y="104"/>
              </a:cxn>
              <a:cxn ang="0">
                <a:pos x="12" y="84"/>
              </a:cxn>
              <a:cxn ang="0">
                <a:pos x="0" y="24"/>
              </a:cxn>
            </a:cxnLst>
            <a:rect l="0" t="0" r="r" b="b"/>
            <a:pathLst>
              <a:path w="124" h="229">
                <a:moveTo>
                  <a:pt x="0" y="24"/>
                </a:moveTo>
                <a:lnTo>
                  <a:pt x="90" y="0"/>
                </a:lnTo>
                <a:lnTo>
                  <a:pt x="124" y="63"/>
                </a:lnTo>
                <a:lnTo>
                  <a:pt x="106" y="79"/>
                </a:lnTo>
                <a:lnTo>
                  <a:pt x="113" y="217"/>
                </a:lnTo>
                <a:lnTo>
                  <a:pt x="61" y="229"/>
                </a:lnTo>
                <a:lnTo>
                  <a:pt x="36" y="172"/>
                </a:lnTo>
                <a:lnTo>
                  <a:pt x="35" y="104"/>
                </a:lnTo>
                <a:lnTo>
                  <a:pt x="12" y="84"/>
                </a:lnTo>
                <a:lnTo>
                  <a:pt x="0" y="24"/>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7" name="Freeform 60"/>
          <p:cNvSpPr>
            <a:spLocks/>
          </p:cNvSpPr>
          <p:nvPr/>
        </p:nvSpPr>
        <p:spPr bwMode="auto">
          <a:xfrm>
            <a:off x="7045325" y="2293878"/>
            <a:ext cx="409575" cy="192087"/>
          </a:xfrm>
          <a:custGeom>
            <a:avLst/>
            <a:gdLst/>
            <a:ahLst/>
            <a:cxnLst>
              <a:cxn ang="0">
                <a:pos x="0" y="48"/>
              </a:cxn>
              <a:cxn ang="0">
                <a:pos x="134" y="15"/>
              </a:cxn>
              <a:cxn ang="0">
                <a:pos x="150" y="16"/>
              </a:cxn>
              <a:cxn ang="0">
                <a:pos x="166" y="0"/>
              </a:cxn>
              <a:cxn ang="0">
                <a:pos x="179" y="8"/>
              </a:cxn>
              <a:cxn ang="0">
                <a:pos x="163" y="43"/>
              </a:cxn>
              <a:cxn ang="0">
                <a:pos x="191" y="40"/>
              </a:cxn>
              <a:cxn ang="0">
                <a:pos x="207" y="67"/>
              </a:cxn>
              <a:cxn ang="0">
                <a:pos x="226" y="70"/>
              </a:cxn>
              <a:cxn ang="0">
                <a:pos x="239" y="66"/>
              </a:cxn>
              <a:cxn ang="0">
                <a:pos x="239" y="51"/>
              </a:cxn>
              <a:cxn ang="0">
                <a:pos x="216" y="32"/>
              </a:cxn>
              <a:cxn ang="0">
                <a:pos x="234" y="31"/>
              </a:cxn>
              <a:cxn ang="0">
                <a:pos x="263" y="71"/>
              </a:cxn>
              <a:cxn ang="0">
                <a:pos x="235" y="95"/>
              </a:cxn>
              <a:cxn ang="0">
                <a:pos x="203" y="83"/>
              </a:cxn>
              <a:cxn ang="0">
                <a:pos x="183" y="112"/>
              </a:cxn>
              <a:cxn ang="0">
                <a:pos x="143" y="83"/>
              </a:cxn>
              <a:cxn ang="0">
                <a:pos x="10" y="120"/>
              </a:cxn>
              <a:cxn ang="0">
                <a:pos x="0" y="48"/>
              </a:cxn>
            </a:cxnLst>
            <a:rect l="0" t="0" r="r" b="b"/>
            <a:pathLst>
              <a:path w="263" h="120">
                <a:moveTo>
                  <a:pt x="0" y="48"/>
                </a:moveTo>
                <a:lnTo>
                  <a:pt x="134" y="15"/>
                </a:lnTo>
                <a:lnTo>
                  <a:pt x="150" y="16"/>
                </a:lnTo>
                <a:lnTo>
                  <a:pt x="166" y="0"/>
                </a:lnTo>
                <a:lnTo>
                  <a:pt x="179" y="8"/>
                </a:lnTo>
                <a:lnTo>
                  <a:pt x="163" y="43"/>
                </a:lnTo>
                <a:lnTo>
                  <a:pt x="191" y="40"/>
                </a:lnTo>
                <a:lnTo>
                  <a:pt x="207" y="67"/>
                </a:lnTo>
                <a:lnTo>
                  <a:pt x="226" y="70"/>
                </a:lnTo>
                <a:lnTo>
                  <a:pt x="239" y="66"/>
                </a:lnTo>
                <a:lnTo>
                  <a:pt x="239" y="51"/>
                </a:lnTo>
                <a:lnTo>
                  <a:pt x="216" y="32"/>
                </a:lnTo>
                <a:lnTo>
                  <a:pt x="234" y="31"/>
                </a:lnTo>
                <a:lnTo>
                  <a:pt x="263" y="71"/>
                </a:lnTo>
                <a:lnTo>
                  <a:pt x="235" y="95"/>
                </a:lnTo>
                <a:lnTo>
                  <a:pt x="203" y="83"/>
                </a:lnTo>
                <a:lnTo>
                  <a:pt x="183" y="112"/>
                </a:lnTo>
                <a:lnTo>
                  <a:pt x="143" y="83"/>
                </a:lnTo>
                <a:lnTo>
                  <a:pt x="10" y="120"/>
                </a:lnTo>
                <a:lnTo>
                  <a:pt x="0" y="48"/>
                </a:lnTo>
                <a:close/>
              </a:path>
            </a:pathLst>
          </a:custGeom>
          <a:solidFill>
            <a:schemeClr val="bg1"/>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8" name="Freeform 61"/>
          <p:cNvSpPr>
            <a:spLocks/>
          </p:cNvSpPr>
          <p:nvPr/>
        </p:nvSpPr>
        <p:spPr bwMode="auto">
          <a:xfrm>
            <a:off x="7059613" y="2439928"/>
            <a:ext cx="212725" cy="168275"/>
          </a:xfrm>
          <a:custGeom>
            <a:avLst/>
            <a:gdLst/>
            <a:ahLst/>
            <a:cxnLst>
              <a:cxn ang="0">
                <a:pos x="0" y="27"/>
              </a:cxn>
              <a:cxn ang="0">
                <a:pos x="105" y="0"/>
              </a:cxn>
              <a:cxn ang="0">
                <a:pos x="137" y="48"/>
              </a:cxn>
              <a:cxn ang="0">
                <a:pos x="118" y="69"/>
              </a:cxn>
              <a:cxn ang="0">
                <a:pos x="85" y="61"/>
              </a:cxn>
              <a:cxn ang="0">
                <a:pos x="33" y="105"/>
              </a:cxn>
              <a:cxn ang="0">
                <a:pos x="5" y="82"/>
              </a:cxn>
              <a:cxn ang="0">
                <a:pos x="0" y="27"/>
              </a:cxn>
            </a:cxnLst>
            <a:rect l="0" t="0" r="r" b="b"/>
            <a:pathLst>
              <a:path w="137" h="105">
                <a:moveTo>
                  <a:pt x="0" y="27"/>
                </a:moveTo>
                <a:lnTo>
                  <a:pt x="105" y="0"/>
                </a:lnTo>
                <a:lnTo>
                  <a:pt x="137" y="48"/>
                </a:lnTo>
                <a:lnTo>
                  <a:pt x="118" y="69"/>
                </a:lnTo>
                <a:lnTo>
                  <a:pt x="85" y="61"/>
                </a:lnTo>
                <a:lnTo>
                  <a:pt x="33" y="105"/>
                </a:lnTo>
                <a:lnTo>
                  <a:pt x="5" y="82"/>
                </a:lnTo>
                <a:lnTo>
                  <a:pt x="0" y="27"/>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29" name="Freeform 62"/>
          <p:cNvSpPr>
            <a:spLocks/>
          </p:cNvSpPr>
          <p:nvPr/>
        </p:nvSpPr>
        <p:spPr bwMode="auto">
          <a:xfrm>
            <a:off x="7094538" y="2554228"/>
            <a:ext cx="211137" cy="130175"/>
          </a:xfrm>
          <a:custGeom>
            <a:avLst/>
            <a:gdLst/>
            <a:ahLst/>
            <a:cxnLst>
              <a:cxn ang="0">
                <a:pos x="0" y="60"/>
              </a:cxn>
              <a:cxn ang="0">
                <a:pos x="56" y="33"/>
              </a:cxn>
              <a:cxn ang="0">
                <a:pos x="110" y="0"/>
              </a:cxn>
              <a:cxn ang="0">
                <a:pos x="119" y="1"/>
              </a:cxn>
              <a:cxn ang="0">
                <a:pos x="135" y="2"/>
              </a:cxn>
              <a:cxn ang="0">
                <a:pos x="82" y="45"/>
              </a:cxn>
              <a:cxn ang="0">
                <a:pos x="16" y="81"/>
              </a:cxn>
              <a:cxn ang="0">
                <a:pos x="0" y="60"/>
              </a:cxn>
            </a:cxnLst>
            <a:rect l="0" t="0" r="r" b="b"/>
            <a:pathLst>
              <a:path w="135" h="81">
                <a:moveTo>
                  <a:pt x="0" y="60"/>
                </a:moveTo>
                <a:lnTo>
                  <a:pt x="56" y="33"/>
                </a:lnTo>
                <a:lnTo>
                  <a:pt x="110" y="0"/>
                </a:lnTo>
                <a:lnTo>
                  <a:pt x="119" y="1"/>
                </a:lnTo>
                <a:lnTo>
                  <a:pt x="135" y="2"/>
                </a:lnTo>
                <a:lnTo>
                  <a:pt x="82" y="45"/>
                </a:lnTo>
                <a:lnTo>
                  <a:pt x="16" y="81"/>
                </a:lnTo>
                <a:lnTo>
                  <a:pt x="0" y="60"/>
                </a:lnTo>
                <a:close/>
              </a:path>
            </a:pathLst>
          </a:custGeom>
          <a:solidFill>
            <a:srgbClr val="0070C0"/>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30" name="Freeform 63"/>
          <p:cNvSpPr>
            <a:spLocks/>
          </p:cNvSpPr>
          <p:nvPr/>
        </p:nvSpPr>
        <p:spPr bwMode="auto">
          <a:xfrm>
            <a:off x="7092950" y="1938278"/>
            <a:ext cx="223838" cy="412750"/>
          </a:xfrm>
          <a:custGeom>
            <a:avLst/>
            <a:gdLst/>
            <a:ahLst/>
            <a:cxnLst>
              <a:cxn ang="0">
                <a:pos x="31" y="0"/>
              </a:cxn>
              <a:cxn ang="0">
                <a:pos x="0" y="45"/>
              </a:cxn>
              <a:cxn ang="0">
                <a:pos x="34" y="105"/>
              </a:cxn>
              <a:cxn ang="0">
                <a:pos x="14" y="121"/>
              </a:cxn>
              <a:cxn ang="0">
                <a:pos x="22" y="258"/>
              </a:cxn>
              <a:cxn ang="0">
                <a:pos x="103" y="238"/>
              </a:cxn>
              <a:cxn ang="0">
                <a:pos x="124" y="238"/>
              </a:cxn>
              <a:cxn ang="0">
                <a:pos x="136" y="224"/>
              </a:cxn>
              <a:cxn ang="0">
                <a:pos x="136" y="198"/>
              </a:cxn>
              <a:cxn ang="0">
                <a:pos x="145" y="182"/>
              </a:cxn>
              <a:cxn ang="0">
                <a:pos x="100" y="162"/>
              </a:cxn>
              <a:cxn ang="0">
                <a:pos x="42" y="12"/>
              </a:cxn>
              <a:cxn ang="0">
                <a:pos x="31" y="0"/>
              </a:cxn>
            </a:cxnLst>
            <a:rect l="0" t="0" r="r" b="b"/>
            <a:pathLst>
              <a:path w="145" h="258">
                <a:moveTo>
                  <a:pt x="31" y="0"/>
                </a:moveTo>
                <a:lnTo>
                  <a:pt x="0" y="45"/>
                </a:lnTo>
                <a:lnTo>
                  <a:pt x="34" y="105"/>
                </a:lnTo>
                <a:lnTo>
                  <a:pt x="14" y="121"/>
                </a:lnTo>
                <a:lnTo>
                  <a:pt x="22" y="258"/>
                </a:lnTo>
                <a:lnTo>
                  <a:pt x="103" y="238"/>
                </a:lnTo>
                <a:lnTo>
                  <a:pt x="124" y="238"/>
                </a:lnTo>
                <a:lnTo>
                  <a:pt x="136" y="224"/>
                </a:lnTo>
                <a:lnTo>
                  <a:pt x="136" y="198"/>
                </a:lnTo>
                <a:lnTo>
                  <a:pt x="145" y="182"/>
                </a:lnTo>
                <a:lnTo>
                  <a:pt x="100" y="162"/>
                </a:lnTo>
                <a:lnTo>
                  <a:pt x="42" y="12"/>
                </a:lnTo>
                <a:lnTo>
                  <a:pt x="31" y="0"/>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31" name="Freeform 64"/>
          <p:cNvSpPr>
            <a:spLocks/>
          </p:cNvSpPr>
          <p:nvPr/>
        </p:nvSpPr>
        <p:spPr bwMode="auto">
          <a:xfrm>
            <a:off x="7223125" y="2425640"/>
            <a:ext cx="106363" cy="90488"/>
          </a:xfrm>
          <a:custGeom>
            <a:avLst/>
            <a:gdLst/>
            <a:ahLst/>
            <a:cxnLst>
              <a:cxn ang="0">
                <a:pos x="0" y="9"/>
              </a:cxn>
              <a:cxn ang="0">
                <a:pos x="29" y="0"/>
              </a:cxn>
              <a:cxn ang="0">
                <a:pos x="69" y="29"/>
              </a:cxn>
              <a:cxn ang="0">
                <a:pos x="61" y="37"/>
              </a:cxn>
              <a:cxn ang="0">
                <a:pos x="41" y="37"/>
              </a:cxn>
              <a:cxn ang="0">
                <a:pos x="32" y="57"/>
              </a:cxn>
              <a:cxn ang="0">
                <a:pos x="0" y="9"/>
              </a:cxn>
            </a:cxnLst>
            <a:rect l="0" t="0" r="r" b="b"/>
            <a:pathLst>
              <a:path w="69" h="57">
                <a:moveTo>
                  <a:pt x="0" y="9"/>
                </a:moveTo>
                <a:lnTo>
                  <a:pt x="29" y="0"/>
                </a:lnTo>
                <a:lnTo>
                  <a:pt x="69" y="29"/>
                </a:lnTo>
                <a:lnTo>
                  <a:pt x="61" y="37"/>
                </a:lnTo>
                <a:lnTo>
                  <a:pt x="41" y="37"/>
                </a:lnTo>
                <a:lnTo>
                  <a:pt x="32" y="57"/>
                </a:lnTo>
                <a:lnTo>
                  <a:pt x="0" y="9"/>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32" name="Freeform 65"/>
          <p:cNvSpPr>
            <a:spLocks/>
          </p:cNvSpPr>
          <p:nvPr/>
        </p:nvSpPr>
        <p:spPr bwMode="auto">
          <a:xfrm>
            <a:off x="6994525" y="3122553"/>
            <a:ext cx="57150" cy="103187"/>
          </a:xfrm>
          <a:custGeom>
            <a:avLst/>
            <a:gdLst/>
            <a:ahLst/>
            <a:cxnLst>
              <a:cxn ang="0">
                <a:pos x="0" y="6"/>
              </a:cxn>
              <a:cxn ang="0">
                <a:pos x="37" y="0"/>
              </a:cxn>
              <a:cxn ang="0">
                <a:pos x="15" y="64"/>
              </a:cxn>
              <a:cxn ang="0">
                <a:pos x="1" y="63"/>
              </a:cxn>
              <a:cxn ang="0">
                <a:pos x="0" y="6"/>
              </a:cxn>
            </a:cxnLst>
            <a:rect l="0" t="0" r="r" b="b"/>
            <a:pathLst>
              <a:path w="37" h="64">
                <a:moveTo>
                  <a:pt x="0" y="6"/>
                </a:moveTo>
                <a:lnTo>
                  <a:pt x="37" y="0"/>
                </a:lnTo>
                <a:lnTo>
                  <a:pt x="15" y="64"/>
                </a:lnTo>
                <a:lnTo>
                  <a:pt x="1" y="63"/>
                </a:lnTo>
                <a:lnTo>
                  <a:pt x="0" y="6"/>
                </a:lnTo>
                <a:close/>
              </a:path>
            </a:pathLst>
          </a:custGeom>
          <a:solidFill>
            <a:srgbClr val="FFFFFF"/>
          </a:solidFill>
          <a:ln w="17526">
            <a:solidFill>
              <a:srgbClr val="000000"/>
            </a:solidFill>
            <a:prstDash val="solid"/>
            <a:round/>
            <a:headEnd/>
            <a:tailEnd/>
          </a:ln>
        </p:spPr>
        <p:txBody>
          <a:bodyP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33" name="Text Box 66"/>
          <p:cNvSpPr txBox="1">
            <a:spLocks noChangeArrowheads="1"/>
          </p:cNvSpPr>
          <p:nvPr/>
        </p:nvSpPr>
        <p:spPr bwMode="auto">
          <a:xfrm>
            <a:off x="3790590" y="5361247"/>
            <a:ext cx="4860626" cy="400110"/>
          </a:xfrm>
          <a:prstGeom prst="rect">
            <a:avLst/>
          </a:prstGeom>
          <a:noFill/>
          <a:ln w="9525">
            <a:noFill/>
            <a:miter lim="800000"/>
            <a:headEnd/>
            <a:tailEnd/>
          </a:ln>
          <a:effectLst/>
        </p:spPr>
        <p:txBody>
          <a:bodyPr wrap="none">
            <a:spAutoFit/>
          </a:bodyPr>
          <a:lstStyle/>
          <a:p>
            <a:pPr algn="l" fontAlgn="auto">
              <a:spcBef>
                <a:spcPts val="0"/>
              </a:spcBef>
              <a:spcAft>
                <a:spcPts val="0"/>
              </a:spcAft>
              <a:defRPr/>
            </a:pPr>
            <a:r>
              <a:rPr lang="en-US" sz="2000" u="sng" kern="0" dirty="0">
                <a:solidFill>
                  <a:schemeClr val="tx1"/>
                </a:solidFill>
              </a:rPr>
              <a:t>&lt;</a:t>
            </a:r>
            <a:r>
              <a:rPr lang="en-US" sz="2000" kern="0" dirty="0">
                <a:solidFill>
                  <a:schemeClr val="tx1"/>
                </a:solidFill>
              </a:rPr>
              <a:t> </a:t>
            </a:r>
            <a:r>
              <a:rPr lang="en-US" sz="2000" kern="0" dirty="0" smtClean="0">
                <a:solidFill>
                  <a:schemeClr val="tx1"/>
                </a:solidFill>
              </a:rPr>
              <a:t>2.98 (provisional national average)</a:t>
            </a:r>
            <a:endParaRPr lang="en-US" sz="2000" kern="0" dirty="0">
              <a:solidFill>
                <a:schemeClr val="tx1"/>
              </a:solidFill>
            </a:endParaRPr>
          </a:p>
        </p:txBody>
      </p:sp>
      <p:sp>
        <p:nvSpPr>
          <p:cNvPr id="134" name="Text Box 67"/>
          <p:cNvSpPr txBox="1">
            <a:spLocks noChangeArrowheads="1"/>
          </p:cNvSpPr>
          <p:nvPr/>
        </p:nvSpPr>
        <p:spPr bwMode="auto">
          <a:xfrm>
            <a:off x="3810000" y="5723859"/>
            <a:ext cx="934871" cy="400110"/>
          </a:xfrm>
          <a:prstGeom prst="rect">
            <a:avLst/>
          </a:prstGeom>
          <a:noFill/>
          <a:ln w="9525">
            <a:noFill/>
            <a:miter lim="800000"/>
            <a:headEnd/>
            <a:tailEnd/>
          </a:ln>
          <a:effectLst/>
        </p:spPr>
        <p:txBody>
          <a:bodyPr wrap="none">
            <a:spAutoFit/>
          </a:bodyPr>
          <a:lstStyle/>
          <a:p>
            <a:pPr algn="l" fontAlgn="auto">
              <a:spcBef>
                <a:spcPts val="0"/>
              </a:spcBef>
              <a:spcAft>
                <a:spcPts val="0"/>
              </a:spcAft>
              <a:defRPr/>
            </a:pPr>
            <a:r>
              <a:rPr lang="en-US" sz="2000" kern="0" dirty="0" smtClean="0">
                <a:solidFill>
                  <a:schemeClr val="tx1"/>
                </a:solidFill>
              </a:rPr>
              <a:t>&gt; 2.98</a:t>
            </a:r>
            <a:endParaRPr lang="en-US" sz="2000" kern="0" dirty="0">
              <a:solidFill>
                <a:schemeClr val="tx1"/>
              </a:solidFill>
            </a:endParaRPr>
          </a:p>
        </p:txBody>
      </p:sp>
      <p:sp>
        <p:nvSpPr>
          <p:cNvPr id="135" name="Rectangle 70"/>
          <p:cNvSpPr>
            <a:spLocks noChangeArrowheads="1"/>
          </p:cNvSpPr>
          <p:nvPr/>
        </p:nvSpPr>
        <p:spPr bwMode="auto">
          <a:xfrm>
            <a:off x="3193446" y="5772090"/>
            <a:ext cx="447675" cy="230188"/>
          </a:xfrm>
          <a:prstGeom prst="rect">
            <a:avLst/>
          </a:prstGeom>
          <a:solidFill>
            <a:srgbClr val="0070C0"/>
          </a:solidFill>
          <a:ln w="17526">
            <a:solidFill>
              <a:srgbClr val="000000"/>
            </a:solidFill>
            <a:miter lim="800000"/>
            <a:headEnd/>
            <a:tailEnd/>
          </a:ln>
          <a:effectLst/>
        </p:spPr>
        <p:txBody>
          <a:bodyPr wrap="none" anchor="ct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36" name="Rectangle 71"/>
          <p:cNvSpPr>
            <a:spLocks noChangeArrowheads="1"/>
          </p:cNvSpPr>
          <p:nvPr/>
        </p:nvSpPr>
        <p:spPr bwMode="auto">
          <a:xfrm>
            <a:off x="3193446" y="5410733"/>
            <a:ext cx="447675" cy="230188"/>
          </a:xfrm>
          <a:prstGeom prst="rect">
            <a:avLst/>
          </a:prstGeom>
          <a:solidFill>
            <a:schemeClr val="bg1"/>
          </a:solidFill>
          <a:ln w="17526">
            <a:solidFill>
              <a:srgbClr val="000000"/>
            </a:solidFill>
            <a:miter lim="800000"/>
            <a:headEnd/>
            <a:tailEnd/>
          </a:ln>
          <a:effectLst/>
        </p:spPr>
        <p:txBody>
          <a:bodyPr wrap="none" anchor="ct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37" name="Oval 72"/>
          <p:cNvSpPr>
            <a:spLocks noChangeArrowheads="1"/>
          </p:cNvSpPr>
          <p:nvPr/>
        </p:nvSpPr>
        <p:spPr bwMode="auto">
          <a:xfrm>
            <a:off x="7286625" y="2852678"/>
            <a:ext cx="149225" cy="153987"/>
          </a:xfrm>
          <a:prstGeom prst="ellipse">
            <a:avLst/>
          </a:prstGeom>
          <a:solidFill>
            <a:schemeClr val="tx2">
              <a:lumMod val="60000"/>
              <a:lumOff val="40000"/>
            </a:schemeClr>
          </a:solidFill>
          <a:ln w="17526">
            <a:solidFill>
              <a:srgbClr val="000000"/>
            </a:solidFill>
            <a:round/>
            <a:headEnd/>
            <a:tailEnd/>
          </a:ln>
          <a:effectLst/>
        </p:spPr>
        <p:txBody>
          <a:bodyPr wrap="none" anchor="ctr"/>
          <a:lstStyle/>
          <a:p>
            <a:pPr algn="l" fontAlgn="auto">
              <a:spcBef>
                <a:spcPts val="0"/>
              </a:spcBef>
              <a:spcAft>
                <a:spcPts val="0"/>
              </a:spcAft>
              <a:defRPr/>
            </a:pPr>
            <a:endParaRPr lang="en-US" sz="1800" kern="0" dirty="0">
              <a:solidFill>
                <a:sysClr val="windowText" lastClr="000000"/>
              </a:solidFill>
              <a:latin typeface="Myriad Web Pro"/>
            </a:endParaRPr>
          </a:p>
        </p:txBody>
      </p:sp>
      <p:sp>
        <p:nvSpPr>
          <p:cNvPr id="138" name="Text Box 73"/>
          <p:cNvSpPr txBox="1">
            <a:spLocks noChangeArrowheads="1"/>
          </p:cNvSpPr>
          <p:nvPr/>
        </p:nvSpPr>
        <p:spPr bwMode="auto">
          <a:xfrm>
            <a:off x="7435850" y="2774890"/>
            <a:ext cx="583814" cy="369332"/>
          </a:xfrm>
          <a:prstGeom prst="rect">
            <a:avLst/>
          </a:prstGeom>
          <a:noFill/>
          <a:ln w="9525">
            <a:noFill/>
            <a:miter lim="800000"/>
            <a:headEnd/>
            <a:tailEnd/>
          </a:ln>
          <a:effectLst/>
        </p:spPr>
        <p:txBody>
          <a:bodyPr wrap="none">
            <a:spAutoFit/>
          </a:bodyPr>
          <a:lstStyle/>
          <a:p>
            <a:pPr algn="l" fontAlgn="auto">
              <a:spcBef>
                <a:spcPts val="0"/>
              </a:spcBef>
              <a:spcAft>
                <a:spcPts val="0"/>
              </a:spcAft>
              <a:defRPr/>
            </a:pPr>
            <a:r>
              <a:rPr lang="en-US" sz="1800" kern="0" dirty="0">
                <a:solidFill>
                  <a:srgbClr val="AFCAFF">
                    <a:lumMod val="25000"/>
                  </a:srgbClr>
                </a:solidFill>
                <a:latin typeface="Myriad Web Pro"/>
              </a:rPr>
              <a:t>D.C.</a:t>
            </a:r>
          </a:p>
        </p:txBody>
      </p:sp>
      <p:sp>
        <p:nvSpPr>
          <p:cNvPr id="139" name="Freeform 14"/>
          <p:cNvSpPr>
            <a:spLocks/>
          </p:cNvSpPr>
          <p:nvPr/>
        </p:nvSpPr>
        <p:spPr bwMode="auto">
          <a:xfrm>
            <a:off x="533400" y="3429000"/>
            <a:ext cx="1254125" cy="1081088"/>
          </a:xfrm>
          <a:custGeom>
            <a:avLst/>
            <a:gdLst/>
            <a:ahLst/>
            <a:cxnLst>
              <a:cxn ang="0">
                <a:pos x="224" y="204"/>
              </a:cxn>
              <a:cxn ang="0">
                <a:pos x="505" y="0"/>
              </a:cxn>
              <a:cxn ang="0">
                <a:pos x="640" y="36"/>
              </a:cxn>
              <a:cxn ang="0">
                <a:pos x="705" y="102"/>
              </a:cxn>
              <a:cxn ang="0">
                <a:pos x="969" y="127"/>
              </a:cxn>
              <a:cxn ang="0">
                <a:pos x="977" y="805"/>
              </a:cxn>
              <a:cxn ang="0">
                <a:pos x="1064" y="825"/>
              </a:cxn>
              <a:cxn ang="0">
                <a:pos x="1104" y="906"/>
              </a:cxn>
              <a:cxn ang="0">
                <a:pos x="1165" y="878"/>
              </a:cxn>
              <a:cxn ang="0">
                <a:pos x="1292" y="1062"/>
              </a:cxn>
              <a:cxn ang="0">
                <a:pos x="1401" y="1147"/>
              </a:cxn>
              <a:cxn ang="0">
                <a:pos x="1397" y="1220"/>
              </a:cxn>
              <a:cxn ang="0">
                <a:pos x="1259" y="1229"/>
              </a:cxn>
              <a:cxn ang="0">
                <a:pos x="1198" y="1004"/>
              </a:cxn>
              <a:cxn ang="0">
                <a:pos x="762" y="783"/>
              </a:cxn>
              <a:cxn ang="0">
                <a:pos x="774" y="853"/>
              </a:cxn>
              <a:cxn ang="0">
                <a:pos x="676" y="943"/>
              </a:cxn>
              <a:cxn ang="0">
                <a:pos x="660" y="910"/>
              </a:cxn>
              <a:cxn ang="0">
                <a:pos x="632" y="910"/>
              </a:cxn>
              <a:cxn ang="0">
                <a:pos x="553" y="1098"/>
              </a:cxn>
              <a:cxn ang="0">
                <a:pos x="310" y="1283"/>
              </a:cxn>
              <a:cxn ang="0">
                <a:pos x="69" y="1371"/>
              </a:cxn>
              <a:cxn ang="0">
                <a:pos x="0" y="1359"/>
              </a:cxn>
              <a:cxn ang="0">
                <a:pos x="277" y="1200"/>
              </a:cxn>
              <a:cxn ang="0">
                <a:pos x="310" y="1200"/>
              </a:cxn>
              <a:cxn ang="0">
                <a:pos x="411" y="1078"/>
              </a:cxn>
              <a:cxn ang="0">
                <a:pos x="456" y="1074"/>
              </a:cxn>
              <a:cxn ang="0">
                <a:pos x="525" y="980"/>
              </a:cxn>
              <a:cxn ang="0">
                <a:pos x="501" y="939"/>
              </a:cxn>
              <a:cxn ang="0">
                <a:pos x="354" y="959"/>
              </a:cxn>
              <a:cxn ang="0">
                <a:pos x="253" y="726"/>
              </a:cxn>
              <a:cxn ang="0">
                <a:pos x="310" y="621"/>
              </a:cxn>
              <a:cxn ang="0">
                <a:pos x="403" y="584"/>
              </a:cxn>
              <a:cxn ang="0">
                <a:pos x="370" y="490"/>
              </a:cxn>
              <a:cxn ang="0">
                <a:pos x="273" y="534"/>
              </a:cxn>
              <a:cxn ang="0">
                <a:pos x="200" y="400"/>
              </a:cxn>
              <a:cxn ang="0">
                <a:pos x="281" y="368"/>
              </a:cxn>
              <a:cxn ang="0">
                <a:pos x="354" y="404"/>
              </a:cxn>
              <a:cxn ang="0">
                <a:pos x="387" y="384"/>
              </a:cxn>
              <a:cxn ang="0">
                <a:pos x="326" y="269"/>
              </a:cxn>
              <a:cxn ang="0">
                <a:pos x="220" y="261"/>
              </a:cxn>
              <a:cxn ang="0">
                <a:pos x="224" y="204"/>
              </a:cxn>
            </a:cxnLst>
            <a:rect l="0" t="0" r="r" b="b"/>
            <a:pathLst>
              <a:path w="1401" h="1371">
                <a:moveTo>
                  <a:pt x="224" y="204"/>
                </a:moveTo>
                <a:lnTo>
                  <a:pt x="505" y="0"/>
                </a:lnTo>
                <a:lnTo>
                  <a:pt x="640" y="36"/>
                </a:lnTo>
                <a:lnTo>
                  <a:pt x="705" y="102"/>
                </a:lnTo>
                <a:lnTo>
                  <a:pt x="969" y="127"/>
                </a:lnTo>
                <a:lnTo>
                  <a:pt x="977" y="805"/>
                </a:lnTo>
                <a:lnTo>
                  <a:pt x="1064" y="825"/>
                </a:lnTo>
                <a:lnTo>
                  <a:pt x="1104" y="906"/>
                </a:lnTo>
                <a:lnTo>
                  <a:pt x="1165" y="878"/>
                </a:lnTo>
                <a:lnTo>
                  <a:pt x="1292" y="1062"/>
                </a:lnTo>
                <a:lnTo>
                  <a:pt x="1401" y="1147"/>
                </a:lnTo>
                <a:lnTo>
                  <a:pt x="1397" y="1220"/>
                </a:lnTo>
                <a:lnTo>
                  <a:pt x="1259" y="1229"/>
                </a:lnTo>
                <a:lnTo>
                  <a:pt x="1198" y="1004"/>
                </a:lnTo>
                <a:lnTo>
                  <a:pt x="762" y="783"/>
                </a:lnTo>
                <a:lnTo>
                  <a:pt x="774" y="853"/>
                </a:lnTo>
                <a:lnTo>
                  <a:pt x="676" y="943"/>
                </a:lnTo>
                <a:lnTo>
                  <a:pt x="660" y="910"/>
                </a:lnTo>
                <a:lnTo>
                  <a:pt x="632" y="910"/>
                </a:lnTo>
                <a:lnTo>
                  <a:pt x="553" y="1098"/>
                </a:lnTo>
                <a:lnTo>
                  <a:pt x="310" y="1283"/>
                </a:lnTo>
                <a:lnTo>
                  <a:pt x="69" y="1371"/>
                </a:lnTo>
                <a:lnTo>
                  <a:pt x="0" y="1359"/>
                </a:lnTo>
                <a:lnTo>
                  <a:pt x="277" y="1200"/>
                </a:lnTo>
                <a:lnTo>
                  <a:pt x="310" y="1200"/>
                </a:lnTo>
                <a:lnTo>
                  <a:pt x="411" y="1078"/>
                </a:lnTo>
                <a:lnTo>
                  <a:pt x="456" y="1074"/>
                </a:lnTo>
                <a:lnTo>
                  <a:pt x="525" y="980"/>
                </a:lnTo>
                <a:lnTo>
                  <a:pt x="501" y="939"/>
                </a:lnTo>
                <a:lnTo>
                  <a:pt x="354" y="959"/>
                </a:lnTo>
                <a:lnTo>
                  <a:pt x="253" y="726"/>
                </a:lnTo>
                <a:lnTo>
                  <a:pt x="310" y="621"/>
                </a:lnTo>
                <a:lnTo>
                  <a:pt x="403" y="584"/>
                </a:lnTo>
                <a:lnTo>
                  <a:pt x="370" y="490"/>
                </a:lnTo>
                <a:lnTo>
                  <a:pt x="273" y="534"/>
                </a:lnTo>
                <a:lnTo>
                  <a:pt x="200" y="400"/>
                </a:lnTo>
                <a:lnTo>
                  <a:pt x="281" y="368"/>
                </a:lnTo>
                <a:lnTo>
                  <a:pt x="354" y="404"/>
                </a:lnTo>
                <a:lnTo>
                  <a:pt x="387" y="384"/>
                </a:lnTo>
                <a:lnTo>
                  <a:pt x="326" y="269"/>
                </a:lnTo>
                <a:lnTo>
                  <a:pt x="220" y="261"/>
                </a:lnTo>
                <a:lnTo>
                  <a:pt x="224" y="204"/>
                </a:lnTo>
                <a:close/>
              </a:path>
            </a:pathLst>
          </a:custGeom>
          <a:solidFill>
            <a:schemeClr val="tx2">
              <a:lumMod val="60000"/>
              <a:lumOff val="40000"/>
            </a:schemeClr>
          </a:solidFill>
          <a:ln w="17526">
            <a:solidFill>
              <a:srgbClr val="000000"/>
            </a:solidFill>
            <a:prstDash val="solid"/>
            <a:round/>
            <a:headEnd/>
            <a:tailEnd/>
          </a:ln>
        </p:spPr>
        <p:txBody>
          <a:bodyPr/>
          <a:lstStyle/>
          <a:p>
            <a:pPr algn="l" fontAlgn="auto">
              <a:spcBef>
                <a:spcPts val="0"/>
              </a:spcBef>
              <a:spcAft>
                <a:spcPts val="0"/>
              </a:spcAft>
            </a:pPr>
            <a:endParaRPr lang="en-US" sz="1800" dirty="0">
              <a:solidFill>
                <a:srgbClr val="0039A6"/>
              </a:solidFill>
              <a:latin typeface="Myriad Web Pro"/>
            </a:endParaRPr>
          </a:p>
        </p:txBody>
      </p:sp>
      <p:sp>
        <p:nvSpPr>
          <p:cNvPr id="73" name="Oval 72"/>
          <p:cNvSpPr/>
          <p:nvPr/>
        </p:nvSpPr>
        <p:spPr>
          <a:xfrm>
            <a:off x="6400800" y="2746315"/>
            <a:ext cx="762000" cy="606485"/>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13525" y="6248400"/>
            <a:ext cx="2096920" cy="400110"/>
          </a:xfrm>
          <a:prstGeom prst="rect">
            <a:avLst/>
          </a:prstGeom>
          <a:noFill/>
        </p:spPr>
        <p:txBody>
          <a:bodyPr wrap="none" rtlCol="0">
            <a:spAutoFit/>
          </a:bodyPr>
          <a:lstStyle/>
          <a:p>
            <a:r>
              <a:rPr lang="en-US" sz="2000" dirty="0" smtClean="0">
                <a:solidFill>
                  <a:schemeClr val="tx1"/>
                </a:solidFill>
              </a:rPr>
              <a:t>CDC, 3/16/2015</a:t>
            </a:r>
            <a:endParaRPr lang="en-US" sz="2000" dirty="0">
              <a:solidFill>
                <a:schemeClr val="tx1"/>
              </a:solidFill>
            </a:endParaRPr>
          </a:p>
        </p:txBody>
      </p:sp>
      <p:sp>
        <p:nvSpPr>
          <p:cNvPr id="5" name="TextBox 4"/>
          <p:cNvSpPr txBox="1"/>
          <p:nvPr/>
        </p:nvSpPr>
        <p:spPr>
          <a:xfrm>
            <a:off x="152400" y="5410200"/>
            <a:ext cx="2742802" cy="954107"/>
          </a:xfrm>
          <a:prstGeom prst="rect">
            <a:avLst/>
          </a:prstGeom>
          <a:noFill/>
        </p:spPr>
        <p:txBody>
          <a:bodyPr wrap="none" rtlCol="0">
            <a:spAutoFit/>
          </a:bodyPr>
          <a:lstStyle/>
          <a:p>
            <a:r>
              <a:rPr lang="en-US" dirty="0" smtClean="0">
                <a:solidFill>
                  <a:schemeClr val="tx1"/>
                </a:solidFill>
              </a:rPr>
              <a:t>Case no. 9,563</a:t>
            </a:r>
          </a:p>
          <a:p>
            <a:r>
              <a:rPr lang="en-US" dirty="0" smtClean="0">
                <a:solidFill>
                  <a:schemeClr val="tx1"/>
                </a:solidFill>
              </a:rPr>
              <a:t>(2% increase)</a:t>
            </a:r>
            <a:endParaRPr lang="en-US" dirty="0">
              <a:solidFill>
                <a:schemeClr val="tx1"/>
              </a:solidFill>
            </a:endParaRPr>
          </a:p>
        </p:txBody>
      </p:sp>
      <p:sp>
        <p:nvSpPr>
          <p:cNvPr id="7" name="Date Placeholder 6"/>
          <p:cNvSpPr>
            <a:spLocks noGrp="1"/>
          </p:cNvSpPr>
          <p:nvPr>
            <p:ph type="dt" sz="half" idx="10"/>
          </p:nvPr>
        </p:nvSpPr>
        <p:spPr>
          <a:xfrm>
            <a:off x="310493" y="6324600"/>
            <a:ext cx="2133600" cy="365125"/>
          </a:xfrm>
        </p:spPr>
        <p:txBody>
          <a:bodyPr/>
          <a:lstStyle/>
          <a:p>
            <a:r>
              <a:rPr lang="en-US" dirty="0" smtClean="0"/>
              <a:t>TB Annual Update, March 22, 2016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4" name="Rectangle 4"/>
          <p:cNvSpPr>
            <a:spLocks noGrp="1" noChangeArrowheads="1"/>
          </p:cNvSpPr>
          <p:nvPr>
            <p:ph type="title"/>
          </p:nvPr>
        </p:nvSpPr>
        <p:spPr/>
        <p:txBody>
          <a:bodyPr>
            <a:noAutofit/>
          </a:bodyPr>
          <a:lstStyle/>
          <a:p>
            <a:r>
              <a:rPr lang="en-US" sz="3600" dirty="0" smtClean="0">
                <a:latin typeface="Arial Rounded MT Bold" panose="020F0704030504030204" pitchFamily="34" charset="0"/>
              </a:rPr>
              <a:t>State TB Case Rates per 100,000 Population, by Jurisdiction</a:t>
            </a:r>
            <a:r>
              <a:rPr lang="en-US" sz="3600" smtClean="0">
                <a:latin typeface="Arial Rounded MT Bold" panose="020F0704030504030204" pitchFamily="34" charset="0"/>
              </a:rPr>
              <a:t>, 2015</a:t>
            </a:r>
            <a:endParaRPr lang="en-US" sz="3600" dirty="0">
              <a:latin typeface="Arial Rounded MT Bold" panose="020F0704030504030204" pitchFamily="34" charset="0"/>
            </a:endParaRPr>
          </a:p>
        </p:txBody>
      </p:sp>
      <p:sp>
        <p:nvSpPr>
          <p:cNvPr id="75" name="Date Placeholder 2"/>
          <p:cNvSpPr>
            <a:spLocks noGrp="1"/>
          </p:cNvSpPr>
          <p:nvPr>
            <p:ph type="dt" sz="half" idx="10"/>
          </p:nvPr>
        </p:nvSpPr>
        <p:spPr/>
        <p:txBody>
          <a:bodyPr/>
          <a:lstStyle/>
          <a:p>
            <a:r>
              <a:rPr lang="en-US" smtClean="0"/>
              <a:t>TB Annual Update, March 22, 2016</a:t>
            </a:r>
            <a:endParaRPr lang="en-US" dirty="0"/>
          </a:p>
        </p:txBody>
      </p:sp>
      <p:grpSp>
        <p:nvGrpSpPr>
          <p:cNvPr id="11" name="Group 110"/>
          <p:cNvGrpSpPr>
            <a:grpSpLocks/>
          </p:cNvGrpSpPr>
          <p:nvPr/>
        </p:nvGrpSpPr>
        <p:grpSpPr bwMode="auto">
          <a:xfrm>
            <a:off x="457877" y="1579783"/>
            <a:ext cx="8523288" cy="4460875"/>
            <a:chOff x="880" y="853"/>
            <a:chExt cx="4251" cy="2038"/>
          </a:xfrm>
        </p:grpSpPr>
        <p:sp>
          <p:nvSpPr>
            <p:cNvPr id="36" name="Freeform 8"/>
            <p:cNvSpPr>
              <a:spLocks/>
            </p:cNvSpPr>
            <p:nvPr/>
          </p:nvSpPr>
          <p:spPr bwMode="auto">
            <a:xfrm>
              <a:off x="4013" y="1640"/>
              <a:ext cx="43" cy="53"/>
            </a:xfrm>
            <a:custGeom>
              <a:avLst/>
              <a:gdLst>
                <a:gd name="T0" fmla="*/ 0 w 97"/>
                <a:gd name="T1" fmla="*/ 73 h 129"/>
                <a:gd name="T2" fmla="*/ 3 w 97"/>
                <a:gd name="T3" fmla="*/ 37 h 129"/>
                <a:gd name="T4" fmla="*/ 12 w 97"/>
                <a:gd name="T5" fmla="*/ 25 h 129"/>
                <a:gd name="T6" fmla="*/ 25 w 97"/>
                <a:gd name="T7" fmla="*/ 20 h 129"/>
                <a:gd name="T8" fmla="*/ 25 w 97"/>
                <a:gd name="T9" fmla="*/ 19 h 129"/>
                <a:gd name="T10" fmla="*/ 37 w 97"/>
                <a:gd name="T11" fmla="*/ 22 h 129"/>
                <a:gd name="T12" fmla="*/ 44 w 97"/>
                <a:gd name="T13" fmla="*/ 10 h 129"/>
                <a:gd name="T14" fmla="*/ 44 w 97"/>
                <a:gd name="T15" fmla="*/ 0 h 129"/>
                <a:gd name="T16" fmla="*/ 49 w 97"/>
                <a:gd name="T17" fmla="*/ 0 h 129"/>
                <a:gd name="T18" fmla="*/ 51 w 97"/>
                <a:gd name="T19" fmla="*/ 13 h 129"/>
                <a:gd name="T20" fmla="*/ 56 w 97"/>
                <a:gd name="T21" fmla="*/ 17 h 129"/>
                <a:gd name="T22" fmla="*/ 59 w 97"/>
                <a:gd name="T23" fmla="*/ 15 h 129"/>
                <a:gd name="T24" fmla="*/ 66 w 97"/>
                <a:gd name="T25" fmla="*/ 8 h 129"/>
                <a:gd name="T26" fmla="*/ 66 w 97"/>
                <a:gd name="T27" fmla="*/ 19 h 129"/>
                <a:gd name="T28" fmla="*/ 71 w 97"/>
                <a:gd name="T29" fmla="*/ 25 h 129"/>
                <a:gd name="T30" fmla="*/ 66 w 97"/>
                <a:gd name="T31" fmla="*/ 29 h 129"/>
                <a:gd name="T32" fmla="*/ 64 w 97"/>
                <a:gd name="T33" fmla="*/ 36 h 129"/>
                <a:gd name="T34" fmla="*/ 68 w 97"/>
                <a:gd name="T35" fmla="*/ 48 h 129"/>
                <a:gd name="T36" fmla="*/ 71 w 97"/>
                <a:gd name="T37" fmla="*/ 49 h 129"/>
                <a:gd name="T38" fmla="*/ 76 w 97"/>
                <a:gd name="T39" fmla="*/ 59 h 129"/>
                <a:gd name="T40" fmla="*/ 73 w 97"/>
                <a:gd name="T41" fmla="*/ 61 h 129"/>
                <a:gd name="T42" fmla="*/ 73 w 97"/>
                <a:gd name="T43" fmla="*/ 83 h 129"/>
                <a:gd name="T44" fmla="*/ 80 w 97"/>
                <a:gd name="T45" fmla="*/ 90 h 129"/>
                <a:gd name="T46" fmla="*/ 78 w 97"/>
                <a:gd name="T47" fmla="*/ 97 h 129"/>
                <a:gd name="T48" fmla="*/ 81 w 97"/>
                <a:gd name="T49" fmla="*/ 95 h 129"/>
                <a:gd name="T50" fmla="*/ 83 w 97"/>
                <a:gd name="T51" fmla="*/ 104 h 129"/>
                <a:gd name="T52" fmla="*/ 90 w 97"/>
                <a:gd name="T53" fmla="*/ 109 h 129"/>
                <a:gd name="T54" fmla="*/ 90 w 97"/>
                <a:gd name="T55" fmla="*/ 114 h 129"/>
                <a:gd name="T56" fmla="*/ 93 w 97"/>
                <a:gd name="T57" fmla="*/ 114 h 129"/>
                <a:gd name="T58" fmla="*/ 97 w 97"/>
                <a:gd name="T59" fmla="*/ 117 h 129"/>
                <a:gd name="T60" fmla="*/ 90 w 97"/>
                <a:gd name="T61" fmla="*/ 119 h 129"/>
                <a:gd name="T62" fmla="*/ 88 w 97"/>
                <a:gd name="T63" fmla="*/ 117 h 129"/>
                <a:gd name="T64" fmla="*/ 80 w 97"/>
                <a:gd name="T65" fmla="*/ 117 h 129"/>
                <a:gd name="T66" fmla="*/ 71 w 97"/>
                <a:gd name="T67" fmla="*/ 124 h 129"/>
                <a:gd name="T68" fmla="*/ 68 w 97"/>
                <a:gd name="T69" fmla="*/ 129 h 129"/>
                <a:gd name="T70" fmla="*/ 59 w 97"/>
                <a:gd name="T71" fmla="*/ 124 h 129"/>
                <a:gd name="T72" fmla="*/ 56 w 97"/>
                <a:gd name="T73" fmla="*/ 124 h 129"/>
                <a:gd name="T74" fmla="*/ 56 w 97"/>
                <a:gd name="T75" fmla="*/ 117 h 129"/>
                <a:gd name="T76" fmla="*/ 51 w 97"/>
                <a:gd name="T77" fmla="*/ 114 h 129"/>
                <a:gd name="T78" fmla="*/ 44 w 97"/>
                <a:gd name="T79" fmla="*/ 112 h 129"/>
                <a:gd name="T80" fmla="*/ 39 w 97"/>
                <a:gd name="T81" fmla="*/ 112 h 129"/>
                <a:gd name="T82" fmla="*/ 39 w 97"/>
                <a:gd name="T83" fmla="*/ 109 h 129"/>
                <a:gd name="T84" fmla="*/ 36 w 97"/>
                <a:gd name="T85" fmla="*/ 107 h 129"/>
                <a:gd name="T86" fmla="*/ 36 w 97"/>
                <a:gd name="T87" fmla="*/ 104 h 129"/>
                <a:gd name="T88" fmla="*/ 31 w 97"/>
                <a:gd name="T89" fmla="*/ 99 h 129"/>
                <a:gd name="T90" fmla="*/ 27 w 97"/>
                <a:gd name="T91" fmla="*/ 102 h 129"/>
                <a:gd name="T92" fmla="*/ 24 w 97"/>
                <a:gd name="T93" fmla="*/ 100 h 129"/>
                <a:gd name="T94" fmla="*/ 24 w 97"/>
                <a:gd name="T95" fmla="*/ 97 h 129"/>
                <a:gd name="T96" fmla="*/ 19 w 97"/>
                <a:gd name="T97" fmla="*/ 95 h 129"/>
                <a:gd name="T98" fmla="*/ 19 w 97"/>
                <a:gd name="T99" fmla="*/ 92 h 129"/>
                <a:gd name="T100" fmla="*/ 17 w 97"/>
                <a:gd name="T101" fmla="*/ 92 h 129"/>
                <a:gd name="T102" fmla="*/ 17 w 97"/>
                <a:gd name="T103" fmla="*/ 87 h 129"/>
                <a:gd name="T104" fmla="*/ 14 w 97"/>
                <a:gd name="T105" fmla="*/ 87 h 129"/>
                <a:gd name="T106" fmla="*/ 0 w 97"/>
                <a:gd name="T10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29">
                  <a:moveTo>
                    <a:pt x="0" y="73"/>
                  </a:moveTo>
                  <a:lnTo>
                    <a:pt x="3" y="37"/>
                  </a:lnTo>
                  <a:lnTo>
                    <a:pt x="12" y="25"/>
                  </a:lnTo>
                  <a:lnTo>
                    <a:pt x="25" y="20"/>
                  </a:lnTo>
                  <a:lnTo>
                    <a:pt x="25" y="19"/>
                  </a:lnTo>
                  <a:lnTo>
                    <a:pt x="37" y="22"/>
                  </a:lnTo>
                  <a:lnTo>
                    <a:pt x="44" y="10"/>
                  </a:lnTo>
                  <a:lnTo>
                    <a:pt x="44" y="0"/>
                  </a:lnTo>
                  <a:lnTo>
                    <a:pt x="49" y="0"/>
                  </a:lnTo>
                  <a:lnTo>
                    <a:pt x="51" y="13"/>
                  </a:lnTo>
                  <a:lnTo>
                    <a:pt x="56" y="17"/>
                  </a:lnTo>
                  <a:lnTo>
                    <a:pt x="59" y="15"/>
                  </a:lnTo>
                  <a:lnTo>
                    <a:pt x="66" y="8"/>
                  </a:lnTo>
                  <a:lnTo>
                    <a:pt x="66" y="19"/>
                  </a:lnTo>
                  <a:lnTo>
                    <a:pt x="71" y="25"/>
                  </a:lnTo>
                  <a:lnTo>
                    <a:pt x="66" y="29"/>
                  </a:lnTo>
                  <a:lnTo>
                    <a:pt x="64" y="36"/>
                  </a:lnTo>
                  <a:lnTo>
                    <a:pt x="68" y="48"/>
                  </a:lnTo>
                  <a:lnTo>
                    <a:pt x="71" y="49"/>
                  </a:lnTo>
                  <a:lnTo>
                    <a:pt x="76" y="59"/>
                  </a:lnTo>
                  <a:lnTo>
                    <a:pt x="73" y="61"/>
                  </a:lnTo>
                  <a:lnTo>
                    <a:pt x="73" y="83"/>
                  </a:lnTo>
                  <a:lnTo>
                    <a:pt x="80" y="90"/>
                  </a:lnTo>
                  <a:lnTo>
                    <a:pt x="78" y="97"/>
                  </a:lnTo>
                  <a:lnTo>
                    <a:pt x="81" y="95"/>
                  </a:lnTo>
                  <a:lnTo>
                    <a:pt x="83" y="104"/>
                  </a:lnTo>
                  <a:lnTo>
                    <a:pt x="90" y="109"/>
                  </a:lnTo>
                  <a:lnTo>
                    <a:pt x="90" y="114"/>
                  </a:lnTo>
                  <a:lnTo>
                    <a:pt x="93" y="114"/>
                  </a:lnTo>
                  <a:lnTo>
                    <a:pt x="97" y="117"/>
                  </a:lnTo>
                  <a:lnTo>
                    <a:pt x="90" y="119"/>
                  </a:lnTo>
                  <a:lnTo>
                    <a:pt x="88" y="117"/>
                  </a:lnTo>
                  <a:lnTo>
                    <a:pt x="80" y="117"/>
                  </a:lnTo>
                  <a:lnTo>
                    <a:pt x="71" y="124"/>
                  </a:lnTo>
                  <a:lnTo>
                    <a:pt x="68" y="129"/>
                  </a:lnTo>
                  <a:lnTo>
                    <a:pt x="59" y="124"/>
                  </a:lnTo>
                  <a:lnTo>
                    <a:pt x="56" y="124"/>
                  </a:lnTo>
                  <a:lnTo>
                    <a:pt x="56" y="117"/>
                  </a:lnTo>
                  <a:lnTo>
                    <a:pt x="51" y="114"/>
                  </a:lnTo>
                  <a:lnTo>
                    <a:pt x="44" y="112"/>
                  </a:lnTo>
                  <a:lnTo>
                    <a:pt x="39" y="112"/>
                  </a:lnTo>
                  <a:lnTo>
                    <a:pt x="39" y="109"/>
                  </a:lnTo>
                  <a:lnTo>
                    <a:pt x="36" y="107"/>
                  </a:lnTo>
                  <a:lnTo>
                    <a:pt x="36" y="104"/>
                  </a:lnTo>
                  <a:lnTo>
                    <a:pt x="31" y="99"/>
                  </a:lnTo>
                  <a:lnTo>
                    <a:pt x="27" y="102"/>
                  </a:lnTo>
                  <a:lnTo>
                    <a:pt x="24" y="100"/>
                  </a:lnTo>
                  <a:lnTo>
                    <a:pt x="24" y="97"/>
                  </a:lnTo>
                  <a:lnTo>
                    <a:pt x="19" y="95"/>
                  </a:lnTo>
                  <a:lnTo>
                    <a:pt x="19" y="92"/>
                  </a:lnTo>
                  <a:lnTo>
                    <a:pt x="17" y="92"/>
                  </a:lnTo>
                  <a:lnTo>
                    <a:pt x="17" y="87"/>
                  </a:lnTo>
                  <a:lnTo>
                    <a:pt x="14" y="87"/>
                  </a:lnTo>
                  <a:lnTo>
                    <a:pt x="0" y="73"/>
                  </a:lnTo>
                  <a:close/>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7" name="Freeform 9"/>
            <p:cNvSpPr>
              <a:spLocks/>
            </p:cNvSpPr>
            <p:nvPr/>
          </p:nvSpPr>
          <p:spPr bwMode="auto">
            <a:xfrm>
              <a:off x="3885" y="1657"/>
              <a:ext cx="126" cy="229"/>
            </a:xfrm>
            <a:custGeom>
              <a:avLst/>
              <a:gdLst>
                <a:gd name="T0" fmla="*/ 0 w 285"/>
                <a:gd name="T1" fmla="*/ 533 h 567"/>
                <a:gd name="T2" fmla="*/ 24 w 285"/>
                <a:gd name="T3" fmla="*/ 465 h 567"/>
                <a:gd name="T4" fmla="*/ 48 w 285"/>
                <a:gd name="T5" fmla="*/ 230 h 567"/>
                <a:gd name="T6" fmla="*/ 80 w 285"/>
                <a:gd name="T7" fmla="*/ 184 h 567"/>
                <a:gd name="T8" fmla="*/ 92 w 285"/>
                <a:gd name="T9" fmla="*/ 148 h 567"/>
                <a:gd name="T10" fmla="*/ 114 w 285"/>
                <a:gd name="T11" fmla="*/ 88 h 567"/>
                <a:gd name="T12" fmla="*/ 146 w 285"/>
                <a:gd name="T13" fmla="*/ 7 h 567"/>
                <a:gd name="T14" fmla="*/ 153 w 285"/>
                <a:gd name="T15" fmla="*/ 22 h 567"/>
                <a:gd name="T16" fmla="*/ 169 w 285"/>
                <a:gd name="T17" fmla="*/ 58 h 567"/>
                <a:gd name="T18" fmla="*/ 188 w 285"/>
                <a:gd name="T19" fmla="*/ 121 h 567"/>
                <a:gd name="T20" fmla="*/ 205 w 285"/>
                <a:gd name="T21" fmla="*/ 141 h 567"/>
                <a:gd name="T22" fmla="*/ 217 w 285"/>
                <a:gd name="T23" fmla="*/ 157 h 567"/>
                <a:gd name="T24" fmla="*/ 264 w 285"/>
                <a:gd name="T25" fmla="*/ 165 h 567"/>
                <a:gd name="T26" fmla="*/ 285 w 285"/>
                <a:gd name="T27" fmla="*/ 163 h 567"/>
                <a:gd name="T28" fmla="*/ 274 w 285"/>
                <a:gd name="T29" fmla="*/ 170 h 567"/>
                <a:gd name="T30" fmla="*/ 274 w 285"/>
                <a:gd name="T31" fmla="*/ 204 h 567"/>
                <a:gd name="T32" fmla="*/ 266 w 285"/>
                <a:gd name="T33" fmla="*/ 208 h 567"/>
                <a:gd name="T34" fmla="*/ 247 w 285"/>
                <a:gd name="T35" fmla="*/ 220 h 567"/>
                <a:gd name="T36" fmla="*/ 258 w 285"/>
                <a:gd name="T37" fmla="*/ 233 h 567"/>
                <a:gd name="T38" fmla="*/ 269 w 285"/>
                <a:gd name="T39" fmla="*/ 237 h 567"/>
                <a:gd name="T40" fmla="*/ 264 w 285"/>
                <a:gd name="T41" fmla="*/ 252 h 567"/>
                <a:gd name="T42" fmla="*/ 268 w 285"/>
                <a:gd name="T43" fmla="*/ 281 h 567"/>
                <a:gd name="T44" fmla="*/ 252 w 285"/>
                <a:gd name="T45" fmla="*/ 308 h 567"/>
                <a:gd name="T46" fmla="*/ 261 w 285"/>
                <a:gd name="T47" fmla="*/ 315 h 567"/>
                <a:gd name="T48" fmla="*/ 273 w 285"/>
                <a:gd name="T49" fmla="*/ 312 h 567"/>
                <a:gd name="T50" fmla="*/ 271 w 285"/>
                <a:gd name="T51" fmla="*/ 330 h 567"/>
                <a:gd name="T52" fmla="*/ 258 w 285"/>
                <a:gd name="T53" fmla="*/ 329 h 567"/>
                <a:gd name="T54" fmla="*/ 246 w 285"/>
                <a:gd name="T55" fmla="*/ 329 h 567"/>
                <a:gd name="T56" fmla="*/ 229 w 285"/>
                <a:gd name="T57" fmla="*/ 291 h 567"/>
                <a:gd name="T58" fmla="*/ 217 w 285"/>
                <a:gd name="T59" fmla="*/ 272 h 567"/>
                <a:gd name="T60" fmla="*/ 193 w 285"/>
                <a:gd name="T61" fmla="*/ 289 h 567"/>
                <a:gd name="T62" fmla="*/ 171 w 285"/>
                <a:gd name="T63" fmla="*/ 320 h 567"/>
                <a:gd name="T64" fmla="*/ 175 w 285"/>
                <a:gd name="T65" fmla="*/ 364 h 567"/>
                <a:gd name="T66" fmla="*/ 178 w 285"/>
                <a:gd name="T67" fmla="*/ 381 h 567"/>
                <a:gd name="T68" fmla="*/ 168 w 285"/>
                <a:gd name="T69" fmla="*/ 381 h 567"/>
                <a:gd name="T70" fmla="*/ 154 w 285"/>
                <a:gd name="T71" fmla="*/ 324 h 567"/>
                <a:gd name="T72" fmla="*/ 125 w 285"/>
                <a:gd name="T73" fmla="*/ 334 h 567"/>
                <a:gd name="T74" fmla="*/ 112 w 285"/>
                <a:gd name="T75" fmla="*/ 358 h 567"/>
                <a:gd name="T76" fmla="*/ 97 w 285"/>
                <a:gd name="T77" fmla="*/ 337 h 567"/>
                <a:gd name="T78" fmla="*/ 80 w 285"/>
                <a:gd name="T79" fmla="*/ 353 h 567"/>
                <a:gd name="T80" fmla="*/ 83 w 285"/>
                <a:gd name="T81" fmla="*/ 392 h 567"/>
                <a:gd name="T82" fmla="*/ 78 w 285"/>
                <a:gd name="T83" fmla="*/ 409 h 567"/>
                <a:gd name="T84" fmla="*/ 97 w 285"/>
                <a:gd name="T85" fmla="*/ 487 h 567"/>
                <a:gd name="T86" fmla="*/ 73 w 285"/>
                <a:gd name="T87" fmla="*/ 513 h 567"/>
                <a:gd name="T88" fmla="*/ 42 w 285"/>
                <a:gd name="T89" fmla="*/ 518 h 567"/>
                <a:gd name="T90" fmla="*/ 32 w 285"/>
                <a:gd name="T91" fmla="*/ 525 h 567"/>
                <a:gd name="T92" fmla="*/ 17 w 285"/>
                <a:gd name="T93"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5" h="567">
                  <a:moveTo>
                    <a:pt x="0" y="560"/>
                  </a:moveTo>
                  <a:lnTo>
                    <a:pt x="3" y="537"/>
                  </a:lnTo>
                  <a:lnTo>
                    <a:pt x="0" y="533"/>
                  </a:lnTo>
                  <a:lnTo>
                    <a:pt x="3" y="513"/>
                  </a:lnTo>
                  <a:lnTo>
                    <a:pt x="15" y="492"/>
                  </a:lnTo>
                  <a:lnTo>
                    <a:pt x="24" y="465"/>
                  </a:lnTo>
                  <a:lnTo>
                    <a:pt x="22" y="368"/>
                  </a:lnTo>
                  <a:lnTo>
                    <a:pt x="31" y="279"/>
                  </a:lnTo>
                  <a:lnTo>
                    <a:pt x="48" y="230"/>
                  </a:lnTo>
                  <a:lnTo>
                    <a:pt x="76" y="182"/>
                  </a:lnTo>
                  <a:lnTo>
                    <a:pt x="78" y="180"/>
                  </a:lnTo>
                  <a:lnTo>
                    <a:pt x="80" y="184"/>
                  </a:lnTo>
                  <a:lnTo>
                    <a:pt x="86" y="182"/>
                  </a:lnTo>
                  <a:lnTo>
                    <a:pt x="88" y="177"/>
                  </a:lnTo>
                  <a:lnTo>
                    <a:pt x="92" y="148"/>
                  </a:lnTo>
                  <a:lnTo>
                    <a:pt x="107" y="129"/>
                  </a:lnTo>
                  <a:lnTo>
                    <a:pt x="115" y="112"/>
                  </a:lnTo>
                  <a:lnTo>
                    <a:pt x="114" y="88"/>
                  </a:lnTo>
                  <a:lnTo>
                    <a:pt x="120" y="46"/>
                  </a:lnTo>
                  <a:lnTo>
                    <a:pt x="139" y="13"/>
                  </a:lnTo>
                  <a:lnTo>
                    <a:pt x="146" y="7"/>
                  </a:lnTo>
                  <a:lnTo>
                    <a:pt x="159" y="0"/>
                  </a:lnTo>
                  <a:lnTo>
                    <a:pt x="161" y="24"/>
                  </a:lnTo>
                  <a:lnTo>
                    <a:pt x="153" y="22"/>
                  </a:lnTo>
                  <a:lnTo>
                    <a:pt x="154" y="37"/>
                  </a:lnTo>
                  <a:lnTo>
                    <a:pt x="158" y="39"/>
                  </a:lnTo>
                  <a:lnTo>
                    <a:pt x="169" y="58"/>
                  </a:lnTo>
                  <a:lnTo>
                    <a:pt x="176" y="100"/>
                  </a:lnTo>
                  <a:lnTo>
                    <a:pt x="186" y="114"/>
                  </a:lnTo>
                  <a:lnTo>
                    <a:pt x="188" y="121"/>
                  </a:lnTo>
                  <a:lnTo>
                    <a:pt x="195" y="129"/>
                  </a:lnTo>
                  <a:lnTo>
                    <a:pt x="198" y="138"/>
                  </a:lnTo>
                  <a:lnTo>
                    <a:pt x="205" y="141"/>
                  </a:lnTo>
                  <a:lnTo>
                    <a:pt x="205" y="143"/>
                  </a:lnTo>
                  <a:lnTo>
                    <a:pt x="213" y="160"/>
                  </a:lnTo>
                  <a:lnTo>
                    <a:pt x="217" y="157"/>
                  </a:lnTo>
                  <a:lnTo>
                    <a:pt x="252" y="155"/>
                  </a:lnTo>
                  <a:lnTo>
                    <a:pt x="251" y="160"/>
                  </a:lnTo>
                  <a:lnTo>
                    <a:pt x="264" y="165"/>
                  </a:lnTo>
                  <a:lnTo>
                    <a:pt x="276" y="160"/>
                  </a:lnTo>
                  <a:lnTo>
                    <a:pt x="276" y="162"/>
                  </a:lnTo>
                  <a:lnTo>
                    <a:pt x="285" y="163"/>
                  </a:lnTo>
                  <a:lnTo>
                    <a:pt x="285" y="165"/>
                  </a:lnTo>
                  <a:lnTo>
                    <a:pt x="283" y="168"/>
                  </a:lnTo>
                  <a:lnTo>
                    <a:pt x="274" y="170"/>
                  </a:lnTo>
                  <a:lnTo>
                    <a:pt x="274" y="194"/>
                  </a:lnTo>
                  <a:lnTo>
                    <a:pt x="278" y="201"/>
                  </a:lnTo>
                  <a:lnTo>
                    <a:pt x="274" y="204"/>
                  </a:lnTo>
                  <a:lnTo>
                    <a:pt x="271" y="197"/>
                  </a:lnTo>
                  <a:lnTo>
                    <a:pt x="264" y="204"/>
                  </a:lnTo>
                  <a:lnTo>
                    <a:pt x="266" y="208"/>
                  </a:lnTo>
                  <a:lnTo>
                    <a:pt x="259" y="216"/>
                  </a:lnTo>
                  <a:lnTo>
                    <a:pt x="256" y="214"/>
                  </a:lnTo>
                  <a:lnTo>
                    <a:pt x="247" y="220"/>
                  </a:lnTo>
                  <a:lnTo>
                    <a:pt x="251" y="225"/>
                  </a:lnTo>
                  <a:lnTo>
                    <a:pt x="252" y="225"/>
                  </a:lnTo>
                  <a:lnTo>
                    <a:pt x="258" y="233"/>
                  </a:lnTo>
                  <a:lnTo>
                    <a:pt x="264" y="233"/>
                  </a:lnTo>
                  <a:lnTo>
                    <a:pt x="266" y="237"/>
                  </a:lnTo>
                  <a:lnTo>
                    <a:pt x="269" y="237"/>
                  </a:lnTo>
                  <a:lnTo>
                    <a:pt x="268" y="242"/>
                  </a:lnTo>
                  <a:lnTo>
                    <a:pt x="264" y="243"/>
                  </a:lnTo>
                  <a:lnTo>
                    <a:pt x="264" y="252"/>
                  </a:lnTo>
                  <a:lnTo>
                    <a:pt x="269" y="252"/>
                  </a:lnTo>
                  <a:lnTo>
                    <a:pt x="271" y="283"/>
                  </a:lnTo>
                  <a:lnTo>
                    <a:pt x="268" y="281"/>
                  </a:lnTo>
                  <a:lnTo>
                    <a:pt x="264" y="281"/>
                  </a:lnTo>
                  <a:lnTo>
                    <a:pt x="249" y="298"/>
                  </a:lnTo>
                  <a:lnTo>
                    <a:pt x="252" y="308"/>
                  </a:lnTo>
                  <a:lnTo>
                    <a:pt x="258" y="306"/>
                  </a:lnTo>
                  <a:lnTo>
                    <a:pt x="258" y="313"/>
                  </a:lnTo>
                  <a:lnTo>
                    <a:pt x="261" y="315"/>
                  </a:lnTo>
                  <a:lnTo>
                    <a:pt x="268" y="315"/>
                  </a:lnTo>
                  <a:lnTo>
                    <a:pt x="269" y="310"/>
                  </a:lnTo>
                  <a:lnTo>
                    <a:pt x="273" y="312"/>
                  </a:lnTo>
                  <a:lnTo>
                    <a:pt x="276" y="322"/>
                  </a:lnTo>
                  <a:lnTo>
                    <a:pt x="273" y="330"/>
                  </a:lnTo>
                  <a:lnTo>
                    <a:pt x="271" y="330"/>
                  </a:lnTo>
                  <a:lnTo>
                    <a:pt x="269" y="325"/>
                  </a:lnTo>
                  <a:lnTo>
                    <a:pt x="266" y="325"/>
                  </a:lnTo>
                  <a:lnTo>
                    <a:pt x="258" y="329"/>
                  </a:lnTo>
                  <a:lnTo>
                    <a:pt x="258" y="337"/>
                  </a:lnTo>
                  <a:lnTo>
                    <a:pt x="246" y="334"/>
                  </a:lnTo>
                  <a:lnTo>
                    <a:pt x="246" y="329"/>
                  </a:lnTo>
                  <a:lnTo>
                    <a:pt x="241" y="320"/>
                  </a:lnTo>
                  <a:lnTo>
                    <a:pt x="237" y="300"/>
                  </a:lnTo>
                  <a:lnTo>
                    <a:pt x="229" y="291"/>
                  </a:lnTo>
                  <a:lnTo>
                    <a:pt x="232" y="288"/>
                  </a:lnTo>
                  <a:lnTo>
                    <a:pt x="222" y="272"/>
                  </a:lnTo>
                  <a:lnTo>
                    <a:pt x="217" y="272"/>
                  </a:lnTo>
                  <a:lnTo>
                    <a:pt x="213" y="281"/>
                  </a:lnTo>
                  <a:lnTo>
                    <a:pt x="198" y="291"/>
                  </a:lnTo>
                  <a:lnTo>
                    <a:pt x="193" y="289"/>
                  </a:lnTo>
                  <a:lnTo>
                    <a:pt x="180" y="291"/>
                  </a:lnTo>
                  <a:lnTo>
                    <a:pt x="176" y="293"/>
                  </a:lnTo>
                  <a:lnTo>
                    <a:pt x="171" y="320"/>
                  </a:lnTo>
                  <a:lnTo>
                    <a:pt x="164" y="335"/>
                  </a:lnTo>
                  <a:lnTo>
                    <a:pt x="176" y="363"/>
                  </a:lnTo>
                  <a:lnTo>
                    <a:pt x="175" y="364"/>
                  </a:lnTo>
                  <a:lnTo>
                    <a:pt x="173" y="370"/>
                  </a:lnTo>
                  <a:lnTo>
                    <a:pt x="176" y="370"/>
                  </a:lnTo>
                  <a:lnTo>
                    <a:pt x="178" y="381"/>
                  </a:lnTo>
                  <a:lnTo>
                    <a:pt x="173" y="381"/>
                  </a:lnTo>
                  <a:lnTo>
                    <a:pt x="171" y="383"/>
                  </a:lnTo>
                  <a:lnTo>
                    <a:pt x="168" y="381"/>
                  </a:lnTo>
                  <a:lnTo>
                    <a:pt x="164" y="385"/>
                  </a:lnTo>
                  <a:lnTo>
                    <a:pt x="158" y="327"/>
                  </a:lnTo>
                  <a:lnTo>
                    <a:pt x="154" y="324"/>
                  </a:lnTo>
                  <a:lnTo>
                    <a:pt x="144" y="320"/>
                  </a:lnTo>
                  <a:lnTo>
                    <a:pt x="129" y="325"/>
                  </a:lnTo>
                  <a:lnTo>
                    <a:pt x="125" y="334"/>
                  </a:lnTo>
                  <a:lnTo>
                    <a:pt x="129" y="346"/>
                  </a:lnTo>
                  <a:lnTo>
                    <a:pt x="125" y="358"/>
                  </a:lnTo>
                  <a:lnTo>
                    <a:pt x="112" y="358"/>
                  </a:lnTo>
                  <a:lnTo>
                    <a:pt x="110" y="344"/>
                  </a:lnTo>
                  <a:lnTo>
                    <a:pt x="107" y="339"/>
                  </a:lnTo>
                  <a:lnTo>
                    <a:pt x="97" y="337"/>
                  </a:lnTo>
                  <a:lnTo>
                    <a:pt x="81" y="329"/>
                  </a:lnTo>
                  <a:lnTo>
                    <a:pt x="85" y="346"/>
                  </a:lnTo>
                  <a:lnTo>
                    <a:pt x="80" y="353"/>
                  </a:lnTo>
                  <a:lnTo>
                    <a:pt x="78" y="358"/>
                  </a:lnTo>
                  <a:lnTo>
                    <a:pt x="86" y="373"/>
                  </a:lnTo>
                  <a:lnTo>
                    <a:pt x="83" y="392"/>
                  </a:lnTo>
                  <a:lnTo>
                    <a:pt x="80" y="393"/>
                  </a:lnTo>
                  <a:lnTo>
                    <a:pt x="76" y="400"/>
                  </a:lnTo>
                  <a:lnTo>
                    <a:pt x="78" y="409"/>
                  </a:lnTo>
                  <a:lnTo>
                    <a:pt x="80" y="410"/>
                  </a:lnTo>
                  <a:lnTo>
                    <a:pt x="86" y="426"/>
                  </a:lnTo>
                  <a:lnTo>
                    <a:pt x="97" y="487"/>
                  </a:lnTo>
                  <a:lnTo>
                    <a:pt x="90" y="499"/>
                  </a:lnTo>
                  <a:lnTo>
                    <a:pt x="78" y="513"/>
                  </a:lnTo>
                  <a:lnTo>
                    <a:pt x="73" y="513"/>
                  </a:lnTo>
                  <a:lnTo>
                    <a:pt x="54" y="508"/>
                  </a:lnTo>
                  <a:lnTo>
                    <a:pt x="42" y="514"/>
                  </a:lnTo>
                  <a:lnTo>
                    <a:pt x="42" y="518"/>
                  </a:lnTo>
                  <a:lnTo>
                    <a:pt x="36" y="521"/>
                  </a:lnTo>
                  <a:lnTo>
                    <a:pt x="34" y="525"/>
                  </a:lnTo>
                  <a:lnTo>
                    <a:pt x="32" y="525"/>
                  </a:lnTo>
                  <a:lnTo>
                    <a:pt x="25" y="530"/>
                  </a:lnTo>
                  <a:lnTo>
                    <a:pt x="20" y="559"/>
                  </a:lnTo>
                  <a:lnTo>
                    <a:pt x="17" y="567"/>
                  </a:lnTo>
                  <a:lnTo>
                    <a:pt x="3" y="559"/>
                  </a:lnTo>
                  <a:lnTo>
                    <a:pt x="0" y="560"/>
                  </a:lnTo>
                  <a:close/>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8" name="Freeform 10"/>
            <p:cNvSpPr>
              <a:spLocks/>
            </p:cNvSpPr>
            <p:nvPr/>
          </p:nvSpPr>
          <p:spPr bwMode="auto">
            <a:xfrm>
              <a:off x="2612" y="857"/>
              <a:ext cx="542" cy="562"/>
            </a:xfrm>
            <a:custGeom>
              <a:avLst/>
              <a:gdLst>
                <a:gd name="T0" fmla="*/ 12 w 1221"/>
                <a:gd name="T1" fmla="*/ 1041 h 1391"/>
                <a:gd name="T2" fmla="*/ 49 w 1221"/>
                <a:gd name="T3" fmla="*/ 970 h 1391"/>
                <a:gd name="T4" fmla="*/ 61 w 1221"/>
                <a:gd name="T5" fmla="*/ 939 h 1391"/>
                <a:gd name="T6" fmla="*/ 79 w 1221"/>
                <a:gd name="T7" fmla="*/ 844 h 1391"/>
                <a:gd name="T8" fmla="*/ 93 w 1221"/>
                <a:gd name="T9" fmla="*/ 760 h 1391"/>
                <a:gd name="T10" fmla="*/ 108 w 1221"/>
                <a:gd name="T11" fmla="*/ 729 h 1391"/>
                <a:gd name="T12" fmla="*/ 118 w 1221"/>
                <a:gd name="T13" fmla="*/ 712 h 1391"/>
                <a:gd name="T14" fmla="*/ 125 w 1221"/>
                <a:gd name="T15" fmla="*/ 678 h 1391"/>
                <a:gd name="T16" fmla="*/ 123 w 1221"/>
                <a:gd name="T17" fmla="*/ 654 h 1391"/>
                <a:gd name="T18" fmla="*/ 120 w 1221"/>
                <a:gd name="T19" fmla="*/ 603 h 1391"/>
                <a:gd name="T20" fmla="*/ 123 w 1221"/>
                <a:gd name="T21" fmla="*/ 579 h 1391"/>
                <a:gd name="T22" fmla="*/ 134 w 1221"/>
                <a:gd name="T23" fmla="*/ 539 h 1391"/>
                <a:gd name="T24" fmla="*/ 151 w 1221"/>
                <a:gd name="T25" fmla="*/ 513 h 1391"/>
                <a:gd name="T26" fmla="*/ 171 w 1221"/>
                <a:gd name="T27" fmla="*/ 498 h 1391"/>
                <a:gd name="T28" fmla="*/ 169 w 1221"/>
                <a:gd name="T29" fmla="*/ 470 h 1391"/>
                <a:gd name="T30" fmla="*/ 178 w 1221"/>
                <a:gd name="T31" fmla="*/ 435 h 1391"/>
                <a:gd name="T32" fmla="*/ 195 w 1221"/>
                <a:gd name="T33" fmla="*/ 414 h 1391"/>
                <a:gd name="T34" fmla="*/ 213 w 1221"/>
                <a:gd name="T35" fmla="*/ 337 h 1391"/>
                <a:gd name="T36" fmla="*/ 273 w 1221"/>
                <a:gd name="T37" fmla="*/ 264 h 1391"/>
                <a:gd name="T38" fmla="*/ 298 w 1221"/>
                <a:gd name="T39" fmla="*/ 242 h 1391"/>
                <a:gd name="T40" fmla="*/ 318 w 1221"/>
                <a:gd name="T41" fmla="*/ 242 h 1391"/>
                <a:gd name="T42" fmla="*/ 339 w 1221"/>
                <a:gd name="T43" fmla="*/ 220 h 1391"/>
                <a:gd name="T44" fmla="*/ 359 w 1221"/>
                <a:gd name="T45" fmla="*/ 176 h 1391"/>
                <a:gd name="T46" fmla="*/ 383 w 1221"/>
                <a:gd name="T47" fmla="*/ 148 h 1391"/>
                <a:gd name="T48" fmla="*/ 395 w 1221"/>
                <a:gd name="T49" fmla="*/ 124 h 1391"/>
                <a:gd name="T50" fmla="*/ 364 w 1221"/>
                <a:gd name="T51" fmla="*/ 99 h 1391"/>
                <a:gd name="T52" fmla="*/ 388 w 1221"/>
                <a:gd name="T53" fmla="*/ 82 h 1391"/>
                <a:gd name="T54" fmla="*/ 401 w 1221"/>
                <a:gd name="T55" fmla="*/ 68 h 1391"/>
                <a:gd name="T56" fmla="*/ 423 w 1221"/>
                <a:gd name="T57" fmla="*/ 32 h 1391"/>
                <a:gd name="T58" fmla="*/ 452 w 1221"/>
                <a:gd name="T59" fmla="*/ 0 h 1391"/>
                <a:gd name="T60" fmla="*/ 803 w 1221"/>
                <a:gd name="T61" fmla="*/ 0 h 1391"/>
                <a:gd name="T62" fmla="*/ 970 w 1221"/>
                <a:gd name="T63" fmla="*/ 29 h 1391"/>
                <a:gd name="T64" fmla="*/ 908 w 1221"/>
                <a:gd name="T65" fmla="*/ 157 h 1391"/>
                <a:gd name="T66" fmla="*/ 874 w 1221"/>
                <a:gd name="T67" fmla="*/ 218 h 1391"/>
                <a:gd name="T68" fmla="*/ 808 w 1221"/>
                <a:gd name="T69" fmla="*/ 222 h 1391"/>
                <a:gd name="T70" fmla="*/ 796 w 1221"/>
                <a:gd name="T71" fmla="*/ 280 h 1391"/>
                <a:gd name="T72" fmla="*/ 891 w 1221"/>
                <a:gd name="T73" fmla="*/ 349 h 1391"/>
                <a:gd name="T74" fmla="*/ 945 w 1221"/>
                <a:gd name="T75" fmla="*/ 365 h 1391"/>
                <a:gd name="T76" fmla="*/ 982 w 1221"/>
                <a:gd name="T77" fmla="*/ 382 h 1391"/>
                <a:gd name="T78" fmla="*/ 1026 w 1221"/>
                <a:gd name="T79" fmla="*/ 394 h 1391"/>
                <a:gd name="T80" fmla="*/ 1125 w 1221"/>
                <a:gd name="T81" fmla="*/ 518 h 1391"/>
                <a:gd name="T82" fmla="*/ 1179 w 1221"/>
                <a:gd name="T83" fmla="*/ 585 h 1391"/>
                <a:gd name="T84" fmla="*/ 1143 w 1221"/>
                <a:gd name="T85" fmla="*/ 835 h 1391"/>
                <a:gd name="T86" fmla="*/ 921 w 1221"/>
                <a:gd name="T87" fmla="*/ 1121 h 1391"/>
                <a:gd name="T88" fmla="*/ 767 w 1221"/>
                <a:gd name="T89" fmla="*/ 1215 h 1391"/>
                <a:gd name="T90" fmla="*/ 467 w 1221"/>
                <a:gd name="T91" fmla="*/ 1367 h 1391"/>
                <a:gd name="T92" fmla="*/ 410 w 1221"/>
                <a:gd name="T93" fmla="*/ 1314 h 1391"/>
                <a:gd name="T94" fmla="*/ 364 w 1221"/>
                <a:gd name="T95" fmla="*/ 1300 h 1391"/>
                <a:gd name="T96" fmla="*/ 328 w 1221"/>
                <a:gd name="T97" fmla="*/ 1280 h 1391"/>
                <a:gd name="T98" fmla="*/ 295 w 1221"/>
                <a:gd name="T99" fmla="*/ 1266 h 1391"/>
                <a:gd name="T100" fmla="*/ 271 w 1221"/>
                <a:gd name="T101" fmla="*/ 1236 h 1391"/>
                <a:gd name="T102" fmla="*/ 245 w 1221"/>
                <a:gd name="T103" fmla="*/ 1157 h 1391"/>
                <a:gd name="T104" fmla="*/ 191 w 1221"/>
                <a:gd name="T105" fmla="*/ 1162 h 1391"/>
                <a:gd name="T106" fmla="*/ 154 w 1221"/>
                <a:gd name="T107" fmla="*/ 1157 h 1391"/>
                <a:gd name="T108" fmla="*/ 134 w 1221"/>
                <a:gd name="T109" fmla="*/ 1161 h 1391"/>
                <a:gd name="T110" fmla="*/ 93 w 1221"/>
                <a:gd name="T111" fmla="*/ 1147 h 1391"/>
                <a:gd name="T112" fmla="*/ 74 w 1221"/>
                <a:gd name="T113" fmla="*/ 1140 h 1391"/>
                <a:gd name="T114" fmla="*/ 46 w 1221"/>
                <a:gd name="T115" fmla="*/ 1130 h 1391"/>
                <a:gd name="T116" fmla="*/ 3 w 1221"/>
                <a:gd name="T117" fmla="*/ 1101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1" h="1391">
                  <a:moveTo>
                    <a:pt x="0" y="1101"/>
                  </a:moveTo>
                  <a:lnTo>
                    <a:pt x="7" y="1045"/>
                  </a:lnTo>
                  <a:lnTo>
                    <a:pt x="10" y="1043"/>
                  </a:lnTo>
                  <a:lnTo>
                    <a:pt x="12" y="1041"/>
                  </a:lnTo>
                  <a:lnTo>
                    <a:pt x="22" y="1028"/>
                  </a:lnTo>
                  <a:lnTo>
                    <a:pt x="35" y="992"/>
                  </a:lnTo>
                  <a:lnTo>
                    <a:pt x="47" y="975"/>
                  </a:lnTo>
                  <a:lnTo>
                    <a:pt x="49" y="970"/>
                  </a:lnTo>
                  <a:lnTo>
                    <a:pt x="52" y="965"/>
                  </a:lnTo>
                  <a:lnTo>
                    <a:pt x="54" y="960"/>
                  </a:lnTo>
                  <a:lnTo>
                    <a:pt x="57" y="944"/>
                  </a:lnTo>
                  <a:lnTo>
                    <a:pt x="61" y="939"/>
                  </a:lnTo>
                  <a:lnTo>
                    <a:pt x="66" y="917"/>
                  </a:lnTo>
                  <a:lnTo>
                    <a:pt x="78" y="883"/>
                  </a:lnTo>
                  <a:lnTo>
                    <a:pt x="79" y="867"/>
                  </a:lnTo>
                  <a:lnTo>
                    <a:pt x="79" y="844"/>
                  </a:lnTo>
                  <a:lnTo>
                    <a:pt x="83" y="827"/>
                  </a:lnTo>
                  <a:lnTo>
                    <a:pt x="85" y="789"/>
                  </a:lnTo>
                  <a:lnTo>
                    <a:pt x="91" y="770"/>
                  </a:lnTo>
                  <a:lnTo>
                    <a:pt x="93" y="760"/>
                  </a:lnTo>
                  <a:lnTo>
                    <a:pt x="103" y="755"/>
                  </a:lnTo>
                  <a:lnTo>
                    <a:pt x="108" y="755"/>
                  </a:lnTo>
                  <a:lnTo>
                    <a:pt x="105" y="748"/>
                  </a:lnTo>
                  <a:lnTo>
                    <a:pt x="108" y="729"/>
                  </a:lnTo>
                  <a:lnTo>
                    <a:pt x="112" y="729"/>
                  </a:lnTo>
                  <a:lnTo>
                    <a:pt x="113" y="728"/>
                  </a:lnTo>
                  <a:lnTo>
                    <a:pt x="118" y="724"/>
                  </a:lnTo>
                  <a:lnTo>
                    <a:pt x="118" y="712"/>
                  </a:lnTo>
                  <a:lnTo>
                    <a:pt x="122" y="707"/>
                  </a:lnTo>
                  <a:lnTo>
                    <a:pt x="125" y="706"/>
                  </a:lnTo>
                  <a:lnTo>
                    <a:pt x="130" y="700"/>
                  </a:lnTo>
                  <a:lnTo>
                    <a:pt x="125" y="678"/>
                  </a:lnTo>
                  <a:lnTo>
                    <a:pt x="122" y="673"/>
                  </a:lnTo>
                  <a:lnTo>
                    <a:pt x="118" y="663"/>
                  </a:lnTo>
                  <a:lnTo>
                    <a:pt x="120" y="656"/>
                  </a:lnTo>
                  <a:lnTo>
                    <a:pt x="123" y="654"/>
                  </a:lnTo>
                  <a:lnTo>
                    <a:pt x="135" y="636"/>
                  </a:lnTo>
                  <a:lnTo>
                    <a:pt x="117" y="614"/>
                  </a:lnTo>
                  <a:lnTo>
                    <a:pt x="117" y="607"/>
                  </a:lnTo>
                  <a:lnTo>
                    <a:pt x="120" y="603"/>
                  </a:lnTo>
                  <a:lnTo>
                    <a:pt x="120" y="595"/>
                  </a:lnTo>
                  <a:lnTo>
                    <a:pt x="118" y="591"/>
                  </a:lnTo>
                  <a:lnTo>
                    <a:pt x="120" y="583"/>
                  </a:lnTo>
                  <a:lnTo>
                    <a:pt x="123" y="579"/>
                  </a:lnTo>
                  <a:lnTo>
                    <a:pt x="123" y="576"/>
                  </a:lnTo>
                  <a:lnTo>
                    <a:pt x="127" y="561"/>
                  </a:lnTo>
                  <a:lnTo>
                    <a:pt x="135" y="551"/>
                  </a:lnTo>
                  <a:lnTo>
                    <a:pt x="134" y="539"/>
                  </a:lnTo>
                  <a:lnTo>
                    <a:pt x="139" y="535"/>
                  </a:lnTo>
                  <a:lnTo>
                    <a:pt x="139" y="528"/>
                  </a:lnTo>
                  <a:lnTo>
                    <a:pt x="144" y="527"/>
                  </a:lnTo>
                  <a:lnTo>
                    <a:pt x="151" y="513"/>
                  </a:lnTo>
                  <a:lnTo>
                    <a:pt x="154" y="513"/>
                  </a:lnTo>
                  <a:lnTo>
                    <a:pt x="161" y="503"/>
                  </a:lnTo>
                  <a:lnTo>
                    <a:pt x="168" y="501"/>
                  </a:lnTo>
                  <a:lnTo>
                    <a:pt x="171" y="498"/>
                  </a:lnTo>
                  <a:lnTo>
                    <a:pt x="173" y="493"/>
                  </a:lnTo>
                  <a:lnTo>
                    <a:pt x="171" y="489"/>
                  </a:lnTo>
                  <a:lnTo>
                    <a:pt x="168" y="474"/>
                  </a:lnTo>
                  <a:lnTo>
                    <a:pt x="169" y="470"/>
                  </a:lnTo>
                  <a:lnTo>
                    <a:pt x="171" y="472"/>
                  </a:lnTo>
                  <a:lnTo>
                    <a:pt x="174" y="469"/>
                  </a:lnTo>
                  <a:lnTo>
                    <a:pt x="178" y="464"/>
                  </a:lnTo>
                  <a:lnTo>
                    <a:pt x="178" y="435"/>
                  </a:lnTo>
                  <a:lnTo>
                    <a:pt x="183" y="431"/>
                  </a:lnTo>
                  <a:lnTo>
                    <a:pt x="188" y="426"/>
                  </a:lnTo>
                  <a:lnTo>
                    <a:pt x="191" y="416"/>
                  </a:lnTo>
                  <a:lnTo>
                    <a:pt x="195" y="414"/>
                  </a:lnTo>
                  <a:lnTo>
                    <a:pt x="200" y="385"/>
                  </a:lnTo>
                  <a:lnTo>
                    <a:pt x="198" y="380"/>
                  </a:lnTo>
                  <a:lnTo>
                    <a:pt x="203" y="368"/>
                  </a:lnTo>
                  <a:lnTo>
                    <a:pt x="213" y="337"/>
                  </a:lnTo>
                  <a:lnTo>
                    <a:pt x="213" y="326"/>
                  </a:lnTo>
                  <a:lnTo>
                    <a:pt x="220" y="303"/>
                  </a:lnTo>
                  <a:lnTo>
                    <a:pt x="230" y="278"/>
                  </a:lnTo>
                  <a:lnTo>
                    <a:pt x="273" y="264"/>
                  </a:lnTo>
                  <a:lnTo>
                    <a:pt x="279" y="244"/>
                  </a:lnTo>
                  <a:lnTo>
                    <a:pt x="284" y="240"/>
                  </a:lnTo>
                  <a:lnTo>
                    <a:pt x="293" y="240"/>
                  </a:lnTo>
                  <a:lnTo>
                    <a:pt x="298" y="242"/>
                  </a:lnTo>
                  <a:lnTo>
                    <a:pt x="303" y="244"/>
                  </a:lnTo>
                  <a:lnTo>
                    <a:pt x="308" y="247"/>
                  </a:lnTo>
                  <a:lnTo>
                    <a:pt x="315" y="245"/>
                  </a:lnTo>
                  <a:lnTo>
                    <a:pt x="318" y="242"/>
                  </a:lnTo>
                  <a:lnTo>
                    <a:pt x="325" y="235"/>
                  </a:lnTo>
                  <a:lnTo>
                    <a:pt x="323" y="232"/>
                  </a:lnTo>
                  <a:lnTo>
                    <a:pt x="325" y="228"/>
                  </a:lnTo>
                  <a:lnTo>
                    <a:pt x="339" y="220"/>
                  </a:lnTo>
                  <a:lnTo>
                    <a:pt x="347" y="203"/>
                  </a:lnTo>
                  <a:lnTo>
                    <a:pt x="352" y="196"/>
                  </a:lnTo>
                  <a:lnTo>
                    <a:pt x="354" y="186"/>
                  </a:lnTo>
                  <a:lnTo>
                    <a:pt x="359" y="176"/>
                  </a:lnTo>
                  <a:lnTo>
                    <a:pt x="364" y="169"/>
                  </a:lnTo>
                  <a:lnTo>
                    <a:pt x="372" y="162"/>
                  </a:lnTo>
                  <a:lnTo>
                    <a:pt x="371" y="155"/>
                  </a:lnTo>
                  <a:lnTo>
                    <a:pt x="383" y="148"/>
                  </a:lnTo>
                  <a:lnTo>
                    <a:pt x="388" y="141"/>
                  </a:lnTo>
                  <a:lnTo>
                    <a:pt x="388" y="133"/>
                  </a:lnTo>
                  <a:lnTo>
                    <a:pt x="393" y="126"/>
                  </a:lnTo>
                  <a:lnTo>
                    <a:pt x="395" y="124"/>
                  </a:lnTo>
                  <a:lnTo>
                    <a:pt x="396" y="118"/>
                  </a:lnTo>
                  <a:lnTo>
                    <a:pt x="388" y="101"/>
                  </a:lnTo>
                  <a:lnTo>
                    <a:pt x="383" y="99"/>
                  </a:lnTo>
                  <a:lnTo>
                    <a:pt x="364" y="99"/>
                  </a:lnTo>
                  <a:lnTo>
                    <a:pt x="369" y="90"/>
                  </a:lnTo>
                  <a:lnTo>
                    <a:pt x="374" y="85"/>
                  </a:lnTo>
                  <a:lnTo>
                    <a:pt x="383" y="84"/>
                  </a:lnTo>
                  <a:lnTo>
                    <a:pt x="388" y="82"/>
                  </a:lnTo>
                  <a:lnTo>
                    <a:pt x="391" y="78"/>
                  </a:lnTo>
                  <a:lnTo>
                    <a:pt x="395" y="75"/>
                  </a:lnTo>
                  <a:lnTo>
                    <a:pt x="400" y="70"/>
                  </a:lnTo>
                  <a:lnTo>
                    <a:pt x="401" y="68"/>
                  </a:lnTo>
                  <a:lnTo>
                    <a:pt x="403" y="58"/>
                  </a:lnTo>
                  <a:lnTo>
                    <a:pt x="405" y="56"/>
                  </a:lnTo>
                  <a:lnTo>
                    <a:pt x="413" y="39"/>
                  </a:lnTo>
                  <a:lnTo>
                    <a:pt x="423" y="32"/>
                  </a:lnTo>
                  <a:lnTo>
                    <a:pt x="432" y="22"/>
                  </a:lnTo>
                  <a:lnTo>
                    <a:pt x="437" y="19"/>
                  </a:lnTo>
                  <a:lnTo>
                    <a:pt x="449" y="0"/>
                  </a:lnTo>
                  <a:lnTo>
                    <a:pt x="452" y="0"/>
                  </a:lnTo>
                  <a:lnTo>
                    <a:pt x="459" y="0"/>
                  </a:lnTo>
                  <a:lnTo>
                    <a:pt x="469" y="0"/>
                  </a:lnTo>
                  <a:lnTo>
                    <a:pt x="798" y="0"/>
                  </a:lnTo>
                  <a:lnTo>
                    <a:pt x="803" y="0"/>
                  </a:lnTo>
                  <a:lnTo>
                    <a:pt x="923" y="0"/>
                  </a:lnTo>
                  <a:lnTo>
                    <a:pt x="992" y="0"/>
                  </a:lnTo>
                  <a:lnTo>
                    <a:pt x="991" y="22"/>
                  </a:lnTo>
                  <a:lnTo>
                    <a:pt x="970" y="29"/>
                  </a:lnTo>
                  <a:lnTo>
                    <a:pt x="994" y="61"/>
                  </a:lnTo>
                  <a:lnTo>
                    <a:pt x="935" y="68"/>
                  </a:lnTo>
                  <a:lnTo>
                    <a:pt x="948" y="126"/>
                  </a:lnTo>
                  <a:lnTo>
                    <a:pt x="908" y="157"/>
                  </a:lnTo>
                  <a:lnTo>
                    <a:pt x="894" y="152"/>
                  </a:lnTo>
                  <a:lnTo>
                    <a:pt x="886" y="179"/>
                  </a:lnTo>
                  <a:lnTo>
                    <a:pt x="864" y="201"/>
                  </a:lnTo>
                  <a:lnTo>
                    <a:pt x="874" y="218"/>
                  </a:lnTo>
                  <a:lnTo>
                    <a:pt x="859" y="234"/>
                  </a:lnTo>
                  <a:lnTo>
                    <a:pt x="865" y="244"/>
                  </a:lnTo>
                  <a:lnTo>
                    <a:pt x="825" y="245"/>
                  </a:lnTo>
                  <a:lnTo>
                    <a:pt x="808" y="222"/>
                  </a:lnTo>
                  <a:lnTo>
                    <a:pt x="787" y="223"/>
                  </a:lnTo>
                  <a:lnTo>
                    <a:pt x="803" y="261"/>
                  </a:lnTo>
                  <a:lnTo>
                    <a:pt x="813" y="268"/>
                  </a:lnTo>
                  <a:lnTo>
                    <a:pt x="796" y="280"/>
                  </a:lnTo>
                  <a:lnTo>
                    <a:pt x="833" y="322"/>
                  </a:lnTo>
                  <a:lnTo>
                    <a:pt x="840" y="312"/>
                  </a:lnTo>
                  <a:lnTo>
                    <a:pt x="876" y="317"/>
                  </a:lnTo>
                  <a:lnTo>
                    <a:pt x="891" y="349"/>
                  </a:lnTo>
                  <a:lnTo>
                    <a:pt x="901" y="324"/>
                  </a:lnTo>
                  <a:lnTo>
                    <a:pt x="918" y="329"/>
                  </a:lnTo>
                  <a:lnTo>
                    <a:pt x="925" y="351"/>
                  </a:lnTo>
                  <a:lnTo>
                    <a:pt x="945" y="365"/>
                  </a:lnTo>
                  <a:lnTo>
                    <a:pt x="945" y="377"/>
                  </a:lnTo>
                  <a:lnTo>
                    <a:pt x="960" y="363"/>
                  </a:lnTo>
                  <a:lnTo>
                    <a:pt x="964" y="380"/>
                  </a:lnTo>
                  <a:lnTo>
                    <a:pt x="982" y="382"/>
                  </a:lnTo>
                  <a:lnTo>
                    <a:pt x="979" y="395"/>
                  </a:lnTo>
                  <a:lnTo>
                    <a:pt x="994" y="404"/>
                  </a:lnTo>
                  <a:lnTo>
                    <a:pt x="1008" y="390"/>
                  </a:lnTo>
                  <a:lnTo>
                    <a:pt x="1026" y="394"/>
                  </a:lnTo>
                  <a:lnTo>
                    <a:pt x="1065" y="447"/>
                  </a:lnTo>
                  <a:lnTo>
                    <a:pt x="1082" y="445"/>
                  </a:lnTo>
                  <a:lnTo>
                    <a:pt x="1091" y="516"/>
                  </a:lnTo>
                  <a:lnTo>
                    <a:pt x="1125" y="518"/>
                  </a:lnTo>
                  <a:lnTo>
                    <a:pt x="1135" y="551"/>
                  </a:lnTo>
                  <a:lnTo>
                    <a:pt x="1158" y="554"/>
                  </a:lnTo>
                  <a:lnTo>
                    <a:pt x="1170" y="588"/>
                  </a:lnTo>
                  <a:lnTo>
                    <a:pt x="1179" y="585"/>
                  </a:lnTo>
                  <a:lnTo>
                    <a:pt x="1221" y="619"/>
                  </a:lnTo>
                  <a:lnTo>
                    <a:pt x="1219" y="651"/>
                  </a:lnTo>
                  <a:lnTo>
                    <a:pt x="1209" y="721"/>
                  </a:lnTo>
                  <a:lnTo>
                    <a:pt x="1143" y="835"/>
                  </a:lnTo>
                  <a:lnTo>
                    <a:pt x="1097" y="1017"/>
                  </a:lnTo>
                  <a:lnTo>
                    <a:pt x="1086" y="1024"/>
                  </a:lnTo>
                  <a:lnTo>
                    <a:pt x="1042" y="1050"/>
                  </a:lnTo>
                  <a:lnTo>
                    <a:pt x="921" y="1121"/>
                  </a:lnTo>
                  <a:lnTo>
                    <a:pt x="918" y="1125"/>
                  </a:lnTo>
                  <a:lnTo>
                    <a:pt x="786" y="1203"/>
                  </a:lnTo>
                  <a:lnTo>
                    <a:pt x="782" y="1205"/>
                  </a:lnTo>
                  <a:lnTo>
                    <a:pt x="767" y="1215"/>
                  </a:lnTo>
                  <a:lnTo>
                    <a:pt x="605" y="1312"/>
                  </a:lnTo>
                  <a:lnTo>
                    <a:pt x="471" y="1391"/>
                  </a:lnTo>
                  <a:lnTo>
                    <a:pt x="472" y="1374"/>
                  </a:lnTo>
                  <a:lnTo>
                    <a:pt x="467" y="1367"/>
                  </a:lnTo>
                  <a:lnTo>
                    <a:pt x="444" y="1350"/>
                  </a:lnTo>
                  <a:lnTo>
                    <a:pt x="423" y="1331"/>
                  </a:lnTo>
                  <a:lnTo>
                    <a:pt x="415" y="1317"/>
                  </a:lnTo>
                  <a:lnTo>
                    <a:pt x="410" y="1314"/>
                  </a:lnTo>
                  <a:lnTo>
                    <a:pt x="406" y="1312"/>
                  </a:lnTo>
                  <a:lnTo>
                    <a:pt x="401" y="1309"/>
                  </a:lnTo>
                  <a:lnTo>
                    <a:pt x="389" y="1304"/>
                  </a:lnTo>
                  <a:lnTo>
                    <a:pt x="364" y="1300"/>
                  </a:lnTo>
                  <a:lnTo>
                    <a:pt x="357" y="1297"/>
                  </a:lnTo>
                  <a:lnTo>
                    <a:pt x="339" y="1287"/>
                  </a:lnTo>
                  <a:lnTo>
                    <a:pt x="337" y="1283"/>
                  </a:lnTo>
                  <a:lnTo>
                    <a:pt x="328" y="1280"/>
                  </a:lnTo>
                  <a:lnTo>
                    <a:pt x="318" y="1278"/>
                  </a:lnTo>
                  <a:lnTo>
                    <a:pt x="306" y="1273"/>
                  </a:lnTo>
                  <a:lnTo>
                    <a:pt x="298" y="1266"/>
                  </a:lnTo>
                  <a:lnTo>
                    <a:pt x="295" y="1266"/>
                  </a:lnTo>
                  <a:lnTo>
                    <a:pt x="288" y="1259"/>
                  </a:lnTo>
                  <a:lnTo>
                    <a:pt x="286" y="1253"/>
                  </a:lnTo>
                  <a:lnTo>
                    <a:pt x="278" y="1241"/>
                  </a:lnTo>
                  <a:lnTo>
                    <a:pt x="271" y="1236"/>
                  </a:lnTo>
                  <a:lnTo>
                    <a:pt x="264" y="1220"/>
                  </a:lnTo>
                  <a:lnTo>
                    <a:pt x="259" y="1217"/>
                  </a:lnTo>
                  <a:lnTo>
                    <a:pt x="251" y="1207"/>
                  </a:lnTo>
                  <a:lnTo>
                    <a:pt x="245" y="1157"/>
                  </a:lnTo>
                  <a:lnTo>
                    <a:pt x="239" y="1150"/>
                  </a:lnTo>
                  <a:lnTo>
                    <a:pt x="235" y="1150"/>
                  </a:lnTo>
                  <a:lnTo>
                    <a:pt x="212" y="1154"/>
                  </a:lnTo>
                  <a:lnTo>
                    <a:pt x="191" y="1162"/>
                  </a:lnTo>
                  <a:lnTo>
                    <a:pt x="181" y="1164"/>
                  </a:lnTo>
                  <a:lnTo>
                    <a:pt x="174" y="1162"/>
                  </a:lnTo>
                  <a:lnTo>
                    <a:pt x="168" y="1162"/>
                  </a:lnTo>
                  <a:lnTo>
                    <a:pt x="154" y="1157"/>
                  </a:lnTo>
                  <a:lnTo>
                    <a:pt x="151" y="1159"/>
                  </a:lnTo>
                  <a:lnTo>
                    <a:pt x="146" y="1161"/>
                  </a:lnTo>
                  <a:lnTo>
                    <a:pt x="140" y="1159"/>
                  </a:lnTo>
                  <a:lnTo>
                    <a:pt x="134" y="1161"/>
                  </a:lnTo>
                  <a:lnTo>
                    <a:pt x="117" y="1154"/>
                  </a:lnTo>
                  <a:lnTo>
                    <a:pt x="105" y="1152"/>
                  </a:lnTo>
                  <a:lnTo>
                    <a:pt x="96" y="1147"/>
                  </a:lnTo>
                  <a:lnTo>
                    <a:pt x="93" y="1147"/>
                  </a:lnTo>
                  <a:lnTo>
                    <a:pt x="91" y="1145"/>
                  </a:lnTo>
                  <a:lnTo>
                    <a:pt x="88" y="1147"/>
                  </a:lnTo>
                  <a:lnTo>
                    <a:pt x="78" y="1145"/>
                  </a:lnTo>
                  <a:lnTo>
                    <a:pt x="74" y="1140"/>
                  </a:lnTo>
                  <a:lnTo>
                    <a:pt x="69" y="1140"/>
                  </a:lnTo>
                  <a:lnTo>
                    <a:pt x="68" y="1142"/>
                  </a:lnTo>
                  <a:lnTo>
                    <a:pt x="56" y="1138"/>
                  </a:lnTo>
                  <a:lnTo>
                    <a:pt x="46" y="1130"/>
                  </a:lnTo>
                  <a:lnTo>
                    <a:pt x="27" y="1123"/>
                  </a:lnTo>
                  <a:lnTo>
                    <a:pt x="20" y="1118"/>
                  </a:lnTo>
                  <a:lnTo>
                    <a:pt x="12" y="1108"/>
                  </a:lnTo>
                  <a:lnTo>
                    <a:pt x="3" y="1101"/>
                  </a:lnTo>
                  <a:lnTo>
                    <a:pt x="0" y="1101"/>
                  </a:lnTo>
                  <a:close/>
                </a:path>
              </a:pathLst>
            </a:custGeom>
            <a:solidFill>
              <a:srgbClr val="CC000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9" name="Freeform 11"/>
            <p:cNvSpPr>
              <a:spLocks/>
            </p:cNvSpPr>
            <p:nvPr/>
          </p:nvSpPr>
          <p:spPr bwMode="auto">
            <a:xfrm>
              <a:off x="3088" y="1257"/>
              <a:ext cx="463" cy="300"/>
            </a:xfrm>
            <a:custGeom>
              <a:avLst/>
              <a:gdLst>
                <a:gd name="T0" fmla="*/ 86 w 1041"/>
                <a:gd name="T1" fmla="*/ 215 h 741"/>
                <a:gd name="T2" fmla="*/ 142 w 1041"/>
                <a:gd name="T3" fmla="*/ 290 h 741"/>
                <a:gd name="T4" fmla="*/ 257 w 1041"/>
                <a:gd name="T5" fmla="*/ 344 h 741"/>
                <a:gd name="T6" fmla="*/ 320 w 1041"/>
                <a:gd name="T7" fmla="*/ 414 h 741"/>
                <a:gd name="T8" fmla="*/ 379 w 1041"/>
                <a:gd name="T9" fmla="*/ 491 h 741"/>
                <a:gd name="T10" fmla="*/ 377 w 1041"/>
                <a:gd name="T11" fmla="*/ 538 h 741"/>
                <a:gd name="T12" fmla="*/ 396 w 1041"/>
                <a:gd name="T13" fmla="*/ 564 h 741"/>
                <a:gd name="T14" fmla="*/ 467 w 1041"/>
                <a:gd name="T15" fmla="*/ 615 h 741"/>
                <a:gd name="T16" fmla="*/ 479 w 1041"/>
                <a:gd name="T17" fmla="*/ 654 h 741"/>
                <a:gd name="T18" fmla="*/ 572 w 1041"/>
                <a:gd name="T19" fmla="*/ 675 h 741"/>
                <a:gd name="T20" fmla="*/ 636 w 1041"/>
                <a:gd name="T21" fmla="*/ 661 h 741"/>
                <a:gd name="T22" fmla="*/ 731 w 1041"/>
                <a:gd name="T23" fmla="*/ 733 h 741"/>
                <a:gd name="T24" fmla="*/ 765 w 1041"/>
                <a:gd name="T25" fmla="*/ 704 h 741"/>
                <a:gd name="T26" fmla="*/ 819 w 1041"/>
                <a:gd name="T27" fmla="*/ 688 h 741"/>
                <a:gd name="T28" fmla="*/ 852 w 1041"/>
                <a:gd name="T29" fmla="*/ 663 h 741"/>
                <a:gd name="T30" fmla="*/ 882 w 1041"/>
                <a:gd name="T31" fmla="*/ 588 h 741"/>
                <a:gd name="T32" fmla="*/ 926 w 1041"/>
                <a:gd name="T33" fmla="*/ 542 h 741"/>
                <a:gd name="T34" fmla="*/ 940 w 1041"/>
                <a:gd name="T35" fmla="*/ 530 h 741"/>
                <a:gd name="T36" fmla="*/ 953 w 1041"/>
                <a:gd name="T37" fmla="*/ 530 h 741"/>
                <a:gd name="T38" fmla="*/ 957 w 1041"/>
                <a:gd name="T39" fmla="*/ 528 h 741"/>
                <a:gd name="T40" fmla="*/ 962 w 1041"/>
                <a:gd name="T41" fmla="*/ 525 h 741"/>
                <a:gd name="T42" fmla="*/ 975 w 1041"/>
                <a:gd name="T43" fmla="*/ 516 h 741"/>
                <a:gd name="T44" fmla="*/ 991 w 1041"/>
                <a:gd name="T45" fmla="*/ 509 h 741"/>
                <a:gd name="T46" fmla="*/ 994 w 1041"/>
                <a:gd name="T47" fmla="*/ 494 h 741"/>
                <a:gd name="T48" fmla="*/ 1007 w 1041"/>
                <a:gd name="T49" fmla="*/ 489 h 741"/>
                <a:gd name="T50" fmla="*/ 1018 w 1041"/>
                <a:gd name="T51" fmla="*/ 462 h 741"/>
                <a:gd name="T52" fmla="*/ 1026 w 1041"/>
                <a:gd name="T53" fmla="*/ 446 h 741"/>
                <a:gd name="T54" fmla="*/ 1041 w 1041"/>
                <a:gd name="T55" fmla="*/ 433 h 741"/>
                <a:gd name="T56" fmla="*/ 948 w 1041"/>
                <a:gd name="T57" fmla="*/ 378 h 741"/>
                <a:gd name="T58" fmla="*/ 897 w 1041"/>
                <a:gd name="T59" fmla="*/ 329 h 741"/>
                <a:gd name="T60" fmla="*/ 853 w 1041"/>
                <a:gd name="T61" fmla="*/ 213 h 741"/>
                <a:gd name="T62" fmla="*/ 831 w 1041"/>
                <a:gd name="T63" fmla="*/ 153 h 741"/>
                <a:gd name="T64" fmla="*/ 789 w 1041"/>
                <a:gd name="T65" fmla="*/ 143 h 741"/>
                <a:gd name="T66" fmla="*/ 762 w 1041"/>
                <a:gd name="T67" fmla="*/ 140 h 741"/>
                <a:gd name="T68" fmla="*/ 725 w 1041"/>
                <a:gd name="T69" fmla="*/ 141 h 741"/>
                <a:gd name="T70" fmla="*/ 660 w 1041"/>
                <a:gd name="T71" fmla="*/ 104 h 741"/>
                <a:gd name="T72" fmla="*/ 589 w 1041"/>
                <a:gd name="T73" fmla="*/ 44 h 741"/>
                <a:gd name="T74" fmla="*/ 518 w 1041"/>
                <a:gd name="T75" fmla="*/ 34 h 741"/>
                <a:gd name="T76" fmla="*/ 455 w 1041"/>
                <a:gd name="T77" fmla="*/ 15 h 741"/>
                <a:gd name="T78" fmla="*/ 394 w 1041"/>
                <a:gd name="T79" fmla="*/ 39 h 741"/>
                <a:gd name="T80" fmla="*/ 323 w 1041"/>
                <a:gd name="T81" fmla="*/ 48 h 741"/>
                <a:gd name="T82" fmla="*/ 257 w 1041"/>
                <a:gd name="T83" fmla="*/ 27 h 741"/>
                <a:gd name="T84" fmla="*/ 96 w 1041"/>
                <a:gd name="T85" fmla="*/ 25 h 741"/>
                <a:gd name="T86" fmla="*/ 1 w 1041"/>
                <a:gd name="T87" fmla="*/ 6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1" h="741">
                  <a:moveTo>
                    <a:pt x="0" y="112"/>
                  </a:moveTo>
                  <a:lnTo>
                    <a:pt x="35" y="172"/>
                  </a:lnTo>
                  <a:lnTo>
                    <a:pt x="86" y="215"/>
                  </a:lnTo>
                  <a:lnTo>
                    <a:pt x="88" y="238"/>
                  </a:lnTo>
                  <a:lnTo>
                    <a:pt x="106" y="278"/>
                  </a:lnTo>
                  <a:lnTo>
                    <a:pt x="142" y="290"/>
                  </a:lnTo>
                  <a:lnTo>
                    <a:pt x="169" y="290"/>
                  </a:lnTo>
                  <a:lnTo>
                    <a:pt x="230" y="315"/>
                  </a:lnTo>
                  <a:lnTo>
                    <a:pt x="257" y="344"/>
                  </a:lnTo>
                  <a:lnTo>
                    <a:pt x="257" y="356"/>
                  </a:lnTo>
                  <a:lnTo>
                    <a:pt x="293" y="366"/>
                  </a:lnTo>
                  <a:lnTo>
                    <a:pt x="320" y="414"/>
                  </a:lnTo>
                  <a:lnTo>
                    <a:pt x="369" y="451"/>
                  </a:lnTo>
                  <a:lnTo>
                    <a:pt x="362" y="486"/>
                  </a:lnTo>
                  <a:lnTo>
                    <a:pt x="379" y="491"/>
                  </a:lnTo>
                  <a:lnTo>
                    <a:pt x="372" y="525"/>
                  </a:lnTo>
                  <a:lnTo>
                    <a:pt x="393" y="533"/>
                  </a:lnTo>
                  <a:lnTo>
                    <a:pt x="377" y="538"/>
                  </a:lnTo>
                  <a:lnTo>
                    <a:pt x="381" y="544"/>
                  </a:lnTo>
                  <a:lnTo>
                    <a:pt x="394" y="540"/>
                  </a:lnTo>
                  <a:lnTo>
                    <a:pt x="396" y="564"/>
                  </a:lnTo>
                  <a:lnTo>
                    <a:pt x="442" y="574"/>
                  </a:lnTo>
                  <a:lnTo>
                    <a:pt x="443" y="612"/>
                  </a:lnTo>
                  <a:lnTo>
                    <a:pt x="467" y="615"/>
                  </a:lnTo>
                  <a:lnTo>
                    <a:pt x="467" y="620"/>
                  </a:lnTo>
                  <a:lnTo>
                    <a:pt x="486" y="625"/>
                  </a:lnTo>
                  <a:lnTo>
                    <a:pt x="479" y="654"/>
                  </a:lnTo>
                  <a:lnTo>
                    <a:pt x="506" y="666"/>
                  </a:lnTo>
                  <a:lnTo>
                    <a:pt x="542" y="642"/>
                  </a:lnTo>
                  <a:lnTo>
                    <a:pt x="572" y="675"/>
                  </a:lnTo>
                  <a:lnTo>
                    <a:pt x="591" y="680"/>
                  </a:lnTo>
                  <a:lnTo>
                    <a:pt x="631" y="661"/>
                  </a:lnTo>
                  <a:lnTo>
                    <a:pt x="636" y="661"/>
                  </a:lnTo>
                  <a:lnTo>
                    <a:pt x="670" y="714"/>
                  </a:lnTo>
                  <a:lnTo>
                    <a:pt x="699" y="719"/>
                  </a:lnTo>
                  <a:lnTo>
                    <a:pt x="731" y="733"/>
                  </a:lnTo>
                  <a:lnTo>
                    <a:pt x="733" y="741"/>
                  </a:lnTo>
                  <a:lnTo>
                    <a:pt x="762" y="722"/>
                  </a:lnTo>
                  <a:lnTo>
                    <a:pt x="765" y="704"/>
                  </a:lnTo>
                  <a:lnTo>
                    <a:pt x="786" y="688"/>
                  </a:lnTo>
                  <a:lnTo>
                    <a:pt x="801" y="685"/>
                  </a:lnTo>
                  <a:lnTo>
                    <a:pt x="819" y="688"/>
                  </a:lnTo>
                  <a:lnTo>
                    <a:pt x="831" y="685"/>
                  </a:lnTo>
                  <a:lnTo>
                    <a:pt x="841" y="678"/>
                  </a:lnTo>
                  <a:lnTo>
                    <a:pt x="852" y="663"/>
                  </a:lnTo>
                  <a:lnTo>
                    <a:pt x="858" y="627"/>
                  </a:lnTo>
                  <a:lnTo>
                    <a:pt x="869" y="608"/>
                  </a:lnTo>
                  <a:lnTo>
                    <a:pt x="882" y="588"/>
                  </a:lnTo>
                  <a:lnTo>
                    <a:pt x="902" y="561"/>
                  </a:lnTo>
                  <a:lnTo>
                    <a:pt x="918" y="549"/>
                  </a:lnTo>
                  <a:lnTo>
                    <a:pt x="926" y="542"/>
                  </a:lnTo>
                  <a:lnTo>
                    <a:pt x="935" y="528"/>
                  </a:lnTo>
                  <a:lnTo>
                    <a:pt x="940" y="528"/>
                  </a:lnTo>
                  <a:lnTo>
                    <a:pt x="940" y="530"/>
                  </a:lnTo>
                  <a:lnTo>
                    <a:pt x="948" y="528"/>
                  </a:lnTo>
                  <a:lnTo>
                    <a:pt x="948" y="530"/>
                  </a:lnTo>
                  <a:lnTo>
                    <a:pt x="953" y="530"/>
                  </a:lnTo>
                  <a:lnTo>
                    <a:pt x="955" y="528"/>
                  </a:lnTo>
                  <a:lnTo>
                    <a:pt x="957" y="530"/>
                  </a:lnTo>
                  <a:lnTo>
                    <a:pt x="957" y="528"/>
                  </a:lnTo>
                  <a:lnTo>
                    <a:pt x="958" y="528"/>
                  </a:lnTo>
                  <a:lnTo>
                    <a:pt x="958" y="526"/>
                  </a:lnTo>
                  <a:lnTo>
                    <a:pt x="962" y="525"/>
                  </a:lnTo>
                  <a:lnTo>
                    <a:pt x="972" y="516"/>
                  </a:lnTo>
                  <a:lnTo>
                    <a:pt x="974" y="516"/>
                  </a:lnTo>
                  <a:lnTo>
                    <a:pt x="975" y="516"/>
                  </a:lnTo>
                  <a:lnTo>
                    <a:pt x="977" y="516"/>
                  </a:lnTo>
                  <a:lnTo>
                    <a:pt x="989" y="518"/>
                  </a:lnTo>
                  <a:lnTo>
                    <a:pt x="991" y="509"/>
                  </a:lnTo>
                  <a:lnTo>
                    <a:pt x="992" y="506"/>
                  </a:lnTo>
                  <a:lnTo>
                    <a:pt x="992" y="499"/>
                  </a:lnTo>
                  <a:lnTo>
                    <a:pt x="994" y="494"/>
                  </a:lnTo>
                  <a:lnTo>
                    <a:pt x="996" y="494"/>
                  </a:lnTo>
                  <a:lnTo>
                    <a:pt x="1002" y="492"/>
                  </a:lnTo>
                  <a:lnTo>
                    <a:pt x="1007" y="489"/>
                  </a:lnTo>
                  <a:lnTo>
                    <a:pt x="1009" y="467"/>
                  </a:lnTo>
                  <a:lnTo>
                    <a:pt x="1013" y="463"/>
                  </a:lnTo>
                  <a:lnTo>
                    <a:pt x="1018" y="462"/>
                  </a:lnTo>
                  <a:lnTo>
                    <a:pt x="1021" y="453"/>
                  </a:lnTo>
                  <a:lnTo>
                    <a:pt x="1024" y="451"/>
                  </a:lnTo>
                  <a:lnTo>
                    <a:pt x="1026" y="446"/>
                  </a:lnTo>
                  <a:lnTo>
                    <a:pt x="1033" y="438"/>
                  </a:lnTo>
                  <a:lnTo>
                    <a:pt x="1041" y="438"/>
                  </a:lnTo>
                  <a:lnTo>
                    <a:pt x="1041" y="433"/>
                  </a:lnTo>
                  <a:lnTo>
                    <a:pt x="1024" y="428"/>
                  </a:lnTo>
                  <a:lnTo>
                    <a:pt x="1021" y="412"/>
                  </a:lnTo>
                  <a:lnTo>
                    <a:pt x="948" y="378"/>
                  </a:lnTo>
                  <a:lnTo>
                    <a:pt x="911" y="339"/>
                  </a:lnTo>
                  <a:lnTo>
                    <a:pt x="899" y="342"/>
                  </a:lnTo>
                  <a:lnTo>
                    <a:pt x="897" y="329"/>
                  </a:lnTo>
                  <a:lnTo>
                    <a:pt x="862" y="312"/>
                  </a:lnTo>
                  <a:lnTo>
                    <a:pt x="833" y="286"/>
                  </a:lnTo>
                  <a:lnTo>
                    <a:pt x="853" y="213"/>
                  </a:lnTo>
                  <a:lnTo>
                    <a:pt x="867" y="201"/>
                  </a:lnTo>
                  <a:lnTo>
                    <a:pt x="838" y="182"/>
                  </a:lnTo>
                  <a:lnTo>
                    <a:pt x="831" y="153"/>
                  </a:lnTo>
                  <a:lnTo>
                    <a:pt x="809" y="146"/>
                  </a:lnTo>
                  <a:lnTo>
                    <a:pt x="801" y="150"/>
                  </a:lnTo>
                  <a:lnTo>
                    <a:pt x="789" y="143"/>
                  </a:lnTo>
                  <a:lnTo>
                    <a:pt x="786" y="155"/>
                  </a:lnTo>
                  <a:lnTo>
                    <a:pt x="772" y="141"/>
                  </a:lnTo>
                  <a:lnTo>
                    <a:pt x="762" y="140"/>
                  </a:lnTo>
                  <a:lnTo>
                    <a:pt x="747" y="160"/>
                  </a:lnTo>
                  <a:lnTo>
                    <a:pt x="745" y="148"/>
                  </a:lnTo>
                  <a:lnTo>
                    <a:pt x="725" y="141"/>
                  </a:lnTo>
                  <a:lnTo>
                    <a:pt x="711" y="148"/>
                  </a:lnTo>
                  <a:lnTo>
                    <a:pt x="681" y="106"/>
                  </a:lnTo>
                  <a:lnTo>
                    <a:pt x="660" y="104"/>
                  </a:lnTo>
                  <a:lnTo>
                    <a:pt x="643" y="53"/>
                  </a:lnTo>
                  <a:lnTo>
                    <a:pt x="628" y="42"/>
                  </a:lnTo>
                  <a:lnTo>
                    <a:pt x="589" y="44"/>
                  </a:lnTo>
                  <a:lnTo>
                    <a:pt x="586" y="58"/>
                  </a:lnTo>
                  <a:lnTo>
                    <a:pt x="523" y="29"/>
                  </a:lnTo>
                  <a:lnTo>
                    <a:pt x="518" y="34"/>
                  </a:lnTo>
                  <a:lnTo>
                    <a:pt x="504" y="22"/>
                  </a:lnTo>
                  <a:lnTo>
                    <a:pt x="476" y="36"/>
                  </a:lnTo>
                  <a:lnTo>
                    <a:pt x="455" y="15"/>
                  </a:lnTo>
                  <a:lnTo>
                    <a:pt x="443" y="22"/>
                  </a:lnTo>
                  <a:lnTo>
                    <a:pt x="415" y="20"/>
                  </a:lnTo>
                  <a:lnTo>
                    <a:pt x="394" y="39"/>
                  </a:lnTo>
                  <a:lnTo>
                    <a:pt x="343" y="44"/>
                  </a:lnTo>
                  <a:lnTo>
                    <a:pt x="340" y="51"/>
                  </a:lnTo>
                  <a:lnTo>
                    <a:pt x="323" y="48"/>
                  </a:lnTo>
                  <a:lnTo>
                    <a:pt x="282" y="20"/>
                  </a:lnTo>
                  <a:lnTo>
                    <a:pt x="277" y="27"/>
                  </a:lnTo>
                  <a:lnTo>
                    <a:pt x="257" y="27"/>
                  </a:lnTo>
                  <a:lnTo>
                    <a:pt x="222" y="8"/>
                  </a:lnTo>
                  <a:lnTo>
                    <a:pt x="171" y="0"/>
                  </a:lnTo>
                  <a:lnTo>
                    <a:pt x="96" y="25"/>
                  </a:lnTo>
                  <a:lnTo>
                    <a:pt x="61" y="58"/>
                  </a:lnTo>
                  <a:lnTo>
                    <a:pt x="28" y="42"/>
                  </a:lnTo>
                  <a:lnTo>
                    <a:pt x="1" y="63"/>
                  </a:lnTo>
                  <a:lnTo>
                    <a:pt x="0" y="112"/>
                  </a:lnTo>
                  <a:close/>
                </a:path>
              </a:pathLst>
            </a:custGeom>
            <a:solidFill>
              <a:srgbClr val="CC0000"/>
            </a:solidFill>
            <a:ln w="0">
              <a:solidFill>
                <a:srgbClr val="000000"/>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0" name="Freeform 12"/>
            <p:cNvSpPr>
              <a:spLocks/>
            </p:cNvSpPr>
            <p:nvPr/>
          </p:nvSpPr>
          <p:spPr bwMode="auto">
            <a:xfrm>
              <a:off x="4158" y="2595"/>
              <a:ext cx="66" cy="67"/>
            </a:xfrm>
            <a:custGeom>
              <a:avLst/>
              <a:gdLst>
                <a:gd name="T0" fmla="*/ 7 w 151"/>
                <a:gd name="T1" fmla="*/ 116 h 165"/>
                <a:gd name="T2" fmla="*/ 2 w 151"/>
                <a:gd name="T3" fmla="*/ 97 h 165"/>
                <a:gd name="T4" fmla="*/ 5 w 151"/>
                <a:gd name="T5" fmla="*/ 96 h 165"/>
                <a:gd name="T6" fmla="*/ 22 w 151"/>
                <a:gd name="T7" fmla="*/ 87 h 165"/>
                <a:gd name="T8" fmla="*/ 12 w 151"/>
                <a:gd name="T9" fmla="*/ 72 h 165"/>
                <a:gd name="T10" fmla="*/ 12 w 151"/>
                <a:gd name="T11" fmla="*/ 51 h 165"/>
                <a:gd name="T12" fmla="*/ 7 w 151"/>
                <a:gd name="T13" fmla="*/ 36 h 165"/>
                <a:gd name="T14" fmla="*/ 14 w 151"/>
                <a:gd name="T15" fmla="*/ 44 h 165"/>
                <a:gd name="T16" fmla="*/ 32 w 151"/>
                <a:gd name="T17" fmla="*/ 44 h 165"/>
                <a:gd name="T18" fmla="*/ 58 w 151"/>
                <a:gd name="T19" fmla="*/ 46 h 165"/>
                <a:gd name="T20" fmla="*/ 75 w 151"/>
                <a:gd name="T21" fmla="*/ 39 h 165"/>
                <a:gd name="T22" fmla="*/ 76 w 151"/>
                <a:gd name="T23" fmla="*/ 26 h 165"/>
                <a:gd name="T24" fmla="*/ 60 w 151"/>
                <a:gd name="T25" fmla="*/ 16 h 165"/>
                <a:gd name="T26" fmla="*/ 43 w 151"/>
                <a:gd name="T27" fmla="*/ 7 h 165"/>
                <a:gd name="T28" fmla="*/ 61 w 151"/>
                <a:gd name="T29" fmla="*/ 0 h 165"/>
                <a:gd name="T30" fmla="*/ 66 w 151"/>
                <a:gd name="T31" fmla="*/ 7 h 165"/>
                <a:gd name="T32" fmla="*/ 75 w 151"/>
                <a:gd name="T33" fmla="*/ 10 h 165"/>
                <a:gd name="T34" fmla="*/ 90 w 151"/>
                <a:gd name="T35" fmla="*/ 2 h 165"/>
                <a:gd name="T36" fmla="*/ 119 w 151"/>
                <a:gd name="T37" fmla="*/ 38 h 165"/>
                <a:gd name="T38" fmla="*/ 105 w 151"/>
                <a:gd name="T39" fmla="*/ 51 h 165"/>
                <a:gd name="T40" fmla="*/ 107 w 151"/>
                <a:gd name="T41" fmla="*/ 62 h 165"/>
                <a:gd name="T42" fmla="*/ 143 w 151"/>
                <a:gd name="T43" fmla="*/ 67 h 165"/>
                <a:gd name="T44" fmla="*/ 149 w 151"/>
                <a:gd name="T45" fmla="*/ 77 h 165"/>
                <a:gd name="T46" fmla="*/ 149 w 151"/>
                <a:gd name="T47" fmla="*/ 96 h 165"/>
                <a:gd name="T48" fmla="*/ 141 w 151"/>
                <a:gd name="T49" fmla="*/ 94 h 165"/>
                <a:gd name="T50" fmla="*/ 136 w 151"/>
                <a:gd name="T51" fmla="*/ 99 h 165"/>
                <a:gd name="T52" fmla="*/ 129 w 151"/>
                <a:gd name="T53" fmla="*/ 106 h 165"/>
                <a:gd name="T54" fmla="*/ 117 w 151"/>
                <a:gd name="T55" fmla="*/ 114 h 165"/>
                <a:gd name="T56" fmla="*/ 120 w 151"/>
                <a:gd name="T57" fmla="*/ 131 h 165"/>
                <a:gd name="T58" fmla="*/ 127 w 151"/>
                <a:gd name="T59" fmla="*/ 133 h 165"/>
                <a:gd name="T60" fmla="*/ 132 w 151"/>
                <a:gd name="T61" fmla="*/ 150 h 165"/>
                <a:gd name="T62" fmla="*/ 115 w 151"/>
                <a:gd name="T63" fmla="*/ 165 h 165"/>
                <a:gd name="T64" fmla="*/ 115 w 151"/>
                <a:gd name="T65" fmla="*/ 159 h 165"/>
                <a:gd name="T66" fmla="*/ 80 w 151"/>
                <a:gd name="T67" fmla="*/ 155 h 165"/>
                <a:gd name="T68" fmla="*/ 73 w 151"/>
                <a:gd name="T69" fmla="*/ 135 h 165"/>
                <a:gd name="T70" fmla="*/ 68 w 151"/>
                <a:gd name="T71" fmla="*/ 113 h 165"/>
                <a:gd name="T72" fmla="*/ 63 w 151"/>
                <a:gd name="T73" fmla="*/ 102 h 165"/>
                <a:gd name="T74" fmla="*/ 51 w 151"/>
                <a:gd name="T75" fmla="*/ 111 h 165"/>
                <a:gd name="T76" fmla="*/ 43 w 151"/>
                <a:gd name="T77" fmla="*/ 114 h 165"/>
                <a:gd name="T78" fmla="*/ 43 w 151"/>
                <a:gd name="T79" fmla="*/ 121 h 165"/>
                <a:gd name="T80" fmla="*/ 34 w 151"/>
                <a:gd name="T81" fmla="*/ 135 h 165"/>
                <a:gd name="T82" fmla="*/ 17 w 151"/>
                <a:gd name="T83" fmla="*/ 131 h 165"/>
                <a:gd name="T84" fmla="*/ 15 w 151"/>
                <a:gd name="T85" fmla="*/ 138 h 165"/>
                <a:gd name="T86" fmla="*/ 0 w 151"/>
                <a:gd name="T87" fmla="*/ 1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 h="165">
                  <a:moveTo>
                    <a:pt x="0" y="126"/>
                  </a:moveTo>
                  <a:lnTo>
                    <a:pt x="7" y="116"/>
                  </a:lnTo>
                  <a:lnTo>
                    <a:pt x="5" y="101"/>
                  </a:lnTo>
                  <a:lnTo>
                    <a:pt x="2" y="97"/>
                  </a:lnTo>
                  <a:lnTo>
                    <a:pt x="2" y="92"/>
                  </a:lnTo>
                  <a:lnTo>
                    <a:pt x="5" y="96"/>
                  </a:lnTo>
                  <a:lnTo>
                    <a:pt x="12" y="96"/>
                  </a:lnTo>
                  <a:lnTo>
                    <a:pt x="22" y="87"/>
                  </a:lnTo>
                  <a:lnTo>
                    <a:pt x="19" y="79"/>
                  </a:lnTo>
                  <a:lnTo>
                    <a:pt x="12" y="72"/>
                  </a:lnTo>
                  <a:lnTo>
                    <a:pt x="17" y="62"/>
                  </a:lnTo>
                  <a:lnTo>
                    <a:pt x="12" y="51"/>
                  </a:lnTo>
                  <a:lnTo>
                    <a:pt x="5" y="51"/>
                  </a:lnTo>
                  <a:lnTo>
                    <a:pt x="7" y="36"/>
                  </a:lnTo>
                  <a:lnTo>
                    <a:pt x="10" y="38"/>
                  </a:lnTo>
                  <a:lnTo>
                    <a:pt x="14" y="44"/>
                  </a:lnTo>
                  <a:lnTo>
                    <a:pt x="19" y="46"/>
                  </a:lnTo>
                  <a:lnTo>
                    <a:pt x="32" y="44"/>
                  </a:lnTo>
                  <a:lnTo>
                    <a:pt x="56" y="50"/>
                  </a:lnTo>
                  <a:lnTo>
                    <a:pt x="58" y="46"/>
                  </a:lnTo>
                  <a:lnTo>
                    <a:pt x="66" y="46"/>
                  </a:lnTo>
                  <a:lnTo>
                    <a:pt x="75" y="39"/>
                  </a:lnTo>
                  <a:lnTo>
                    <a:pt x="78" y="29"/>
                  </a:lnTo>
                  <a:lnTo>
                    <a:pt x="76" y="26"/>
                  </a:lnTo>
                  <a:lnTo>
                    <a:pt x="66" y="24"/>
                  </a:lnTo>
                  <a:lnTo>
                    <a:pt x="60" y="16"/>
                  </a:lnTo>
                  <a:lnTo>
                    <a:pt x="49" y="16"/>
                  </a:lnTo>
                  <a:lnTo>
                    <a:pt x="43" y="7"/>
                  </a:lnTo>
                  <a:lnTo>
                    <a:pt x="53" y="5"/>
                  </a:lnTo>
                  <a:lnTo>
                    <a:pt x="61" y="0"/>
                  </a:lnTo>
                  <a:lnTo>
                    <a:pt x="61" y="5"/>
                  </a:lnTo>
                  <a:lnTo>
                    <a:pt x="66" y="7"/>
                  </a:lnTo>
                  <a:lnTo>
                    <a:pt x="71" y="5"/>
                  </a:lnTo>
                  <a:lnTo>
                    <a:pt x="75" y="10"/>
                  </a:lnTo>
                  <a:lnTo>
                    <a:pt x="82" y="4"/>
                  </a:lnTo>
                  <a:lnTo>
                    <a:pt x="90" y="2"/>
                  </a:lnTo>
                  <a:lnTo>
                    <a:pt x="102" y="21"/>
                  </a:lnTo>
                  <a:lnTo>
                    <a:pt x="119" y="38"/>
                  </a:lnTo>
                  <a:lnTo>
                    <a:pt x="117" y="43"/>
                  </a:lnTo>
                  <a:lnTo>
                    <a:pt x="105" y="51"/>
                  </a:lnTo>
                  <a:lnTo>
                    <a:pt x="105" y="60"/>
                  </a:lnTo>
                  <a:lnTo>
                    <a:pt x="107" y="62"/>
                  </a:lnTo>
                  <a:lnTo>
                    <a:pt x="120" y="55"/>
                  </a:lnTo>
                  <a:lnTo>
                    <a:pt x="143" y="67"/>
                  </a:lnTo>
                  <a:lnTo>
                    <a:pt x="144" y="73"/>
                  </a:lnTo>
                  <a:lnTo>
                    <a:pt x="149" y="77"/>
                  </a:lnTo>
                  <a:lnTo>
                    <a:pt x="151" y="89"/>
                  </a:lnTo>
                  <a:lnTo>
                    <a:pt x="149" y="96"/>
                  </a:lnTo>
                  <a:lnTo>
                    <a:pt x="146" y="92"/>
                  </a:lnTo>
                  <a:lnTo>
                    <a:pt x="141" y="94"/>
                  </a:lnTo>
                  <a:lnTo>
                    <a:pt x="139" y="99"/>
                  </a:lnTo>
                  <a:lnTo>
                    <a:pt x="136" y="99"/>
                  </a:lnTo>
                  <a:lnTo>
                    <a:pt x="136" y="104"/>
                  </a:lnTo>
                  <a:lnTo>
                    <a:pt x="129" y="106"/>
                  </a:lnTo>
                  <a:lnTo>
                    <a:pt x="120" y="102"/>
                  </a:lnTo>
                  <a:lnTo>
                    <a:pt x="117" y="114"/>
                  </a:lnTo>
                  <a:lnTo>
                    <a:pt x="120" y="119"/>
                  </a:lnTo>
                  <a:lnTo>
                    <a:pt x="120" y="131"/>
                  </a:lnTo>
                  <a:lnTo>
                    <a:pt x="126" y="135"/>
                  </a:lnTo>
                  <a:lnTo>
                    <a:pt x="127" y="133"/>
                  </a:lnTo>
                  <a:lnTo>
                    <a:pt x="136" y="148"/>
                  </a:lnTo>
                  <a:lnTo>
                    <a:pt x="132" y="150"/>
                  </a:lnTo>
                  <a:lnTo>
                    <a:pt x="129" y="160"/>
                  </a:lnTo>
                  <a:lnTo>
                    <a:pt x="115" y="165"/>
                  </a:lnTo>
                  <a:lnTo>
                    <a:pt x="114" y="160"/>
                  </a:lnTo>
                  <a:lnTo>
                    <a:pt x="115" y="159"/>
                  </a:lnTo>
                  <a:lnTo>
                    <a:pt x="87" y="164"/>
                  </a:lnTo>
                  <a:lnTo>
                    <a:pt x="80" y="155"/>
                  </a:lnTo>
                  <a:lnTo>
                    <a:pt x="78" y="145"/>
                  </a:lnTo>
                  <a:lnTo>
                    <a:pt x="73" y="135"/>
                  </a:lnTo>
                  <a:lnTo>
                    <a:pt x="75" y="133"/>
                  </a:lnTo>
                  <a:lnTo>
                    <a:pt x="68" y="113"/>
                  </a:lnTo>
                  <a:lnTo>
                    <a:pt x="68" y="106"/>
                  </a:lnTo>
                  <a:lnTo>
                    <a:pt x="63" y="102"/>
                  </a:lnTo>
                  <a:lnTo>
                    <a:pt x="56" y="102"/>
                  </a:lnTo>
                  <a:lnTo>
                    <a:pt x="51" y="111"/>
                  </a:lnTo>
                  <a:lnTo>
                    <a:pt x="46" y="111"/>
                  </a:lnTo>
                  <a:lnTo>
                    <a:pt x="43" y="114"/>
                  </a:lnTo>
                  <a:lnTo>
                    <a:pt x="46" y="119"/>
                  </a:lnTo>
                  <a:lnTo>
                    <a:pt x="43" y="121"/>
                  </a:lnTo>
                  <a:lnTo>
                    <a:pt x="39" y="133"/>
                  </a:lnTo>
                  <a:lnTo>
                    <a:pt x="34" y="135"/>
                  </a:lnTo>
                  <a:lnTo>
                    <a:pt x="24" y="130"/>
                  </a:lnTo>
                  <a:lnTo>
                    <a:pt x="17" y="131"/>
                  </a:lnTo>
                  <a:lnTo>
                    <a:pt x="17" y="137"/>
                  </a:lnTo>
                  <a:lnTo>
                    <a:pt x="15" y="138"/>
                  </a:lnTo>
                  <a:lnTo>
                    <a:pt x="10" y="130"/>
                  </a:lnTo>
                  <a:lnTo>
                    <a:pt x="0" y="126"/>
                  </a:lnTo>
                  <a:close/>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1" name="Freeform 13"/>
            <p:cNvSpPr>
              <a:spLocks/>
            </p:cNvSpPr>
            <p:nvPr/>
          </p:nvSpPr>
          <p:spPr bwMode="auto">
            <a:xfrm>
              <a:off x="3990" y="2437"/>
              <a:ext cx="25" cy="41"/>
            </a:xfrm>
            <a:custGeom>
              <a:avLst/>
              <a:gdLst>
                <a:gd name="T0" fmla="*/ 0 w 55"/>
                <a:gd name="T1" fmla="*/ 19 h 100"/>
                <a:gd name="T2" fmla="*/ 5 w 55"/>
                <a:gd name="T3" fmla="*/ 0 h 100"/>
                <a:gd name="T4" fmla="*/ 8 w 55"/>
                <a:gd name="T5" fmla="*/ 3 h 100"/>
                <a:gd name="T6" fmla="*/ 6 w 55"/>
                <a:gd name="T7" fmla="*/ 3 h 100"/>
                <a:gd name="T8" fmla="*/ 16 w 55"/>
                <a:gd name="T9" fmla="*/ 14 h 100"/>
                <a:gd name="T10" fmla="*/ 18 w 55"/>
                <a:gd name="T11" fmla="*/ 34 h 100"/>
                <a:gd name="T12" fmla="*/ 28 w 55"/>
                <a:gd name="T13" fmla="*/ 41 h 100"/>
                <a:gd name="T14" fmla="*/ 32 w 55"/>
                <a:gd name="T15" fmla="*/ 51 h 100"/>
                <a:gd name="T16" fmla="*/ 23 w 55"/>
                <a:gd name="T17" fmla="*/ 65 h 100"/>
                <a:gd name="T18" fmla="*/ 25 w 55"/>
                <a:gd name="T19" fmla="*/ 82 h 100"/>
                <a:gd name="T20" fmla="*/ 45 w 55"/>
                <a:gd name="T21" fmla="*/ 97 h 100"/>
                <a:gd name="T22" fmla="*/ 55 w 55"/>
                <a:gd name="T23" fmla="*/ 99 h 100"/>
                <a:gd name="T24" fmla="*/ 50 w 55"/>
                <a:gd name="T25" fmla="*/ 100 h 100"/>
                <a:gd name="T26" fmla="*/ 22 w 55"/>
                <a:gd name="T27" fmla="*/ 83 h 100"/>
                <a:gd name="T28" fmla="*/ 11 w 55"/>
                <a:gd name="T29" fmla="*/ 60 h 100"/>
                <a:gd name="T30" fmla="*/ 11 w 55"/>
                <a:gd name="T31" fmla="*/ 44 h 100"/>
                <a:gd name="T32" fmla="*/ 5 w 55"/>
                <a:gd name="T33" fmla="*/ 29 h 100"/>
                <a:gd name="T34" fmla="*/ 5 w 55"/>
                <a:gd name="T35" fmla="*/ 24 h 100"/>
                <a:gd name="T36" fmla="*/ 0 w 55"/>
                <a:gd name="T37"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100">
                  <a:moveTo>
                    <a:pt x="0" y="19"/>
                  </a:moveTo>
                  <a:lnTo>
                    <a:pt x="5" y="0"/>
                  </a:lnTo>
                  <a:lnTo>
                    <a:pt x="8" y="3"/>
                  </a:lnTo>
                  <a:lnTo>
                    <a:pt x="6" y="3"/>
                  </a:lnTo>
                  <a:lnTo>
                    <a:pt x="16" y="14"/>
                  </a:lnTo>
                  <a:lnTo>
                    <a:pt x="18" y="34"/>
                  </a:lnTo>
                  <a:lnTo>
                    <a:pt x="28" y="41"/>
                  </a:lnTo>
                  <a:lnTo>
                    <a:pt x="32" y="51"/>
                  </a:lnTo>
                  <a:lnTo>
                    <a:pt x="23" y="65"/>
                  </a:lnTo>
                  <a:lnTo>
                    <a:pt x="25" y="82"/>
                  </a:lnTo>
                  <a:lnTo>
                    <a:pt x="45" y="97"/>
                  </a:lnTo>
                  <a:lnTo>
                    <a:pt x="55" y="99"/>
                  </a:lnTo>
                  <a:lnTo>
                    <a:pt x="50" y="100"/>
                  </a:lnTo>
                  <a:lnTo>
                    <a:pt x="22" y="83"/>
                  </a:lnTo>
                  <a:lnTo>
                    <a:pt x="11" y="60"/>
                  </a:lnTo>
                  <a:lnTo>
                    <a:pt x="11" y="44"/>
                  </a:lnTo>
                  <a:lnTo>
                    <a:pt x="5" y="29"/>
                  </a:lnTo>
                  <a:lnTo>
                    <a:pt x="5" y="24"/>
                  </a:lnTo>
                  <a:lnTo>
                    <a:pt x="0" y="1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2" name="Freeform 14"/>
            <p:cNvSpPr>
              <a:spLocks/>
            </p:cNvSpPr>
            <p:nvPr/>
          </p:nvSpPr>
          <p:spPr bwMode="auto">
            <a:xfrm>
              <a:off x="4196" y="2782"/>
              <a:ext cx="78" cy="97"/>
            </a:xfrm>
            <a:custGeom>
              <a:avLst/>
              <a:gdLst>
                <a:gd name="T0" fmla="*/ 1 w 176"/>
                <a:gd name="T1" fmla="*/ 136 h 240"/>
                <a:gd name="T2" fmla="*/ 5 w 176"/>
                <a:gd name="T3" fmla="*/ 133 h 240"/>
                <a:gd name="T4" fmla="*/ 5 w 176"/>
                <a:gd name="T5" fmla="*/ 124 h 240"/>
                <a:gd name="T6" fmla="*/ 10 w 176"/>
                <a:gd name="T7" fmla="*/ 118 h 240"/>
                <a:gd name="T8" fmla="*/ 11 w 176"/>
                <a:gd name="T9" fmla="*/ 85 h 240"/>
                <a:gd name="T10" fmla="*/ 13 w 176"/>
                <a:gd name="T11" fmla="*/ 34 h 240"/>
                <a:gd name="T12" fmla="*/ 20 w 176"/>
                <a:gd name="T13" fmla="*/ 19 h 240"/>
                <a:gd name="T14" fmla="*/ 42 w 176"/>
                <a:gd name="T15" fmla="*/ 22 h 240"/>
                <a:gd name="T16" fmla="*/ 45 w 176"/>
                <a:gd name="T17" fmla="*/ 20 h 240"/>
                <a:gd name="T18" fmla="*/ 57 w 176"/>
                <a:gd name="T19" fmla="*/ 10 h 240"/>
                <a:gd name="T20" fmla="*/ 83 w 176"/>
                <a:gd name="T21" fmla="*/ 0 h 240"/>
                <a:gd name="T22" fmla="*/ 103 w 176"/>
                <a:gd name="T23" fmla="*/ 38 h 240"/>
                <a:gd name="T24" fmla="*/ 164 w 176"/>
                <a:gd name="T25" fmla="*/ 55 h 240"/>
                <a:gd name="T26" fmla="*/ 174 w 176"/>
                <a:gd name="T27" fmla="*/ 68 h 240"/>
                <a:gd name="T28" fmla="*/ 172 w 176"/>
                <a:gd name="T29" fmla="*/ 87 h 240"/>
                <a:gd name="T30" fmla="*/ 144 w 176"/>
                <a:gd name="T31" fmla="*/ 101 h 240"/>
                <a:gd name="T32" fmla="*/ 140 w 176"/>
                <a:gd name="T33" fmla="*/ 109 h 240"/>
                <a:gd name="T34" fmla="*/ 150 w 176"/>
                <a:gd name="T35" fmla="*/ 136 h 240"/>
                <a:gd name="T36" fmla="*/ 145 w 176"/>
                <a:gd name="T37" fmla="*/ 147 h 240"/>
                <a:gd name="T38" fmla="*/ 125 w 176"/>
                <a:gd name="T39" fmla="*/ 181 h 240"/>
                <a:gd name="T40" fmla="*/ 122 w 176"/>
                <a:gd name="T41" fmla="*/ 189 h 240"/>
                <a:gd name="T42" fmla="*/ 122 w 176"/>
                <a:gd name="T43" fmla="*/ 205 h 240"/>
                <a:gd name="T44" fmla="*/ 132 w 176"/>
                <a:gd name="T45" fmla="*/ 227 h 240"/>
                <a:gd name="T46" fmla="*/ 123 w 176"/>
                <a:gd name="T47" fmla="*/ 240 h 240"/>
                <a:gd name="T48" fmla="*/ 96 w 176"/>
                <a:gd name="T49" fmla="*/ 240 h 240"/>
                <a:gd name="T50" fmla="*/ 84 w 176"/>
                <a:gd name="T51" fmla="*/ 240 h 240"/>
                <a:gd name="T52" fmla="*/ 66 w 176"/>
                <a:gd name="T53" fmla="*/ 240 h 240"/>
                <a:gd name="T54" fmla="*/ 57 w 176"/>
                <a:gd name="T55" fmla="*/ 240 h 240"/>
                <a:gd name="T56" fmla="*/ 47 w 176"/>
                <a:gd name="T57" fmla="*/ 240 h 240"/>
                <a:gd name="T58" fmla="*/ 23 w 176"/>
                <a:gd name="T59" fmla="*/ 239 h 240"/>
                <a:gd name="T60" fmla="*/ 20 w 176"/>
                <a:gd name="T61" fmla="*/ 239 h 240"/>
                <a:gd name="T62" fmla="*/ 10 w 176"/>
                <a:gd name="T63" fmla="*/ 240 h 240"/>
                <a:gd name="T64" fmla="*/ 10 w 176"/>
                <a:gd name="T65" fmla="*/ 194 h 240"/>
                <a:gd name="T66" fmla="*/ 6 w 176"/>
                <a:gd name="T67" fmla="*/ 162 h 240"/>
                <a:gd name="T68" fmla="*/ 0 w 176"/>
                <a:gd name="T69" fmla="*/ 14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240">
                  <a:moveTo>
                    <a:pt x="0" y="147"/>
                  </a:moveTo>
                  <a:lnTo>
                    <a:pt x="1" y="136"/>
                  </a:lnTo>
                  <a:lnTo>
                    <a:pt x="5" y="136"/>
                  </a:lnTo>
                  <a:lnTo>
                    <a:pt x="5" y="133"/>
                  </a:lnTo>
                  <a:lnTo>
                    <a:pt x="10" y="126"/>
                  </a:lnTo>
                  <a:lnTo>
                    <a:pt x="5" y="124"/>
                  </a:lnTo>
                  <a:lnTo>
                    <a:pt x="5" y="119"/>
                  </a:lnTo>
                  <a:lnTo>
                    <a:pt x="10" y="118"/>
                  </a:lnTo>
                  <a:lnTo>
                    <a:pt x="5" y="101"/>
                  </a:lnTo>
                  <a:lnTo>
                    <a:pt x="11" y="85"/>
                  </a:lnTo>
                  <a:lnTo>
                    <a:pt x="5" y="73"/>
                  </a:lnTo>
                  <a:lnTo>
                    <a:pt x="13" y="34"/>
                  </a:lnTo>
                  <a:lnTo>
                    <a:pt x="20" y="24"/>
                  </a:lnTo>
                  <a:lnTo>
                    <a:pt x="20" y="19"/>
                  </a:lnTo>
                  <a:lnTo>
                    <a:pt x="32" y="24"/>
                  </a:lnTo>
                  <a:lnTo>
                    <a:pt x="42" y="22"/>
                  </a:lnTo>
                  <a:lnTo>
                    <a:pt x="44" y="20"/>
                  </a:lnTo>
                  <a:lnTo>
                    <a:pt x="45" y="20"/>
                  </a:lnTo>
                  <a:lnTo>
                    <a:pt x="49" y="10"/>
                  </a:lnTo>
                  <a:lnTo>
                    <a:pt x="57" y="10"/>
                  </a:lnTo>
                  <a:lnTo>
                    <a:pt x="66" y="2"/>
                  </a:lnTo>
                  <a:lnTo>
                    <a:pt x="83" y="0"/>
                  </a:lnTo>
                  <a:lnTo>
                    <a:pt x="100" y="9"/>
                  </a:lnTo>
                  <a:lnTo>
                    <a:pt x="103" y="38"/>
                  </a:lnTo>
                  <a:lnTo>
                    <a:pt x="128" y="41"/>
                  </a:lnTo>
                  <a:lnTo>
                    <a:pt x="164" y="55"/>
                  </a:lnTo>
                  <a:lnTo>
                    <a:pt x="172" y="61"/>
                  </a:lnTo>
                  <a:lnTo>
                    <a:pt x="174" y="68"/>
                  </a:lnTo>
                  <a:lnTo>
                    <a:pt x="171" y="72"/>
                  </a:lnTo>
                  <a:lnTo>
                    <a:pt x="172" y="87"/>
                  </a:lnTo>
                  <a:lnTo>
                    <a:pt x="176" y="94"/>
                  </a:lnTo>
                  <a:lnTo>
                    <a:pt x="144" y="101"/>
                  </a:lnTo>
                  <a:lnTo>
                    <a:pt x="144" y="107"/>
                  </a:lnTo>
                  <a:lnTo>
                    <a:pt x="140" y="109"/>
                  </a:lnTo>
                  <a:lnTo>
                    <a:pt x="152" y="136"/>
                  </a:lnTo>
                  <a:lnTo>
                    <a:pt x="150" y="136"/>
                  </a:lnTo>
                  <a:lnTo>
                    <a:pt x="149" y="147"/>
                  </a:lnTo>
                  <a:lnTo>
                    <a:pt x="145" y="147"/>
                  </a:lnTo>
                  <a:lnTo>
                    <a:pt x="127" y="162"/>
                  </a:lnTo>
                  <a:lnTo>
                    <a:pt x="125" y="181"/>
                  </a:lnTo>
                  <a:lnTo>
                    <a:pt x="122" y="184"/>
                  </a:lnTo>
                  <a:lnTo>
                    <a:pt x="122" y="189"/>
                  </a:lnTo>
                  <a:lnTo>
                    <a:pt x="116" y="201"/>
                  </a:lnTo>
                  <a:lnTo>
                    <a:pt x="122" y="205"/>
                  </a:lnTo>
                  <a:lnTo>
                    <a:pt x="133" y="218"/>
                  </a:lnTo>
                  <a:lnTo>
                    <a:pt x="132" y="227"/>
                  </a:lnTo>
                  <a:lnTo>
                    <a:pt x="125" y="230"/>
                  </a:lnTo>
                  <a:lnTo>
                    <a:pt x="123" y="240"/>
                  </a:lnTo>
                  <a:lnTo>
                    <a:pt x="111" y="240"/>
                  </a:lnTo>
                  <a:lnTo>
                    <a:pt x="96" y="240"/>
                  </a:lnTo>
                  <a:lnTo>
                    <a:pt x="91" y="240"/>
                  </a:lnTo>
                  <a:lnTo>
                    <a:pt x="84" y="240"/>
                  </a:lnTo>
                  <a:lnTo>
                    <a:pt x="72" y="240"/>
                  </a:lnTo>
                  <a:lnTo>
                    <a:pt x="66" y="240"/>
                  </a:lnTo>
                  <a:lnTo>
                    <a:pt x="64" y="240"/>
                  </a:lnTo>
                  <a:lnTo>
                    <a:pt x="57" y="240"/>
                  </a:lnTo>
                  <a:lnTo>
                    <a:pt x="52" y="240"/>
                  </a:lnTo>
                  <a:lnTo>
                    <a:pt x="47" y="240"/>
                  </a:lnTo>
                  <a:lnTo>
                    <a:pt x="28" y="239"/>
                  </a:lnTo>
                  <a:lnTo>
                    <a:pt x="23" y="239"/>
                  </a:lnTo>
                  <a:lnTo>
                    <a:pt x="22" y="239"/>
                  </a:lnTo>
                  <a:lnTo>
                    <a:pt x="20" y="239"/>
                  </a:lnTo>
                  <a:lnTo>
                    <a:pt x="17" y="240"/>
                  </a:lnTo>
                  <a:lnTo>
                    <a:pt x="10" y="240"/>
                  </a:lnTo>
                  <a:lnTo>
                    <a:pt x="8" y="215"/>
                  </a:lnTo>
                  <a:lnTo>
                    <a:pt x="10" y="194"/>
                  </a:lnTo>
                  <a:lnTo>
                    <a:pt x="6" y="181"/>
                  </a:lnTo>
                  <a:lnTo>
                    <a:pt x="6" y="162"/>
                  </a:lnTo>
                  <a:lnTo>
                    <a:pt x="3" y="157"/>
                  </a:lnTo>
                  <a:lnTo>
                    <a:pt x="0" y="147"/>
                  </a:lnTo>
                  <a:close/>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3" name="Freeform 15"/>
            <p:cNvSpPr>
              <a:spLocks/>
            </p:cNvSpPr>
            <p:nvPr/>
          </p:nvSpPr>
          <p:spPr bwMode="auto">
            <a:xfrm>
              <a:off x="1282" y="853"/>
              <a:ext cx="719" cy="320"/>
            </a:xfrm>
            <a:custGeom>
              <a:avLst/>
              <a:gdLst>
                <a:gd name="T0" fmla="*/ 261 w 1623"/>
                <a:gd name="T1" fmla="*/ 68 h 792"/>
                <a:gd name="T2" fmla="*/ 1122 w 1623"/>
                <a:gd name="T3" fmla="*/ 0 h 792"/>
                <a:gd name="T4" fmla="*/ 1538 w 1623"/>
                <a:gd name="T5" fmla="*/ 0 h 792"/>
                <a:gd name="T6" fmla="*/ 1586 w 1623"/>
                <a:gd name="T7" fmla="*/ 32 h 792"/>
                <a:gd name="T8" fmla="*/ 1616 w 1623"/>
                <a:gd name="T9" fmla="*/ 93 h 792"/>
                <a:gd name="T10" fmla="*/ 1614 w 1623"/>
                <a:gd name="T11" fmla="*/ 114 h 792"/>
                <a:gd name="T12" fmla="*/ 1567 w 1623"/>
                <a:gd name="T13" fmla="*/ 141 h 792"/>
                <a:gd name="T14" fmla="*/ 1547 w 1623"/>
                <a:gd name="T15" fmla="*/ 173 h 792"/>
                <a:gd name="T16" fmla="*/ 1518 w 1623"/>
                <a:gd name="T17" fmla="*/ 172 h 792"/>
                <a:gd name="T18" fmla="*/ 1565 w 1623"/>
                <a:gd name="T19" fmla="*/ 196 h 792"/>
                <a:gd name="T20" fmla="*/ 1555 w 1623"/>
                <a:gd name="T21" fmla="*/ 233 h 792"/>
                <a:gd name="T22" fmla="*/ 1526 w 1623"/>
                <a:gd name="T23" fmla="*/ 243 h 792"/>
                <a:gd name="T24" fmla="*/ 1528 w 1623"/>
                <a:gd name="T25" fmla="*/ 270 h 792"/>
                <a:gd name="T26" fmla="*/ 1492 w 1623"/>
                <a:gd name="T27" fmla="*/ 257 h 792"/>
                <a:gd name="T28" fmla="*/ 1494 w 1623"/>
                <a:gd name="T29" fmla="*/ 303 h 792"/>
                <a:gd name="T30" fmla="*/ 1472 w 1623"/>
                <a:gd name="T31" fmla="*/ 317 h 792"/>
                <a:gd name="T32" fmla="*/ 1409 w 1623"/>
                <a:gd name="T33" fmla="*/ 282 h 792"/>
                <a:gd name="T34" fmla="*/ 1365 w 1623"/>
                <a:gd name="T35" fmla="*/ 291 h 792"/>
                <a:gd name="T36" fmla="*/ 1409 w 1623"/>
                <a:gd name="T37" fmla="*/ 345 h 792"/>
                <a:gd name="T38" fmla="*/ 1447 w 1623"/>
                <a:gd name="T39" fmla="*/ 385 h 792"/>
                <a:gd name="T40" fmla="*/ 1398 w 1623"/>
                <a:gd name="T41" fmla="*/ 395 h 792"/>
                <a:gd name="T42" fmla="*/ 1326 w 1623"/>
                <a:gd name="T43" fmla="*/ 369 h 792"/>
                <a:gd name="T44" fmla="*/ 1330 w 1623"/>
                <a:gd name="T45" fmla="*/ 422 h 792"/>
                <a:gd name="T46" fmla="*/ 1393 w 1623"/>
                <a:gd name="T47" fmla="*/ 472 h 792"/>
                <a:gd name="T48" fmla="*/ 1382 w 1623"/>
                <a:gd name="T49" fmla="*/ 492 h 792"/>
                <a:gd name="T50" fmla="*/ 1354 w 1623"/>
                <a:gd name="T51" fmla="*/ 482 h 792"/>
                <a:gd name="T52" fmla="*/ 1347 w 1623"/>
                <a:gd name="T53" fmla="*/ 506 h 792"/>
                <a:gd name="T54" fmla="*/ 1306 w 1623"/>
                <a:gd name="T55" fmla="*/ 478 h 792"/>
                <a:gd name="T56" fmla="*/ 1333 w 1623"/>
                <a:gd name="T57" fmla="*/ 502 h 792"/>
                <a:gd name="T58" fmla="*/ 1303 w 1623"/>
                <a:gd name="T59" fmla="*/ 521 h 792"/>
                <a:gd name="T60" fmla="*/ 1289 w 1623"/>
                <a:gd name="T61" fmla="*/ 572 h 792"/>
                <a:gd name="T62" fmla="*/ 1157 w 1623"/>
                <a:gd name="T63" fmla="*/ 555 h 792"/>
                <a:gd name="T64" fmla="*/ 1027 w 1623"/>
                <a:gd name="T65" fmla="*/ 518 h 792"/>
                <a:gd name="T66" fmla="*/ 942 w 1623"/>
                <a:gd name="T67" fmla="*/ 516 h 792"/>
                <a:gd name="T68" fmla="*/ 813 w 1623"/>
                <a:gd name="T69" fmla="*/ 492 h 792"/>
                <a:gd name="T70" fmla="*/ 747 w 1623"/>
                <a:gd name="T71" fmla="*/ 443 h 792"/>
                <a:gd name="T72" fmla="*/ 698 w 1623"/>
                <a:gd name="T73" fmla="*/ 395 h 792"/>
                <a:gd name="T74" fmla="*/ 654 w 1623"/>
                <a:gd name="T75" fmla="*/ 383 h 792"/>
                <a:gd name="T76" fmla="*/ 624 w 1623"/>
                <a:gd name="T77" fmla="*/ 337 h 792"/>
                <a:gd name="T78" fmla="*/ 685 w 1623"/>
                <a:gd name="T79" fmla="*/ 323 h 792"/>
                <a:gd name="T80" fmla="*/ 698 w 1623"/>
                <a:gd name="T81" fmla="*/ 272 h 792"/>
                <a:gd name="T82" fmla="*/ 625 w 1623"/>
                <a:gd name="T83" fmla="*/ 281 h 792"/>
                <a:gd name="T84" fmla="*/ 649 w 1623"/>
                <a:gd name="T85" fmla="*/ 207 h 792"/>
                <a:gd name="T86" fmla="*/ 595 w 1623"/>
                <a:gd name="T87" fmla="*/ 235 h 792"/>
                <a:gd name="T88" fmla="*/ 579 w 1623"/>
                <a:gd name="T89" fmla="*/ 288 h 792"/>
                <a:gd name="T90" fmla="*/ 561 w 1623"/>
                <a:gd name="T91" fmla="*/ 322 h 792"/>
                <a:gd name="T92" fmla="*/ 534 w 1623"/>
                <a:gd name="T93" fmla="*/ 369 h 792"/>
                <a:gd name="T94" fmla="*/ 539 w 1623"/>
                <a:gd name="T95" fmla="*/ 448 h 792"/>
                <a:gd name="T96" fmla="*/ 476 w 1623"/>
                <a:gd name="T97" fmla="*/ 446 h 792"/>
                <a:gd name="T98" fmla="*/ 412 w 1623"/>
                <a:gd name="T99" fmla="*/ 560 h 792"/>
                <a:gd name="T100" fmla="*/ 376 w 1623"/>
                <a:gd name="T101" fmla="*/ 584 h 792"/>
                <a:gd name="T102" fmla="*/ 325 w 1623"/>
                <a:gd name="T103" fmla="*/ 657 h 792"/>
                <a:gd name="T104" fmla="*/ 271 w 1623"/>
                <a:gd name="T105" fmla="*/ 685 h 792"/>
                <a:gd name="T106" fmla="*/ 234 w 1623"/>
                <a:gd name="T107" fmla="*/ 724 h 792"/>
                <a:gd name="T108" fmla="*/ 239 w 1623"/>
                <a:gd name="T109" fmla="*/ 785 h 792"/>
                <a:gd name="T110" fmla="*/ 190 w 1623"/>
                <a:gd name="T111" fmla="*/ 763 h 792"/>
                <a:gd name="T112" fmla="*/ 87 w 1623"/>
                <a:gd name="T113" fmla="*/ 717 h 792"/>
                <a:gd name="T114" fmla="*/ 36 w 1623"/>
                <a:gd name="T115" fmla="*/ 666 h 792"/>
                <a:gd name="T116" fmla="*/ 0 w 1623"/>
                <a:gd name="T117" fmla="*/ 676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3" h="792">
                  <a:moveTo>
                    <a:pt x="0" y="676"/>
                  </a:moveTo>
                  <a:lnTo>
                    <a:pt x="0" y="673"/>
                  </a:lnTo>
                  <a:lnTo>
                    <a:pt x="22" y="632"/>
                  </a:lnTo>
                  <a:lnTo>
                    <a:pt x="27" y="603"/>
                  </a:lnTo>
                  <a:lnTo>
                    <a:pt x="132" y="368"/>
                  </a:lnTo>
                  <a:lnTo>
                    <a:pt x="151" y="320"/>
                  </a:lnTo>
                  <a:lnTo>
                    <a:pt x="261" y="68"/>
                  </a:lnTo>
                  <a:lnTo>
                    <a:pt x="293" y="0"/>
                  </a:lnTo>
                  <a:lnTo>
                    <a:pt x="461" y="0"/>
                  </a:lnTo>
                  <a:lnTo>
                    <a:pt x="542" y="0"/>
                  </a:lnTo>
                  <a:lnTo>
                    <a:pt x="557" y="0"/>
                  </a:lnTo>
                  <a:lnTo>
                    <a:pt x="954" y="0"/>
                  </a:lnTo>
                  <a:lnTo>
                    <a:pt x="1059" y="1"/>
                  </a:lnTo>
                  <a:lnTo>
                    <a:pt x="1122" y="0"/>
                  </a:lnTo>
                  <a:lnTo>
                    <a:pt x="1140" y="1"/>
                  </a:lnTo>
                  <a:lnTo>
                    <a:pt x="1223" y="0"/>
                  </a:lnTo>
                  <a:lnTo>
                    <a:pt x="1340" y="0"/>
                  </a:lnTo>
                  <a:lnTo>
                    <a:pt x="1354" y="1"/>
                  </a:lnTo>
                  <a:lnTo>
                    <a:pt x="1481" y="0"/>
                  </a:lnTo>
                  <a:lnTo>
                    <a:pt x="1492" y="0"/>
                  </a:lnTo>
                  <a:lnTo>
                    <a:pt x="1538" y="0"/>
                  </a:lnTo>
                  <a:lnTo>
                    <a:pt x="1562" y="1"/>
                  </a:lnTo>
                  <a:lnTo>
                    <a:pt x="1555" y="3"/>
                  </a:lnTo>
                  <a:lnTo>
                    <a:pt x="1559" y="15"/>
                  </a:lnTo>
                  <a:lnTo>
                    <a:pt x="1567" y="18"/>
                  </a:lnTo>
                  <a:lnTo>
                    <a:pt x="1575" y="8"/>
                  </a:lnTo>
                  <a:lnTo>
                    <a:pt x="1589" y="28"/>
                  </a:lnTo>
                  <a:lnTo>
                    <a:pt x="1586" y="32"/>
                  </a:lnTo>
                  <a:lnTo>
                    <a:pt x="1581" y="28"/>
                  </a:lnTo>
                  <a:lnTo>
                    <a:pt x="1579" y="35"/>
                  </a:lnTo>
                  <a:lnTo>
                    <a:pt x="1613" y="57"/>
                  </a:lnTo>
                  <a:lnTo>
                    <a:pt x="1611" y="76"/>
                  </a:lnTo>
                  <a:lnTo>
                    <a:pt x="1618" y="81"/>
                  </a:lnTo>
                  <a:lnTo>
                    <a:pt x="1623" y="83"/>
                  </a:lnTo>
                  <a:lnTo>
                    <a:pt x="1616" y="93"/>
                  </a:lnTo>
                  <a:lnTo>
                    <a:pt x="1604" y="93"/>
                  </a:lnTo>
                  <a:lnTo>
                    <a:pt x="1606" y="98"/>
                  </a:lnTo>
                  <a:lnTo>
                    <a:pt x="1621" y="103"/>
                  </a:lnTo>
                  <a:lnTo>
                    <a:pt x="1618" y="110"/>
                  </a:lnTo>
                  <a:lnTo>
                    <a:pt x="1606" y="105"/>
                  </a:lnTo>
                  <a:lnTo>
                    <a:pt x="1606" y="114"/>
                  </a:lnTo>
                  <a:lnTo>
                    <a:pt x="1614" y="114"/>
                  </a:lnTo>
                  <a:lnTo>
                    <a:pt x="1608" y="124"/>
                  </a:lnTo>
                  <a:lnTo>
                    <a:pt x="1609" y="129"/>
                  </a:lnTo>
                  <a:lnTo>
                    <a:pt x="1601" y="126"/>
                  </a:lnTo>
                  <a:lnTo>
                    <a:pt x="1596" y="127"/>
                  </a:lnTo>
                  <a:lnTo>
                    <a:pt x="1574" y="117"/>
                  </a:lnTo>
                  <a:lnTo>
                    <a:pt x="1560" y="132"/>
                  </a:lnTo>
                  <a:lnTo>
                    <a:pt x="1567" y="141"/>
                  </a:lnTo>
                  <a:lnTo>
                    <a:pt x="1574" y="144"/>
                  </a:lnTo>
                  <a:lnTo>
                    <a:pt x="1575" y="153"/>
                  </a:lnTo>
                  <a:lnTo>
                    <a:pt x="1581" y="156"/>
                  </a:lnTo>
                  <a:lnTo>
                    <a:pt x="1579" y="167"/>
                  </a:lnTo>
                  <a:lnTo>
                    <a:pt x="1567" y="163"/>
                  </a:lnTo>
                  <a:lnTo>
                    <a:pt x="1557" y="170"/>
                  </a:lnTo>
                  <a:lnTo>
                    <a:pt x="1547" y="173"/>
                  </a:lnTo>
                  <a:lnTo>
                    <a:pt x="1536" y="170"/>
                  </a:lnTo>
                  <a:lnTo>
                    <a:pt x="1530" y="163"/>
                  </a:lnTo>
                  <a:lnTo>
                    <a:pt x="1530" y="170"/>
                  </a:lnTo>
                  <a:lnTo>
                    <a:pt x="1535" y="175"/>
                  </a:lnTo>
                  <a:lnTo>
                    <a:pt x="1523" y="173"/>
                  </a:lnTo>
                  <a:lnTo>
                    <a:pt x="1521" y="172"/>
                  </a:lnTo>
                  <a:lnTo>
                    <a:pt x="1518" y="172"/>
                  </a:lnTo>
                  <a:lnTo>
                    <a:pt x="1518" y="178"/>
                  </a:lnTo>
                  <a:lnTo>
                    <a:pt x="1526" y="182"/>
                  </a:lnTo>
                  <a:lnTo>
                    <a:pt x="1530" y="180"/>
                  </a:lnTo>
                  <a:lnTo>
                    <a:pt x="1533" y="185"/>
                  </a:lnTo>
                  <a:lnTo>
                    <a:pt x="1552" y="190"/>
                  </a:lnTo>
                  <a:lnTo>
                    <a:pt x="1557" y="194"/>
                  </a:lnTo>
                  <a:lnTo>
                    <a:pt x="1565" y="196"/>
                  </a:lnTo>
                  <a:lnTo>
                    <a:pt x="1565" y="206"/>
                  </a:lnTo>
                  <a:lnTo>
                    <a:pt x="1553" y="204"/>
                  </a:lnTo>
                  <a:lnTo>
                    <a:pt x="1562" y="219"/>
                  </a:lnTo>
                  <a:lnTo>
                    <a:pt x="1579" y="226"/>
                  </a:lnTo>
                  <a:lnTo>
                    <a:pt x="1581" y="240"/>
                  </a:lnTo>
                  <a:lnTo>
                    <a:pt x="1574" y="236"/>
                  </a:lnTo>
                  <a:lnTo>
                    <a:pt x="1555" y="233"/>
                  </a:lnTo>
                  <a:lnTo>
                    <a:pt x="1542" y="230"/>
                  </a:lnTo>
                  <a:lnTo>
                    <a:pt x="1533" y="228"/>
                  </a:lnTo>
                  <a:lnTo>
                    <a:pt x="1531" y="230"/>
                  </a:lnTo>
                  <a:lnTo>
                    <a:pt x="1528" y="231"/>
                  </a:lnTo>
                  <a:lnTo>
                    <a:pt x="1525" y="233"/>
                  </a:lnTo>
                  <a:lnTo>
                    <a:pt x="1525" y="240"/>
                  </a:lnTo>
                  <a:lnTo>
                    <a:pt x="1526" y="243"/>
                  </a:lnTo>
                  <a:lnTo>
                    <a:pt x="1531" y="247"/>
                  </a:lnTo>
                  <a:lnTo>
                    <a:pt x="1536" y="252"/>
                  </a:lnTo>
                  <a:lnTo>
                    <a:pt x="1538" y="259"/>
                  </a:lnTo>
                  <a:lnTo>
                    <a:pt x="1536" y="264"/>
                  </a:lnTo>
                  <a:lnTo>
                    <a:pt x="1535" y="267"/>
                  </a:lnTo>
                  <a:lnTo>
                    <a:pt x="1533" y="269"/>
                  </a:lnTo>
                  <a:lnTo>
                    <a:pt x="1528" y="270"/>
                  </a:lnTo>
                  <a:lnTo>
                    <a:pt x="1518" y="269"/>
                  </a:lnTo>
                  <a:lnTo>
                    <a:pt x="1516" y="267"/>
                  </a:lnTo>
                  <a:lnTo>
                    <a:pt x="1511" y="265"/>
                  </a:lnTo>
                  <a:lnTo>
                    <a:pt x="1506" y="260"/>
                  </a:lnTo>
                  <a:lnTo>
                    <a:pt x="1499" y="257"/>
                  </a:lnTo>
                  <a:lnTo>
                    <a:pt x="1496" y="257"/>
                  </a:lnTo>
                  <a:lnTo>
                    <a:pt x="1492" y="257"/>
                  </a:lnTo>
                  <a:lnTo>
                    <a:pt x="1479" y="260"/>
                  </a:lnTo>
                  <a:lnTo>
                    <a:pt x="1476" y="264"/>
                  </a:lnTo>
                  <a:lnTo>
                    <a:pt x="1474" y="267"/>
                  </a:lnTo>
                  <a:lnTo>
                    <a:pt x="1474" y="277"/>
                  </a:lnTo>
                  <a:lnTo>
                    <a:pt x="1474" y="279"/>
                  </a:lnTo>
                  <a:lnTo>
                    <a:pt x="1482" y="291"/>
                  </a:lnTo>
                  <a:lnTo>
                    <a:pt x="1494" y="303"/>
                  </a:lnTo>
                  <a:lnTo>
                    <a:pt x="1498" y="308"/>
                  </a:lnTo>
                  <a:lnTo>
                    <a:pt x="1498" y="310"/>
                  </a:lnTo>
                  <a:lnTo>
                    <a:pt x="1496" y="315"/>
                  </a:lnTo>
                  <a:lnTo>
                    <a:pt x="1494" y="317"/>
                  </a:lnTo>
                  <a:lnTo>
                    <a:pt x="1489" y="318"/>
                  </a:lnTo>
                  <a:lnTo>
                    <a:pt x="1484" y="318"/>
                  </a:lnTo>
                  <a:lnTo>
                    <a:pt x="1472" y="317"/>
                  </a:lnTo>
                  <a:lnTo>
                    <a:pt x="1457" y="308"/>
                  </a:lnTo>
                  <a:lnTo>
                    <a:pt x="1453" y="305"/>
                  </a:lnTo>
                  <a:lnTo>
                    <a:pt x="1448" y="298"/>
                  </a:lnTo>
                  <a:lnTo>
                    <a:pt x="1445" y="296"/>
                  </a:lnTo>
                  <a:lnTo>
                    <a:pt x="1440" y="294"/>
                  </a:lnTo>
                  <a:lnTo>
                    <a:pt x="1416" y="284"/>
                  </a:lnTo>
                  <a:lnTo>
                    <a:pt x="1409" y="282"/>
                  </a:lnTo>
                  <a:lnTo>
                    <a:pt x="1393" y="274"/>
                  </a:lnTo>
                  <a:lnTo>
                    <a:pt x="1389" y="274"/>
                  </a:lnTo>
                  <a:lnTo>
                    <a:pt x="1382" y="274"/>
                  </a:lnTo>
                  <a:lnTo>
                    <a:pt x="1374" y="276"/>
                  </a:lnTo>
                  <a:lnTo>
                    <a:pt x="1369" y="281"/>
                  </a:lnTo>
                  <a:lnTo>
                    <a:pt x="1365" y="284"/>
                  </a:lnTo>
                  <a:lnTo>
                    <a:pt x="1365" y="291"/>
                  </a:lnTo>
                  <a:lnTo>
                    <a:pt x="1367" y="296"/>
                  </a:lnTo>
                  <a:lnTo>
                    <a:pt x="1369" y="301"/>
                  </a:lnTo>
                  <a:lnTo>
                    <a:pt x="1379" y="315"/>
                  </a:lnTo>
                  <a:lnTo>
                    <a:pt x="1382" y="320"/>
                  </a:lnTo>
                  <a:lnTo>
                    <a:pt x="1393" y="332"/>
                  </a:lnTo>
                  <a:lnTo>
                    <a:pt x="1401" y="339"/>
                  </a:lnTo>
                  <a:lnTo>
                    <a:pt x="1409" y="345"/>
                  </a:lnTo>
                  <a:lnTo>
                    <a:pt x="1415" y="351"/>
                  </a:lnTo>
                  <a:lnTo>
                    <a:pt x="1425" y="356"/>
                  </a:lnTo>
                  <a:lnTo>
                    <a:pt x="1428" y="357"/>
                  </a:lnTo>
                  <a:lnTo>
                    <a:pt x="1431" y="359"/>
                  </a:lnTo>
                  <a:lnTo>
                    <a:pt x="1443" y="369"/>
                  </a:lnTo>
                  <a:lnTo>
                    <a:pt x="1447" y="376"/>
                  </a:lnTo>
                  <a:lnTo>
                    <a:pt x="1447" y="385"/>
                  </a:lnTo>
                  <a:lnTo>
                    <a:pt x="1443" y="391"/>
                  </a:lnTo>
                  <a:lnTo>
                    <a:pt x="1440" y="393"/>
                  </a:lnTo>
                  <a:lnTo>
                    <a:pt x="1431" y="398"/>
                  </a:lnTo>
                  <a:lnTo>
                    <a:pt x="1425" y="400"/>
                  </a:lnTo>
                  <a:lnTo>
                    <a:pt x="1420" y="402"/>
                  </a:lnTo>
                  <a:lnTo>
                    <a:pt x="1409" y="398"/>
                  </a:lnTo>
                  <a:lnTo>
                    <a:pt x="1398" y="395"/>
                  </a:lnTo>
                  <a:lnTo>
                    <a:pt x="1394" y="393"/>
                  </a:lnTo>
                  <a:lnTo>
                    <a:pt x="1387" y="386"/>
                  </a:lnTo>
                  <a:lnTo>
                    <a:pt x="1377" y="378"/>
                  </a:lnTo>
                  <a:lnTo>
                    <a:pt x="1348" y="368"/>
                  </a:lnTo>
                  <a:lnTo>
                    <a:pt x="1342" y="366"/>
                  </a:lnTo>
                  <a:lnTo>
                    <a:pt x="1338" y="366"/>
                  </a:lnTo>
                  <a:lnTo>
                    <a:pt x="1326" y="369"/>
                  </a:lnTo>
                  <a:lnTo>
                    <a:pt x="1316" y="374"/>
                  </a:lnTo>
                  <a:lnTo>
                    <a:pt x="1315" y="376"/>
                  </a:lnTo>
                  <a:lnTo>
                    <a:pt x="1311" y="388"/>
                  </a:lnTo>
                  <a:lnTo>
                    <a:pt x="1311" y="397"/>
                  </a:lnTo>
                  <a:lnTo>
                    <a:pt x="1315" y="402"/>
                  </a:lnTo>
                  <a:lnTo>
                    <a:pt x="1320" y="414"/>
                  </a:lnTo>
                  <a:lnTo>
                    <a:pt x="1330" y="422"/>
                  </a:lnTo>
                  <a:lnTo>
                    <a:pt x="1347" y="434"/>
                  </a:lnTo>
                  <a:lnTo>
                    <a:pt x="1355" y="443"/>
                  </a:lnTo>
                  <a:lnTo>
                    <a:pt x="1369" y="449"/>
                  </a:lnTo>
                  <a:lnTo>
                    <a:pt x="1376" y="453"/>
                  </a:lnTo>
                  <a:lnTo>
                    <a:pt x="1381" y="455"/>
                  </a:lnTo>
                  <a:lnTo>
                    <a:pt x="1384" y="460"/>
                  </a:lnTo>
                  <a:lnTo>
                    <a:pt x="1393" y="472"/>
                  </a:lnTo>
                  <a:lnTo>
                    <a:pt x="1394" y="475"/>
                  </a:lnTo>
                  <a:lnTo>
                    <a:pt x="1399" y="484"/>
                  </a:lnTo>
                  <a:lnTo>
                    <a:pt x="1399" y="489"/>
                  </a:lnTo>
                  <a:lnTo>
                    <a:pt x="1396" y="492"/>
                  </a:lnTo>
                  <a:lnTo>
                    <a:pt x="1393" y="494"/>
                  </a:lnTo>
                  <a:lnTo>
                    <a:pt x="1386" y="494"/>
                  </a:lnTo>
                  <a:lnTo>
                    <a:pt x="1382" y="492"/>
                  </a:lnTo>
                  <a:lnTo>
                    <a:pt x="1379" y="490"/>
                  </a:lnTo>
                  <a:lnTo>
                    <a:pt x="1371" y="475"/>
                  </a:lnTo>
                  <a:lnTo>
                    <a:pt x="1364" y="472"/>
                  </a:lnTo>
                  <a:lnTo>
                    <a:pt x="1357" y="470"/>
                  </a:lnTo>
                  <a:lnTo>
                    <a:pt x="1355" y="472"/>
                  </a:lnTo>
                  <a:lnTo>
                    <a:pt x="1354" y="475"/>
                  </a:lnTo>
                  <a:lnTo>
                    <a:pt x="1354" y="482"/>
                  </a:lnTo>
                  <a:lnTo>
                    <a:pt x="1359" y="487"/>
                  </a:lnTo>
                  <a:lnTo>
                    <a:pt x="1362" y="499"/>
                  </a:lnTo>
                  <a:lnTo>
                    <a:pt x="1360" y="507"/>
                  </a:lnTo>
                  <a:lnTo>
                    <a:pt x="1359" y="511"/>
                  </a:lnTo>
                  <a:lnTo>
                    <a:pt x="1355" y="512"/>
                  </a:lnTo>
                  <a:lnTo>
                    <a:pt x="1354" y="511"/>
                  </a:lnTo>
                  <a:lnTo>
                    <a:pt x="1347" y="506"/>
                  </a:lnTo>
                  <a:lnTo>
                    <a:pt x="1343" y="497"/>
                  </a:lnTo>
                  <a:lnTo>
                    <a:pt x="1333" y="484"/>
                  </a:lnTo>
                  <a:lnTo>
                    <a:pt x="1332" y="482"/>
                  </a:lnTo>
                  <a:lnTo>
                    <a:pt x="1321" y="478"/>
                  </a:lnTo>
                  <a:lnTo>
                    <a:pt x="1318" y="477"/>
                  </a:lnTo>
                  <a:lnTo>
                    <a:pt x="1310" y="477"/>
                  </a:lnTo>
                  <a:lnTo>
                    <a:pt x="1306" y="478"/>
                  </a:lnTo>
                  <a:lnTo>
                    <a:pt x="1304" y="480"/>
                  </a:lnTo>
                  <a:lnTo>
                    <a:pt x="1304" y="485"/>
                  </a:lnTo>
                  <a:lnTo>
                    <a:pt x="1306" y="489"/>
                  </a:lnTo>
                  <a:lnTo>
                    <a:pt x="1308" y="492"/>
                  </a:lnTo>
                  <a:lnTo>
                    <a:pt x="1311" y="494"/>
                  </a:lnTo>
                  <a:lnTo>
                    <a:pt x="1330" y="499"/>
                  </a:lnTo>
                  <a:lnTo>
                    <a:pt x="1333" y="502"/>
                  </a:lnTo>
                  <a:lnTo>
                    <a:pt x="1332" y="512"/>
                  </a:lnTo>
                  <a:lnTo>
                    <a:pt x="1330" y="512"/>
                  </a:lnTo>
                  <a:lnTo>
                    <a:pt x="1325" y="514"/>
                  </a:lnTo>
                  <a:lnTo>
                    <a:pt x="1313" y="512"/>
                  </a:lnTo>
                  <a:lnTo>
                    <a:pt x="1310" y="514"/>
                  </a:lnTo>
                  <a:lnTo>
                    <a:pt x="1306" y="516"/>
                  </a:lnTo>
                  <a:lnTo>
                    <a:pt x="1303" y="521"/>
                  </a:lnTo>
                  <a:lnTo>
                    <a:pt x="1303" y="531"/>
                  </a:lnTo>
                  <a:lnTo>
                    <a:pt x="1304" y="535"/>
                  </a:lnTo>
                  <a:lnTo>
                    <a:pt x="1306" y="547"/>
                  </a:lnTo>
                  <a:lnTo>
                    <a:pt x="1301" y="562"/>
                  </a:lnTo>
                  <a:lnTo>
                    <a:pt x="1299" y="564"/>
                  </a:lnTo>
                  <a:lnTo>
                    <a:pt x="1298" y="567"/>
                  </a:lnTo>
                  <a:lnTo>
                    <a:pt x="1289" y="572"/>
                  </a:lnTo>
                  <a:lnTo>
                    <a:pt x="1277" y="574"/>
                  </a:lnTo>
                  <a:lnTo>
                    <a:pt x="1254" y="565"/>
                  </a:lnTo>
                  <a:lnTo>
                    <a:pt x="1243" y="570"/>
                  </a:lnTo>
                  <a:lnTo>
                    <a:pt x="1215" y="567"/>
                  </a:lnTo>
                  <a:lnTo>
                    <a:pt x="1176" y="550"/>
                  </a:lnTo>
                  <a:lnTo>
                    <a:pt x="1160" y="552"/>
                  </a:lnTo>
                  <a:lnTo>
                    <a:pt x="1157" y="555"/>
                  </a:lnTo>
                  <a:lnTo>
                    <a:pt x="1115" y="562"/>
                  </a:lnTo>
                  <a:lnTo>
                    <a:pt x="1099" y="560"/>
                  </a:lnTo>
                  <a:lnTo>
                    <a:pt x="1079" y="565"/>
                  </a:lnTo>
                  <a:lnTo>
                    <a:pt x="1049" y="545"/>
                  </a:lnTo>
                  <a:lnTo>
                    <a:pt x="1035" y="541"/>
                  </a:lnTo>
                  <a:lnTo>
                    <a:pt x="1027" y="536"/>
                  </a:lnTo>
                  <a:lnTo>
                    <a:pt x="1027" y="518"/>
                  </a:lnTo>
                  <a:lnTo>
                    <a:pt x="1016" y="519"/>
                  </a:lnTo>
                  <a:lnTo>
                    <a:pt x="998" y="531"/>
                  </a:lnTo>
                  <a:lnTo>
                    <a:pt x="991" y="523"/>
                  </a:lnTo>
                  <a:lnTo>
                    <a:pt x="979" y="516"/>
                  </a:lnTo>
                  <a:lnTo>
                    <a:pt x="957" y="509"/>
                  </a:lnTo>
                  <a:lnTo>
                    <a:pt x="945" y="511"/>
                  </a:lnTo>
                  <a:lnTo>
                    <a:pt x="942" y="516"/>
                  </a:lnTo>
                  <a:lnTo>
                    <a:pt x="886" y="523"/>
                  </a:lnTo>
                  <a:lnTo>
                    <a:pt x="883" y="521"/>
                  </a:lnTo>
                  <a:lnTo>
                    <a:pt x="869" y="518"/>
                  </a:lnTo>
                  <a:lnTo>
                    <a:pt x="856" y="507"/>
                  </a:lnTo>
                  <a:lnTo>
                    <a:pt x="845" y="507"/>
                  </a:lnTo>
                  <a:lnTo>
                    <a:pt x="828" y="497"/>
                  </a:lnTo>
                  <a:lnTo>
                    <a:pt x="813" y="492"/>
                  </a:lnTo>
                  <a:lnTo>
                    <a:pt x="810" y="487"/>
                  </a:lnTo>
                  <a:lnTo>
                    <a:pt x="806" y="475"/>
                  </a:lnTo>
                  <a:lnTo>
                    <a:pt x="798" y="470"/>
                  </a:lnTo>
                  <a:lnTo>
                    <a:pt x="776" y="465"/>
                  </a:lnTo>
                  <a:lnTo>
                    <a:pt x="766" y="453"/>
                  </a:lnTo>
                  <a:lnTo>
                    <a:pt x="762" y="448"/>
                  </a:lnTo>
                  <a:lnTo>
                    <a:pt x="747" y="443"/>
                  </a:lnTo>
                  <a:lnTo>
                    <a:pt x="740" y="443"/>
                  </a:lnTo>
                  <a:lnTo>
                    <a:pt x="737" y="441"/>
                  </a:lnTo>
                  <a:lnTo>
                    <a:pt x="734" y="432"/>
                  </a:lnTo>
                  <a:lnTo>
                    <a:pt x="722" y="410"/>
                  </a:lnTo>
                  <a:lnTo>
                    <a:pt x="717" y="378"/>
                  </a:lnTo>
                  <a:lnTo>
                    <a:pt x="705" y="381"/>
                  </a:lnTo>
                  <a:lnTo>
                    <a:pt x="698" y="395"/>
                  </a:lnTo>
                  <a:lnTo>
                    <a:pt x="691" y="398"/>
                  </a:lnTo>
                  <a:lnTo>
                    <a:pt x="686" y="397"/>
                  </a:lnTo>
                  <a:lnTo>
                    <a:pt x="679" y="391"/>
                  </a:lnTo>
                  <a:lnTo>
                    <a:pt x="671" y="395"/>
                  </a:lnTo>
                  <a:lnTo>
                    <a:pt x="661" y="391"/>
                  </a:lnTo>
                  <a:lnTo>
                    <a:pt x="651" y="381"/>
                  </a:lnTo>
                  <a:lnTo>
                    <a:pt x="654" y="383"/>
                  </a:lnTo>
                  <a:lnTo>
                    <a:pt x="654" y="381"/>
                  </a:lnTo>
                  <a:lnTo>
                    <a:pt x="651" y="381"/>
                  </a:lnTo>
                  <a:lnTo>
                    <a:pt x="644" y="374"/>
                  </a:lnTo>
                  <a:lnTo>
                    <a:pt x="644" y="364"/>
                  </a:lnTo>
                  <a:lnTo>
                    <a:pt x="635" y="351"/>
                  </a:lnTo>
                  <a:lnTo>
                    <a:pt x="632" y="351"/>
                  </a:lnTo>
                  <a:lnTo>
                    <a:pt x="624" y="337"/>
                  </a:lnTo>
                  <a:lnTo>
                    <a:pt x="625" y="332"/>
                  </a:lnTo>
                  <a:lnTo>
                    <a:pt x="637" y="325"/>
                  </a:lnTo>
                  <a:lnTo>
                    <a:pt x="644" y="318"/>
                  </a:lnTo>
                  <a:lnTo>
                    <a:pt x="654" y="315"/>
                  </a:lnTo>
                  <a:lnTo>
                    <a:pt x="678" y="313"/>
                  </a:lnTo>
                  <a:lnTo>
                    <a:pt x="685" y="318"/>
                  </a:lnTo>
                  <a:lnTo>
                    <a:pt x="685" y="323"/>
                  </a:lnTo>
                  <a:lnTo>
                    <a:pt x="688" y="325"/>
                  </a:lnTo>
                  <a:lnTo>
                    <a:pt x="691" y="325"/>
                  </a:lnTo>
                  <a:lnTo>
                    <a:pt x="698" y="317"/>
                  </a:lnTo>
                  <a:lnTo>
                    <a:pt x="707" y="315"/>
                  </a:lnTo>
                  <a:lnTo>
                    <a:pt x="718" y="303"/>
                  </a:lnTo>
                  <a:lnTo>
                    <a:pt x="713" y="281"/>
                  </a:lnTo>
                  <a:lnTo>
                    <a:pt x="698" y="272"/>
                  </a:lnTo>
                  <a:lnTo>
                    <a:pt x="686" y="269"/>
                  </a:lnTo>
                  <a:lnTo>
                    <a:pt x="669" y="277"/>
                  </a:lnTo>
                  <a:lnTo>
                    <a:pt x="656" y="289"/>
                  </a:lnTo>
                  <a:lnTo>
                    <a:pt x="646" y="286"/>
                  </a:lnTo>
                  <a:lnTo>
                    <a:pt x="642" y="288"/>
                  </a:lnTo>
                  <a:lnTo>
                    <a:pt x="632" y="282"/>
                  </a:lnTo>
                  <a:lnTo>
                    <a:pt x="625" y="281"/>
                  </a:lnTo>
                  <a:lnTo>
                    <a:pt x="622" y="279"/>
                  </a:lnTo>
                  <a:lnTo>
                    <a:pt x="622" y="272"/>
                  </a:lnTo>
                  <a:lnTo>
                    <a:pt x="635" y="238"/>
                  </a:lnTo>
                  <a:lnTo>
                    <a:pt x="637" y="235"/>
                  </a:lnTo>
                  <a:lnTo>
                    <a:pt x="644" y="233"/>
                  </a:lnTo>
                  <a:lnTo>
                    <a:pt x="651" y="219"/>
                  </a:lnTo>
                  <a:lnTo>
                    <a:pt x="649" y="207"/>
                  </a:lnTo>
                  <a:lnTo>
                    <a:pt x="646" y="209"/>
                  </a:lnTo>
                  <a:lnTo>
                    <a:pt x="644" y="213"/>
                  </a:lnTo>
                  <a:lnTo>
                    <a:pt x="629" y="214"/>
                  </a:lnTo>
                  <a:lnTo>
                    <a:pt x="627" y="218"/>
                  </a:lnTo>
                  <a:lnTo>
                    <a:pt x="615" y="240"/>
                  </a:lnTo>
                  <a:lnTo>
                    <a:pt x="610" y="240"/>
                  </a:lnTo>
                  <a:lnTo>
                    <a:pt x="595" y="235"/>
                  </a:lnTo>
                  <a:lnTo>
                    <a:pt x="590" y="236"/>
                  </a:lnTo>
                  <a:lnTo>
                    <a:pt x="586" y="236"/>
                  </a:lnTo>
                  <a:lnTo>
                    <a:pt x="585" y="238"/>
                  </a:lnTo>
                  <a:lnTo>
                    <a:pt x="579" y="262"/>
                  </a:lnTo>
                  <a:lnTo>
                    <a:pt x="573" y="262"/>
                  </a:lnTo>
                  <a:lnTo>
                    <a:pt x="576" y="279"/>
                  </a:lnTo>
                  <a:lnTo>
                    <a:pt x="579" y="288"/>
                  </a:lnTo>
                  <a:lnTo>
                    <a:pt x="581" y="296"/>
                  </a:lnTo>
                  <a:lnTo>
                    <a:pt x="585" y="299"/>
                  </a:lnTo>
                  <a:lnTo>
                    <a:pt x="585" y="322"/>
                  </a:lnTo>
                  <a:lnTo>
                    <a:pt x="579" y="328"/>
                  </a:lnTo>
                  <a:lnTo>
                    <a:pt x="574" y="327"/>
                  </a:lnTo>
                  <a:lnTo>
                    <a:pt x="571" y="322"/>
                  </a:lnTo>
                  <a:lnTo>
                    <a:pt x="561" y="322"/>
                  </a:lnTo>
                  <a:lnTo>
                    <a:pt x="556" y="318"/>
                  </a:lnTo>
                  <a:lnTo>
                    <a:pt x="549" y="342"/>
                  </a:lnTo>
                  <a:lnTo>
                    <a:pt x="549" y="347"/>
                  </a:lnTo>
                  <a:lnTo>
                    <a:pt x="546" y="352"/>
                  </a:lnTo>
                  <a:lnTo>
                    <a:pt x="535" y="357"/>
                  </a:lnTo>
                  <a:lnTo>
                    <a:pt x="537" y="364"/>
                  </a:lnTo>
                  <a:lnTo>
                    <a:pt x="534" y="369"/>
                  </a:lnTo>
                  <a:lnTo>
                    <a:pt x="522" y="369"/>
                  </a:lnTo>
                  <a:lnTo>
                    <a:pt x="520" y="373"/>
                  </a:lnTo>
                  <a:lnTo>
                    <a:pt x="520" y="407"/>
                  </a:lnTo>
                  <a:lnTo>
                    <a:pt x="532" y="407"/>
                  </a:lnTo>
                  <a:lnTo>
                    <a:pt x="544" y="424"/>
                  </a:lnTo>
                  <a:lnTo>
                    <a:pt x="547" y="434"/>
                  </a:lnTo>
                  <a:lnTo>
                    <a:pt x="539" y="448"/>
                  </a:lnTo>
                  <a:lnTo>
                    <a:pt x="530" y="451"/>
                  </a:lnTo>
                  <a:lnTo>
                    <a:pt x="519" y="446"/>
                  </a:lnTo>
                  <a:lnTo>
                    <a:pt x="510" y="438"/>
                  </a:lnTo>
                  <a:lnTo>
                    <a:pt x="493" y="432"/>
                  </a:lnTo>
                  <a:lnTo>
                    <a:pt x="490" y="434"/>
                  </a:lnTo>
                  <a:lnTo>
                    <a:pt x="481" y="446"/>
                  </a:lnTo>
                  <a:lnTo>
                    <a:pt x="476" y="446"/>
                  </a:lnTo>
                  <a:lnTo>
                    <a:pt x="466" y="453"/>
                  </a:lnTo>
                  <a:lnTo>
                    <a:pt x="464" y="475"/>
                  </a:lnTo>
                  <a:lnTo>
                    <a:pt x="442" y="506"/>
                  </a:lnTo>
                  <a:lnTo>
                    <a:pt x="424" y="511"/>
                  </a:lnTo>
                  <a:lnTo>
                    <a:pt x="424" y="523"/>
                  </a:lnTo>
                  <a:lnTo>
                    <a:pt x="427" y="535"/>
                  </a:lnTo>
                  <a:lnTo>
                    <a:pt x="412" y="560"/>
                  </a:lnTo>
                  <a:lnTo>
                    <a:pt x="403" y="560"/>
                  </a:lnTo>
                  <a:lnTo>
                    <a:pt x="390" y="557"/>
                  </a:lnTo>
                  <a:lnTo>
                    <a:pt x="383" y="552"/>
                  </a:lnTo>
                  <a:lnTo>
                    <a:pt x="380" y="550"/>
                  </a:lnTo>
                  <a:lnTo>
                    <a:pt x="375" y="553"/>
                  </a:lnTo>
                  <a:lnTo>
                    <a:pt x="380" y="567"/>
                  </a:lnTo>
                  <a:lnTo>
                    <a:pt x="376" y="584"/>
                  </a:lnTo>
                  <a:lnTo>
                    <a:pt x="371" y="586"/>
                  </a:lnTo>
                  <a:lnTo>
                    <a:pt x="353" y="586"/>
                  </a:lnTo>
                  <a:lnTo>
                    <a:pt x="349" y="587"/>
                  </a:lnTo>
                  <a:lnTo>
                    <a:pt x="351" y="611"/>
                  </a:lnTo>
                  <a:lnTo>
                    <a:pt x="339" y="632"/>
                  </a:lnTo>
                  <a:lnTo>
                    <a:pt x="331" y="637"/>
                  </a:lnTo>
                  <a:lnTo>
                    <a:pt x="325" y="657"/>
                  </a:lnTo>
                  <a:lnTo>
                    <a:pt x="320" y="659"/>
                  </a:lnTo>
                  <a:lnTo>
                    <a:pt x="305" y="656"/>
                  </a:lnTo>
                  <a:lnTo>
                    <a:pt x="292" y="657"/>
                  </a:lnTo>
                  <a:lnTo>
                    <a:pt x="286" y="659"/>
                  </a:lnTo>
                  <a:lnTo>
                    <a:pt x="278" y="664"/>
                  </a:lnTo>
                  <a:lnTo>
                    <a:pt x="270" y="673"/>
                  </a:lnTo>
                  <a:lnTo>
                    <a:pt x="271" y="685"/>
                  </a:lnTo>
                  <a:lnTo>
                    <a:pt x="273" y="685"/>
                  </a:lnTo>
                  <a:lnTo>
                    <a:pt x="276" y="691"/>
                  </a:lnTo>
                  <a:lnTo>
                    <a:pt x="270" y="703"/>
                  </a:lnTo>
                  <a:lnTo>
                    <a:pt x="259" y="714"/>
                  </a:lnTo>
                  <a:lnTo>
                    <a:pt x="246" y="720"/>
                  </a:lnTo>
                  <a:lnTo>
                    <a:pt x="239" y="720"/>
                  </a:lnTo>
                  <a:lnTo>
                    <a:pt x="234" y="724"/>
                  </a:lnTo>
                  <a:lnTo>
                    <a:pt x="232" y="731"/>
                  </a:lnTo>
                  <a:lnTo>
                    <a:pt x="241" y="741"/>
                  </a:lnTo>
                  <a:lnTo>
                    <a:pt x="242" y="749"/>
                  </a:lnTo>
                  <a:lnTo>
                    <a:pt x="231" y="754"/>
                  </a:lnTo>
                  <a:lnTo>
                    <a:pt x="231" y="756"/>
                  </a:lnTo>
                  <a:lnTo>
                    <a:pt x="239" y="766"/>
                  </a:lnTo>
                  <a:lnTo>
                    <a:pt x="239" y="785"/>
                  </a:lnTo>
                  <a:lnTo>
                    <a:pt x="236" y="787"/>
                  </a:lnTo>
                  <a:lnTo>
                    <a:pt x="224" y="790"/>
                  </a:lnTo>
                  <a:lnTo>
                    <a:pt x="220" y="792"/>
                  </a:lnTo>
                  <a:lnTo>
                    <a:pt x="217" y="790"/>
                  </a:lnTo>
                  <a:lnTo>
                    <a:pt x="209" y="777"/>
                  </a:lnTo>
                  <a:lnTo>
                    <a:pt x="198" y="770"/>
                  </a:lnTo>
                  <a:lnTo>
                    <a:pt x="190" y="763"/>
                  </a:lnTo>
                  <a:lnTo>
                    <a:pt x="171" y="754"/>
                  </a:lnTo>
                  <a:lnTo>
                    <a:pt x="151" y="744"/>
                  </a:lnTo>
                  <a:lnTo>
                    <a:pt x="146" y="741"/>
                  </a:lnTo>
                  <a:lnTo>
                    <a:pt x="144" y="737"/>
                  </a:lnTo>
                  <a:lnTo>
                    <a:pt x="124" y="727"/>
                  </a:lnTo>
                  <a:lnTo>
                    <a:pt x="105" y="710"/>
                  </a:lnTo>
                  <a:lnTo>
                    <a:pt x="87" y="717"/>
                  </a:lnTo>
                  <a:lnTo>
                    <a:pt x="82" y="717"/>
                  </a:lnTo>
                  <a:lnTo>
                    <a:pt x="75" y="714"/>
                  </a:lnTo>
                  <a:lnTo>
                    <a:pt x="68" y="700"/>
                  </a:lnTo>
                  <a:lnTo>
                    <a:pt x="65" y="685"/>
                  </a:lnTo>
                  <a:lnTo>
                    <a:pt x="51" y="676"/>
                  </a:lnTo>
                  <a:lnTo>
                    <a:pt x="44" y="664"/>
                  </a:lnTo>
                  <a:lnTo>
                    <a:pt x="36" y="666"/>
                  </a:lnTo>
                  <a:lnTo>
                    <a:pt x="32" y="669"/>
                  </a:lnTo>
                  <a:lnTo>
                    <a:pt x="22" y="700"/>
                  </a:lnTo>
                  <a:lnTo>
                    <a:pt x="19" y="700"/>
                  </a:lnTo>
                  <a:lnTo>
                    <a:pt x="15" y="697"/>
                  </a:lnTo>
                  <a:lnTo>
                    <a:pt x="7" y="678"/>
                  </a:lnTo>
                  <a:lnTo>
                    <a:pt x="4" y="676"/>
                  </a:lnTo>
                  <a:lnTo>
                    <a:pt x="0" y="676"/>
                  </a:lnTo>
                </a:path>
              </a:pathLst>
            </a:custGeom>
            <a:solidFill>
              <a:schemeClr val="bg1"/>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4" name="Freeform 16"/>
            <p:cNvSpPr>
              <a:spLocks/>
            </p:cNvSpPr>
            <p:nvPr/>
          </p:nvSpPr>
          <p:spPr bwMode="auto">
            <a:xfrm>
              <a:off x="880" y="853"/>
              <a:ext cx="532" cy="587"/>
            </a:xfrm>
            <a:custGeom>
              <a:avLst/>
              <a:gdLst>
                <a:gd name="T0" fmla="*/ 7 w 1199"/>
                <a:gd name="T1" fmla="*/ 1053 h 1448"/>
                <a:gd name="T2" fmla="*/ 10 w 1199"/>
                <a:gd name="T3" fmla="*/ 799 h 1448"/>
                <a:gd name="T4" fmla="*/ 10 w 1199"/>
                <a:gd name="T5" fmla="*/ 697 h 1448"/>
                <a:gd name="T6" fmla="*/ 10 w 1199"/>
                <a:gd name="T7" fmla="*/ 620 h 1448"/>
                <a:gd name="T8" fmla="*/ 12 w 1199"/>
                <a:gd name="T9" fmla="*/ 541 h 1448"/>
                <a:gd name="T10" fmla="*/ 22 w 1199"/>
                <a:gd name="T11" fmla="*/ 224 h 1448"/>
                <a:gd name="T12" fmla="*/ 24 w 1199"/>
                <a:gd name="T13" fmla="*/ 5 h 1448"/>
                <a:gd name="T14" fmla="*/ 566 w 1199"/>
                <a:gd name="T15" fmla="*/ 3 h 1448"/>
                <a:gd name="T16" fmla="*/ 1167 w 1199"/>
                <a:gd name="T17" fmla="*/ 68 h 1448"/>
                <a:gd name="T18" fmla="*/ 928 w 1199"/>
                <a:gd name="T19" fmla="*/ 632 h 1448"/>
                <a:gd name="T20" fmla="*/ 903 w 1199"/>
                <a:gd name="T21" fmla="*/ 690 h 1448"/>
                <a:gd name="T22" fmla="*/ 862 w 1199"/>
                <a:gd name="T23" fmla="*/ 698 h 1448"/>
                <a:gd name="T24" fmla="*/ 825 w 1199"/>
                <a:gd name="T25" fmla="*/ 690 h 1448"/>
                <a:gd name="T26" fmla="*/ 833 w 1199"/>
                <a:gd name="T27" fmla="*/ 707 h 1448"/>
                <a:gd name="T28" fmla="*/ 844 w 1199"/>
                <a:gd name="T29" fmla="*/ 724 h 1448"/>
                <a:gd name="T30" fmla="*/ 820 w 1199"/>
                <a:gd name="T31" fmla="*/ 726 h 1448"/>
                <a:gd name="T32" fmla="*/ 830 w 1199"/>
                <a:gd name="T33" fmla="*/ 737 h 1448"/>
                <a:gd name="T34" fmla="*/ 811 w 1199"/>
                <a:gd name="T35" fmla="*/ 773 h 1448"/>
                <a:gd name="T36" fmla="*/ 805 w 1199"/>
                <a:gd name="T37" fmla="*/ 795 h 1448"/>
                <a:gd name="T38" fmla="*/ 805 w 1199"/>
                <a:gd name="T39" fmla="*/ 811 h 1448"/>
                <a:gd name="T40" fmla="*/ 772 w 1199"/>
                <a:gd name="T41" fmla="*/ 816 h 1448"/>
                <a:gd name="T42" fmla="*/ 766 w 1199"/>
                <a:gd name="T43" fmla="*/ 848 h 1448"/>
                <a:gd name="T44" fmla="*/ 747 w 1199"/>
                <a:gd name="T45" fmla="*/ 875 h 1448"/>
                <a:gd name="T46" fmla="*/ 730 w 1199"/>
                <a:gd name="T47" fmla="*/ 884 h 1448"/>
                <a:gd name="T48" fmla="*/ 720 w 1199"/>
                <a:gd name="T49" fmla="*/ 848 h 1448"/>
                <a:gd name="T50" fmla="*/ 705 w 1199"/>
                <a:gd name="T51" fmla="*/ 875 h 1448"/>
                <a:gd name="T52" fmla="*/ 694 w 1199"/>
                <a:gd name="T53" fmla="*/ 910 h 1448"/>
                <a:gd name="T54" fmla="*/ 698 w 1199"/>
                <a:gd name="T55" fmla="*/ 933 h 1448"/>
                <a:gd name="T56" fmla="*/ 674 w 1199"/>
                <a:gd name="T57" fmla="*/ 910 h 1448"/>
                <a:gd name="T58" fmla="*/ 661 w 1199"/>
                <a:gd name="T59" fmla="*/ 913 h 1448"/>
                <a:gd name="T60" fmla="*/ 666 w 1199"/>
                <a:gd name="T61" fmla="*/ 930 h 1448"/>
                <a:gd name="T62" fmla="*/ 644 w 1199"/>
                <a:gd name="T63" fmla="*/ 937 h 1448"/>
                <a:gd name="T64" fmla="*/ 625 w 1199"/>
                <a:gd name="T65" fmla="*/ 932 h 1448"/>
                <a:gd name="T66" fmla="*/ 595 w 1199"/>
                <a:gd name="T67" fmla="*/ 978 h 1448"/>
                <a:gd name="T68" fmla="*/ 562 w 1199"/>
                <a:gd name="T69" fmla="*/ 996 h 1448"/>
                <a:gd name="T70" fmla="*/ 540 w 1199"/>
                <a:gd name="T71" fmla="*/ 1014 h 1448"/>
                <a:gd name="T72" fmla="*/ 515 w 1199"/>
                <a:gd name="T73" fmla="*/ 1020 h 1448"/>
                <a:gd name="T74" fmla="*/ 498 w 1199"/>
                <a:gd name="T75" fmla="*/ 1017 h 1448"/>
                <a:gd name="T76" fmla="*/ 498 w 1199"/>
                <a:gd name="T77" fmla="*/ 1054 h 1448"/>
                <a:gd name="T78" fmla="*/ 501 w 1199"/>
                <a:gd name="T79" fmla="*/ 1077 h 1448"/>
                <a:gd name="T80" fmla="*/ 476 w 1199"/>
                <a:gd name="T81" fmla="*/ 1077 h 1448"/>
                <a:gd name="T82" fmla="*/ 466 w 1199"/>
                <a:gd name="T83" fmla="*/ 1099 h 1448"/>
                <a:gd name="T84" fmla="*/ 425 w 1199"/>
                <a:gd name="T85" fmla="*/ 1179 h 1448"/>
                <a:gd name="T86" fmla="*/ 357 w 1199"/>
                <a:gd name="T87" fmla="*/ 1177 h 1448"/>
                <a:gd name="T88" fmla="*/ 325 w 1199"/>
                <a:gd name="T89" fmla="*/ 1182 h 1448"/>
                <a:gd name="T90" fmla="*/ 310 w 1199"/>
                <a:gd name="T91" fmla="*/ 1211 h 1448"/>
                <a:gd name="T92" fmla="*/ 288 w 1199"/>
                <a:gd name="T93" fmla="*/ 1238 h 1448"/>
                <a:gd name="T94" fmla="*/ 247 w 1199"/>
                <a:gd name="T95" fmla="*/ 1249 h 1448"/>
                <a:gd name="T96" fmla="*/ 217 w 1199"/>
                <a:gd name="T97" fmla="*/ 1278 h 1448"/>
                <a:gd name="T98" fmla="*/ 198 w 1199"/>
                <a:gd name="T99" fmla="*/ 1296 h 1448"/>
                <a:gd name="T100" fmla="*/ 180 w 1199"/>
                <a:gd name="T101" fmla="*/ 1317 h 1448"/>
                <a:gd name="T102" fmla="*/ 163 w 1199"/>
                <a:gd name="T103" fmla="*/ 1342 h 1448"/>
                <a:gd name="T104" fmla="*/ 137 w 1199"/>
                <a:gd name="T105" fmla="*/ 1359 h 1448"/>
                <a:gd name="T106" fmla="*/ 124 w 1199"/>
                <a:gd name="T107" fmla="*/ 1387 h 1448"/>
                <a:gd name="T108" fmla="*/ 102 w 1199"/>
                <a:gd name="T109" fmla="*/ 1407 h 1448"/>
                <a:gd name="T110" fmla="*/ 69 w 1199"/>
                <a:gd name="T111" fmla="*/ 1426 h 1448"/>
                <a:gd name="T112" fmla="*/ 41 w 1199"/>
                <a:gd name="T113" fmla="*/ 1433 h 1448"/>
                <a:gd name="T114" fmla="*/ 10 w 1199"/>
                <a:gd name="T115" fmla="*/ 1438 h 1448"/>
                <a:gd name="T116" fmla="*/ 2 w 1199"/>
                <a:gd name="T117" fmla="*/ 1273 h 1448"/>
                <a:gd name="T118" fmla="*/ 0 w 1199"/>
                <a:gd name="T119" fmla="*/ 1233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9" h="1448">
                  <a:moveTo>
                    <a:pt x="0" y="1232"/>
                  </a:moveTo>
                  <a:lnTo>
                    <a:pt x="2" y="1187"/>
                  </a:lnTo>
                  <a:lnTo>
                    <a:pt x="3" y="1053"/>
                  </a:lnTo>
                  <a:lnTo>
                    <a:pt x="7" y="1053"/>
                  </a:lnTo>
                  <a:lnTo>
                    <a:pt x="9" y="973"/>
                  </a:lnTo>
                  <a:lnTo>
                    <a:pt x="9" y="845"/>
                  </a:lnTo>
                  <a:lnTo>
                    <a:pt x="10" y="823"/>
                  </a:lnTo>
                  <a:lnTo>
                    <a:pt x="10" y="799"/>
                  </a:lnTo>
                  <a:lnTo>
                    <a:pt x="10" y="756"/>
                  </a:lnTo>
                  <a:lnTo>
                    <a:pt x="10" y="731"/>
                  </a:lnTo>
                  <a:lnTo>
                    <a:pt x="10" y="700"/>
                  </a:lnTo>
                  <a:lnTo>
                    <a:pt x="10" y="697"/>
                  </a:lnTo>
                  <a:lnTo>
                    <a:pt x="10" y="693"/>
                  </a:lnTo>
                  <a:lnTo>
                    <a:pt x="10" y="659"/>
                  </a:lnTo>
                  <a:lnTo>
                    <a:pt x="10" y="656"/>
                  </a:lnTo>
                  <a:lnTo>
                    <a:pt x="10" y="620"/>
                  </a:lnTo>
                  <a:lnTo>
                    <a:pt x="12" y="577"/>
                  </a:lnTo>
                  <a:lnTo>
                    <a:pt x="10" y="560"/>
                  </a:lnTo>
                  <a:lnTo>
                    <a:pt x="12" y="552"/>
                  </a:lnTo>
                  <a:lnTo>
                    <a:pt x="12" y="541"/>
                  </a:lnTo>
                  <a:lnTo>
                    <a:pt x="12" y="531"/>
                  </a:lnTo>
                  <a:lnTo>
                    <a:pt x="19" y="531"/>
                  </a:lnTo>
                  <a:lnTo>
                    <a:pt x="20" y="272"/>
                  </a:lnTo>
                  <a:lnTo>
                    <a:pt x="22" y="224"/>
                  </a:lnTo>
                  <a:lnTo>
                    <a:pt x="24" y="223"/>
                  </a:lnTo>
                  <a:lnTo>
                    <a:pt x="24" y="136"/>
                  </a:lnTo>
                  <a:lnTo>
                    <a:pt x="24" y="59"/>
                  </a:lnTo>
                  <a:lnTo>
                    <a:pt x="24" y="5"/>
                  </a:lnTo>
                  <a:lnTo>
                    <a:pt x="92" y="5"/>
                  </a:lnTo>
                  <a:lnTo>
                    <a:pt x="156" y="3"/>
                  </a:lnTo>
                  <a:lnTo>
                    <a:pt x="205" y="3"/>
                  </a:lnTo>
                  <a:lnTo>
                    <a:pt x="566" y="3"/>
                  </a:lnTo>
                  <a:lnTo>
                    <a:pt x="952" y="0"/>
                  </a:lnTo>
                  <a:lnTo>
                    <a:pt x="1071" y="1"/>
                  </a:lnTo>
                  <a:lnTo>
                    <a:pt x="1199" y="0"/>
                  </a:lnTo>
                  <a:lnTo>
                    <a:pt x="1167" y="68"/>
                  </a:lnTo>
                  <a:lnTo>
                    <a:pt x="1057" y="320"/>
                  </a:lnTo>
                  <a:lnTo>
                    <a:pt x="1038" y="368"/>
                  </a:lnTo>
                  <a:lnTo>
                    <a:pt x="933" y="603"/>
                  </a:lnTo>
                  <a:lnTo>
                    <a:pt x="928" y="632"/>
                  </a:lnTo>
                  <a:lnTo>
                    <a:pt x="906" y="673"/>
                  </a:lnTo>
                  <a:lnTo>
                    <a:pt x="906" y="676"/>
                  </a:lnTo>
                  <a:lnTo>
                    <a:pt x="905" y="676"/>
                  </a:lnTo>
                  <a:lnTo>
                    <a:pt x="903" y="690"/>
                  </a:lnTo>
                  <a:lnTo>
                    <a:pt x="896" y="693"/>
                  </a:lnTo>
                  <a:lnTo>
                    <a:pt x="891" y="693"/>
                  </a:lnTo>
                  <a:lnTo>
                    <a:pt x="871" y="700"/>
                  </a:lnTo>
                  <a:lnTo>
                    <a:pt x="862" y="698"/>
                  </a:lnTo>
                  <a:lnTo>
                    <a:pt x="854" y="697"/>
                  </a:lnTo>
                  <a:lnTo>
                    <a:pt x="837" y="685"/>
                  </a:lnTo>
                  <a:lnTo>
                    <a:pt x="832" y="685"/>
                  </a:lnTo>
                  <a:lnTo>
                    <a:pt x="825" y="690"/>
                  </a:lnTo>
                  <a:lnTo>
                    <a:pt x="823" y="691"/>
                  </a:lnTo>
                  <a:lnTo>
                    <a:pt x="823" y="697"/>
                  </a:lnTo>
                  <a:lnTo>
                    <a:pt x="828" y="703"/>
                  </a:lnTo>
                  <a:lnTo>
                    <a:pt x="833" y="707"/>
                  </a:lnTo>
                  <a:lnTo>
                    <a:pt x="840" y="707"/>
                  </a:lnTo>
                  <a:lnTo>
                    <a:pt x="844" y="712"/>
                  </a:lnTo>
                  <a:lnTo>
                    <a:pt x="847" y="717"/>
                  </a:lnTo>
                  <a:lnTo>
                    <a:pt x="844" y="724"/>
                  </a:lnTo>
                  <a:lnTo>
                    <a:pt x="838" y="726"/>
                  </a:lnTo>
                  <a:lnTo>
                    <a:pt x="835" y="724"/>
                  </a:lnTo>
                  <a:lnTo>
                    <a:pt x="827" y="722"/>
                  </a:lnTo>
                  <a:lnTo>
                    <a:pt x="820" y="726"/>
                  </a:lnTo>
                  <a:lnTo>
                    <a:pt x="816" y="739"/>
                  </a:lnTo>
                  <a:lnTo>
                    <a:pt x="818" y="739"/>
                  </a:lnTo>
                  <a:lnTo>
                    <a:pt x="827" y="737"/>
                  </a:lnTo>
                  <a:lnTo>
                    <a:pt x="830" y="737"/>
                  </a:lnTo>
                  <a:lnTo>
                    <a:pt x="830" y="754"/>
                  </a:lnTo>
                  <a:lnTo>
                    <a:pt x="827" y="763"/>
                  </a:lnTo>
                  <a:lnTo>
                    <a:pt x="816" y="772"/>
                  </a:lnTo>
                  <a:lnTo>
                    <a:pt x="811" y="773"/>
                  </a:lnTo>
                  <a:lnTo>
                    <a:pt x="805" y="777"/>
                  </a:lnTo>
                  <a:lnTo>
                    <a:pt x="800" y="785"/>
                  </a:lnTo>
                  <a:lnTo>
                    <a:pt x="801" y="794"/>
                  </a:lnTo>
                  <a:lnTo>
                    <a:pt x="805" y="795"/>
                  </a:lnTo>
                  <a:lnTo>
                    <a:pt x="810" y="801"/>
                  </a:lnTo>
                  <a:lnTo>
                    <a:pt x="811" y="811"/>
                  </a:lnTo>
                  <a:lnTo>
                    <a:pt x="808" y="812"/>
                  </a:lnTo>
                  <a:lnTo>
                    <a:pt x="805" y="811"/>
                  </a:lnTo>
                  <a:lnTo>
                    <a:pt x="791" y="806"/>
                  </a:lnTo>
                  <a:lnTo>
                    <a:pt x="784" y="806"/>
                  </a:lnTo>
                  <a:lnTo>
                    <a:pt x="779" y="812"/>
                  </a:lnTo>
                  <a:lnTo>
                    <a:pt x="772" y="816"/>
                  </a:lnTo>
                  <a:lnTo>
                    <a:pt x="774" y="831"/>
                  </a:lnTo>
                  <a:lnTo>
                    <a:pt x="774" y="850"/>
                  </a:lnTo>
                  <a:lnTo>
                    <a:pt x="772" y="850"/>
                  </a:lnTo>
                  <a:lnTo>
                    <a:pt x="766" y="848"/>
                  </a:lnTo>
                  <a:lnTo>
                    <a:pt x="757" y="847"/>
                  </a:lnTo>
                  <a:lnTo>
                    <a:pt x="754" y="847"/>
                  </a:lnTo>
                  <a:lnTo>
                    <a:pt x="747" y="850"/>
                  </a:lnTo>
                  <a:lnTo>
                    <a:pt x="747" y="875"/>
                  </a:lnTo>
                  <a:lnTo>
                    <a:pt x="744" y="882"/>
                  </a:lnTo>
                  <a:lnTo>
                    <a:pt x="740" y="884"/>
                  </a:lnTo>
                  <a:lnTo>
                    <a:pt x="735" y="886"/>
                  </a:lnTo>
                  <a:lnTo>
                    <a:pt x="730" y="884"/>
                  </a:lnTo>
                  <a:lnTo>
                    <a:pt x="728" y="882"/>
                  </a:lnTo>
                  <a:lnTo>
                    <a:pt x="728" y="855"/>
                  </a:lnTo>
                  <a:lnTo>
                    <a:pt x="725" y="850"/>
                  </a:lnTo>
                  <a:lnTo>
                    <a:pt x="720" y="848"/>
                  </a:lnTo>
                  <a:lnTo>
                    <a:pt x="715" y="848"/>
                  </a:lnTo>
                  <a:lnTo>
                    <a:pt x="706" y="852"/>
                  </a:lnTo>
                  <a:lnTo>
                    <a:pt x="708" y="869"/>
                  </a:lnTo>
                  <a:lnTo>
                    <a:pt x="705" y="875"/>
                  </a:lnTo>
                  <a:lnTo>
                    <a:pt x="700" y="879"/>
                  </a:lnTo>
                  <a:lnTo>
                    <a:pt x="696" y="886"/>
                  </a:lnTo>
                  <a:lnTo>
                    <a:pt x="693" y="894"/>
                  </a:lnTo>
                  <a:lnTo>
                    <a:pt x="694" y="910"/>
                  </a:lnTo>
                  <a:lnTo>
                    <a:pt x="700" y="915"/>
                  </a:lnTo>
                  <a:lnTo>
                    <a:pt x="701" y="920"/>
                  </a:lnTo>
                  <a:lnTo>
                    <a:pt x="701" y="930"/>
                  </a:lnTo>
                  <a:lnTo>
                    <a:pt x="698" y="933"/>
                  </a:lnTo>
                  <a:lnTo>
                    <a:pt x="696" y="933"/>
                  </a:lnTo>
                  <a:lnTo>
                    <a:pt x="691" y="932"/>
                  </a:lnTo>
                  <a:lnTo>
                    <a:pt x="686" y="927"/>
                  </a:lnTo>
                  <a:lnTo>
                    <a:pt x="674" y="910"/>
                  </a:lnTo>
                  <a:lnTo>
                    <a:pt x="669" y="908"/>
                  </a:lnTo>
                  <a:lnTo>
                    <a:pt x="666" y="908"/>
                  </a:lnTo>
                  <a:lnTo>
                    <a:pt x="661" y="910"/>
                  </a:lnTo>
                  <a:lnTo>
                    <a:pt x="661" y="913"/>
                  </a:lnTo>
                  <a:lnTo>
                    <a:pt x="671" y="927"/>
                  </a:lnTo>
                  <a:lnTo>
                    <a:pt x="669" y="930"/>
                  </a:lnTo>
                  <a:lnTo>
                    <a:pt x="667" y="928"/>
                  </a:lnTo>
                  <a:lnTo>
                    <a:pt x="666" y="930"/>
                  </a:lnTo>
                  <a:lnTo>
                    <a:pt x="659" y="937"/>
                  </a:lnTo>
                  <a:lnTo>
                    <a:pt x="657" y="939"/>
                  </a:lnTo>
                  <a:lnTo>
                    <a:pt x="650" y="939"/>
                  </a:lnTo>
                  <a:lnTo>
                    <a:pt x="644" y="937"/>
                  </a:lnTo>
                  <a:lnTo>
                    <a:pt x="637" y="930"/>
                  </a:lnTo>
                  <a:lnTo>
                    <a:pt x="632" y="928"/>
                  </a:lnTo>
                  <a:lnTo>
                    <a:pt x="628" y="930"/>
                  </a:lnTo>
                  <a:lnTo>
                    <a:pt x="625" y="932"/>
                  </a:lnTo>
                  <a:lnTo>
                    <a:pt x="620" y="947"/>
                  </a:lnTo>
                  <a:lnTo>
                    <a:pt x="613" y="959"/>
                  </a:lnTo>
                  <a:lnTo>
                    <a:pt x="600" y="974"/>
                  </a:lnTo>
                  <a:lnTo>
                    <a:pt x="595" y="978"/>
                  </a:lnTo>
                  <a:lnTo>
                    <a:pt x="593" y="981"/>
                  </a:lnTo>
                  <a:lnTo>
                    <a:pt x="589" y="1000"/>
                  </a:lnTo>
                  <a:lnTo>
                    <a:pt x="576" y="1000"/>
                  </a:lnTo>
                  <a:lnTo>
                    <a:pt x="562" y="996"/>
                  </a:lnTo>
                  <a:lnTo>
                    <a:pt x="552" y="996"/>
                  </a:lnTo>
                  <a:lnTo>
                    <a:pt x="549" y="1010"/>
                  </a:lnTo>
                  <a:lnTo>
                    <a:pt x="545" y="1012"/>
                  </a:lnTo>
                  <a:lnTo>
                    <a:pt x="540" y="1014"/>
                  </a:lnTo>
                  <a:lnTo>
                    <a:pt x="535" y="1010"/>
                  </a:lnTo>
                  <a:lnTo>
                    <a:pt x="530" y="1010"/>
                  </a:lnTo>
                  <a:lnTo>
                    <a:pt x="517" y="1017"/>
                  </a:lnTo>
                  <a:lnTo>
                    <a:pt x="515" y="1020"/>
                  </a:lnTo>
                  <a:lnTo>
                    <a:pt x="513" y="1022"/>
                  </a:lnTo>
                  <a:lnTo>
                    <a:pt x="508" y="1022"/>
                  </a:lnTo>
                  <a:lnTo>
                    <a:pt x="501" y="1017"/>
                  </a:lnTo>
                  <a:lnTo>
                    <a:pt x="498" y="1017"/>
                  </a:lnTo>
                  <a:lnTo>
                    <a:pt x="498" y="1025"/>
                  </a:lnTo>
                  <a:lnTo>
                    <a:pt x="503" y="1036"/>
                  </a:lnTo>
                  <a:lnTo>
                    <a:pt x="503" y="1048"/>
                  </a:lnTo>
                  <a:lnTo>
                    <a:pt x="498" y="1054"/>
                  </a:lnTo>
                  <a:lnTo>
                    <a:pt x="498" y="1065"/>
                  </a:lnTo>
                  <a:lnTo>
                    <a:pt x="503" y="1070"/>
                  </a:lnTo>
                  <a:lnTo>
                    <a:pt x="503" y="1075"/>
                  </a:lnTo>
                  <a:lnTo>
                    <a:pt x="501" y="1077"/>
                  </a:lnTo>
                  <a:lnTo>
                    <a:pt x="493" y="1080"/>
                  </a:lnTo>
                  <a:lnTo>
                    <a:pt x="488" y="1082"/>
                  </a:lnTo>
                  <a:lnTo>
                    <a:pt x="484" y="1080"/>
                  </a:lnTo>
                  <a:lnTo>
                    <a:pt x="476" y="1077"/>
                  </a:lnTo>
                  <a:lnTo>
                    <a:pt x="473" y="1075"/>
                  </a:lnTo>
                  <a:lnTo>
                    <a:pt x="471" y="1077"/>
                  </a:lnTo>
                  <a:lnTo>
                    <a:pt x="469" y="1094"/>
                  </a:lnTo>
                  <a:lnTo>
                    <a:pt x="466" y="1099"/>
                  </a:lnTo>
                  <a:lnTo>
                    <a:pt x="444" y="1111"/>
                  </a:lnTo>
                  <a:lnTo>
                    <a:pt x="439" y="1152"/>
                  </a:lnTo>
                  <a:lnTo>
                    <a:pt x="427" y="1164"/>
                  </a:lnTo>
                  <a:lnTo>
                    <a:pt x="425" y="1179"/>
                  </a:lnTo>
                  <a:lnTo>
                    <a:pt x="398" y="1177"/>
                  </a:lnTo>
                  <a:lnTo>
                    <a:pt x="378" y="1165"/>
                  </a:lnTo>
                  <a:lnTo>
                    <a:pt x="369" y="1165"/>
                  </a:lnTo>
                  <a:lnTo>
                    <a:pt x="357" y="1177"/>
                  </a:lnTo>
                  <a:lnTo>
                    <a:pt x="351" y="1174"/>
                  </a:lnTo>
                  <a:lnTo>
                    <a:pt x="339" y="1177"/>
                  </a:lnTo>
                  <a:lnTo>
                    <a:pt x="335" y="1175"/>
                  </a:lnTo>
                  <a:lnTo>
                    <a:pt x="325" y="1182"/>
                  </a:lnTo>
                  <a:lnTo>
                    <a:pt x="318" y="1194"/>
                  </a:lnTo>
                  <a:lnTo>
                    <a:pt x="307" y="1192"/>
                  </a:lnTo>
                  <a:lnTo>
                    <a:pt x="303" y="1203"/>
                  </a:lnTo>
                  <a:lnTo>
                    <a:pt x="310" y="1211"/>
                  </a:lnTo>
                  <a:lnTo>
                    <a:pt x="308" y="1218"/>
                  </a:lnTo>
                  <a:lnTo>
                    <a:pt x="303" y="1220"/>
                  </a:lnTo>
                  <a:lnTo>
                    <a:pt x="295" y="1216"/>
                  </a:lnTo>
                  <a:lnTo>
                    <a:pt x="288" y="1238"/>
                  </a:lnTo>
                  <a:lnTo>
                    <a:pt x="285" y="1238"/>
                  </a:lnTo>
                  <a:lnTo>
                    <a:pt x="281" y="1242"/>
                  </a:lnTo>
                  <a:lnTo>
                    <a:pt x="259" y="1249"/>
                  </a:lnTo>
                  <a:lnTo>
                    <a:pt x="247" y="1249"/>
                  </a:lnTo>
                  <a:lnTo>
                    <a:pt x="235" y="1254"/>
                  </a:lnTo>
                  <a:lnTo>
                    <a:pt x="229" y="1267"/>
                  </a:lnTo>
                  <a:lnTo>
                    <a:pt x="219" y="1264"/>
                  </a:lnTo>
                  <a:lnTo>
                    <a:pt x="217" y="1278"/>
                  </a:lnTo>
                  <a:lnTo>
                    <a:pt x="212" y="1283"/>
                  </a:lnTo>
                  <a:lnTo>
                    <a:pt x="207" y="1285"/>
                  </a:lnTo>
                  <a:lnTo>
                    <a:pt x="205" y="1283"/>
                  </a:lnTo>
                  <a:lnTo>
                    <a:pt x="198" y="1296"/>
                  </a:lnTo>
                  <a:lnTo>
                    <a:pt x="195" y="1298"/>
                  </a:lnTo>
                  <a:lnTo>
                    <a:pt x="190" y="1302"/>
                  </a:lnTo>
                  <a:lnTo>
                    <a:pt x="188" y="1313"/>
                  </a:lnTo>
                  <a:lnTo>
                    <a:pt x="180" y="1317"/>
                  </a:lnTo>
                  <a:lnTo>
                    <a:pt x="176" y="1322"/>
                  </a:lnTo>
                  <a:lnTo>
                    <a:pt x="169" y="1325"/>
                  </a:lnTo>
                  <a:lnTo>
                    <a:pt x="169" y="1334"/>
                  </a:lnTo>
                  <a:lnTo>
                    <a:pt x="163" y="1342"/>
                  </a:lnTo>
                  <a:lnTo>
                    <a:pt x="152" y="1342"/>
                  </a:lnTo>
                  <a:lnTo>
                    <a:pt x="146" y="1346"/>
                  </a:lnTo>
                  <a:lnTo>
                    <a:pt x="144" y="1356"/>
                  </a:lnTo>
                  <a:lnTo>
                    <a:pt x="137" y="1359"/>
                  </a:lnTo>
                  <a:lnTo>
                    <a:pt x="136" y="1358"/>
                  </a:lnTo>
                  <a:lnTo>
                    <a:pt x="132" y="1383"/>
                  </a:lnTo>
                  <a:lnTo>
                    <a:pt x="124" y="1388"/>
                  </a:lnTo>
                  <a:lnTo>
                    <a:pt x="124" y="1387"/>
                  </a:lnTo>
                  <a:lnTo>
                    <a:pt x="120" y="1387"/>
                  </a:lnTo>
                  <a:lnTo>
                    <a:pt x="110" y="1395"/>
                  </a:lnTo>
                  <a:lnTo>
                    <a:pt x="108" y="1402"/>
                  </a:lnTo>
                  <a:lnTo>
                    <a:pt x="102" y="1407"/>
                  </a:lnTo>
                  <a:lnTo>
                    <a:pt x="88" y="1411"/>
                  </a:lnTo>
                  <a:lnTo>
                    <a:pt x="76" y="1419"/>
                  </a:lnTo>
                  <a:lnTo>
                    <a:pt x="75" y="1424"/>
                  </a:lnTo>
                  <a:lnTo>
                    <a:pt x="69" y="1426"/>
                  </a:lnTo>
                  <a:lnTo>
                    <a:pt x="69" y="1424"/>
                  </a:lnTo>
                  <a:lnTo>
                    <a:pt x="63" y="1423"/>
                  </a:lnTo>
                  <a:lnTo>
                    <a:pt x="54" y="1424"/>
                  </a:lnTo>
                  <a:lnTo>
                    <a:pt x="41" y="1433"/>
                  </a:lnTo>
                  <a:lnTo>
                    <a:pt x="37" y="1445"/>
                  </a:lnTo>
                  <a:lnTo>
                    <a:pt x="31" y="1448"/>
                  </a:lnTo>
                  <a:lnTo>
                    <a:pt x="27" y="1445"/>
                  </a:lnTo>
                  <a:lnTo>
                    <a:pt x="10" y="1438"/>
                  </a:lnTo>
                  <a:lnTo>
                    <a:pt x="2" y="1438"/>
                  </a:lnTo>
                  <a:lnTo>
                    <a:pt x="3" y="1315"/>
                  </a:lnTo>
                  <a:lnTo>
                    <a:pt x="3" y="1274"/>
                  </a:lnTo>
                  <a:lnTo>
                    <a:pt x="2" y="1273"/>
                  </a:lnTo>
                  <a:lnTo>
                    <a:pt x="2" y="1244"/>
                  </a:lnTo>
                  <a:lnTo>
                    <a:pt x="2" y="1237"/>
                  </a:lnTo>
                  <a:lnTo>
                    <a:pt x="2" y="1235"/>
                  </a:lnTo>
                  <a:lnTo>
                    <a:pt x="0" y="1233"/>
                  </a:lnTo>
                  <a:lnTo>
                    <a:pt x="0" y="1232"/>
                  </a:lnTo>
                  <a:close/>
                </a:path>
              </a:pathLst>
            </a:custGeom>
            <a:solidFill>
              <a:srgbClr val="FFFFFF"/>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5" name="Freeform 17"/>
            <p:cNvSpPr>
              <a:spLocks/>
            </p:cNvSpPr>
            <p:nvPr/>
          </p:nvSpPr>
          <p:spPr bwMode="auto">
            <a:xfrm>
              <a:off x="1955" y="853"/>
              <a:ext cx="854" cy="455"/>
            </a:xfrm>
            <a:custGeom>
              <a:avLst/>
              <a:gdLst>
                <a:gd name="T0" fmla="*/ 29 w 1926"/>
                <a:gd name="T1" fmla="*/ 173 h 1124"/>
                <a:gd name="T2" fmla="*/ 42 w 1926"/>
                <a:gd name="T3" fmla="*/ 132 h 1124"/>
                <a:gd name="T4" fmla="*/ 88 w 1926"/>
                <a:gd name="T5" fmla="*/ 105 h 1124"/>
                <a:gd name="T6" fmla="*/ 93 w 1926"/>
                <a:gd name="T7" fmla="*/ 76 h 1124"/>
                <a:gd name="T8" fmla="*/ 41 w 1926"/>
                <a:gd name="T9" fmla="*/ 15 h 1124"/>
                <a:gd name="T10" fmla="*/ 269 w 1926"/>
                <a:gd name="T11" fmla="*/ 0 h 1124"/>
                <a:gd name="T12" fmla="*/ 1206 w 1926"/>
                <a:gd name="T13" fmla="*/ 3 h 1124"/>
                <a:gd name="T14" fmla="*/ 1844 w 1926"/>
                <a:gd name="T15" fmla="*/ 8 h 1124"/>
                <a:gd name="T16" fmla="*/ 1878 w 1926"/>
                <a:gd name="T17" fmla="*/ 76 h 1124"/>
                <a:gd name="T18" fmla="*/ 1841 w 1926"/>
                <a:gd name="T19" fmla="*/ 107 h 1124"/>
                <a:gd name="T20" fmla="*/ 1860 w 1926"/>
                <a:gd name="T21" fmla="*/ 156 h 1124"/>
                <a:gd name="T22" fmla="*/ 1816 w 1926"/>
                <a:gd name="T23" fmla="*/ 228 h 1124"/>
                <a:gd name="T24" fmla="*/ 1775 w 1926"/>
                <a:gd name="T25" fmla="*/ 250 h 1124"/>
                <a:gd name="T26" fmla="*/ 1690 w 1926"/>
                <a:gd name="T27" fmla="*/ 345 h 1124"/>
                <a:gd name="T28" fmla="*/ 1655 w 1926"/>
                <a:gd name="T29" fmla="*/ 443 h 1124"/>
                <a:gd name="T30" fmla="*/ 1648 w 1926"/>
                <a:gd name="T31" fmla="*/ 506 h 1124"/>
                <a:gd name="T32" fmla="*/ 1611 w 1926"/>
                <a:gd name="T33" fmla="*/ 547 h 1124"/>
                <a:gd name="T34" fmla="*/ 1597 w 1926"/>
                <a:gd name="T35" fmla="*/ 611 h 1124"/>
                <a:gd name="T36" fmla="*/ 1602 w 1926"/>
                <a:gd name="T37" fmla="*/ 686 h 1124"/>
                <a:gd name="T38" fmla="*/ 1585 w 1926"/>
                <a:gd name="T39" fmla="*/ 737 h 1124"/>
                <a:gd name="T40" fmla="*/ 1556 w 1926"/>
                <a:gd name="T41" fmla="*/ 852 h 1124"/>
                <a:gd name="T42" fmla="*/ 1526 w 1926"/>
                <a:gd name="T43" fmla="*/ 978 h 1124"/>
                <a:gd name="T44" fmla="*/ 1455 w 1926"/>
                <a:gd name="T45" fmla="*/ 1121 h 1124"/>
                <a:gd name="T46" fmla="*/ 1321 w 1926"/>
                <a:gd name="T47" fmla="*/ 1037 h 1124"/>
                <a:gd name="T48" fmla="*/ 1328 w 1926"/>
                <a:gd name="T49" fmla="*/ 872 h 1124"/>
                <a:gd name="T50" fmla="*/ 1221 w 1926"/>
                <a:gd name="T51" fmla="*/ 809 h 1124"/>
                <a:gd name="T52" fmla="*/ 1216 w 1926"/>
                <a:gd name="T53" fmla="*/ 743 h 1124"/>
                <a:gd name="T54" fmla="*/ 1218 w 1926"/>
                <a:gd name="T55" fmla="*/ 680 h 1124"/>
                <a:gd name="T56" fmla="*/ 1241 w 1926"/>
                <a:gd name="T57" fmla="*/ 628 h 1124"/>
                <a:gd name="T58" fmla="*/ 1121 w 1926"/>
                <a:gd name="T59" fmla="*/ 627 h 1124"/>
                <a:gd name="T60" fmla="*/ 1157 w 1926"/>
                <a:gd name="T61" fmla="*/ 572 h 1124"/>
                <a:gd name="T62" fmla="*/ 1128 w 1926"/>
                <a:gd name="T63" fmla="*/ 533 h 1124"/>
                <a:gd name="T64" fmla="*/ 1069 w 1926"/>
                <a:gd name="T65" fmla="*/ 559 h 1124"/>
                <a:gd name="T66" fmla="*/ 1023 w 1926"/>
                <a:gd name="T67" fmla="*/ 455 h 1124"/>
                <a:gd name="T68" fmla="*/ 1121 w 1926"/>
                <a:gd name="T69" fmla="*/ 441 h 1124"/>
                <a:gd name="T70" fmla="*/ 1130 w 1926"/>
                <a:gd name="T71" fmla="*/ 325 h 1124"/>
                <a:gd name="T72" fmla="*/ 1058 w 1926"/>
                <a:gd name="T73" fmla="*/ 308 h 1124"/>
                <a:gd name="T74" fmla="*/ 1038 w 1926"/>
                <a:gd name="T75" fmla="*/ 334 h 1124"/>
                <a:gd name="T76" fmla="*/ 962 w 1926"/>
                <a:gd name="T77" fmla="*/ 334 h 1124"/>
                <a:gd name="T78" fmla="*/ 908 w 1926"/>
                <a:gd name="T79" fmla="*/ 289 h 1124"/>
                <a:gd name="T80" fmla="*/ 915 w 1926"/>
                <a:gd name="T81" fmla="*/ 373 h 1124"/>
                <a:gd name="T82" fmla="*/ 887 w 1926"/>
                <a:gd name="T83" fmla="*/ 334 h 1124"/>
                <a:gd name="T84" fmla="*/ 832 w 1926"/>
                <a:gd name="T85" fmla="*/ 342 h 1124"/>
                <a:gd name="T86" fmla="*/ 760 w 1926"/>
                <a:gd name="T87" fmla="*/ 334 h 1124"/>
                <a:gd name="T88" fmla="*/ 723 w 1926"/>
                <a:gd name="T89" fmla="*/ 272 h 1124"/>
                <a:gd name="T90" fmla="*/ 679 w 1926"/>
                <a:gd name="T91" fmla="*/ 221 h 1124"/>
                <a:gd name="T92" fmla="*/ 637 w 1926"/>
                <a:gd name="T93" fmla="*/ 173 h 1124"/>
                <a:gd name="T94" fmla="*/ 588 w 1926"/>
                <a:gd name="T95" fmla="*/ 143 h 1124"/>
                <a:gd name="T96" fmla="*/ 549 w 1926"/>
                <a:gd name="T97" fmla="*/ 114 h 1124"/>
                <a:gd name="T98" fmla="*/ 489 w 1926"/>
                <a:gd name="T99" fmla="*/ 97 h 1124"/>
                <a:gd name="T100" fmla="*/ 444 w 1926"/>
                <a:gd name="T101" fmla="*/ 86 h 1124"/>
                <a:gd name="T102" fmla="*/ 388 w 1926"/>
                <a:gd name="T103" fmla="*/ 76 h 1124"/>
                <a:gd name="T104" fmla="*/ 349 w 1926"/>
                <a:gd name="T105" fmla="*/ 126 h 1124"/>
                <a:gd name="T106" fmla="*/ 291 w 1926"/>
                <a:gd name="T107" fmla="*/ 129 h 1124"/>
                <a:gd name="T108" fmla="*/ 293 w 1926"/>
                <a:gd name="T109" fmla="*/ 161 h 1124"/>
                <a:gd name="T110" fmla="*/ 281 w 1926"/>
                <a:gd name="T111" fmla="*/ 189 h 1124"/>
                <a:gd name="T112" fmla="*/ 220 w 1926"/>
                <a:gd name="T113" fmla="*/ 252 h 1124"/>
                <a:gd name="T114" fmla="*/ 195 w 1926"/>
                <a:gd name="T115" fmla="*/ 288 h 1124"/>
                <a:gd name="T116" fmla="*/ 149 w 1926"/>
                <a:gd name="T117" fmla="*/ 276 h 1124"/>
                <a:gd name="T118" fmla="*/ 90 w 1926"/>
                <a:gd name="T119" fmla="*/ 248 h 1124"/>
                <a:gd name="T120" fmla="*/ 47 w 1926"/>
                <a:gd name="T121" fmla="*/ 196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6" h="1124">
                  <a:moveTo>
                    <a:pt x="0" y="172"/>
                  </a:moveTo>
                  <a:lnTo>
                    <a:pt x="3" y="172"/>
                  </a:lnTo>
                  <a:lnTo>
                    <a:pt x="5" y="173"/>
                  </a:lnTo>
                  <a:lnTo>
                    <a:pt x="17" y="175"/>
                  </a:lnTo>
                  <a:lnTo>
                    <a:pt x="12" y="170"/>
                  </a:lnTo>
                  <a:lnTo>
                    <a:pt x="12" y="163"/>
                  </a:lnTo>
                  <a:lnTo>
                    <a:pt x="18" y="170"/>
                  </a:lnTo>
                  <a:lnTo>
                    <a:pt x="29" y="173"/>
                  </a:lnTo>
                  <a:lnTo>
                    <a:pt x="39" y="170"/>
                  </a:lnTo>
                  <a:lnTo>
                    <a:pt x="49" y="163"/>
                  </a:lnTo>
                  <a:lnTo>
                    <a:pt x="61" y="167"/>
                  </a:lnTo>
                  <a:lnTo>
                    <a:pt x="63" y="156"/>
                  </a:lnTo>
                  <a:lnTo>
                    <a:pt x="57" y="153"/>
                  </a:lnTo>
                  <a:lnTo>
                    <a:pt x="56" y="144"/>
                  </a:lnTo>
                  <a:lnTo>
                    <a:pt x="49" y="141"/>
                  </a:lnTo>
                  <a:lnTo>
                    <a:pt x="42" y="132"/>
                  </a:lnTo>
                  <a:lnTo>
                    <a:pt x="56" y="117"/>
                  </a:lnTo>
                  <a:lnTo>
                    <a:pt x="78" y="127"/>
                  </a:lnTo>
                  <a:lnTo>
                    <a:pt x="83" y="126"/>
                  </a:lnTo>
                  <a:lnTo>
                    <a:pt x="91" y="129"/>
                  </a:lnTo>
                  <a:lnTo>
                    <a:pt x="90" y="124"/>
                  </a:lnTo>
                  <a:lnTo>
                    <a:pt x="96" y="114"/>
                  </a:lnTo>
                  <a:lnTo>
                    <a:pt x="88" y="114"/>
                  </a:lnTo>
                  <a:lnTo>
                    <a:pt x="88" y="105"/>
                  </a:lnTo>
                  <a:lnTo>
                    <a:pt x="100" y="110"/>
                  </a:lnTo>
                  <a:lnTo>
                    <a:pt x="103" y="103"/>
                  </a:lnTo>
                  <a:lnTo>
                    <a:pt x="88" y="98"/>
                  </a:lnTo>
                  <a:lnTo>
                    <a:pt x="86" y="93"/>
                  </a:lnTo>
                  <a:lnTo>
                    <a:pt x="98" y="93"/>
                  </a:lnTo>
                  <a:lnTo>
                    <a:pt x="105" y="83"/>
                  </a:lnTo>
                  <a:lnTo>
                    <a:pt x="100" y="81"/>
                  </a:lnTo>
                  <a:lnTo>
                    <a:pt x="93" y="76"/>
                  </a:lnTo>
                  <a:lnTo>
                    <a:pt x="95" y="57"/>
                  </a:lnTo>
                  <a:lnTo>
                    <a:pt x="61" y="35"/>
                  </a:lnTo>
                  <a:lnTo>
                    <a:pt x="63" y="28"/>
                  </a:lnTo>
                  <a:lnTo>
                    <a:pt x="68" y="32"/>
                  </a:lnTo>
                  <a:lnTo>
                    <a:pt x="71" y="28"/>
                  </a:lnTo>
                  <a:lnTo>
                    <a:pt x="57" y="8"/>
                  </a:lnTo>
                  <a:lnTo>
                    <a:pt x="49" y="18"/>
                  </a:lnTo>
                  <a:lnTo>
                    <a:pt x="41" y="15"/>
                  </a:lnTo>
                  <a:lnTo>
                    <a:pt x="37" y="3"/>
                  </a:lnTo>
                  <a:lnTo>
                    <a:pt x="44" y="1"/>
                  </a:lnTo>
                  <a:lnTo>
                    <a:pt x="66" y="1"/>
                  </a:lnTo>
                  <a:lnTo>
                    <a:pt x="103" y="0"/>
                  </a:lnTo>
                  <a:lnTo>
                    <a:pt x="200" y="1"/>
                  </a:lnTo>
                  <a:lnTo>
                    <a:pt x="244" y="0"/>
                  </a:lnTo>
                  <a:lnTo>
                    <a:pt x="257" y="1"/>
                  </a:lnTo>
                  <a:lnTo>
                    <a:pt x="269" y="0"/>
                  </a:lnTo>
                  <a:lnTo>
                    <a:pt x="567" y="1"/>
                  </a:lnTo>
                  <a:lnTo>
                    <a:pt x="654" y="1"/>
                  </a:lnTo>
                  <a:lnTo>
                    <a:pt x="681" y="1"/>
                  </a:lnTo>
                  <a:lnTo>
                    <a:pt x="733" y="1"/>
                  </a:lnTo>
                  <a:lnTo>
                    <a:pt x="1009" y="1"/>
                  </a:lnTo>
                  <a:lnTo>
                    <a:pt x="1011" y="1"/>
                  </a:lnTo>
                  <a:lnTo>
                    <a:pt x="1052" y="1"/>
                  </a:lnTo>
                  <a:lnTo>
                    <a:pt x="1206" y="3"/>
                  </a:lnTo>
                  <a:lnTo>
                    <a:pt x="1335" y="5"/>
                  </a:lnTo>
                  <a:lnTo>
                    <a:pt x="1365" y="5"/>
                  </a:lnTo>
                  <a:lnTo>
                    <a:pt x="1375" y="5"/>
                  </a:lnTo>
                  <a:lnTo>
                    <a:pt x="1396" y="5"/>
                  </a:lnTo>
                  <a:lnTo>
                    <a:pt x="1482" y="5"/>
                  </a:lnTo>
                  <a:lnTo>
                    <a:pt x="1494" y="6"/>
                  </a:lnTo>
                  <a:lnTo>
                    <a:pt x="1712" y="6"/>
                  </a:lnTo>
                  <a:lnTo>
                    <a:pt x="1844" y="8"/>
                  </a:lnTo>
                  <a:lnTo>
                    <a:pt x="1926" y="8"/>
                  </a:lnTo>
                  <a:lnTo>
                    <a:pt x="1914" y="27"/>
                  </a:lnTo>
                  <a:lnTo>
                    <a:pt x="1909" y="30"/>
                  </a:lnTo>
                  <a:lnTo>
                    <a:pt x="1900" y="40"/>
                  </a:lnTo>
                  <a:lnTo>
                    <a:pt x="1890" y="47"/>
                  </a:lnTo>
                  <a:lnTo>
                    <a:pt x="1882" y="64"/>
                  </a:lnTo>
                  <a:lnTo>
                    <a:pt x="1880" y="66"/>
                  </a:lnTo>
                  <a:lnTo>
                    <a:pt x="1878" y="76"/>
                  </a:lnTo>
                  <a:lnTo>
                    <a:pt x="1877" y="78"/>
                  </a:lnTo>
                  <a:lnTo>
                    <a:pt x="1872" y="83"/>
                  </a:lnTo>
                  <a:lnTo>
                    <a:pt x="1868" y="86"/>
                  </a:lnTo>
                  <a:lnTo>
                    <a:pt x="1865" y="90"/>
                  </a:lnTo>
                  <a:lnTo>
                    <a:pt x="1860" y="92"/>
                  </a:lnTo>
                  <a:lnTo>
                    <a:pt x="1851" y="93"/>
                  </a:lnTo>
                  <a:lnTo>
                    <a:pt x="1846" y="98"/>
                  </a:lnTo>
                  <a:lnTo>
                    <a:pt x="1841" y="107"/>
                  </a:lnTo>
                  <a:lnTo>
                    <a:pt x="1860" y="107"/>
                  </a:lnTo>
                  <a:lnTo>
                    <a:pt x="1865" y="109"/>
                  </a:lnTo>
                  <a:lnTo>
                    <a:pt x="1873" y="126"/>
                  </a:lnTo>
                  <a:lnTo>
                    <a:pt x="1872" y="132"/>
                  </a:lnTo>
                  <a:lnTo>
                    <a:pt x="1870" y="134"/>
                  </a:lnTo>
                  <a:lnTo>
                    <a:pt x="1865" y="141"/>
                  </a:lnTo>
                  <a:lnTo>
                    <a:pt x="1865" y="149"/>
                  </a:lnTo>
                  <a:lnTo>
                    <a:pt x="1860" y="156"/>
                  </a:lnTo>
                  <a:lnTo>
                    <a:pt x="1848" y="163"/>
                  </a:lnTo>
                  <a:lnTo>
                    <a:pt x="1849" y="170"/>
                  </a:lnTo>
                  <a:lnTo>
                    <a:pt x="1841" y="177"/>
                  </a:lnTo>
                  <a:lnTo>
                    <a:pt x="1836" y="184"/>
                  </a:lnTo>
                  <a:lnTo>
                    <a:pt x="1831" y="194"/>
                  </a:lnTo>
                  <a:lnTo>
                    <a:pt x="1829" y="204"/>
                  </a:lnTo>
                  <a:lnTo>
                    <a:pt x="1824" y="211"/>
                  </a:lnTo>
                  <a:lnTo>
                    <a:pt x="1816" y="228"/>
                  </a:lnTo>
                  <a:lnTo>
                    <a:pt x="1802" y="236"/>
                  </a:lnTo>
                  <a:lnTo>
                    <a:pt x="1800" y="240"/>
                  </a:lnTo>
                  <a:lnTo>
                    <a:pt x="1802" y="243"/>
                  </a:lnTo>
                  <a:lnTo>
                    <a:pt x="1795" y="250"/>
                  </a:lnTo>
                  <a:lnTo>
                    <a:pt x="1792" y="253"/>
                  </a:lnTo>
                  <a:lnTo>
                    <a:pt x="1785" y="255"/>
                  </a:lnTo>
                  <a:lnTo>
                    <a:pt x="1780" y="252"/>
                  </a:lnTo>
                  <a:lnTo>
                    <a:pt x="1775" y="250"/>
                  </a:lnTo>
                  <a:lnTo>
                    <a:pt x="1770" y="248"/>
                  </a:lnTo>
                  <a:lnTo>
                    <a:pt x="1761" y="248"/>
                  </a:lnTo>
                  <a:lnTo>
                    <a:pt x="1756" y="252"/>
                  </a:lnTo>
                  <a:lnTo>
                    <a:pt x="1750" y="272"/>
                  </a:lnTo>
                  <a:lnTo>
                    <a:pt x="1707" y="286"/>
                  </a:lnTo>
                  <a:lnTo>
                    <a:pt x="1697" y="311"/>
                  </a:lnTo>
                  <a:lnTo>
                    <a:pt x="1690" y="334"/>
                  </a:lnTo>
                  <a:lnTo>
                    <a:pt x="1690" y="345"/>
                  </a:lnTo>
                  <a:lnTo>
                    <a:pt x="1680" y="376"/>
                  </a:lnTo>
                  <a:lnTo>
                    <a:pt x="1675" y="388"/>
                  </a:lnTo>
                  <a:lnTo>
                    <a:pt x="1677" y="393"/>
                  </a:lnTo>
                  <a:lnTo>
                    <a:pt x="1672" y="422"/>
                  </a:lnTo>
                  <a:lnTo>
                    <a:pt x="1668" y="424"/>
                  </a:lnTo>
                  <a:lnTo>
                    <a:pt x="1665" y="434"/>
                  </a:lnTo>
                  <a:lnTo>
                    <a:pt x="1660" y="439"/>
                  </a:lnTo>
                  <a:lnTo>
                    <a:pt x="1655" y="443"/>
                  </a:lnTo>
                  <a:lnTo>
                    <a:pt x="1655" y="472"/>
                  </a:lnTo>
                  <a:lnTo>
                    <a:pt x="1651" y="477"/>
                  </a:lnTo>
                  <a:lnTo>
                    <a:pt x="1648" y="480"/>
                  </a:lnTo>
                  <a:lnTo>
                    <a:pt x="1646" y="478"/>
                  </a:lnTo>
                  <a:lnTo>
                    <a:pt x="1645" y="482"/>
                  </a:lnTo>
                  <a:lnTo>
                    <a:pt x="1648" y="497"/>
                  </a:lnTo>
                  <a:lnTo>
                    <a:pt x="1650" y="501"/>
                  </a:lnTo>
                  <a:lnTo>
                    <a:pt x="1648" y="506"/>
                  </a:lnTo>
                  <a:lnTo>
                    <a:pt x="1645" y="509"/>
                  </a:lnTo>
                  <a:lnTo>
                    <a:pt x="1638" y="511"/>
                  </a:lnTo>
                  <a:lnTo>
                    <a:pt x="1631" y="521"/>
                  </a:lnTo>
                  <a:lnTo>
                    <a:pt x="1628" y="521"/>
                  </a:lnTo>
                  <a:lnTo>
                    <a:pt x="1621" y="535"/>
                  </a:lnTo>
                  <a:lnTo>
                    <a:pt x="1616" y="536"/>
                  </a:lnTo>
                  <a:lnTo>
                    <a:pt x="1616" y="543"/>
                  </a:lnTo>
                  <a:lnTo>
                    <a:pt x="1611" y="547"/>
                  </a:lnTo>
                  <a:lnTo>
                    <a:pt x="1612" y="559"/>
                  </a:lnTo>
                  <a:lnTo>
                    <a:pt x="1604" y="569"/>
                  </a:lnTo>
                  <a:lnTo>
                    <a:pt x="1600" y="584"/>
                  </a:lnTo>
                  <a:lnTo>
                    <a:pt x="1600" y="587"/>
                  </a:lnTo>
                  <a:lnTo>
                    <a:pt x="1597" y="591"/>
                  </a:lnTo>
                  <a:lnTo>
                    <a:pt x="1595" y="599"/>
                  </a:lnTo>
                  <a:lnTo>
                    <a:pt x="1597" y="603"/>
                  </a:lnTo>
                  <a:lnTo>
                    <a:pt x="1597" y="611"/>
                  </a:lnTo>
                  <a:lnTo>
                    <a:pt x="1594" y="615"/>
                  </a:lnTo>
                  <a:lnTo>
                    <a:pt x="1594" y="622"/>
                  </a:lnTo>
                  <a:lnTo>
                    <a:pt x="1612" y="644"/>
                  </a:lnTo>
                  <a:lnTo>
                    <a:pt x="1600" y="662"/>
                  </a:lnTo>
                  <a:lnTo>
                    <a:pt x="1597" y="664"/>
                  </a:lnTo>
                  <a:lnTo>
                    <a:pt x="1595" y="671"/>
                  </a:lnTo>
                  <a:lnTo>
                    <a:pt x="1599" y="681"/>
                  </a:lnTo>
                  <a:lnTo>
                    <a:pt x="1602" y="686"/>
                  </a:lnTo>
                  <a:lnTo>
                    <a:pt x="1607" y="708"/>
                  </a:lnTo>
                  <a:lnTo>
                    <a:pt x="1602" y="714"/>
                  </a:lnTo>
                  <a:lnTo>
                    <a:pt x="1599" y="715"/>
                  </a:lnTo>
                  <a:lnTo>
                    <a:pt x="1595" y="720"/>
                  </a:lnTo>
                  <a:lnTo>
                    <a:pt x="1595" y="732"/>
                  </a:lnTo>
                  <a:lnTo>
                    <a:pt x="1590" y="736"/>
                  </a:lnTo>
                  <a:lnTo>
                    <a:pt x="1589" y="737"/>
                  </a:lnTo>
                  <a:lnTo>
                    <a:pt x="1585" y="737"/>
                  </a:lnTo>
                  <a:lnTo>
                    <a:pt x="1582" y="756"/>
                  </a:lnTo>
                  <a:lnTo>
                    <a:pt x="1585" y="763"/>
                  </a:lnTo>
                  <a:lnTo>
                    <a:pt x="1580" y="763"/>
                  </a:lnTo>
                  <a:lnTo>
                    <a:pt x="1570" y="768"/>
                  </a:lnTo>
                  <a:lnTo>
                    <a:pt x="1568" y="778"/>
                  </a:lnTo>
                  <a:lnTo>
                    <a:pt x="1562" y="797"/>
                  </a:lnTo>
                  <a:lnTo>
                    <a:pt x="1560" y="835"/>
                  </a:lnTo>
                  <a:lnTo>
                    <a:pt x="1556" y="852"/>
                  </a:lnTo>
                  <a:lnTo>
                    <a:pt x="1556" y="875"/>
                  </a:lnTo>
                  <a:lnTo>
                    <a:pt x="1555" y="891"/>
                  </a:lnTo>
                  <a:lnTo>
                    <a:pt x="1543" y="925"/>
                  </a:lnTo>
                  <a:lnTo>
                    <a:pt x="1538" y="947"/>
                  </a:lnTo>
                  <a:lnTo>
                    <a:pt x="1534" y="952"/>
                  </a:lnTo>
                  <a:lnTo>
                    <a:pt x="1531" y="968"/>
                  </a:lnTo>
                  <a:lnTo>
                    <a:pt x="1529" y="973"/>
                  </a:lnTo>
                  <a:lnTo>
                    <a:pt x="1526" y="978"/>
                  </a:lnTo>
                  <a:lnTo>
                    <a:pt x="1524" y="983"/>
                  </a:lnTo>
                  <a:lnTo>
                    <a:pt x="1512" y="1000"/>
                  </a:lnTo>
                  <a:lnTo>
                    <a:pt x="1499" y="1036"/>
                  </a:lnTo>
                  <a:lnTo>
                    <a:pt x="1489" y="1049"/>
                  </a:lnTo>
                  <a:lnTo>
                    <a:pt x="1487" y="1051"/>
                  </a:lnTo>
                  <a:lnTo>
                    <a:pt x="1484" y="1053"/>
                  </a:lnTo>
                  <a:lnTo>
                    <a:pt x="1477" y="1109"/>
                  </a:lnTo>
                  <a:lnTo>
                    <a:pt x="1455" y="1121"/>
                  </a:lnTo>
                  <a:lnTo>
                    <a:pt x="1443" y="1124"/>
                  </a:lnTo>
                  <a:lnTo>
                    <a:pt x="1411" y="1116"/>
                  </a:lnTo>
                  <a:lnTo>
                    <a:pt x="1387" y="1117"/>
                  </a:lnTo>
                  <a:lnTo>
                    <a:pt x="1368" y="1116"/>
                  </a:lnTo>
                  <a:lnTo>
                    <a:pt x="1352" y="1100"/>
                  </a:lnTo>
                  <a:lnTo>
                    <a:pt x="1307" y="1082"/>
                  </a:lnTo>
                  <a:lnTo>
                    <a:pt x="1301" y="1048"/>
                  </a:lnTo>
                  <a:lnTo>
                    <a:pt x="1321" y="1037"/>
                  </a:lnTo>
                  <a:lnTo>
                    <a:pt x="1329" y="1027"/>
                  </a:lnTo>
                  <a:lnTo>
                    <a:pt x="1333" y="995"/>
                  </a:lnTo>
                  <a:lnTo>
                    <a:pt x="1313" y="959"/>
                  </a:lnTo>
                  <a:lnTo>
                    <a:pt x="1314" y="944"/>
                  </a:lnTo>
                  <a:lnTo>
                    <a:pt x="1343" y="937"/>
                  </a:lnTo>
                  <a:lnTo>
                    <a:pt x="1350" y="932"/>
                  </a:lnTo>
                  <a:lnTo>
                    <a:pt x="1340" y="889"/>
                  </a:lnTo>
                  <a:lnTo>
                    <a:pt x="1328" y="872"/>
                  </a:lnTo>
                  <a:lnTo>
                    <a:pt x="1314" y="840"/>
                  </a:lnTo>
                  <a:lnTo>
                    <a:pt x="1309" y="829"/>
                  </a:lnTo>
                  <a:lnTo>
                    <a:pt x="1297" y="821"/>
                  </a:lnTo>
                  <a:lnTo>
                    <a:pt x="1287" y="818"/>
                  </a:lnTo>
                  <a:lnTo>
                    <a:pt x="1267" y="821"/>
                  </a:lnTo>
                  <a:lnTo>
                    <a:pt x="1255" y="816"/>
                  </a:lnTo>
                  <a:lnTo>
                    <a:pt x="1240" y="816"/>
                  </a:lnTo>
                  <a:lnTo>
                    <a:pt x="1221" y="809"/>
                  </a:lnTo>
                  <a:lnTo>
                    <a:pt x="1206" y="795"/>
                  </a:lnTo>
                  <a:lnTo>
                    <a:pt x="1206" y="789"/>
                  </a:lnTo>
                  <a:lnTo>
                    <a:pt x="1211" y="783"/>
                  </a:lnTo>
                  <a:lnTo>
                    <a:pt x="1233" y="780"/>
                  </a:lnTo>
                  <a:lnTo>
                    <a:pt x="1241" y="775"/>
                  </a:lnTo>
                  <a:lnTo>
                    <a:pt x="1241" y="766"/>
                  </a:lnTo>
                  <a:lnTo>
                    <a:pt x="1226" y="754"/>
                  </a:lnTo>
                  <a:lnTo>
                    <a:pt x="1216" y="743"/>
                  </a:lnTo>
                  <a:lnTo>
                    <a:pt x="1216" y="729"/>
                  </a:lnTo>
                  <a:lnTo>
                    <a:pt x="1224" y="726"/>
                  </a:lnTo>
                  <a:lnTo>
                    <a:pt x="1255" y="731"/>
                  </a:lnTo>
                  <a:lnTo>
                    <a:pt x="1260" y="727"/>
                  </a:lnTo>
                  <a:lnTo>
                    <a:pt x="1260" y="722"/>
                  </a:lnTo>
                  <a:lnTo>
                    <a:pt x="1226" y="703"/>
                  </a:lnTo>
                  <a:lnTo>
                    <a:pt x="1219" y="697"/>
                  </a:lnTo>
                  <a:lnTo>
                    <a:pt x="1218" y="680"/>
                  </a:lnTo>
                  <a:lnTo>
                    <a:pt x="1221" y="671"/>
                  </a:lnTo>
                  <a:lnTo>
                    <a:pt x="1240" y="659"/>
                  </a:lnTo>
                  <a:lnTo>
                    <a:pt x="1274" y="651"/>
                  </a:lnTo>
                  <a:lnTo>
                    <a:pt x="1284" y="644"/>
                  </a:lnTo>
                  <a:lnTo>
                    <a:pt x="1284" y="628"/>
                  </a:lnTo>
                  <a:lnTo>
                    <a:pt x="1275" y="622"/>
                  </a:lnTo>
                  <a:lnTo>
                    <a:pt x="1252" y="622"/>
                  </a:lnTo>
                  <a:lnTo>
                    <a:pt x="1241" y="628"/>
                  </a:lnTo>
                  <a:lnTo>
                    <a:pt x="1231" y="644"/>
                  </a:lnTo>
                  <a:lnTo>
                    <a:pt x="1221" y="649"/>
                  </a:lnTo>
                  <a:lnTo>
                    <a:pt x="1208" y="649"/>
                  </a:lnTo>
                  <a:lnTo>
                    <a:pt x="1189" y="645"/>
                  </a:lnTo>
                  <a:lnTo>
                    <a:pt x="1165" y="637"/>
                  </a:lnTo>
                  <a:lnTo>
                    <a:pt x="1157" y="639"/>
                  </a:lnTo>
                  <a:lnTo>
                    <a:pt x="1153" y="639"/>
                  </a:lnTo>
                  <a:lnTo>
                    <a:pt x="1121" y="627"/>
                  </a:lnTo>
                  <a:lnTo>
                    <a:pt x="1114" y="625"/>
                  </a:lnTo>
                  <a:lnTo>
                    <a:pt x="1109" y="618"/>
                  </a:lnTo>
                  <a:lnTo>
                    <a:pt x="1109" y="610"/>
                  </a:lnTo>
                  <a:lnTo>
                    <a:pt x="1114" y="603"/>
                  </a:lnTo>
                  <a:lnTo>
                    <a:pt x="1130" y="594"/>
                  </a:lnTo>
                  <a:lnTo>
                    <a:pt x="1140" y="586"/>
                  </a:lnTo>
                  <a:lnTo>
                    <a:pt x="1150" y="579"/>
                  </a:lnTo>
                  <a:lnTo>
                    <a:pt x="1157" y="572"/>
                  </a:lnTo>
                  <a:lnTo>
                    <a:pt x="1162" y="553"/>
                  </a:lnTo>
                  <a:lnTo>
                    <a:pt x="1160" y="548"/>
                  </a:lnTo>
                  <a:lnTo>
                    <a:pt x="1157" y="538"/>
                  </a:lnTo>
                  <a:lnTo>
                    <a:pt x="1153" y="535"/>
                  </a:lnTo>
                  <a:lnTo>
                    <a:pt x="1143" y="530"/>
                  </a:lnTo>
                  <a:lnTo>
                    <a:pt x="1140" y="530"/>
                  </a:lnTo>
                  <a:lnTo>
                    <a:pt x="1135" y="530"/>
                  </a:lnTo>
                  <a:lnTo>
                    <a:pt x="1128" y="533"/>
                  </a:lnTo>
                  <a:lnTo>
                    <a:pt x="1125" y="536"/>
                  </a:lnTo>
                  <a:lnTo>
                    <a:pt x="1125" y="562"/>
                  </a:lnTo>
                  <a:lnTo>
                    <a:pt x="1121" y="569"/>
                  </a:lnTo>
                  <a:lnTo>
                    <a:pt x="1106" y="576"/>
                  </a:lnTo>
                  <a:lnTo>
                    <a:pt x="1081" y="581"/>
                  </a:lnTo>
                  <a:lnTo>
                    <a:pt x="1075" y="577"/>
                  </a:lnTo>
                  <a:lnTo>
                    <a:pt x="1072" y="574"/>
                  </a:lnTo>
                  <a:lnTo>
                    <a:pt x="1069" y="559"/>
                  </a:lnTo>
                  <a:lnTo>
                    <a:pt x="1074" y="523"/>
                  </a:lnTo>
                  <a:lnTo>
                    <a:pt x="1072" y="516"/>
                  </a:lnTo>
                  <a:lnTo>
                    <a:pt x="1069" y="511"/>
                  </a:lnTo>
                  <a:lnTo>
                    <a:pt x="1058" y="497"/>
                  </a:lnTo>
                  <a:lnTo>
                    <a:pt x="1048" y="490"/>
                  </a:lnTo>
                  <a:lnTo>
                    <a:pt x="1026" y="475"/>
                  </a:lnTo>
                  <a:lnTo>
                    <a:pt x="1021" y="466"/>
                  </a:lnTo>
                  <a:lnTo>
                    <a:pt x="1023" y="455"/>
                  </a:lnTo>
                  <a:lnTo>
                    <a:pt x="1026" y="451"/>
                  </a:lnTo>
                  <a:lnTo>
                    <a:pt x="1038" y="444"/>
                  </a:lnTo>
                  <a:lnTo>
                    <a:pt x="1052" y="441"/>
                  </a:lnTo>
                  <a:lnTo>
                    <a:pt x="1067" y="443"/>
                  </a:lnTo>
                  <a:lnTo>
                    <a:pt x="1079" y="441"/>
                  </a:lnTo>
                  <a:lnTo>
                    <a:pt x="1097" y="439"/>
                  </a:lnTo>
                  <a:lnTo>
                    <a:pt x="1103" y="441"/>
                  </a:lnTo>
                  <a:lnTo>
                    <a:pt x="1121" y="441"/>
                  </a:lnTo>
                  <a:lnTo>
                    <a:pt x="1131" y="438"/>
                  </a:lnTo>
                  <a:lnTo>
                    <a:pt x="1135" y="434"/>
                  </a:lnTo>
                  <a:lnTo>
                    <a:pt x="1140" y="424"/>
                  </a:lnTo>
                  <a:lnTo>
                    <a:pt x="1147" y="383"/>
                  </a:lnTo>
                  <a:lnTo>
                    <a:pt x="1148" y="363"/>
                  </a:lnTo>
                  <a:lnTo>
                    <a:pt x="1143" y="339"/>
                  </a:lnTo>
                  <a:lnTo>
                    <a:pt x="1140" y="334"/>
                  </a:lnTo>
                  <a:lnTo>
                    <a:pt x="1130" y="325"/>
                  </a:lnTo>
                  <a:lnTo>
                    <a:pt x="1119" y="322"/>
                  </a:lnTo>
                  <a:lnTo>
                    <a:pt x="1111" y="322"/>
                  </a:lnTo>
                  <a:lnTo>
                    <a:pt x="1097" y="322"/>
                  </a:lnTo>
                  <a:lnTo>
                    <a:pt x="1077" y="317"/>
                  </a:lnTo>
                  <a:lnTo>
                    <a:pt x="1072" y="313"/>
                  </a:lnTo>
                  <a:lnTo>
                    <a:pt x="1064" y="310"/>
                  </a:lnTo>
                  <a:lnTo>
                    <a:pt x="1062" y="308"/>
                  </a:lnTo>
                  <a:lnTo>
                    <a:pt x="1058" y="308"/>
                  </a:lnTo>
                  <a:lnTo>
                    <a:pt x="1052" y="301"/>
                  </a:lnTo>
                  <a:lnTo>
                    <a:pt x="1045" y="301"/>
                  </a:lnTo>
                  <a:lnTo>
                    <a:pt x="1036" y="298"/>
                  </a:lnTo>
                  <a:lnTo>
                    <a:pt x="1028" y="298"/>
                  </a:lnTo>
                  <a:lnTo>
                    <a:pt x="1026" y="299"/>
                  </a:lnTo>
                  <a:lnTo>
                    <a:pt x="1025" y="303"/>
                  </a:lnTo>
                  <a:lnTo>
                    <a:pt x="1035" y="318"/>
                  </a:lnTo>
                  <a:lnTo>
                    <a:pt x="1038" y="334"/>
                  </a:lnTo>
                  <a:lnTo>
                    <a:pt x="1035" y="344"/>
                  </a:lnTo>
                  <a:lnTo>
                    <a:pt x="1028" y="347"/>
                  </a:lnTo>
                  <a:lnTo>
                    <a:pt x="1021" y="349"/>
                  </a:lnTo>
                  <a:lnTo>
                    <a:pt x="1011" y="347"/>
                  </a:lnTo>
                  <a:lnTo>
                    <a:pt x="992" y="340"/>
                  </a:lnTo>
                  <a:lnTo>
                    <a:pt x="982" y="339"/>
                  </a:lnTo>
                  <a:lnTo>
                    <a:pt x="974" y="334"/>
                  </a:lnTo>
                  <a:lnTo>
                    <a:pt x="962" y="334"/>
                  </a:lnTo>
                  <a:lnTo>
                    <a:pt x="947" y="328"/>
                  </a:lnTo>
                  <a:lnTo>
                    <a:pt x="940" y="320"/>
                  </a:lnTo>
                  <a:lnTo>
                    <a:pt x="935" y="303"/>
                  </a:lnTo>
                  <a:lnTo>
                    <a:pt x="930" y="296"/>
                  </a:lnTo>
                  <a:lnTo>
                    <a:pt x="923" y="291"/>
                  </a:lnTo>
                  <a:lnTo>
                    <a:pt x="916" y="288"/>
                  </a:lnTo>
                  <a:lnTo>
                    <a:pt x="913" y="288"/>
                  </a:lnTo>
                  <a:lnTo>
                    <a:pt x="908" y="289"/>
                  </a:lnTo>
                  <a:lnTo>
                    <a:pt x="901" y="294"/>
                  </a:lnTo>
                  <a:lnTo>
                    <a:pt x="899" y="298"/>
                  </a:lnTo>
                  <a:lnTo>
                    <a:pt x="903" y="303"/>
                  </a:lnTo>
                  <a:lnTo>
                    <a:pt x="911" y="305"/>
                  </a:lnTo>
                  <a:lnTo>
                    <a:pt x="918" y="315"/>
                  </a:lnTo>
                  <a:lnTo>
                    <a:pt x="921" y="330"/>
                  </a:lnTo>
                  <a:lnTo>
                    <a:pt x="918" y="364"/>
                  </a:lnTo>
                  <a:lnTo>
                    <a:pt x="915" y="373"/>
                  </a:lnTo>
                  <a:lnTo>
                    <a:pt x="911" y="378"/>
                  </a:lnTo>
                  <a:lnTo>
                    <a:pt x="908" y="381"/>
                  </a:lnTo>
                  <a:lnTo>
                    <a:pt x="903" y="385"/>
                  </a:lnTo>
                  <a:lnTo>
                    <a:pt x="896" y="383"/>
                  </a:lnTo>
                  <a:lnTo>
                    <a:pt x="891" y="380"/>
                  </a:lnTo>
                  <a:lnTo>
                    <a:pt x="884" y="363"/>
                  </a:lnTo>
                  <a:lnTo>
                    <a:pt x="884" y="347"/>
                  </a:lnTo>
                  <a:lnTo>
                    <a:pt x="887" y="334"/>
                  </a:lnTo>
                  <a:lnTo>
                    <a:pt x="886" y="325"/>
                  </a:lnTo>
                  <a:lnTo>
                    <a:pt x="881" y="320"/>
                  </a:lnTo>
                  <a:lnTo>
                    <a:pt x="869" y="317"/>
                  </a:lnTo>
                  <a:lnTo>
                    <a:pt x="862" y="318"/>
                  </a:lnTo>
                  <a:lnTo>
                    <a:pt x="854" y="320"/>
                  </a:lnTo>
                  <a:lnTo>
                    <a:pt x="848" y="323"/>
                  </a:lnTo>
                  <a:lnTo>
                    <a:pt x="837" y="339"/>
                  </a:lnTo>
                  <a:lnTo>
                    <a:pt x="832" y="342"/>
                  </a:lnTo>
                  <a:lnTo>
                    <a:pt x="815" y="344"/>
                  </a:lnTo>
                  <a:lnTo>
                    <a:pt x="796" y="340"/>
                  </a:lnTo>
                  <a:lnTo>
                    <a:pt x="786" y="340"/>
                  </a:lnTo>
                  <a:lnTo>
                    <a:pt x="782" y="339"/>
                  </a:lnTo>
                  <a:lnTo>
                    <a:pt x="776" y="340"/>
                  </a:lnTo>
                  <a:lnTo>
                    <a:pt x="767" y="337"/>
                  </a:lnTo>
                  <a:lnTo>
                    <a:pt x="764" y="335"/>
                  </a:lnTo>
                  <a:lnTo>
                    <a:pt x="760" y="334"/>
                  </a:lnTo>
                  <a:lnTo>
                    <a:pt x="757" y="330"/>
                  </a:lnTo>
                  <a:lnTo>
                    <a:pt x="745" y="308"/>
                  </a:lnTo>
                  <a:lnTo>
                    <a:pt x="735" y="293"/>
                  </a:lnTo>
                  <a:lnTo>
                    <a:pt x="733" y="288"/>
                  </a:lnTo>
                  <a:lnTo>
                    <a:pt x="730" y="281"/>
                  </a:lnTo>
                  <a:lnTo>
                    <a:pt x="726" y="279"/>
                  </a:lnTo>
                  <a:lnTo>
                    <a:pt x="725" y="274"/>
                  </a:lnTo>
                  <a:lnTo>
                    <a:pt x="723" y="272"/>
                  </a:lnTo>
                  <a:lnTo>
                    <a:pt x="720" y="269"/>
                  </a:lnTo>
                  <a:lnTo>
                    <a:pt x="716" y="265"/>
                  </a:lnTo>
                  <a:lnTo>
                    <a:pt x="711" y="259"/>
                  </a:lnTo>
                  <a:lnTo>
                    <a:pt x="704" y="242"/>
                  </a:lnTo>
                  <a:lnTo>
                    <a:pt x="698" y="235"/>
                  </a:lnTo>
                  <a:lnTo>
                    <a:pt x="694" y="233"/>
                  </a:lnTo>
                  <a:lnTo>
                    <a:pt x="684" y="224"/>
                  </a:lnTo>
                  <a:lnTo>
                    <a:pt x="679" y="221"/>
                  </a:lnTo>
                  <a:lnTo>
                    <a:pt x="676" y="219"/>
                  </a:lnTo>
                  <a:lnTo>
                    <a:pt x="672" y="213"/>
                  </a:lnTo>
                  <a:lnTo>
                    <a:pt x="667" y="202"/>
                  </a:lnTo>
                  <a:lnTo>
                    <a:pt x="662" y="197"/>
                  </a:lnTo>
                  <a:lnTo>
                    <a:pt x="654" y="192"/>
                  </a:lnTo>
                  <a:lnTo>
                    <a:pt x="650" y="187"/>
                  </a:lnTo>
                  <a:lnTo>
                    <a:pt x="645" y="184"/>
                  </a:lnTo>
                  <a:lnTo>
                    <a:pt x="637" y="173"/>
                  </a:lnTo>
                  <a:lnTo>
                    <a:pt x="633" y="172"/>
                  </a:lnTo>
                  <a:lnTo>
                    <a:pt x="623" y="160"/>
                  </a:lnTo>
                  <a:lnTo>
                    <a:pt x="615" y="149"/>
                  </a:lnTo>
                  <a:lnTo>
                    <a:pt x="605" y="144"/>
                  </a:lnTo>
                  <a:lnTo>
                    <a:pt x="596" y="144"/>
                  </a:lnTo>
                  <a:lnTo>
                    <a:pt x="593" y="143"/>
                  </a:lnTo>
                  <a:lnTo>
                    <a:pt x="591" y="143"/>
                  </a:lnTo>
                  <a:lnTo>
                    <a:pt x="588" y="143"/>
                  </a:lnTo>
                  <a:lnTo>
                    <a:pt x="586" y="141"/>
                  </a:lnTo>
                  <a:lnTo>
                    <a:pt x="577" y="131"/>
                  </a:lnTo>
                  <a:lnTo>
                    <a:pt x="576" y="129"/>
                  </a:lnTo>
                  <a:lnTo>
                    <a:pt x="572" y="124"/>
                  </a:lnTo>
                  <a:lnTo>
                    <a:pt x="569" y="122"/>
                  </a:lnTo>
                  <a:lnTo>
                    <a:pt x="562" y="119"/>
                  </a:lnTo>
                  <a:lnTo>
                    <a:pt x="554" y="115"/>
                  </a:lnTo>
                  <a:lnTo>
                    <a:pt x="549" y="114"/>
                  </a:lnTo>
                  <a:lnTo>
                    <a:pt x="540" y="112"/>
                  </a:lnTo>
                  <a:lnTo>
                    <a:pt x="513" y="103"/>
                  </a:lnTo>
                  <a:lnTo>
                    <a:pt x="506" y="102"/>
                  </a:lnTo>
                  <a:lnTo>
                    <a:pt x="501" y="100"/>
                  </a:lnTo>
                  <a:lnTo>
                    <a:pt x="498" y="100"/>
                  </a:lnTo>
                  <a:lnTo>
                    <a:pt x="496" y="100"/>
                  </a:lnTo>
                  <a:lnTo>
                    <a:pt x="491" y="98"/>
                  </a:lnTo>
                  <a:lnTo>
                    <a:pt x="489" y="97"/>
                  </a:lnTo>
                  <a:lnTo>
                    <a:pt x="479" y="92"/>
                  </a:lnTo>
                  <a:lnTo>
                    <a:pt x="476" y="92"/>
                  </a:lnTo>
                  <a:lnTo>
                    <a:pt x="472" y="90"/>
                  </a:lnTo>
                  <a:lnTo>
                    <a:pt x="467" y="90"/>
                  </a:lnTo>
                  <a:lnTo>
                    <a:pt x="464" y="90"/>
                  </a:lnTo>
                  <a:lnTo>
                    <a:pt x="452" y="90"/>
                  </a:lnTo>
                  <a:lnTo>
                    <a:pt x="447" y="90"/>
                  </a:lnTo>
                  <a:lnTo>
                    <a:pt x="444" y="86"/>
                  </a:lnTo>
                  <a:lnTo>
                    <a:pt x="432" y="81"/>
                  </a:lnTo>
                  <a:lnTo>
                    <a:pt x="430" y="80"/>
                  </a:lnTo>
                  <a:lnTo>
                    <a:pt x="425" y="80"/>
                  </a:lnTo>
                  <a:lnTo>
                    <a:pt x="411" y="76"/>
                  </a:lnTo>
                  <a:lnTo>
                    <a:pt x="408" y="76"/>
                  </a:lnTo>
                  <a:lnTo>
                    <a:pt x="403" y="75"/>
                  </a:lnTo>
                  <a:lnTo>
                    <a:pt x="389" y="76"/>
                  </a:lnTo>
                  <a:lnTo>
                    <a:pt x="388" y="76"/>
                  </a:lnTo>
                  <a:lnTo>
                    <a:pt x="374" y="88"/>
                  </a:lnTo>
                  <a:lnTo>
                    <a:pt x="369" y="90"/>
                  </a:lnTo>
                  <a:lnTo>
                    <a:pt x="367" y="93"/>
                  </a:lnTo>
                  <a:lnTo>
                    <a:pt x="361" y="107"/>
                  </a:lnTo>
                  <a:lnTo>
                    <a:pt x="359" y="110"/>
                  </a:lnTo>
                  <a:lnTo>
                    <a:pt x="357" y="114"/>
                  </a:lnTo>
                  <a:lnTo>
                    <a:pt x="352" y="119"/>
                  </a:lnTo>
                  <a:lnTo>
                    <a:pt x="349" y="126"/>
                  </a:lnTo>
                  <a:lnTo>
                    <a:pt x="345" y="127"/>
                  </a:lnTo>
                  <a:lnTo>
                    <a:pt x="342" y="129"/>
                  </a:lnTo>
                  <a:lnTo>
                    <a:pt x="335" y="131"/>
                  </a:lnTo>
                  <a:lnTo>
                    <a:pt x="334" y="129"/>
                  </a:lnTo>
                  <a:lnTo>
                    <a:pt x="322" y="129"/>
                  </a:lnTo>
                  <a:lnTo>
                    <a:pt x="315" y="131"/>
                  </a:lnTo>
                  <a:lnTo>
                    <a:pt x="308" y="131"/>
                  </a:lnTo>
                  <a:lnTo>
                    <a:pt x="291" y="129"/>
                  </a:lnTo>
                  <a:lnTo>
                    <a:pt x="288" y="131"/>
                  </a:lnTo>
                  <a:lnTo>
                    <a:pt x="284" y="132"/>
                  </a:lnTo>
                  <a:lnTo>
                    <a:pt x="279" y="138"/>
                  </a:lnTo>
                  <a:lnTo>
                    <a:pt x="279" y="139"/>
                  </a:lnTo>
                  <a:lnTo>
                    <a:pt x="279" y="146"/>
                  </a:lnTo>
                  <a:lnTo>
                    <a:pt x="283" y="149"/>
                  </a:lnTo>
                  <a:lnTo>
                    <a:pt x="291" y="160"/>
                  </a:lnTo>
                  <a:lnTo>
                    <a:pt x="293" y="161"/>
                  </a:lnTo>
                  <a:lnTo>
                    <a:pt x="296" y="163"/>
                  </a:lnTo>
                  <a:lnTo>
                    <a:pt x="300" y="167"/>
                  </a:lnTo>
                  <a:lnTo>
                    <a:pt x="300" y="172"/>
                  </a:lnTo>
                  <a:lnTo>
                    <a:pt x="298" y="175"/>
                  </a:lnTo>
                  <a:lnTo>
                    <a:pt x="296" y="178"/>
                  </a:lnTo>
                  <a:lnTo>
                    <a:pt x="291" y="184"/>
                  </a:lnTo>
                  <a:lnTo>
                    <a:pt x="286" y="187"/>
                  </a:lnTo>
                  <a:lnTo>
                    <a:pt x="281" y="189"/>
                  </a:lnTo>
                  <a:lnTo>
                    <a:pt x="269" y="197"/>
                  </a:lnTo>
                  <a:lnTo>
                    <a:pt x="264" y="202"/>
                  </a:lnTo>
                  <a:lnTo>
                    <a:pt x="259" y="207"/>
                  </a:lnTo>
                  <a:lnTo>
                    <a:pt x="249" y="218"/>
                  </a:lnTo>
                  <a:lnTo>
                    <a:pt x="237" y="228"/>
                  </a:lnTo>
                  <a:lnTo>
                    <a:pt x="235" y="228"/>
                  </a:lnTo>
                  <a:lnTo>
                    <a:pt x="234" y="230"/>
                  </a:lnTo>
                  <a:lnTo>
                    <a:pt x="220" y="252"/>
                  </a:lnTo>
                  <a:lnTo>
                    <a:pt x="217" y="257"/>
                  </a:lnTo>
                  <a:lnTo>
                    <a:pt x="213" y="272"/>
                  </a:lnTo>
                  <a:lnTo>
                    <a:pt x="213" y="281"/>
                  </a:lnTo>
                  <a:lnTo>
                    <a:pt x="210" y="288"/>
                  </a:lnTo>
                  <a:lnTo>
                    <a:pt x="207" y="289"/>
                  </a:lnTo>
                  <a:lnTo>
                    <a:pt x="205" y="289"/>
                  </a:lnTo>
                  <a:lnTo>
                    <a:pt x="196" y="288"/>
                  </a:lnTo>
                  <a:lnTo>
                    <a:pt x="195" y="288"/>
                  </a:lnTo>
                  <a:lnTo>
                    <a:pt x="186" y="286"/>
                  </a:lnTo>
                  <a:lnTo>
                    <a:pt x="178" y="286"/>
                  </a:lnTo>
                  <a:lnTo>
                    <a:pt x="171" y="284"/>
                  </a:lnTo>
                  <a:lnTo>
                    <a:pt x="161" y="282"/>
                  </a:lnTo>
                  <a:lnTo>
                    <a:pt x="159" y="281"/>
                  </a:lnTo>
                  <a:lnTo>
                    <a:pt x="157" y="279"/>
                  </a:lnTo>
                  <a:lnTo>
                    <a:pt x="152" y="277"/>
                  </a:lnTo>
                  <a:lnTo>
                    <a:pt x="149" y="276"/>
                  </a:lnTo>
                  <a:lnTo>
                    <a:pt x="142" y="272"/>
                  </a:lnTo>
                  <a:lnTo>
                    <a:pt x="140" y="270"/>
                  </a:lnTo>
                  <a:lnTo>
                    <a:pt x="118" y="260"/>
                  </a:lnTo>
                  <a:lnTo>
                    <a:pt x="117" y="259"/>
                  </a:lnTo>
                  <a:lnTo>
                    <a:pt x="107" y="255"/>
                  </a:lnTo>
                  <a:lnTo>
                    <a:pt x="103" y="255"/>
                  </a:lnTo>
                  <a:lnTo>
                    <a:pt x="91" y="250"/>
                  </a:lnTo>
                  <a:lnTo>
                    <a:pt x="90" y="248"/>
                  </a:lnTo>
                  <a:lnTo>
                    <a:pt x="81" y="247"/>
                  </a:lnTo>
                  <a:lnTo>
                    <a:pt x="66" y="242"/>
                  </a:lnTo>
                  <a:lnTo>
                    <a:pt x="63" y="240"/>
                  </a:lnTo>
                  <a:lnTo>
                    <a:pt x="61" y="226"/>
                  </a:lnTo>
                  <a:lnTo>
                    <a:pt x="44" y="219"/>
                  </a:lnTo>
                  <a:lnTo>
                    <a:pt x="35" y="204"/>
                  </a:lnTo>
                  <a:lnTo>
                    <a:pt x="47" y="206"/>
                  </a:lnTo>
                  <a:lnTo>
                    <a:pt x="47" y="196"/>
                  </a:lnTo>
                  <a:lnTo>
                    <a:pt x="39" y="194"/>
                  </a:lnTo>
                  <a:lnTo>
                    <a:pt x="34" y="190"/>
                  </a:lnTo>
                  <a:lnTo>
                    <a:pt x="15" y="185"/>
                  </a:lnTo>
                  <a:lnTo>
                    <a:pt x="12" y="180"/>
                  </a:lnTo>
                  <a:lnTo>
                    <a:pt x="8" y="182"/>
                  </a:lnTo>
                  <a:lnTo>
                    <a:pt x="0" y="178"/>
                  </a:lnTo>
                  <a:lnTo>
                    <a:pt x="0" y="172"/>
                  </a:lnTo>
                </a:path>
              </a:pathLst>
            </a:custGeom>
            <a:solidFill>
              <a:schemeClr val="bg1"/>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6" name="Freeform 18"/>
            <p:cNvSpPr>
              <a:spLocks/>
            </p:cNvSpPr>
            <p:nvPr/>
          </p:nvSpPr>
          <p:spPr bwMode="auto">
            <a:xfrm>
              <a:off x="2769" y="1272"/>
              <a:ext cx="611" cy="473"/>
            </a:xfrm>
            <a:custGeom>
              <a:avLst/>
              <a:gdLst>
                <a:gd name="T0" fmla="*/ 14 w 1377"/>
                <a:gd name="T1" fmla="*/ 648 h 1168"/>
                <a:gd name="T2" fmla="*/ 33 w 1377"/>
                <a:gd name="T3" fmla="*/ 657 h 1168"/>
                <a:gd name="T4" fmla="*/ 85 w 1377"/>
                <a:gd name="T5" fmla="*/ 679 h 1168"/>
                <a:gd name="T6" fmla="*/ 116 w 1377"/>
                <a:gd name="T7" fmla="*/ 725 h 1168"/>
                <a:gd name="T8" fmla="*/ 141 w 1377"/>
                <a:gd name="T9" fmla="*/ 776 h 1168"/>
                <a:gd name="T10" fmla="*/ 215 w 1377"/>
                <a:gd name="T11" fmla="*/ 798 h 1168"/>
                <a:gd name="T12" fmla="*/ 260 w 1377"/>
                <a:gd name="T13" fmla="*/ 807 h 1168"/>
                <a:gd name="T14" fmla="*/ 314 w 1377"/>
                <a:gd name="T15" fmla="*/ 812 h 1168"/>
                <a:gd name="T16" fmla="*/ 361 w 1377"/>
                <a:gd name="T17" fmla="*/ 813 h 1168"/>
                <a:gd name="T18" fmla="*/ 415 w 1377"/>
                <a:gd name="T19" fmla="*/ 815 h 1168"/>
                <a:gd name="T20" fmla="*/ 503 w 1377"/>
                <a:gd name="T21" fmla="*/ 856 h 1168"/>
                <a:gd name="T22" fmla="*/ 605 w 1377"/>
                <a:gd name="T23" fmla="*/ 916 h 1168"/>
                <a:gd name="T24" fmla="*/ 630 w 1377"/>
                <a:gd name="T25" fmla="*/ 1052 h 1168"/>
                <a:gd name="T26" fmla="*/ 710 w 1377"/>
                <a:gd name="T27" fmla="*/ 1078 h 1168"/>
                <a:gd name="T28" fmla="*/ 878 w 1377"/>
                <a:gd name="T29" fmla="*/ 1168 h 1168"/>
                <a:gd name="T30" fmla="*/ 918 w 1377"/>
                <a:gd name="T31" fmla="*/ 1127 h 1168"/>
                <a:gd name="T32" fmla="*/ 939 w 1377"/>
                <a:gd name="T33" fmla="*/ 1107 h 1168"/>
                <a:gd name="T34" fmla="*/ 974 w 1377"/>
                <a:gd name="T35" fmla="*/ 1071 h 1168"/>
                <a:gd name="T36" fmla="*/ 1010 w 1377"/>
                <a:gd name="T37" fmla="*/ 1037 h 1168"/>
                <a:gd name="T38" fmla="*/ 1047 w 1377"/>
                <a:gd name="T39" fmla="*/ 999 h 1168"/>
                <a:gd name="T40" fmla="*/ 1101 w 1377"/>
                <a:gd name="T41" fmla="*/ 1052 h 1168"/>
                <a:gd name="T42" fmla="*/ 1140 w 1377"/>
                <a:gd name="T43" fmla="*/ 1032 h 1168"/>
                <a:gd name="T44" fmla="*/ 1147 w 1377"/>
                <a:gd name="T45" fmla="*/ 1023 h 1168"/>
                <a:gd name="T46" fmla="*/ 1154 w 1377"/>
                <a:gd name="T47" fmla="*/ 1008 h 1168"/>
                <a:gd name="T48" fmla="*/ 1164 w 1377"/>
                <a:gd name="T49" fmla="*/ 991 h 1168"/>
                <a:gd name="T50" fmla="*/ 1171 w 1377"/>
                <a:gd name="T51" fmla="*/ 979 h 1168"/>
                <a:gd name="T52" fmla="*/ 1186 w 1377"/>
                <a:gd name="T53" fmla="*/ 955 h 1168"/>
                <a:gd name="T54" fmla="*/ 1201 w 1377"/>
                <a:gd name="T55" fmla="*/ 926 h 1168"/>
                <a:gd name="T56" fmla="*/ 1208 w 1377"/>
                <a:gd name="T57" fmla="*/ 916 h 1168"/>
                <a:gd name="T58" fmla="*/ 1232 w 1377"/>
                <a:gd name="T59" fmla="*/ 875 h 1168"/>
                <a:gd name="T60" fmla="*/ 1255 w 1377"/>
                <a:gd name="T61" fmla="*/ 832 h 1168"/>
                <a:gd name="T62" fmla="*/ 1276 w 1377"/>
                <a:gd name="T63" fmla="*/ 796 h 1168"/>
                <a:gd name="T64" fmla="*/ 1308 w 1377"/>
                <a:gd name="T65" fmla="*/ 740 h 1168"/>
                <a:gd name="T66" fmla="*/ 1335 w 1377"/>
                <a:gd name="T67" fmla="*/ 658 h 1168"/>
                <a:gd name="T68" fmla="*/ 1349 w 1377"/>
                <a:gd name="T69" fmla="*/ 646 h 1168"/>
                <a:gd name="T70" fmla="*/ 1366 w 1377"/>
                <a:gd name="T71" fmla="*/ 643 h 1168"/>
                <a:gd name="T72" fmla="*/ 1337 w 1377"/>
                <a:gd name="T73" fmla="*/ 638 h 1168"/>
                <a:gd name="T74" fmla="*/ 1252 w 1377"/>
                <a:gd name="T75" fmla="*/ 624 h 1168"/>
                <a:gd name="T76" fmla="*/ 1213 w 1377"/>
                <a:gd name="T77" fmla="*/ 578 h 1168"/>
                <a:gd name="T78" fmla="*/ 1188 w 1377"/>
                <a:gd name="T79" fmla="*/ 532 h 1168"/>
                <a:gd name="T80" fmla="*/ 1127 w 1377"/>
                <a:gd name="T81" fmla="*/ 502 h 1168"/>
                <a:gd name="T82" fmla="*/ 1118 w 1377"/>
                <a:gd name="T83" fmla="*/ 483 h 1168"/>
                <a:gd name="T84" fmla="*/ 1115 w 1377"/>
                <a:gd name="T85" fmla="*/ 409 h 1168"/>
                <a:gd name="T86" fmla="*/ 1003 w 1377"/>
                <a:gd name="T87" fmla="*/ 314 h 1168"/>
                <a:gd name="T88" fmla="*/ 915 w 1377"/>
                <a:gd name="T89" fmla="*/ 248 h 1168"/>
                <a:gd name="T90" fmla="*/ 834 w 1377"/>
                <a:gd name="T91" fmla="*/ 196 h 1168"/>
                <a:gd name="T92" fmla="*/ 746 w 1377"/>
                <a:gd name="T93" fmla="*/ 70 h 1168"/>
                <a:gd name="T94" fmla="*/ 763 w 1377"/>
                <a:gd name="T95" fmla="*/ 7 h 1168"/>
                <a:gd name="T96" fmla="*/ 595 w 1377"/>
                <a:gd name="T97" fmla="*/ 108 h 1168"/>
                <a:gd name="T98" fmla="*/ 444 w 1377"/>
                <a:gd name="T99" fmla="*/ 198 h 1168"/>
                <a:gd name="T100" fmla="*/ 143 w 1377"/>
                <a:gd name="T101" fmla="*/ 379 h 1168"/>
                <a:gd name="T102" fmla="*/ 110 w 1377"/>
                <a:gd name="T103" fmla="*/ 447 h 1168"/>
                <a:gd name="T104" fmla="*/ 48 w 1377"/>
                <a:gd name="T105" fmla="*/ 479 h 1168"/>
                <a:gd name="T106" fmla="*/ 16 w 1377"/>
                <a:gd name="T107" fmla="*/ 52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7" h="1168">
                  <a:moveTo>
                    <a:pt x="0" y="576"/>
                  </a:moveTo>
                  <a:lnTo>
                    <a:pt x="5" y="629"/>
                  </a:lnTo>
                  <a:lnTo>
                    <a:pt x="14" y="648"/>
                  </a:lnTo>
                  <a:lnTo>
                    <a:pt x="21" y="653"/>
                  </a:lnTo>
                  <a:lnTo>
                    <a:pt x="27" y="657"/>
                  </a:lnTo>
                  <a:lnTo>
                    <a:pt x="33" y="657"/>
                  </a:lnTo>
                  <a:lnTo>
                    <a:pt x="44" y="663"/>
                  </a:lnTo>
                  <a:lnTo>
                    <a:pt x="70" y="672"/>
                  </a:lnTo>
                  <a:lnTo>
                    <a:pt x="85" y="679"/>
                  </a:lnTo>
                  <a:lnTo>
                    <a:pt x="97" y="691"/>
                  </a:lnTo>
                  <a:lnTo>
                    <a:pt x="109" y="709"/>
                  </a:lnTo>
                  <a:lnTo>
                    <a:pt x="116" y="725"/>
                  </a:lnTo>
                  <a:lnTo>
                    <a:pt x="122" y="732"/>
                  </a:lnTo>
                  <a:lnTo>
                    <a:pt x="124" y="749"/>
                  </a:lnTo>
                  <a:lnTo>
                    <a:pt x="141" y="776"/>
                  </a:lnTo>
                  <a:lnTo>
                    <a:pt x="160" y="784"/>
                  </a:lnTo>
                  <a:lnTo>
                    <a:pt x="192" y="790"/>
                  </a:lnTo>
                  <a:lnTo>
                    <a:pt x="215" y="798"/>
                  </a:lnTo>
                  <a:lnTo>
                    <a:pt x="231" y="800"/>
                  </a:lnTo>
                  <a:lnTo>
                    <a:pt x="241" y="801"/>
                  </a:lnTo>
                  <a:lnTo>
                    <a:pt x="260" y="807"/>
                  </a:lnTo>
                  <a:lnTo>
                    <a:pt x="273" y="805"/>
                  </a:lnTo>
                  <a:lnTo>
                    <a:pt x="305" y="813"/>
                  </a:lnTo>
                  <a:lnTo>
                    <a:pt x="314" y="812"/>
                  </a:lnTo>
                  <a:lnTo>
                    <a:pt x="327" y="815"/>
                  </a:lnTo>
                  <a:lnTo>
                    <a:pt x="344" y="815"/>
                  </a:lnTo>
                  <a:lnTo>
                    <a:pt x="361" y="813"/>
                  </a:lnTo>
                  <a:lnTo>
                    <a:pt x="381" y="813"/>
                  </a:lnTo>
                  <a:lnTo>
                    <a:pt x="402" y="810"/>
                  </a:lnTo>
                  <a:lnTo>
                    <a:pt x="415" y="815"/>
                  </a:lnTo>
                  <a:lnTo>
                    <a:pt x="417" y="820"/>
                  </a:lnTo>
                  <a:lnTo>
                    <a:pt x="429" y="824"/>
                  </a:lnTo>
                  <a:lnTo>
                    <a:pt x="503" y="856"/>
                  </a:lnTo>
                  <a:lnTo>
                    <a:pt x="541" y="888"/>
                  </a:lnTo>
                  <a:lnTo>
                    <a:pt x="586" y="902"/>
                  </a:lnTo>
                  <a:lnTo>
                    <a:pt x="605" y="916"/>
                  </a:lnTo>
                  <a:lnTo>
                    <a:pt x="593" y="953"/>
                  </a:lnTo>
                  <a:lnTo>
                    <a:pt x="598" y="1025"/>
                  </a:lnTo>
                  <a:lnTo>
                    <a:pt x="630" y="1052"/>
                  </a:lnTo>
                  <a:lnTo>
                    <a:pt x="637" y="1042"/>
                  </a:lnTo>
                  <a:lnTo>
                    <a:pt x="659" y="1066"/>
                  </a:lnTo>
                  <a:lnTo>
                    <a:pt x="710" y="1078"/>
                  </a:lnTo>
                  <a:lnTo>
                    <a:pt x="776" y="1074"/>
                  </a:lnTo>
                  <a:lnTo>
                    <a:pt x="820" y="1084"/>
                  </a:lnTo>
                  <a:lnTo>
                    <a:pt x="878" y="1168"/>
                  </a:lnTo>
                  <a:lnTo>
                    <a:pt x="878" y="1166"/>
                  </a:lnTo>
                  <a:lnTo>
                    <a:pt x="917" y="1129"/>
                  </a:lnTo>
                  <a:lnTo>
                    <a:pt x="918" y="1127"/>
                  </a:lnTo>
                  <a:lnTo>
                    <a:pt x="922" y="1124"/>
                  </a:lnTo>
                  <a:lnTo>
                    <a:pt x="925" y="1122"/>
                  </a:lnTo>
                  <a:lnTo>
                    <a:pt x="939" y="1107"/>
                  </a:lnTo>
                  <a:lnTo>
                    <a:pt x="944" y="1103"/>
                  </a:lnTo>
                  <a:lnTo>
                    <a:pt x="947" y="1098"/>
                  </a:lnTo>
                  <a:lnTo>
                    <a:pt x="974" y="1071"/>
                  </a:lnTo>
                  <a:lnTo>
                    <a:pt x="983" y="1066"/>
                  </a:lnTo>
                  <a:lnTo>
                    <a:pt x="988" y="1059"/>
                  </a:lnTo>
                  <a:lnTo>
                    <a:pt x="1010" y="1037"/>
                  </a:lnTo>
                  <a:lnTo>
                    <a:pt x="1013" y="1035"/>
                  </a:lnTo>
                  <a:lnTo>
                    <a:pt x="1017" y="1028"/>
                  </a:lnTo>
                  <a:lnTo>
                    <a:pt x="1047" y="999"/>
                  </a:lnTo>
                  <a:lnTo>
                    <a:pt x="1056" y="1006"/>
                  </a:lnTo>
                  <a:lnTo>
                    <a:pt x="1057" y="1009"/>
                  </a:lnTo>
                  <a:lnTo>
                    <a:pt x="1101" y="1052"/>
                  </a:lnTo>
                  <a:lnTo>
                    <a:pt x="1118" y="1071"/>
                  </a:lnTo>
                  <a:lnTo>
                    <a:pt x="1122" y="1066"/>
                  </a:lnTo>
                  <a:lnTo>
                    <a:pt x="1140" y="1032"/>
                  </a:lnTo>
                  <a:lnTo>
                    <a:pt x="1142" y="1030"/>
                  </a:lnTo>
                  <a:lnTo>
                    <a:pt x="1142" y="1028"/>
                  </a:lnTo>
                  <a:lnTo>
                    <a:pt x="1147" y="1023"/>
                  </a:lnTo>
                  <a:lnTo>
                    <a:pt x="1147" y="1021"/>
                  </a:lnTo>
                  <a:lnTo>
                    <a:pt x="1152" y="1011"/>
                  </a:lnTo>
                  <a:lnTo>
                    <a:pt x="1154" y="1008"/>
                  </a:lnTo>
                  <a:lnTo>
                    <a:pt x="1161" y="997"/>
                  </a:lnTo>
                  <a:lnTo>
                    <a:pt x="1162" y="994"/>
                  </a:lnTo>
                  <a:lnTo>
                    <a:pt x="1164" y="991"/>
                  </a:lnTo>
                  <a:lnTo>
                    <a:pt x="1167" y="987"/>
                  </a:lnTo>
                  <a:lnTo>
                    <a:pt x="1171" y="980"/>
                  </a:lnTo>
                  <a:lnTo>
                    <a:pt x="1171" y="979"/>
                  </a:lnTo>
                  <a:lnTo>
                    <a:pt x="1181" y="963"/>
                  </a:lnTo>
                  <a:lnTo>
                    <a:pt x="1184" y="955"/>
                  </a:lnTo>
                  <a:lnTo>
                    <a:pt x="1186" y="955"/>
                  </a:lnTo>
                  <a:lnTo>
                    <a:pt x="1186" y="953"/>
                  </a:lnTo>
                  <a:lnTo>
                    <a:pt x="1198" y="933"/>
                  </a:lnTo>
                  <a:lnTo>
                    <a:pt x="1201" y="926"/>
                  </a:lnTo>
                  <a:lnTo>
                    <a:pt x="1203" y="922"/>
                  </a:lnTo>
                  <a:lnTo>
                    <a:pt x="1206" y="917"/>
                  </a:lnTo>
                  <a:lnTo>
                    <a:pt x="1208" y="916"/>
                  </a:lnTo>
                  <a:lnTo>
                    <a:pt x="1222" y="892"/>
                  </a:lnTo>
                  <a:lnTo>
                    <a:pt x="1227" y="882"/>
                  </a:lnTo>
                  <a:lnTo>
                    <a:pt x="1232" y="875"/>
                  </a:lnTo>
                  <a:lnTo>
                    <a:pt x="1245" y="849"/>
                  </a:lnTo>
                  <a:lnTo>
                    <a:pt x="1250" y="841"/>
                  </a:lnTo>
                  <a:lnTo>
                    <a:pt x="1255" y="832"/>
                  </a:lnTo>
                  <a:lnTo>
                    <a:pt x="1257" y="829"/>
                  </a:lnTo>
                  <a:lnTo>
                    <a:pt x="1269" y="808"/>
                  </a:lnTo>
                  <a:lnTo>
                    <a:pt x="1276" y="796"/>
                  </a:lnTo>
                  <a:lnTo>
                    <a:pt x="1286" y="779"/>
                  </a:lnTo>
                  <a:lnTo>
                    <a:pt x="1289" y="772"/>
                  </a:lnTo>
                  <a:lnTo>
                    <a:pt x="1308" y="740"/>
                  </a:lnTo>
                  <a:lnTo>
                    <a:pt x="1332" y="697"/>
                  </a:lnTo>
                  <a:lnTo>
                    <a:pt x="1345" y="667"/>
                  </a:lnTo>
                  <a:lnTo>
                    <a:pt x="1335" y="658"/>
                  </a:lnTo>
                  <a:lnTo>
                    <a:pt x="1345" y="651"/>
                  </a:lnTo>
                  <a:lnTo>
                    <a:pt x="1345" y="650"/>
                  </a:lnTo>
                  <a:lnTo>
                    <a:pt x="1349" y="646"/>
                  </a:lnTo>
                  <a:lnTo>
                    <a:pt x="1350" y="650"/>
                  </a:lnTo>
                  <a:lnTo>
                    <a:pt x="1354" y="648"/>
                  </a:lnTo>
                  <a:lnTo>
                    <a:pt x="1366" y="643"/>
                  </a:lnTo>
                  <a:lnTo>
                    <a:pt x="1371" y="634"/>
                  </a:lnTo>
                  <a:lnTo>
                    <a:pt x="1377" y="619"/>
                  </a:lnTo>
                  <a:lnTo>
                    <a:pt x="1337" y="638"/>
                  </a:lnTo>
                  <a:lnTo>
                    <a:pt x="1318" y="633"/>
                  </a:lnTo>
                  <a:lnTo>
                    <a:pt x="1288" y="600"/>
                  </a:lnTo>
                  <a:lnTo>
                    <a:pt x="1252" y="624"/>
                  </a:lnTo>
                  <a:lnTo>
                    <a:pt x="1225" y="612"/>
                  </a:lnTo>
                  <a:lnTo>
                    <a:pt x="1232" y="583"/>
                  </a:lnTo>
                  <a:lnTo>
                    <a:pt x="1213" y="578"/>
                  </a:lnTo>
                  <a:lnTo>
                    <a:pt x="1213" y="573"/>
                  </a:lnTo>
                  <a:lnTo>
                    <a:pt x="1189" y="570"/>
                  </a:lnTo>
                  <a:lnTo>
                    <a:pt x="1188" y="532"/>
                  </a:lnTo>
                  <a:lnTo>
                    <a:pt x="1142" y="522"/>
                  </a:lnTo>
                  <a:lnTo>
                    <a:pt x="1140" y="498"/>
                  </a:lnTo>
                  <a:lnTo>
                    <a:pt x="1127" y="502"/>
                  </a:lnTo>
                  <a:lnTo>
                    <a:pt x="1123" y="496"/>
                  </a:lnTo>
                  <a:lnTo>
                    <a:pt x="1139" y="491"/>
                  </a:lnTo>
                  <a:lnTo>
                    <a:pt x="1118" y="483"/>
                  </a:lnTo>
                  <a:lnTo>
                    <a:pt x="1125" y="449"/>
                  </a:lnTo>
                  <a:lnTo>
                    <a:pt x="1108" y="444"/>
                  </a:lnTo>
                  <a:lnTo>
                    <a:pt x="1115" y="409"/>
                  </a:lnTo>
                  <a:lnTo>
                    <a:pt x="1066" y="372"/>
                  </a:lnTo>
                  <a:lnTo>
                    <a:pt x="1039" y="324"/>
                  </a:lnTo>
                  <a:lnTo>
                    <a:pt x="1003" y="314"/>
                  </a:lnTo>
                  <a:lnTo>
                    <a:pt x="1003" y="302"/>
                  </a:lnTo>
                  <a:lnTo>
                    <a:pt x="976" y="273"/>
                  </a:lnTo>
                  <a:lnTo>
                    <a:pt x="915" y="248"/>
                  </a:lnTo>
                  <a:lnTo>
                    <a:pt x="888" y="248"/>
                  </a:lnTo>
                  <a:lnTo>
                    <a:pt x="852" y="236"/>
                  </a:lnTo>
                  <a:lnTo>
                    <a:pt x="834" y="196"/>
                  </a:lnTo>
                  <a:lnTo>
                    <a:pt x="832" y="173"/>
                  </a:lnTo>
                  <a:lnTo>
                    <a:pt x="781" y="130"/>
                  </a:lnTo>
                  <a:lnTo>
                    <a:pt x="746" y="70"/>
                  </a:lnTo>
                  <a:lnTo>
                    <a:pt x="747" y="21"/>
                  </a:lnTo>
                  <a:lnTo>
                    <a:pt x="774" y="0"/>
                  </a:lnTo>
                  <a:lnTo>
                    <a:pt x="763" y="7"/>
                  </a:lnTo>
                  <a:lnTo>
                    <a:pt x="719" y="33"/>
                  </a:lnTo>
                  <a:lnTo>
                    <a:pt x="598" y="104"/>
                  </a:lnTo>
                  <a:lnTo>
                    <a:pt x="595" y="108"/>
                  </a:lnTo>
                  <a:lnTo>
                    <a:pt x="463" y="186"/>
                  </a:lnTo>
                  <a:lnTo>
                    <a:pt x="459" y="188"/>
                  </a:lnTo>
                  <a:lnTo>
                    <a:pt x="444" y="198"/>
                  </a:lnTo>
                  <a:lnTo>
                    <a:pt x="282" y="295"/>
                  </a:lnTo>
                  <a:lnTo>
                    <a:pt x="148" y="374"/>
                  </a:lnTo>
                  <a:lnTo>
                    <a:pt x="143" y="379"/>
                  </a:lnTo>
                  <a:lnTo>
                    <a:pt x="122" y="396"/>
                  </a:lnTo>
                  <a:lnTo>
                    <a:pt x="116" y="406"/>
                  </a:lnTo>
                  <a:lnTo>
                    <a:pt x="110" y="447"/>
                  </a:lnTo>
                  <a:lnTo>
                    <a:pt x="105" y="459"/>
                  </a:lnTo>
                  <a:lnTo>
                    <a:pt x="88" y="469"/>
                  </a:lnTo>
                  <a:lnTo>
                    <a:pt x="48" y="479"/>
                  </a:lnTo>
                  <a:lnTo>
                    <a:pt x="36" y="490"/>
                  </a:lnTo>
                  <a:lnTo>
                    <a:pt x="22" y="510"/>
                  </a:lnTo>
                  <a:lnTo>
                    <a:pt x="16" y="529"/>
                  </a:lnTo>
                  <a:lnTo>
                    <a:pt x="5" y="573"/>
                  </a:lnTo>
                  <a:lnTo>
                    <a:pt x="0" y="576"/>
                  </a:lnTo>
                  <a:close/>
                </a:path>
              </a:pathLst>
            </a:custGeom>
            <a:solidFill>
              <a:srgbClr val="CC000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7" name="Freeform 19"/>
            <p:cNvSpPr>
              <a:spLocks/>
            </p:cNvSpPr>
            <p:nvPr/>
          </p:nvSpPr>
          <p:spPr bwMode="auto">
            <a:xfrm>
              <a:off x="2959" y="856"/>
              <a:ext cx="502" cy="419"/>
            </a:xfrm>
            <a:custGeom>
              <a:avLst/>
              <a:gdLst>
                <a:gd name="T0" fmla="*/ 21 w 1130"/>
                <a:gd name="T1" fmla="*/ 224 h 1035"/>
                <a:gd name="T2" fmla="*/ 78 w 1130"/>
                <a:gd name="T3" fmla="*/ 246 h 1035"/>
                <a:gd name="T4" fmla="*/ 87 w 1130"/>
                <a:gd name="T5" fmla="*/ 220 h 1035"/>
                <a:gd name="T6" fmla="*/ 99 w 1130"/>
                <a:gd name="T7" fmla="*/ 181 h 1035"/>
                <a:gd name="T8" fmla="*/ 121 w 1130"/>
                <a:gd name="T9" fmla="*/ 159 h 1035"/>
                <a:gd name="T10" fmla="*/ 148 w 1130"/>
                <a:gd name="T11" fmla="*/ 70 h 1035"/>
                <a:gd name="T12" fmla="*/ 183 w 1130"/>
                <a:gd name="T13" fmla="*/ 31 h 1035"/>
                <a:gd name="T14" fmla="*/ 205 w 1130"/>
                <a:gd name="T15" fmla="*/ 2 h 1035"/>
                <a:gd name="T16" fmla="*/ 546 w 1130"/>
                <a:gd name="T17" fmla="*/ 0 h 1035"/>
                <a:gd name="T18" fmla="*/ 692 w 1130"/>
                <a:gd name="T19" fmla="*/ 2 h 1035"/>
                <a:gd name="T20" fmla="*/ 727 w 1130"/>
                <a:gd name="T21" fmla="*/ 0 h 1035"/>
                <a:gd name="T22" fmla="*/ 763 w 1130"/>
                <a:gd name="T23" fmla="*/ 0 h 1035"/>
                <a:gd name="T24" fmla="*/ 795 w 1130"/>
                <a:gd name="T25" fmla="*/ 0 h 1035"/>
                <a:gd name="T26" fmla="*/ 834 w 1130"/>
                <a:gd name="T27" fmla="*/ 0 h 1035"/>
                <a:gd name="T28" fmla="*/ 864 w 1130"/>
                <a:gd name="T29" fmla="*/ 0 h 1035"/>
                <a:gd name="T30" fmla="*/ 957 w 1130"/>
                <a:gd name="T31" fmla="*/ 0 h 1035"/>
                <a:gd name="T32" fmla="*/ 981 w 1130"/>
                <a:gd name="T33" fmla="*/ 0 h 1035"/>
                <a:gd name="T34" fmla="*/ 1005 w 1130"/>
                <a:gd name="T35" fmla="*/ 0 h 1035"/>
                <a:gd name="T36" fmla="*/ 1052 w 1130"/>
                <a:gd name="T37" fmla="*/ 0 h 1035"/>
                <a:gd name="T38" fmla="*/ 1090 w 1130"/>
                <a:gd name="T39" fmla="*/ 0 h 1035"/>
                <a:gd name="T40" fmla="*/ 1130 w 1130"/>
                <a:gd name="T41" fmla="*/ 0 h 1035"/>
                <a:gd name="T42" fmla="*/ 954 w 1130"/>
                <a:gd name="T43" fmla="*/ 662 h 1035"/>
                <a:gd name="T44" fmla="*/ 934 w 1130"/>
                <a:gd name="T45" fmla="*/ 679 h 1035"/>
                <a:gd name="T46" fmla="*/ 922 w 1130"/>
                <a:gd name="T47" fmla="*/ 697 h 1035"/>
                <a:gd name="T48" fmla="*/ 918 w 1130"/>
                <a:gd name="T49" fmla="*/ 735 h 1035"/>
                <a:gd name="T50" fmla="*/ 922 w 1130"/>
                <a:gd name="T51" fmla="*/ 752 h 1035"/>
                <a:gd name="T52" fmla="*/ 925 w 1130"/>
                <a:gd name="T53" fmla="*/ 769 h 1035"/>
                <a:gd name="T54" fmla="*/ 915 w 1130"/>
                <a:gd name="T55" fmla="*/ 779 h 1035"/>
                <a:gd name="T56" fmla="*/ 895 w 1130"/>
                <a:gd name="T57" fmla="*/ 818 h 1035"/>
                <a:gd name="T58" fmla="*/ 920 w 1130"/>
                <a:gd name="T59" fmla="*/ 834 h 1035"/>
                <a:gd name="T60" fmla="*/ 937 w 1130"/>
                <a:gd name="T61" fmla="*/ 842 h 1035"/>
                <a:gd name="T62" fmla="*/ 927 w 1130"/>
                <a:gd name="T63" fmla="*/ 924 h 1035"/>
                <a:gd name="T64" fmla="*/ 918 w 1130"/>
                <a:gd name="T65" fmla="*/ 989 h 1035"/>
                <a:gd name="T66" fmla="*/ 929 w 1130"/>
                <a:gd name="T67" fmla="*/ 1001 h 1035"/>
                <a:gd name="T68" fmla="*/ 930 w 1130"/>
                <a:gd name="T69" fmla="*/ 1013 h 1035"/>
                <a:gd name="T70" fmla="*/ 925 w 1130"/>
                <a:gd name="T71" fmla="*/ 1030 h 1035"/>
                <a:gd name="T72" fmla="*/ 871 w 1130"/>
                <a:gd name="T73" fmla="*/ 1021 h 1035"/>
                <a:gd name="T74" fmla="*/ 805 w 1130"/>
                <a:gd name="T75" fmla="*/ 1006 h 1035"/>
                <a:gd name="T76" fmla="*/ 786 w 1130"/>
                <a:gd name="T77" fmla="*/ 999 h 1035"/>
                <a:gd name="T78" fmla="*/ 737 w 1130"/>
                <a:gd name="T79" fmla="*/ 992 h 1035"/>
                <a:gd name="T80" fmla="*/ 697 w 1130"/>
                <a:gd name="T81" fmla="*/ 997 h 1035"/>
                <a:gd name="T82" fmla="*/ 625 w 1130"/>
                <a:gd name="T83" fmla="*/ 1021 h 1035"/>
                <a:gd name="T84" fmla="*/ 605 w 1130"/>
                <a:gd name="T85" fmla="*/ 1025 h 1035"/>
                <a:gd name="T86" fmla="*/ 559 w 1130"/>
                <a:gd name="T87" fmla="*/ 1004 h 1035"/>
                <a:gd name="T88" fmla="*/ 504 w 1130"/>
                <a:gd name="T89" fmla="*/ 985 h 1035"/>
                <a:gd name="T90" fmla="*/ 378 w 1130"/>
                <a:gd name="T91" fmla="*/ 1002 h 1035"/>
                <a:gd name="T92" fmla="*/ 310 w 1130"/>
                <a:gd name="T93" fmla="*/ 1019 h 1035"/>
                <a:gd name="T94" fmla="*/ 422 w 1130"/>
                <a:gd name="T95" fmla="*/ 723 h 1035"/>
                <a:gd name="T96" fmla="*/ 434 w 1130"/>
                <a:gd name="T97" fmla="*/ 621 h 1035"/>
                <a:gd name="T98" fmla="*/ 383 w 1130"/>
                <a:gd name="T99" fmla="*/ 590 h 1035"/>
                <a:gd name="T100" fmla="*/ 348 w 1130"/>
                <a:gd name="T101" fmla="*/ 553 h 1035"/>
                <a:gd name="T102" fmla="*/ 304 w 1130"/>
                <a:gd name="T103" fmla="*/ 518 h 1035"/>
                <a:gd name="T104" fmla="*/ 278 w 1130"/>
                <a:gd name="T105" fmla="*/ 449 h 1035"/>
                <a:gd name="T106" fmla="*/ 221 w 1130"/>
                <a:gd name="T107" fmla="*/ 392 h 1035"/>
                <a:gd name="T108" fmla="*/ 192 w 1130"/>
                <a:gd name="T109" fmla="*/ 397 h 1035"/>
                <a:gd name="T110" fmla="*/ 177 w 1130"/>
                <a:gd name="T111" fmla="*/ 382 h 1035"/>
                <a:gd name="T112" fmla="*/ 158 w 1130"/>
                <a:gd name="T113" fmla="*/ 379 h 1035"/>
                <a:gd name="T114" fmla="*/ 138 w 1130"/>
                <a:gd name="T115" fmla="*/ 353 h 1035"/>
                <a:gd name="T116" fmla="*/ 114 w 1130"/>
                <a:gd name="T117" fmla="*/ 326 h 1035"/>
                <a:gd name="T118" fmla="*/ 89 w 1130"/>
                <a:gd name="T119" fmla="*/ 319 h 1035"/>
                <a:gd name="T120" fmla="*/ 46 w 1130"/>
                <a:gd name="T121" fmla="*/ 324 h 1035"/>
                <a:gd name="T122" fmla="*/ 26 w 1130"/>
                <a:gd name="T123" fmla="*/ 270 h 1035"/>
                <a:gd name="T124" fmla="*/ 0 w 1130"/>
                <a:gd name="T125" fmla="*/ 22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0" h="1035">
                  <a:moveTo>
                    <a:pt x="0" y="225"/>
                  </a:moveTo>
                  <a:lnTo>
                    <a:pt x="21" y="224"/>
                  </a:lnTo>
                  <a:lnTo>
                    <a:pt x="38" y="247"/>
                  </a:lnTo>
                  <a:lnTo>
                    <a:pt x="78" y="246"/>
                  </a:lnTo>
                  <a:lnTo>
                    <a:pt x="72" y="236"/>
                  </a:lnTo>
                  <a:lnTo>
                    <a:pt x="87" y="220"/>
                  </a:lnTo>
                  <a:lnTo>
                    <a:pt x="77" y="203"/>
                  </a:lnTo>
                  <a:lnTo>
                    <a:pt x="99" y="181"/>
                  </a:lnTo>
                  <a:lnTo>
                    <a:pt x="107" y="154"/>
                  </a:lnTo>
                  <a:lnTo>
                    <a:pt x="121" y="159"/>
                  </a:lnTo>
                  <a:lnTo>
                    <a:pt x="161" y="128"/>
                  </a:lnTo>
                  <a:lnTo>
                    <a:pt x="148" y="70"/>
                  </a:lnTo>
                  <a:lnTo>
                    <a:pt x="207" y="63"/>
                  </a:lnTo>
                  <a:lnTo>
                    <a:pt x="183" y="31"/>
                  </a:lnTo>
                  <a:lnTo>
                    <a:pt x="204" y="24"/>
                  </a:lnTo>
                  <a:lnTo>
                    <a:pt x="205" y="2"/>
                  </a:lnTo>
                  <a:lnTo>
                    <a:pt x="529" y="2"/>
                  </a:lnTo>
                  <a:lnTo>
                    <a:pt x="546" y="0"/>
                  </a:lnTo>
                  <a:lnTo>
                    <a:pt x="673" y="2"/>
                  </a:lnTo>
                  <a:lnTo>
                    <a:pt x="692" y="2"/>
                  </a:lnTo>
                  <a:lnTo>
                    <a:pt x="727" y="2"/>
                  </a:lnTo>
                  <a:lnTo>
                    <a:pt x="727" y="0"/>
                  </a:lnTo>
                  <a:lnTo>
                    <a:pt x="751" y="0"/>
                  </a:lnTo>
                  <a:lnTo>
                    <a:pt x="763" y="0"/>
                  </a:lnTo>
                  <a:lnTo>
                    <a:pt x="783" y="0"/>
                  </a:lnTo>
                  <a:lnTo>
                    <a:pt x="795" y="0"/>
                  </a:lnTo>
                  <a:lnTo>
                    <a:pt x="808" y="0"/>
                  </a:lnTo>
                  <a:lnTo>
                    <a:pt x="834" y="0"/>
                  </a:lnTo>
                  <a:lnTo>
                    <a:pt x="839" y="0"/>
                  </a:lnTo>
                  <a:lnTo>
                    <a:pt x="864" y="0"/>
                  </a:lnTo>
                  <a:lnTo>
                    <a:pt x="893" y="0"/>
                  </a:lnTo>
                  <a:lnTo>
                    <a:pt x="957" y="0"/>
                  </a:lnTo>
                  <a:lnTo>
                    <a:pt x="959" y="0"/>
                  </a:lnTo>
                  <a:lnTo>
                    <a:pt x="981" y="0"/>
                  </a:lnTo>
                  <a:lnTo>
                    <a:pt x="991" y="0"/>
                  </a:lnTo>
                  <a:lnTo>
                    <a:pt x="1005" y="0"/>
                  </a:lnTo>
                  <a:lnTo>
                    <a:pt x="1007" y="0"/>
                  </a:lnTo>
                  <a:lnTo>
                    <a:pt x="1052" y="0"/>
                  </a:lnTo>
                  <a:lnTo>
                    <a:pt x="1086" y="0"/>
                  </a:lnTo>
                  <a:lnTo>
                    <a:pt x="1090" y="0"/>
                  </a:lnTo>
                  <a:lnTo>
                    <a:pt x="1113" y="0"/>
                  </a:lnTo>
                  <a:lnTo>
                    <a:pt x="1130" y="0"/>
                  </a:lnTo>
                  <a:lnTo>
                    <a:pt x="959" y="610"/>
                  </a:lnTo>
                  <a:lnTo>
                    <a:pt x="954" y="662"/>
                  </a:lnTo>
                  <a:lnTo>
                    <a:pt x="937" y="662"/>
                  </a:lnTo>
                  <a:lnTo>
                    <a:pt x="934" y="679"/>
                  </a:lnTo>
                  <a:lnTo>
                    <a:pt x="925" y="677"/>
                  </a:lnTo>
                  <a:lnTo>
                    <a:pt x="922" y="697"/>
                  </a:lnTo>
                  <a:lnTo>
                    <a:pt x="912" y="701"/>
                  </a:lnTo>
                  <a:lnTo>
                    <a:pt x="918" y="735"/>
                  </a:lnTo>
                  <a:lnTo>
                    <a:pt x="902" y="731"/>
                  </a:lnTo>
                  <a:lnTo>
                    <a:pt x="922" y="752"/>
                  </a:lnTo>
                  <a:lnTo>
                    <a:pt x="937" y="745"/>
                  </a:lnTo>
                  <a:lnTo>
                    <a:pt x="925" y="769"/>
                  </a:lnTo>
                  <a:lnTo>
                    <a:pt x="912" y="764"/>
                  </a:lnTo>
                  <a:lnTo>
                    <a:pt x="915" y="779"/>
                  </a:lnTo>
                  <a:lnTo>
                    <a:pt x="900" y="781"/>
                  </a:lnTo>
                  <a:lnTo>
                    <a:pt x="895" y="818"/>
                  </a:lnTo>
                  <a:lnTo>
                    <a:pt x="903" y="812"/>
                  </a:lnTo>
                  <a:lnTo>
                    <a:pt x="920" y="834"/>
                  </a:lnTo>
                  <a:lnTo>
                    <a:pt x="939" y="835"/>
                  </a:lnTo>
                  <a:lnTo>
                    <a:pt x="937" y="842"/>
                  </a:lnTo>
                  <a:lnTo>
                    <a:pt x="925" y="844"/>
                  </a:lnTo>
                  <a:lnTo>
                    <a:pt x="927" y="924"/>
                  </a:lnTo>
                  <a:lnTo>
                    <a:pt x="913" y="922"/>
                  </a:lnTo>
                  <a:lnTo>
                    <a:pt x="918" y="989"/>
                  </a:lnTo>
                  <a:lnTo>
                    <a:pt x="930" y="985"/>
                  </a:lnTo>
                  <a:lnTo>
                    <a:pt x="929" y="1001"/>
                  </a:lnTo>
                  <a:lnTo>
                    <a:pt x="942" y="1014"/>
                  </a:lnTo>
                  <a:lnTo>
                    <a:pt x="930" y="1013"/>
                  </a:lnTo>
                  <a:lnTo>
                    <a:pt x="929" y="1033"/>
                  </a:lnTo>
                  <a:lnTo>
                    <a:pt x="925" y="1030"/>
                  </a:lnTo>
                  <a:lnTo>
                    <a:pt x="910" y="1019"/>
                  </a:lnTo>
                  <a:lnTo>
                    <a:pt x="871" y="1021"/>
                  </a:lnTo>
                  <a:lnTo>
                    <a:pt x="868" y="1035"/>
                  </a:lnTo>
                  <a:lnTo>
                    <a:pt x="805" y="1006"/>
                  </a:lnTo>
                  <a:lnTo>
                    <a:pt x="800" y="1011"/>
                  </a:lnTo>
                  <a:lnTo>
                    <a:pt x="786" y="999"/>
                  </a:lnTo>
                  <a:lnTo>
                    <a:pt x="758" y="1013"/>
                  </a:lnTo>
                  <a:lnTo>
                    <a:pt x="737" y="992"/>
                  </a:lnTo>
                  <a:lnTo>
                    <a:pt x="725" y="999"/>
                  </a:lnTo>
                  <a:lnTo>
                    <a:pt x="697" y="997"/>
                  </a:lnTo>
                  <a:lnTo>
                    <a:pt x="676" y="1016"/>
                  </a:lnTo>
                  <a:lnTo>
                    <a:pt x="625" y="1021"/>
                  </a:lnTo>
                  <a:lnTo>
                    <a:pt x="622" y="1028"/>
                  </a:lnTo>
                  <a:lnTo>
                    <a:pt x="605" y="1025"/>
                  </a:lnTo>
                  <a:lnTo>
                    <a:pt x="564" y="997"/>
                  </a:lnTo>
                  <a:lnTo>
                    <a:pt x="559" y="1004"/>
                  </a:lnTo>
                  <a:lnTo>
                    <a:pt x="539" y="1004"/>
                  </a:lnTo>
                  <a:lnTo>
                    <a:pt x="504" y="985"/>
                  </a:lnTo>
                  <a:lnTo>
                    <a:pt x="453" y="977"/>
                  </a:lnTo>
                  <a:lnTo>
                    <a:pt x="378" y="1002"/>
                  </a:lnTo>
                  <a:lnTo>
                    <a:pt x="343" y="1035"/>
                  </a:lnTo>
                  <a:lnTo>
                    <a:pt x="310" y="1019"/>
                  </a:lnTo>
                  <a:lnTo>
                    <a:pt x="356" y="837"/>
                  </a:lnTo>
                  <a:lnTo>
                    <a:pt x="422" y="723"/>
                  </a:lnTo>
                  <a:lnTo>
                    <a:pt x="432" y="653"/>
                  </a:lnTo>
                  <a:lnTo>
                    <a:pt x="434" y="621"/>
                  </a:lnTo>
                  <a:lnTo>
                    <a:pt x="392" y="587"/>
                  </a:lnTo>
                  <a:lnTo>
                    <a:pt x="383" y="590"/>
                  </a:lnTo>
                  <a:lnTo>
                    <a:pt x="371" y="556"/>
                  </a:lnTo>
                  <a:lnTo>
                    <a:pt x="348" y="553"/>
                  </a:lnTo>
                  <a:lnTo>
                    <a:pt x="338" y="520"/>
                  </a:lnTo>
                  <a:lnTo>
                    <a:pt x="304" y="518"/>
                  </a:lnTo>
                  <a:lnTo>
                    <a:pt x="295" y="447"/>
                  </a:lnTo>
                  <a:lnTo>
                    <a:pt x="278" y="449"/>
                  </a:lnTo>
                  <a:lnTo>
                    <a:pt x="239" y="396"/>
                  </a:lnTo>
                  <a:lnTo>
                    <a:pt x="221" y="392"/>
                  </a:lnTo>
                  <a:lnTo>
                    <a:pt x="207" y="406"/>
                  </a:lnTo>
                  <a:lnTo>
                    <a:pt x="192" y="397"/>
                  </a:lnTo>
                  <a:lnTo>
                    <a:pt x="195" y="384"/>
                  </a:lnTo>
                  <a:lnTo>
                    <a:pt x="177" y="382"/>
                  </a:lnTo>
                  <a:lnTo>
                    <a:pt x="173" y="365"/>
                  </a:lnTo>
                  <a:lnTo>
                    <a:pt x="158" y="379"/>
                  </a:lnTo>
                  <a:lnTo>
                    <a:pt x="158" y="367"/>
                  </a:lnTo>
                  <a:lnTo>
                    <a:pt x="138" y="353"/>
                  </a:lnTo>
                  <a:lnTo>
                    <a:pt x="131" y="331"/>
                  </a:lnTo>
                  <a:lnTo>
                    <a:pt x="114" y="326"/>
                  </a:lnTo>
                  <a:lnTo>
                    <a:pt x="104" y="351"/>
                  </a:lnTo>
                  <a:lnTo>
                    <a:pt x="89" y="319"/>
                  </a:lnTo>
                  <a:lnTo>
                    <a:pt x="53" y="314"/>
                  </a:lnTo>
                  <a:lnTo>
                    <a:pt x="46" y="324"/>
                  </a:lnTo>
                  <a:lnTo>
                    <a:pt x="9" y="282"/>
                  </a:lnTo>
                  <a:lnTo>
                    <a:pt x="26" y="270"/>
                  </a:lnTo>
                  <a:lnTo>
                    <a:pt x="16" y="263"/>
                  </a:lnTo>
                  <a:lnTo>
                    <a:pt x="0" y="225"/>
                  </a:lnTo>
                  <a:close/>
                </a:path>
              </a:pathLst>
            </a:custGeom>
            <a:solidFill>
              <a:schemeClr val="bg1"/>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8" name="Freeform 20"/>
            <p:cNvSpPr>
              <a:spLocks/>
            </p:cNvSpPr>
            <p:nvPr/>
          </p:nvSpPr>
          <p:spPr bwMode="auto">
            <a:xfrm>
              <a:off x="3027" y="2014"/>
              <a:ext cx="585" cy="492"/>
            </a:xfrm>
            <a:custGeom>
              <a:avLst/>
              <a:gdLst>
                <a:gd name="T0" fmla="*/ 27 w 1320"/>
                <a:gd name="T1" fmla="*/ 491 h 1216"/>
                <a:gd name="T2" fmla="*/ 73 w 1320"/>
                <a:gd name="T3" fmla="*/ 450 h 1216"/>
                <a:gd name="T4" fmla="*/ 120 w 1320"/>
                <a:gd name="T5" fmla="*/ 382 h 1216"/>
                <a:gd name="T6" fmla="*/ 166 w 1320"/>
                <a:gd name="T7" fmla="*/ 377 h 1216"/>
                <a:gd name="T8" fmla="*/ 139 w 1320"/>
                <a:gd name="T9" fmla="*/ 343 h 1216"/>
                <a:gd name="T10" fmla="*/ 195 w 1320"/>
                <a:gd name="T11" fmla="*/ 254 h 1216"/>
                <a:gd name="T12" fmla="*/ 269 w 1320"/>
                <a:gd name="T13" fmla="*/ 239 h 1216"/>
                <a:gd name="T14" fmla="*/ 354 w 1320"/>
                <a:gd name="T15" fmla="*/ 181 h 1216"/>
                <a:gd name="T16" fmla="*/ 349 w 1320"/>
                <a:gd name="T17" fmla="*/ 101 h 1216"/>
                <a:gd name="T18" fmla="*/ 390 w 1320"/>
                <a:gd name="T19" fmla="*/ 11 h 1216"/>
                <a:gd name="T20" fmla="*/ 468 w 1320"/>
                <a:gd name="T21" fmla="*/ 145 h 1216"/>
                <a:gd name="T22" fmla="*/ 515 w 1320"/>
                <a:gd name="T23" fmla="*/ 167 h 1216"/>
                <a:gd name="T24" fmla="*/ 671 w 1320"/>
                <a:gd name="T25" fmla="*/ 86 h 1216"/>
                <a:gd name="T26" fmla="*/ 811 w 1320"/>
                <a:gd name="T27" fmla="*/ 103 h 1216"/>
                <a:gd name="T28" fmla="*/ 876 w 1320"/>
                <a:gd name="T29" fmla="*/ 92 h 1216"/>
                <a:gd name="T30" fmla="*/ 1132 w 1320"/>
                <a:gd name="T31" fmla="*/ 203 h 1216"/>
                <a:gd name="T32" fmla="*/ 1152 w 1320"/>
                <a:gd name="T33" fmla="*/ 329 h 1216"/>
                <a:gd name="T34" fmla="*/ 1157 w 1320"/>
                <a:gd name="T35" fmla="*/ 374 h 1216"/>
                <a:gd name="T36" fmla="*/ 1211 w 1320"/>
                <a:gd name="T37" fmla="*/ 399 h 1216"/>
                <a:gd name="T38" fmla="*/ 1233 w 1320"/>
                <a:gd name="T39" fmla="*/ 404 h 1216"/>
                <a:gd name="T40" fmla="*/ 1267 w 1320"/>
                <a:gd name="T41" fmla="*/ 428 h 1216"/>
                <a:gd name="T42" fmla="*/ 1303 w 1320"/>
                <a:gd name="T43" fmla="*/ 442 h 1216"/>
                <a:gd name="T44" fmla="*/ 1320 w 1320"/>
                <a:gd name="T45" fmla="*/ 462 h 1216"/>
                <a:gd name="T46" fmla="*/ 1309 w 1320"/>
                <a:gd name="T47" fmla="*/ 484 h 1216"/>
                <a:gd name="T48" fmla="*/ 1298 w 1320"/>
                <a:gd name="T49" fmla="*/ 519 h 1216"/>
                <a:gd name="T50" fmla="*/ 1272 w 1320"/>
                <a:gd name="T51" fmla="*/ 546 h 1216"/>
                <a:gd name="T52" fmla="*/ 1228 w 1320"/>
                <a:gd name="T53" fmla="*/ 527 h 1216"/>
                <a:gd name="T54" fmla="*/ 1152 w 1320"/>
                <a:gd name="T55" fmla="*/ 498 h 1216"/>
                <a:gd name="T56" fmla="*/ 1077 w 1320"/>
                <a:gd name="T57" fmla="*/ 508 h 1216"/>
                <a:gd name="T58" fmla="*/ 959 w 1320"/>
                <a:gd name="T59" fmla="*/ 752 h 1216"/>
                <a:gd name="T60" fmla="*/ 918 w 1320"/>
                <a:gd name="T61" fmla="*/ 795 h 1216"/>
                <a:gd name="T62" fmla="*/ 884 w 1320"/>
                <a:gd name="T63" fmla="*/ 836 h 1216"/>
                <a:gd name="T64" fmla="*/ 871 w 1320"/>
                <a:gd name="T65" fmla="*/ 839 h 1216"/>
                <a:gd name="T66" fmla="*/ 915 w 1320"/>
                <a:gd name="T67" fmla="*/ 905 h 1216"/>
                <a:gd name="T68" fmla="*/ 883 w 1320"/>
                <a:gd name="T69" fmla="*/ 968 h 1216"/>
                <a:gd name="T70" fmla="*/ 872 w 1320"/>
                <a:gd name="T71" fmla="*/ 999 h 1216"/>
                <a:gd name="T72" fmla="*/ 911 w 1320"/>
                <a:gd name="T73" fmla="*/ 1045 h 1216"/>
                <a:gd name="T74" fmla="*/ 923 w 1320"/>
                <a:gd name="T75" fmla="*/ 1095 h 1216"/>
                <a:gd name="T76" fmla="*/ 940 w 1320"/>
                <a:gd name="T77" fmla="*/ 1146 h 1216"/>
                <a:gd name="T78" fmla="*/ 937 w 1320"/>
                <a:gd name="T79" fmla="*/ 1180 h 1216"/>
                <a:gd name="T80" fmla="*/ 921 w 1320"/>
                <a:gd name="T81" fmla="*/ 1210 h 1216"/>
                <a:gd name="T82" fmla="*/ 861 w 1320"/>
                <a:gd name="T83" fmla="*/ 1161 h 1216"/>
                <a:gd name="T84" fmla="*/ 756 w 1320"/>
                <a:gd name="T85" fmla="*/ 1113 h 1216"/>
                <a:gd name="T86" fmla="*/ 752 w 1320"/>
                <a:gd name="T87" fmla="*/ 1043 h 1216"/>
                <a:gd name="T88" fmla="*/ 674 w 1320"/>
                <a:gd name="T89" fmla="*/ 982 h 1216"/>
                <a:gd name="T90" fmla="*/ 634 w 1320"/>
                <a:gd name="T91" fmla="*/ 921 h 1216"/>
                <a:gd name="T92" fmla="*/ 618 w 1320"/>
                <a:gd name="T93" fmla="*/ 827 h 1216"/>
                <a:gd name="T94" fmla="*/ 537 w 1320"/>
                <a:gd name="T95" fmla="*/ 657 h 1216"/>
                <a:gd name="T96" fmla="*/ 520 w 1320"/>
                <a:gd name="T97" fmla="*/ 599 h 1216"/>
                <a:gd name="T98" fmla="*/ 501 w 1320"/>
                <a:gd name="T99" fmla="*/ 645 h 1216"/>
                <a:gd name="T100" fmla="*/ 486 w 1320"/>
                <a:gd name="T101" fmla="*/ 697 h 1216"/>
                <a:gd name="T102" fmla="*/ 366 w 1320"/>
                <a:gd name="T103" fmla="*/ 793 h 1216"/>
                <a:gd name="T104" fmla="*/ 363 w 1320"/>
                <a:gd name="T105" fmla="*/ 721 h 1216"/>
                <a:gd name="T106" fmla="*/ 329 w 1320"/>
                <a:gd name="T107" fmla="*/ 667 h 1216"/>
                <a:gd name="T108" fmla="*/ 324 w 1320"/>
                <a:gd name="T109" fmla="*/ 728 h 1216"/>
                <a:gd name="T110" fmla="*/ 325 w 1320"/>
                <a:gd name="T111" fmla="*/ 781 h 1216"/>
                <a:gd name="T112" fmla="*/ 256 w 1320"/>
                <a:gd name="T113" fmla="*/ 858 h 1216"/>
                <a:gd name="T114" fmla="*/ 146 w 1320"/>
                <a:gd name="T115" fmla="*/ 922 h 1216"/>
                <a:gd name="T116" fmla="*/ 42 w 1320"/>
                <a:gd name="T117" fmla="*/ 822 h 1216"/>
                <a:gd name="T118" fmla="*/ 39 w 1320"/>
                <a:gd name="T119" fmla="*/ 721 h 1216"/>
                <a:gd name="T120" fmla="*/ 9 w 1320"/>
                <a:gd name="T121" fmla="*/ 63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0" h="1216">
                  <a:moveTo>
                    <a:pt x="0" y="583"/>
                  </a:moveTo>
                  <a:lnTo>
                    <a:pt x="5" y="563"/>
                  </a:lnTo>
                  <a:lnTo>
                    <a:pt x="15" y="536"/>
                  </a:lnTo>
                  <a:lnTo>
                    <a:pt x="15" y="530"/>
                  </a:lnTo>
                  <a:lnTo>
                    <a:pt x="19" y="520"/>
                  </a:lnTo>
                  <a:lnTo>
                    <a:pt x="19" y="513"/>
                  </a:lnTo>
                  <a:lnTo>
                    <a:pt x="27" y="491"/>
                  </a:lnTo>
                  <a:lnTo>
                    <a:pt x="37" y="479"/>
                  </a:lnTo>
                  <a:lnTo>
                    <a:pt x="37" y="473"/>
                  </a:lnTo>
                  <a:lnTo>
                    <a:pt x="42" y="461"/>
                  </a:lnTo>
                  <a:lnTo>
                    <a:pt x="56" y="455"/>
                  </a:lnTo>
                  <a:lnTo>
                    <a:pt x="64" y="450"/>
                  </a:lnTo>
                  <a:lnTo>
                    <a:pt x="68" y="452"/>
                  </a:lnTo>
                  <a:lnTo>
                    <a:pt x="73" y="450"/>
                  </a:lnTo>
                  <a:lnTo>
                    <a:pt x="78" y="444"/>
                  </a:lnTo>
                  <a:lnTo>
                    <a:pt x="61" y="432"/>
                  </a:lnTo>
                  <a:lnTo>
                    <a:pt x="61" y="420"/>
                  </a:lnTo>
                  <a:lnTo>
                    <a:pt x="80" y="389"/>
                  </a:lnTo>
                  <a:lnTo>
                    <a:pt x="83" y="386"/>
                  </a:lnTo>
                  <a:lnTo>
                    <a:pt x="115" y="379"/>
                  </a:lnTo>
                  <a:lnTo>
                    <a:pt x="120" y="382"/>
                  </a:lnTo>
                  <a:lnTo>
                    <a:pt x="124" y="380"/>
                  </a:lnTo>
                  <a:lnTo>
                    <a:pt x="125" y="377"/>
                  </a:lnTo>
                  <a:lnTo>
                    <a:pt x="137" y="377"/>
                  </a:lnTo>
                  <a:lnTo>
                    <a:pt x="142" y="382"/>
                  </a:lnTo>
                  <a:lnTo>
                    <a:pt x="153" y="386"/>
                  </a:lnTo>
                  <a:lnTo>
                    <a:pt x="161" y="382"/>
                  </a:lnTo>
                  <a:lnTo>
                    <a:pt x="166" y="377"/>
                  </a:lnTo>
                  <a:lnTo>
                    <a:pt x="169" y="365"/>
                  </a:lnTo>
                  <a:lnTo>
                    <a:pt x="158" y="360"/>
                  </a:lnTo>
                  <a:lnTo>
                    <a:pt x="147" y="353"/>
                  </a:lnTo>
                  <a:lnTo>
                    <a:pt x="146" y="355"/>
                  </a:lnTo>
                  <a:lnTo>
                    <a:pt x="144" y="352"/>
                  </a:lnTo>
                  <a:lnTo>
                    <a:pt x="141" y="350"/>
                  </a:lnTo>
                  <a:lnTo>
                    <a:pt x="139" y="343"/>
                  </a:lnTo>
                  <a:lnTo>
                    <a:pt x="147" y="326"/>
                  </a:lnTo>
                  <a:lnTo>
                    <a:pt x="166" y="311"/>
                  </a:lnTo>
                  <a:lnTo>
                    <a:pt x="178" y="295"/>
                  </a:lnTo>
                  <a:lnTo>
                    <a:pt x="180" y="287"/>
                  </a:lnTo>
                  <a:lnTo>
                    <a:pt x="191" y="261"/>
                  </a:lnTo>
                  <a:lnTo>
                    <a:pt x="193" y="259"/>
                  </a:lnTo>
                  <a:lnTo>
                    <a:pt x="195" y="254"/>
                  </a:lnTo>
                  <a:lnTo>
                    <a:pt x="195" y="256"/>
                  </a:lnTo>
                  <a:lnTo>
                    <a:pt x="197" y="253"/>
                  </a:lnTo>
                  <a:lnTo>
                    <a:pt x="202" y="251"/>
                  </a:lnTo>
                  <a:lnTo>
                    <a:pt x="212" y="242"/>
                  </a:lnTo>
                  <a:lnTo>
                    <a:pt x="224" y="236"/>
                  </a:lnTo>
                  <a:lnTo>
                    <a:pt x="239" y="236"/>
                  </a:lnTo>
                  <a:lnTo>
                    <a:pt x="269" y="239"/>
                  </a:lnTo>
                  <a:lnTo>
                    <a:pt x="274" y="237"/>
                  </a:lnTo>
                  <a:lnTo>
                    <a:pt x="290" y="224"/>
                  </a:lnTo>
                  <a:lnTo>
                    <a:pt x="291" y="225"/>
                  </a:lnTo>
                  <a:lnTo>
                    <a:pt x="313" y="215"/>
                  </a:lnTo>
                  <a:lnTo>
                    <a:pt x="324" y="200"/>
                  </a:lnTo>
                  <a:lnTo>
                    <a:pt x="325" y="200"/>
                  </a:lnTo>
                  <a:lnTo>
                    <a:pt x="354" y="181"/>
                  </a:lnTo>
                  <a:lnTo>
                    <a:pt x="363" y="167"/>
                  </a:lnTo>
                  <a:lnTo>
                    <a:pt x="363" y="159"/>
                  </a:lnTo>
                  <a:lnTo>
                    <a:pt x="352" y="161"/>
                  </a:lnTo>
                  <a:lnTo>
                    <a:pt x="356" y="150"/>
                  </a:lnTo>
                  <a:lnTo>
                    <a:pt x="356" y="130"/>
                  </a:lnTo>
                  <a:lnTo>
                    <a:pt x="351" y="121"/>
                  </a:lnTo>
                  <a:lnTo>
                    <a:pt x="349" y="101"/>
                  </a:lnTo>
                  <a:lnTo>
                    <a:pt x="342" y="77"/>
                  </a:lnTo>
                  <a:lnTo>
                    <a:pt x="344" y="57"/>
                  </a:lnTo>
                  <a:lnTo>
                    <a:pt x="356" y="46"/>
                  </a:lnTo>
                  <a:lnTo>
                    <a:pt x="364" y="28"/>
                  </a:lnTo>
                  <a:lnTo>
                    <a:pt x="376" y="16"/>
                  </a:lnTo>
                  <a:lnTo>
                    <a:pt x="386" y="12"/>
                  </a:lnTo>
                  <a:lnTo>
                    <a:pt x="390" y="11"/>
                  </a:lnTo>
                  <a:lnTo>
                    <a:pt x="401" y="4"/>
                  </a:lnTo>
                  <a:lnTo>
                    <a:pt x="412" y="2"/>
                  </a:lnTo>
                  <a:lnTo>
                    <a:pt x="422" y="9"/>
                  </a:lnTo>
                  <a:lnTo>
                    <a:pt x="422" y="4"/>
                  </a:lnTo>
                  <a:lnTo>
                    <a:pt x="425" y="2"/>
                  </a:lnTo>
                  <a:lnTo>
                    <a:pt x="425" y="0"/>
                  </a:lnTo>
                  <a:lnTo>
                    <a:pt x="468" y="145"/>
                  </a:lnTo>
                  <a:lnTo>
                    <a:pt x="488" y="210"/>
                  </a:lnTo>
                  <a:lnTo>
                    <a:pt x="495" y="196"/>
                  </a:lnTo>
                  <a:lnTo>
                    <a:pt x="501" y="188"/>
                  </a:lnTo>
                  <a:lnTo>
                    <a:pt x="507" y="174"/>
                  </a:lnTo>
                  <a:lnTo>
                    <a:pt x="510" y="173"/>
                  </a:lnTo>
                  <a:lnTo>
                    <a:pt x="508" y="171"/>
                  </a:lnTo>
                  <a:lnTo>
                    <a:pt x="515" y="167"/>
                  </a:lnTo>
                  <a:lnTo>
                    <a:pt x="532" y="159"/>
                  </a:lnTo>
                  <a:lnTo>
                    <a:pt x="534" y="152"/>
                  </a:lnTo>
                  <a:lnTo>
                    <a:pt x="545" y="127"/>
                  </a:lnTo>
                  <a:lnTo>
                    <a:pt x="557" y="115"/>
                  </a:lnTo>
                  <a:lnTo>
                    <a:pt x="590" y="101"/>
                  </a:lnTo>
                  <a:lnTo>
                    <a:pt x="662" y="84"/>
                  </a:lnTo>
                  <a:lnTo>
                    <a:pt x="671" y="86"/>
                  </a:lnTo>
                  <a:lnTo>
                    <a:pt x="693" y="92"/>
                  </a:lnTo>
                  <a:lnTo>
                    <a:pt x="705" y="91"/>
                  </a:lnTo>
                  <a:lnTo>
                    <a:pt x="717" y="99"/>
                  </a:lnTo>
                  <a:lnTo>
                    <a:pt x="723" y="101"/>
                  </a:lnTo>
                  <a:lnTo>
                    <a:pt x="761" y="103"/>
                  </a:lnTo>
                  <a:lnTo>
                    <a:pt x="796" y="110"/>
                  </a:lnTo>
                  <a:lnTo>
                    <a:pt x="811" y="103"/>
                  </a:lnTo>
                  <a:lnTo>
                    <a:pt x="825" y="103"/>
                  </a:lnTo>
                  <a:lnTo>
                    <a:pt x="835" y="96"/>
                  </a:lnTo>
                  <a:lnTo>
                    <a:pt x="847" y="96"/>
                  </a:lnTo>
                  <a:lnTo>
                    <a:pt x="850" y="89"/>
                  </a:lnTo>
                  <a:lnTo>
                    <a:pt x="862" y="92"/>
                  </a:lnTo>
                  <a:lnTo>
                    <a:pt x="867" y="91"/>
                  </a:lnTo>
                  <a:lnTo>
                    <a:pt x="876" y="92"/>
                  </a:lnTo>
                  <a:lnTo>
                    <a:pt x="883" y="91"/>
                  </a:lnTo>
                  <a:lnTo>
                    <a:pt x="888" y="91"/>
                  </a:lnTo>
                  <a:lnTo>
                    <a:pt x="1082" y="184"/>
                  </a:lnTo>
                  <a:lnTo>
                    <a:pt x="1103" y="191"/>
                  </a:lnTo>
                  <a:lnTo>
                    <a:pt x="1111" y="200"/>
                  </a:lnTo>
                  <a:lnTo>
                    <a:pt x="1120" y="198"/>
                  </a:lnTo>
                  <a:lnTo>
                    <a:pt x="1132" y="203"/>
                  </a:lnTo>
                  <a:lnTo>
                    <a:pt x="1138" y="220"/>
                  </a:lnTo>
                  <a:lnTo>
                    <a:pt x="1138" y="261"/>
                  </a:lnTo>
                  <a:lnTo>
                    <a:pt x="1145" y="270"/>
                  </a:lnTo>
                  <a:lnTo>
                    <a:pt x="1147" y="304"/>
                  </a:lnTo>
                  <a:lnTo>
                    <a:pt x="1148" y="316"/>
                  </a:lnTo>
                  <a:lnTo>
                    <a:pt x="1147" y="319"/>
                  </a:lnTo>
                  <a:lnTo>
                    <a:pt x="1152" y="329"/>
                  </a:lnTo>
                  <a:lnTo>
                    <a:pt x="1150" y="336"/>
                  </a:lnTo>
                  <a:lnTo>
                    <a:pt x="1154" y="343"/>
                  </a:lnTo>
                  <a:lnTo>
                    <a:pt x="1148" y="350"/>
                  </a:lnTo>
                  <a:lnTo>
                    <a:pt x="1152" y="350"/>
                  </a:lnTo>
                  <a:lnTo>
                    <a:pt x="1152" y="355"/>
                  </a:lnTo>
                  <a:lnTo>
                    <a:pt x="1150" y="369"/>
                  </a:lnTo>
                  <a:lnTo>
                    <a:pt x="1157" y="374"/>
                  </a:lnTo>
                  <a:lnTo>
                    <a:pt x="1164" y="372"/>
                  </a:lnTo>
                  <a:lnTo>
                    <a:pt x="1169" y="377"/>
                  </a:lnTo>
                  <a:lnTo>
                    <a:pt x="1193" y="392"/>
                  </a:lnTo>
                  <a:lnTo>
                    <a:pt x="1206" y="394"/>
                  </a:lnTo>
                  <a:lnTo>
                    <a:pt x="1206" y="396"/>
                  </a:lnTo>
                  <a:lnTo>
                    <a:pt x="1203" y="398"/>
                  </a:lnTo>
                  <a:lnTo>
                    <a:pt x="1211" y="399"/>
                  </a:lnTo>
                  <a:lnTo>
                    <a:pt x="1213" y="398"/>
                  </a:lnTo>
                  <a:lnTo>
                    <a:pt x="1221" y="404"/>
                  </a:lnTo>
                  <a:lnTo>
                    <a:pt x="1221" y="411"/>
                  </a:lnTo>
                  <a:lnTo>
                    <a:pt x="1225" y="413"/>
                  </a:lnTo>
                  <a:lnTo>
                    <a:pt x="1228" y="413"/>
                  </a:lnTo>
                  <a:lnTo>
                    <a:pt x="1230" y="404"/>
                  </a:lnTo>
                  <a:lnTo>
                    <a:pt x="1233" y="404"/>
                  </a:lnTo>
                  <a:lnTo>
                    <a:pt x="1235" y="408"/>
                  </a:lnTo>
                  <a:lnTo>
                    <a:pt x="1235" y="415"/>
                  </a:lnTo>
                  <a:lnTo>
                    <a:pt x="1243" y="413"/>
                  </a:lnTo>
                  <a:lnTo>
                    <a:pt x="1253" y="418"/>
                  </a:lnTo>
                  <a:lnTo>
                    <a:pt x="1257" y="425"/>
                  </a:lnTo>
                  <a:lnTo>
                    <a:pt x="1260" y="428"/>
                  </a:lnTo>
                  <a:lnTo>
                    <a:pt x="1267" y="428"/>
                  </a:lnTo>
                  <a:lnTo>
                    <a:pt x="1284" y="433"/>
                  </a:lnTo>
                  <a:lnTo>
                    <a:pt x="1291" y="433"/>
                  </a:lnTo>
                  <a:lnTo>
                    <a:pt x="1292" y="435"/>
                  </a:lnTo>
                  <a:lnTo>
                    <a:pt x="1294" y="437"/>
                  </a:lnTo>
                  <a:lnTo>
                    <a:pt x="1298" y="437"/>
                  </a:lnTo>
                  <a:lnTo>
                    <a:pt x="1301" y="440"/>
                  </a:lnTo>
                  <a:lnTo>
                    <a:pt x="1303" y="442"/>
                  </a:lnTo>
                  <a:lnTo>
                    <a:pt x="1304" y="444"/>
                  </a:lnTo>
                  <a:lnTo>
                    <a:pt x="1308" y="447"/>
                  </a:lnTo>
                  <a:lnTo>
                    <a:pt x="1309" y="449"/>
                  </a:lnTo>
                  <a:lnTo>
                    <a:pt x="1313" y="452"/>
                  </a:lnTo>
                  <a:lnTo>
                    <a:pt x="1316" y="455"/>
                  </a:lnTo>
                  <a:lnTo>
                    <a:pt x="1318" y="459"/>
                  </a:lnTo>
                  <a:lnTo>
                    <a:pt x="1320" y="462"/>
                  </a:lnTo>
                  <a:lnTo>
                    <a:pt x="1318" y="466"/>
                  </a:lnTo>
                  <a:lnTo>
                    <a:pt x="1318" y="469"/>
                  </a:lnTo>
                  <a:lnTo>
                    <a:pt x="1316" y="471"/>
                  </a:lnTo>
                  <a:lnTo>
                    <a:pt x="1313" y="474"/>
                  </a:lnTo>
                  <a:lnTo>
                    <a:pt x="1311" y="478"/>
                  </a:lnTo>
                  <a:lnTo>
                    <a:pt x="1309" y="481"/>
                  </a:lnTo>
                  <a:lnTo>
                    <a:pt x="1309" y="484"/>
                  </a:lnTo>
                  <a:lnTo>
                    <a:pt x="1309" y="490"/>
                  </a:lnTo>
                  <a:lnTo>
                    <a:pt x="1308" y="493"/>
                  </a:lnTo>
                  <a:lnTo>
                    <a:pt x="1306" y="498"/>
                  </a:lnTo>
                  <a:lnTo>
                    <a:pt x="1303" y="501"/>
                  </a:lnTo>
                  <a:lnTo>
                    <a:pt x="1301" y="505"/>
                  </a:lnTo>
                  <a:lnTo>
                    <a:pt x="1299" y="512"/>
                  </a:lnTo>
                  <a:lnTo>
                    <a:pt x="1298" y="519"/>
                  </a:lnTo>
                  <a:lnTo>
                    <a:pt x="1296" y="524"/>
                  </a:lnTo>
                  <a:lnTo>
                    <a:pt x="1294" y="527"/>
                  </a:lnTo>
                  <a:lnTo>
                    <a:pt x="1294" y="530"/>
                  </a:lnTo>
                  <a:lnTo>
                    <a:pt x="1292" y="532"/>
                  </a:lnTo>
                  <a:lnTo>
                    <a:pt x="1294" y="534"/>
                  </a:lnTo>
                  <a:lnTo>
                    <a:pt x="1281" y="539"/>
                  </a:lnTo>
                  <a:lnTo>
                    <a:pt x="1272" y="546"/>
                  </a:lnTo>
                  <a:lnTo>
                    <a:pt x="1267" y="546"/>
                  </a:lnTo>
                  <a:lnTo>
                    <a:pt x="1248" y="542"/>
                  </a:lnTo>
                  <a:lnTo>
                    <a:pt x="1240" y="541"/>
                  </a:lnTo>
                  <a:lnTo>
                    <a:pt x="1238" y="539"/>
                  </a:lnTo>
                  <a:lnTo>
                    <a:pt x="1238" y="536"/>
                  </a:lnTo>
                  <a:lnTo>
                    <a:pt x="1231" y="527"/>
                  </a:lnTo>
                  <a:lnTo>
                    <a:pt x="1228" y="527"/>
                  </a:lnTo>
                  <a:lnTo>
                    <a:pt x="1221" y="527"/>
                  </a:lnTo>
                  <a:lnTo>
                    <a:pt x="1220" y="517"/>
                  </a:lnTo>
                  <a:lnTo>
                    <a:pt x="1215" y="512"/>
                  </a:lnTo>
                  <a:lnTo>
                    <a:pt x="1213" y="505"/>
                  </a:lnTo>
                  <a:lnTo>
                    <a:pt x="1198" y="503"/>
                  </a:lnTo>
                  <a:lnTo>
                    <a:pt x="1177" y="500"/>
                  </a:lnTo>
                  <a:lnTo>
                    <a:pt x="1152" y="498"/>
                  </a:lnTo>
                  <a:lnTo>
                    <a:pt x="1143" y="498"/>
                  </a:lnTo>
                  <a:lnTo>
                    <a:pt x="1135" y="498"/>
                  </a:lnTo>
                  <a:lnTo>
                    <a:pt x="1125" y="495"/>
                  </a:lnTo>
                  <a:lnTo>
                    <a:pt x="1098" y="496"/>
                  </a:lnTo>
                  <a:lnTo>
                    <a:pt x="1091" y="498"/>
                  </a:lnTo>
                  <a:lnTo>
                    <a:pt x="1084" y="505"/>
                  </a:lnTo>
                  <a:lnTo>
                    <a:pt x="1077" y="508"/>
                  </a:lnTo>
                  <a:lnTo>
                    <a:pt x="977" y="716"/>
                  </a:lnTo>
                  <a:lnTo>
                    <a:pt x="974" y="721"/>
                  </a:lnTo>
                  <a:lnTo>
                    <a:pt x="976" y="725"/>
                  </a:lnTo>
                  <a:lnTo>
                    <a:pt x="974" y="732"/>
                  </a:lnTo>
                  <a:lnTo>
                    <a:pt x="969" y="738"/>
                  </a:lnTo>
                  <a:lnTo>
                    <a:pt x="964" y="740"/>
                  </a:lnTo>
                  <a:lnTo>
                    <a:pt x="959" y="752"/>
                  </a:lnTo>
                  <a:lnTo>
                    <a:pt x="954" y="754"/>
                  </a:lnTo>
                  <a:lnTo>
                    <a:pt x="945" y="764"/>
                  </a:lnTo>
                  <a:lnTo>
                    <a:pt x="937" y="781"/>
                  </a:lnTo>
                  <a:lnTo>
                    <a:pt x="933" y="783"/>
                  </a:lnTo>
                  <a:lnTo>
                    <a:pt x="925" y="786"/>
                  </a:lnTo>
                  <a:lnTo>
                    <a:pt x="921" y="789"/>
                  </a:lnTo>
                  <a:lnTo>
                    <a:pt x="918" y="795"/>
                  </a:lnTo>
                  <a:lnTo>
                    <a:pt x="916" y="812"/>
                  </a:lnTo>
                  <a:lnTo>
                    <a:pt x="913" y="817"/>
                  </a:lnTo>
                  <a:lnTo>
                    <a:pt x="903" y="822"/>
                  </a:lnTo>
                  <a:lnTo>
                    <a:pt x="899" y="827"/>
                  </a:lnTo>
                  <a:lnTo>
                    <a:pt x="893" y="830"/>
                  </a:lnTo>
                  <a:lnTo>
                    <a:pt x="888" y="834"/>
                  </a:lnTo>
                  <a:lnTo>
                    <a:pt x="884" y="836"/>
                  </a:lnTo>
                  <a:lnTo>
                    <a:pt x="879" y="832"/>
                  </a:lnTo>
                  <a:lnTo>
                    <a:pt x="877" y="832"/>
                  </a:lnTo>
                  <a:lnTo>
                    <a:pt x="877" y="834"/>
                  </a:lnTo>
                  <a:lnTo>
                    <a:pt x="876" y="834"/>
                  </a:lnTo>
                  <a:lnTo>
                    <a:pt x="876" y="837"/>
                  </a:lnTo>
                  <a:lnTo>
                    <a:pt x="874" y="841"/>
                  </a:lnTo>
                  <a:lnTo>
                    <a:pt x="871" y="839"/>
                  </a:lnTo>
                  <a:lnTo>
                    <a:pt x="869" y="839"/>
                  </a:lnTo>
                  <a:lnTo>
                    <a:pt x="862" y="856"/>
                  </a:lnTo>
                  <a:lnTo>
                    <a:pt x="864" y="868"/>
                  </a:lnTo>
                  <a:lnTo>
                    <a:pt x="869" y="873"/>
                  </a:lnTo>
                  <a:lnTo>
                    <a:pt x="898" y="890"/>
                  </a:lnTo>
                  <a:lnTo>
                    <a:pt x="910" y="899"/>
                  </a:lnTo>
                  <a:lnTo>
                    <a:pt x="915" y="905"/>
                  </a:lnTo>
                  <a:lnTo>
                    <a:pt x="920" y="922"/>
                  </a:lnTo>
                  <a:lnTo>
                    <a:pt x="920" y="934"/>
                  </a:lnTo>
                  <a:lnTo>
                    <a:pt x="896" y="943"/>
                  </a:lnTo>
                  <a:lnTo>
                    <a:pt x="891" y="955"/>
                  </a:lnTo>
                  <a:lnTo>
                    <a:pt x="888" y="960"/>
                  </a:lnTo>
                  <a:lnTo>
                    <a:pt x="888" y="965"/>
                  </a:lnTo>
                  <a:lnTo>
                    <a:pt x="883" y="968"/>
                  </a:lnTo>
                  <a:lnTo>
                    <a:pt x="881" y="970"/>
                  </a:lnTo>
                  <a:lnTo>
                    <a:pt x="877" y="968"/>
                  </a:lnTo>
                  <a:lnTo>
                    <a:pt x="879" y="972"/>
                  </a:lnTo>
                  <a:lnTo>
                    <a:pt x="874" y="980"/>
                  </a:lnTo>
                  <a:lnTo>
                    <a:pt x="872" y="985"/>
                  </a:lnTo>
                  <a:lnTo>
                    <a:pt x="874" y="996"/>
                  </a:lnTo>
                  <a:lnTo>
                    <a:pt x="872" y="999"/>
                  </a:lnTo>
                  <a:lnTo>
                    <a:pt x="879" y="1013"/>
                  </a:lnTo>
                  <a:lnTo>
                    <a:pt x="886" y="1020"/>
                  </a:lnTo>
                  <a:lnTo>
                    <a:pt x="894" y="1021"/>
                  </a:lnTo>
                  <a:lnTo>
                    <a:pt x="901" y="1026"/>
                  </a:lnTo>
                  <a:lnTo>
                    <a:pt x="903" y="1035"/>
                  </a:lnTo>
                  <a:lnTo>
                    <a:pt x="910" y="1043"/>
                  </a:lnTo>
                  <a:lnTo>
                    <a:pt x="911" y="1045"/>
                  </a:lnTo>
                  <a:lnTo>
                    <a:pt x="910" y="1047"/>
                  </a:lnTo>
                  <a:lnTo>
                    <a:pt x="906" y="1052"/>
                  </a:lnTo>
                  <a:lnTo>
                    <a:pt x="908" y="1069"/>
                  </a:lnTo>
                  <a:lnTo>
                    <a:pt x="906" y="1074"/>
                  </a:lnTo>
                  <a:lnTo>
                    <a:pt x="910" y="1078"/>
                  </a:lnTo>
                  <a:lnTo>
                    <a:pt x="923" y="1089"/>
                  </a:lnTo>
                  <a:lnTo>
                    <a:pt x="923" y="1095"/>
                  </a:lnTo>
                  <a:lnTo>
                    <a:pt x="921" y="1096"/>
                  </a:lnTo>
                  <a:lnTo>
                    <a:pt x="920" y="1098"/>
                  </a:lnTo>
                  <a:lnTo>
                    <a:pt x="916" y="1112"/>
                  </a:lnTo>
                  <a:lnTo>
                    <a:pt x="923" y="1112"/>
                  </a:lnTo>
                  <a:lnTo>
                    <a:pt x="935" y="1118"/>
                  </a:lnTo>
                  <a:lnTo>
                    <a:pt x="940" y="1141"/>
                  </a:lnTo>
                  <a:lnTo>
                    <a:pt x="940" y="1146"/>
                  </a:lnTo>
                  <a:lnTo>
                    <a:pt x="942" y="1156"/>
                  </a:lnTo>
                  <a:lnTo>
                    <a:pt x="945" y="1159"/>
                  </a:lnTo>
                  <a:lnTo>
                    <a:pt x="950" y="1163"/>
                  </a:lnTo>
                  <a:lnTo>
                    <a:pt x="949" y="1166"/>
                  </a:lnTo>
                  <a:lnTo>
                    <a:pt x="945" y="1166"/>
                  </a:lnTo>
                  <a:lnTo>
                    <a:pt x="942" y="1175"/>
                  </a:lnTo>
                  <a:lnTo>
                    <a:pt x="937" y="1180"/>
                  </a:lnTo>
                  <a:lnTo>
                    <a:pt x="935" y="1181"/>
                  </a:lnTo>
                  <a:lnTo>
                    <a:pt x="933" y="1188"/>
                  </a:lnTo>
                  <a:lnTo>
                    <a:pt x="942" y="1195"/>
                  </a:lnTo>
                  <a:lnTo>
                    <a:pt x="940" y="1202"/>
                  </a:lnTo>
                  <a:lnTo>
                    <a:pt x="937" y="1204"/>
                  </a:lnTo>
                  <a:lnTo>
                    <a:pt x="932" y="1216"/>
                  </a:lnTo>
                  <a:lnTo>
                    <a:pt x="921" y="1210"/>
                  </a:lnTo>
                  <a:lnTo>
                    <a:pt x="884" y="1175"/>
                  </a:lnTo>
                  <a:lnTo>
                    <a:pt x="883" y="1170"/>
                  </a:lnTo>
                  <a:lnTo>
                    <a:pt x="881" y="1166"/>
                  </a:lnTo>
                  <a:lnTo>
                    <a:pt x="876" y="1166"/>
                  </a:lnTo>
                  <a:lnTo>
                    <a:pt x="869" y="1159"/>
                  </a:lnTo>
                  <a:lnTo>
                    <a:pt x="861" y="1158"/>
                  </a:lnTo>
                  <a:lnTo>
                    <a:pt x="861" y="1161"/>
                  </a:lnTo>
                  <a:lnTo>
                    <a:pt x="862" y="1164"/>
                  </a:lnTo>
                  <a:lnTo>
                    <a:pt x="837" y="1152"/>
                  </a:lnTo>
                  <a:lnTo>
                    <a:pt x="811" y="1135"/>
                  </a:lnTo>
                  <a:lnTo>
                    <a:pt x="789" y="1122"/>
                  </a:lnTo>
                  <a:lnTo>
                    <a:pt x="762" y="1112"/>
                  </a:lnTo>
                  <a:lnTo>
                    <a:pt x="756" y="1115"/>
                  </a:lnTo>
                  <a:lnTo>
                    <a:pt x="756" y="1113"/>
                  </a:lnTo>
                  <a:lnTo>
                    <a:pt x="752" y="1113"/>
                  </a:lnTo>
                  <a:lnTo>
                    <a:pt x="749" y="1106"/>
                  </a:lnTo>
                  <a:lnTo>
                    <a:pt x="756" y="1081"/>
                  </a:lnTo>
                  <a:lnTo>
                    <a:pt x="756" y="1071"/>
                  </a:lnTo>
                  <a:lnTo>
                    <a:pt x="759" y="1057"/>
                  </a:lnTo>
                  <a:lnTo>
                    <a:pt x="756" y="1047"/>
                  </a:lnTo>
                  <a:lnTo>
                    <a:pt x="752" y="1043"/>
                  </a:lnTo>
                  <a:lnTo>
                    <a:pt x="740" y="1025"/>
                  </a:lnTo>
                  <a:lnTo>
                    <a:pt x="728" y="1016"/>
                  </a:lnTo>
                  <a:lnTo>
                    <a:pt x="718" y="1009"/>
                  </a:lnTo>
                  <a:lnTo>
                    <a:pt x="708" y="999"/>
                  </a:lnTo>
                  <a:lnTo>
                    <a:pt x="705" y="1001"/>
                  </a:lnTo>
                  <a:lnTo>
                    <a:pt x="691" y="996"/>
                  </a:lnTo>
                  <a:lnTo>
                    <a:pt x="674" y="982"/>
                  </a:lnTo>
                  <a:lnTo>
                    <a:pt x="659" y="972"/>
                  </a:lnTo>
                  <a:lnTo>
                    <a:pt x="649" y="970"/>
                  </a:lnTo>
                  <a:lnTo>
                    <a:pt x="637" y="972"/>
                  </a:lnTo>
                  <a:lnTo>
                    <a:pt x="644" y="957"/>
                  </a:lnTo>
                  <a:lnTo>
                    <a:pt x="639" y="938"/>
                  </a:lnTo>
                  <a:lnTo>
                    <a:pt x="642" y="931"/>
                  </a:lnTo>
                  <a:lnTo>
                    <a:pt x="634" y="921"/>
                  </a:lnTo>
                  <a:lnTo>
                    <a:pt x="632" y="921"/>
                  </a:lnTo>
                  <a:lnTo>
                    <a:pt x="627" y="914"/>
                  </a:lnTo>
                  <a:lnTo>
                    <a:pt x="627" y="905"/>
                  </a:lnTo>
                  <a:lnTo>
                    <a:pt x="625" y="900"/>
                  </a:lnTo>
                  <a:lnTo>
                    <a:pt x="623" y="876"/>
                  </a:lnTo>
                  <a:lnTo>
                    <a:pt x="615" y="839"/>
                  </a:lnTo>
                  <a:lnTo>
                    <a:pt x="618" y="827"/>
                  </a:lnTo>
                  <a:lnTo>
                    <a:pt x="608" y="812"/>
                  </a:lnTo>
                  <a:lnTo>
                    <a:pt x="593" y="779"/>
                  </a:lnTo>
                  <a:lnTo>
                    <a:pt x="588" y="750"/>
                  </a:lnTo>
                  <a:lnTo>
                    <a:pt x="579" y="730"/>
                  </a:lnTo>
                  <a:lnTo>
                    <a:pt x="566" y="708"/>
                  </a:lnTo>
                  <a:lnTo>
                    <a:pt x="551" y="672"/>
                  </a:lnTo>
                  <a:lnTo>
                    <a:pt x="537" y="657"/>
                  </a:lnTo>
                  <a:lnTo>
                    <a:pt x="532" y="648"/>
                  </a:lnTo>
                  <a:lnTo>
                    <a:pt x="532" y="638"/>
                  </a:lnTo>
                  <a:lnTo>
                    <a:pt x="525" y="634"/>
                  </a:lnTo>
                  <a:lnTo>
                    <a:pt x="527" y="629"/>
                  </a:lnTo>
                  <a:lnTo>
                    <a:pt x="520" y="616"/>
                  </a:lnTo>
                  <a:lnTo>
                    <a:pt x="525" y="612"/>
                  </a:lnTo>
                  <a:lnTo>
                    <a:pt x="520" y="599"/>
                  </a:lnTo>
                  <a:lnTo>
                    <a:pt x="505" y="594"/>
                  </a:lnTo>
                  <a:lnTo>
                    <a:pt x="501" y="602"/>
                  </a:lnTo>
                  <a:lnTo>
                    <a:pt x="498" y="619"/>
                  </a:lnTo>
                  <a:lnTo>
                    <a:pt x="501" y="626"/>
                  </a:lnTo>
                  <a:lnTo>
                    <a:pt x="503" y="626"/>
                  </a:lnTo>
                  <a:lnTo>
                    <a:pt x="501" y="638"/>
                  </a:lnTo>
                  <a:lnTo>
                    <a:pt x="501" y="645"/>
                  </a:lnTo>
                  <a:lnTo>
                    <a:pt x="495" y="651"/>
                  </a:lnTo>
                  <a:lnTo>
                    <a:pt x="495" y="655"/>
                  </a:lnTo>
                  <a:lnTo>
                    <a:pt x="490" y="658"/>
                  </a:lnTo>
                  <a:lnTo>
                    <a:pt x="491" y="670"/>
                  </a:lnTo>
                  <a:lnTo>
                    <a:pt x="495" y="672"/>
                  </a:lnTo>
                  <a:lnTo>
                    <a:pt x="505" y="686"/>
                  </a:lnTo>
                  <a:lnTo>
                    <a:pt x="486" y="697"/>
                  </a:lnTo>
                  <a:lnTo>
                    <a:pt x="464" y="715"/>
                  </a:lnTo>
                  <a:lnTo>
                    <a:pt x="440" y="740"/>
                  </a:lnTo>
                  <a:lnTo>
                    <a:pt x="429" y="742"/>
                  </a:lnTo>
                  <a:lnTo>
                    <a:pt x="405" y="769"/>
                  </a:lnTo>
                  <a:lnTo>
                    <a:pt x="396" y="789"/>
                  </a:lnTo>
                  <a:lnTo>
                    <a:pt x="378" y="789"/>
                  </a:lnTo>
                  <a:lnTo>
                    <a:pt x="366" y="793"/>
                  </a:lnTo>
                  <a:lnTo>
                    <a:pt x="363" y="793"/>
                  </a:lnTo>
                  <a:lnTo>
                    <a:pt x="354" y="786"/>
                  </a:lnTo>
                  <a:lnTo>
                    <a:pt x="361" y="772"/>
                  </a:lnTo>
                  <a:lnTo>
                    <a:pt x="361" y="766"/>
                  </a:lnTo>
                  <a:lnTo>
                    <a:pt x="369" y="737"/>
                  </a:lnTo>
                  <a:lnTo>
                    <a:pt x="366" y="725"/>
                  </a:lnTo>
                  <a:lnTo>
                    <a:pt x="363" y="721"/>
                  </a:lnTo>
                  <a:lnTo>
                    <a:pt x="359" y="721"/>
                  </a:lnTo>
                  <a:lnTo>
                    <a:pt x="368" y="696"/>
                  </a:lnTo>
                  <a:lnTo>
                    <a:pt x="364" y="680"/>
                  </a:lnTo>
                  <a:lnTo>
                    <a:pt x="357" y="670"/>
                  </a:lnTo>
                  <a:lnTo>
                    <a:pt x="354" y="672"/>
                  </a:lnTo>
                  <a:lnTo>
                    <a:pt x="339" y="667"/>
                  </a:lnTo>
                  <a:lnTo>
                    <a:pt x="329" y="667"/>
                  </a:lnTo>
                  <a:lnTo>
                    <a:pt x="324" y="674"/>
                  </a:lnTo>
                  <a:lnTo>
                    <a:pt x="327" y="686"/>
                  </a:lnTo>
                  <a:lnTo>
                    <a:pt x="332" y="687"/>
                  </a:lnTo>
                  <a:lnTo>
                    <a:pt x="337" y="692"/>
                  </a:lnTo>
                  <a:lnTo>
                    <a:pt x="332" y="709"/>
                  </a:lnTo>
                  <a:lnTo>
                    <a:pt x="334" y="721"/>
                  </a:lnTo>
                  <a:lnTo>
                    <a:pt x="324" y="728"/>
                  </a:lnTo>
                  <a:lnTo>
                    <a:pt x="324" y="733"/>
                  </a:lnTo>
                  <a:lnTo>
                    <a:pt x="329" y="743"/>
                  </a:lnTo>
                  <a:lnTo>
                    <a:pt x="322" y="757"/>
                  </a:lnTo>
                  <a:lnTo>
                    <a:pt x="322" y="764"/>
                  </a:lnTo>
                  <a:lnTo>
                    <a:pt x="324" y="771"/>
                  </a:lnTo>
                  <a:lnTo>
                    <a:pt x="319" y="772"/>
                  </a:lnTo>
                  <a:lnTo>
                    <a:pt x="325" y="781"/>
                  </a:lnTo>
                  <a:lnTo>
                    <a:pt x="320" y="800"/>
                  </a:lnTo>
                  <a:lnTo>
                    <a:pt x="312" y="815"/>
                  </a:lnTo>
                  <a:lnTo>
                    <a:pt x="307" y="818"/>
                  </a:lnTo>
                  <a:lnTo>
                    <a:pt x="296" y="834"/>
                  </a:lnTo>
                  <a:lnTo>
                    <a:pt x="276" y="847"/>
                  </a:lnTo>
                  <a:lnTo>
                    <a:pt x="268" y="851"/>
                  </a:lnTo>
                  <a:lnTo>
                    <a:pt x="256" y="858"/>
                  </a:lnTo>
                  <a:lnTo>
                    <a:pt x="232" y="878"/>
                  </a:lnTo>
                  <a:lnTo>
                    <a:pt x="219" y="883"/>
                  </a:lnTo>
                  <a:lnTo>
                    <a:pt x="208" y="893"/>
                  </a:lnTo>
                  <a:lnTo>
                    <a:pt x="202" y="897"/>
                  </a:lnTo>
                  <a:lnTo>
                    <a:pt x="193" y="904"/>
                  </a:lnTo>
                  <a:lnTo>
                    <a:pt x="154" y="917"/>
                  </a:lnTo>
                  <a:lnTo>
                    <a:pt x="146" y="922"/>
                  </a:lnTo>
                  <a:lnTo>
                    <a:pt x="127" y="914"/>
                  </a:lnTo>
                  <a:lnTo>
                    <a:pt x="93" y="885"/>
                  </a:lnTo>
                  <a:lnTo>
                    <a:pt x="80" y="882"/>
                  </a:lnTo>
                  <a:lnTo>
                    <a:pt x="53" y="859"/>
                  </a:lnTo>
                  <a:lnTo>
                    <a:pt x="47" y="846"/>
                  </a:lnTo>
                  <a:lnTo>
                    <a:pt x="46" y="829"/>
                  </a:lnTo>
                  <a:lnTo>
                    <a:pt x="42" y="822"/>
                  </a:lnTo>
                  <a:lnTo>
                    <a:pt x="39" y="818"/>
                  </a:lnTo>
                  <a:lnTo>
                    <a:pt x="37" y="807"/>
                  </a:lnTo>
                  <a:lnTo>
                    <a:pt x="20" y="772"/>
                  </a:lnTo>
                  <a:lnTo>
                    <a:pt x="19" y="764"/>
                  </a:lnTo>
                  <a:lnTo>
                    <a:pt x="29" y="742"/>
                  </a:lnTo>
                  <a:lnTo>
                    <a:pt x="37" y="730"/>
                  </a:lnTo>
                  <a:lnTo>
                    <a:pt x="39" y="721"/>
                  </a:lnTo>
                  <a:lnTo>
                    <a:pt x="34" y="709"/>
                  </a:lnTo>
                  <a:lnTo>
                    <a:pt x="22" y="696"/>
                  </a:lnTo>
                  <a:lnTo>
                    <a:pt x="19" y="686"/>
                  </a:lnTo>
                  <a:lnTo>
                    <a:pt x="25" y="667"/>
                  </a:lnTo>
                  <a:lnTo>
                    <a:pt x="19" y="651"/>
                  </a:lnTo>
                  <a:lnTo>
                    <a:pt x="10" y="643"/>
                  </a:lnTo>
                  <a:lnTo>
                    <a:pt x="9" y="631"/>
                  </a:lnTo>
                  <a:lnTo>
                    <a:pt x="19" y="617"/>
                  </a:lnTo>
                  <a:lnTo>
                    <a:pt x="19" y="607"/>
                  </a:lnTo>
                  <a:lnTo>
                    <a:pt x="15" y="602"/>
                  </a:lnTo>
                  <a:lnTo>
                    <a:pt x="10" y="600"/>
                  </a:lnTo>
                  <a:lnTo>
                    <a:pt x="0" y="583"/>
                  </a:lnTo>
                </a:path>
              </a:pathLst>
            </a:custGeom>
            <a:solidFill>
              <a:schemeClr val="bg1"/>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9" name="Freeform 21"/>
            <p:cNvSpPr>
              <a:spLocks/>
            </p:cNvSpPr>
            <p:nvPr/>
          </p:nvSpPr>
          <p:spPr bwMode="auto">
            <a:xfrm>
              <a:off x="3216" y="1519"/>
              <a:ext cx="387" cy="671"/>
            </a:xfrm>
            <a:custGeom>
              <a:avLst/>
              <a:gdLst>
                <a:gd name="T0" fmla="*/ 110 w 876"/>
                <a:gd name="T1" fmla="*/ 1147 h 1658"/>
                <a:gd name="T2" fmla="*/ 163 w 876"/>
                <a:gd name="T3" fmla="*/ 862 h 1658"/>
                <a:gd name="T4" fmla="*/ 175 w 876"/>
                <a:gd name="T5" fmla="*/ 852 h 1658"/>
                <a:gd name="T6" fmla="*/ 225 w 876"/>
                <a:gd name="T7" fmla="*/ 801 h 1658"/>
                <a:gd name="T8" fmla="*/ 266 w 876"/>
                <a:gd name="T9" fmla="*/ 760 h 1658"/>
                <a:gd name="T10" fmla="*/ 303 w 876"/>
                <a:gd name="T11" fmla="*/ 723 h 1658"/>
                <a:gd name="T12" fmla="*/ 354 w 876"/>
                <a:gd name="T13" fmla="*/ 672 h 1658"/>
                <a:gd name="T14" fmla="*/ 336 w 876"/>
                <a:gd name="T15" fmla="*/ 639 h 1658"/>
                <a:gd name="T16" fmla="*/ 298 w 876"/>
                <a:gd name="T17" fmla="*/ 600 h 1658"/>
                <a:gd name="T18" fmla="*/ 249 w 876"/>
                <a:gd name="T19" fmla="*/ 551 h 1658"/>
                <a:gd name="T20" fmla="*/ 153 w 876"/>
                <a:gd name="T21" fmla="*/ 447 h 1658"/>
                <a:gd name="T22" fmla="*/ 178 w 876"/>
                <a:gd name="T23" fmla="*/ 404 h 1658"/>
                <a:gd name="T24" fmla="*/ 192 w 876"/>
                <a:gd name="T25" fmla="*/ 378 h 1658"/>
                <a:gd name="T26" fmla="*/ 202 w 876"/>
                <a:gd name="T27" fmla="*/ 361 h 1658"/>
                <a:gd name="T28" fmla="*/ 217 w 876"/>
                <a:gd name="T29" fmla="*/ 336 h 1658"/>
                <a:gd name="T30" fmla="*/ 234 w 876"/>
                <a:gd name="T31" fmla="*/ 303 h 1658"/>
                <a:gd name="T32" fmla="*/ 258 w 876"/>
                <a:gd name="T33" fmla="*/ 263 h 1658"/>
                <a:gd name="T34" fmla="*/ 286 w 876"/>
                <a:gd name="T35" fmla="*/ 213 h 1658"/>
                <a:gd name="T36" fmla="*/ 317 w 876"/>
                <a:gd name="T37" fmla="*/ 160 h 1658"/>
                <a:gd name="T38" fmla="*/ 376 w 876"/>
                <a:gd name="T39" fmla="*/ 48 h 1658"/>
                <a:gd name="T40" fmla="*/ 380 w 876"/>
                <a:gd name="T41" fmla="*/ 27 h 1658"/>
                <a:gd name="T42" fmla="*/ 402 w 876"/>
                <a:gd name="T43" fmla="*/ 15 h 1658"/>
                <a:gd name="T44" fmla="*/ 476 w 876"/>
                <a:gd name="T45" fmla="*/ 58 h 1658"/>
                <a:gd name="T46" fmla="*/ 532 w 876"/>
                <a:gd name="T47" fmla="*/ 102 h 1658"/>
                <a:gd name="T48" fmla="*/ 561 w 876"/>
                <a:gd name="T49" fmla="*/ 194 h 1658"/>
                <a:gd name="T50" fmla="*/ 615 w 876"/>
                <a:gd name="T51" fmla="*/ 239 h 1658"/>
                <a:gd name="T52" fmla="*/ 679 w 876"/>
                <a:gd name="T53" fmla="*/ 268 h 1658"/>
                <a:gd name="T54" fmla="*/ 739 w 876"/>
                <a:gd name="T55" fmla="*/ 344 h 1658"/>
                <a:gd name="T56" fmla="*/ 817 w 876"/>
                <a:gd name="T57" fmla="*/ 413 h 1658"/>
                <a:gd name="T58" fmla="*/ 850 w 876"/>
                <a:gd name="T59" fmla="*/ 571 h 1658"/>
                <a:gd name="T60" fmla="*/ 862 w 876"/>
                <a:gd name="T61" fmla="*/ 619 h 1658"/>
                <a:gd name="T62" fmla="*/ 837 w 876"/>
                <a:gd name="T63" fmla="*/ 743 h 1658"/>
                <a:gd name="T64" fmla="*/ 790 w 876"/>
                <a:gd name="T65" fmla="*/ 929 h 1658"/>
                <a:gd name="T66" fmla="*/ 810 w 876"/>
                <a:gd name="T67" fmla="*/ 1012 h 1658"/>
                <a:gd name="T68" fmla="*/ 827 w 876"/>
                <a:gd name="T69" fmla="*/ 1101 h 1658"/>
                <a:gd name="T70" fmla="*/ 822 w 876"/>
                <a:gd name="T71" fmla="*/ 1188 h 1658"/>
                <a:gd name="T72" fmla="*/ 840 w 876"/>
                <a:gd name="T73" fmla="*/ 1253 h 1658"/>
                <a:gd name="T74" fmla="*/ 825 w 876"/>
                <a:gd name="T75" fmla="*/ 1302 h 1658"/>
                <a:gd name="T76" fmla="*/ 830 w 876"/>
                <a:gd name="T77" fmla="*/ 1345 h 1658"/>
                <a:gd name="T78" fmla="*/ 873 w 876"/>
                <a:gd name="T79" fmla="*/ 1430 h 1658"/>
                <a:gd name="T80" fmla="*/ 873 w 876"/>
                <a:gd name="T81" fmla="*/ 1611 h 1658"/>
                <a:gd name="T82" fmla="*/ 835 w 876"/>
                <a:gd name="T83" fmla="*/ 1653 h 1658"/>
                <a:gd name="T84" fmla="*/ 810 w 876"/>
                <a:gd name="T85" fmla="*/ 1640 h 1658"/>
                <a:gd name="T86" fmla="*/ 803 w 876"/>
                <a:gd name="T87" fmla="*/ 1638 h 1658"/>
                <a:gd name="T88" fmla="*/ 788 w 876"/>
                <a:gd name="T89" fmla="*/ 1623 h 1658"/>
                <a:gd name="T90" fmla="*/ 781 w 876"/>
                <a:gd name="T91" fmla="*/ 1619 h 1658"/>
                <a:gd name="T92" fmla="*/ 732 w 876"/>
                <a:gd name="T93" fmla="*/ 1599 h 1658"/>
                <a:gd name="T94" fmla="*/ 723 w 876"/>
                <a:gd name="T95" fmla="*/ 1575 h 1658"/>
                <a:gd name="T96" fmla="*/ 722 w 876"/>
                <a:gd name="T97" fmla="*/ 1544 h 1658"/>
                <a:gd name="T98" fmla="*/ 713 w 876"/>
                <a:gd name="T99" fmla="*/ 1486 h 1658"/>
                <a:gd name="T100" fmla="*/ 686 w 876"/>
                <a:gd name="T101" fmla="*/ 1425 h 1658"/>
                <a:gd name="T102" fmla="*/ 458 w 876"/>
                <a:gd name="T103" fmla="*/ 1316 h 1658"/>
                <a:gd name="T104" fmla="*/ 425 w 876"/>
                <a:gd name="T105" fmla="*/ 1314 h 1658"/>
                <a:gd name="T106" fmla="*/ 386 w 876"/>
                <a:gd name="T107" fmla="*/ 1328 h 1658"/>
                <a:gd name="T108" fmla="*/ 292 w 876"/>
                <a:gd name="T109" fmla="*/ 1324 h 1658"/>
                <a:gd name="T110" fmla="*/ 237 w 876"/>
                <a:gd name="T111" fmla="*/ 1309 h 1658"/>
                <a:gd name="T112" fmla="*/ 109 w 876"/>
                <a:gd name="T113" fmla="*/ 1377 h 1658"/>
                <a:gd name="T114" fmla="*/ 85 w 876"/>
                <a:gd name="T115" fmla="*/ 1398 h 1658"/>
                <a:gd name="T116" fmla="*/ 63 w 876"/>
                <a:gd name="T117" fmla="*/ 1435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6" h="1658">
                  <a:moveTo>
                    <a:pt x="0" y="1225"/>
                  </a:moveTo>
                  <a:lnTo>
                    <a:pt x="22" y="1212"/>
                  </a:lnTo>
                  <a:lnTo>
                    <a:pt x="48" y="1219"/>
                  </a:lnTo>
                  <a:lnTo>
                    <a:pt x="110" y="1147"/>
                  </a:lnTo>
                  <a:lnTo>
                    <a:pt x="100" y="997"/>
                  </a:lnTo>
                  <a:lnTo>
                    <a:pt x="112" y="919"/>
                  </a:lnTo>
                  <a:lnTo>
                    <a:pt x="153" y="874"/>
                  </a:lnTo>
                  <a:lnTo>
                    <a:pt x="163" y="862"/>
                  </a:lnTo>
                  <a:lnTo>
                    <a:pt x="166" y="862"/>
                  </a:lnTo>
                  <a:lnTo>
                    <a:pt x="171" y="856"/>
                  </a:lnTo>
                  <a:lnTo>
                    <a:pt x="175" y="854"/>
                  </a:lnTo>
                  <a:lnTo>
                    <a:pt x="175" y="852"/>
                  </a:lnTo>
                  <a:lnTo>
                    <a:pt x="190" y="837"/>
                  </a:lnTo>
                  <a:lnTo>
                    <a:pt x="210" y="818"/>
                  </a:lnTo>
                  <a:lnTo>
                    <a:pt x="215" y="811"/>
                  </a:lnTo>
                  <a:lnTo>
                    <a:pt x="225" y="801"/>
                  </a:lnTo>
                  <a:lnTo>
                    <a:pt x="239" y="789"/>
                  </a:lnTo>
                  <a:lnTo>
                    <a:pt x="258" y="770"/>
                  </a:lnTo>
                  <a:lnTo>
                    <a:pt x="259" y="769"/>
                  </a:lnTo>
                  <a:lnTo>
                    <a:pt x="266" y="760"/>
                  </a:lnTo>
                  <a:lnTo>
                    <a:pt x="275" y="752"/>
                  </a:lnTo>
                  <a:lnTo>
                    <a:pt x="281" y="745"/>
                  </a:lnTo>
                  <a:lnTo>
                    <a:pt x="295" y="733"/>
                  </a:lnTo>
                  <a:lnTo>
                    <a:pt x="303" y="723"/>
                  </a:lnTo>
                  <a:lnTo>
                    <a:pt x="315" y="712"/>
                  </a:lnTo>
                  <a:lnTo>
                    <a:pt x="329" y="697"/>
                  </a:lnTo>
                  <a:lnTo>
                    <a:pt x="331" y="695"/>
                  </a:lnTo>
                  <a:lnTo>
                    <a:pt x="354" y="672"/>
                  </a:lnTo>
                  <a:lnTo>
                    <a:pt x="358" y="670"/>
                  </a:lnTo>
                  <a:lnTo>
                    <a:pt x="363" y="665"/>
                  </a:lnTo>
                  <a:lnTo>
                    <a:pt x="356" y="658"/>
                  </a:lnTo>
                  <a:lnTo>
                    <a:pt x="336" y="639"/>
                  </a:lnTo>
                  <a:lnTo>
                    <a:pt x="320" y="622"/>
                  </a:lnTo>
                  <a:lnTo>
                    <a:pt x="308" y="610"/>
                  </a:lnTo>
                  <a:lnTo>
                    <a:pt x="307" y="609"/>
                  </a:lnTo>
                  <a:lnTo>
                    <a:pt x="298" y="600"/>
                  </a:lnTo>
                  <a:lnTo>
                    <a:pt x="258" y="559"/>
                  </a:lnTo>
                  <a:lnTo>
                    <a:pt x="254" y="557"/>
                  </a:lnTo>
                  <a:lnTo>
                    <a:pt x="249" y="552"/>
                  </a:lnTo>
                  <a:lnTo>
                    <a:pt x="249" y="551"/>
                  </a:lnTo>
                  <a:lnTo>
                    <a:pt x="190" y="491"/>
                  </a:lnTo>
                  <a:lnTo>
                    <a:pt x="187" y="489"/>
                  </a:lnTo>
                  <a:lnTo>
                    <a:pt x="149" y="452"/>
                  </a:lnTo>
                  <a:lnTo>
                    <a:pt x="153" y="447"/>
                  </a:lnTo>
                  <a:lnTo>
                    <a:pt x="171" y="413"/>
                  </a:lnTo>
                  <a:lnTo>
                    <a:pt x="173" y="411"/>
                  </a:lnTo>
                  <a:lnTo>
                    <a:pt x="173" y="409"/>
                  </a:lnTo>
                  <a:lnTo>
                    <a:pt x="178" y="404"/>
                  </a:lnTo>
                  <a:lnTo>
                    <a:pt x="178" y="402"/>
                  </a:lnTo>
                  <a:lnTo>
                    <a:pt x="183" y="392"/>
                  </a:lnTo>
                  <a:lnTo>
                    <a:pt x="185" y="389"/>
                  </a:lnTo>
                  <a:lnTo>
                    <a:pt x="192" y="378"/>
                  </a:lnTo>
                  <a:lnTo>
                    <a:pt x="193" y="375"/>
                  </a:lnTo>
                  <a:lnTo>
                    <a:pt x="195" y="372"/>
                  </a:lnTo>
                  <a:lnTo>
                    <a:pt x="198" y="368"/>
                  </a:lnTo>
                  <a:lnTo>
                    <a:pt x="202" y="361"/>
                  </a:lnTo>
                  <a:lnTo>
                    <a:pt x="202" y="360"/>
                  </a:lnTo>
                  <a:lnTo>
                    <a:pt x="212" y="344"/>
                  </a:lnTo>
                  <a:lnTo>
                    <a:pt x="215" y="336"/>
                  </a:lnTo>
                  <a:lnTo>
                    <a:pt x="217" y="336"/>
                  </a:lnTo>
                  <a:lnTo>
                    <a:pt x="217" y="334"/>
                  </a:lnTo>
                  <a:lnTo>
                    <a:pt x="229" y="314"/>
                  </a:lnTo>
                  <a:lnTo>
                    <a:pt x="232" y="307"/>
                  </a:lnTo>
                  <a:lnTo>
                    <a:pt x="234" y="303"/>
                  </a:lnTo>
                  <a:lnTo>
                    <a:pt x="237" y="298"/>
                  </a:lnTo>
                  <a:lnTo>
                    <a:pt x="239" y="297"/>
                  </a:lnTo>
                  <a:lnTo>
                    <a:pt x="253" y="273"/>
                  </a:lnTo>
                  <a:lnTo>
                    <a:pt x="258" y="263"/>
                  </a:lnTo>
                  <a:lnTo>
                    <a:pt x="263" y="256"/>
                  </a:lnTo>
                  <a:lnTo>
                    <a:pt x="276" y="230"/>
                  </a:lnTo>
                  <a:lnTo>
                    <a:pt x="281" y="222"/>
                  </a:lnTo>
                  <a:lnTo>
                    <a:pt x="286" y="213"/>
                  </a:lnTo>
                  <a:lnTo>
                    <a:pt x="288" y="210"/>
                  </a:lnTo>
                  <a:lnTo>
                    <a:pt x="300" y="189"/>
                  </a:lnTo>
                  <a:lnTo>
                    <a:pt x="307" y="177"/>
                  </a:lnTo>
                  <a:lnTo>
                    <a:pt x="317" y="160"/>
                  </a:lnTo>
                  <a:lnTo>
                    <a:pt x="320" y="153"/>
                  </a:lnTo>
                  <a:lnTo>
                    <a:pt x="339" y="121"/>
                  </a:lnTo>
                  <a:lnTo>
                    <a:pt x="363" y="78"/>
                  </a:lnTo>
                  <a:lnTo>
                    <a:pt x="376" y="48"/>
                  </a:lnTo>
                  <a:lnTo>
                    <a:pt x="366" y="39"/>
                  </a:lnTo>
                  <a:lnTo>
                    <a:pt x="376" y="32"/>
                  </a:lnTo>
                  <a:lnTo>
                    <a:pt x="376" y="31"/>
                  </a:lnTo>
                  <a:lnTo>
                    <a:pt x="380" y="27"/>
                  </a:lnTo>
                  <a:lnTo>
                    <a:pt x="381" y="31"/>
                  </a:lnTo>
                  <a:lnTo>
                    <a:pt x="385" y="29"/>
                  </a:lnTo>
                  <a:lnTo>
                    <a:pt x="397" y="24"/>
                  </a:lnTo>
                  <a:lnTo>
                    <a:pt x="402" y="15"/>
                  </a:lnTo>
                  <a:lnTo>
                    <a:pt x="408" y="0"/>
                  </a:lnTo>
                  <a:lnTo>
                    <a:pt x="413" y="0"/>
                  </a:lnTo>
                  <a:lnTo>
                    <a:pt x="447" y="53"/>
                  </a:lnTo>
                  <a:lnTo>
                    <a:pt x="476" y="58"/>
                  </a:lnTo>
                  <a:lnTo>
                    <a:pt x="508" y="72"/>
                  </a:lnTo>
                  <a:lnTo>
                    <a:pt x="510" y="80"/>
                  </a:lnTo>
                  <a:lnTo>
                    <a:pt x="517" y="96"/>
                  </a:lnTo>
                  <a:lnTo>
                    <a:pt x="532" y="102"/>
                  </a:lnTo>
                  <a:lnTo>
                    <a:pt x="522" y="136"/>
                  </a:lnTo>
                  <a:lnTo>
                    <a:pt x="530" y="174"/>
                  </a:lnTo>
                  <a:lnTo>
                    <a:pt x="535" y="186"/>
                  </a:lnTo>
                  <a:lnTo>
                    <a:pt x="561" y="194"/>
                  </a:lnTo>
                  <a:lnTo>
                    <a:pt x="590" y="193"/>
                  </a:lnTo>
                  <a:lnTo>
                    <a:pt x="596" y="211"/>
                  </a:lnTo>
                  <a:lnTo>
                    <a:pt x="607" y="215"/>
                  </a:lnTo>
                  <a:lnTo>
                    <a:pt x="615" y="239"/>
                  </a:lnTo>
                  <a:lnTo>
                    <a:pt x="652" y="242"/>
                  </a:lnTo>
                  <a:lnTo>
                    <a:pt x="656" y="252"/>
                  </a:lnTo>
                  <a:lnTo>
                    <a:pt x="671" y="254"/>
                  </a:lnTo>
                  <a:lnTo>
                    <a:pt x="679" y="268"/>
                  </a:lnTo>
                  <a:lnTo>
                    <a:pt x="688" y="263"/>
                  </a:lnTo>
                  <a:lnTo>
                    <a:pt x="710" y="273"/>
                  </a:lnTo>
                  <a:lnTo>
                    <a:pt x="717" y="317"/>
                  </a:lnTo>
                  <a:lnTo>
                    <a:pt x="739" y="344"/>
                  </a:lnTo>
                  <a:lnTo>
                    <a:pt x="757" y="349"/>
                  </a:lnTo>
                  <a:lnTo>
                    <a:pt x="757" y="368"/>
                  </a:lnTo>
                  <a:lnTo>
                    <a:pt x="768" y="368"/>
                  </a:lnTo>
                  <a:lnTo>
                    <a:pt x="817" y="413"/>
                  </a:lnTo>
                  <a:lnTo>
                    <a:pt x="805" y="441"/>
                  </a:lnTo>
                  <a:lnTo>
                    <a:pt x="834" y="549"/>
                  </a:lnTo>
                  <a:lnTo>
                    <a:pt x="852" y="556"/>
                  </a:lnTo>
                  <a:lnTo>
                    <a:pt x="850" y="571"/>
                  </a:lnTo>
                  <a:lnTo>
                    <a:pt x="834" y="576"/>
                  </a:lnTo>
                  <a:lnTo>
                    <a:pt x="844" y="595"/>
                  </a:lnTo>
                  <a:lnTo>
                    <a:pt x="847" y="590"/>
                  </a:lnTo>
                  <a:lnTo>
                    <a:pt x="862" y="619"/>
                  </a:lnTo>
                  <a:lnTo>
                    <a:pt x="876" y="624"/>
                  </a:lnTo>
                  <a:lnTo>
                    <a:pt x="873" y="682"/>
                  </a:lnTo>
                  <a:lnTo>
                    <a:pt x="849" y="736"/>
                  </a:lnTo>
                  <a:lnTo>
                    <a:pt x="837" y="743"/>
                  </a:lnTo>
                  <a:lnTo>
                    <a:pt x="820" y="791"/>
                  </a:lnTo>
                  <a:lnTo>
                    <a:pt x="818" y="871"/>
                  </a:lnTo>
                  <a:lnTo>
                    <a:pt x="795" y="878"/>
                  </a:lnTo>
                  <a:lnTo>
                    <a:pt x="790" y="929"/>
                  </a:lnTo>
                  <a:lnTo>
                    <a:pt x="808" y="954"/>
                  </a:lnTo>
                  <a:lnTo>
                    <a:pt x="788" y="966"/>
                  </a:lnTo>
                  <a:lnTo>
                    <a:pt x="784" y="990"/>
                  </a:lnTo>
                  <a:lnTo>
                    <a:pt x="810" y="1012"/>
                  </a:lnTo>
                  <a:lnTo>
                    <a:pt x="822" y="1064"/>
                  </a:lnTo>
                  <a:lnTo>
                    <a:pt x="842" y="1067"/>
                  </a:lnTo>
                  <a:lnTo>
                    <a:pt x="845" y="1099"/>
                  </a:lnTo>
                  <a:lnTo>
                    <a:pt x="827" y="1101"/>
                  </a:lnTo>
                  <a:lnTo>
                    <a:pt x="822" y="1110"/>
                  </a:lnTo>
                  <a:lnTo>
                    <a:pt x="827" y="1132"/>
                  </a:lnTo>
                  <a:lnTo>
                    <a:pt x="810" y="1173"/>
                  </a:lnTo>
                  <a:lnTo>
                    <a:pt x="822" y="1188"/>
                  </a:lnTo>
                  <a:lnTo>
                    <a:pt x="823" y="1200"/>
                  </a:lnTo>
                  <a:lnTo>
                    <a:pt x="817" y="1227"/>
                  </a:lnTo>
                  <a:lnTo>
                    <a:pt x="823" y="1241"/>
                  </a:lnTo>
                  <a:lnTo>
                    <a:pt x="840" y="1253"/>
                  </a:lnTo>
                  <a:lnTo>
                    <a:pt x="834" y="1275"/>
                  </a:lnTo>
                  <a:lnTo>
                    <a:pt x="812" y="1285"/>
                  </a:lnTo>
                  <a:lnTo>
                    <a:pt x="815" y="1297"/>
                  </a:lnTo>
                  <a:lnTo>
                    <a:pt x="825" y="1302"/>
                  </a:lnTo>
                  <a:lnTo>
                    <a:pt x="840" y="1302"/>
                  </a:lnTo>
                  <a:lnTo>
                    <a:pt x="847" y="1306"/>
                  </a:lnTo>
                  <a:lnTo>
                    <a:pt x="849" y="1316"/>
                  </a:lnTo>
                  <a:lnTo>
                    <a:pt x="830" y="1345"/>
                  </a:lnTo>
                  <a:lnTo>
                    <a:pt x="830" y="1382"/>
                  </a:lnTo>
                  <a:lnTo>
                    <a:pt x="842" y="1396"/>
                  </a:lnTo>
                  <a:lnTo>
                    <a:pt x="857" y="1401"/>
                  </a:lnTo>
                  <a:lnTo>
                    <a:pt x="873" y="1430"/>
                  </a:lnTo>
                  <a:lnTo>
                    <a:pt x="873" y="1478"/>
                  </a:lnTo>
                  <a:lnTo>
                    <a:pt x="854" y="1534"/>
                  </a:lnTo>
                  <a:lnTo>
                    <a:pt x="857" y="1571"/>
                  </a:lnTo>
                  <a:lnTo>
                    <a:pt x="873" y="1611"/>
                  </a:lnTo>
                  <a:lnTo>
                    <a:pt x="866" y="1658"/>
                  </a:lnTo>
                  <a:lnTo>
                    <a:pt x="859" y="1658"/>
                  </a:lnTo>
                  <a:lnTo>
                    <a:pt x="842" y="1653"/>
                  </a:lnTo>
                  <a:lnTo>
                    <a:pt x="835" y="1653"/>
                  </a:lnTo>
                  <a:lnTo>
                    <a:pt x="832" y="1650"/>
                  </a:lnTo>
                  <a:lnTo>
                    <a:pt x="828" y="1643"/>
                  </a:lnTo>
                  <a:lnTo>
                    <a:pt x="818" y="1638"/>
                  </a:lnTo>
                  <a:lnTo>
                    <a:pt x="810" y="1640"/>
                  </a:lnTo>
                  <a:lnTo>
                    <a:pt x="810" y="1633"/>
                  </a:lnTo>
                  <a:lnTo>
                    <a:pt x="808" y="1629"/>
                  </a:lnTo>
                  <a:lnTo>
                    <a:pt x="805" y="1629"/>
                  </a:lnTo>
                  <a:lnTo>
                    <a:pt x="803" y="1638"/>
                  </a:lnTo>
                  <a:lnTo>
                    <a:pt x="800" y="1638"/>
                  </a:lnTo>
                  <a:lnTo>
                    <a:pt x="796" y="1636"/>
                  </a:lnTo>
                  <a:lnTo>
                    <a:pt x="796" y="1629"/>
                  </a:lnTo>
                  <a:lnTo>
                    <a:pt x="788" y="1623"/>
                  </a:lnTo>
                  <a:lnTo>
                    <a:pt x="786" y="1624"/>
                  </a:lnTo>
                  <a:lnTo>
                    <a:pt x="778" y="1623"/>
                  </a:lnTo>
                  <a:lnTo>
                    <a:pt x="781" y="1621"/>
                  </a:lnTo>
                  <a:lnTo>
                    <a:pt x="781" y="1619"/>
                  </a:lnTo>
                  <a:lnTo>
                    <a:pt x="768" y="1617"/>
                  </a:lnTo>
                  <a:lnTo>
                    <a:pt x="744" y="1602"/>
                  </a:lnTo>
                  <a:lnTo>
                    <a:pt x="739" y="1597"/>
                  </a:lnTo>
                  <a:lnTo>
                    <a:pt x="732" y="1599"/>
                  </a:lnTo>
                  <a:lnTo>
                    <a:pt x="725" y="1594"/>
                  </a:lnTo>
                  <a:lnTo>
                    <a:pt x="727" y="1580"/>
                  </a:lnTo>
                  <a:lnTo>
                    <a:pt x="727" y="1575"/>
                  </a:lnTo>
                  <a:lnTo>
                    <a:pt x="723" y="1575"/>
                  </a:lnTo>
                  <a:lnTo>
                    <a:pt x="729" y="1568"/>
                  </a:lnTo>
                  <a:lnTo>
                    <a:pt x="725" y="1561"/>
                  </a:lnTo>
                  <a:lnTo>
                    <a:pt x="727" y="1554"/>
                  </a:lnTo>
                  <a:lnTo>
                    <a:pt x="722" y="1544"/>
                  </a:lnTo>
                  <a:lnTo>
                    <a:pt x="723" y="1541"/>
                  </a:lnTo>
                  <a:lnTo>
                    <a:pt x="722" y="1529"/>
                  </a:lnTo>
                  <a:lnTo>
                    <a:pt x="720" y="1495"/>
                  </a:lnTo>
                  <a:lnTo>
                    <a:pt x="713" y="1486"/>
                  </a:lnTo>
                  <a:lnTo>
                    <a:pt x="713" y="1445"/>
                  </a:lnTo>
                  <a:lnTo>
                    <a:pt x="707" y="1428"/>
                  </a:lnTo>
                  <a:lnTo>
                    <a:pt x="695" y="1423"/>
                  </a:lnTo>
                  <a:lnTo>
                    <a:pt x="686" y="1425"/>
                  </a:lnTo>
                  <a:lnTo>
                    <a:pt x="678" y="1416"/>
                  </a:lnTo>
                  <a:lnTo>
                    <a:pt x="657" y="1409"/>
                  </a:lnTo>
                  <a:lnTo>
                    <a:pt x="463" y="1316"/>
                  </a:lnTo>
                  <a:lnTo>
                    <a:pt x="458" y="1316"/>
                  </a:lnTo>
                  <a:lnTo>
                    <a:pt x="451" y="1317"/>
                  </a:lnTo>
                  <a:lnTo>
                    <a:pt x="442" y="1316"/>
                  </a:lnTo>
                  <a:lnTo>
                    <a:pt x="437" y="1317"/>
                  </a:lnTo>
                  <a:lnTo>
                    <a:pt x="425" y="1314"/>
                  </a:lnTo>
                  <a:lnTo>
                    <a:pt x="422" y="1321"/>
                  </a:lnTo>
                  <a:lnTo>
                    <a:pt x="410" y="1321"/>
                  </a:lnTo>
                  <a:lnTo>
                    <a:pt x="400" y="1328"/>
                  </a:lnTo>
                  <a:lnTo>
                    <a:pt x="386" y="1328"/>
                  </a:lnTo>
                  <a:lnTo>
                    <a:pt x="371" y="1335"/>
                  </a:lnTo>
                  <a:lnTo>
                    <a:pt x="336" y="1328"/>
                  </a:lnTo>
                  <a:lnTo>
                    <a:pt x="298" y="1326"/>
                  </a:lnTo>
                  <a:lnTo>
                    <a:pt x="292" y="1324"/>
                  </a:lnTo>
                  <a:lnTo>
                    <a:pt x="280" y="1316"/>
                  </a:lnTo>
                  <a:lnTo>
                    <a:pt x="268" y="1317"/>
                  </a:lnTo>
                  <a:lnTo>
                    <a:pt x="246" y="1311"/>
                  </a:lnTo>
                  <a:lnTo>
                    <a:pt x="237" y="1309"/>
                  </a:lnTo>
                  <a:lnTo>
                    <a:pt x="165" y="1326"/>
                  </a:lnTo>
                  <a:lnTo>
                    <a:pt x="132" y="1340"/>
                  </a:lnTo>
                  <a:lnTo>
                    <a:pt x="120" y="1352"/>
                  </a:lnTo>
                  <a:lnTo>
                    <a:pt x="109" y="1377"/>
                  </a:lnTo>
                  <a:lnTo>
                    <a:pt x="107" y="1384"/>
                  </a:lnTo>
                  <a:lnTo>
                    <a:pt x="90" y="1392"/>
                  </a:lnTo>
                  <a:lnTo>
                    <a:pt x="83" y="1396"/>
                  </a:lnTo>
                  <a:lnTo>
                    <a:pt x="85" y="1398"/>
                  </a:lnTo>
                  <a:lnTo>
                    <a:pt x="82" y="1399"/>
                  </a:lnTo>
                  <a:lnTo>
                    <a:pt x="76" y="1413"/>
                  </a:lnTo>
                  <a:lnTo>
                    <a:pt x="70" y="1421"/>
                  </a:lnTo>
                  <a:lnTo>
                    <a:pt x="63" y="1435"/>
                  </a:lnTo>
                  <a:lnTo>
                    <a:pt x="43" y="1370"/>
                  </a:lnTo>
                  <a:lnTo>
                    <a:pt x="0" y="1225"/>
                  </a:lnTo>
                  <a:close/>
                </a:path>
              </a:pathLst>
            </a:custGeom>
            <a:solidFill>
              <a:srgbClr val="CC000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0" name="Freeform 22"/>
            <p:cNvSpPr>
              <a:spLocks/>
            </p:cNvSpPr>
            <p:nvPr/>
          </p:nvSpPr>
          <p:spPr bwMode="auto">
            <a:xfrm>
              <a:off x="3420" y="1407"/>
              <a:ext cx="427" cy="590"/>
            </a:xfrm>
            <a:custGeom>
              <a:avLst/>
              <a:gdLst>
                <a:gd name="T0" fmla="*/ 22 w 962"/>
                <a:gd name="T1" fmla="*/ 395 h 1459"/>
                <a:gd name="T2" fmla="*/ 25 w 962"/>
                <a:gd name="T3" fmla="*/ 479 h 1459"/>
                <a:gd name="T4" fmla="*/ 86 w 962"/>
                <a:gd name="T5" fmla="*/ 504 h 1459"/>
                <a:gd name="T6" fmla="*/ 142 w 962"/>
                <a:gd name="T7" fmla="*/ 535 h 1459"/>
                <a:gd name="T8" fmla="*/ 169 w 962"/>
                <a:gd name="T9" fmla="*/ 561 h 1459"/>
                <a:gd name="T10" fmla="*/ 207 w 962"/>
                <a:gd name="T11" fmla="*/ 610 h 1459"/>
                <a:gd name="T12" fmla="*/ 247 w 962"/>
                <a:gd name="T13" fmla="*/ 661 h 1459"/>
                <a:gd name="T14" fmla="*/ 295 w 962"/>
                <a:gd name="T15" fmla="*/ 734 h 1459"/>
                <a:gd name="T16" fmla="*/ 340 w 962"/>
                <a:gd name="T17" fmla="*/ 864 h 1459"/>
                <a:gd name="T18" fmla="*/ 337 w 962"/>
                <a:gd name="T19" fmla="*/ 883 h 1459"/>
                <a:gd name="T20" fmla="*/ 363 w 962"/>
                <a:gd name="T21" fmla="*/ 975 h 1459"/>
                <a:gd name="T22" fmla="*/ 310 w 962"/>
                <a:gd name="T23" fmla="*/ 1084 h 1459"/>
                <a:gd name="T24" fmla="*/ 280 w 962"/>
                <a:gd name="T25" fmla="*/ 1222 h 1459"/>
                <a:gd name="T26" fmla="*/ 274 w 962"/>
                <a:gd name="T27" fmla="*/ 1283 h 1459"/>
                <a:gd name="T28" fmla="*/ 332 w 962"/>
                <a:gd name="T29" fmla="*/ 1360 h 1459"/>
                <a:gd name="T30" fmla="*/ 363 w 962"/>
                <a:gd name="T31" fmla="*/ 1339 h 1459"/>
                <a:gd name="T32" fmla="*/ 444 w 962"/>
                <a:gd name="T33" fmla="*/ 1309 h 1459"/>
                <a:gd name="T34" fmla="*/ 484 w 962"/>
                <a:gd name="T35" fmla="*/ 1437 h 1459"/>
                <a:gd name="T36" fmla="*/ 672 w 962"/>
                <a:gd name="T37" fmla="*/ 1416 h 1459"/>
                <a:gd name="T38" fmla="*/ 610 w 962"/>
                <a:gd name="T39" fmla="*/ 1370 h 1459"/>
                <a:gd name="T40" fmla="*/ 605 w 962"/>
                <a:gd name="T41" fmla="*/ 1307 h 1459"/>
                <a:gd name="T42" fmla="*/ 664 w 962"/>
                <a:gd name="T43" fmla="*/ 1270 h 1459"/>
                <a:gd name="T44" fmla="*/ 676 w 962"/>
                <a:gd name="T45" fmla="*/ 1230 h 1459"/>
                <a:gd name="T46" fmla="*/ 720 w 962"/>
                <a:gd name="T47" fmla="*/ 1190 h 1459"/>
                <a:gd name="T48" fmla="*/ 752 w 962"/>
                <a:gd name="T49" fmla="*/ 1121 h 1459"/>
                <a:gd name="T50" fmla="*/ 728 w 962"/>
                <a:gd name="T51" fmla="*/ 1082 h 1459"/>
                <a:gd name="T52" fmla="*/ 691 w 962"/>
                <a:gd name="T53" fmla="*/ 1023 h 1459"/>
                <a:gd name="T54" fmla="*/ 749 w 962"/>
                <a:gd name="T55" fmla="*/ 927 h 1459"/>
                <a:gd name="T56" fmla="*/ 800 w 962"/>
                <a:gd name="T57" fmla="*/ 917 h 1459"/>
                <a:gd name="T58" fmla="*/ 840 w 962"/>
                <a:gd name="T59" fmla="*/ 823 h 1459"/>
                <a:gd name="T60" fmla="*/ 796 w 962"/>
                <a:gd name="T61" fmla="*/ 781 h 1459"/>
                <a:gd name="T62" fmla="*/ 786 w 962"/>
                <a:gd name="T63" fmla="*/ 711 h 1459"/>
                <a:gd name="T64" fmla="*/ 832 w 962"/>
                <a:gd name="T65" fmla="*/ 731 h 1459"/>
                <a:gd name="T66" fmla="*/ 891 w 962"/>
                <a:gd name="T67" fmla="*/ 697 h 1459"/>
                <a:gd name="T68" fmla="*/ 918 w 962"/>
                <a:gd name="T69" fmla="*/ 675 h 1459"/>
                <a:gd name="T70" fmla="*/ 945 w 962"/>
                <a:gd name="T71" fmla="*/ 642 h 1459"/>
                <a:gd name="T72" fmla="*/ 935 w 962"/>
                <a:gd name="T73" fmla="*/ 566 h 1459"/>
                <a:gd name="T74" fmla="*/ 884 w 962"/>
                <a:gd name="T75" fmla="*/ 290 h 1459"/>
                <a:gd name="T76" fmla="*/ 796 w 962"/>
                <a:gd name="T77" fmla="*/ 230 h 1459"/>
                <a:gd name="T78" fmla="*/ 754 w 962"/>
                <a:gd name="T79" fmla="*/ 227 h 1459"/>
                <a:gd name="T80" fmla="*/ 706 w 962"/>
                <a:gd name="T81" fmla="*/ 181 h 1459"/>
                <a:gd name="T82" fmla="*/ 661 w 962"/>
                <a:gd name="T83" fmla="*/ 123 h 1459"/>
                <a:gd name="T84" fmla="*/ 662 w 962"/>
                <a:gd name="T85" fmla="*/ 82 h 1459"/>
                <a:gd name="T86" fmla="*/ 561 w 962"/>
                <a:gd name="T87" fmla="*/ 85 h 1459"/>
                <a:gd name="T88" fmla="*/ 495 w 962"/>
                <a:gd name="T89" fmla="*/ 10 h 1459"/>
                <a:gd name="T90" fmla="*/ 393 w 962"/>
                <a:gd name="T91" fmla="*/ 17 h 1459"/>
                <a:gd name="T92" fmla="*/ 308 w 962"/>
                <a:gd name="T93" fmla="*/ 65 h 1459"/>
                <a:gd name="T94" fmla="*/ 293 w 962"/>
                <a:gd name="T95" fmla="*/ 78 h 1459"/>
                <a:gd name="T96" fmla="*/ 285 w 962"/>
                <a:gd name="T97" fmla="*/ 94 h 1459"/>
                <a:gd name="T98" fmla="*/ 274 w 962"/>
                <a:gd name="T99" fmla="*/ 121 h 1459"/>
                <a:gd name="T100" fmla="*/ 261 w 962"/>
                <a:gd name="T101" fmla="*/ 126 h 1459"/>
                <a:gd name="T102" fmla="*/ 258 w 962"/>
                <a:gd name="T103" fmla="*/ 141 h 1459"/>
                <a:gd name="T104" fmla="*/ 242 w 962"/>
                <a:gd name="T105" fmla="*/ 148 h 1459"/>
                <a:gd name="T106" fmla="*/ 229 w 962"/>
                <a:gd name="T107" fmla="*/ 157 h 1459"/>
                <a:gd name="T108" fmla="*/ 224 w 962"/>
                <a:gd name="T109" fmla="*/ 160 h 1459"/>
                <a:gd name="T110" fmla="*/ 220 w 962"/>
                <a:gd name="T111" fmla="*/ 162 h 1459"/>
                <a:gd name="T112" fmla="*/ 207 w 962"/>
                <a:gd name="T113" fmla="*/ 162 h 1459"/>
                <a:gd name="T114" fmla="*/ 193 w 962"/>
                <a:gd name="T115" fmla="*/ 174 h 1459"/>
                <a:gd name="T116" fmla="*/ 149 w 962"/>
                <a:gd name="T117" fmla="*/ 220 h 1459"/>
                <a:gd name="T118" fmla="*/ 119 w 962"/>
                <a:gd name="T119" fmla="*/ 295 h 1459"/>
                <a:gd name="T120" fmla="*/ 86 w 962"/>
                <a:gd name="T121" fmla="*/ 320 h 1459"/>
                <a:gd name="T122" fmla="*/ 32 w 962"/>
                <a:gd name="T123" fmla="*/ 336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2" h="1459">
                  <a:moveTo>
                    <a:pt x="0" y="373"/>
                  </a:moveTo>
                  <a:lnTo>
                    <a:pt x="7" y="389"/>
                  </a:lnTo>
                  <a:lnTo>
                    <a:pt x="22" y="395"/>
                  </a:lnTo>
                  <a:lnTo>
                    <a:pt x="12" y="429"/>
                  </a:lnTo>
                  <a:lnTo>
                    <a:pt x="20" y="467"/>
                  </a:lnTo>
                  <a:lnTo>
                    <a:pt x="25" y="479"/>
                  </a:lnTo>
                  <a:lnTo>
                    <a:pt x="51" y="487"/>
                  </a:lnTo>
                  <a:lnTo>
                    <a:pt x="80" y="486"/>
                  </a:lnTo>
                  <a:lnTo>
                    <a:pt x="86" y="504"/>
                  </a:lnTo>
                  <a:lnTo>
                    <a:pt x="97" y="508"/>
                  </a:lnTo>
                  <a:lnTo>
                    <a:pt x="105" y="532"/>
                  </a:lnTo>
                  <a:lnTo>
                    <a:pt x="142" y="535"/>
                  </a:lnTo>
                  <a:lnTo>
                    <a:pt x="146" y="545"/>
                  </a:lnTo>
                  <a:lnTo>
                    <a:pt x="161" y="547"/>
                  </a:lnTo>
                  <a:lnTo>
                    <a:pt x="169" y="561"/>
                  </a:lnTo>
                  <a:lnTo>
                    <a:pt x="178" y="556"/>
                  </a:lnTo>
                  <a:lnTo>
                    <a:pt x="200" y="566"/>
                  </a:lnTo>
                  <a:lnTo>
                    <a:pt x="207" y="610"/>
                  </a:lnTo>
                  <a:lnTo>
                    <a:pt x="229" y="637"/>
                  </a:lnTo>
                  <a:lnTo>
                    <a:pt x="247" y="642"/>
                  </a:lnTo>
                  <a:lnTo>
                    <a:pt x="247" y="661"/>
                  </a:lnTo>
                  <a:lnTo>
                    <a:pt x="258" y="661"/>
                  </a:lnTo>
                  <a:lnTo>
                    <a:pt x="307" y="706"/>
                  </a:lnTo>
                  <a:lnTo>
                    <a:pt x="295" y="734"/>
                  </a:lnTo>
                  <a:lnTo>
                    <a:pt x="324" y="842"/>
                  </a:lnTo>
                  <a:lnTo>
                    <a:pt x="342" y="849"/>
                  </a:lnTo>
                  <a:lnTo>
                    <a:pt x="340" y="864"/>
                  </a:lnTo>
                  <a:lnTo>
                    <a:pt x="324" y="869"/>
                  </a:lnTo>
                  <a:lnTo>
                    <a:pt x="334" y="888"/>
                  </a:lnTo>
                  <a:lnTo>
                    <a:pt x="337" y="883"/>
                  </a:lnTo>
                  <a:lnTo>
                    <a:pt x="352" y="912"/>
                  </a:lnTo>
                  <a:lnTo>
                    <a:pt x="366" y="917"/>
                  </a:lnTo>
                  <a:lnTo>
                    <a:pt x="363" y="975"/>
                  </a:lnTo>
                  <a:lnTo>
                    <a:pt x="339" y="1029"/>
                  </a:lnTo>
                  <a:lnTo>
                    <a:pt x="327" y="1036"/>
                  </a:lnTo>
                  <a:lnTo>
                    <a:pt x="310" y="1084"/>
                  </a:lnTo>
                  <a:lnTo>
                    <a:pt x="308" y="1164"/>
                  </a:lnTo>
                  <a:lnTo>
                    <a:pt x="285" y="1171"/>
                  </a:lnTo>
                  <a:lnTo>
                    <a:pt x="280" y="1222"/>
                  </a:lnTo>
                  <a:lnTo>
                    <a:pt x="298" y="1247"/>
                  </a:lnTo>
                  <a:lnTo>
                    <a:pt x="278" y="1259"/>
                  </a:lnTo>
                  <a:lnTo>
                    <a:pt x="274" y="1283"/>
                  </a:lnTo>
                  <a:lnTo>
                    <a:pt x="300" y="1305"/>
                  </a:lnTo>
                  <a:lnTo>
                    <a:pt x="312" y="1357"/>
                  </a:lnTo>
                  <a:lnTo>
                    <a:pt x="332" y="1360"/>
                  </a:lnTo>
                  <a:lnTo>
                    <a:pt x="335" y="1338"/>
                  </a:lnTo>
                  <a:lnTo>
                    <a:pt x="344" y="1334"/>
                  </a:lnTo>
                  <a:lnTo>
                    <a:pt x="363" y="1339"/>
                  </a:lnTo>
                  <a:lnTo>
                    <a:pt x="376" y="1321"/>
                  </a:lnTo>
                  <a:lnTo>
                    <a:pt x="427" y="1302"/>
                  </a:lnTo>
                  <a:lnTo>
                    <a:pt x="444" y="1309"/>
                  </a:lnTo>
                  <a:lnTo>
                    <a:pt x="469" y="1307"/>
                  </a:lnTo>
                  <a:lnTo>
                    <a:pt x="469" y="1420"/>
                  </a:lnTo>
                  <a:lnTo>
                    <a:pt x="484" y="1437"/>
                  </a:lnTo>
                  <a:lnTo>
                    <a:pt x="657" y="1435"/>
                  </a:lnTo>
                  <a:lnTo>
                    <a:pt x="672" y="1459"/>
                  </a:lnTo>
                  <a:lnTo>
                    <a:pt x="672" y="1416"/>
                  </a:lnTo>
                  <a:lnTo>
                    <a:pt x="639" y="1418"/>
                  </a:lnTo>
                  <a:lnTo>
                    <a:pt x="620" y="1396"/>
                  </a:lnTo>
                  <a:lnTo>
                    <a:pt x="610" y="1370"/>
                  </a:lnTo>
                  <a:lnTo>
                    <a:pt x="617" y="1345"/>
                  </a:lnTo>
                  <a:lnTo>
                    <a:pt x="605" y="1329"/>
                  </a:lnTo>
                  <a:lnTo>
                    <a:pt x="605" y="1307"/>
                  </a:lnTo>
                  <a:lnTo>
                    <a:pt x="642" y="1287"/>
                  </a:lnTo>
                  <a:lnTo>
                    <a:pt x="649" y="1287"/>
                  </a:lnTo>
                  <a:lnTo>
                    <a:pt x="664" y="1270"/>
                  </a:lnTo>
                  <a:lnTo>
                    <a:pt x="664" y="1263"/>
                  </a:lnTo>
                  <a:lnTo>
                    <a:pt x="676" y="1256"/>
                  </a:lnTo>
                  <a:lnTo>
                    <a:pt x="676" y="1230"/>
                  </a:lnTo>
                  <a:lnTo>
                    <a:pt x="703" y="1218"/>
                  </a:lnTo>
                  <a:lnTo>
                    <a:pt x="717" y="1200"/>
                  </a:lnTo>
                  <a:lnTo>
                    <a:pt x="720" y="1190"/>
                  </a:lnTo>
                  <a:lnTo>
                    <a:pt x="733" y="1181"/>
                  </a:lnTo>
                  <a:lnTo>
                    <a:pt x="742" y="1126"/>
                  </a:lnTo>
                  <a:lnTo>
                    <a:pt x="752" y="1121"/>
                  </a:lnTo>
                  <a:lnTo>
                    <a:pt x="752" y="1096"/>
                  </a:lnTo>
                  <a:lnTo>
                    <a:pt x="737" y="1069"/>
                  </a:lnTo>
                  <a:lnTo>
                    <a:pt x="728" y="1082"/>
                  </a:lnTo>
                  <a:lnTo>
                    <a:pt x="720" y="1086"/>
                  </a:lnTo>
                  <a:lnTo>
                    <a:pt x="700" y="1072"/>
                  </a:lnTo>
                  <a:lnTo>
                    <a:pt x="691" y="1023"/>
                  </a:lnTo>
                  <a:lnTo>
                    <a:pt x="710" y="1024"/>
                  </a:lnTo>
                  <a:lnTo>
                    <a:pt x="754" y="980"/>
                  </a:lnTo>
                  <a:lnTo>
                    <a:pt x="749" y="927"/>
                  </a:lnTo>
                  <a:lnTo>
                    <a:pt x="784" y="896"/>
                  </a:lnTo>
                  <a:lnTo>
                    <a:pt x="800" y="907"/>
                  </a:lnTo>
                  <a:lnTo>
                    <a:pt x="800" y="917"/>
                  </a:lnTo>
                  <a:lnTo>
                    <a:pt x="822" y="919"/>
                  </a:lnTo>
                  <a:lnTo>
                    <a:pt x="818" y="847"/>
                  </a:lnTo>
                  <a:lnTo>
                    <a:pt x="840" y="823"/>
                  </a:lnTo>
                  <a:lnTo>
                    <a:pt x="820" y="801"/>
                  </a:lnTo>
                  <a:lnTo>
                    <a:pt x="813" y="803"/>
                  </a:lnTo>
                  <a:lnTo>
                    <a:pt x="796" y="781"/>
                  </a:lnTo>
                  <a:lnTo>
                    <a:pt x="789" y="736"/>
                  </a:lnTo>
                  <a:lnTo>
                    <a:pt x="776" y="728"/>
                  </a:lnTo>
                  <a:lnTo>
                    <a:pt x="786" y="711"/>
                  </a:lnTo>
                  <a:lnTo>
                    <a:pt x="794" y="706"/>
                  </a:lnTo>
                  <a:lnTo>
                    <a:pt x="830" y="719"/>
                  </a:lnTo>
                  <a:lnTo>
                    <a:pt x="832" y="731"/>
                  </a:lnTo>
                  <a:lnTo>
                    <a:pt x="847" y="675"/>
                  </a:lnTo>
                  <a:lnTo>
                    <a:pt x="876" y="670"/>
                  </a:lnTo>
                  <a:lnTo>
                    <a:pt x="891" y="697"/>
                  </a:lnTo>
                  <a:lnTo>
                    <a:pt x="899" y="699"/>
                  </a:lnTo>
                  <a:lnTo>
                    <a:pt x="901" y="677"/>
                  </a:lnTo>
                  <a:lnTo>
                    <a:pt x="918" y="675"/>
                  </a:lnTo>
                  <a:lnTo>
                    <a:pt x="916" y="658"/>
                  </a:lnTo>
                  <a:lnTo>
                    <a:pt x="935" y="642"/>
                  </a:lnTo>
                  <a:lnTo>
                    <a:pt x="945" y="642"/>
                  </a:lnTo>
                  <a:lnTo>
                    <a:pt x="943" y="637"/>
                  </a:lnTo>
                  <a:lnTo>
                    <a:pt x="962" y="629"/>
                  </a:lnTo>
                  <a:lnTo>
                    <a:pt x="935" y="566"/>
                  </a:lnTo>
                  <a:lnTo>
                    <a:pt x="866" y="513"/>
                  </a:lnTo>
                  <a:lnTo>
                    <a:pt x="899" y="453"/>
                  </a:lnTo>
                  <a:lnTo>
                    <a:pt x="884" y="290"/>
                  </a:lnTo>
                  <a:lnTo>
                    <a:pt x="866" y="290"/>
                  </a:lnTo>
                  <a:lnTo>
                    <a:pt x="862" y="276"/>
                  </a:lnTo>
                  <a:lnTo>
                    <a:pt x="796" y="230"/>
                  </a:lnTo>
                  <a:lnTo>
                    <a:pt x="781" y="196"/>
                  </a:lnTo>
                  <a:lnTo>
                    <a:pt x="767" y="203"/>
                  </a:lnTo>
                  <a:lnTo>
                    <a:pt x="754" y="227"/>
                  </a:lnTo>
                  <a:lnTo>
                    <a:pt x="733" y="228"/>
                  </a:lnTo>
                  <a:lnTo>
                    <a:pt x="722" y="194"/>
                  </a:lnTo>
                  <a:lnTo>
                    <a:pt x="706" y="181"/>
                  </a:lnTo>
                  <a:lnTo>
                    <a:pt x="696" y="182"/>
                  </a:lnTo>
                  <a:lnTo>
                    <a:pt x="683" y="167"/>
                  </a:lnTo>
                  <a:lnTo>
                    <a:pt x="661" y="123"/>
                  </a:lnTo>
                  <a:lnTo>
                    <a:pt x="674" y="118"/>
                  </a:lnTo>
                  <a:lnTo>
                    <a:pt x="664" y="97"/>
                  </a:lnTo>
                  <a:lnTo>
                    <a:pt x="662" y="82"/>
                  </a:lnTo>
                  <a:lnTo>
                    <a:pt x="627" y="111"/>
                  </a:lnTo>
                  <a:lnTo>
                    <a:pt x="588" y="97"/>
                  </a:lnTo>
                  <a:lnTo>
                    <a:pt x="561" y="85"/>
                  </a:lnTo>
                  <a:lnTo>
                    <a:pt x="552" y="82"/>
                  </a:lnTo>
                  <a:lnTo>
                    <a:pt x="551" y="77"/>
                  </a:lnTo>
                  <a:lnTo>
                    <a:pt x="495" y="10"/>
                  </a:lnTo>
                  <a:lnTo>
                    <a:pt x="479" y="0"/>
                  </a:lnTo>
                  <a:lnTo>
                    <a:pt x="451" y="37"/>
                  </a:lnTo>
                  <a:lnTo>
                    <a:pt x="393" y="17"/>
                  </a:lnTo>
                  <a:lnTo>
                    <a:pt x="344" y="48"/>
                  </a:lnTo>
                  <a:lnTo>
                    <a:pt x="324" y="44"/>
                  </a:lnTo>
                  <a:lnTo>
                    <a:pt x="308" y="65"/>
                  </a:lnTo>
                  <a:lnTo>
                    <a:pt x="308" y="70"/>
                  </a:lnTo>
                  <a:lnTo>
                    <a:pt x="300" y="70"/>
                  </a:lnTo>
                  <a:lnTo>
                    <a:pt x="293" y="78"/>
                  </a:lnTo>
                  <a:lnTo>
                    <a:pt x="291" y="83"/>
                  </a:lnTo>
                  <a:lnTo>
                    <a:pt x="288" y="85"/>
                  </a:lnTo>
                  <a:lnTo>
                    <a:pt x="285" y="94"/>
                  </a:lnTo>
                  <a:lnTo>
                    <a:pt x="280" y="95"/>
                  </a:lnTo>
                  <a:lnTo>
                    <a:pt x="276" y="99"/>
                  </a:lnTo>
                  <a:lnTo>
                    <a:pt x="274" y="121"/>
                  </a:lnTo>
                  <a:lnTo>
                    <a:pt x="269" y="124"/>
                  </a:lnTo>
                  <a:lnTo>
                    <a:pt x="263" y="126"/>
                  </a:lnTo>
                  <a:lnTo>
                    <a:pt x="261" y="126"/>
                  </a:lnTo>
                  <a:lnTo>
                    <a:pt x="259" y="131"/>
                  </a:lnTo>
                  <a:lnTo>
                    <a:pt x="259" y="138"/>
                  </a:lnTo>
                  <a:lnTo>
                    <a:pt x="258" y="141"/>
                  </a:lnTo>
                  <a:lnTo>
                    <a:pt x="256" y="150"/>
                  </a:lnTo>
                  <a:lnTo>
                    <a:pt x="244" y="148"/>
                  </a:lnTo>
                  <a:lnTo>
                    <a:pt x="242" y="148"/>
                  </a:lnTo>
                  <a:lnTo>
                    <a:pt x="241" y="148"/>
                  </a:lnTo>
                  <a:lnTo>
                    <a:pt x="239" y="148"/>
                  </a:lnTo>
                  <a:lnTo>
                    <a:pt x="229" y="157"/>
                  </a:lnTo>
                  <a:lnTo>
                    <a:pt x="225" y="158"/>
                  </a:lnTo>
                  <a:lnTo>
                    <a:pt x="225" y="160"/>
                  </a:lnTo>
                  <a:lnTo>
                    <a:pt x="224" y="160"/>
                  </a:lnTo>
                  <a:lnTo>
                    <a:pt x="224" y="162"/>
                  </a:lnTo>
                  <a:lnTo>
                    <a:pt x="222" y="160"/>
                  </a:lnTo>
                  <a:lnTo>
                    <a:pt x="220" y="162"/>
                  </a:lnTo>
                  <a:lnTo>
                    <a:pt x="215" y="162"/>
                  </a:lnTo>
                  <a:lnTo>
                    <a:pt x="215" y="160"/>
                  </a:lnTo>
                  <a:lnTo>
                    <a:pt x="207" y="162"/>
                  </a:lnTo>
                  <a:lnTo>
                    <a:pt x="207" y="160"/>
                  </a:lnTo>
                  <a:lnTo>
                    <a:pt x="202" y="160"/>
                  </a:lnTo>
                  <a:lnTo>
                    <a:pt x="193" y="174"/>
                  </a:lnTo>
                  <a:lnTo>
                    <a:pt x="185" y="181"/>
                  </a:lnTo>
                  <a:lnTo>
                    <a:pt x="169" y="193"/>
                  </a:lnTo>
                  <a:lnTo>
                    <a:pt x="149" y="220"/>
                  </a:lnTo>
                  <a:lnTo>
                    <a:pt x="136" y="240"/>
                  </a:lnTo>
                  <a:lnTo>
                    <a:pt x="125" y="259"/>
                  </a:lnTo>
                  <a:lnTo>
                    <a:pt x="119" y="295"/>
                  </a:lnTo>
                  <a:lnTo>
                    <a:pt x="108" y="310"/>
                  </a:lnTo>
                  <a:lnTo>
                    <a:pt x="98" y="317"/>
                  </a:lnTo>
                  <a:lnTo>
                    <a:pt x="86" y="320"/>
                  </a:lnTo>
                  <a:lnTo>
                    <a:pt x="68" y="317"/>
                  </a:lnTo>
                  <a:lnTo>
                    <a:pt x="53" y="320"/>
                  </a:lnTo>
                  <a:lnTo>
                    <a:pt x="32" y="336"/>
                  </a:lnTo>
                  <a:lnTo>
                    <a:pt x="29" y="354"/>
                  </a:lnTo>
                  <a:lnTo>
                    <a:pt x="0" y="373"/>
                  </a:lnTo>
                  <a:close/>
                </a:path>
              </a:pathLst>
            </a:custGeom>
            <a:solidFill>
              <a:srgbClr val="00B05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1" name="Freeform 23"/>
            <p:cNvSpPr>
              <a:spLocks/>
            </p:cNvSpPr>
            <p:nvPr/>
          </p:nvSpPr>
          <p:spPr bwMode="auto">
            <a:xfrm>
              <a:off x="3356" y="855"/>
              <a:ext cx="544" cy="592"/>
            </a:xfrm>
            <a:custGeom>
              <a:avLst/>
              <a:gdLst>
                <a:gd name="T0" fmla="*/ 17 w 1226"/>
                <a:gd name="T1" fmla="*/ 765 h 1462"/>
                <a:gd name="T2" fmla="*/ 7 w 1226"/>
                <a:gd name="T3" fmla="*/ 732 h 1462"/>
                <a:gd name="T4" fmla="*/ 30 w 1226"/>
                <a:gd name="T5" fmla="*/ 678 h 1462"/>
                <a:gd name="T6" fmla="*/ 64 w 1226"/>
                <a:gd name="T7" fmla="*/ 611 h 1462"/>
                <a:gd name="T8" fmla="*/ 261 w 1226"/>
                <a:gd name="T9" fmla="*/ 1 h 1462"/>
                <a:gd name="T10" fmla="*/ 410 w 1226"/>
                <a:gd name="T11" fmla="*/ 0 h 1462"/>
                <a:gd name="T12" fmla="*/ 606 w 1226"/>
                <a:gd name="T13" fmla="*/ 0 h 1462"/>
                <a:gd name="T14" fmla="*/ 704 w 1226"/>
                <a:gd name="T15" fmla="*/ 0 h 1462"/>
                <a:gd name="T16" fmla="*/ 738 w 1226"/>
                <a:gd name="T17" fmla="*/ 366 h 1462"/>
                <a:gd name="T18" fmla="*/ 784 w 1226"/>
                <a:gd name="T19" fmla="*/ 492 h 1462"/>
                <a:gd name="T20" fmla="*/ 818 w 1226"/>
                <a:gd name="T21" fmla="*/ 533 h 1462"/>
                <a:gd name="T22" fmla="*/ 864 w 1226"/>
                <a:gd name="T23" fmla="*/ 540 h 1462"/>
                <a:gd name="T24" fmla="*/ 933 w 1226"/>
                <a:gd name="T25" fmla="*/ 581 h 1462"/>
                <a:gd name="T26" fmla="*/ 992 w 1226"/>
                <a:gd name="T27" fmla="*/ 608 h 1462"/>
                <a:gd name="T28" fmla="*/ 1045 w 1226"/>
                <a:gd name="T29" fmla="*/ 675 h 1462"/>
                <a:gd name="T30" fmla="*/ 1096 w 1226"/>
                <a:gd name="T31" fmla="*/ 727 h 1462"/>
                <a:gd name="T32" fmla="*/ 1128 w 1226"/>
                <a:gd name="T33" fmla="*/ 835 h 1462"/>
                <a:gd name="T34" fmla="*/ 1153 w 1226"/>
                <a:gd name="T35" fmla="*/ 956 h 1462"/>
                <a:gd name="T36" fmla="*/ 1185 w 1226"/>
                <a:gd name="T37" fmla="*/ 1055 h 1462"/>
                <a:gd name="T38" fmla="*/ 1196 w 1226"/>
                <a:gd name="T39" fmla="*/ 1164 h 1462"/>
                <a:gd name="T40" fmla="*/ 1082 w 1226"/>
                <a:gd name="T41" fmla="*/ 1160 h 1462"/>
                <a:gd name="T42" fmla="*/ 1080 w 1226"/>
                <a:gd name="T43" fmla="*/ 1257 h 1462"/>
                <a:gd name="T44" fmla="*/ 996 w 1226"/>
                <a:gd name="T45" fmla="*/ 1436 h 1462"/>
                <a:gd name="T46" fmla="*/ 892 w 1226"/>
                <a:gd name="T47" fmla="*/ 1445 h 1462"/>
                <a:gd name="T48" fmla="*/ 814 w 1226"/>
                <a:gd name="T49" fmla="*/ 1329 h 1462"/>
                <a:gd name="T50" fmla="*/ 762 w 1226"/>
                <a:gd name="T51" fmla="*/ 971 h 1462"/>
                <a:gd name="T52" fmla="*/ 737 w 1226"/>
                <a:gd name="T53" fmla="*/ 971 h 1462"/>
                <a:gd name="T54" fmla="*/ 664 w 1226"/>
                <a:gd name="T55" fmla="*/ 971 h 1462"/>
                <a:gd name="T56" fmla="*/ 618 w 1226"/>
                <a:gd name="T57" fmla="*/ 971 h 1462"/>
                <a:gd name="T58" fmla="*/ 571 w 1226"/>
                <a:gd name="T59" fmla="*/ 971 h 1462"/>
                <a:gd name="T60" fmla="*/ 537 w 1226"/>
                <a:gd name="T61" fmla="*/ 971 h 1462"/>
                <a:gd name="T62" fmla="*/ 496 w 1226"/>
                <a:gd name="T63" fmla="*/ 971 h 1462"/>
                <a:gd name="T64" fmla="*/ 466 w 1226"/>
                <a:gd name="T65" fmla="*/ 971 h 1462"/>
                <a:gd name="T66" fmla="*/ 428 w 1226"/>
                <a:gd name="T67" fmla="*/ 971 h 1462"/>
                <a:gd name="T68" fmla="*/ 401 w 1226"/>
                <a:gd name="T69" fmla="*/ 1233 h 1462"/>
                <a:gd name="T70" fmla="*/ 435 w 1226"/>
                <a:gd name="T71" fmla="*/ 1252 h 1462"/>
                <a:gd name="T72" fmla="*/ 452 w 1226"/>
                <a:gd name="T73" fmla="*/ 1262 h 1462"/>
                <a:gd name="T74" fmla="*/ 472 w 1226"/>
                <a:gd name="T75" fmla="*/ 1273 h 1462"/>
                <a:gd name="T76" fmla="*/ 496 w 1226"/>
                <a:gd name="T77" fmla="*/ 1288 h 1462"/>
                <a:gd name="T78" fmla="*/ 520 w 1226"/>
                <a:gd name="T79" fmla="*/ 1300 h 1462"/>
                <a:gd name="T80" fmla="*/ 527 w 1226"/>
                <a:gd name="T81" fmla="*/ 1305 h 1462"/>
                <a:gd name="T82" fmla="*/ 559 w 1226"/>
                <a:gd name="T83" fmla="*/ 1322 h 1462"/>
                <a:gd name="T84" fmla="*/ 571 w 1226"/>
                <a:gd name="T85" fmla="*/ 1383 h 1462"/>
                <a:gd name="T86" fmla="*/ 428 w 1226"/>
                <a:gd name="T87" fmla="*/ 1411 h 1462"/>
                <a:gd name="T88" fmla="*/ 298 w 1226"/>
                <a:gd name="T89" fmla="*/ 1317 h 1462"/>
                <a:gd name="T90" fmla="*/ 220 w 1226"/>
                <a:gd name="T91" fmla="*/ 1264 h 1462"/>
                <a:gd name="T92" fmla="*/ 218 w 1226"/>
                <a:gd name="T93" fmla="*/ 1131 h 1462"/>
                <a:gd name="T94" fmla="*/ 173 w 1226"/>
                <a:gd name="T95" fmla="*/ 1133 h 1462"/>
                <a:gd name="T96" fmla="*/ 132 w 1226"/>
                <a:gd name="T97" fmla="*/ 1126 h 1462"/>
                <a:gd name="T98" fmla="*/ 47 w 1226"/>
                <a:gd name="T99" fmla="*/ 1082 h 1462"/>
                <a:gd name="T100" fmla="*/ 47 w 1226"/>
                <a:gd name="T101" fmla="*/ 1015 h 1462"/>
                <a:gd name="T102" fmla="*/ 18 w 1226"/>
                <a:gd name="T103" fmla="*/ 923 h 1462"/>
                <a:gd name="T104" fmla="*/ 44 w 1226"/>
                <a:gd name="T105" fmla="*/ 836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462">
                  <a:moveTo>
                    <a:pt x="0" y="819"/>
                  </a:moveTo>
                  <a:lnTo>
                    <a:pt x="5" y="782"/>
                  </a:lnTo>
                  <a:lnTo>
                    <a:pt x="20" y="780"/>
                  </a:lnTo>
                  <a:lnTo>
                    <a:pt x="17" y="765"/>
                  </a:lnTo>
                  <a:lnTo>
                    <a:pt x="30" y="770"/>
                  </a:lnTo>
                  <a:lnTo>
                    <a:pt x="42" y="746"/>
                  </a:lnTo>
                  <a:lnTo>
                    <a:pt x="27" y="753"/>
                  </a:lnTo>
                  <a:lnTo>
                    <a:pt x="7" y="732"/>
                  </a:lnTo>
                  <a:lnTo>
                    <a:pt x="23" y="736"/>
                  </a:lnTo>
                  <a:lnTo>
                    <a:pt x="17" y="702"/>
                  </a:lnTo>
                  <a:lnTo>
                    <a:pt x="27" y="698"/>
                  </a:lnTo>
                  <a:lnTo>
                    <a:pt x="30" y="678"/>
                  </a:lnTo>
                  <a:lnTo>
                    <a:pt x="39" y="680"/>
                  </a:lnTo>
                  <a:lnTo>
                    <a:pt x="42" y="663"/>
                  </a:lnTo>
                  <a:lnTo>
                    <a:pt x="59" y="663"/>
                  </a:lnTo>
                  <a:lnTo>
                    <a:pt x="64" y="611"/>
                  </a:lnTo>
                  <a:lnTo>
                    <a:pt x="235" y="1"/>
                  </a:lnTo>
                  <a:lnTo>
                    <a:pt x="244" y="1"/>
                  </a:lnTo>
                  <a:lnTo>
                    <a:pt x="244" y="0"/>
                  </a:lnTo>
                  <a:lnTo>
                    <a:pt x="261" y="1"/>
                  </a:lnTo>
                  <a:lnTo>
                    <a:pt x="349" y="0"/>
                  </a:lnTo>
                  <a:lnTo>
                    <a:pt x="388" y="0"/>
                  </a:lnTo>
                  <a:lnTo>
                    <a:pt x="389" y="0"/>
                  </a:lnTo>
                  <a:lnTo>
                    <a:pt x="410" y="0"/>
                  </a:lnTo>
                  <a:lnTo>
                    <a:pt x="413" y="0"/>
                  </a:lnTo>
                  <a:lnTo>
                    <a:pt x="543" y="0"/>
                  </a:lnTo>
                  <a:lnTo>
                    <a:pt x="557" y="0"/>
                  </a:lnTo>
                  <a:lnTo>
                    <a:pt x="606" y="0"/>
                  </a:lnTo>
                  <a:lnTo>
                    <a:pt x="618" y="0"/>
                  </a:lnTo>
                  <a:lnTo>
                    <a:pt x="687" y="0"/>
                  </a:lnTo>
                  <a:lnTo>
                    <a:pt x="699" y="0"/>
                  </a:lnTo>
                  <a:lnTo>
                    <a:pt x="704" y="0"/>
                  </a:lnTo>
                  <a:lnTo>
                    <a:pt x="715" y="306"/>
                  </a:lnTo>
                  <a:lnTo>
                    <a:pt x="725" y="347"/>
                  </a:lnTo>
                  <a:lnTo>
                    <a:pt x="733" y="351"/>
                  </a:lnTo>
                  <a:lnTo>
                    <a:pt x="738" y="366"/>
                  </a:lnTo>
                  <a:lnTo>
                    <a:pt x="750" y="369"/>
                  </a:lnTo>
                  <a:lnTo>
                    <a:pt x="764" y="405"/>
                  </a:lnTo>
                  <a:lnTo>
                    <a:pt x="779" y="444"/>
                  </a:lnTo>
                  <a:lnTo>
                    <a:pt x="784" y="492"/>
                  </a:lnTo>
                  <a:lnTo>
                    <a:pt x="794" y="494"/>
                  </a:lnTo>
                  <a:lnTo>
                    <a:pt x="806" y="513"/>
                  </a:lnTo>
                  <a:lnTo>
                    <a:pt x="813" y="513"/>
                  </a:lnTo>
                  <a:lnTo>
                    <a:pt x="818" y="533"/>
                  </a:lnTo>
                  <a:lnTo>
                    <a:pt x="826" y="533"/>
                  </a:lnTo>
                  <a:lnTo>
                    <a:pt x="831" y="547"/>
                  </a:lnTo>
                  <a:lnTo>
                    <a:pt x="855" y="548"/>
                  </a:lnTo>
                  <a:lnTo>
                    <a:pt x="864" y="540"/>
                  </a:lnTo>
                  <a:lnTo>
                    <a:pt x="896" y="562"/>
                  </a:lnTo>
                  <a:lnTo>
                    <a:pt x="903" y="574"/>
                  </a:lnTo>
                  <a:lnTo>
                    <a:pt x="908" y="565"/>
                  </a:lnTo>
                  <a:lnTo>
                    <a:pt x="933" y="581"/>
                  </a:lnTo>
                  <a:lnTo>
                    <a:pt x="942" y="594"/>
                  </a:lnTo>
                  <a:lnTo>
                    <a:pt x="955" y="596"/>
                  </a:lnTo>
                  <a:lnTo>
                    <a:pt x="967" y="591"/>
                  </a:lnTo>
                  <a:lnTo>
                    <a:pt x="992" y="608"/>
                  </a:lnTo>
                  <a:lnTo>
                    <a:pt x="999" y="598"/>
                  </a:lnTo>
                  <a:lnTo>
                    <a:pt x="1006" y="647"/>
                  </a:lnTo>
                  <a:lnTo>
                    <a:pt x="1026" y="676"/>
                  </a:lnTo>
                  <a:lnTo>
                    <a:pt x="1045" y="675"/>
                  </a:lnTo>
                  <a:lnTo>
                    <a:pt x="1055" y="693"/>
                  </a:lnTo>
                  <a:lnTo>
                    <a:pt x="1058" y="688"/>
                  </a:lnTo>
                  <a:lnTo>
                    <a:pt x="1077" y="702"/>
                  </a:lnTo>
                  <a:lnTo>
                    <a:pt x="1096" y="727"/>
                  </a:lnTo>
                  <a:lnTo>
                    <a:pt x="1097" y="748"/>
                  </a:lnTo>
                  <a:lnTo>
                    <a:pt x="1106" y="753"/>
                  </a:lnTo>
                  <a:lnTo>
                    <a:pt x="1111" y="824"/>
                  </a:lnTo>
                  <a:lnTo>
                    <a:pt x="1128" y="835"/>
                  </a:lnTo>
                  <a:lnTo>
                    <a:pt x="1130" y="879"/>
                  </a:lnTo>
                  <a:lnTo>
                    <a:pt x="1141" y="881"/>
                  </a:lnTo>
                  <a:lnTo>
                    <a:pt x="1157" y="908"/>
                  </a:lnTo>
                  <a:lnTo>
                    <a:pt x="1153" y="956"/>
                  </a:lnTo>
                  <a:lnTo>
                    <a:pt x="1172" y="959"/>
                  </a:lnTo>
                  <a:lnTo>
                    <a:pt x="1202" y="966"/>
                  </a:lnTo>
                  <a:lnTo>
                    <a:pt x="1211" y="1077"/>
                  </a:lnTo>
                  <a:lnTo>
                    <a:pt x="1185" y="1055"/>
                  </a:lnTo>
                  <a:lnTo>
                    <a:pt x="1191" y="1097"/>
                  </a:lnTo>
                  <a:lnTo>
                    <a:pt x="1226" y="1131"/>
                  </a:lnTo>
                  <a:lnTo>
                    <a:pt x="1204" y="1131"/>
                  </a:lnTo>
                  <a:lnTo>
                    <a:pt x="1196" y="1164"/>
                  </a:lnTo>
                  <a:lnTo>
                    <a:pt x="1187" y="1135"/>
                  </a:lnTo>
                  <a:lnTo>
                    <a:pt x="1146" y="1138"/>
                  </a:lnTo>
                  <a:lnTo>
                    <a:pt x="1104" y="1176"/>
                  </a:lnTo>
                  <a:lnTo>
                    <a:pt x="1082" y="1160"/>
                  </a:lnTo>
                  <a:lnTo>
                    <a:pt x="1077" y="1208"/>
                  </a:lnTo>
                  <a:lnTo>
                    <a:pt x="1102" y="1208"/>
                  </a:lnTo>
                  <a:lnTo>
                    <a:pt x="1102" y="1239"/>
                  </a:lnTo>
                  <a:lnTo>
                    <a:pt x="1080" y="1257"/>
                  </a:lnTo>
                  <a:lnTo>
                    <a:pt x="1072" y="1366"/>
                  </a:lnTo>
                  <a:lnTo>
                    <a:pt x="1031" y="1394"/>
                  </a:lnTo>
                  <a:lnTo>
                    <a:pt x="1014" y="1433"/>
                  </a:lnTo>
                  <a:lnTo>
                    <a:pt x="996" y="1436"/>
                  </a:lnTo>
                  <a:lnTo>
                    <a:pt x="977" y="1462"/>
                  </a:lnTo>
                  <a:lnTo>
                    <a:pt x="933" y="1433"/>
                  </a:lnTo>
                  <a:lnTo>
                    <a:pt x="897" y="1435"/>
                  </a:lnTo>
                  <a:lnTo>
                    <a:pt x="892" y="1445"/>
                  </a:lnTo>
                  <a:lnTo>
                    <a:pt x="857" y="1436"/>
                  </a:lnTo>
                  <a:lnTo>
                    <a:pt x="842" y="1360"/>
                  </a:lnTo>
                  <a:lnTo>
                    <a:pt x="811" y="1385"/>
                  </a:lnTo>
                  <a:lnTo>
                    <a:pt x="814" y="1329"/>
                  </a:lnTo>
                  <a:lnTo>
                    <a:pt x="791" y="1336"/>
                  </a:lnTo>
                  <a:lnTo>
                    <a:pt x="789" y="971"/>
                  </a:lnTo>
                  <a:lnTo>
                    <a:pt x="784" y="971"/>
                  </a:lnTo>
                  <a:lnTo>
                    <a:pt x="762" y="971"/>
                  </a:lnTo>
                  <a:lnTo>
                    <a:pt x="759" y="971"/>
                  </a:lnTo>
                  <a:lnTo>
                    <a:pt x="757" y="971"/>
                  </a:lnTo>
                  <a:lnTo>
                    <a:pt x="738" y="971"/>
                  </a:lnTo>
                  <a:lnTo>
                    <a:pt x="737" y="971"/>
                  </a:lnTo>
                  <a:lnTo>
                    <a:pt x="735" y="971"/>
                  </a:lnTo>
                  <a:lnTo>
                    <a:pt x="721" y="971"/>
                  </a:lnTo>
                  <a:lnTo>
                    <a:pt x="669" y="971"/>
                  </a:lnTo>
                  <a:lnTo>
                    <a:pt x="664" y="971"/>
                  </a:lnTo>
                  <a:lnTo>
                    <a:pt x="649" y="971"/>
                  </a:lnTo>
                  <a:lnTo>
                    <a:pt x="645" y="971"/>
                  </a:lnTo>
                  <a:lnTo>
                    <a:pt x="642" y="971"/>
                  </a:lnTo>
                  <a:lnTo>
                    <a:pt x="618" y="971"/>
                  </a:lnTo>
                  <a:lnTo>
                    <a:pt x="608" y="971"/>
                  </a:lnTo>
                  <a:lnTo>
                    <a:pt x="598" y="971"/>
                  </a:lnTo>
                  <a:lnTo>
                    <a:pt x="588" y="971"/>
                  </a:lnTo>
                  <a:lnTo>
                    <a:pt x="571" y="971"/>
                  </a:lnTo>
                  <a:lnTo>
                    <a:pt x="567" y="971"/>
                  </a:lnTo>
                  <a:lnTo>
                    <a:pt x="557" y="971"/>
                  </a:lnTo>
                  <a:lnTo>
                    <a:pt x="555" y="971"/>
                  </a:lnTo>
                  <a:lnTo>
                    <a:pt x="537" y="971"/>
                  </a:lnTo>
                  <a:lnTo>
                    <a:pt x="518" y="971"/>
                  </a:lnTo>
                  <a:lnTo>
                    <a:pt x="513" y="971"/>
                  </a:lnTo>
                  <a:lnTo>
                    <a:pt x="510" y="971"/>
                  </a:lnTo>
                  <a:lnTo>
                    <a:pt x="496" y="971"/>
                  </a:lnTo>
                  <a:lnTo>
                    <a:pt x="486" y="971"/>
                  </a:lnTo>
                  <a:lnTo>
                    <a:pt x="483" y="971"/>
                  </a:lnTo>
                  <a:lnTo>
                    <a:pt x="474" y="971"/>
                  </a:lnTo>
                  <a:lnTo>
                    <a:pt x="466" y="971"/>
                  </a:lnTo>
                  <a:lnTo>
                    <a:pt x="464" y="971"/>
                  </a:lnTo>
                  <a:lnTo>
                    <a:pt x="462" y="971"/>
                  </a:lnTo>
                  <a:lnTo>
                    <a:pt x="430" y="971"/>
                  </a:lnTo>
                  <a:lnTo>
                    <a:pt x="428" y="971"/>
                  </a:lnTo>
                  <a:lnTo>
                    <a:pt x="416" y="971"/>
                  </a:lnTo>
                  <a:lnTo>
                    <a:pt x="411" y="971"/>
                  </a:lnTo>
                  <a:lnTo>
                    <a:pt x="398" y="971"/>
                  </a:lnTo>
                  <a:lnTo>
                    <a:pt x="401" y="1233"/>
                  </a:lnTo>
                  <a:lnTo>
                    <a:pt x="406" y="1237"/>
                  </a:lnTo>
                  <a:lnTo>
                    <a:pt x="425" y="1247"/>
                  </a:lnTo>
                  <a:lnTo>
                    <a:pt x="432" y="1251"/>
                  </a:lnTo>
                  <a:lnTo>
                    <a:pt x="435" y="1252"/>
                  </a:lnTo>
                  <a:lnTo>
                    <a:pt x="440" y="1256"/>
                  </a:lnTo>
                  <a:lnTo>
                    <a:pt x="447" y="1259"/>
                  </a:lnTo>
                  <a:lnTo>
                    <a:pt x="450" y="1262"/>
                  </a:lnTo>
                  <a:lnTo>
                    <a:pt x="452" y="1262"/>
                  </a:lnTo>
                  <a:lnTo>
                    <a:pt x="454" y="1262"/>
                  </a:lnTo>
                  <a:lnTo>
                    <a:pt x="455" y="1264"/>
                  </a:lnTo>
                  <a:lnTo>
                    <a:pt x="462" y="1268"/>
                  </a:lnTo>
                  <a:lnTo>
                    <a:pt x="472" y="1273"/>
                  </a:lnTo>
                  <a:lnTo>
                    <a:pt x="472" y="1274"/>
                  </a:lnTo>
                  <a:lnTo>
                    <a:pt x="481" y="1280"/>
                  </a:lnTo>
                  <a:lnTo>
                    <a:pt x="494" y="1286"/>
                  </a:lnTo>
                  <a:lnTo>
                    <a:pt x="496" y="1288"/>
                  </a:lnTo>
                  <a:lnTo>
                    <a:pt x="499" y="1288"/>
                  </a:lnTo>
                  <a:lnTo>
                    <a:pt x="499" y="1290"/>
                  </a:lnTo>
                  <a:lnTo>
                    <a:pt x="518" y="1300"/>
                  </a:lnTo>
                  <a:lnTo>
                    <a:pt x="520" y="1300"/>
                  </a:lnTo>
                  <a:lnTo>
                    <a:pt x="521" y="1302"/>
                  </a:lnTo>
                  <a:lnTo>
                    <a:pt x="523" y="1302"/>
                  </a:lnTo>
                  <a:lnTo>
                    <a:pt x="525" y="1303"/>
                  </a:lnTo>
                  <a:lnTo>
                    <a:pt x="527" y="1305"/>
                  </a:lnTo>
                  <a:lnTo>
                    <a:pt x="537" y="1310"/>
                  </a:lnTo>
                  <a:lnTo>
                    <a:pt x="543" y="1314"/>
                  </a:lnTo>
                  <a:lnTo>
                    <a:pt x="554" y="1320"/>
                  </a:lnTo>
                  <a:lnTo>
                    <a:pt x="559" y="1322"/>
                  </a:lnTo>
                  <a:lnTo>
                    <a:pt x="569" y="1329"/>
                  </a:lnTo>
                  <a:lnTo>
                    <a:pt x="571" y="1329"/>
                  </a:lnTo>
                  <a:lnTo>
                    <a:pt x="599" y="1346"/>
                  </a:lnTo>
                  <a:lnTo>
                    <a:pt x="571" y="1383"/>
                  </a:lnTo>
                  <a:lnTo>
                    <a:pt x="513" y="1363"/>
                  </a:lnTo>
                  <a:lnTo>
                    <a:pt x="464" y="1394"/>
                  </a:lnTo>
                  <a:lnTo>
                    <a:pt x="444" y="1390"/>
                  </a:lnTo>
                  <a:lnTo>
                    <a:pt x="428" y="1411"/>
                  </a:lnTo>
                  <a:lnTo>
                    <a:pt x="411" y="1406"/>
                  </a:lnTo>
                  <a:lnTo>
                    <a:pt x="408" y="1390"/>
                  </a:lnTo>
                  <a:lnTo>
                    <a:pt x="335" y="1356"/>
                  </a:lnTo>
                  <a:lnTo>
                    <a:pt x="298" y="1317"/>
                  </a:lnTo>
                  <a:lnTo>
                    <a:pt x="286" y="1320"/>
                  </a:lnTo>
                  <a:lnTo>
                    <a:pt x="284" y="1307"/>
                  </a:lnTo>
                  <a:lnTo>
                    <a:pt x="249" y="1290"/>
                  </a:lnTo>
                  <a:lnTo>
                    <a:pt x="220" y="1264"/>
                  </a:lnTo>
                  <a:lnTo>
                    <a:pt x="240" y="1191"/>
                  </a:lnTo>
                  <a:lnTo>
                    <a:pt x="254" y="1179"/>
                  </a:lnTo>
                  <a:lnTo>
                    <a:pt x="225" y="1160"/>
                  </a:lnTo>
                  <a:lnTo>
                    <a:pt x="218" y="1131"/>
                  </a:lnTo>
                  <a:lnTo>
                    <a:pt x="196" y="1124"/>
                  </a:lnTo>
                  <a:lnTo>
                    <a:pt x="188" y="1128"/>
                  </a:lnTo>
                  <a:lnTo>
                    <a:pt x="176" y="1121"/>
                  </a:lnTo>
                  <a:lnTo>
                    <a:pt x="173" y="1133"/>
                  </a:lnTo>
                  <a:lnTo>
                    <a:pt x="159" y="1119"/>
                  </a:lnTo>
                  <a:lnTo>
                    <a:pt x="149" y="1118"/>
                  </a:lnTo>
                  <a:lnTo>
                    <a:pt x="134" y="1138"/>
                  </a:lnTo>
                  <a:lnTo>
                    <a:pt x="132" y="1126"/>
                  </a:lnTo>
                  <a:lnTo>
                    <a:pt x="112" y="1119"/>
                  </a:lnTo>
                  <a:lnTo>
                    <a:pt x="98" y="1126"/>
                  </a:lnTo>
                  <a:lnTo>
                    <a:pt x="68" y="1084"/>
                  </a:lnTo>
                  <a:lnTo>
                    <a:pt x="47" y="1082"/>
                  </a:lnTo>
                  <a:lnTo>
                    <a:pt x="30" y="1031"/>
                  </a:lnTo>
                  <a:lnTo>
                    <a:pt x="34" y="1034"/>
                  </a:lnTo>
                  <a:lnTo>
                    <a:pt x="35" y="1014"/>
                  </a:lnTo>
                  <a:lnTo>
                    <a:pt x="47" y="1015"/>
                  </a:lnTo>
                  <a:lnTo>
                    <a:pt x="34" y="1002"/>
                  </a:lnTo>
                  <a:lnTo>
                    <a:pt x="35" y="986"/>
                  </a:lnTo>
                  <a:lnTo>
                    <a:pt x="23" y="990"/>
                  </a:lnTo>
                  <a:lnTo>
                    <a:pt x="18" y="923"/>
                  </a:lnTo>
                  <a:lnTo>
                    <a:pt x="32" y="925"/>
                  </a:lnTo>
                  <a:lnTo>
                    <a:pt x="30" y="845"/>
                  </a:lnTo>
                  <a:lnTo>
                    <a:pt x="42" y="843"/>
                  </a:lnTo>
                  <a:lnTo>
                    <a:pt x="44" y="836"/>
                  </a:lnTo>
                  <a:lnTo>
                    <a:pt x="25" y="835"/>
                  </a:lnTo>
                  <a:lnTo>
                    <a:pt x="8" y="813"/>
                  </a:lnTo>
                  <a:lnTo>
                    <a:pt x="0" y="819"/>
                  </a:lnTo>
                  <a:close/>
                </a:path>
              </a:pathLst>
            </a:custGeom>
            <a:solidFill>
              <a:srgbClr val="CC000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2" name="Freeform 24"/>
            <p:cNvSpPr>
              <a:spLocks/>
            </p:cNvSpPr>
            <p:nvPr/>
          </p:nvSpPr>
          <p:spPr bwMode="auto">
            <a:xfrm>
              <a:off x="4199" y="1505"/>
              <a:ext cx="293" cy="572"/>
            </a:xfrm>
            <a:custGeom>
              <a:avLst/>
              <a:gdLst>
                <a:gd name="T0" fmla="*/ 77 w 662"/>
                <a:gd name="T1" fmla="*/ 1239 h 1413"/>
                <a:gd name="T2" fmla="*/ 160 w 662"/>
                <a:gd name="T3" fmla="*/ 1298 h 1413"/>
                <a:gd name="T4" fmla="*/ 179 w 662"/>
                <a:gd name="T5" fmla="*/ 1293 h 1413"/>
                <a:gd name="T6" fmla="*/ 189 w 662"/>
                <a:gd name="T7" fmla="*/ 1290 h 1413"/>
                <a:gd name="T8" fmla="*/ 198 w 662"/>
                <a:gd name="T9" fmla="*/ 1288 h 1413"/>
                <a:gd name="T10" fmla="*/ 208 w 662"/>
                <a:gd name="T11" fmla="*/ 1280 h 1413"/>
                <a:gd name="T12" fmla="*/ 218 w 662"/>
                <a:gd name="T13" fmla="*/ 1264 h 1413"/>
                <a:gd name="T14" fmla="*/ 238 w 662"/>
                <a:gd name="T15" fmla="*/ 1269 h 1413"/>
                <a:gd name="T16" fmla="*/ 255 w 662"/>
                <a:gd name="T17" fmla="*/ 1228 h 1413"/>
                <a:gd name="T18" fmla="*/ 311 w 662"/>
                <a:gd name="T19" fmla="*/ 1249 h 1413"/>
                <a:gd name="T20" fmla="*/ 455 w 662"/>
                <a:gd name="T21" fmla="*/ 1239 h 1413"/>
                <a:gd name="T22" fmla="*/ 508 w 662"/>
                <a:gd name="T23" fmla="*/ 1298 h 1413"/>
                <a:gd name="T24" fmla="*/ 521 w 662"/>
                <a:gd name="T25" fmla="*/ 1298 h 1413"/>
                <a:gd name="T26" fmla="*/ 540 w 662"/>
                <a:gd name="T27" fmla="*/ 1273 h 1413"/>
                <a:gd name="T28" fmla="*/ 625 w 662"/>
                <a:gd name="T29" fmla="*/ 1361 h 1413"/>
                <a:gd name="T30" fmla="*/ 658 w 662"/>
                <a:gd name="T31" fmla="*/ 1341 h 1413"/>
                <a:gd name="T32" fmla="*/ 630 w 662"/>
                <a:gd name="T33" fmla="*/ 862 h 1413"/>
                <a:gd name="T34" fmla="*/ 628 w 662"/>
                <a:gd name="T35" fmla="*/ 831 h 1413"/>
                <a:gd name="T36" fmla="*/ 623 w 662"/>
                <a:gd name="T37" fmla="*/ 765 h 1413"/>
                <a:gd name="T38" fmla="*/ 619 w 662"/>
                <a:gd name="T39" fmla="*/ 715 h 1413"/>
                <a:gd name="T40" fmla="*/ 599 w 662"/>
                <a:gd name="T41" fmla="*/ 393 h 1413"/>
                <a:gd name="T42" fmla="*/ 596 w 662"/>
                <a:gd name="T43" fmla="*/ 322 h 1413"/>
                <a:gd name="T44" fmla="*/ 584 w 662"/>
                <a:gd name="T45" fmla="*/ 136 h 1413"/>
                <a:gd name="T46" fmla="*/ 580 w 662"/>
                <a:gd name="T47" fmla="*/ 92 h 1413"/>
                <a:gd name="T48" fmla="*/ 579 w 662"/>
                <a:gd name="T49" fmla="*/ 68 h 1413"/>
                <a:gd name="T50" fmla="*/ 579 w 662"/>
                <a:gd name="T51" fmla="*/ 44 h 1413"/>
                <a:gd name="T52" fmla="*/ 555 w 662"/>
                <a:gd name="T53" fmla="*/ 13 h 1413"/>
                <a:gd name="T54" fmla="*/ 465 w 662"/>
                <a:gd name="T55" fmla="*/ 41 h 1413"/>
                <a:gd name="T56" fmla="*/ 421 w 662"/>
                <a:gd name="T57" fmla="*/ 76 h 1413"/>
                <a:gd name="T58" fmla="*/ 387 w 662"/>
                <a:gd name="T59" fmla="*/ 97 h 1413"/>
                <a:gd name="T60" fmla="*/ 328 w 662"/>
                <a:gd name="T61" fmla="*/ 233 h 1413"/>
                <a:gd name="T62" fmla="*/ 294 w 662"/>
                <a:gd name="T63" fmla="*/ 267 h 1413"/>
                <a:gd name="T64" fmla="*/ 294 w 662"/>
                <a:gd name="T65" fmla="*/ 291 h 1413"/>
                <a:gd name="T66" fmla="*/ 282 w 662"/>
                <a:gd name="T67" fmla="*/ 322 h 1413"/>
                <a:gd name="T68" fmla="*/ 267 w 662"/>
                <a:gd name="T69" fmla="*/ 347 h 1413"/>
                <a:gd name="T70" fmla="*/ 243 w 662"/>
                <a:gd name="T71" fmla="*/ 351 h 1413"/>
                <a:gd name="T72" fmla="*/ 225 w 662"/>
                <a:gd name="T73" fmla="*/ 385 h 1413"/>
                <a:gd name="T74" fmla="*/ 199 w 662"/>
                <a:gd name="T75" fmla="*/ 416 h 1413"/>
                <a:gd name="T76" fmla="*/ 177 w 662"/>
                <a:gd name="T77" fmla="*/ 436 h 1413"/>
                <a:gd name="T78" fmla="*/ 160 w 662"/>
                <a:gd name="T79" fmla="*/ 463 h 1413"/>
                <a:gd name="T80" fmla="*/ 169 w 662"/>
                <a:gd name="T81" fmla="*/ 484 h 1413"/>
                <a:gd name="T82" fmla="*/ 155 w 662"/>
                <a:gd name="T83" fmla="*/ 494 h 1413"/>
                <a:gd name="T84" fmla="*/ 160 w 662"/>
                <a:gd name="T85" fmla="*/ 516 h 1413"/>
                <a:gd name="T86" fmla="*/ 152 w 662"/>
                <a:gd name="T87" fmla="*/ 545 h 1413"/>
                <a:gd name="T88" fmla="*/ 147 w 662"/>
                <a:gd name="T89" fmla="*/ 566 h 1413"/>
                <a:gd name="T90" fmla="*/ 140 w 662"/>
                <a:gd name="T91" fmla="*/ 576 h 1413"/>
                <a:gd name="T92" fmla="*/ 135 w 662"/>
                <a:gd name="T93" fmla="*/ 593 h 1413"/>
                <a:gd name="T94" fmla="*/ 142 w 662"/>
                <a:gd name="T95" fmla="*/ 625 h 1413"/>
                <a:gd name="T96" fmla="*/ 143 w 662"/>
                <a:gd name="T97" fmla="*/ 647 h 1413"/>
                <a:gd name="T98" fmla="*/ 143 w 662"/>
                <a:gd name="T99" fmla="*/ 698 h 1413"/>
                <a:gd name="T100" fmla="*/ 164 w 662"/>
                <a:gd name="T101" fmla="*/ 729 h 1413"/>
                <a:gd name="T102" fmla="*/ 172 w 662"/>
                <a:gd name="T103" fmla="*/ 767 h 1413"/>
                <a:gd name="T104" fmla="*/ 182 w 662"/>
                <a:gd name="T105" fmla="*/ 813 h 1413"/>
                <a:gd name="T106" fmla="*/ 188 w 662"/>
                <a:gd name="T107" fmla="*/ 840 h 1413"/>
                <a:gd name="T108" fmla="*/ 245 w 662"/>
                <a:gd name="T109" fmla="*/ 888 h 1413"/>
                <a:gd name="T110" fmla="*/ 247 w 662"/>
                <a:gd name="T111" fmla="*/ 923 h 1413"/>
                <a:gd name="T112" fmla="*/ 167 w 662"/>
                <a:gd name="T113" fmla="*/ 990 h 1413"/>
                <a:gd name="T114" fmla="*/ 83 w 662"/>
                <a:gd name="T115" fmla="*/ 1051 h 1413"/>
                <a:gd name="T116" fmla="*/ 16 w 662"/>
                <a:gd name="T117" fmla="*/ 1131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1413">
                  <a:moveTo>
                    <a:pt x="0" y="1153"/>
                  </a:moveTo>
                  <a:lnTo>
                    <a:pt x="47" y="1211"/>
                  </a:lnTo>
                  <a:lnTo>
                    <a:pt x="49" y="1244"/>
                  </a:lnTo>
                  <a:lnTo>
                    <a:pt x="77" y="1239"/>
                  </a:lnTo>
                  <a:lnTo>
                    <a:pt x="96" y="1281"/>
                  </a:lnTo>
                  <a:lnTo>
                    <a:pt x="150" y="1305"/>
                  </a:lnTo>
                  <a:lnTo>
                    <a:pt x="154" y="1300"/>
                  </a:lnTo>
                  <a:lnTo>
                    <a:pt x="160" y="1298"/>
                  </a:lnTo>
                  <a:lnTo>
                    <a:pt x="166" y="1298"/>
                  </a:lnTo>
                  <a:lnTo>
                    <a:pt x="166" y="1290"/>
                  </a:lnTo>
                  <a:lnTo>
                    <a:pt x="174" y="1286"/>
                  </a:lnTo>
                  <a:lnTo>
                    <a:pt x="179" y="1293"/>
                  </a:lnTo>
                  <a:lnTo>
                    <a:pt x="179" y="1298"/>
                  </a:lnTo>
                  <a:lnTo>
                    <a:pt x="181" y="1300"/>
                  </a:lnTo>
                  <a:lnTo>
                    <a:pt x="188" y="1298"/>
                  </a:lnTo>
                  <a:lnTo>
                    <a:pt x="189" y="1290"/>
                  </a:lnTo>
                  <a:lnTo>
                    <a:pt x="191" y="1288"/>
                  </a:lnTo>
                  <a:lnTo>
                    <a:pt x="201" y="1293"/>
                  </a:lnTo>
                  <a:lnTo>
                    <a:pt x="201" y="1292"/>
                  </a:lnTo>
                  <a:lnTo>
                    <a:pt x="198" y="1288"/>
                  </a:lnTo>
                  <a:lnTo>
                    <a:pt x="198" y="1283"/>
                  </a:lnTo>
                  <a:lnTo>
                    <a:pt x="210" y="1288"/>
                  </a:lnTo>
                  <a:lnTo>
                    <a:pt x="211" y="1286"/>
                  </a:lnTo>
                  <a:lnTo>
                    <a:pt x="208" y="1280"/>
                  </a:lnTo>
                  <a:lnTo>
                    <a:pt x="210" y="1278"/>
                  </a:lnTo>
                  <a:lnTo>
                    <a:pt x="216" y="1278"/>
                  </a:lnTo>
                  <a:lnTo>
                    <a:pt x="215" y="1269"/>
                  </a:lnTo>
                  <a:lnTo>
                    <a:pt x="218" y="1264"/>
                  </a:lnTo>
                  <a:lnTo>
                    <a:pt x="225" y="1269"/>
                  </a:lnTo>
                  <a:lnTo>
                    <a:pt x="228" y="1268"/>
                  </a:lnTo>
                  <a:lnTo>
                    <a:pt x="235" y="1269"/>
                  </a:lnTo>
                  <a:lnTo>
                    <a:pt x="238" y="1269"/>
                  </a:lnTo>
                  <a:lnTo>
                    <a:pt x="245" y="1257"/>
                  </a:lnTo>
                  <a:lnTo>
                    <a:pt x="245" y="1252"/>
                  </a:lnTo>
                  <a:lnTo>
                    <a:pt x="249" y="1249"/>
                  </a:lnTo>
                  <a:lnTo>
                    <a:pt x="255" y="1228"/>
                  </a:lnTo>
                  <a:lnTo>
                    <a:pt x="272" y="1246"/>
                  </a:lnTo>
                  <a:lnTo>
                    <a:pt x="279" y="1249"/>
                  </a:lnTo>
                  <a:lnTo>
                    <a:pt x="298" y="1252"/>
                  </a:lnTo>
                  <a:lnTo>
                    <a:pt x="311" y="1249"/>
                  </a:lnTo>
                  <a:lnTo>
                    <a:pt x="335" y="1232"/>
                  </a:lnTo>
                  <a:lnTo>
                    <a:pt x="374" y="1222"/>
                  </a:lnTo>
                  <a:lnTo>
                    <a:pt x="428" y="1239"/>
                  </a:lnTo>
                  <a:lnTo>
                    <a:pt x="455" y="1239"/>
                  </a:lnTo>
                  <a:lnTo>
                    <a:pt x="462" y="1242"/>
                  </a:lnTo>
                  <a:lnTo>
                    <a:pt x="467" y="1300"/>
                  </a:lnTo>
                  <a:lnTo>
                    <a:pt x="494" y="1297"/>
                  </a:lnTo>
                  <a:lnTo>
                    <a:pt x="508" y="1298"/>
                  </a:lnTo>
                  <a:lnTo>
                    <a:pt x="514" y="1297"/>
                  </a:lnTo>
                  <a:lnTo>
                    <a:pt x="516" y="1293"/>
                  </a:lnTo>
                  <a:lnTo>
                    <a:pt x="518" y="1298"/>
                  </a:lnTo>
                  <a:lnTo>
                    <a:pt x="521" y="1298"/>
                  </a:lnTo>
                  <a:lnTo>
                    <a:pt x="521" y="1286"/>
                  </a:lnTo>
                  <a:lnTo>
                    <a:pt x="530" y="1273"/>
                  </a:lnTo>
                  <a:lnTo>
                    <a:pt x="535" y="1271"/>
                  </a:lnTo>
                  <a:lnTo>
                    <a:pt x="540" y="1273"/>
                  </a:lnTo>
                  <a:lnTo>
                    <a:pt x="543" y="1271"/>
                  </a:lnTo>
                  <a:lnTo>
                    <a:pt x="572" y="1312"/>
                  </a:lnTo>
                  <a:lnTo>
                    <a:pt x="597" y="1329"/>
                  </a:lnTo>
                  <a:lnTo>
                    <a:pt x="625" y="1361"/>
                  </a:lnTo>
                  <a:lnTo>
                    <a:pt x="648" y="1385"/>
                  </a:lnTo>
                  <a:lnTo>
                    <a:pt x="657" y="1404"/>
                  </a:lnTo>
                  <a:lnTo>
                    <a:pt x="662" y="1413"/>
                  </a:lnTo>
                  <a:lnTo>
                    <a:pt x="658" y="1341"/>
                  </a:lnTo>
                  <a:lnTo>
                    <a:pt x="653" y="1266"/>
                  </a:lnTo>
                  <a:lnTo>
                    <a:pt x="630" y="872"/>
                  </a:lnTo>
                  <a:lnTo>
                    <a:pt x="630" y="869"/>
                  </a:lnTo>
                  <a:lnTo>
                    <a:pt x="630" y="862"/>
                  </a:lnTo>
                  <a:lnTo>
                    <a:pt x="628" y="848"/>
                  </a:lnTo>
                  <a:lnTo>
                    <a:pt x="628" y="836"/>
                  </a:lnTo>
                  <a:lnTo>
                    <a:pt x="628" y="833"/>
                  </a:lnTo>
                  <a:lnTo>
                    <a:pt x="628" y="831"/>
                  </a:lnTo>
                  <a:lnTo>
                    <a:pt x="626" y="830"/>
                  </a:lnTo>
                  <a:lnTo>
                    <a:pt x="626" y="825"/>
                  </a:lnTo>
                  <a:lnTo>
                    <a:pt x="626" y="823"/>
                  </a:lnTo>
                  <a:lnTo>
                    <a:pt x="623" y="765"/>
                  </a:lnTo>
                  <a:lnTo>
                    <a:pt x="623" y="763"/>
                  </a:lnTo>
                  <a:lnTo>
                    <a:pt x="623" y="762"/>
                  </a:lnTo>
                  <a:lnTo>
                    <a:pt x="621" y="746"/>
                  </a:lnTo>
                  <a:lnTo>
                    <a:pt x="619" y="715"/>
                  </a:lnTo>
                  <a:lnTo>
                    <a:pt x="619" y="710"/>
                  </a:lnTo>
                  <a:lnTo>
                    <a:pt x="613" y="605"/>
                  </a:lnTo>
                  <a:lnTo>
                    <a:pt x="599" y="399"/>
                  </a:lnTo>
                  <a:lnTo>
                    <a:pt x="599" y="393"/>
                  </a:lnTo>
                  <a:lnTo>
                    <a:pt x="597" y="351"/>
                  </a:lnTo>
                  <a:lnTo>
                    <a:pt x="596" y="329"/>
                  </a:lnTo>
                  <a:lnTo>
                    <a:pt x="594" y="325"/>
                  </a:lnTo>
                  <a:lnTo>
                    <a:pt x="596" y="322"/>
                  </a:lnTo>
                  <a:lnTo>
                    <a:pt x="594" y="306"/>
                  </a:lnTo>
                  <a:lnTo>
                    <a:pt x="594" y="300"/>
                  </a:lnTo>
                  <a:lnTo>
                    <a:pt x="592" y="286"/>
                  </a:lnTo>
                  <a:lnTo>
                    <a:pt x="584" y="136"/>
                  </a:lnTo>
                  <a:lnTo>
                    <a:pt x="582" y="117"/>
                  </a:lnTo>
                  <a:lnTo>
                    <a:pt x="582" y="107"/>
                  </a:lnTo>
                  <a:lnTo>
                    <a:pt x="580" y="100"/>
                  </a:lnTo>
                  <a:lnTo>
                    <a:pt x="580" y="92"/>
                  </a:lnTo>
                  <a:lnTo>
                    <a:pt x="580" y="90"/>
                  </a:lnTo>
                  <a:lnTo>
                    <a:pt x="580" y="82"/>
                  </a:lnTo>
                  <a:lnTo>
                    <a:pt x="580" y="78"/>
                  </a:lnTo>
                  <a:lnTo>
                    <a:pt x="579" y="68"/>
                  </a:lnTo>
                  <a:lnTo>
                    <a:pt x="579" y="64"/>
                  </a:lnTo>
                  <a:lnTo>
                    <a:pt x="579" y="58"/>
                  </a:lnTo>
                  <a:lnTo>
                    <a:pt x="579" y="51"/>
                  </a:lnTo>
                  <a:lnTo>
                    <a:pt x="579" y="44"/>
                  </a:lnTo>
                  <a:lnTo>
                    <a:pt x="579" y="37"/>
                  </a:lnTo>
                  <a:lnTo>
                    <a:pt x="577" y="22"/>
                  </a:lnTo>
                  <a:lnTo>
                    <a:pt x="575" y="0"/>
                  </a:lnTo>
                  <a:lnTo>
                    <a:pt x="555" y="13"/>
                  </a:lnTo>
                  <a:lnTo>
                    <a:pt x="514" y="25"/>
                  </a:lnTo>
                  <a:lnTo>
                    <a:pt x="481" y="29"/>
                  </a:lnTo>
                  <a:lnTo>
                    <a:pt x="475" y="37"/>
                  </a:lnTo>
                  <a:lnTo>
                    <a:pt x="465" y="41"/>
                  </a:lnTo>
                  <a:lnTo>
                    <a:pt x="457" y="53"/>
                  </a:lnTo>
                  <a:lnTo>
                    <a:pt x="440" y="64"/>
                  </a:lnTo>
                  <a:lnTo>
                    <a:pt x="430" y="70"/>
                  </a:lnTo>
                  <a:lnTo>
                    <a:pt x="421" y="76"/>
                  </a:lnTo>
                  <a:lnTo>
                    <a:pt x="413" y="78"/>
                  </a:lnTo>
                  <a:lnTo>
                    <a:pt x="408" y="87"/>
                  </a:lnTo>
                  <a:lnTo>
                    <a:pt x="392" y="97"/>
                  </a:lnTo>
                  <a:lnTo>
                    <a:pt x="387" y="97"/>
                  </a:lnTo>
                  <a:lnTo>
                    <a:pt x="369" y="146"/>
                  </a:lnTo>
                  <a:lnTo>
                    <a:pt x="362" y="151"/>
                  </a:lnTo>
                  <a:lnTo>
                    <a:pt x="357" y="201"/>
                  </a:lnTo>
                  <a:lnTo>
                    <a:pt x="328" y="233"/>
                  </a:lnTo>
                  <a:lnTo>
                    <a:pt x="311" y="240"/>
                  </a:lnTo>
                  <a:lnTo>
                    <a:pt x="308" y="252"/>
                  </a:lnTo>
                  <a:lnTo>
                    <a:pt x="299" y="266"/>
                  </a:lnTo>
                  <a:lnTo>
                    <a:pt x="294" y="267"/>
                  </a:lnTo>
                  <a:lnTo>
                    <a:pt x="294" y="272"/>
                  </a:lnTo>
                  <a:lnTo>
                    <a:pt x="296" y="272"/>
                  </a:lnTo>
                  <a:lnTo>
                    <a:pt x="299" y="278"/>
                  </a:lnTo>
                  <a:lnTo>
                    <a:pt x="294" y="291"/>
                  </a:lnTo>
                  <a:lnTo>
                    <a:pt x="289" y="293"/>
                  </a:lnTo>
                  <a:lnTo>
                    <a:pt x="287" y="303"/>
                  </a:lnTo>
                  <a:lnTo>
                    <a:pt x="284" y="305"/>
                  </a:lnTo>
                  <a:lnTo>
                    <a:pt x="282" y="322"/>
                  </a:lnTo>
                  <a:lnTo>
                    <a:pt x="276" y="325"/>
                  </a:lnTo>
                  <a:lnTo>
                    <a:pt x="272" y="332"/>
                  </a:lnTo>
                  <a:lnTo>
                    <a:pt x="269" y="334"/>
                  </a:lnTo>
                  <a:lnTo>
                    <a:pt x="267" y="347"/>
                  </a:lnTo>
                  <a:lnTo>
                    <a:pt x="254" y="359"/>
                  </a:lnTo>
                  <a:lnTo>
                    <a:pt x="247" y="359"/>
                  </a:lnTo>
                  <a:lnTo>
                    <a:pt x="243" y="356"/>
                  </a:lnTo>
                  <a:lnTo>
                    <a:pt x="243" y="351"/>
                  </a:lnTo>
                  <a:lnTo>
                    <a:pt x="237" y="352"/>
                  </a:lnTo>
                  <a:lnTo>
                    <a:pt x="238" y="370"/>
                  </a:lnTo>
                  <a:lnTo>
                    <a:pt x="228" y="370"/>
                  </a:lnTo>
                  <a:lnTo>
                    <a:pt x="225" y="385"/>
                  </a:lnTo>
                  <a:lnTo>
                    <a:pt x="218" y="388"/>
                  </a:lnTo>
                  <a:lnTo>
                    <a:pt x="215" y="393"/>
                  </a:lnTo>
                  <a:lnTo>
                    <a:pt x="206" y="397"/>
                  </a:lnTo>
                  <a:lnTo>
                    <a:pt x="199" y="416"/>
                  </a:lnTo>
                  <a:lnTo>
                    <a:pt x="194" y="417"/>
                  </a:lnTo>
                  <a:lnTo>
                    <a:pt x="184" y="424"/>
                  </a:lnTo>
                  <a:lnTo>
                    <a:pt x="186" y="433"/>
                  </a:lnTo>
                  <a:lnTo>
                    <a:pt x="177" y="436"/>
                  </a:lnTo>
                  <a:lnTo>
                    <a:pt x="174" y="453"/>
                  </a:lnTo>
                  <a:lnTo>
                    <a:pt x="169" y="458"/>
                  </a:lnTo>
                  <a:lnTo>
                    <a:pt x="166" y="460"/>
                  </a:lnTo>
                  <a:lnTo>
                    <a:pt x="160" y="463"/>
                  </a:lnTo>
                  <a:lnTo>
                    <a:pt x="162" y="468"/>
                  </a:lnTo>
                  <a:lnTo>
                    <a:pt x="166" y="468"/>
                  </a:lnTo>
                  <a:lnTo>
                    <a:pt x="172" y="475"/>
                  </a:lnTo>
                  <a:lnTo>
                    <a:pt x="169" y="484"/>
                  </a:lnTo>
                  <a:lnTo>
                    <a:pt x="167" y="485"/>
                  </a:lnTo>
                  <a:lnTo>
                    <a:pt x="164" y="484"/>
                  </a:lnTo>
                  <a:lnTo>
                    <a:pt x="155" y="484"/>
                  </a:lnTo>
                  <a:lnTo>
                    <a:pt x="155" y="494"/>
                  </a:lnTo>
                  <a:lnTo>
                    <a:pt x="159" y="496"/>
                  </a:lnTo>
                  <a:lnTo>
                    <a:pt x="166" y="508"/>
                  </a:lnTo>
                  <a:lnTo>
                    <a:pt x="164" y="516"/>
                  </a:lnTo>
                  <a:lnTo>
                    <a:pt x="160" y="516"/>
                  </a:lnTo>
                  <a:lnTo>
                    <a:pt x="160" y="518"/>
                  </a:lnTo>
                  <a:lnTo>
                    <a:pt x="159" y="518"/>
                  </a:lnTo>
                  <a:lnTo>
                    <a:pt x="157" y="540"/>
                  </a:lnTo>
                  <a:lnTo>
                    <a:pt x="152" y="545"/>
                  </a:lnTo>
                  <a:lnTo>
                    <a:pt x="137" y="548"/>
                  </a:lnTo>
                  <a:lnTo>
                    <a:pt x="140" y="562"/>
                  </a:lnTo>
                  <a:lnTo>
                    <a:pt x="145" y="560"/>
                  </a:lnTo>
                  <a:lnTo>
                    <a:pt x="147" y="566"/>
                  </a:lnTo>
                  <a:lnTo>
                    <a:pt x="140" y="569"/>
                  </a:lnTo>
                  <a:lnTo>
                    <a:pt x="133" y="569"/>
                  </a:lnTo>
                  <a:lnTo>
                    <a:pt x="133" y="572"/>
                  </a:lnTo>
                  <a:lnTo>
                    <a:pt x="140" y="576"/>
                  </a:lnTo>
                  <a:lnTo>
                    <a:pt x="143" y="576"/>
                  </a:lnTo>
                  <a:lnTo>
                    <a:pt x="143" y="588"/>
                  </a:lnTo>
                  <a:lnTo>
                    <a:pt x="142" y="591"/>
                  </a:lnTo>
                  <a:lnTo>
                    <a:pt x="135" y="593"/>
                  </a:lnTo>
                  <a:lnTo>
                    <a:pt x="138" y="603"/>
                  </a:lnTo>
                  <a:lnTo>
                    <a:pt x="138" y="608"/>
                  </a:lnTo>
                  <a:lnTo>
                    <a:pt x="140" y="610"/>
                  </a:lnTo>
                  <a:lnTo>
                    <a:pt x="142" y="625"/>
                  </a:lnTo>
                  <a:lnTo>
                    <a:pt x="152" y="630"/>
                  </a:lnTo>
                  <a:lnTo>
                    <a:pt x="152" y="637"/>
                  </a:lnTo>
                  <a:lnTo>
                    <a:pt x="143" y="637"/>
                  </a:lnTo>
                  <a:lnTo>
                    <a:pt x="143" y="647"/>
                  </a:lnTo>
                  <a:lnTo>
                    <a:pt x="154" y="656"/>
                  </a:lnTo>
                  <a:lnTo>
                    <a:pt x="142" y="666"/>
                  </a:lnTo>
                  <a:lnTo>
                    <a:pt x="150" y="676"/>
                  </a:lnTo>
                  <a:lnTo>
                    <a:pt x="143" y="698"/>
                  </a:lnTo>
                  <a:lnTo>
                    <a:pt x="160" y="719"/>
                  </a:lnTo>
                  <a:lnTo>
                    <a:pt x="140" y="719"/>
                  </a:lnTo>
                  <a:lnTo>
                    <a:pt x="142" y="736"/>
                  </a:lnTo>
                  <a:lnTo>
                    <a:pt x="164" y="729"/>
                  </a:lnTo>
                  <a:lnTo>
                    <a:pt x="164" y="743"/>
                  </a:lnTo>
                  <a:lnTo>
                    <a:pt x="154" y="743"/>
                  </a:lnTo>
                  <a:lnTo>
                    <a:pt x="162" y="770"/>
                  </a:lnTo>
                  <a:lnTo>
                    <a:pt x="172" y="767"/>
                  </a:lnTo>
                  <a:lnTo>
                    <a:pt x="182" y="784"/>
                  </a:lnTo>
                  <a:lnTo>
                    <a:pt x="194" y="787"/>
                  </a:lnTo>
                  <a:lnTo>
                    <a:pt x="198" y="802"/>
                  </a:lnTo>
                  <a:lnTo>
                    <a:pt x="182" y="813"/>
                  </a:lnTo>
                  <a:lnTo>
                    <a:pt x="189" y="825"/>
                  </a:lnTo>
                  <a:lnTo>
                    <a:pt x="206" y="825"/>
                  </a:lnTo>
                  <a:lnTo>
                    <a:pt x="206" y="830"/>
                  </a:lnTo>
                  <a:lnTo>
                    <a:pt x="188" y="840"/>
                  </a:lnTo>
                  <a:lnTo>
                    <a:pt x="188" y="847"/>
                  </a:lnTo>
                  <a:lnTo>
                    <a:pt x="215" y="859"/>
                  </a:lnTo>
                  <a:lnTo>
                    <a:pt x="220" y="874"/>
                  </a:lnTo>
                  <a:lnTo>
                    <a:pt x="245" y="888"/>
                  </a:lnTo>
                  <a:lnTo>
                    <a:pt x="233" y="901"/>
                  </a:lnTo>
                  <a:lnTo>
                    <a:pt x="254" y="913"/>
                  </a:lnTo>
                  <a:lnTo>
                    <a:pt x="255" y="922"/>
                  </a:lnTo>
                  <a:lnTo>
                    <a:pt x="247" y="923"/>
                  </a:lnTo>
                  <a:lnTo>
                    <a:pt x="238" y="937"/>
                  </a:lnTo>
                  <a:lnTo>
                    <a:pt x="223" y="939"/>
                  </a:lnTo>
                  <a:lnTo>
                    <a:pt x="177" y="966"/>
                  </a:lnTo>
                  <a:lnTo>
                    <a:pt x="167" y="990"/>
                  </a:lnTo>
                  <a:lnTo>
                    <a:pt x="140" y="1015"/>
                  </a:lnTo>
                  <a:lnTo>
                    <a:pt x="130" y="1017"/>
                  </a:lnTo>
                  <a:lnTo>
                    <a:pt x="105" y="1012"/>
                  </a:lnTo>
                  <a:lnTo>
                    <a:pt x="83" y="1051"/>
                  </a:lnTo>
                  <a:lnTo>
                    <a:pt x="35" y="1078"/>
                  </a:lnTo>
                  <a:lnTo>
                    <a:pt x="44" y="1118"/>
                  </a:lnTo>
                  <a:lnTo>
                    <a:pt x="37" y="1136"/>
                  </a:lnTo>
                  <a:lnTo>
                    <a:pt x="16" y="1131"/>
                  </a:lnTo>
                  <a:lnTo>
                    <a:pt x="0" y="1153"/>
                  </a:lnTo>
                  <a:close/>
                </a:path>
              </a:pathLst>
            </a:custGeom>
            <a:solidFill>
              <a:srgbClr val="CC000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3" name="Freeform 25"/>
            <p:cNvSpPr>
              <a:spLocks/>
            </p:cNvSpPr>
            <p:nvPr/>
          </p:nvSpPr>
          <p:spPr bwMode="auto">
            <a:xfrm>
              <a:off x="3990" y="854"/>
              <a:ext cx="445" cy="407"/>
            </a:xfrm>
            <a:custGeom>
              <a:avLst/>
              <a:gdLst>
                <a:gd name="T0" fmla="*/ 44 w 1005"/>
                <a:gd name="T1" fmla="*/ 101 h 1006"/>
                <a:gd name="T2" fmla="*/ 332 w 1005"/>
                <a:gd name="T3" fmla="*/ 488 h 1006"/>
                <a:gd name="T4" fmla="*/ 373 w 1005"/>
                <a:gd name="T5" fmla="*/ 491 h 1006"/>
                <a:gd name="T6" fmla="*/ 402 w 1005"/>
                <a:gd name="T7" fmla="*/ 489 h 1006"/>
                <a:gd name="T8" fmla="*/ 436 w 1005"/>
                <a:gd name="T9" fmla="*/ 479 h 1006"/>
                <a:gd name="T10" fmla="*/ 459 w 1005"/>
                <a:gd name="T11" fmla="*/ 488 h 1006"/>
                <a:gd name="T12" fmla="*/ 490 w 1005"/>
                <a:gd name="T13" fmla="*/ 511 h 1006"/>
                <a:gd name="T14" fmla="*/ 488 w 1005"/>
                <a:gd name="T15" fmla="*/ 481 h 1006"/>
                <a:gd name="T16" fmla="*/ 492 w 1005"/>
                <a:gd name="T17" fmla="*/ 479 h 1006"/>
                <a:gd name="T18" fmla="*/ 519 w 1005"/>
                <a:gd name="T19" fmla="*/ 443 h 1006"/>
                <a:gd name="T20" fmla="*/ 532 w 1005"/>
                <a:gd name="T21" fmla="*/ 433 h 1006"/>
                <a:gd name="T22" fmla="*/ 559 w 1005"/>
                <a:gd name="T23" fmla="*/ 423 h 1006"/>
                <a:gd name="T24" fmla="*/ 573 w 1005"/>
                <a:gd name="T25" fmla="*/ 488 h 1006"/>
                <a:gd name="T26" fmla="*/ 568 w 1005"/>
                <a:gd name="T27" fmla="*/ 498 h 1006"/>
                <a:gd name="T28" fmla="*/ 585 w 1005"/>
                <a:gd name="T29" fmla="*/ 522 h 1006"/>
                <a:gd name="T30" fmla="*/ 558 w 1005"/>
                <a:gd name="T31" fmla="*/ 529 h 1006"/>
                <a:gd name="T32" fmla="*/ 539 w 1005"/>
                <a:gd name="T33" fmla="*/ 576 h 1006"/>
                <a:gd name="T34" fmla="*/ 512 w 1005"/>
                <a:gd name="T35" fmla="*/ 648 h 1006"/>
                <a:gd name="T36" fmla="*/ 476 w 1005"/>
                <a:gd name="T37" fmla="*/ 743 h 1006"/>
                <a:gd name="T38" fmla="*/ 508 w 1005"/>
                <a:gd name="T39" fmla="*/ 748 h 1006"/>
                <a:gd name="T40" fmla="*/ 525 w 1005"/>
                <a:gd name="T41" fmla="*/ 730 h 1006"/>
                <a:gd name="T42" fmla="*/ 556 w 1005"/>
                <a:gd name="T43" fmla="*/ 764 h 1006"/>
                <a:gd name="T44" fmla="*/ 539 w 1005"/>
                <a:gd name="T45" fmla="*/ 800 h 1006"/>
                <a:gd name="T46" fmla="*/ 510 w 1005"/>
                <a:gd name="T47" fmla="*/ 810 h 1006"/>
                <a:gd name="T48" fmla="*/ 486 w 1005"/>
                <a:gd name="T49" fmla="*/ 856 h 1006"/>
                <a:gd name="T50" fmla="*/ 427 w 1005"/>
                <a:gd name="T51" fmla="*/ 892 h 1006"/>
                <a:gd name="T52" fmla="*/ 441 w 1005"/>
                <a:gd name="T53" fmla="*/ 938 h 1006"/>
                <a:gd name="T54" fmla="*/ 485 w 1005"/>
                <a:gd name="T55" fmla="*/ 936 h 1006"/>
                <a:gd name="T56" fmla="*/ 524 w 1005"/>
                <a:gd name="T57" fmla="*/ 948 h 1006"/>
                <a:gd name="T58" fmla="*/ 537 w 1005"/>
                <a:gd name="T59" fmla="*/ 967 h 1006"/>
                <a:gd name="T60" fmla="*/ 553 w 1005"/>
                <a:gd name="T61" fmla="*/ 987 h 1006"/>
                <a:gd name="T62" fmla="*/ 605 w 1005"/>
                <a:gd name="T63" fmla="*/ 970 h 1006"/>
                <a:gd name="T64" fmla="*/ 644 w 1005"/>
                <a:gd name="T65" fmla="*/ 978 h 1006"/>
                <a:gd name="T66" fmla="*/ 668 w 1005"/>
                <a:gd name="T67" fmla="*/ 987 h 1006"/>
                <a:gd name="T68" fmla="*/ 749 w 1005"/>
                <a:gd name="T69" fmla="*/ 1006 h 1006"/>
                <a:gd name="T70" fmla="*/ 791 w 1005"/>
                <a:gd name="T71" fmla="*/ 990 h 1006"/>
                <a:gd name="T72" fmla="*/ 829 w 1005"/>
                <a:gd name="T73" fmla="*/ 985 h 1006"/>
                <a:gd name="T74" fmla="*/ 866 w 1005"/>
                <a:gd name="T75" fmla="*/ 970 h 1006"/>
                <a:gd name="T76" fmla="*/ 912 w 1005"/>
                <a:gd name="T77" fmla="*/ 955 h 1006"/>
                <a:gd name="T78" fmla="*/ 947 w 1005"/>
                <a:gd name="T79" fmla="*/ 953 h 1006"/>
                <a:gd name="T80" fmla="*/ 984 w 1005"/>
                <a:gd name="T81" fmla="*/ 956 h 1006"/>
                <a:gd name="T82" fmla="*/ 962 w 1005"/>
                <a:gd name="T83" fmla="*/ 280 h 1006"/>
                <a:gd name="T84" fmla="*/ 957 w 1005"/>
                <a:gd name="T85" fmla="*/ 162 h 1006"/>
                <a:gd name="T86" fmla="*/ 957 w 1005"/>
                <a:gd name="T87" fmla="*/ 113 h 1006"/>
                <a:gd name="T88" fmla="*/ 957 w 1005"/>
                <a:gd name="T89" fmla="*/ 19 h 1006"/>
                <a:gd name="T90" fmla="*/ 945 w 1005"/>
                <a:gd name="T91" fmla="*/ 2 h 1006"/>
                <a:gd name="T92" fmla="*/ 844 w 1005"/>
                <a:gd name="T93" fmla="*/ 2 h 1006"/>
                <a:gd name="T94" fmla="*/ 773 w 1005"/>
                <a:gd name="T95" fmla="*/ 0 h 1006"/>
                <a:gd name="T96" fmla="*/ 608 w 1005"/>
                <a:gd name="T97" fmla="*/ 2 h 1006"/>
                <a:gd name="T98" fmla="*/ 497 w 1005"/>
                <a:gd name="T99" fmla="*/ 2 h 1006"/>
                <a:gd name="T100" fmla="*/ 254 w 1005"/>
                <a:gd name="T101" fmla="*/ 2 h 1006"/>
                <a:gd name="T102" fmla="*/ 229 w 1005"/>
                <a:gd name="T103" fmla="*/ 2 h 1006"/>
                <a:gd name="T104" fmla="*/ 195 w 1005"/>
                <a:gd name="T105" fmla="*/ 2 h 1006"/>
                <a:gd name="T106" fmla="*/ 121 w 1005"/>
                <a:gd name="T107" fmla="*/ 4 h 1006"/>
                <a:gd name="T108" fmla="*/ 71 w 1005"/>
                <a:gd name="T109" fmla="*/ 4 h 1006"/>
                <a:gd name="T110" fmla="*/ 19 w 1005"/>
                <a:gd name="T111" fmla="*/ 4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5" h="1006">
                  <a:moveTo>
                    <a:pt x="0" y="4"/>
                  </a:moveTo>
                  <a:lnTo>
                    <a:pt x="9" y="38"/>
                  </a:lnTo>
                  <a:lnTo>
                    <a:pt x="44" y="101"/>
                  </a:lnTo>
                  <a:lnTo>
                    <a:pt x="153" y="203"/>
                  </a:lnTo>
                  <a:lnTo>
                    <a:pt x="185" y="287"/>
                  </a:lnTo>
                  <a:lnTo>
                    <a:pt x="332" y="488"/>
                  </a:lnTo>
                  <a:lnTo>
                    <a:pt x="349" y="481"/>
                  </a:lnTo>
                  <a:lnTo>
                    <a:pt x="361" y="488"/>
                  </a:lnTo>
                  <a:lnTo>
                    <a:pt x="373" y="491"/>
                  </a:lnTo>
                  <a:lnTo>
                    <a:pt x="387" y="489"/>
                  </a:lnTo>
                  <a:lnTo>
                    <a:pt x="398" y="491"/>
                  </a:lnTo>
                  <a:lnTo>
                    <a:pt x="402" y="489"/>
                  </a:lnTo>
                  <a:lnTo>
                    <a:pt x="405" y="472"/>
                  </a:lnTo>
                  <a:lnTo>
                    <a:pt x="422" y="474"/>
                  </a:lnTo>
                  <a:lnTo>
                    <a:pt x="436" y="479"/>
                  </a:lnTo>
                  <a:lnTo>
                    <a:pt x="437" y="484"/>
                  </a:lnTo>
                  <a:lnTo>
                    <a:pt x="442" y="484"/>
                  </a:lnTo>
                  <a:lnTo>
                    <a:pt x="459" y="488"/>
                  </a:lnTo>
                  <a:lnTo>
                    <a:pt x="466" y="491"/>
                  </a:lnTo>
                  <a:lnTo>
                    <a:pt x="476" y="510"/>
                  </a:lnTo>
                  <a:lnTo>
                    <a:pt x="490" y="511"/>
                  </a:lnTo>
                  <a:lnTo>
                    <a:pt x="497" y="505"/>
                  </a:lnTo>
                  <a:lnTo>
                    <a:pt x="488" y="491"/>
                  </a:lnTo>
                  <a:lnTo>
                    <a:pt x="488" y="481"/>
                  </a:lnTo>
                  <a:lnTo>
                    <a:pt x="492" y="479"/>
                  </a:lnTo>
                  <a:lnTo>
                    <a:pt x="488" y="479"/>
                  </a:lnTo>
                  <a:lnTo>
                    <a:pt x="492" y="479"/>
                  </a:lnTo>
                  <a:lnTo>
                    <a:pt x="497" y="462"/>
                  </a:lnTo>
                  <a:lnTo>
                    <a:pt x="507" y="447"/>
                  </a:lnTo>
                  <a:lnTo>
                    <a:pt x="519" y="443"/>
                  </a:lnTo>
                  <a:lnTo>
                    <a:pt x="524" y="443"/>
                  </a:lnTo>
                  <a:lnTo>
                    <a:pt x="527" y="440"/>
                  </a:lnTo>
                  <a:lnTo>
                    <a:pt x="532" y="433"/>
                  </a:lnTo>
                  <a:lnTo>
                    <a:pt x="542" y="428"/>
                  </a:lnTo>
                  <a:lnTo>
                    <a:pt x="551" y="419"/>
                  </a:lnTo>
                  <a:lnTo>
                    <a:pt x="559" y="423"/>
                  </a:lnTo>
                  <a:lnTo>
                    <a:pt x="568" y="448"/>
                  </a:lnTo>
                  <a:lnTo>
                    <a:pt x="568" y="464"/>
                  </a:lnTo>
                  <a:lnTo>
                    <a:pt x="573" y="488"/>
                  </a:lnTo>
                  <a:lnTo>
                    <a:pt x="576" y="489"/>
                  </a:lnTo>
                  <a:lnTo>
                    <a:pt x="573" y="491"/>
                  </a:lnTo>
                  <a:lnTo>
                    <a:pt x="568" y="498"/>
                  </a:lnTo>
                  <a:lnTo>
                    <a:pt x="571" y="510"/>
                  </a:lnTo>
                  <a:lnTo>
                    <a:pt x="580" y="511"/>
                  </a:lnTo>
                  <a:lnTo>
                    <a:pt x="585" y="522"/>
                  </a:lnTo>
                  <a:lnTo>
                    <a:pt x="575" y="530"/>
                  </a:lnTo>
                  <a:lnTo>
                    <a:pt x="563" y="530"/>
                  </a:lnTo>
                  <a:lnTo>
                    <a:pt x="558" y="529"/>
                  </a:lnTo>
                  <a:lnTo>
                    <a:pt x="553" y="537"/>
                  </a:lnTo>
                  <a:lnTo>
                    <a:pt x="544" y="537"/>
                  </a:lnTo>
                  <a:lnTo>
                    <a:pt x="539" y="576"/>
                  </a:lnTo>
                  <a:lnTo>
                    <a:pt x="532" y="586"/>
                  </a:lnTo>
                  <a:lnTo>
                    <a:pt x="522" y="639"/>
                  </a:lnTo>
                  <a:lnTo>
                    <a:pt x="512" y="648"/>
                  </a:lnTo>
                  <a:lnTo>
                    <a:pt x="514" y="687"/>
                  </a:lnTo>
                  <a:lnTo>
                    <a:pt x="505" y="714"/>
                  </a:lnTo>
                  <a:lnTo>
                    <a:pt x="476" y="743"/>
                  </a:lnTo>
                  <a:lnTo>
                    <a:pt x="480" y="760"/>
                  </a:lnTo>
                  <a:lnTo>
                    <a:pt x="497" y="757"/>
                  </a:lnTo>
                  <a:lnTo>
                    <a:pt x="508" y="748"/>
                  </a:lnTo>
                  <a:lnTo>
                    <a:pt x="510" y="738"/>
                  </a:lnTo>
                  <a:lnTo>
                    <a:pt x="524" y="735"/>
                  </a:lnTo>
                  <a:lnTo>
                    <a:pt x="525" y="730"/>
                  </a:lnTo>
                  <a:lnTo>
                    <a:pt x="529" y="728"/>
                  </a:lnTo>
                  <a:lnTo>
                    <a:pt x="561" y="740"/>
                  </a:lnTo>
                  <a:lnTo>
                    <a:pt x="556" y="764"/>
                  </a:lnTo>
                  <a:lnTo>
                    <a:pt x="553" y="764"/>
                  </a:lnTo>
                  <a:lnTo>
                    <a:pt x="547" y="789"/>
                  </a:lnTo>
                  <a:lnTo>
                    <a:pt x="539" y="800"/>
                  </a:lnTo>
                  <a:lnTo>
                    <a:pt x="527" y="805"/>
                  </a:lnTo>
                  <a:lnTo>
                    <a:pt x="520" y="805"/>
                  </a:lnTo>
                  <a:lnTo>
                    <a:pt x="510" y="810"/>
                  </a:lnTo>
                  <a:lnTo>
                    <a:pt x="497" y="835"/>
                  </a:lnTo>
                  <a:lnTo>
                    <a:pt x="493" y="847"/>
                  </a:lnTo>
                  <a:lnTo>
                    <a:pt x="486" y="856"/>
                  </a:lnTo>
                  <a:lnTo>
                    <a:pt x="463" y="874"/>
                  </a:lnTo>
                  <a:lnTo>
                    <a:pt x="449" y="880"/>
                  </a:lnTo>
                  <a:lnTo>
                    <a:pt x="427" y="892"/>
                  </a:lnTo>
                  <a:lnTo>
                    <a:pt x="417" y="905"/>
                  </a:lnTo>
                  <a:lnTo>
                    <a:pt x="419" y="932"/>
                  </a:lnTo>
                  <a:lnTo>
                    <a:pt x="441" y="938"/>
                  </a:lnTo>
                  <a:lnTo>
                    <a:pt x="470" y="936"/>
                  </a:lnTo>
                  <a:lnTo>
                    <a:pt x="475" y="938"/>
                  </a:lnTo>
                  <a:lnTo>
                    <a:pt x="485" y="936"/>
                  </a:lnTo>
                  <a:lnTo>
                    <a:pt x="492" y="939"/>
                  </a:lnTo>
                  <a:lnTo>
                    <a:pt x="510" y="938"/>
                  </a:lnTo>
                  <a:lnTo>
                    <a:pt x="524" y="948"/>
                  </a:lnTo>
                  <a:lnTo>
                    <a:pt x="527" y="949"/>
                  </a:lnTo>
                  <a:lnTo>
                    <a:pt x="534" y="958"/>
                  </a:lnTo>
                  <a:lnTo>
                    <a:pt x="537" y="967"/>
                  </a:lnTo>
                  <a:lnTo>
                    <a:pt x="529" y="973"/>
                  </a:lnTo>
                  <a:lnTo>
                    <a:pt x="542" y="990"/>
                  </a:lnTo>
                  <a:lnTo>
                    <a:pt x="553" y="987"/>
                  </a:lnTo>
                  <a:lnTo>
                    <a:pt x="564" y="972"/>
                  </a:lnTo>
                  <a:lnTo>
                    <a:pt x="578" y="967"/>
                  </a:lnTo>
                  <a:lnTo>
                    <a:pt x="605" y="970"/>
                  </a:lnTo>
                  <a:lnTo>
                    <a:pt x="619" y="984"/>
                  </a:lnTo>
                  <a:lnTo>
                    <a:pt x="630" y="987"/>
                  </a:lnTo>
                  <a:lnTo>
                    <a:pt x="644" y="978"/>
                  </a:lnTo>
                  <a:lnTo>
                    <a:pt x="652" y="975"/>
                  </a:lnTo>
                  <a:lnTo>
                    <a:pt x="659" y="977"/>
                  </a:lnTo>
                  <a:lnTo>
                    <a:pt x="668" y="987"/>
                  </a:lnTo>
                  <a:lnTo>
                    <a:pt x="700" y="995"/>
                  </a:lnTo>
                  <a:lnTo>
                    <a:pt x="725" y="992"/>
                  </a:lnTo>
                  <a:lnTo>
                    <a:pt x="749" y="1006"/>
                  </a:lnTo>
                  <a:lnTo>
                    <a:pt x="757" y="994"/>
                  </a:lnTo>
                  <a:lnTo>
                    <a:pt x="786" y="987"/>
                  </a:lnTo>
                  <a:lnTo>
                    <a:pt x="791" y="990"/>
                  </a:lnTo>
                  <a:lnTo>
                    <a:pt x="802" y="987"/>
                  </a:lnTo>
                  <a:lnTo>
                    <a:pt x="813" y="995"/>
                  </a:lnTo>
                  <a:lnTo>
                    <a:pt x="829" y="985"/>
                  </a:lnTo>
                  <a:lnTo>
                    <a:pt x="835" y="987"/>
                  </a:lnTo>
                  <a:lnTo>
                    <a:pt x="842" y="978"/>
                  </a:lnTo>
                  <a:lnTo>
                    <a:pt x="866" y="970"/>
                  </a:lnTo>
                  <a:lnTo>
                    <a:pt x="881" y="949"/>
                  </a:lnTo>
                  <a:lnTo>
                    <a:pt x="891" y="946"/>
                  </a:lnTo>
                  <a:lnTo>
                    <a:pt x="912" y="955"/>
                  </a:lnTo>
                  <a:lnTo>
                    <a:pt x="918" y="961"/>
                  </a:lnTo>
                  <a:lnTo>
                    <a:pt x="934" y="961"/>
                  </a:lnTo>
                  <a:lnTo>
                    <a:pt x="947" y="953"/>
                  </a:lnTo>
                  <a:lnTo>
                    <a:pt x="961" y="953"/>
                  </a:lnTo>
                  <a:lnTo>
                    <a:pt x="966" y="946"/>
                  </a:lnTo>
                  <a:lnTo>
                    <a:pt x="984" y="956"/>
                  </a:lnTo>
                  <a:lnTo>
                    <a:pt x="1005" y="960"/>
                  </a:lnTo>
                  <a:lnTo>
                    <a:pt x="974" y="479"/>
                  </a:lnTo>
                  <a:lnTo>
                    <a:pt x="962" y="280"/>
                  </a:lnTo>
                  <a:lnTo>
                    <a:pt x="961" y="256"/>
                  </a:lnTo>
                  <a:lnTo>
                    <a:pt x="957" y="206"/>
                  </a:lnTo>
                  <a:lnTo>
                    <a:pt x="957" y="162"/>
                  </a:lnTo>
                  <a:lnTo>
                    <a:pt x="957" y="128"/>
                  </a:lnTo>
                  <a:lnTo>
                    <a:pt x="957" y="116"/>
                  </a:lnTo>
                  <a:lnTo>
                    <a:pt x="957" y="113"/>
                  </a:lnTo>
                  <a:lnTo>
                    <a:pt x="957" y="62"/>
                  </a:lnTo>
                  <a:lnTo>
                    <a:pt x="957" y="21"/>
                  </a:lnTo>
                  <a:lnTo>
                    <a:pt x="957" y="19"/>
                  </a:lnTo>
                  <a:lnTo>
                    <a:pt x="957" y="2"/>
                  </a:lnTo>
                  <a:lnTo>
                    <a:pt x="952" y="2"/>
                  </a:lnTo>
                  <a:lnTo>
                    <a:pt x="945" y="2"/>
                  </a:lnTo>
                  <a:lnTo>
                    <a:pt x="891" y="2"/>
                  </a:lnTo>
                  <a:lnTo>
                    <a:pt x="888" y="2"/>
                  </a:lnTo>
                  <a:lnTo>
                    <a:pt x="844" y="2"/>
                  </a:lnTo>
                  <a:lnTo>
                    <a:pt x="842" y="2"/>
                  </a:lnTo>
                  <a:lnTo>
                    <a:pt x="773" y="2"/>
                  </a:lnTo>
                  <a:lnTo>
                    <a:pt x="773" y="0"/>
                  </a:lnTo>
                  <a:lnTo>
                    <a:pt x="703" y="2"/>
                  </a:lnTo>
                  <a:lnTo>
                    <a:pt x="659" y="2"/>
                  </a:lnTo>
                  <a:lnTo>
                    <a:pt x="608" y="2"/>
                  </a:lnTo>
                  <a:lnTo>
                    <a:pt x="505" y="2"/>
                  </a:lnTo>
                  <a:lnTo>
                    <a:pt x="503" y="2"/>
                  </a:lnTo>
                  <a:lnTo>
                    <a:pt x="497" y="2"/>
                  </a:lnTo>
                  <a:lnTo>
                    <a:pt x="475" y="2"/>
                  </a:lnTo>
                  <a:lnTo>
                    <a:pt x="356" y="2"/>
                  </a:lnTo>
                  <a:lnTo>
                    <a:pt x="254" y="2"/>
                  </a:lnTo>
                  <a:lnTo>
                    <a:pt x="253" y="4"/>
                  </a:lnTo>
                  <a:lnTo>
                    <a:pt x="234" y="2"/>
                  </a:lnTo>
                  <a:lnTo>
                    <a:pt x="229" y="2"/>
                  </a:lnTo>
                  <a:lnTo>
                    <a:pt x="226" y="2"/>
                  </a:lnTo>
                  <a:lnTo>
                    <a:pt x="210" y="2"/>
                  </a:lnTo>
                  <a:lnTo>
                    <a:pt x="195" y="2"/>
                  </a:lnTo>
                  <a:lnTo>
                    <a:pt x="190" y="2"/>
                  </a:lnTo>
                  <a:lnTo>
                    <a:pt x="170" y="2"/>
                  </a:lnTo>
                  <a:lnTo>
                    <a:pt x="121" y="4"/>
                  </a:lnTo>
                  <a:lnTo>
                    <a:pt x="109" y="4"/>
                  </a:lnTo>
                  <a:lnTo>
                    <a:pt x="104" y="4"/>
                  </a:lnTo>
                  <a:lnTo>
                    <a:pt x="71" y="4"/>
                  </a:lnTo>
                  <a:lnTo>
                    <a:pt x="70" y="4"/>
                  </a:lnTo>
                  <a:lnTo>
                    <a:pt x="49" y="4"/>
                  </a:lnTo>
                  <a:lnTo>
                    <a:pt x="19" y="4"/>
                  </a:lnTo>
                  <a:lnTo>
                    <a:pt x="9" y="4"/>
                  </a:lnTo>
                  <a:lnTo>
                    <a:pt x="0" y="4"/>
                  </a:lnTo>
                  <a:close/>
                </a:path>
              </a:pathLst>
            </a:custGeom>
            <a:solidFill>
              <a:srgbClr val="FFFFFF"/>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4" name="Freeform 26"/>
            <p:cNvSpPr>
              <a:spLocks/>
            </p:cNvSpPr>
            <p:nvPr/>
          </p:nvSpPr>
          <p:spPr bwMode="auto">
            <a:xfrm>
              <a:off x="3663" y="855"/>
              <a:ext cx="486" cy="475"/>
            </a:xfrm>
            <a:custGeom>
              <a:avLst/>
              <a:gdLst>
                <a:gd name="T0" fmla="*/ 11 w 1096"/>
                <a:gd name="T1" fmla="*/ 308 h 1174"/>
                <a:gd name="T2" fmla="*/ 29 w 1096"/>
                <a:gd name="T3" fmla="*/ 353 h 1174"/>
                <a:gd name="T4" fmla="*/ 46 w 1096"/>
                <a:gd name="T5" fmla="*/ 371 h 1174"/>
                <a:gd name="T6" fmla="*/ 75 w 1096"/>
                <a:gd name="T7" fmla="*/ 446 h 1174"/>
                <a:gd name="T8" fmla="*/ 90 w 1096"/>
                <a:gd name="T9" fmla="*/ 496 h 1174"/>
                <a:gd name="T10" fmla="*/ 109 w 1096"/>
                <a:gd name="T11" fmla="*/ 515 h 1174"/>
                <a:gd name="T12" fmla="*/ 122 w 1096"/>
                <a:gd name="T13" fmla="*/ 535 h 1174"/>
                <a:gd name="T14" fmla="*/ 151 w 1096"/>
                <a:gd name="T15" fmla="*/ 550 h 1174"/>
                <a:gd name="T16" fmla="*/ 192 w 1096"/>
                <a:gd name="T17" fmla="*/ 564 h 1174"/>
                <a:gd name="T18" fmla="*/ 204 w 1096"/>
                <a:gd name="T19" fmla="*/ 567 h 1174"/>
                <a:gd name="T20" fmla="*/ 238 w 1096"/>
                <a:gd name="T21" fmla="*/ 596 h 1174"/>
                <a:gd name="T22" fmla="*/ 263 w 1096"/>
                <a:gd name="T23" fmla="*/ 593 h 1174"/>
                <a:gd name="T24" fmla="*/ 295 w 1096"/>
                <a:gd name="T25" fmla="*/ 600 h 1174"/>
                <a:gd name="T26" fmla="*/ 322 w 1096"/>
                <a:gd name="T27" fmla="*/ 678 h 1174"/>
                <a:gd name="T28" fmla="*/ 351 w 1096"/>
                <a:gd name="T29" fmla="*/ 695 h 1174"/>
                <a:gd name="T30" fmla="*/ 373 w 1096"/>
                <a:gd name="T31" fmla="*/ 704 h 1174"/>
                <a:gd name="T32" fmla="*/ 393 w 1096"/>
                <a:gd name="T33" fmla="*/ 750 h 1174"/>
                <a:gd name="T34" fmla="*/ 407 w 1096"/>
                <a:gd name="T35" fmla="*/ 826 h 1174"/>
                <a:gd name="T36" fmla="*/ 426 w 1096"/>
                <a:gd name="T37" fmla="*/ 881 h 1174"/>
                <a:gd name="T38" fmla="*/ 453 w 1096"/>
                <a:gd name="T39" fmla="*/ 910 h 1174"/>
                <a:gd name="T40" fmla="*/ 475 w 1096"/>
                <a:gd name="T41" fmla="*/ 917 h 1174"/>
                <a:gd name="T42" fmla="*/ 509 w 1096"/>
                <a:gd name="T43" fmla="*/ 927 h 1174"/>
                <a:gd name="T44" fmla="*/ 525 w 1096"/>
                <a:gd name="T45" fmla="*/ 924 h 1174"/>
                <a:gd name="T46" fmla="*/ 566 w 1096"/>
                <a:gd name="T47" fmla="*/ 936 h 1174"/>
                <a:gd name="T48" fmla="*/ 551 w 1096"/>
                <a:gd name="T49" fmla="*/ 1014 h 1174"/>
                <a:gd name="T50" fmla="*/ 585 w 1096"/>
                <a:gd name="T51" fmla="*/ 1029 h 1174"/>
                <a:gd name="T52" fmla="*/ 597 w 1096"/>
                <a:gd name="T53" fmla="*/ 1155 h 1174"/>
                <a:gd name="T54" fmla="*/ 620 w 1096"/>
                <a:gd name="T55" fmla="*/ 1174 h 1174"/>
                <a:gd name="T56" fmla="*/ 659 w 1096"/>
                <a:gd name="T57" fmla="*/ 1077 h 1174"/>
                <a:gd name="T58" fmla="*/ 739 w 1096"/>
                <a:gd name="T59" fmla="*/ 1034 h 1174"/>
                <a:gd name="T60" fmla="*/ 805 w 1096"/>
                <a:gd name="T61" fmla="*/ 985 h 1174"/>
                <a:gd name="T62" fmla="*/ 839 w 1096"/>
                <a:gd name="T63" fmla="*/ 958 h 1174"/>
                <a:gd name="T64" fmla="*/ 890 w 1096"/>
                <a:gd name="T65" fmla="*/ 879 h 1174"/>
                <a:gd name="T66" fmla="*/ 966 w 1096"/>
                <a:gd name="T67" fmla="*/ 835 h 1174"/>
                <a:gd name="T68" fmla="*/ 1005 w 1096"/>
                <a:gd name="T69" fmla="*/ 801 h 1174"/>
                <a:gd name="T70" fmla="*/ 1029 w 1096"/>
                <a:gd name="T71" fmla="*/ 770 h 1174"/>
                <a:gd name="T72" fmla="*/ 1052 w 1096"/>
                <a:gd name="T73" fmla="*/ 792 h 1174"/>
                <a:gd name="T74" fmla="*/ 1096 w 1096"/>
                <a:gd name="T75" fmla="*/ 762 h 1174"/>
                <a:gd name="T76" fmla="*/ 1054 w 1096"/>
                <a:gd name="T77" fmla="*/ 685 h 1174"/>
                <a:gd name="T78" fmla="*/ 1015 w 1096"/>
                <a:gd name="T79" fmla="*/ 683 h 1174"/>
                <a:gd name="T80" fmla="*/ 968 w 1096"/>
                <a:gd name="T81" fmla="*/ 641 h 1174"/>
                <a:gd name="T82" fmla="*/ 1037 w 1096"/>
                <a:gd name="T83" fmla="*/ 511 h 1174"/>
                <a:gd name="T84" fmla="*/ 1057 w 1096"/>
                <a:gd name="T85" fmla="*/ 486 h 1174"/>
                <a:gd name="T86" fmla="*/ 878 w 1096"/>
                <a:gd name="T87" fmla="*/ 201 h 1174"/>
                <a:gd name="T88" fmla="*/ 734 w 1096"/>
                <a:gd name="T89" fmla="*/ 36 h 1174"/>
                <a:gd name="T90" fmla="*/ 710 w 1096"/>
                <a:gd name="T91" fmla="*/ 2 h 1174"/>
                <a:gd name="T92" fmla="*/ 680 w 1096"/>
                <a:gd name="T93" fmla="*/ 2 h 1174"/>
                <a:gd name="T94" fmla="*/ 373 w 1096"/>
                <a:gd name="T95" fmla="*/ 2 h 1174"/>
                <a:gd name="T96" fmla="*/ 326 w 1096"/>
                <a:gd name="T97" fmla="*/ 2 h 1174"/>
                <a:gd name="T98" fmla="*/ 270 w 1096"/>
                <a:gd name="T99" fmla="*/ 2 h 1174"/>
                <a:gd name="T100" fmla="*/ 60 w 1096"/>
                <a:gd name="T101" fmla="*/ 2 h 1174"/>
                <a:gd name="T102" fmla="*/ 0 w 1096"/>
                <a:gd name="T103" fmla="*/ 2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6" h="1174">
                  <a:moveTo>
                    <a:pt x="0" y="2"/>
                  </a:moveTo>
                  <a:lnTo>
                    <a:pt x="11" y="308"/>
                  </a:lnTo>
                  <a:lnTo>
                    <a:pt x="21" y="349"/>
                  </a:lnTo>
                  <a:lnTo>
                    <a:pt x="29" y="353"/>
                  </a:lnTo>
                  <a:lnTo>
                    <a:pt x="34" y="368"/>
                  </a:lnTo>
                  <a:lnTo>
                    <a:pt x="46" y="371"/>
                  </a:lnTo>
                  <a:lnTo>
                    <a:pt x="60" y="407"/>
                  </a:lnTo>
                  <a:lnTo>
                    <a:pt x="75" y="446"/>
                  </a:lnTo>
                  <a:lnTo>
                    <a:pt x="80" y="494"/>
                  </a:lnTo>
                  <a:lnTo>
                    <a:pt x="90" y="496"/>
                  </a:lnTo>
                  <a:lnTo>
                    <a:pt x="102" y="515"/>
                  </a:lnTo>
                  <a:lnTo>
                    <a:pt x="109" y="515"/>
                  </a:lnTo>
                  <a:lnTo>
                    <a:pt x="114" y="535"/>
                  </a:lnTo>
                  <a:lnTo>
                    <a:pt x="122" y="535"/>
                  </a:lnTo>
                  <a:lnTo>
                    <a:pt x="127" y="549"/>
                  </a:lnTo>
                  <a:lnTo>
                    <a:pt x="151" y="550"/>
                  </a:lnTo>
                  <a:lnTo>
                    <a:pt x="160" y="542"/>
                  </a:lnTo>
                  <a:lnTo>
                    <a:pt x="192" y="564"/>
                  </a:lnTo>
                  <a:lnTo>
                    <a:pt x="199" y="576"/>
                  </a:lnTo>
                  <a:lnTo>
                    <a:pt x="204" y="567"/>
                  </a:lnTo>
                  <a:lnTo>
                    <a:pt x="229" y="583"/>
                  </a:lnTo>
                  <a:lnTo>
                    <a:pt x="238" y="596"/>
                  </a:lnTo>
                  <a:lnTo>
                    <a:pt x="251" y="598"/>
                  </a:lnTo>
                  <a:lnTo>
                    <a:pt x="263" y="593"/>
                  </a:lnTo>
                  <a:lnTo>
                    <a:pt x="288" y="610"/>
                  </a:lnTo>
                  <a:lnTo>
                    <a:pt x="295" y="600"/>
                  </a:lnTo>
                  <a:lnTo>
                    <a:pt x="302" y="649"/>
                  </a:lnTo>
                  <a:lnTo>
                    <a:pt x="322" y="678"/>
                  </a:lnTo>
                  <a:lnTo>
                    <a:pt x="341" y="677"/>
                  </a:lnTo>
                  <a:lnTo>
                    <a:pt x="351" y="695"/>
                  </a:lnTo>
                  <a:lnTo>
                    <a:pt x="354" y="690"/>
                  </a:lnTo>
                  <a:lnTo>
                    <a:pt x="373" y="704"/>
                  </a:lnTo>
                  <a:lnTo>
                    <a:pt x="392" y="729"/>
                  </a:lnTo>
                  <a:lnTo>
                    <a:pt x="393" y="750"/>
                  </a:lnTo>
                  <a:lnTo>
                    <a:pt x="402" y="755"/>
                  </a:lnTo>
                  <a:lnTo>
                    <a:pt x="407" y="826"/>
                  </a:lnTo>
                  <a:lnTo>
                    <a:pt x="424" y="837"/>
                  </a:lnTo>
                  <a:lnTo>
                    <a:pt x="426" y="881"/>
                  </a:lnTo>
                  <a:lnTo>
                    <a:pt x="437" y="883"/>
                  </a:lnTo>
                  <a:lnTo>
                    <a:pt x="453" y="910"/>
                  </a:lnTo>
                  <a:lnTo>
                    <a:pt x="456" y="922"/>
                  </a:lnTo>
                  <a:lnTo>
                    <a:pt x="475" y="917"/>
                  </a:lnTo>
                  <a:lnTo>
                    <a:pt x="505" y="922"/>
                  </a:lnTo>
                  <a:lnTo>
                    <a:pt x="509" y="927"/>
                  </a:lnTo>
                  <a:lnTo>
                    <a:pt x="517" y="929"/>
                  </a:lnTo>
                  <a:lnTo>
                    <a:pt x="525" y="924"/>
                  </a:lnTo>
                  <a:lnTo>
                    <a:pt x="554" y="927"/>
                  </a:lnTo>
                  <a:lnTo>
                    <a:pt x="566" y="936"/>
                  </a:lnTo>
                  <a:lnTo>
                    <a:pt x="566" y="1005"/>
                  </a:lnTo>
                  <a:lnTo>
                    <a:pt x="551" y="1014"/>
                  </a:lnTo>
                  <a:lnTo>
                    <a:pt x="531" y="1014"/>
                  </a:lnTo>
                  <a:lnTo>
                    <a:pt x="585" y="1029"/>
                  </a:lnTo>
                  <a:lnTo>
                    <a:pt x="595" y="1104"/>
                  </a:lnTo>
                  <a:lnTo>
                    <a:pt x="597" y="1155"/>
                  </a:lnTo>
                  <a:lnTo>
                    <a:pt x="581" y="1167"/>
                  </a:lnTo>
                  <a:lnTo>
                    <a:pt x="620" y="1174"/>
                  </a:lnTo>
                  <a:lnTo>
                    <a:pt x="632" y="1109"/>
                  </a:lnTo>
                  <a:lnTo>
                    <a:pt x="659" y="1077"/>
                  </a:lnTo>
                  <a:lnTo>
                    <a:pt x="680" y="1070"/>
                  </a:lnTo>
                  <a:lnTo>
                    <a:pt x="739" y="1034"/>
                  </a:lnTo>
                  <a:lnTo>
                    <a:pt x="751" y="1016"/>
                  </a:lnTo>
                  <a:lnTo>
                    <a:pt x="805" y="985"/>
                  </a:lnTo>
                  <a:lnTo>
                    <a:pt x="827" y="949"/>
                  </a:lnTo>
                  <a:lnTo>
                    <a:pt x="839" y="958"/>
                  </a:lnTo>
                  <a:lnTo>
                    <a:pt x="886" y="876"/>
                  </a:lnTo>
                  <a:lnTo>
                    <a:pt x="890" y="879"/>
                  </a:lnTo>
                  <a:lnTo>
                    <a:pt x="912" y="879"/>
                  </a:lnTo>
                  <a:lnTo>
                    <a:pt x="966" y="835"/>
                  </a:lnTo>
                  <a:lnTo>
                    <a:pt x="973" y="821"/>
                  </a:lnTo>
                  <a:lnTo>
                    <a:pt x="1005" y="801"/>
                  </a:lnTo>
                  <a:lnTo>
                    <a:pt x="1010" y="775"/>
                  </a:lnTo>
                  <a:lnTo>
                    <a:pt x="1029" y="770"/>
                  </a:lnTo>
                  <a:lnTo>
                    <a:pt x="1044" y="775"/>
                  </a:lnTo>
                  <a:lnTo>
                    <a:pt x="1052" y="792"/>
                  </a:lnTo>
                  <a:lnTo>
                    <a:pt x="1084" y="765"/>
                  </a:lnTo>
                  <a:lnTo>
                    <a:pt x="1096" y="762"/>
                  </a:lnTo>
                  <a:lnTo>
                    <a:pt x="1071" y="685"/>
                  </a:lnTo>
                  <a:lnTo>
                    <a:pt x="1054" y="685"/>
                  </a:lnTo>
                  <a:lnTo>
                    <a:pt x="1051" y="677"/>
                  </a:lnTo>
                  <a:lnTo>
                    <a:pt x="1015" y="683"/>
                  </a:lnTo>
                  <a:lnTo>
                    <a:pt x="1005" y="678"/>
                  </a:lnTo>
                  <a:lnTo>
                    <a:pt x="968" y="641"/>
                  </a:lnTo>
                  <a:lnTo>
                    <a:pt x="1020" y="515"/>
                  </a:lnTo>
                  <a:lnTo>
                    <a:pt x="1037" y="511"/>
                  </a:lnTo>
                  <a:lnTo>
                    <a:pt x="1045" y="496"/>
                  </a:lnTo>
                  <a:lnTo>
                    <a:pt x="1057" y="486"/>
                  </a:lnTo>
                  <a:lnTo>
                    <a:pt x="910" y="285"/>
                  </a:lnTo>
                  <a:lnTo>
                    <a:pt x="878" y="201"/>
                  </a:lnTo>
                  <a:lnTo>
                    <a:pt x="769" y="99"/>
                  </a:lnTo>
                  <a:lnTo>
                    <a:pt x="734" y="36"/>
                  </a:lnTo>
                  <a:lnTo>
                    <a:pt x="725" y="2"/>
                  </a:lnTo>
                  <a:lnTo>
                    <a:pt x="710" y="2"/>
                  </a:lnTo>
                  <a:lnTo>
                    <a:pt x="707" y="0"/>
                  </a:lnTo>
                  <a:lnTo>
                    <a:pt x="680" y="2"/>
                  </a:lnTo>
                  <a:lnTo>
                    <a:pt x="375" y="2"/>
                  </a:lnTo>
                  <a:lnTo>
                    <a:pt x="373" y="2"/>
                  </a:lnTo>
                  <a:lnTo>
                    <a:pt x="370" y="2"/>
                  </a:lnTo>
                  <a:lnTo>
                    <a:pt x="326" y="2"/>
                  </a:lnTo>
                  <a:lnTo>
                    <a:pt x="273" y="2"/>
                  </a:lnTo>
                  <a:lnTo>
                    <a:pt x="270" y="2"/>
                  </a:lnTo>
                  <a:lnTo>
                    <a:pt x="254" y="2"/>
                  </a:lnTo>
                  <a:lnTo>
                    <a:pt x="60" y="2"/>
                  </a:lnTo>
                  <a:lnTo>
                    <a:pt x="56" y="2"/>
                  </a:lnTo>
                  <a:lnTo>
                    <a:pt x="0" y="2"/>
                  </a:lnTo>
                  <a:close/>
                </a:path>
              </a:pathLst>
            </a:custGeom>
            <a:solidFill>
              <a:srgbClr val="00B05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5" name="Freeform 27"/>
            <p:cNvSpPr>
              <a:spLocks/>
            </p:cNvSpPr>
            <p:nvPr/>
          </p:nvSpPr>
          <p:spPr bwMode="auto">
            <a:xfrm>
              <a:off x="3955" y="1241"/>
              <a:ext cx="498" cy="371"/>
            </a:xfrm>
            <a:custGeom>
              <a:avLst/>
              <a:gdLst>
                <a:gd name="T0" fmla="*/ 57 w 1124"/>
                <a:gd name="T1" fmla="*/ 510 h 917"/>
                <a:gd name="T2" fmla="*/ 125 w 1124"/>
                <a:gd name="T3" fmla="*/ 334 h 917"/>
                <a:gd name="T4" fmla="*/ 167 w 1124"/>
                <a:gd name="T5" fmla="*/ 283 h 917"/>
                <a:gd name="T6" fmla="*/ 203 w 1124"/>
                <a:gd name="T7" fmla="*/ 254 h 917"/>
                <a:gd name="T8" fmla="*/ 232 w 1124"/>
                <a:gd name="T9" fmla="*/ 242 h 917"/>
                <a:gd name="T10" fmla="*/ 198 w 1124"/>
                <a:gd name="T11" fmla="*/ 196 h 917"/>
                <a:gd name="T12" fmla="*/ 230 w 1124"/>
                <a:gd name="T13" fmla="*/ 140 h 917"/>
                <a:gd name="T14" fmla="*/ 279 w 1124"/>
                <a:gd name="T15" fmla="*/ 135 h 917"/>
                <a:gd name="T16" fmla="*/ 298 w 1124"/>
                <a:gd name="T17" fmla="*/ 142 h 917"/>
                <a:gd name="T18" fmla="*/ 333 w 1124"/>
                <a:gd name="T19" fmla="*/ 70 h 917"/>
                <a:gd name="T20" fmla="*/ 410 w 1124"/>
                <a:gd name="T21" fmla="*/ 34 h 917"/>
                <a:gd name="T22" fmla="*/ 518 w 1124"/>
                <a:gd name="T23" fmla="*/ 39 h 917"/>
                <a:gd name="T24" fmla="*/ 554 w 1124"/>
                <a:gd name="T25" fmla="*/ 55 h 917"/>
                <a:gd name="T26" fmla="*/ 610 w 1124"/>
                <a:gd name="T27" fmla="*/ 29 h 917"/>
                <a:gd name="T28" fmla="*/ 674 w 1124"/>
                <a:gd name="T29" fmla="*/ 21 h 917"/>
                <a:gd name="T30" fmla="*/ 748 w 1124"/>
                <a:gd name="T31" fmla="*/ 29 h 917"/>
                <a:gd name="T32" fmla="*/ 845 w 1124"/>
                <a:gd name="T33" fmla="*/ 60 h 917"/>
                <a:gd name="T34" fmla="*/ 909 w 1124"/>
                <a:gd name="T35" fmla="*/ 49 h 917"/>
                <a:gd name="T36" fmla="*/ 977 w 1124"/>
                <a:gd name="T37" fmla="*/ 3 h 917"/>
                <a:gd name="T38" fmla="*/ 1043 w 1124"/>
                <a:gd name="T39" fmla="*/ 7 h 917"/>
                <a:gd name="T40" fmla="*/ 1101 w 1124"/>
                <a:gd name="T41" fmla="*/ 17 h 917"/>
                <a:gd name="T42" fmla="*/ 1114 w 1124"/>
                <a:gd name="T43" fmla="*/ 225 h 917"/>
                <a:gd name="T44" fmla="*/ 1119 w 1124"/>
                <a:gd name="T45" fmla="*/ 377 h 917"/>
                <a:gd name="T46" fmla="*/ 1079 w 1124"/>
                <a:gd name="T47" fmla="*/ 380 h 917"/>
                <a:gd name="T48" fmla="*/ 1060 w 1124"/>
                <a:gd name="T49" fmla="*/ 384 h 917"/>
                <a:gd name="T50" fmla="*/ 1035 w 1124"/>
                <a:gd name="T51" fmla="*/ 392 h 917"/>
                <a:gd name="T52" fmla="*/ 1011 w 1124"/>
                <a:gd name="T53" fmla="*/ 384 h 917"/>
                <a:gd name="T54" fmla="*/ 991 w 1124"/>
                <a:gd name="T55" fmla="*/ 378 h 917"/>
                <a:gd name="T56" fmla="*/ 945 w 1124"/>
                <a:gd name="T57" fmla="*/ 358 h 917"/>
                <a:gd name="T58" fmla="*/ 898 w 1124"/>
                <a:gd name="T59" fmla="*/ 339 h 917"/>
                <a:gd name="T60" fmla="*/ 869 w 1124"/>
                <a:gd name="T61" fmla="*/ 370 h 917"/>
                <a:gd name="T62" fmla="*/ 833 w 1124"/>
                <a:gd name="T63" fmla="*/ 356 h 917"/>
                <a:gd name="T64" fmla="*/ 726 w 1124"/>
                <a:gd name="T65" fmla="*/ 401 h 917"/>
                <a:gd name="T66" fmla="*/ 679 w 1124"/>
                <a:gd name="T67" fmla="*/ 390 h 917"/>
                <a:gd name="T68" fmla="*/ 628 w 1124"/>
                <a:gd name="T69" fmla="*/ 394 h 917"/>
                <a:gd name="T70" fmla="*/ 577 w 1124"/>
                <a:gd name="T71" fmla="*/ 395 h 917"/>
                <a:gd name="T72" fmla="*/ 483 w 1124"/>
                <a:gd name="T73" fmla="*/ 472 h 917"/>
                <a:gd name="T74" fmla="*/ 459 w 1124"/>
                <a:gd name="T75" fmla="*/ 551 h 917"/>
                <a:gd name="T76" fmla="*/ 510 w 1124"/>
                <a:gd name="T77" fmla="*/ 598 h 917"/>
                <a:gd name="T78" fmla="*/ 423 w 1124"/>
                <a:gd name="T79" fmla="*/ 649 h 917"/>
                <a:gd name="T80" fmla="*/ 413 w 1124"/>
                <a:gd name="T81" fmla="*/ 699 h 917"/>
                <a:gd name="T82" fmla="*/ 330 w 1124"/>
                <a:gd name="T83" fmla="*/ 772 h 917"/>
                <a:gd name="T84" fmla="*/ 281 w 1124"/>
                <a:gd name="T85" fmla="*/ 769 h 917"/>
                <a:gd name="T86" fmla="*/ 269 w 1124"/>
                <a:gd name="T87" fmla="*/ 764 h 917"/>
                <a:gd name="T88" fmla="*/ 244 w 1124"/>
                <a:gd name="T89" fmla="*/ 794 h 917"/>
                <a:gd name="T90" fmla="*/ 240 w 1124"/>
                <a:gd name="T91" fmla="*/ 758 h 917"/>
                <a:gd name="T92" fmla="*/ 227 w 1124"/>
                <a:gd name="T93" fmla="*/ 752 h 917"/>
                <a:gd name="T94" fmla="*/ 198 w 1124"/>
                <a:gd name="T95" fmla="*/ 791 h 917"/>
                <a:gd name="T96" fmla="*/ 178 w 1124"/>
                <a:gd name="T97" fmla="*/ 815 h 917"/>
                <a:gd name="T98" fmla="*/ 166 w 1124"/>
                <a:gd name="T99" fmla="*/ 798 h 917"/>
                <a:gd name="T100" fmla="*/ 159 w 1124"/>
                <a:gd name="T101" fmla="*/ 828 h 917"/>
                <a:gd name="T102" fmla="*/ 156 w 1124"/>
                <a:gd name="T103" fmla="*/ 856 h 917"/>
                <a:gd name="T104" fmla="*/ 149 w 1124"/>
                <a:gd name="T105" fmla="*/ 903 h 917"/>
                <a:gd name="T106" fmla="*/ 120 w 1124"/>
                <a:gd name="T107" fmla="*/ 908 h 917"/>
                <a:gd name="T108" fmla="*/ 107 w 1124"/>
                <a:gd name="T109" fmla="*/ 915 h 917"/>
                <a:gd name="T110" fmla="*/ 62 w 1124"/>
                <a:gd name="T111" fmla="*/ 728 h 917"/>
                <a:gd name="T112" fmla="*/ 54 w 1124"/>
                <a:gd name="T113" fmla="*/ 692 h 917"/>
                <a:gd name="T114" fmla="*/ 39 w 1124"/>
                <a:gd name="T115" fmla="*/ 67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4" h="917">
                  <a:moveTo>
                    <a:pt x="0" y="660"/>
                  </a:moveTo>
                  <a:lnTo>
                    <a:pt x="7" y="603"/>
                  </a:lnTo>
                  <a:lnTo>
                    <a:pt x="24" y="561"/>
                  </a:lnTo>
                  <a:lnTo>
                    <a:pt x="47" y="530"/>
                  </a:lnTo>
                  <a:lnTo>
                    <a:pt x="57" y="510"/>
                  </a:lnTo>
                  <a:lnTo>
                    <a:pt x="76" y="452"/>
                  </a:lnTo>
                  <a:lnTo>
                    <a:pt x="95" y="419"/>
                  </a:lnTo>
                  <a:lnTo>
                    <a:pt x="107" y="395"/>
                  </a:lnTo>
                  <a:lnTo>
                    <a:pt x="117" y="353"/>
                  </a:lnTo>
                  <a:lnTo>
                    <a:pt x="125" y="334"/>
                  </a:lnTo>
                  <a:lnTo>
                    <a:pt x="135" y="320"/>
                  </a:lnTo>
                  <a:lnTo>
                    <a:pt x="144" y="314"/>
                  </a:lnTo>
                  <a:lnTo>
                    <a:pt x="156" y="320"/>
                  </a:lnTo>
                  <a:lnTo>
                    <a:pt x="162" y="310"/>
                  </a:lnTo>
                  <a:lnTo>
                    <a:pt x="167" y="283"/>
                  </a:lnTo>
                  <a:lnTo>
                    <a:pt x="173" y="283"/>
                  </a:lnTo>
                  <a:lnTo>
                    <a:pt x="176" y="285"/>
                  </a:lnTo>
                  <a:lnTo>
                    <a:pt x="190" y="280"/>
                  </a:lnTo>
                  <a:lnTo>
                    <a:pt x="198" y="269"/>
                  </a:lnTo>
                  <a:lnTo>
                    <a:pt x="203" y="254"/>
                  </a:lnTo>
                  <a:lnTo>
                    <a:pt x="208" y="252"/>
                  </a:lnTo>
                  <a:lnTo>
                    <a:pt x="218" y="256"/>
                  </a:lnTo>
                  <a:lnTo>
                    <a:pt x="225" y="261"/>
                  </a:lnTo>
                  <a:lnTo>
                    <a:pt x="230" y="268"/>
                  </a:lnTo>
                  <a:lnTo>
                    <a:pt x="232" y="242"/>
                  </a:lnTo>
                  <a:lnTo>
                    <a:pt x="227" y="235"/>
                  </a:lnTo>
                  <a:lnTo>
                    <a:pt x="222" y="232"/>
                  </a:lnTo>
                  <a:lnTo>
                    <a:pt x="217" y="234"/>
                  </a:lnTo>
                  <a:lnTo>
                    <a:pt x="212" y="201"/>
                  </a:lnTo>
                  <a:lnTo>
                    <a:pt x="198" y="196"/>
                  </a:lnTo>
                  <a:lnTo>
                    <a:pt x="198" y="176"/>
                  </a:lnTo>
                  <a:lnTo>
                    <a:pt x="203" y="170"/>
                  </a:lnTo>
                  <a:lnTo>
                    <a:pt x="215" y="165"/>
                  </a:lnTo>
                  <a:lnTo>
                    <a:pt x="220" y="164"/>
                  </a:lnTo>
                  <a:lnTo>
                    <a:pt x="230" y="140"/>
                  </a:lnTo>
                  <a:lnTo>
                    <a:pt x="247" y="133"/>
                  </a:lnTo>
                  <a:lnTo>
                    <a:pt x="254" y="130"/>
                  </a:lnTo>
                  <a:lnTo>
                    <a:pt x="267" y="130"/>
                  </a:lnTo>
                  <a:lnTo>
                    <a:pt x="273" y="135"/>
                  </a:lnTo>
                  <a:lnTo>
                    <a:pt x="279" y="135"/>
                  </a:lnTo>
                  <a:lnTo>
                    <a:pt x="284" y="133"/>
                  </a:lnTo>
                  <a:lnTo>
                    <a:pt x="289" y="152"/>
                  </a:lnTo>
                  <a:lnTo>
                    <a:pt x="293" y="153"/>
                  </a:lnTo>
                  <a:lnTo>
                    <a:pt x="298" y="147"/>
                  </a:lnTo>
                  <a:lnTo>
                    <a:pt x="298" y="142"/>
                  </a:lnTo>
                  <a:lnTo>
                    <a:pt x="301" y="140"/>
                  </a:lnTo>
                  <a:lnTo>
                    <a:pt x="311" y="138"/>
                  </a:lnTo>
                  <a:lnTo>
                    <a:pt x="308" y="111"/>
                  </a:lnTo>
                  <a:lnTo>
                    <a:pt x="308" y="85"/>
                  </a:lnTo>
                  <a:lnTo>
                    <a:pt x="333" y="70"/>
                  </a:lnTo>
                  <a:lnTo>
                    <a:pt x="347" y="60"/>
                  </a:lnTo>
                  <a:lnTo>
                    <a:pt x="357" y="29"/>
                  </a:lnTo>
                  <a:lnTo>
                    <a:pt x="361" y="27"/>
                  </a:lnTo>
                  <a:lnTo>
                    <a:pt x="383" y="29"/>
                  </a:lnTo>
                  <a:lnTo>
                    <a:pt x="410" y="34"/>
                  </a:lnTo>
                  <a:lnTo>
                    <a:pt x="445" y="31"/>
                  </a:lnTo>
                  <a:lnTo>
                    <a:pt x="477" y="31"/>
                  </a:lnTo>
                  <a:lnTo>
                    <a:pt x="491" y="32"/>
                  </a:lnTo>
                  <a:lnTo>
                    <a:pt x="496" y="34"/>
                  </a:lnTo>
                  <a:lnTo>
                    <a:pt x="518" y="39"/>
                  </a:lnTo>
                  <a:lnTo>
                    <a:pt x="532" y="44"/>
                  </a:lnTo>
                  <a:lnTo>
                    <a:pt x="530" y="60"/>
                  </a:lnTo>
                  <a:lnTo>
                    <a:pt x="545" y="60"/>
                  </a:lnTo>
                  <a:lnTo>
                    <a:pt x="547" y="58"/>
                  </a:lnTo>
                  <a:lnTo>
                    <a:pt x="554" y="55"/>
                  </a:lnTo>
                  <a:lnTo>
                    <a:pt x="574" y="44"/>
                  </a:lnTo>
                  <a:lnTo>
                    <a:pt x="588" y="44"/>
                  </a:lnTo>
                  <a:lnTo>
                    <a:pt x="599" y="38"/>
                  </a:lnTo>
                  <a:lnTo>
                    <a:pt x="603" y="34"/>
                  </a:lnTo>
                  <a:lnTo>
                    <a:pt x="610" y="29"/>
                  </a:lnTo>
                  <a:lnTo>
                    <a:pt x="625" y="27"/>
                  </a:lnTo>
                  <a:lnTo>
                    <a:pt x="638" y="44"/>
                  </a:lnTo>
                  <a:lnTo>
                    <a:pt x="649" y="41"/>
                  </a:lnTo>
                  <a:lnTo>
                    <a:pt x="660" y="26"/>
                  </a:lnTo>
                  <a:lnTo>
                    <a:pt x="674" y="21"/>
                  </a:lnTo>
                  <a:lnTo>
                    <a:pt x="701" y="24"/>
                  </a:lnTo>
                  <a:lnTo>
                    <a:pt x="715" y="38"/>
                  </a:lnTo>
                  <a:lnTo>
                    <a:pt x="726" y="41"/>
                  </a:lnTo>
                  <a:lnTo>
                    <a:pt x="740" y="32"/>
                  </a:lnTo>
                  <a:lnTo>
                    <a:pt x="748" y="29"/>
                  </a:lnTo>
                  <a:lnTo>
                    <a:pt x="755" y="31"/>
                  </a:lnTo>
                  <a:lnTo>
                    <a:pt x="764" y="41"/>
                  </a:lnTo>
                  <a:lnTo>
                    <a:pt x="796" y="49"/>
                  </a:lnTo>
                  <a:lnTo>
                    <a:pt x="821" y="46"/>
                  </a:lnTo>
                  <a:lnTo>
                    <a:pt x="845" y="60"/>
                  </a:lnTo>
                  <a:lnTo>
                    <a:pt x="853" y="48"/>
                  </a:lnTo>
                  <a:lnTo>
                    <a:pt x="882" y="41"/>
                  </a:lnTo>
                  <a:lnTo>
                    <a:pt x="887" y="44"/>
                  </a:lnTo>
                  <a:lnTo>
                    <a:pt x="898" y="41"/>
                  </a:lnTo>
                  <a:lnTo>
                    <a:pt x="909" y="49"/>
                  </a:lnTo>
                  <a:lnTo>
                    <a:pt x="925" y="39"/>
                  </a:lnTo>
                  <a:lnTo>
                    <a:pt x="931" y="41"/>
                  </a:lnTo>
                  <a:lnTo>
                    <a:pt x="938" y="32"/>
                  </a:lnTo>
                  <a:lnTo>
                    <a:pt x="962" y="24"/>
                  </a:lnTo>
                  <a:lnTo>
                    <a:pt x="977" y="3"/>
                  </a:lnTo>
                  <a:lnTo>
                    <a:pt x="987" y="0"/>
                  </a:lnTo>
                  <a:lnTo>
                    <a:pt x="1008" y="9"/>
                  </a:lnTo>
                  <a:lnTo>
                    <a:pt x="1014" y="15"/>
                  </a:lnTo>
                  <a:lnTo>
                    <a:pt x="1030" y="15"/>
                  </a:lnTo>
                  <a:lnTo>
                    <a:pt x="1043" y="7"/>
                  </a:lnTo>
                  <a:lnTo>
                    <a:pt x="1057" y="7"/>
                  </a:lnTo>
                  <a:lnTo>
                    <a:pt x="1062" y="0"/>
                  </a:lnTo>
                  <a:lnTo>
                    <a:pt x="1080" y="10"/>
                  </a:lnTo>
                  <a:lnTo>
                    <a:pt x="1101" y="14"/>
                  </a:lnTo>
                  <a:lnTo>
                    <a:pt x="1101" y="17"/>
                  </a:lnTo>
                  <a:lnTo>
                    <a:pt x="1101" y="21"/>
                  </a:lnTo>
                  <a:lnTo>
                    <a:pt x="1102" y="43"/>
                  </a:lnTo>
                  <a:lnTo>
                    <a:pt x="1108" y="106"/>
                  </a:lnTo>
                  <a:lnTo>
                    <a:pt x="1109" y="143"/>
                  </a:lnTo>
                  <a:lnTo>
                    <a:pt x="1114" y="225"/>
                  </a:lnTo>
                  <a:lnTo>
                    <a:pt x="1116" y="239"/>
                  </a:lnTo>
                  <a:lnTo>
                    <a:pt x="1118" y="295"/>
                  </a:lnTo>
                  <a:lnTo>
                    <a:pt x="1123" y="368"/>
                  </a:lnTo>
                  <a:lnTo>
                    <a:pt x="1124" y="380"/>
                  </a:lnTo>
                  <a:lnTo>
                    <a:pt x="1119" y="377"/>
                  </a:lnTo>
                  <a:lnTo>
                    <a:pt x="1108" y="378"/>
                  </a:lnTo>
                  <a:lnTo>
                    <a:pt x="1097" y="375"/>
                  </a:lnTo>
                  <a:lnTo>
                    <a:pt x="1087" y="380"/>
                  </a:lnTo>
                  <a:lnTo>
                    <a:pt x="1080" y="377"/>
                  </a:lnTo>
                  <a:lnTo>
                    <a:pt x="1079" y="380"/>
                  </a:lnTo>
                  <a:lnTo>
                    <a:pt x="1077" y="380"/>
                  </a:lnTo>
                  <a:lnTo>
                    <a:pt x="1070" y="378"/>
                  </a:lnTo>
                  <a:lnTo>
                    <a:pt x="1069" y="380"/>
                  </a:lnTo>
                  <a:lnTo>
                    <a:pt x="1064" y="382"/>
                  </a:lnTo>
                  <a:lnTo>
                    <a:pt x="1060" y="384"/>
                  </a:lnTo>
                  <a:lnTo>
                    <a:pt x="1055" y="387"/>
                  </a:lnTo>
                  <a:lnTo>
                    <a:pt x="1052" y="384"/>
                  </a:lnTo>
                  <a:lnTo>
                    <a:pt x="1041" y="387"/>
                  </a:lnTo>
                  <a:lnTo>
                    <a:pt x="1040" y="387"/>
                  </a:lnTo>
                  <a:lnTo>
                    <a:pt x="1035" y="392"/>
                  </a:lnTo>
                  <a:lnTo>
                    <a:pt x="1023" y="390"/>
                  </a:lnTo>
                  <a:lnTo>
                    <a:pt x="1021" y="385"/>
                  </a:lnTo>
                  <a:lnTo>
                    <a:pt x="1014" y="390"/>
                  </a:lnTo>
                  <a:lnTo>
                    <a:pt x="1013" y="389"/>
                  </a:lnTo>
                  <a:lnTo>
                    <a:pt x="1011" y="384"/>
                  </a:lnTo>
                  <a:lnTo>
                    <a:pt x="1008" y="384"/>
                  </a:lnTo>
                  <a:lnTo>
                    <a:pt x="1006" y="380"/>
                  </a:lnTo>
                  <a:lnTo>
                    <a:pt x="1004" y="378"/>
                  </a:lnTo>
                  <a:lnTo>
                    <a:pt x="996" y="382"/>
                  </a:lnTo>
                  <a:lnTo>
                    <a:pt x="991" y="378"/>
                  </a:lnTo>
                  <a:lnTo>
                    <a:pt x="986" y="380"/>
                  </a:lnTo>
                  <a:lnTo>
                    <a:pt x="981" y="377"/>
                  </a:lnTo>
                  <a:lnTo>
                    <a:pt x="953" y="358"/>
                  </a:lnTo>
                  <a:lnTo>
                    <a:pt x="948" y="360"/>
                  </a:lnTo>
                  <a:lnTo>
                    <a:pt x="945" y="358"/>
                  </a:lnTo>
                  <a:lnTo>
                    <a:pt x="942" y="346"/>
                  </a:lnTo>
                  <a:lnTo>
                    <a:pt x="931" y="346"/>
                  </a:lnTo>
                  <a:lnTo>
                    <a:pt x="911" y="339"/>
                  </a:lnTo>
                  <a:lnTo>
                    <a:pt x="909" y="336"/>
                  </a:lnTo>
                  <a:lnTo>
                    <a:pt x="898" y="339"/>
                  </a:lnTo>
                  <a:lnTo>
                    <a:pt x="891" y="336"/>
                  </a:lnTo>
                  <a:lnTo>
                    <a:pt x="884" y="339"/>
                  </a:lnTo>
                  <a:lnTo>
                    <a:pt x="875" y="351"/>
                  </a:lnTo>
                  <a:lnTo>
                    <a:pt x="869" y="356"/>
                  </a:lnTo>
                  <a:lnTo>
                    <a:pt x="869" y="370"/>
                  </a:lnTo>
                  <a:lnTo>
                    <a:pt x="862" y="368"/>
                  </a:lnTo>
                  <a:lnTo>
                    <a:pt x="857" y="365"/>
                  </a:lnTo>
                  <a:lnTo>
                    <a:pt x="843" y="372"/>
                  </a:lnTo>
                  <a:lnTo>
                    <a:pt x="837" y="358"/>
                  </a:lnTo>
                  <a:lnTo>
                    <a:pt x="833" y="356"/>
                  </a:lnTo>
                  <a:lnTo>
                    <a:pt x="828" y="358"/>
                  </a:lnTo>
                  <a:lnTo>
                    <a:pt x="825" y="377"/>
                  </a:lnTo>
                  <a:lnTo>
                    <a:pt x="770" y="387"/>
                  </a:lnTo>
                  <a:lnTo>
                    <a:pt x="760" y="385"/>
                  </a:lnTo>
                  <a:lnTo>
                    <a:pt x="726" y="401"/>
                  </a:lnTo>
                  <a:lnTo>
                    <a:pt x="718" y="399"/>
                  </a:lnTo>
                  <a:lnTo>
                    <a:pt x="709" y="390"/>
                  </a:lnTo>
                  <a:lnTo>
                    <a:pt x="704" y="389"/>
                  </a:lnTo>
                  <a:lnTo>
                    <a:pt x="693" y="394"/>
                  </a:lnTo>
                  <a:lnTo>
                    <a:pt x="679" y="390"/>
                  </a:lnTo>
                  <a:lnTo>
                    <a:pt x="669" y="380"/>
                  </a:lnTo>
                  <a:lnTo>
                    <a:pt x="662" y="378"/>
                  </a:lnTo>
                  <a:lnTo>
                    <a:pt x="647" y="382"/>
                  </a:lnTo>
                  <a:lnTo>
                    <a:pt x="630" y="378"/>
                  </a:lnTo>
                  <a:lnTo>
                    <a:pt x="628" y="394"/>
                  </a:lnTo>
                  <a:lnTo>
                    <a:pt x="625" y="397"/>
                  </a:lnTo>
                  <a:lnTo>
                    <a:pt x="596" y="401"/>
                  </a:lnTo>
                  <a:lnTo>
                    <a:pt x="588" y="399"/>
                  </a:lnTo>
                  <a:lnTo>
                    <a:pt x="581" y="394"/>
                  </a:lnTo>
                  <a:lnTo>
                    <a:pt x="577" y="395"/>
                  </a:lnTo>
                  <a:lnTo>
                    <a:pt x="554" y="431"/>
                  </a:lnTo>
                  <a:lnTo>
                    <a:pt x="550" y="433"/>
                  </a:lnTo>
                  <a:lnTo>
                    <a:pt x="544" y="431"/>
                  </a:lnTo>
                  <a:lnTo>
                    <a:pt x="540" y="433"/>
                  </a:lnTo>
                  <a:lnTo>
                    <a:pt x="483" y="472"/>
                  </a:lnTo>
                  <a:lnTo>
                    <a:pt x="471" y="484"/>
                  </a:lnTo>
                  <a:lnTo>
                    <a:pt x="461" y="511"/>
                  </a:lnTo>
                  <a:lnTo>
                    <a:pt x="452" y="520"/>
                  </a:lnTo>
                  <a:lnTo>
                    <a:pt x="452" y="540"/>
                  </a:lnTo>
                  <a:lnTo>
                    <a:pt x="459" y="551"/>
                  </a:lnTo>
                  <a:lnTo>
                    <a:pt x="464" y="552"/>
                  </a:lnTo>
                  <a:lnTo>
                    <a:pt x="483" y="554"/>
                  </a:lnTo>
                  <a:lnTo>
                    <a:pt x="498" y="561"/>
                  </a:lnTo>
                  <a:lnTo>
                    <a:pt x="511" y="576"/>
                  </a:lnTo>
                  <a:lnTo>
                    <a:pt x="510" y="598"/>
                  </a:lnTo>
                  <a:lnTo>
                    <a:pt x="496" y="612"/>
                  </a:lnTo>
                  <a:lnTo>
                    <a:pt x="461" y="632"/>
                  </a:lnTo>
                  <a:lnTo>
                    <a:pt x="440" y="637"/>
                  </a:lnTo>
                  <a:lnTo>
                    <a:pt x="428" y="644"/>
                  </a:lnTo>
                  <a:lnTo>
                    <a:pt x="423" y="649"/>
                  </a:lnTo>
                  <a:lnTo>
                    <a:pt x="425" y="660"/>
                  </a:lnTo>
                  <a:lnTo>
                    <a:pt x="437" y="670"/>
                  </a:lnTo>
                  <a:lnTo>
                    <a:pt x="437" y="692"/>
                  </a:lnTo>
                  <a:lnTo>
                    <a:pt x="432" y="694"/>
                  </a:lnTo>
                  <a:lnTo>
                    <a:pt x="413" y="699"/>
                  </a:lnTo>
                  <a:lnTo>
                    <a:pt x="398" y="709"/>
                  </a:lnTo>
                  <a:lnTo>
                    <a:pt x="367" y="741"/>
                  </a:lnTo>
                  <a:lnTo>
                    <a:pt x="350" y="762"/>
                  </a:lnTo>
                  <a:lnTo>
                    <a:pt x="340" y="770"/>
                  </a:lnTo>
                  <a:lnTo>
                    <a:pt x="330" y="772"/>
                  </a:lnTo>
                  <a:lnTo>
                    <a:pt x="330" y="770"/>
                  </a:lnTo>
                  <a:lnTo>
                    <a:pt x="308" y="774"/>
                  </a:lnTo>
                  <a:lnTo>
                    <a:pt x="293" y="781"/>
                  </a:lnTo>
                  <a:lnTo>
                    <a:pt x="286" y="770"/>
                  </a:lnTo>
                  <a:lnTo>
                    <a:pt x="281" y="769"/>
                  </a:lnTo>
                  <a:lnTo>
                    <a:pt x="276" y="765"/>
                  </a:lnTo>
                  <a:lnTo>
                    <a:pt x="273" y="764"/>
                  </a:lnTo>
                  <a:lnTo>
                    <a:pt x="273" y="760"/>
                  </a:lnTo>
                  <a:lnTo>
                    <a:pt x="271" y="760"/>
                  </a:lnTo>
                  <a:lnTo>
                    <a:pt x="269" y="764"/>
                  </a:lnTo>
                  <a:lnTo>
                    <a:pt x="264" y="769"/>
                  </a:lnTo>
                  <a:lnTo>
                    <a:pt x="259" y="770"/>
                  </a:lnTo>
                  <a:lnTo>
                    <a:pt x="249" y="775"/>
                  </a:lnTo>
                  <a:lnTo>
                    <a:pt x="245" y="779"/>
                  </a:lnTo>
                  <a:lnTo>
                    <a:pt x="244" y="794"/>
                  </a:lnTo>
                  <a:lnTo>
                    <a:pt x="242" y="799"/>
                  </a:lnTo>
                  <a:lnTo>
                    <a:pt x="235" y="801"/>
                  </a:lnTo>
                  <a:lnTo>
                    <a:pt x="234" y="801"/>
                  </a:lnTo>
                  <a:lnTo>
                    <a:pt x="230" y="782"/>
                  </a:lnTo>
                  <a:lnTo>
                    <a:pt x="240" y="758"/>
                  </a:lnTo>
                  <a:lnTo>
                    <a:pt x="244" y="757"/>
                  </a:lnTo>
                  <a:lnTo>
                    <a:pt x="242" y="738"/>
                  </a:lnTo>
                  <a:lnTo>
                    <a:pt x="222" y="740"/>
                  </a:lnTo>
                  <a:lnTo>
                    <a:pt x="225" y="745"/>
                  </a:lnTo>
                  <a:lnTo>
                    <a:pt x="227" y="752"/>
                  </a:lnTo>
                  <a:lnTo>
                    <a:pt x="222" y="755"/>
                  </a:lnTo>
                  <a:lnTo>
                    <a:pt x="213" y="757"/>
                  </a:lnTo>
                  <a:lnTo>
                    <a:pt x="203" y="758"/>
                  </a:lnTo>
                  <a:lnTo>
                    <a:pt x="201" y="789"/>
                  </a:lnTo>
                  <a:lnTo>
                    <a:pt x="198" y="791"/>
                  </a:lnTo>
                  <a:lnTo>
                    <a:pt x="201" y="794"/>
                  </a:lnTo>
                  <a:lnTo>
                    <a:pt x="201" y="796"/>
                  </a:lnTo>
                  <a:lnTo>
                    <a:pt x="191" y="803"/>
                  </a:lnTo>
                  <a:lnTo>
                    <a:pt x="183" y="813"/>
                  </a:lnTo>
                  <a:lnTo>
                    <a:pt x="178" y="815"/>
                  </a:lnTo>
                  <a:lnTo>
                    <a:pt x="178" y="813"/>
                  </a:lnTo>
                  <a:lnTo>
                    <a:pt x="176" y="813"/>
                  </a:lnTo>
                  <a:lnTo>
                    <a:pt x="173" y="810"/>
                  </a:lnTo>
                  <a:lnTo>
                    <a:pt x="173" y="808"/>
                  </a:lnTo>
                  <a:lnTo>
                    <a:pt x="166" y="798"/>
                  </a:lnTo>
                  <a:lnTo>
                    <a:pt x="151" y="806"/>
                  </a:lnTo>
                  <a:lnTo>
                    <a:pt x="152" y="816"/>
                  </a:lnTo>
                  <a:lnTo>
                    <a:pt x="156" y="818"/>
                  </a:lnTo>
                  <a:lnTo>
                    <a:pt x="159" y="820"/>
                  </a:lnTo>
                  <a:lnTo>
                    <a:pt x="159" y="828"/>
                  </a:lnTo>
                  <a:lnTo>
                    <a:pt x="154" y="828"/>
                  </a:lnTo>
                  <a:lnTo>
                    <a:pt x="152" y="832"/>
                  </a:lnTo>
                  <a:lnTo>
                    <a:pt x="156" y="832"/>
                  </a:lnTo>
                  <a:lnTo>
                    <a:pt x="159" y="850"/>
                  </a:lnTo>
                  <a:lnTo>
                    <a:pt x="156" y="856"/>
                  </a:lnTo>
                  <a:lnTo>
                    <a:pt x="147" y="866"/>
                  </a:lnTo>
                  <a:lnTo>
                    <a:pt x="142" y="869"/>
                  </a:lnTo>
                  <a:lnTo>
                    <a:pt x="142" y="881"/>
                  </a:lnTo>
                  <a:lnTo>
                    <a:pt x="145" y="885"/>
                  </a:lnTo>
                  <a:lnTo>
                    <a:pt x="149" y="903"/>
                  </a:lnTo>
                  <a:lnTo>
                    <a:pt x="145" y="912"/>
                  </a:lnTo>
                  <a:lnTo>
                    <a:pt x="144" y="905"/>
                  </a:lnTo>
                  <a:lnTo>
                    <a:pt x="139" y="902"/>
                  </a:lnTo>
                  <a:lnTo>
                    <a:pt x="123" y="902"/>
                  </a:lnTo>
                  <a:lnTo>
                    <a:pt x="120" y="908"/>
                  </a:lnTo>
                  <a:lnTo>
                    <a:pt x="117" y="907"/>
                  </a:lnTo>
                  <a:lnTo>
                    <a:pt x="115" y="908"/>
                  </a:lnTo>
                  <a:lnTo>
                    <a:pt x="110" y="914"/>
                  </a:lnTo>
                  <a:lnTo>
                    <a:pt x="110" y="917"/>
                  </a:lnTo>
                  <a:lnTo>
                    <a:pt x="107" y="915"/>
                  </a:lnTo>
                  <a:lnTo>
                    <a:pt x="100" y="893"/>
                  </a:lnTo>
                  <a:lnTo>
                    <a:pt x="98" y="823"/>
                  </a:lnTo>
                  <a:lnTo>
                    <a:pt x="90" y="791"/>
                  </a:lnTo>
                  <a:lnTo>
                    <a:pt x="74" y="762"/>
                  </a:lnTo>
                  <a:lnTo>
                    <a:pt x="62" y="728"/>
                  </a:lnTo>
                  <a:lnTo>
                    <a:pt x="73" y="724"/>
                  </a:lnTo>
                  <a:lnTo>
                    <a:pt x="71" y="718"/>
                  </a:lnTo>
                  <a:lnTo>
                    <a:pt x="69" y="701"/>
                  </a:lnTo>
                  <a:lnTo>
                    <a:pt x="56" y="695"/>
                  </a:lnTo>
                  <a:lnTo>
                    <a:pt x="54" y="692"/>
                  </a:lnTo>
                  <a:lnTo>
                    <a:pt x="51" y="692"/>
                  </a:lnTo>
                  <a:lnTo>
                    <a:pt x="47" y="687"/>
                  </a:lnTo>
                  <a:lnTo>
                    <a:pt x="46" y="687"/>
                  </a:lnTo>
                  <a:lnTo>
                    <a:pt x="44" y="682"/>
                  </a:lnTo>
                  <a:lnTo>
                    <a:pt x="39" y="677"/>
                  </a:lnTo>
                  <a:lnTo>
                    <a:pt x="24" y="663"/>
                  </a:lnTo>
                  <a:lnTo>
                    <a:pt x="13" y="661"/>
                  </a:lnTo>
                  <a:lnTo>
                    <a:pt x="0" y="660"/>
                  </a:lnTo>
                  <a:close/>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6" name="Freeform 28"/>
            <p:cNvSpPr>
              <a:spLocks/>
            </p:cNvSpPr>
            <p:nvPr/>
          </p:nvSpPr>
          <p:spPr bwMode="auto">
            <a:xfrm>
              <a:off x="3978" y="1372"/>
              <a:ext cx="476" cy="464"/>
            </a:xfrm>
            <a:custGeom>
              <a:avLst/>
              <a:gdLst>
                <a:gd name="T0" fmla="*/ 23 w 1073"/>
                <a:gd name="T1" fmla="*/ 796 h 1145"/>
                <a:gd name="T2" fmla="*/ 42 w 1073"/>
                <a:gd name="T3" fmla="*/ 806 h 1145"/>
                <a:gd name="T4" fmla="*/ 81 w 1073"/>
                <a:gd name="T5" fmla="*/ 802 h 1145"/>
                <a:gd name="T6" fmla="*/ 137 w 1073"/>
                <a:gd name="T7" fmla="*/ 763 h 1145"/>
                <a:gd name="T8" fmla="*/ 169 w 1073"/>
                <a:gd name="T9" fmla="*/ 671 h 1145"/>
                <a:gd name="T10" fmla="*/ 150 w 1073"/>
                <a:gd name="T11" fmla="*/ 646 h 1145"/>
                <a:gd name="T12" fmla="*/ 149 w 1073"/>
                <a:gd name="T13" fmla="*/ 605 h 1145"/>
                <a:gd name="T14" fmla="*/ 142 w 1073"/>
                <a:gd name="T15" fmla="*/ 588 h 1145"/>
                <a:gd name="T16" fmla="*/ 198 w 1073"/>
                <a:gd name="T17" fmla="*/ 520 h 1145"/>
                <a:gd name="T18" fmla="*/ 225 w 1073"/>
                <a:gd name="T19" fmla="*/ 445 h 1145"/>
                <a:gd name="T20" fmla="*/ 299 w 1073"/>
                <a:gd name="T21" fmla="*/ 405 h 1145"/>
                <a:gd name="T22" fmla="*/ 357 w 1073"/>
                <a:gd name="T23" fmla="*/ 324 h 1145"/>
                <a:gd name="T24" fmla="*/ 442 w 1073"/>
                <a:gd name="T25" fmla="*/ 262 h 1145"/>
                <a:gd name="T26" fmla="*/ 384 w 1073"/>
                <a:gd name="T27" fmla="*/ 204 h 1145"/>
                <a:gd name="T28" fmla="*/ 476 w 1073"/>
                <a:gd name="T29" fmla="*/ 95 h 1145"/>
                <a:gd name="T30" fmla="*/ 528 w 1073"/>
                <a:gd name="T31" fmla="*/ 65 h 1145"/>
                <a:gd name="T32" fmla="*/ 601 w 1073"/>
                <a:gd name="T33" fmla="*/ 44 h 1145"/>
                <a:gd name="T34" fmla="*/ 658 w 1073"/>
                <a:gd name="T35" fmla="*/ 65 h 1145"/>
                <a:gd name="T36" fmla="*/ 769 w 1073"/>
                <a:gd name="T37" fmla="*/ 22 h 1145"/>
                <a:gd name="T38" fmla="*/ 807 w 1073"/>
                <a:gd name="T39" fmla="*/ 15 h 1145"/>
                <a:gd name="T40" fmla="*/ 863 w 1073"/>
                <a:gd name="T41" fmla="*/ 10 h 1145"/>
                <a:gd name="T42" fmla="*/ 918 w 1073"/>
                <a:gd name="T43" fmla="*/ 44 h 1145"/>
                <a:gd name="T44" fmla="*/ 943 w 1073"/>
                <a:gd name="T45" fmla="*/ 48 h 1145"/>
                <a:gd name="T46" fmla="*/ 972 w 1073"/>
                <a:gd name="T47" fmla="*/ 51 h 1145"/>
                <a:gd name="T48" fmla="*/ 1001 w 1073"/>
                <a:gd name="T49" fmla="*/ 44 h 1145"/>
                <a:gd name="T50" fmla="*/ 1029 w 1073"/>
                <a:gd name="T51" fmla="*/ 39 h 1145"/>
                <a:gd name="T52" fmla="*/ 1073 w 1073"/>
                <a:gd name="T53" fmla="*/ 329 h 1145"/>
                <a:gd name="T54" fmla="*/ 955 w 1073"/>
                <a:gd name="T55" fmla="*/ 382 h 1145"/>
                <a:gd name="T56" fmla="*/ 890 w 1073"/>
                <a:gd name="T57" fmla="*/ 426 h 1145"/>
                <a:gd name="T58" fmla="*/ 809 w 1073"/>
                <a:gd name="T59" fmla="*/ 569 h 1145"/>
                <a:gd name="T60" fmla="*/ 797 w 1073"/>
                <a:gd name="T61" fmla="*/ 607 h 1145"/>
                <a:gd name="T62" fmla="*/ 774 w 1073"/>
                <a:gd name="T63" fmla="*/ 654 h 1145"/>
                <a:gd name="T64" fmla="*/ 741 w 1073"/>
                <a:gd name="T65" fmla="*/ 685 h 1145"/>
                <a:gd name="T66" fmla="*/ 716 w 1073"/>
                <a:gd name="T67" fmla="*/ 717 h 1145"/>
                <a:gd name="T68" fmla="*/ 684 w 1073"/>
                <a:gd name="T69" fmla="*/ 762 h 1145"/>
                <a:gd name="T70" fmla="*/ 660 w 1073"/>
                <a:gd name="T71" fmla="*/ 797 h 1145"/>
                <a:gd name="T72" fmla="*/ 653 w 1073"/>
                <a:gd name="T73" fmla="*/ 813 h 1145"/>
                <a:gd name="T74" fmla="*/ 658 w 1073"/>
                <a:gd name="T75" fmla="*/ 847 h 1145"/>
                <a:gd name="T76" fmla="*/ 643 w 1073"/>
                <a:gd name="T77" fmla="*/ 889 h 1145"/>
                <a:gd name="T78" fmla="*/ 641 w 1073"/>
                <a:gd name="T79" fmla="*/ 905 h 1145"/>
                <a:gd name="T80" fmla="*/ 638 w 1073"/>
                <a:gd name="T81" fmla="*/ 939 h 1145"/>
                <a:gd name="T82" fmla="*/ 355 w 1073"/>
                <a:gd name="T83" fmla="*/ 888 h 1145"/>
                <a:gd name="T84" fmla="*/ 313 w 1073"/>
                <a:gd name="T85" fmla="*/ 888 h 1145"/>
                <a:gd name="T86" fmla="*/ 286 w 1073"/>
                <a:gd name="T87" fmla="*/ 993 h 1145"/>
                <a:gd name="T88" fmla="*/ 269 w 1073"/>
                <a:gd name="T89" fmla="*/ 1055 h 1145"/>
                <a:gd name="T90" fmla="*/ 201 w 1073"/>
                <a:gd name="T91" fmla="*/ 1058 h 1145"/>
                <a:gd name="T92" fmla="*/ 137 w 1073"/>
                <a:gd name="T93" fmla="*/ 1121 h 1145"/>
                <a:gd name="T94" fmla="*/ 94 w 1073"/>
                <a:gd name="T95" fmla="*/ 1109 h 1145"/>
                <a:gd name="T96" fmla="*/ 89 w 1073"/>
                <a:gd name="T97" fmla="*/ 1017 h 1145"/>
                <a:gd name="T98" fmla="*/ 72 w 1073"/>
                <a:gd name="T99" fmla="*/ 917 h 1145"/>
                <a:gd name="T100" fmla="*/ 52 w 1073"/>
                <a:gd name="T101" fmla="*/ 874 h 1145"/>
                <a:gd name="T102" fmla="*/ 37 w 1073"/>
                <a:gd name="T103" fmla="*/ 889 h 1145"/>
                <a:gd name="T104" fmla="*/ 20 w 1073"/>
                <a:gd name="T105" fmla="*/ 872 h 1145"/>
                <a:gd name="T106" fmla="*/ 10 w 1073"/>
                <a:gd name="T107" fmla="*/ 833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3" h="1145">
                  <a:moveTo>
                    <a:pt x="0" y="811"/>
                  </a:moveTo>
                  <a:lnTo>
                    <a:pt x="0" y="797"/>
                  </a:lnTo>
                  <a:lnTo>
                    <a:pt x="3" y="797"/>
                  </a:lnTo>
                  <a:lnTo>
                    <a:pt x="5" y="792"/>
                  </a:lnTo>
                  <a:lnTo>
                    <a:pt x="10" y="796"/>
                  </a:lnTo>
                  <a:lnTo>
                    <a:pt x="23" y="796"/>
                  </a:lnTo>
                  <a:lnTo>
                    <a:pt x="33" y="789"/>
                  </a:lnTo>
                  <a:lnTo>
                    <a:pt x="33" y="782"/>
                  </a:lnTo>
                  <a:lnTo>
                    <a:pt x="35" y="782"/>
                  </a:lnTo>
                  <a:lnTo>
                    <a:pt x="37" y="791"/>
                  </a:lnTo>
                  <a:lnTo>
                    <a:pt x="44" y="799"/>
                  </a:lnTo>
                  <a:lnTo>
                    <a:pt x="42" y="806"/>
                  </a:lnTo>
                  <a:lnTo>
                    <a:pt x="49" y="814"/>
                  </a:lnTo>
                  <a:lnTo>
                    <a:pt x="50" y="818"/>
                  </a:lnTo>
                  <a:lnTo>
                    <a:pt x="54" y="818"/>
                  </a:lnTo>
                  <a:lnTo>
                    <a:pt x="57" y="816"/>
                  </a:lnTo>
                  <a:lnTo>
                    <a:pt x="59" y="809"/>
                  </a:lnTo>
                  <a:lnTo>
                    <a:pt x="81" y="802"/>
                  </a:lnTo>
                  <a:lnTo>
                    <a:pt x="88" y="802"/>
                  </a:lnTo>
                  <a:lnTo>
                    <a:pt x="94" y="804"/>
                  </a:lnTo>
                  <a:lnTo>
                    <a:pt x="94" y="802"/>
                  </a:lnTo>
                  <a:lnTo>
                    <a:pt x="118" y="784"/>
                  </a:lnTo>
                  <a:lnTo>
                    <a:pt x="135" y="765"/>
                  </a:lnTo>
                  <a:lnTo>
                    <a:pt x="137" y="763"/>
                  </a:lnTo>
                  <a:lnTo>
                    <a:pt x="164" y="738"/>
                  </a:lnTo>
                  <a:lnTo>
                    <a:pt x="167" y="736"/>
                  </a:lnTo>
                  <a:lnTo>
                    <a:pt x="176" y="728"/>
                  </a:lnTo>
                  <a:lnTo>
                    <a:pt x="179" y="705"/>
                  </a:lnTo>
                  <a:lnTo>
                    <a:pt x="169" y="676"/>
                  </a:lnTo>
                  <a:lnTo>
                    <a:pt x="169" y="671"/>
                  </a:lnTo>
                  <a:lnTo>
                    <a:pt x="167" y="668"/>
                  </a:lnTo>
                  <a:lnTo>
                    <a:pt x="164" y="668"/>
                  </a:lnTo>
                  <a:lnTo>
                    <a:pt x="164" y="663"/>
                  </a:lnTo>
                  <a:lnTo>
                    <a:pt x="157" y="658"/>
                  </a:lnTo>
                  <a:lnTo>
                    <a:pt x="155" y="656"/>
                  </a:lnTo>
                  <a:lnTo>
                    <a:pt x="150" y="646"/>
                  </a:lnTo>
                  <a:lnTo>
                    <a:pt x="152" y="642"/>
                  </a:lnTo>
                  <a:lnTo>
                    <a:pt x="150" y="641"/>
                  </a:lnTo>
                  <a:lnTo>
                    <a:pt x="147" y="641"/>
                  </a:lnTo>
                  <a:lnTo>
                    <a:pt x="152" y="620"/>
                  </a:lnTo>
                  <a:lnTo>
                    <a:pt x="150" y="607"/>
                  </a:lnTo>
                  <a:lnTo>
                    <a:pt x="149" y="605"/>
                  </a:lnTo>
                  <a:lnTo>
                    <a:pt x="144" y="605"/>
                  </a:lnTo>
                  <a:lnTo>
                    <a:pt x="140" y="601"/>
                  </a:lnTo>
                  <a:lnTo>
                    <a:pt x="135" y="601"/>
                  </a:lnTo>
                  <a:lnTo>
                    <a:pt x="133" y="600"/>
                  </a:lnTo>
                  <a:lnTo>
                    <a:pt x="140" y="588"/>
                  </a:lnTo>
                  <a:lnTo>
                    <a:pt x="142" y="588"/>
                  </a:lnTo>
                  <a:lnTo>
                    <a:pt x="144" y="578"/>
                  </a:lnTo>
                  <a:lnTo>
                    <a:pt x="152" y="564"/>
                  </a:lnTo>
                  <a:lnTo>
                    <a:pt x="166" y="554"/>
                  </a:lnTo>
                  <a:lnTo>
                    <a:pt x="171" y="554"/>
                  </a:lnTo>
                  <a:lnTo>
                    <a:pt x="188" y="545"/>
                  </a:lnTo>
                  <a:lnTo>
                    <a:pt x="198" y="520"/>
                  </a:lnTo>
                  <a:lnTo>
                    <a:pt x="201" y="518"/>
                  </a:lnTo>
                  <a:lnTo>
                    <a:pt x="205" y="508"/>
                  </a:lnTo>
                  <a:lnTo>
                    <a:pt x="220" y="482"/>
                  </a:lnTo>
                  <a:lnTo>
                    <a:pt x="216" y="470"/>
                  </a:lnTo>
                  <a:lnTo>
                    <a:pt x="223" y="465"/>
                  </a:lnTo>
                  <a:lnTo>
                    <a:pt x="225" y="445"/>
                  </a:lnTo>
                  <a:lnTo>
                    <a:pt x="240" y="438"/>
                  </a:lnTo>
                  <a:lnTo>
                    <a:pt x="262" y="434"/>
                  </a:lnTo>
                  <a:lnTo>
                    <a:pt x="262" y="436"/>
                  </a:lnTo>
                  <a:lnTo>
                    <a:pt x="272" y="434"/>
                  </a:lnTo>
                  <a:lnTo>
                    <a:pt x="282" y="426"/>
                  </a:lnTo>
                  <a:lnTo>
                    <a:pt x="299" y="405"/>
                  </a:lnTo>
                  <a:lnTo>
                    <a:pt x="330" y="373"/>
                  </a:lnTo>
                  <a:lnTo>
                    <a:pt x="345" y="363"/>
                  </a:lnTo>
                  <a:lnTo>
                    <a:pt x="364" y="358"/>
                  </a:lnTo>
                  <a:lnTo>
                    <a:pt x="369" y="356"/>
                  </a:lnTo>
                  <a:lnTo>
                    <a:pt x="369" y="334"/>
                  </a:lnTo>
                  <a:lnTo>
                    <a:pt x="357" y="324"/>
                  </a:lnTo>
                  <a:lnTo>
                    <a:pt x="355" y="313"/>
                  </a:lnTo>
                  <a:lnTo>
                    <a:pt x="360" y="308"/>
                  </a:lnTo>
                  <a:lnTo>
                    <a:pt x="372" y="301"/>
                  </a:lnTo>
                  <a:lnTo>
                    <a:pt x="393" y="296"/>
                  </a:lnTo>
                  <a:lnTo>
                    <a:pt x="428" y="276"/>
                  </a:lnTo>
                  <a:lnTo>
                    <a:pt x="442" y="262"/>
                  </a:lnTo>
                  <a:lnTo>
                    <a:pt x="443" y="240"/>
                  </a:lnTo>
                  <a:lnTo>
                    <a:pt x="430" y="225"/>
                  </a:lnTo>
                  <a:lnTo>
                    <a:pt x="415" y="218"/>
                  </a:lnTo>
                  <a:lnTo>
                    <a:pt x="396" y="216"/>
                  </a:lnTo>
                  <a:lnTo>
                    <a:pt x="391" y="215"/>
                  </a:lnTo>
                  <a:lnTo>
                    <a:pt x="384" y="204"/>
                  </a:lnTo>
                  <a:lnTo>
                    <a:pt x="384" y="184"/>
                  </a:lnTo>
                  <a:lnTo>
                    <a:pt x="393" y="175"/>
                  </a:lnTo>
                  <a:lnTo>
                    <a:pt x="403" y="148"/>
                  </a:lnTo>
                  <a:lnTo>
                    <a:pt x="415" y="136"/>
                  </a:lnTo>
                  <a:lnTo>
                    <a:pt x="472" y="97"/>
                  </a:lnTo>
                  <a:lnTo>
                    <a:pt x="476" y="95"/>
                  </a:lnTo>
                  <a:lnTo>
                    <a:pt x="482" y="97"/>
                  </a:lnTo>
                  <a:lnTo>
                    <a:pt x="486" y="95"/>
                  </a:lnTo>
                  <a:lnTo>
                    <a:pt x="509" y="59"/>
                  </a:lnTo>
                  <a:lnTo>
                    <a:pt x="513" y="58"/>
                  </a:lnTo>
                  <a:lnTo>
                    <a:pt x="520" y="63"/>
                  </a:lnTo>
                  <a:lnTo>
                    <a:pt x="528" y="65"/>
                  </a:lnTo>
                  <a:lnTo>
                    <a:pt x="557" y="61"/>
                  </a:lnTo>
                  <a:lnTo>
                    <a:pt x="560" y="58"/>
                  </a:lnTo>
                  <a:lnTo>
                    <a:pt x="562" y="42"/>
                  </a:lnTo>
                  <a:lnTo>
                    <a:pt x="579" y="46"/>
                  </a:lnTo>
                  <a:lnTo>
                    <a:pt x="594" y="42"/>
                  </a:lnTo>
                  <a:lnTo>
                    <a:pt x="601" y="44"/>
                  </a:lnTo>
                  <a:lnTo>
                    <a:pt x="611" y="54"/>
                  </a:lnTo>
                  <a:lnTo>
                    <a:pt x="625" y="58"/>
                  </a:lnTo>
                  <a:lnTo>
                    <a:pt x="636" y="53"/>
                  </a:lnTo>
                  <a:lnTo>
                    <a:pt x="641" y="54"/>
                  </a:lnTo>
                  <a:lnTo>
                    <a:pt x="650" y="63"/>
                  </a:lnTo>
                  <a:lnTo>
                    <a:pt x="658" y="65"/>
                  </a:lnTo>
                  <a:lnTo>
                    <a:pt x="692" y="49"/>
                  </a:lnTo>
                  <a:lnTo>
                    <a:pt x="702" y="51"/>
                  </a:lnTo>
                  <a:lnTo>
                    <a:pt x="757" y="41"/>
                  </a:lnTo>
                  <a:lnTo>
                    <a:pt x="760" y="22"/>
                  </a:lnTo>
                  <a:lnTo>
                    <a:pt x="765" y="20"/>
                  </a:lnTo>
                  <a:lnTo>
                    <a:pt x="769" y="22"/>
                  </a:lnTo>
                  <a:lnTo>
                    <a:pt x="775" y="36"/>
                  </a:lnTo>
                  <a:lnTo>
                    <a:pt x="789" y="29"/>
                  </a:lnTo>
                  <a:lnTo>
                    <a:pt x="794" y="32"/>
                  </a:lnTo>
                  <a:lnTo>
                    <a:pt x="801" y="34"/>
                  </a:lnTo>
                  <a:lnTo>
                    <a:pt x="801" y="20"/>
                  </a:lnTo>
                  <a:lnTo>
                    <a:pt x="807" y="15"/>
                  </a:lnTo>
                  <a:lnTo>
                    <a:pt x="816" y="3"/>
                  </a:lnTo>
                  <a:lnTo>
                    <a:pt x="823" y="0"/>
                  </a:lnTo>
                  <a:lnTo>
                    <a:pt x="830" y="3"/>
                  </a:lnTo>
                  <a:lnTo>
                    <a:pt x="841" y="0"/>
                  </a:lnTo>
                  <a:lnTo>
                    <a:pt x="843" y="3"/>
                  </a:lnTo>
                  <a:lnTo>
                    <a:pt x="863" y="10"/>
                  </a:lnTo>
                  <a:lnTo>
                    <a:pt x="874" y="10"/>
                  </a:lnTo>
                  <a:lnTo>
                    <a:pt x="877" y="22"/>
                  </a:lnTo>
                  <a:lnTo>
                    <a:pt x="880" y="24"/>
                  </a:lnTo>
                  <a:lnTo>
                    <a:pt x="885" y="22"/>
                  </a:lnTo>
                  <a:lnTo>
                    <a:pt x="913" y="41"/>
                  </a:lnTo>
                  <a:lnTo>
                    <a:pt x="918" y="44"/>
                  </a:lnTo>
                  <a:lnTo>
                    <a:pt x="923" y="42"/>
                  </a:lnTo>
                  <a:lnTo>
                    <a:pt x="928" y="46"/>
                  </a:lnTo>
                  <a:lnTo>
                    <a:pt x="936" y="42"/>
                  </a:lnTo>
                  <a:lnTo>
                    <a:pt x="938" y="44"/>
                  </a:lnTo>
                  <a:lnTo>
                    <a:pt x="940" y="48"/>
                  </a:lnTo>
                  <a:lnTo>
                    <a:pt x="943" y="48"/>
                  </a:lnTo>
                  <a:lnTo>
                    <a:pt x="945" y="53"/>
                  </a:lnTo>
                  <a:lnTo>
                    <a:pt x="946" y="54"/>
                  </a:lnTo>
                  <a:lnTo>
                    <a:pt x="953" y="49"/>
                  </a:lnTo>
                  <a:lnTo>
                    <a:pt x="955" y="54"/>
                  </a:lnTo>
                  <a:lnTo>
                    <a:pt x="967" y="56"/>
                  </a:lnTo>
                  <a:lnTo>
                    <a:pt x="972" y="51"/>
                  </a:lnTo>
                  <a:lnTo>
                    <a:pt x="973" y="51"/>
                  </a:lnTo>
                  <a:lnTo>
                    <a:pt x="984" y="48"/>
                  </a:lnTo>
                  <a:lnTo>
                    <a:pt x="987" y="51"/>
                  </a:lnTo>
                  <a:lnTo>
                    <a:pt x="992" y="48"/>
                  </a:lnTo>
                  <a:lnTo>
                    <a:pt x="996" y="46"/>
                  </a:lnTo>
                  <a:lnTo>
                    <a:pt x="1001" y="44"/>
                  </a:lnTo>
                  <a:lnTo>
                    <a:pt x="1002" y="42"/>
                  </a:lnTo>
                  <a:lnTo>
                    <a:pt x="1009" y="44"/>
                  </a:lnTo>
                  <a:lnTo>
                    <a:pt x="1011" y="44"/>
                  </a:lnTo>
                  <a:lnTo>
                    <a:pt x="1012" y="41"/>
                  </a:lnTo>
                  <a:lnTo>
                    <a:pt x="1019" y="44"/>
                  </a:lnTo>
                  <a:lnTo>
                    <a:pt x="1029" y="39"/>
                  </a:lnTo>
                  <a:lnTo>
                    <a:pt x="1040" y="42"/>
                  </a:lnTo>
                  <a:lnTo>
                    <a:pt x="1051" y="41"/>
                  </a:lnTo>
                  <a:lnTo>
                    <a:pt x="1056" y="44"/>
                  </a:lnTo>
                  <a:lnTo>
                    <a:pt x="1067" y="233"/>
                  </a:lnTo>
                  <a:lnTo>
                    <a:pt x="1070" y="267"/>
                  </a:lnTo>
                  <a:lnTo>
                    <a:pt x="1073" y="329"/>
                  </a:lnTo>
                  <a:lnTo>
                    <a:pt x="1053" y="342"/>
                  </a:lnTo>
                  <a:lnTo>
                    <a:pt x="1012" y="354"/>
                  </a:lnTo>
                  <a:lnTo>
                    <a:pt x="979" y="358"/>
                  </a:lnTo>
                  <a:lnTo>
                    <a:pt x="973" y="366"/>
                  </a:lnTo>
                  <a:lnTo>
                    <a:pt x="963" y="370"/>
                  </a:lnTo>
                  <a:lnTo>
                    <a:pt x="955" y="382"/>
                  </a:lnTo>
                  <a:lnTo>
                    <a:pt x="938" y="393"/>
                  </a:lnTo>
                  <a:lnTo>
                    <a:pt x="928" y="399"/>
                  </a:lnTo>
                  <a:lnTo>
                    <a:pt x="919" y="405"/>
                  </a:lnTo>
                  <a:lnTo>
                    <a:pt x="911" y="407"/>
                  </a:lnTo>
                  <a:lnTo>
                    <a:pt x="906" y="416"/>
                  </a:lnTo>
                  <a:lnTo>
                    <a:pt x="890" y="426"/>
                  </a:lnTo>
                  <a:lnTo>
                    <a:pt x="885" y="426"/>
                  </a:lnTo>
                  <a:lnTo>
                    <a:pt x="867" y="475"/>
                  </a:lnTo>
                  <a:lnTo>
                    <a:pt x="860" y="480"/>
                  </a:lnTo>
                  <a:lnTo>
                    <a:pt x="855" y="530"/>
                  </a:lnTo>
                  <a:lnTo>
                    <a:pt x="826" y="562"/>
                  </a:lnTo>
                  <a:lnTo>
                    <a:pt x="809" y="569"/>
                  </a:lnTo>
                  <a:lnTo>
                    <a:pt x="806" y="581"/>
                  </a:lnTo>
                  <a:lnTo>
                    <a:pt x="797" y="595"/>
                  </a:lnTo>
                  <a:lnTo>
                    <a:pt x="792" y="596"/>
                  </a:lnTo>
                  <a:lnTo>
                    <a:pt x="792" y="601"/>
                  </a:lnTo>
                  <a:lnTo>
                    <a:pt x="794" y="601"/>
                  </a:lnTo>
                  <a:lnTo>
                    <a:pt x="797" y="607"/>
                  </a:lnTo>
                  <a:lnTo>
                    <a:pt x="792" y="620"/>
                  </a:lnTo>
                  <a:lnTo>
                    <a:pt x="787" y="622"/>
                  </a:lnTo>
                  <a:lnTo>
                    <a:pt x="785" y="632"/>
                  </a:lnTo>
                  <a:lnTo>
                    <a:pt x="782" y="634"/>
                  </a:lnTo>
                  <a:lnTo>
                    <a:pt x="780" y="651"/>
                  </a:lnTo>
                  <a:lnTo>
                    <a:pt x="774" y="654"/>
                  </a:lnTo>
                  <a:lnTo>
                    <a:pt x="770" y="661"/>
                  </a:lnTo>
                  <a:lnTo>
                    <a:pt x="767" y="663"/>
                  </a:lnTo>
                  <a:lnTo>
                    <a:pt x="765" y="676"/>
                  </a:lnTo>
                  <a:lnTo>
                    <a:pt x="752" y="688"/>
                  </a:lnTo>
                  <a:lnTo>
                    <a:pt x="745" y="688"/>
                  </a:lnTo>
                  <a:lnTo>
                    <a:pt x="741" y="685"/>
                  </a:lnTo>
                  <a:lnTo>
                    <a:pt x="741" y="680"/>
                  </a:lnTo>
                  <a:lnTo>
                    <a:pt x="735" y="681"/>
                  </a:lnTo>
                  <a:lnTo>
                    <a:pt x="736" y="699"/>
                  </a:lnTo>
                  <a:lnTo>
                    <a:pt x="726" y="699"/>
                  </a:lnTo>
                  <a:lnTo>
                    <a:pt x="723" y="714"/>
                  </a:lnTo>
                  <a:lnTo>
                    <a:pt x="716" y="717"/>
                  </a:lnTo>
                  <a:lnTo>
                    <a:pt x="713" y="722"/>
                  </a:lnTo>
                  <a:lnTo>
                    <a:pt x="704" y="726"/>
                  </a:lnTo>
                  <a:lnTo>
                    <a:pt x="697" y="745"/>
                  </a:lnTo>
                  <a:lnTo>
                    <a:pt x="692" y="746"/>
                  </a:lnTo>
                  <a:lnTo>
                    <a:pt x="682" y="753"/>
                  </a:lnTo>
                  <a:lnTo>
                    <a:pt x="684" y="762"/>
                  </a:lnTo>
                  <a:lnTo>
                    <a:pt x="675" y="765"/>
                  </a:lnTo>
                  <a:lnTo>
                    <a:pt x="672" y="782"/>
                  </a:lnTo>
                  <a:lnTo>
                    <a:pt x="667" y="787"/>
                  </a:lnTo>
                  <a:lnTo>
                    <a:pt x="664" y="789"/>
                  </a:lnTo>
                  <a:lnTo>
                    <a:pt x="658" y="792"/>
                  </a:lnTo>
                  <a:lnTo>
                    <a:pt x="660" y="797"/>
                  </a:lnTo>
                  <a:lnTo>
                    <a:pt x="664" y="797"/>
                  </a:lnTo>
                  <a:lnTo>
                    <a:pt x="670" y="804"/>
                  </a:lnTo>
                  <a:lnTo>
                    <a:pt x="667" y="813"/>
                  </a:lnTo>
                  <a:lnTo>
                    <a:pt x="665" y="814"/>
                  </a:lnTo>
                  <a:lnTo>
                    <a:pt x="662" y="813"/>
                  </a:lnTo>
                  <a:lnTo>
                    <a:pt x="653" y="813"/>
                  </a:lnTo>
                  <a:lnTo>
                    <a:pt x="653" y="823"/>
                  </a:lnTo>
                  <a:lnTo>
                    <a:pt x="657" y="825"/>
                  </a:lnTo>
                  <a:lnTo>
                    <a:pt x="664" y="837"/>
                  </a:lnTo>
                  <a:lnTo>
                    <a:pt x="662" y="845"/>
                  </a:lnTo>
                  <a:lnTo>
                    <a:pt x="658" y="845"/>
                  </a:lnTo>
                  <a:lnTo>
                    <a:pt x="658" y="847"/>
                  </a:lnTo>
                  <a:lnTo>
                    <a:pt x="657" y="847"/>
                  </a:lnTo>
                  <a:lnTo>
                    <a:pt x="655" y="869"/>
                  </a:lnTo>
                  <a:lnTo>
                    <a:pt x="650" y="874"/>
                  </a:lnTo>
                  <a:lnTo>
                    <a:pt x="635" y="877"/>
                  </a:lnTo>
                  <a:lnTo>
                    <a:pt x="638" y="891"/>
                  </a:lnTo>
                  <a:lnTo>
                    <a:pt x="643" y="889"/>
                  </a:lnTo>
                  <a:lnTo>
                    <a:pt x="645" y="895"/>
                  </a:lnTo>
                  <a:lnTo>
                    <a:pt x="638" y="898"/>
                  </a:lnTo>
                  <a:lnTo>
                    <a:pt x="631" y="898"/>
                  </a:lnTo>
                  <a:lnTo>
                    <a:pt x="631" y="901"/>
                  </a:lnTo>
                  <a:lnTo>
                    <a:pt x="638" y="905"/>
                  </a:lnTo>
                  <a:lnTo>
                    <a:pt x="641" y="905"/>
                  </a:lnTo>
                  <a:lnTo>
                    <a:pt x="641" y="917"/>
                  </a:lnTo>
                  <a:lnTo>
                    <a:pt x="640" y="920"/>
                  </a:lnTo>
                  <a:lnTo>
                    <a:pt x="633" y="922"/>
                  </a:lnTo>
                  <a:lnTo>
                    <a:pt x="636" y="932"/>
                  </a:lnTo>
                  <a:lnTo>
                    <a:pt x="636" y="937"/>
                  </a:lnTo>
                  <a:lnTo>
                    <a:pt x="638" y="939"/>
                  </a:lnTo>
                  <a:lnTo>
                    <a:pt x="640" y="954"/>
                  </a:lnTo>
                  <a:lnTo>
                    <a:pt x="599" y="944"/>
                  </a:lnTo>
                  <a:lnTo>
                    <a:pt x="581" y="941"/>
                  </a:lnTo>
                  <a:lnTo>
                    <a:pt x="381" y="893"/>
                  </a:lnTo>
                  <a:lnTo>
                    <a:pt x="357" y="891"/>
                  </a:lnTo>
                  <a:lnTo>
                    <a:pt x="355" y="888"/>
                  </a:lnTo>
                  <a:lnTo>
                    <a:pt x="348" y="891"/>
                  </a:lnTo>
                  <a:lnTo>
                    <a:pt x="340" y="888"/>
                  </a:lnTo>
                  <a:lnTo>
                    <a:pt x="335" y="881"/>
                  </a:lnTo>
                  <a:lnTo>
                    <a:pt x="320" y="883"/>
                  </a:lnTo>
                  <a:lnTo>
                    <a:pt x="318" y="889"/>
                  </a:lnTo>
                  <a:lnTo>
                    <a:pt x="313" y="888"/>
                  </a:lnTo>
                  <a:lnTo>
                    <a:pt x="291" y="932"/>
                  </a:lnTo>
                  <a:lnTo>
                    <a:pt x="291" y="949"/>
                  </a:lnTo>
                  <a:lnTo>
                    <a:pt x="282" y="961"/>
                  </a:lnTo>
                  <a:lnTo>
                    <a:pt x="282" y="970"/>
                  </a:lnTo>
                  <a:lnTo>
                    <a:pt x="289" y="975"/>
                  </a:lnTo>
                  <a:lnTo>
                    <a:pt x="286" y="993"/>
                  </a:lnTo>
                  <a:lnTo>
                    <a:pt x="293" y="998"/>
                  </a:lnTo>
                  <a:lnTo>
                    <a:pt x="310" y="1033"/>
                  </a:lnTo>
                  <a:lnTo>
                    <a:pt x="308" y="1055"/>
                  </a:lnTo>
                  <a:lnTo>
                    <a:pt x="301" y="1058"/>
                  </a:lnTo>
                  <a:lnTo>
                    <a:pt x="279" y="1058"/>
                  </a:lnTo>
                  <a:lnTo>
                    <a:pt x="269" y="1055"/>
                  </a:lnTo>
                  <a:lnTo>
                    <a:pt x="259" y="1072"/>
                  </a:lnTo>
                  <a:lnTo>
                    <a:pt x="250" y="1070"/>
                  </a:lnTo>
                  <a:lnTo>
                    <a:pt x="245" y="1063"/>
                  </a:lnTo>
                  <a:lnTo>
                    <a:pt x="220" y="1058"/>
                  </a:lnTo>
                  <a:lnTo>
                    <a:pt x="208" y="1053"/>
                  </a:lnTo>
                  <a:lnTo>
                    <a:pt x="201" y="1058"/>
                  </a:lnTo>
                  <a:lnTo>
                    <a:pt x="191" y="1062"/>
                  </a:lnTo>
                  <a:lnTo>
                    <a:pt x="182" y="1058"/>
                  </a:lnTo>
                  <a:lnTo>
                    <a:pt x="177" y="1063"/>
                  </a:lnTo>
                  <a:lnTo>
                    <a:pt x="164" y="1101"/>
                  </a:lnTo>
                  <a:lnTo>
                    <a:pt x="145" y="1104"/>
                  </a:lnTo>
                  <a:lnTo>
                    <a:pt x="137" y="1121"/>
                  </a:lnTo>
                  <a:lnTo>
                    <a:pt x="133" y="1121"/>
                  </a:lnTo>
                  <a:lnTo>
                    <a:pt x="118" y="1106"/>
                  </a:lnTo>
                  <a:lnTo>
                    <a:pt x="99" y="1145"/>
                  </a:lnTo>
                  <a:lnTo>
                    <a:pt x="86" y="1138"/>
                  </a:lnTo>
                  <a:lnTo>
                    <a:pt x="86" y="1128"/>
                  </a:lnTo>
                  <a:lnTo>
                    <a:pt x="94" y="1109"/>
                  </a:lnTo>
                  <a:lnTo>
                    <a:pt x="99" y="1046"/>
                  </a:lnTo>
                  <a:lnTo>
                    <a:pt x="106" y="1019"/>
                  </a:lnTo>
                  <a:lnTo>
                    <a:pt x="103" y="1017"/>
                  </a:lnTo>
                  <a:lnTo>
                    <a:pt x="96" y="1017"/>
                  </a:lnTo>
                  <a:lnTo>
                    <a:pt x="89" y="1026"/>
                  </a:lnTo>
                  <a:lnTo>
                    <a:pt x="89" y="1017"/>
                  </a:lnTo>
                  <a:lnTo>
                    <a:pt x="91" y="995"/>
                  </a:lnTo>
                  <a:lnTo>
                    <a:pt x="88" y="983"/>
                  </a:lnTo>
                  <a:lnTo>
                    <a:pt x="93" y="930"/>
                  </a:lnTo>
                  <a:lnTo>
                    <a:pt x="88" y="920"/>
                  </a:lnTo>
                  <a:lnTo>
                    <a:pt x="79" y="920"/>
                  </a:lnTo>
                  <a:lnTo>
                    <a:pt x="72" y="917"/>
                  </a:lnTo>
                  <a:lnTo>
                    <a:pt x="69" y="903"/>
                  </a:lnTo>
                  <a:lnTo>
                    <a:pt x="72" y="896"/>
                  </a:lnTo>
                  <a:lnTo>
                    <a:pt x="71" y="886"/>
                  </a:lnTo>
                  <a:lnTo>
                    <a:pt x="62" y="884"/>
                  </a:lnTo>
                  <a:lnTo>
                    <a:pt x="62" y="881"/>
                  </a:lnTo>
                  <a:lnTo>
                    <a:pt x="52" y="874"/>
                  </a:lnTo>
                  <a:lnTo>
                    <a:pt x="47" y="876"/>
                  </a:lnTo>
                  <a:lnTo>
                    <a:pt x="44" y="877"/>
                  </a:lnTo>
                  <a:lnTo>
                    <a:pt x="42" y="884"/>
                  </a:lnTo>
                  <a:lnTo>
                    <a:pt x="42" y="891"/>
                  </a:lnTo>
                  <a:lnTo>
                    <a:pt x="39" y="891"/>
                  </a:lnTo>
                  <a:lnTo>
                    <a:pt x="37" y="889"/>
                  </a:lnTo>
                  <a:lnTo>
                    <a:pt x="33" y="889"/>
                  </a:lnTo>
                  <a:lnTo>
                    <a:pt x="32" y="888"/>
                  </a:lnTo>
                  <a:lnTo>
                    <a:pt x="28" y="888"/>
                  </a:lnTo>
                  <a:lnTo>
                    <a:pt x="25" y="889"/>
                  </a:lnTo>
                  <a:lnTo>
                    <a:pt x="23" y="889"/>
                  </a:lnTo>
                  <a:lnTo>
                    <a:pt x="20" y="872"/>
                  </a:lnTo>
                  <a:lnTo>
                    <a:pt x="18" y="871"/>
                  </a:lnTo>
                  <a:lnTo>
                    <a:pt x="22" y="860"/>
                  </a:lnTo>
                  <a:lnTo>
                    <a:pt x="22" y="855"/>
                  </a:lnTo>
                  <a:lnTo>
                    <a:pt x="15" y="849"/>
                  </a:lnTo>
                  <a:lnTo>
                    <a:pt x="18" y="835"/>
                  </a:lnTo>
                  <a:lnTo>
                    <a:pt x="10" y="833"/>
                  </a:lnTo>
                  <a:lnTo>
                    <a:pt x="6" y="823"/>
                  </a:lnTo>
                  <a:lnTo>
                    <a:pt x="0" y="811"/>
                  </a:lnTo>
                </a:path>
              </a:pathLst>
            </a:custGeom>
            <a:solidFill>
              <a:srgbClr val="FFFFFF"/>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7" name="Freeform 29"/>
            <p:cNvSpPr>
              <a:spLocks/>
            </p:cNvSpPr>
            <p:nvPr/>
          </p:nvSpPr>
          <p:spPr bwMode="auto">
            <a:xfrm>
              <a:off x="3540" y="1254"/>
              <a:ext cx="175" cy="195"/>
            </a:xfrm>
            <a:custGeom>
              <a:avLst/>
              <a:gdLst>
                <a:gd name="T0" fmla="*/ 13 w 393"/>
                <a:gd name="T1" fmla="*/ 0 h 486"/>
                <a:gd name="T2" fmla="*/ 30 w 393"/>
                <a:gd name="T3" fmla="*/ 0 h 486"/>
                <a:gd name="T4" fmla="*/ 64 w 393"/>
                <a:gd name="T5" fmla="*/ 0 h 486"/>
                <a:gd name="T6" fmla="*/ 68 w 393"/>
                <a:gd name="T7" fmla="*/ 0 h 486"/>
                <a:gd name="T8" fmla="*/ 85 w 393"/>
                <a:gd name="T9" fmla="*/ 0 h 486"/>
                <a:gd name="T10" fmla="*/ 98 w 393"/>
                <a:gd name="T11" fmla="*/ 0 h 486"/>
                <a:gd name="T12" fmla="*/ 115 w 393"/>
                <a:gd name="T13" fmla="*/ 0 h 486"/>
                <a:gd name="T14" fmla="*/ 139 w 393"/>
                <a:gd name="T15" fmla="*/ 0 h 486"/>
                <a:gd name="T16" fmla="*/ 159 w 393"/>
                <a:gd name="T17" fmla="*/ 0 h 486"/>
                <a:gd name="T18" fmla="*/ 173 w 393"/>
                <a:gd name="T19" fmla="*/ 0 h 486"/>
                <a:gd name="T20" fmla="*/ 200 w 393"/>
                <a:gd name="T21" fmla="*/ 0 h 486"/>
                <a:gd name="T22" fmla="*/ 220 w 393"/>
                <a:gd name="T23" fmla="*/ 0 h 486"/>
                <a:gd name="T24" fmla="*/ 247 w 393"/>
                <a:gd name="T25" fmla="*/ 0 h 486"/>
                <a:gd name="T26" fmla="*/ 266 w 393"/>
                <a:gd name="T27" fmla="*/ 0 h 486"/>
                <a:gd name="T28" fmla="*/ 323 w 393"/>
                <a:gd name="T29" fmla="*/ 0 h 486"/>
                <a:gd name="T30" fmla="*/ 339 w 393"/>
                <a:gd name="T31" fmla="*/ 0 h 486"/>
                <a:gd name="T32" fmla="*/ 359 w 393"/>
                <a:gd name="T33" fmla="*/ 0 h 486"/>
                <a:gd name="T34" fmla="*/ 364 w 393"/>
                <a:gd name="T35" fmla="*/ 0 h 486"/>
                <a:gd name="T36" fmla="*/ 391 w 393"/>
                <a:gd name="T37" fmla="*/ 0 h 486"/>
                <a:gd name="T38" fmla="*/ 372 w 393"/>
                <a:gd name="T39" fmla="*/ 351 h 486"/>
                <a:gd name="T40" fmla="*/ 354 w 393"/>
                <a:gd name="T41" fmla="*/ 309 h 486"/>
                <a:gd name="T42" fmla="*/ 318 w 393"/>
                <a:gd name="T43" fmla="*/ 322 h 486"/>
                <a:gd name="T44" fmla="*/ 330 w 393"/>
                <a:gd name="T45" fmla="*/ 436 h 486"/>
                <a:gd name="T46" fmla="*/ 359 w 393"/>
                <a:gd name="T47" fmla="*/ 448 h 486"/>
                <a:gd name="T48" fmla="*/ 383 w 393"/>
                <a:gd name="T49" fmla="*/ 443 h 486"/>
                <a:gd name="T50" fmla="*/ 349 w 393"/>
                <a:gd name="T51" fmla="*/ 486 h 486"/>
                <a:gd name="T52" fmla="*/ 283 w 393"/>
                <a:gd name="T53" fmla="*/ 460 h 486"/>
                <a:gd name="T54" fmla="*/ 273 w 393"/>
                <a:gd name="T55" fmla="*/ 452 h 486"/>
                <a:gd name="T56" fmla="*/ 201 w 393"/>
                <a:gd name="T57" fmla="*/ 375 h 486"/>
                <a:gd name="T58" fmla="*/ 171 w 393"/>
                <a:gd name="T59" fmla="*/ 358 h 486"/>
                <a:gd name="T60" fmla="*/ 156 w 393"/>
                <a:gd name="T61" fmla="*/ 349 h 486"/>
                <a:gd name="T62" fmla="*/ 139 w 393"/>
                <a:gd name="T63" fmla="*/ 339 h 486"/>
                <a:gd name="T64" fmla="*/ 127 w 393"/>
                <a:gd name="T65" fmla="*/ 332 h 486"/>
                <a:gd name="T66" fmla="*/ 123 w 393"/>
                <a:gd name="T67" fmla="*/ 331 h 486"/>
                <a:gd name="T68" fmla="*/ 120 w 393"/>
                <a:gd name="T69" fmla="*/ 329 h 486"/>
                <a:gd name="T70" fmla="*/ 101 w 393"/>
                <a:gd name="T71" fmla="*/ 317 h 486"/>
                <a:gd name="T72" fmla="*/ 96 w 393"/>
                <a:gd name="T73" fmla="*/ 315 h 486"/>
                <a:gd name="T74" fmla="*/ 74 w 393"/>
                <a:gd name="T75" fmla="*/ 303 h 486"/>
                <a:gd name="T76" fmla="*/ 64 w 393"/>
                <a:gd name="T77" fmla="*/ 297 h 486"/>
                <a:gd name="T78" fmla="*/ 56 w 393"/>
                <a:gd name="T79" fmla="*/ 291 h 486"/>
                <a:gd name="T80" fmla="*/ 52 w 393"/>
                <a:gd name="T81" fmla="*/ 291 h 486"/>
                <a:gd name="T82" fmla="*/ 42 w 393"/>
                <a:gd name="T83" fmla="*/ 285 h 486"/>
                <a:gd name="T84" fmla="*/ 34 w 393"/>
                <a:gd name="T85" fmla="*/ 280 h 486"/>
                <a:gd name="T86" fmla="*/ 8 w 393"/>
                <a:gd name="T87" fmla="*/ 266 h 486"/>
                <a:gd name="T88" fmla="*/ 0 w 393"/>
                <a:gd name="T89"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 h="486">
                  <a:moveTo>
                    <a:pt x="0" y="0"/>
                  </a:moveTo>
                  <a:lnTo>
                    <a:pt x="13" y="0"/>
                  </a:lnTo>
                  <a:lnTo>
                    <a:pt x="18" y="0"/>
                  </a:lnTo>
                  <a:lnTo>
                    <a:pt x="30" y="0"/>
                  </a:lnTo>
                  <a:lnTo>
                    <a:pt x="32" y="0"/>
                  </a:lnTo>
                  <a:lnTo>
                    <a:pt x="64" y="0"/>
                  </a:lnTo>
                  <a:lnTo>
                    <a:pt x="66" y="0"/>
                  </a:lnTo>
                  <a:lnTo>
                    <a:pt x="68" y="0"/>
                  </a:lnTo>
                  <a:lnTo>
                    <a:pt x="76" y="0"/>
                  </a:lnTo>
                  <a:lnTo>
                    <a:pt x="85" y="0"/>
                  </a:lnTo>
                  <a:lnTo>
                    <a:pt x="88" y="0"/>
                  </a:lnTo>
                  <a:lnTo>
                    <a:pt x="98" y="0"/>
                  </a:lnTo>
                  <a:lnTo>
                    <a:pt x="112" y="0"/>
                  </a:lnTo>
                  <a:lnTo>
                    <a:pt x="115" y="0"/>
                  </a:lnTo>
                  <a:lnTo>
                    <a:pt x="120" y="0"/>
                  </a:lnTo>
                  <a:lnTo>
                    <a:pt x="139" y="0"/>
                  </a:lnTo>
                  <a:lnTo>
                    <a:pt x="157" y="0"/>
                  </a:lnTo>
                  <a:lnTo>
                    <a:pt x="159" y="0"/>
                  </a:lnTo>
                  <a:lnTo>
                    <a:pt x="169" y="0"/>
                  </a:lnTo>
                  <a:lnTo>
                    <a:pt x="173" y="0"/>
                  </a:lnTo>
                  <a:lnTo>
                    <a:pt x="190" y="0"/>
                  </a:lnTo>
                  <a:lnTo>
                    <a:pt x="200" y="0"/>
                  </a:lnTo>
                  <a:lnTo>
                    <a:pt x="210" y="0"/>
                  </a:lnTo>
                  <a:lnTo>
                    <a:pt x="220" y="0"/>
                  </a:lnTo>
                  <a:lnTo>
                    <a:pt x="244" y="0"/>
                  </a:lnTo>
                  <a:lnTo>
                    <a:pt x="247" y="0"/>
                  </a:lnTo>
                  <a:lnTo>
                    <a:pt x="251" y="0"/>
                  </a:lnTo>
                  <a:lnTo>
                    <a:pt x="266" y="0"/>
                  </a:lnTo>
                  <a:lnTo>
                    <a:pt x="271" y="0"/>
                  </a:lnTo>
                  <a:lnTo>
                    <a:pt x="323" y="0"/>
                  </a:lnTo>
                  <a:lnTo>
                    <a:pt x="337" y="0"/>
                  </a:lnTo>
                  <a:lnTo>
                    <a:pt x="339" y="0"/>
                  </a:lnTo>
                  <a:lnTo>
                    <a:pt x="340" y="0"/>
                  </a:lnTo>
                  <a:lnTo>
                    <a:pt x="359" y="0"/>
                  </a:lnTo>
                  <a:lnTo>
                    <a:pt x="361" y="0"/>
                  </a:lnTo>
                  <a:lnTo>
                    <a:pt x="364" y="0"/>
                  </a:lnTo>
                  <a:lnTo>
                    <a:pt x="386" y="0"/>
                  </a:lnTo>
                  <a:lnTo>
                    <a:pt x="391" y="0"/>
                  </a:lnTo>
                  <a:lnTo>
                    <a:pt x="393" y="365"/>
                  </a:lnTo>
                  <a:lnTo>
                    <a:pt x="372" y="351"/>
                  </a:lnTo>
                  <a:lnTo>
                    <a:pt x="372" y="329"/>
                  </a:lnTo>
                  <a:lnTo>
                    <a:pt x="354" y="309"/>
                  </a:lnTo>
                  <a:lnTo>
                    <a:pt x="339" y="309"/>
                  </a:lnTo>
                  <a:lnTo>
                    <a:pt x="318" y="322"/>
                  </a:lnTo>
                  <a:lnTo>
                    <a:pt x="320" y="373"/>
                  </a:lnTo>
                  <a:lnTo>
                    <a:pt x="330" y="436"/>
                  </a:lnTo>
                  <a:lnTo>
                    <a:pt x="345" y="430"/>
                  </a:lnTo>
                  <a:lnTo>
                    <a:pt x="359" y="448"/>
                  </a:lnTo>
                  <a:lnTo>
                    <a:pt x="369" y="440"/>
                  </a:lnTo>
                  <a:lnTo>
                    <a:pt x="383" y="443"/>
                  </a:lnTo>
                  <a:lnTo>
                    <a:pt x="384" y="457"/>
                  </a:lnTo>
                  <a:lnTo>
                    <a:pt x="349" y="486"/>
                  </a:lnTo>
                  <a:lnTo>
                    <a:pt x="310" y="472"/>
                  </a:lnTo>
                  <a:lnTo>
                    <a:pt x="283" y="460"/>
                  </a:lnTo>
                  <a:lnTo>
                    <a:pt x="274" y="457"/>
                  </a:lnTo>
                  <a:lnTo>
                    <a:pt x="273" y="452"/>
                  </a:lnTo>
                  <a:lnTo>
                    <a:pt x="217" y="385"/>
                  </a:lnTo>
                  <a:lnTo>
                    <a:pt x="201" y="375"/>
                  </a:lnTo>
                  <a:lnTo>
                    <a:pt x="173" y="358"/>
                  </a:lnTo>
                  <a:lnTo>
                    <a:pt x="171" y="358"/>
                  </a:lnTo>
                  <a:lnTo>
                    <a:pt x="161" y="351"/>
                  </a:lnTo>
                  <a:lnTo>
                    <a:pt x="156" y="349"/>
                  </a:lnTo>
                  <a:lnTo>
                    <a:pt x="145" y="343"/>
                  </a:lnTo>
                  <a:lnTo>
                    <a:pt x="139" y="339"/>
                  </a:lnTo>
                  <a:lnTo>
                    <a:pt x="129" y="334"/>
                  </a:lnTo>
                  <a:lnTo>
                    <a:pt x="127" y="332"/>
                  </a:lnTo>
                  <a:lnTo>
                    <a:pt x="125" y="331"/>
                  </a:lnTo>
                  <a:lnTo>
                    <a:pt x="123" y="331"/>
                  </a:lnTo>
                  <a:lnTo>
                    <a:pt x="122" y="329"/>
                  </a:lnTo>
                  <a:lnTo>
                    <a:pt x="120" y="329"/>
                  </a:lnTo>
                  <a:lnTo>
                    <a:pt x="101" y="319"/>
                  </a:lnTo>
                  <a:lnTo>
                    <a:pt x="101" y="317"/>
                  </a:lnTo>
                  <a:lnTo>
                    <a:pt x="98" y="317"/>
                  </a:lnTo>
                  <a:lnTo>
                    <a:pt x="96" y="315"/>
                  </a:lnTo>
                  <a:lnTo>
                    <a:pt x="83" y="309"/>
                  </a:lnTo>
                  <a:lnTo>
                    <a:pt x="74" y="303"/>
                  </a:lnTo>
                  <a:lnTo>
                    <a:pt x="74" y="302"/>
                  </a:lnTo>
                  <a:lnTo>
                    <a:pt x="64" y="297"/>
                  </a:lnTo>
                  <a:lnTo>
                    <a:pt x="57" y="293"/>
                  </a:lnTo>
                  <a:lnTo>
                    <a:pt x="56" y="291"/>
                  </a:lnTo>
                  <a:lnTo>
                    <a:pt x="54" y="291"/>
                  </a:lnTo>
                  <a:lnTo>
                    <a:pt x="52" y="291"/>
                  </a:lnTo>
                  <a:lnTo>
                    <a:pt x="49" y="288"/>
                  </a:lnTo>
                  <a:lnTo>
                    <a:pt x="42" y="285"/>
                  </a:lnTo>
                  <a:lnTo>
                    <a:pt x="37" y="281"/>
                  </a:lnTo>
                  <a:lnTo>
                    <a:pt x="34" y="280"/>
                  </a:lnTo>
                  <a:lnTo>
                    <a:pt x="27" y="276"/>
                  </a:lnTo>
                  <a:lnTo>
                    <a:pt x="8" y="266"/>
                  </a:lnTo>
                  <a:lnTo>
                    <a:pt x="3" y="262"/>
                  </a:lnTo>
                  <a:lnTo>
                    <a:pt x="0" y="0"/>
                  </a:lnTo>
                  <a:close/>
                </a:path>
              </a:pathLst>
            </a:custGeom>
            <a:solidFill>
              <a:srgbClr val="00B05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8" name="Freeform 30"/>
            <p:cNvSpPr>
              <a:spLocks/>
            </p:cNvSpPr>
            <p:nvPr/>
          </p:nvSpPr>
          <p:spPr bwMode="auto">
            <a:xfrm>
              <a:off x="4280" y="2161"/>
              <a:ext cx="595" cy="374"/>
            </a:xfrm>
            <a:custGeom>
              <a:avLst/>
              <a:gdLst>
                <a:gd name="T0" fmla="*/ 154 w 1342"/>
                <a:gd name="T1" fmla="*/ 568 h 926"/>
                <a:gd name="T2" fmla="*/ 168 w 1342"/>
                <a:gd name="T3" fmla="*/ 447 h 926"/>
                <a:gd name="T4" fmla="*/ 202 w 1342"/>
                <a:gd name="T5" fmla="*/ 323 h 926"/>
                <a:gd name="T6" fmla="*/ 246 w 1342"/>
                <a:gd name="T7" fmla="*/ 200 h 926"/>
                <a:gd name="T8" fmla="*/ 395 w 1342"/>
                <a:gd name="T9" fmla="*/ 67 h 926"/>
                <a:gd name="T10" fmla="*/ 495 w 1342"/>
                <a:gd name="T11" fmla="*/ 50 h 926"/>
                <a:gd name="T12" fmla="*/ 496 w 1342"/>
                <a:gd name="T13" fmla="*/ 108 h 926"/>
                <a:gd name="T14" fmla="*/ 513 w 1342"/>
                <a:gd name="T15" fmla="*/ 282 h 926"/>
                <a:gd name="T16" fmla="*/ 574 w 1342"/>
                <a:gd name="T17" fmla="*/ 285 h 926"/>
                <a:gd name="T18" fmla="*/ 713 w 1342"/>
                <a:gd name="T19" fmla="*/ 290 h 926"/>
                <a:gd name="T20" fmla="*/ 734 w 1342"/>
                <a:gd name="T21" fmla="*/ 290 h 926"/>
                <a:gd name="T22" fmla="*/ 754 w 1342"/>
                <a:gd name="T23" fmla="*/ 292 h 926"/>
                <a:gd name="T24" fmla="*/ 773 w 1342"/>
                <a:gd name="T25" fmla="*/ 292 h 926"/>
                <a:gd name="T26" fmla="*/ 954 w 1342"/>
                <a:gd name="T27" fmla="*/ 299 h 926"/>
                <a:gd name="T28" fmla="*/ 1155 w 1342"/>
                <a:gd name="T29" fmla="*/ 302 h 926"/>
                <a:gd name="T30" fmla="*/ 1267 w 1342"/>
                <a:gd name="T31" fmla="*/ 304 h 926"/>
                <a:gd name="T32" fmla="*/ 1279 w 1342"/>
                <a:gd name="T33" fmla="*/ 348 h 926"/>
                <a:gd name="T34" fmla="*/ 1291 w 1342"/>
                <a:gd name="T35" fmla="*/ 380 h 926"/>
                <a:gd name="T36" fmla="*/ 1315 w 1342"/>
                <a:gd name="T37" fmla="*/ 454 h 926"/>
                <a:gd name="T38" fmla="*/ 1303 w 1342"/>
                <a:gd name="T39" fmla="*/ 486 h 926"/>
                <a:gd name="T40" fmla="*/ 1299 w 1342"/>
                <a:gd name="T41" fmla="*/ 515 h 926"/>
                <a:gd name="T42" fmla="*/ 1315 w 1342"/>
                <a:gd name="T43" fmla="*/ 527 h 926"/>
                <a:gd name="T44" fmla="*/ 1326 w 1342"/>
                <a:gd name="T45" fmla="*/ 559 h 926"/>
                <a:gd name="T46" fmla="*/ 1342 w 1342"/>
                <a:gd name="T47" fmla="*/ 573 h 926"/>
                <a:gd name="T48" fmla="*/ 1326 w 1342"/>
                <a:gd name="T49" fmla="*/ 594 h 926"/>
                <a:gd name="T50" fmla="*/ 1318 w 1342"/>
                <a:gd name="T51" fmla="*/ 609 h 926"/>
                <a:gd name="T52" fmla="*/ 1291 w 1342"/>
                <a:gd name="T53" fmla="*/ 638 h 926"/>
                <a:gd name="T54" fmla="*/ 1237 w 1342"/>
                <a:gd name="T55" fmla="*/ 674 h 926"/>
                <a:gd name="T56" fmla="*/ 1225 w 1342"/>
                <a:gd name="T57" fmla="*/ 706 h 926"/>
                <a:gd name="T58" fmla="*/ 1226 w 1342"/>
                <a:gd name="T59" fmla="*/ 730 h 926"/>
                <a:gd name="T60" fmla="*/ 662 w 1342"/>
                <a:gd name="T61" fmla="*/ 779 h 926"/>
                <a:gd name="T62" fmla="*/ 617 w 1342"/>
                <a:gd name="T63" fmla="*/ 757 h 926"/>
                <a:gd name="T64" fmla="*/ 573 w 1342"/>
                <a:gd name="T65" fmla="*/ 730 h 926"/>
                <a:gd name="T66" fmla="*/ 525 w 1342"/>
                <a:gd name="T67" fmla="*/ 766 h 926"/>
                <a:gd name="T68" fmla="*/ 503 w 1342"/>
                <a:gd name="T69" fmla="*/ 803 h 926"/>
                <a:gd name="T70" fmla="*/ 495 w 1342"/>
                <a:gd name="T71" fmla="*/ 824 h 926"/>
                <a:gd name="T72" fmla="*/ 456 w 1342"/>
                <a:gd name="T73" fmla="*/ 820 h 926"/>
                <a:gd name="T74" fmla="*/ 434 w 1342"/>
                <a:gd name="T75" fmla="*/ 795 h 926"/>
                <a:gd name="T76" fmla="*/ 420 w 1342"/>
                <a:gd name="T77" fmla="*/ 772 h 926"/>
                <a:gd name="T78" fmla="*/ 388 w 1342"/>
                <a:gd name="T79" fmla="*/ 778 h 926"/>
                <a:gd name="T80" fmla="*/ 361 w 1342"/>
                <a:gd name="T81" fmla="*/ 766 h 926"/>
                <a:gd name="T82" fmla="*/ 319 w 1342"/>
                <a:gd name="T83" fmla="*/ 817 h 926"/>
                <a:gd name="T84" fmla="*/ 254 w 1342"/>
                <a:gd name="T85" fmla="*/ 853 h 926"/>
                <a:gd name="T86" fmla="*/ 171 w 1342"/>
                <a:gd name="T87" fmla="*/ 880 h 926"/>
                <a:gd name="T88" fmla="*/ 83 w 1342"/>
                <a:gd name="T89" fmla="*/ 926 h 926"/>
                <a:gd name="T90" fmla="*/ 46 w 1342"/>
                <a:gd name="T91" fmla="*/ 875 h 926"/>
                <a:gd name="T92" fmla="*/ 41 w 1342"/>
                <a:gd name="T93" fmla="*/ 812 h 926"/>
                <a:gd name="T94" fmla="*/ 48 w 1342"/>
                <a:gd name="T95" fmla="*/ 795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2" h="926">
                  <a:moveTo>
                    <a:pt x="0" y="750"/>
                  </a:moveTo>
                  <a:lnTo>
                    <a:pt x="9" y="708"/>
                  </a:lnTo>
                  <a:lnTo>
                    <a:pt x="61" y="640"/>
                  </a:lnTo>
                  <a:lnTo>
                    <a:pt x="154" y="568"/>
                  </a:lnTo>
                  <a:lnTo>
                    <a:pt x="134" y="517"/>
                  </a:lnTo>
                  <a:lnTo>
                    <a:pt x="148" y="493"/>
                  </a:lnTo>
                  <a:lnTo>
                    <a:pt x="197" y="486"/>
                  </a:lnTo>
                  <a:lnTo>
                    <a:pt x="168" y="447"/>
                  </a:lnTo>
                  <a:lnTo>
                    <a:pt x="181" y="387"/>
                  </a:lnTo>
                  <a:lnTo>
                    <a:pt x="225" y="377"/>
                  </a:lnTo>
                  <a:lnTo>
                    <a:pt x="236" y="348"/>
                  </a:lnTo>
                  <a:lnTo>
                    <a:pt x="202" y="323"/>
                  </a:lnTo>
                  <a:lnTo>
                    <a:pt x="207" y="287"/>
                  </a:lnTo>
                  <a:lnTo>
                    <a:pt x="247" y="263"/>
                  </a:lnTo>
                  <a:lnTo>
                    <a:pt x="225" y="227"/>
                  </a:lnTo>
                  <a:lnTo>
                    <a:pt x="246" y="200"/>
                  </a:lnTo>
                  <a:lnTo>
                    <a:pt x="290" y="191"/>
                  </a:lnTo>
                  <a:lnTo>
                    <a:pt x="312" y="169"/>
                  </a:lnTo>
                  <a:lnTo>
                    <a:pt x="354" y="152"/>
                  </a:lnTo>
                  <a:lnTo>
                    <a:pt x="395" y="67"/>
                  </a:lnTo>
                  <a:lnTo>
                    <a:pt x="425" y="63"/>
                  </a:lnTo>
                  <a:lnTo>
                    <a:pt x="469" y="28"/>
                  </a:lnTo>
                  <a:lnTo>
                    <a:pt x="491" y="0"/>
                  </a:lnTo>
                  <a:lnTo>
                    <a:pt x="495" y="50"/>
                  </a:lnTo>
                  <a:lnTo>
                    <a:pt x="495" y="75"/>
                  </a:lnTo>
                  <a:lnTo>
                    <a:pt x="496" y="89"/>
                  </a:lnTo>
                  <a:lnTo>
                    <a:pt x="496" y="92"/>
                  </a:lnTo>
                  <a:lnTo>
                    <a:pt x="496" y="108"/>
                  </a:lnTo>
                  <a:lnTo>
                    <a:pt x="502" y="169"/>
                  </a:lnTo>
                  <a:lnTo>
                    <a:pt x="502" y="179"/>
                  </a:lnTo>
                  <a:lnTo>
                    <a:pt x="508" y="280"/>
                  </a:lnTo>
                  <a:lnTo>
                    <a:pt x="513" y="282"/>
                  </a:lnTo>
                  <a:lnTo>
                    <a:pt x="569" y="283"/>
                  </a:lnTo>
                  <a:lnTo>
                    <a:pt x="571" y="283"/>
                  </a:lnTo>
                  <a:lnTo>
                    <a:pt x="574" y="283"/>
                  </a:lnTo>
                  <a:lnTo>
                    <a:pt x="574" y="285"/>
                  </a:lnTo>
                  <a:lnTo>
                    <a:pt x="644" y="287"/>
                  </a:lnTo>
                  <a:lnTo>
                    <a:pt x="657" y="287"/>
                  </a:lnTo>
                  <a:lnTo>
                    <a:pt x="676" y="288"/>
                  </a:lnTo>
                  <a:lnTo>
                    <a:pt x="713" y="290"/>
                  </a:lnTo>
                  <a:lnTo>
                    <a:pt x="725" y="290"/>
                  </a:lnTo>
                  <a:lnTo>
                    <a:pt x="734" y="290"/>
                  </a:lnTo>
                  <a:lnTo>
                    <a:pt x="734" y="292"/>
                  </a:lnTo>
                  <a:lnTo>
                    <a:pt x="734" y="290"/>
                  </a:lnTo>
                  <a:lnTo>
                    <a:pt x="745" y="292"/>
                  </a:lnTo>
                  <a:lnTo>
                    <a:pt x="745" y="290"/>
                  </a:lnTo>
                  <a:lnTo>
                    <a:pt x="747" y="292"/>
                  </a:lnTo>
                  <a:lnTo>
                    <a:pt x="754" y="292"/>
                  </a:lnTo>
                  <a:lnTo>
                    <a:pt x="756" y="292"/>
                  </a:lnTo>
                  <a:lnTo>
                    <a:pt x="766" y="292"/>
                  </a:lnTo>
                  <a:lnTo>
                    <a:pt x="767" y="292"/>
                  </a:lnTo>
                  <a:lnTo>
                    <a:pt x="773" y="292"/>
                  </a:lnTo>
                  <a:lnTo>
                    <a:pt x="778" y="292"/>
                  </a:lnTo>
                  <a:lnTo>
                    <a:pt x="783" y="292"/>
                  </a:lnTo>
                  <a:lnTo>
                    <a:pt x="879" y="295"/>
                  </a:lnTo>
                  <a:lnTo>
                    <a:pt x="954" y="299"/>
                  </a:lnTo>
                  <a:lnTo>
                    <a:pt x="1088" y="302"/>
                  </a:lnTo>
                  <a:lnTo>
                    <a:pt x="1096" y="300"/>
                  </a:lnTo>
                  <a:lnTo>
                    <a:pt x="1108" y="302"/>
                  </a:lnTo>
                  <a:lnTo>
                    <a:pt x="1155" y="302"/>
                  </a:lnTo>
                  <a:lnTo>
                    <a:pt x="1233" y="302"/>
                  </a:lnTo>
                  <a:lnTo>
                    <a:pt x="1237" y="304"/>
                  </a:lnTo>
                  <a:lnTo>
                    <a:pt x="1242" y="302"/>
                  </a:lnTo>
                  <a:lnTo>
                    <a:pt x="1267" y="304"/>
                  </a:lnTo>
                  <a:lnTo>
                    <a:pt x="1269" y="312"/>
                  </a:lnTo>
                  <a:lnTo>
                    <a:pt x="1274" y="316"/>
                  </a:lnTo>
                  <a:lnTo>
                    <a:pt x="1279" y="329"/>
                  </a:lnTo>
                  <a:lnTo>
                    <a:pt x="1279" y="348"/>
                  </a:lnTo>
                  <a:lnTo>
                    <a:pt x="1282" y="350"/>
                  </a:lnTo>
                  <a:lnTo>
                    <a:pt x="1287" y="367"/>
                  </a:lnTo>
                  <a:lnTo>
                    <a:pt x="1287" y="372"/>
                  </a:lnTo>
                  <a:lnTo>
                    <a:pt x="1291" y="380"/>
                  </a:lnTo>
                  <a:lnTo>
                    <a:pt x="1306" y="396"/>
                  </a:lnTo>
                  <a:lnTo>
                    <a:pt x="1315" y="416"/>
                  </a:lnTo>
                  <a:lnTo>
                    <a:pt x="1320" y="437"/>
                  </a:lnTo>
                  <a:lnTo>
                    <a:pt x="1315" y="454"/>
                  </a:lnTo>
                  <a:lnTo>
                    <a:pt x="1315" y="464"/>
                  </a:lnTo>
                  <a:lnTo>
                    <a:pt x="1311" y="464"/>
                  </a:lnTo>
                  <a:lnTo>
                    <a:pt x="1306" y="473"/>
                  </a:lnTo>
                  <a:lnTo>
                    <a:pt x="1303" y="486"/>
                  </a:lnTo>
                  <a:lnTo>
                    <a:pt x="1293" y="496"/>
                  </a:lnTo>
                  <a:lnTo>
                    <a:pt x="1293" y="500"/>
                  </a:lnTo>
                  <a:lnTo>
                    <a:pt x="1299" y="508"/>
                  </a:lnTo>
                  <a:lnTo>
                    <a:pt x="1299" y="515"/>
                  </a:lnTo>
                  <a:lnTo>
                    <a:pt x="1301" y="519"/>
                  </a:lnTo>
                  <a:lnTo>
                    <a:pt x="1306" y="524"/>
                  </a:lnTo>
                  <a:lnTo>
                    <a:pt x="1309" y="529"/>
                  </a:lnTo>
                  <a:lnTo>
                    <a:pt x="1315" y="527"/>
                  </a:lnTo>
                  <a:lnTo>
                    <a:pt x="1321" y="534"/>
                  </a:lnTo>
                  <a:lnTo>
                    <a:pt x="1321" y="544"/>
                  </a:lnTo>
                  <a:lnTo>
                    <a:pt x="1326" y="553"/>
                  </a:lnTo>
                  <a:lnTo>
                    <a:pt x="1326" y="559"/>
                  </a:lnTo>
                  <a:lnTo>
                    <a:pt x="1330" y="561"/>
                  </a:lnTo>
                  <a:lnTo>
                    <a:pt x="1335" y="566"/>
                  </a:lnTo>
                  <a:lnTo>
                    <a:pt x="1340" y="566"/>
                  </a:lnTo>
                  <a:lnTo>
                    <a:pt x="1342" y="573"/>
                  </a:lnTo>
                  <a:lnTo>
                    <a:pt x="1340" y="576"/>
                  </a:lnTo>
                  <a:lnTo>
                    <a:pt x="1335" y="585"/>
                  </a:lnTo>
                  <a:lnTo>
                    <a:pt x="1335" y="588"/>
                  </a:lnTo>
                  <a:lnTo>
                    <a:pt x="1326" y="594"/>
                  </a:lnTo>
                  <a:lnTo>
                    <a:pt x="1325" y="597"/>
                  </a:lnTo>
                  <a:lnTo>
                    <a:pt x="1318" y="600"/>
                  </a:lnTo>
                  <a:lnTo>
                    <a:pt x="1321" y="604"/>
                  </a:lnTo>
                  <a:lnTo>
                    <a:pt x="1318" y="609"/>
                  </a:lnTo>
                  <a:lnTo>
                    <a:pt x="1313" y="628"/>
                  </a:lnTo>
                  <a:lnTo>
                    <a:pt x="1306" y="636"/>
                  </a:lnTo>
                  <a:lnTo>
                    <a:pt x="1296" y="641"/>
                  </a:lnTo>
                  <a:lnTo>
                    <a:pt x="1291" y="638"/>
                  </a:lnTo>
                  <a:lnTo>
                    <a:pt x="1272" y="655"/>
                  </a:lnTo>
                  <a:lnTo>
                    <a:pt x="1269" y="668"/>
                  </a:lnTo>
                  <a:lnTo>
                    <a:pt x="1248" y="675"/>
                  </a:lnTo>
                  <a:lnTo>
                    <a:pt x="1237" y="674"/>
                  </a:lnTo>
                  <a:lnTo>
                    <a:pt x="1235" y="689"/>
                  </a:lnTo>
                  <a:lnTo>
                    <a:pt x="1232" y="692"/>
                  </a:lnTo>
                  <a:lnTo>
                    <a:pt x="1232" y="701"/>
                  </a:lnTo>
                  <a:lnTo>
                    <a:pt x="1225" y="706"/>
                  </a:lnTo>
                  <a:lnTo>
                    <a:pt x="1226" y="711"/>
                  </a:lnTo>
                  <a:lnTo>
                    <a:pt x="1226" y="721"/>
                  </a:lnTo>
                  <a:lnTo>
                    <a:pt x="1228" y="723"/>
                  </a:lnTo>
                  <a:lnTo>
                    <a:pt x="1226" y="730"/>
                  </a:lnTo>
                  <a:lnTo>
                    <a:pt x="1221" y="735"/>
                  </a:lnTo>
                  <a:lnTo>
                    <a:pt x="1218" y="752"/>
                  </a:lnTo>
                  <a:lnTo>
                    <a:pt x="683" y="784"/>
                  </a:lnTo>
                  <a:lnTo>
                    <a:pt x="662" y="779"/>
                  </a:lnTo>
                  <a:lnTo>
                    <a:pt x="654" y="779"/>
                  </a:lnTo>
                  <a:lnTo>
                    <a:pt x="645" y="762"/>
                  </a:lnTo>
                  <a:lnTo>
                    <a:pt x="637" y="757"/>
                  </a:lnTo>
                  <a:lnTo>
                    <a:pt x="617" y="757"/>
                  </a:lnTo>
                  <a:lnTo>
                    <a:pt x="603" y="743"/>
                  </a:lnTo>
                  <a:lnTo>
                    <a:pt x="588" y="740"/>
                  </a:lnTo>
                  <a:lnTo>
                    <a:pt x="581" y="732"/>
                  </a:lnTo>
                  <a:lnTo>
                    <a:pt x="573" y="730"/>
                  </a:lnTo>
                  <a:lnTo>
                    <a:pt x="551" y="743"/>
                  </a:lnTo>
                  <a:lnTo>
                    <a:pt x="535" y="745"/>
                  </a:lnTo>
                  <a:lnTo>
                    <a:pt x="522" y="754"/>
                  </a:lnTo>
                  <a:lnTo>
                    <a:pt x="525" y="766"/>
                  </a:lnTo>
                  <a:lnTo>
                    <a:pt x="515" y="776"/>
                  </a:lnTo>
                  <a:lnTo>
                    <a:pt x="507" y="795"/>
                  </a:lnTo>
                  <a:lnTo>
                    <a:pt x="502" y="800"/>
                  </a:lnTo>
                  <a:lnTo>
                    <a:pt x="503" y="803"/>
                  </a:lnTo>
                  <a:lnTo>
                    <a:pt x="503" y="808"/>
                  </a:lnTo>
                  <a:lnTo>
                    <a:pt x="508" y="813"/>
                  </a:lnTo>
                  <a:lnTo>
                    <a:pt x="507" y="818"/>
                  </a:lnTo>
                  <a:lnTo>
                    <a:pt x="495" y="824"/>
                  </a:lnTo>
                  <a:lnTo>
                    <a:pt x="483" y="818"/>
                  </a:lnTo>
                  <a:lnTo>
                    <a:pt x="471" y="824"/>
                  </a:lnTo>
                  <a:lnTo>
                    <a:pt x="463" y="817"/>
                  </a:lnTo>
                  <a:lnTo>
                    <a:pt x="456" y="820"/>
                  </a:lnTo>
                  <a:lnTo>
                    <a:pt x="451" y="818"/>
                  </a:lnTo>
                  <a:lnTo>
                    <a:pt x="442" y="805"/>
                  </a:lnTo>
                  <a:lnTo>
                    <a:pt x="444" y="793"/>
                  </a:lnTo>
                  <a:lnTo>
                    <a:pt x="434" y="795"/>
                  </a:lnTo>
                  <a:lnTo>
                    <a:pt x="432" y="789"/>
                  </a:lnTo>
                  <a:lnTo>
                    <a:pt x="434" y="779"/>
                  </a:lnTo>
                  <a:lnTo>
                    <a:pt x="427" y="779"/>
                  </a:lnTo>
                  <a:lnTo>
                    <a:pt x="420" y="772"/>
                  </a:lnTo>
                  <a:lnTo>
                    <a:pt x="405" y="784"/>
                  </a:lnTo>
                  <a:lnTo>
                    <a:pt x="395" y="779"/>
                  </a:lnTo>
                  <a:lnTo>
                    <a:pt x="388" y="769"/>
                  </a:lnTo>
                  <a:lnTo>
                    <a:pt x="388" y="778"/>
                  </a:lnTo>
                  <a:lnTo>
                    <a:pt x="383" y="779"/>
                  </a:lnTo>
                  <a:lnTo>
                    <a:pt x="380" y="778"/>
                  </a:lnTo>
                  <a:lnTo>
                    <a:pt x="381" y="767"/>
                  </a:lnTo>
                  <a:lnTo>
                    <a:pt x="361" y="766"/>
                  </a:lnTo>
                  <a:lnTo>
                    <a:pt x="346" y="767"/>
                  </a:lnTo>
                  <a:lnTo>
                    <a:pt x="341" y="796"/>
                  </a:lnTo>
                  <a:lnTo>
                    <a:pt x="330" y="808"/>
                  </a:lnTo>
                  <a:lnTo>
                    <a:pt x="319" y="817"/>
                  </a:lnTo>
                  <a:lnTo>
                    <a:pt x="288" y="820"/>
                  </a:lnTo>
                  <a:lnTo>
                    <a:pt x="280" y="841"/>
                  </a:lnTo>
                  <a:lnTo>
                    <a:pt x="269" y="853"/>
                  </a:lnTo>
                  <a:lnTo>
                    <a:pt x="254" y="853"/>
                  </a:lnTo>
                  <a:lnTo>
                    <a:pt x="229" y="844"/>
                  </a:lnTo>
                  <a:lnTo>
                    <a:pt x="190" y="851"/>
                  </a:lnTo>
                  <a:lnTo>
                    <a:pt x="181" y="856"/>
                  </a:lnTo>
                  <a:lnTo>
                    <a:pt x="171" y="880"/>
                  </a:lnTo>
                  <a:lnTo>
                    <a:pt x="148" y="890"/>
                  </a:lnTo>
                  <a:lnTo>
                    <a:pt x="134" y="905"/>
                  </a:lnTo>
                  <a:lnTo>
                    <a:pt x="129" y="919"/>
                  </a:lnTo>
                  <a:lnTo>
                    <a:pt x="83" y="926"/>
                  </a:lnTo>
                  <a:lnTo>
                    <a:pt x="75" y="926"/>
                  </a:lnTo>
                  <a:lnTo>
                    <a:pt x="63" y="914"/>
                  </a:lnTo>
                  <a:lnTo>
                    <a:pt x="58" y="895"/>
                  </a:lnTo>
                  <a:lnTo>
                    <a:pt x="46" y="875"/>
                  </a:lnTo>
                  <a:lnTo>
                    <a:pt x="46" y="859"/>
                  </a:lnTo>
                  <a:lnTo>
                    <a:pt x="39" y="842"/>
                  </a:lnTo>
                  <a:lnTo>
                    <a:pt x="20" y="824"/>
                  </a:lnTo>
                  <a:lnTo>
                    <a:pt x="41" y="812"/>
                  </a:lnTo>
                  <a:lnTo>
                    <a:pt x="42" y="815"/>
                  </a:lnTo>
                  <a:lnTo>
                    <a:pt x="44" y="812"/>
                  </a:lnTo>
                  <a:lnTo>
                    <a:pt x="42" y="808"/>
                  </a:lnTo>
                  <a:lnTo>
                    <a:pt x="48" y="795"/>
                  </a:lnTo>
                  <a:lnTo>
                    <a:pt x="59" y="762"/>
                  </a:lnTo>
                  <a:lnTo>
                    <a:pt x="54" y="755"/>
                  </a:lnTo>
                  <a:lnTo>
                    <a:pt x="0" y="750"/>
                  </a:lnTo>
                  <a:close/>
                </a:path>
              </a:pathLst>
            </a:custGeom>
            <a:solidFill>
              <a:srgbClr val="CC000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9" name="Freeform 31"/>
            <p:cNvSpPr>
              <a:spLocks/>
            </p:cNvSpPr>
            <p:nvPr/>
          </p:nvSpPr>
          <p:spPr bwMode="auto">
            <a:xfrm>
              <a:off x="3569" y="1928"/>
              <a:ext cx="307" cy="509"/>
            </a:xfrm>
            <a:custGeom>
              <a:avLst/>
              <a:gdLst>
                <a:gd name="T0" fmla="*/ 13 w 691"/>
                <a:gd name="T1" fmla="*/ 191 h 1259"/>
                <a:gd name="T2" fmla="*/ 30 w 691"/>
                <a:gd name="T3" fmla="*/ 244 h 1259"/>
                <a:gd name="T4" fmla="*/ 5 w 691"/>
                <a:gd name="T5" fmla="*/ 288 h 1259"/>
                <a:gd name="T6" fmla="*/ 37 w 691"/>
                <a:gd name="T7" fmla="*/ 297 h 1259"/>
                <a:gd name="T8" fmla="*/ 20 w 691"/>
                <a:gd name="T9" fmla="*/ 373 h 1259"/>
                <a:gd name="T10" fmla="*/ 63 w 691"/>
                <a:gd name="T11" fmla="*/ 421 h 1259"/>
                <a:gd name="T12" fmla="*/ 47 w 691"/>
                <a:gd name="T13" fmla="*/ 562 h 1259"/>
                <a:gd name="T14" fmla="*/ 57 w 691"/>
                <a:gd name="T15" fmla="*/ 651 h 1259"/>
                <a:gd name="T16" fmla="*/ 66 w 691"/>
                <a:gd name="T17" fmla="*/ 656 h 1259"/>
                <a:gd name="T18" fmla="*/ 73 w 691"/>
                <a:gd name="T19" fmla="*/ 663 h 1259"/>
                <a:gd name="T20" fmla="*/ 81 w 691"/>
                <a:gd name="T21" fmla="*/ 671 h 1259"/>
                <a:gd name="T22" fmla="*/ 83 w 691"/>
                <a:gd name="T23" fmla="*/ 682 h 1259"/>
                <a:gd name="T24" fmla="*/ 78 w 691"/>
                <a:gd name="T25" fmla="*/ 690 h 1259"/>
                <a:gd name="T26" fmla="*/ 74 w 691"/>
                <a:gd name="T27" fmla="*/ 700 h 1259"/>
                <a:gd name="T28" fmla="*/ 71 w 691"/>
                <a:gd name="T29" fmla="*/ 714 h 1259"/>
                <a:gd name="T30" fmla="*/ 64 w 691"/>
                <a:gd name="T31" fmla="*/ 728 h 1259"/>
                <a:gd name="T32" fmla="*/ 59 w 691"/>
                <a:gd name="T33" fmla="*/ 743 h 1259"/>
                <a:gd name="T34" fmla="*/ 59 w 691"/>
                <a:gd name="T35" fmla="*/ 750 h 1259"/>
                <a:gd name="T36" fmla="*/ 103 w 691"/>
                <a:gd name="T37" fmla="*/ 850 h 1259"/>
                <a:gd name="T38" fmla="*/ 188 w 691"/>
                <a:gd name="T39" fmla="*/ 944 h 1259"/>
                <a:gd name="T40" fmla="*/ 264 w 691"/>
                <a:gd name="T41" fmla="*/ 995 h 1259"/>
                <a:gd name="T42" fmla="*/ 315 w 691"/>
                <a:gd name="T43" fmla="*/ 1041 h 1259"/>
                <a:gd name="T44" fmla="*/ 398 w 691"/>
                <a:gd name="T45" fmla="*/ 1077 h 1259"/>
                <a:gd name="T46" fmla="*/ 430 w 691"/>
                <a:gd name="T47" fmla="*/ 1103 h 1259"/>
                <a:gd name="T48" fmla="*/ 471 w 691"/>
                <a:gd name="T49" fmla="*/ 1186 h 1259"/>
                <a:gd name="T50" fmla="*/ 474 w 691"/>
                <a:gd name="T51" fmla="*/ 1219 h 1259"/>
                <a:gd name="T52" fmla="*/ 501 w 691"/>
                <a:gd name="T53" fmla="*/ 1224 h 1259"/>
                <a:gd name="T54" fmla="*/ 516 w 691"/>
                <a:gd name="T55" fmla="*/ 1237 h 1259"/>
                <a:gd name="T56" fmla="*/ 537 w 691"/>
                <a:gd name="T57" fmla="*/ 1247 h 1259"/>
                <a:gd name="T58" fmla="*/ 571 w 691"/>
                <a:gd name="T59" fmla="*/ 1236 h 1259"/>
                <a:gd name="T60" fmla="*/ 603 w 691"/>
                <a:gd name="T61" fmla="*/ 1253 h 1259"/>
                <a:gd name="T62" fmla="*/ 645 w 691"/>
                <a:gd name="T63" fmla="*/ 1179 h 1259"/>
                <a:gd name="T64" fmla="*/ 677 w 691"/>
                <a:gd name="T65" fmla="*/ 1126 h 1259"/>
                <a:gd name="T66" fmla="*/ 671 w 691"/>
                <a:gd name="T67" fmla="*/ 1089 h 1259"/>
                <a:gd name="T68" fmla="*/ 691 w 691"/>
                <a:gd name="T69" fmla="*/ 1070 h 1259"/>
                <a:gd name="T70" fmla="*/ 669 w 691"/>
                <a:gd name="T71" fmla="*/ 1058 h 1259"/>
                <a:gd name="T72" fmla="*/ 638 w 691"/>
                <a:gd name="T73" fmla="*/ 1029 h 1259"/>
                <a:gd name="T74" fmla="*/ 618 w 691"/>
                <a:gd name="T75" fmla="*/ 992 h 1259"/>
                <a:gd name="T76" fmla="*/ 608 w 691"/>
                <a:gd name="T77" fmla="*/ 977 h 1259"/>
                <a:gd name="T78" fmla="*/ 583 w 691"/>
                <a:gd name="T79" fmla="*/ 946 h 1259"/>
                <a:gd name="T80" fmla="*/ 566 w 691"/>
                <a:gd name="T81" fmla="*/ 929 h 1259"/>
                <a:gd name="T82" fmla="*/ 545 w 691"/>
                <a:gd name="T83" fmla="*/ 913 h 1259"/>
                <a:gd name="T84" fmla="*/ 523 w 691"/>
                <a:gd name="T85" fmla="*/ 876 h 1259"/>
                <a:gd name="T86" fmla="*/ 488 w 691"/>
                <a:gd name="T87" fmla="*/ 840 h 1259"/>
                <a:gd name="T88" fmla="*/ 430 w 691"/>
                <a:gd name="T89" fmla="*/ 757 h 1259"/>
                <a:gd name="T90" fmla="*/ 396 w 691"/>
                <a:gd name="T91" fmla="*/ 627 h 1259"/>
                <a:gd name="T92" fmla="*/ 400 w 691"/>
                <a:gd name="T93" fmla="*/ 494 h 1259"/>
                <a:gd name="T94" fmla="*/ 400 w 691"/>
                <a:gd name="T95" fmla="*/ 389 h 1259"/>
                <a:gd name="T96" fmla="*/ 364 w 691"/>
                <a:gd name="T97" fmla="*/ 254 h 1259"/>
                <a:gd name="T98" fmla="*/ 369 w 691"/>
                <a:gd name="T99" fmla="*/ 172 h 1259"/>
                <a:gd name="T100" fmla="*/ 357 w 691"/>
                <a:gd name="T101" fmla="*/ 133 h 1259"/>
                <a:gd name="T102" fmla="*/ 169 w 691"/>
                <a:gd name="T103" fmla="*/ 5 h 1259"/>
                <a:gd name="T104" fmla="*/ 76 w 691"/>
                <a:gd name="T105" fmla="*/ 19 h 1259"/>
                <a:gd name="T106" fmla="*/ 35 w 691"/>
                <a:gd name="T107" fmla="*/ 36 h 1259"/>
                <a:gd name="T108" fmla="*/ 17 w 691"/>
                <a:gd name="T109" fmla="*/ 92 h 1259"/>
                <a:gd name="T110" fmla="*/ 0 w 691"/>
                <a:gd name="T111" fmla="*/ 16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1" h="1259">
                  <a:moveTo>
                    <a:pt x="0" y="164"/>
                  </a:moveTo>
                  <a:lnTo>
                    <a:pt x="12" y="179"/>
                  </a:lnTo>
                  <a:lnTo>
                    <a:pt x="13" y="191"/>
                  </a:lnTo>
                  <a:lnTo>
                    <a:pt x="7" y="218"/>
                  </a:lnTo>
                  <a:lnTo>
                    <a:pt x="13" y="232"/>
                  </a:lnTo>
                  <a:lnTo>
                    <a:pt x="30" y="244"/>
                  </a:lnTo>
                  <a:lnTo>
                    <a:pt x="24" y="266"/>
                  </a:lnTo>
                  <a:lnTo>
                    <a:pt x="2" y="276"/>
                  </a:lnTo>
                  <a:lnTo>
                    <a:pt x="5" y="288"/>
                  </a:lnTo>
                  <a:lnTo>
                    <a:pt x="15" y="293"/>
                  </a:lnTo>
                  <a:lnTo>
                    <a:pt x="30" y="293"/>
                  </a:lnTo>
                  <a:lnTo>
                    <a:pt x="37" y="297"/>
                  </a:lnTo>
                  <a:lnTo>
                    <a:pt x="39" y="307"/>
                  </a:lnTo>
                  <a:lnTo>
                    <a:pt x="20" y="336"/>
                  </a:lnTo>
                  <a:lnTo>
                    <a:pt x="20" y="373"/>
                  </a:lnTo>
                  <a:lnTo>
                    <a:pt x="32" y="387"/>
                  </a:lnTo>
                  <a:lnTo>
                    <a:pt x="47" y="392"/>
                  </a:lnTo>
                  <a:lnTo>
                    <a:pt x="63" y="421"/>
                  </a:lnTo>
                  <a:lnTo>
                    <a:pt x="63" y="469"/>
                  </a:lnTo>
                  <a:lnTo>
                    <a:pt x="44" y="525"/>
                  </a:lnTo>
                  <a:lnTo>
                    <a:pt x="47" y="562"/>
                  </a:lnTo>
                  <a:lnTo>
                    <a:pt x="63" y="602"/>
                  </a:lnTo>
                  <a:lnTo>
                    <a:pt x="56" y="649"/>
                  </a:lnTo>
                  <a:lnTo>
                    <a:pt x="57" y="651"/>
                  </a:lnTo>
                  <a:lnTo>
                    <a:pt x="59" y="653"/>
                  </a:lnTo>
                  <a:lnTo>
                    <a:pt x="63" y="653"/>
                  </a:lnTo>
                  <a:lnTo>
                    <a:pt x="66" y="656"/>
                  </a:lnTo>
                  <a:lnTo>
                    <a:pt x="68" y="658"/>
                  </a:lnTo>
                  <a:lnTo>
                    <a:pt x="69" y="660"/>
                  </a:lnTo>
                  <a:lnTo>
                    <a:pt x="73" y="663"/>
                  </a:lnTo>
                  <a:lnTo>
                    <a:pt x="74" y="665"/>
                  </a:lnTo>
                  <a:lnTo>
                    <a:pt x="78" y="668"/>
                  </a:lnTo>
                  <a:lnTo>
                    <a:pt x="81" y="671"/>
                  </a:lnTo>
                  <a:lnTo>
                    <a:pt x="83" y="675"/>
                  </a:lnTo>
                  <a:lnTo>
                    <a:pt x="85" y="678"/>
                  </a:lnTo>
                  <a:lnTo>
                    <a:pt x="83" y="682"/>
                  </a:lnTo>
                  <a:lnTo>
                    <a:pt x="83" y="685"/>
                  </a:lnTo>
                  <a:lnTo>
                    <a:pt x="81" y="687"/>
                  </a:lnTo>
                  <a:lnTo>
                    <a:pt x="78" y="690"/>
                  </a:lnTo>
                  <a:lnTo>
                    <a:pt x="76" y="694"/>
                  </a:lnTo>
                  <a:lnTo>
                    <a:pt x="74" y="697"/>
                  </a:lnTo>
                  <a:lnTo>
                    <a:pt x="74" y="700"/>
                  </a:lnTo>
                  <a:lnTo>
                    <a:pt x="74" y="706"/>
                  </a:lnTo>
                  <a:lnTo>
                    <a:pt x="73" y="709"/>
                  </a:lnTo>
                  <a:lnTo>
                    <a:pt x="71" y="714"/>
                  </a:lnTo>
                  <a:lnTo>
                    <a:pt x="68" y="717"/>
                  </a:lnTo>
                  <a:lnTo>
                    <a:pt x="66" y="721"/>
                  </a:lnTo>
                  <a:lnTo>
                    <a:pt x="64" y="728"/>
                  </a:lnTo>
                  <a:lnTo>
                    <a:pt x="63" y="735"/>
                  </a:lnTo>
                  <a:lnTo>
                    <a:pt x="61" y="740"/>
                  </a:lnTo>
                  <a:lnTo>
                    <a:pt x="59" y="743"/>
                  </a:lnTo>
                  <a:lnTo>
                    <a:pt x="59" y="746"/>
                  </a:lnTo>
                  <a:lnTo>
                    <a:pt x="57" y="748"/>
                  </a:lnTo>
                  <a:lnTo>
                    <a:pt x="59" y="750"/>
                  </a:lnTo>
                  <a:lnTo>
                    <a:pt x="76" y="763"/>
                  </a:lnTo>
                  <a:lnTo>
                    <a:pt x="107" y="821"/>
                  </a:lnTo>
                  <a:lnTo>
                    <a:pt x="103" y="850"/>
                  </a:lnTo>
                  <a:lnTo>
                    <a:pt x="166" y="905"/>
                  </a:lnTo>
                  <a:lnTo>
                    <a:pt x="183" y="931"/>
                  </a:lnTo>
                  <a:lnTo>
                    <a:pt x="188" y="944"/>
                  </a:lnTo>
                  <a:lnTo>
                    <a:pt x="200" y="959"/>
                  </a:lnTo>
                  <a:lnTo>
                    <a:pt x="223" y="961"/>
                  </a:lnTo>
                  <a:lnTo>
                    <a:pt x="264" y="995"/>
                  </a:lnTo>
                  <a:lnTo>
                    <a:pt x="296" y="1011"/>
                  </a:lnTo>
                  <a:lnTo>
                    <a:pt x="306" y="1036"/>
                  </a:lnTo>
                  <a:lnTo>
                    <a:pt x="315" y="1041"/>
                  </a:lnTo>
                  <a:lnTo>
                    <a:pt x="361" y="1033"/>
                  </a:lnTo>
                  <a:lnTo>
                    <a:pt x="381" y="1053"/>
                  </a:lnTo>
                  <a:lnTo>
                    <a:pt x="398" y="1077"/>
                  </a:lnTo>
                  <a:lnTo>
                    <a:pt x="417" y="1089"/>
                  </a:lnTo>
                  <a:lnTo>
                    <a:pt x="423" y="1099"/>
                  </a:lnTo>
                  <a:lnTo>
                    <a:pt x="430" y="1103"/>
                  </a:lnTo>
                  <a:lnTo>
                    <a:pt x="452" y="1135"/>
                  </a:lnTo>
                  <a:lnTo>
                    <a:pt x="467" y="1171"/>
                  </a:lnTo>
                  <a:lnTo>
                    <a:pt x="471" y="1186"/>
                  </a:lnTo>
                  <a:lnTo>
                    <a:pt x="457" y="1227"/>
                  </a:lnTo>
                  <a:lnTo>
                    <a:pt x="461" y="1232"/>
                  </a:lnTo>
                  <a:lnTo>
                    <a:pt x="474" y="1219"/>
                  </a:lnTo>
                  <a:lnTo>
                    <a:pt x="481" y="1217"/>
                  </a:lnTo>
                  <a:lnTo>
                    <a:pt x="494" y="1220"/>
                  </a:lnTo>
                  <a:lnTo>
                    <a:pt x="501" y="1224"/>
                  </a:lnTo>
                  <a:lnTo>
                    <a:pt x="508" y="1232"/>
                  </a:lnTo>
                  <a:lnTo>
                    <a:pt x="511" y="1236"/>
                  </a:lnTo>
                  <a:lnTo>
                    <a:pt x="516" y="1237"/>
                  </a:lnTo>
                  <a:lnTo>
                    <a:pt x="530" y="1259"/>
                  </a:lnTo>
                  <a:lnTo>
                    <a:pt x="533" y="1256"/>
                  </a:lnTo>
                  <a:lnTo>
                    <a:pt x="537" y="1247"/>
                  </a:lnTo>
                  <a:lnTo>
                    <a:pt x="538" y="1241"/>
                  </a:lnTo>
                  <a:lnTo>
                    <a:pt x="566" y="1236"/>
                  </a:lnTo>
                  <a:lnTo>
                    <a:pt x="571" y="1236"/>
                  </a:lnTo>
                  <a:lnTo>
                    <a:pt x="589" y="1241"/>
                  </a:lnTo>
                  <a:lnTo>
                    <a:pt x="596" y="1246"/>
                  </a:lnTo>
                  <a:lnTo>
                    <a:pt x="603" y="1253"/>
                  </a:lnTo>
                  <a:lnTo>
                    <a:pt x="623" y="1217"/>
                  </a:lnTo>
                  <a:lnTo>
                    <a:pt x="630" y="1203"/>
                  </a:lnTo>
                  <a:lnTo>
                    <a:pt x="645" y="1179"/>
                  </a:lnTo>
                  <a:lnTo>
                    <a:pt x="667" y="1152"/>
                  </a:lnTo>
                  <a:lnTo>
                    <a:pt x="677" y="1135"/>
                  </a:lnTo>
                  <a:lnTo>
                    <a:pt x="677" y="1126"/>
                  </a:lnTo>
                  <a:lnTo>
                    <a:pt x="676" y="1125"/>
                  </a:lnTo>
                  <a:lnTo>
                    <a:pt x="669" y="1101"/>
                  </a:lnTo>
                  <a:lnTo>
                    <a:pt x="671" y="1089"/>
                  </a:lnTo>
                  <a:lnTo>
                    <a:pt x="679" y="1077"/>
                  </a:lnTo>
                  <a:lnTo>
                    <a:pt x="686" y="1072"/>
                  </a:lnTo>
                  <a:lnTo>
                    <a:pt x="691" y="1070"/>
                  </a:lnTo>
                  <a:lnTo>
                    <a:pt x="689" y="1065"/>
                  </a:lnTo>
                  <a:lnTo>
                    <a:pt x="669" y="1060"/>
                  </a:lnTo>
                  <a:lnTo>
                    <a:pt x="669" y="1058"/>
                  </a:lnTo>
                  <a:lnTo>
                    <a:pt x="660" y="1055"/>
                  </a:lnTo>
                  <a:lnTo>
                    <a:pt x="649" y="1045"/>
                  </a:lnTo>
                  <a:lnTo>
                    <a:pt x="638" y="1029"/>
                  </a:lnTo>
                  <a:lnTo>
                    <a:pt x="633" y="1017"/>
                  </a:lnTo>
                  <a:lnTo>
                    <a:pt x="621" y="1002"/>
                  </a:lnTo>
                  <a:lnTo>
                    <a:pt x="618" y="992"/>
                  </a:lnTo>
                  <a:lnTo>
                    <a:pt x="616" y="985"/>
                  </a:lnTo>
                  <a:lnTo>
                    <a:pt x="611" y="982"/>
                  </a:lnTo>
                  <a:lnTo>
                    <a:pt x="608" y="977"/>
                  </a:lnTo>
                  <a:lnTo>
                    <a:pt x="593" y="963"/>
                  </a:lnTo>
                  <a:lnTo>
                    <a:pt x="591" y="959"/>
                  </a:lnTo>
                  <a:lnTo>
                    <a:pt x="583" y="946"/>
                  </a:lnTo>
                  <a:lnTo>
                    <a:pt x="569" y="936"/>
                  </a:lnTo>
                  <a:lnTo>
                    <a:pt x="571" y="934"/>
                  </a:lnTo>
                  <a:lnTo>
                    <a:pt x="566" y="929"/>
                  </a:lnTo>
                  <a:lnTo>
                    <a:pt x="562" y="929"/>
                  </a:lnTo>
                  <a:lnTo>
                    <a:pt x="559" y="925"/>
                  </a:lnTo>
                  <a:lnTo>
                    <a:pt x="545" y="913"/>
                  </a:lnTo>
                  <a:lnTo>
                    <a:pt x="528" y="893"/>
                  </a:lnTo>
                  <a:lnTo>
                    <a:pt x="530" y="888"/>
                  </a:lnTo>
                  <a:lnTo>
                    <a:pt x="523" y="876"/>
                  </a:lnTo>
                  <a:lnTo>
                    <a:pt x="496" y="849"/>
                  </a:lnTo>
                  <a:lnTo>
                    <a:pt x="496" y="845"/>
                  </a:lnTo>
                  <a:lnTo>
                    <a:pt x="488" y="840"/>
                  </a:lnTo>
                  <a:lnTo>
                    <a:pt x="469" y="820"/>
                  </a:lnTo>
                  <a:lnTo>
                    <a:pt x="450" y="796"/>
                  </a:lnTo>
                  <a:lnTo>
                    <a:pt x="430" y="757"/>
                  </a:lnTo>
                  <a:lnTo>
                    <a:pt x="415" y="719"/>
                  </a:lnTo>
                  <a:lnTo>
                    <a:pt x="398" y="654"/>
                  </a:lnTo>
                  <a:lnTo>
                    <a:pt x="396" y="627"/>
                  </a:lnTo>
                  <a:lnTo>
                    <a:pt x="401" y="593"/>
                  </a:lnTo>
                  <a:lnTo>
                    <a:pt x="398" y="542"/>
                  </a:lnTo>
                  <a:lnTo>
                    <a:pt x="400" y="494"/>
                  </a:lnTo>
                  <a:lnTo>
                    <a:pt x="410" y="426"/>
                  </a:lnTo>
                  <a:lnTo>
                    <a:pt x="401" y="406"/>
                  </a:lnTo>
                  <a:lnTo>
                    <a:pt x="400" y="389"/>
                  </a:lnTo>
                  <a:lnTo>
                    <a:pt x="389" y="365"/>
                  </a:lnTo>
                  <a:lnTo>
                    <a:pt x="381" y="343"/>
                  </a:lnTo>
                  <a:lnTo>
                    <a:pt x="364" y="254"/>
                  </a:lnTo>
                  <a:lnTo>
                    <a:pt x="362" y="211"/>
                  </a:lnTo>
                  <a:lnTo>
                    <a:pt x="367" y="176"/>
                  </a:lnTo>
                  <a:lnTo>
                    <a:pt x="369" y="172"/>
                  </a:lnTo>
                  <a:lnTo>
                    <a:pt x="367" y="172"/>
                  </a:lnTo>
                  <a:lnTo>
                    <a:pt x="372" y="157"/>
                  </a:lnTo>
                  <a:lnTo>
                    <a:pt x="357" y="133"/>
                  </a:lnTo>
                  <a:lnTo>
                    <a:pt x="184" y="135"/>
                  </a:lnTo>
                  <a:lnTo>
                    <a:pt x="169" y="118"/>
                  </a:lnTo>
                  <a:lnTo>
                    <a:pt x="169" y="5"/>
                  </a:lnTo>
                  <a:lnTo>
                    <a:pt x="144" y="7"/>
                  </a:lnTo>
                  <a:lnTo>
                    <a:pt x="127" y="0"/>
                  </a:lnTo>
                  <a:lnTo>
                    <a:pt x="76" y="19"/>
                  </a:lnTo>
                  <a:lnTo>
                    <a:pt x="63" y="37"/>
                  </a:lnTo>
                  <a:lnTo>
                    <a:pt x="44" y="32"/>
                  </a:lnTo>
                  <a:lnTo>
                    <a:pt x="35" y="36"/>
                  </a:lnTo>
                  <a:lnTo>
                    <a:pt x="32" y="58"/>
                  </a:lnTo>
                  <a:lnTo>
                    <a:pt x="35" y="90"/>
                  </a:lnTo>
                  <a:lnTo>
                    <a:pt x="17" y="92"/>
                  </a:lnTo>
                  <a:lnTo>
                    <a:pt x="12" y="101"/>
                  </a:lnTo>
                  <a:lnTo>
                    <a:pt x="17" y="123"/>
                  </a:lnTo>
                  <a:lnTo>
                    <a:pt x="0" y="164"/>
                  </a:lnTo>
                  <a:close/>
                </a:path>
              </a:pathLst>
            </a:custGeom>
            <a:solidFill>
              <a:srgbClr val="00B05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0" name="Freeform 32"/>
            <p:cNvSpPr>
              <a:spLocks/>
            </p:cNvSpPr>
            <p:nvPr/>
          </p:nvSpPr>
          <p:spPr bwMode="auto">
            <a:xfrm>
              <a:off x="3897" y="1995"/>
              <a:ext cx="605" cy="550"/>
            </a:xfrm>
            <a:custGeom>
              <a:avLst/>
              <a:gdLst>
                <a:gd name="T0" fmla="*/ 29 w 1365"/>
                <a:gd name="T1" fmla="*/ 676 h 1356"/>
                <a:gd name="T2" fmla="*/ 75 w 1365"/>
                <a:gd name="T3" fmla="*/ 746 h 1356"/>
                <a:gd name="T4" fmla="*/ 103 w 1365"/>
                <a:gd name="T5" fmla="*/ 794 h 1356"/>
                <a:gd name="T6" fmla="*/ 114 w 1365"/>
                <a:gd name="T7" fmla="*/ 876 h 1356"/>
                <a:gd name="T8" fmla="*/ 129 w 1365"/>
                <a:gd name="T9" fmla="*/ 927 h 1356"/>
                <a:gd name="T10" fmla="*/ 154 w 1365"/>
                <a:gd name="T11" fmla="*/ 920 h 1356"/>
                <a:gd name="T12" fmla="*/ 193 w 1365"/>
                <a:gd name="T13" fmla="*/ 959 h 1356"/>
                <a:gd name="T14" fmla="*/ 225 w 1365"/>
                <a:gd name="T15" fmla="*/ 1043 h 1356"/>
                <a:gd name="T16" fmla="*/ 253 w 1365"/>
                <a:gd name="T17" fmla="*/ 1107 h 1356"/>
                <a:gd name="T18" fmla="*/ 312 w 1365"/>
                <a:gd name="T19" fmla="*/ 1189 h 1356"/>
                <a:gd name="T20" fmla="*/ 395 w 1365"/>
                <a:gd name="T21" fmla="*/ 1298 h 1356"/>
                <a:gd name="T22" fmla="*/ 449 w 1365"/>
                <a:gd name="T23" fmla="*/ 1295 h 1356"/>
                <a:gd name="T24" fmla="*/ 549 w 1365"/>
                <a:gd name="T25" fmla="*/ 1249 h 1356"/>
                <a:gd name="T26" fmla="*/ 573 w 1365"/>
                <a:gd name="T27" fmla="*/ 1291 h 1356"/>
                <a:gd name="T28" fmla="*/ 615 w 1365"/>
                <a:gd name="T29" fmla="*/ 1336 h 1356"/>
                <a:gd name="T30" fmla="*/ 635 w 1365"/>
                <a:gd name="T31" fmla="*/ 1303 h 1356"/>
                <a:gd name="T32" fmla="*/ 657 w 1365"/>
                <a:gd name="T33" fmla="*/ 1184 h 1356"/>
                <a:gd name="T34" fmla="*/ 754 w 1365"/>
                <a:gd name="T35" fmla="*/ 1220 h 1356"/>
                <a:gd name="T36" fmla="*/ 822 w 1365"/>
                <a:gd name="T37" fmla="*/ 1298 h 1356"/>
                <a:gd name="T38" fmla="*/ 820 w 1365"/>
                <a:gd name="T39" fmla="*/ 1256 h 1356"/>
                <a:gd name="T40" fmla="*/ 835 w 1365"/>
                <a:gd name="T41" fmla="*/ 1216 h 1356"/>
                <a:gd name="T42" fmla="*/ 874 w 1365"/>
                <a:gd name="T43" fmla="*/ 1148 h 1356"/>
                <a:gd name="T44" fmla="*/ 1042 w 1365"/>
                <a:gd name="T45" fmla="*/ 845 h 1356"/>
                <a:gd name="T46" fmla="*/ 1099 w 1365"/>
                <a:gd name="T47" fmla="*/ 625 h 1356"/>
                <a:gd name="T48" fmla="*/ 1343 w 1365"/>
                <a:gd name="T49" fmla="*/ 426 h 1356"/>
                <a:gd name="T50" fmla="*/ 1347 w 1365"/>
                <a:gd name="T51" fmla="*/ 182 h 1356"/>
                <a:gd name="T52" fmla="*/ 1225 w 1365"/>
                <a:gd name="T53" fmla="*/ 49 h 1356"/>
                <a:gd name="T54" fmla="*/ 1198 w 1365"/>
                <a:gd name="T55" fmla="*/ 76 h 1356"/>
                <a:gd name="T56" fmla="*/ 1025 w 1365"/>
                <a:gd name="T57" fmla="*/ 10 h 1356"/>
                <a:gd name="T58" fmla="*/ 935 w 1365"/>
                <a:gd name="T59" fmla="*/ 30 h 1356"/>
                <a:gd name="T60" fmla="*/ 905 w 1365"/>
                <a:gd name="T61" fmla="*/ 47 h 1356"/>
                <a:gd name="T62" fmla="*/ 888 w 1365"/>
                <a:gd name="T63" fmla="*/ 66 h 1356"/>
                <a:gd name="T64" fmla="*/ 869 w 1365"/>
                <a:gd name="T65" fmla="*/ 76 h 1356"/>
                <a:gd name="T66" fmla="*/ 840 w 1365"/>
                <a:gd name="T67" fmla="*/ 83 h 1356"/>
                <a:gd name="T68" fmla="*/ 671 w 1365"/>
                <a:gd name="T69" fmla="*/ 363 h 1356"/>
                <a:gd name="T70" fmla="*/ 598 w 1365"/>
                <a:gd name="T71" fmla="*/ 378 h 1356"/>
                <a:gd name="T72" fmla="*/ 564 w 1365"/>
                <a:gd name="T73" fmla="*/ 351 h 1356"/>
                <a:gd name="T74" fmla="*/ 530 w 1365"/>
                <a:gd name="T75" fmla="*/ 312 h 1356"/>
                <a:gd name="T76" fmla="*/ 505 w 1365"/>
                <a:gd name="T77" fmla="*/ 323 h 1356"/>
                <a:gd name="T78" fmla="*/ 424 w 1365"/>
                <a:gd name="T79" fmla="*/ 284 h 1356"/>
                <a:gd name="T80" fmla="*/ 364 w 1365"/>
                <a:gd name="T81" fmla="*/ 293 h 1356"/>
                <a:gd name="T82" fmla="*/ 363 w 1365"/>
                <a:gd name="T83" fmla="*/ 231 h 1356"/>
                <a:gd name="T84" fmla="*/ 356 w 1365"/>
                <a:gd name="T85" fmla="*/ 208 h 1356"/>
                <a:gd name="T86" fmla="*/ 286 w 1365"/>
                <a:gd name="T87" fmla="*/ 252 h 1356"/>
                <a:gd name="T88" fmla="*/ 258 w 1365"/>
                <a:gd name="T89" fmla="*/ 262 h 1356"/>
                <a:gd name="T90" fmla="*/ 214 w 1365"/>
                <a:gd name="T91" fmla="*/ 235 h 1356"/>
                <a:gd name="T92" fmla="*/ 185 w 1365"/>
                <a:gd name="T93" fmla="*/ 213 h 1356"/>
                <a:gd name="T94" fmla="*/ 136 w 1365"/>
                <a:gd name="T95" fmla="*/ 245 h 1356"/>
                <a:gd name="T96" fmla="*/ 109 w 1365"/>
                <a:gd name="T97" fmla="*/ 214 h 1356"/>
                <a:gd name="T98" fmla="*/ 119 w 1365"/>
                <a:gd name="T99" fmla="*/ 250 h 1356"/>
                <a:gd name="T100" fmla="*/ 134 w 1365"/>
                <a:gd name="T101" fmla="*/ 308 h 1356"/>
                <a:gd name="T102" fmla="*/ 95 w 1365"/>
                <a:gd name="T103" fmla="*/ 335 h 1356"/>
                <a:gd name="T104" fmla="*/ 65 w 1365"/>
                <a:gd name="T105" fmla="*/ 368 h 1356"/>
                <a:gd name="T106" fmla="*/ 117 w 1365"/>
                <a:gd name="T107" fmla="*/ 404 h 1356"/>
                <a:gd name="T108" fmla="*/ 117 w 1365"/>
                <a:gd name="T109" fmla="*/ 468 h 1356"/>
                <a:gd name="T110" fmla="*/ 183 w 1365"/>
                <a:gd name="T111" fmla="*/ 458 h 1356"/>
                <a:gd name="T112" fmla="*/ 154 w 1365"/>
                <a:gd name="T113" fmla="*/ 552 h 1356"/>
                <a:gd name="T114" fmla="*/ 80 w 1365"/>
                <a:gd name="T115" fmla="*/ 560 h 1356"/>
                <a:gd name="T116" fmla="*/ 63 w 1365"/>
                <a:gd name="T117" fmla="*/ 572 h 1356"/>
                <a:gd name="T118" fmla="*/ 29 w 1365"/>
                <a:gd name="T119" fmla="*/ 572 h 1356"/>
                <a:gd name="T120" fmla="*/ 22 w 1365"/>
                <a:gd name="T121" fmla="*/ 584 h 1356"/>
                <a:gd name="T122" fmla="*/ 14 w 1365"/>
                <a:gd name="T123" fmla="*/ 608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5" h="1356">
                  <a:moveTo>
                    <a:pt x="0" y="605"/>
                  </a:moveTo>
                  <a:lnTo>
                    <a:pt x="2" y="608"/>
                  </a:lnTo>
                  <a:lnTo>
                    <a:pt x="2" y="618"/>
                  </a:lnTo>
                  <a:lnTo>
                    <a:pt x="5" y="625"/>
                  </a:lnTo>
                  <a:lnTo>
                    <a:pt x="7" y="637"/>
                  </a:lnTo>
                  <a:lnTo>
                    <a:pt x="27" y="668"/>
                  </a:lnTo>
                  <a:lnTo>
                    <a:pt x="29" y="676"/>
                  </a:lnTo>
                  <a:lnTo>
                    <a:pt x="36" y="685"/>
                  </a:lnTo>
                  <a:lnTo>
                    <a:pt x="39" y="685"/>
                  </a:lnTo>
                  <a:lnTo>
                    <a:pt x="46" y="692"/>
                  </a:lnTo>
                  <a:lnTo>
                    <a:pt x="49" y="698"/>
                  </a:lnTo>
                  <a:lnTo>
                    <a:pt x="49" y="703"/>
                  </a:lnTo>
                  <a:lnTo>
                    <a:pt x="73" y="736"/>
                  </a:lnTo>
                  <a:lnTo>
                    <a:pt x="75" y="746"/>
                  </a:lnTo>
                  <a:lnTo>
                    <a:pt x="83" y="755"/>
                  </a:lnTo>
                  <a:lnTo>
                    <a:pt x="85" y="765"/>
                  </a:lnTo>
                  <a:lnTo>
                    <a:pt x="90" y="773"/>
                  </a:lnTo>
                  <a:lnTo>
                    <a:pt x="102" y="785"/>
                  </a:lnTo>
                  <a:lnTo>
                    <a:pt x="100" y="789"/>
                  </a:lnTo>
                  <a:lnTo>
                    <a:pt x="103" y="790"/>
                  </a:lnTo>
                  <a:lnTo>
                    <a:pt x="103" y="794"/>
                  </a:lnTo>
                  <a:lnTo>
                    <a:pt x="107" y="796"/>
                  </a:lnTo>
                  <a:lnTo>
                    <a:pt x="107" y="797"/>
                  </a:lnTo>
                  <a:lnTo>
                    <a:pt x="110" y="799"/>
                  </a:lnTo>
                  <a:lnTo>
                    <a:pt x="117" y="836"/>
                  </a:lnTo>
                  <a:lnTo>
                    <a:pt x="117" y="847"/>
                  </a:lnTo>
                  <a:lnTo>
                    <a:pt x="112" y="865"/>
                  </a:lnTo>
                  <a:lnTo>
                    <a:pt x="114" y="876"/>
                  </a:lnTo>
                  <a:lnTo>
                    <a:pt x="120" y="881"/>
                  </a:lnTo>
                  <a:lnTo>
                    <a:pt x="120" y="893"/>
                  </a:lnTo>
                  <a:lnTo>
                    <a:pt x="129" y="899"/>
                  </a:lnTo>
                  <a:lnTo>
                    <a:pt x="131" y="915"/>
                  </a:lnTo>
                  <a:lnTo>
                    <a:pt x="125" y="913"/>
                  </a:lnTo>
                  <a:lnTo>
                    <a:pt x="125" y="922"/>
                  </a:lnTo>
                  <a:lnTo>
                    <a:pt x="129" y="927"/>
                  </a:lnTo>
                  <a:lnTo>
                    <a:pt x="127" y="934"/>
                  </a:lnTo>
                  <a:lnTo>
                    <a:pt x="131" y="944"/>
                  </a:lnTo>
                  <a:lnTo>
                    <a:pt x="134" y="940"/>
                  </a:lnTo>
                  <a:lnTo>
                    <a:pt x="136" y="918"/>
                  </a:lnTo>
                  <a:lnTo>
                    <a:pt x="139" y="915"/>
                  </a:lnTo>
                  <a:lnTo>
                    <a:pt x="149" y="922"/>
                  </a:lnTo>
                  <a:lnTo>
                    <a:pt x="154" y="920"/>
                  </a:lnTo>
                  <a:lnTo>
                    <a:pt x="163" y="928"/>
                  </a:lnTo>
                  <a:lnTo>
                    <a:pt x="168" y="935"/>
                  </a:lnTo>
                  <a:lnTo>
                    <a:pt x="164" y="939"/>
                  </a:lnTo>
                  <a:lnTo>
                    <a:pt x="183" y="944"/>
                  </a:lnTo>
                  <a:lnTo>
                    <a:pt x="185" y="949"/>
                  </a:lnTo>
                  <a:lnTo>
                    <a:pt x="183" y="949"/>
                  </a:lnTo>
                  <a:lnTo>
                    <a:pt x="193" y="959"/>
                  </a:lnTo>
                  <a:lnTo>
                    <a:pt x="208" y="985"/>
                  </a:lnTo>
                  <a:lnTo>
                    <a:pt x="208" y="990"/>
                  </a:lnTo>
                  <a:lnTo>
                    <a:pt x="214" y="993"/>
                  </a:lnTo>
                  <a:lnTo>
                    <a:pt x="219" y="1000"/>
                  </a:lnTo>
                  <a:lnTo>
                    <a:pt x="219" y="1031"/>
                  </a:lnTo>
                  <a:lnTo>
                    <a:pt x="220" y="1038"/>
                  </a:lnTo>
                  <a:lnTo>
                    <a:pt x="225" y="1043"/>
                  </a:lnTo>
                  <a:lnTo>
                    <a:pt x="219" y="1060"/>
                  </a:lnTo>
                  <a:lnTo>
                    <a:pt x="225" y="1063"/>
                  </a:lnTo>
                  <a:lnTo>
                    <a:pt x="229" y="1073"/>
                  </a:lnTo>
                  <a:lnTo>
                    <a:pt x="227" y="1085"/>
                  </a:lnTo>
                  <a:lnTo>
                    <a:pt x="232" y="1089"/>
                  </a:lnTo>
                  <a:lnTo>
                    <a:pt x="239" y="1106"/>
                  </a:lnTo>
                  <a:lnTo>
                    <a:pt x="253" y="1107"/>
                  </a:lnTo>
                  <a:lnTo>
                    <a:pt x="266" y="1116"/>
                  </a:lnTo>
                  <a:lnTo>
                    <a:pt x="276" y="1126"/>
                  </a:lnTo>
                  <a:lnTo>
                    <a:pt x="286" y="1152"/>
                  </a:lnTo>
                  <a:lnTo>
                    <a:pt x="286" y="1160"/>
                  </a:lnTo>
                  <a:lnTo>
                    <a:pt x="302" y="1169"/>
                  </a:lnTo>
                  <a:lnTo>
                    <a:pt x="314" y="1189"/>
                  </a:lnTo>
                  <a:lnTo>
                    <a:pt x="312" y="1189"/>
                  </a:lnTo>
                  <a:lnTo>
                    <a:pt x="315" y="1215"/>
                  </a:lnTo>
                  <a:lnTo>
                    <a:pt x="344" y="1254"/>
                  </a:lnTo>
                  <a:lnTo>
                    <a:pt x="344" y="1264"/>
                  </a:lnTo>
                  <a:lnTo>
                    <a:pt x="349" y="1271"/>
                  </a:lnTo>
                  <a:lnTo>
                    <a:pt x="366" y="1286"/>
                  </a:lnTo>
                  <a:lnTo>
                    <a:pt x="385" y="1285"/>
                  </a:lnTo>
                  <a:lnTo>
                    <a:pt x="395" y="1298"/>
                  </a:lnTo>
                  <a:lnTo>
                    <a:pt x="393" y="1305"/>
                  </a:lnTo>
                  <a:lnTo>
                    <a:pt x="407" y="1312"/>
                  </a:lnTo>
                  <a:lnTo>
                    <a:pt x="415" y="1310"/>
                  </a:lnTo>
                  <a:lnTo>
                    <a:pt x="420" y="1315"/>
                  </a:lnTo>
                  <a:lnTo>
                    <a:pt x="430" y="1314"/>
                  </a:lnTo>
                  <a:lnTo>
                    <a:pt x="447" y="1305"/>
                  </a:lnTo>
                  <a:lnTo>
                    <a:pt x="449" y="1295"/>
                  </a:lnTo>
                  <a:lnTo>
                    <a:pt x="520" y="1256"/>
                  </a:lnTo>
                  <a:lnTo>
                    <a:pt x="529" y="1256"/>
                  </a:lnTo>
                  <a:lnTo>
                    <a:pt x="532" y="1251"/>
                  </a:lnTo>
                  <a:lnTo>
                    <a:pt x="537" y="1251"/>
                  </a:lnTo>
                  <a:lnTo>
                    <a:pt x="539" y="1254"/>
                  </a:lnTo>
                  <a:lnTo>
                    <a:pt x="547" y="1256"/>
                  </a:lnTo>
                  <a:lnTo>
                    <a:pt x="549" y="1249"/>
                  </a:lnTo>
                  <a:lnTo>
                    <a:pt x="556" y="1247"/>
                  </a:lnTo>
                  <a:lnTo>
                    <a:pt x="562" y="1251"/>
                  </a:lnTo>
                  <a:lnTo>
                    <a:pt x="561" y="1254"/>
                  </a:lnTo>
                  <a:lnTo>
                    <a:pt x="562" y="1266"/>
                  </a:lnTo>
                  <a:lnTo>
                    <a:pt x="568" y="1274"/>
                  </a:lnTo>
                  <a:lnTo>
                    <a:pt x="568" y="1286"/>
                  </a:lnTo>
                  <a:lnTo>
                    <a:pt x="573" y="1291"/>
                  </a:lnTo>
                  <a:lnTo>
                    <a:pt x="573" y="1295"/>
                  </a:lnTo>
                  <a:lnTo>
                    <a:pt x="581" y="1303"/>
                  </a:lnTo>
                  <a:lnTo>
                    <a:pt x="583" y="1308"/>
                  </a:lnTo>
                  <a:lnTo>
                    <a:pt x="585" y="1308"/>
                  </a:lnTo>
                  <a:lnTo>
                    <a:pt x="601" y="1331"/>
                  </a:lnTo>
                  <a:lnTo>
                    <a:pt x="613" y="1331"/>
                  </a:lnTo>
                  <a:lnTo>
                    <a:pt x="615" y="1336"/>
                  </a:lnTo>
                  <a:lnTo>
                    <a:pt x="634" y="1341"/>
                  </a:lnTo>
                  <a:lnTo>
                    <a:pt x="644" y="1348"/>
                  </a:lnTo>
                  <a:lnTo>
                    <a:pt x="652" y="1356"/>
                  </a:lnTo>
                  <a:lnTo>
                    <a:pt x="652" y="1343"/>
                  </a:lnTo>
                  <a:lnTo>
                    <a:pt x="644" y="1332"/>
                  </a:lnTo>
                  <a:lnTo>
                    <a:pt x="645" y="1315"/>
                  </a:lnTo>
                  <a:lnTo>
                    <a:pt x="635" y="1303"/>
                  </a:lnTo>
                  <a:lnTo>
                    <a:pt x="627" y="1286"/>
                  </a:lnTo>
                  <a:lnTo>
                    <a:pt x="627" y="1266"/>
                  </a:lnTo>
                  <a:lnTo>
                    <a:pt x="635" y="1262"/>
                  </a:lnTo>
                  <a:lnTo>
                    <a:pt x="640" y="1240"/>
                  </a:lnTo>
                  <a:lnTo>
                    <a:pt x="652" y="1211"/>
                  </a:lnTo>
                  <a:lnTo>
                    <a:pt x="651" y="1194"/>
                  </a:lnTo>
                  <a:lnTo>
                    <a:pt x="657" y="1184"/>
                  </a:lnTo>
                  <a:lnTo>
                    <a:pt x="664" y="1179"/>
                  </a:lnTo>
                  <a:lnTo>
                    <a:pt x="666" y="1176"/>
                  </a:lnTo>
                  <a:lnTo>
                    <a:pt x="723" y="1147"/>
                  </a:lnTo>
                  <a:lnTo>
                    <a:pt x="739" y="1165"/>
                  </a:lnTo>
                  <a:lnTo>
                    <a:pt x="759" y="1198"/>
                  </a:lnTo>
                  <a:lnTo>
                    <a:pt x="756" y="1210"/>
                  </a:lnTo>
                  <a:lnTo>
                    <a:pt x="754" y="1220"/>
                  </a:lnTo>
                  <a:lnTo>
                    <a:pt x="801" y="1257"/>
                  </a:lnTo>
                  <a:lnTo>
                    <a:pt x="803" y="1269"/>
                  </a:lnTo>
                  <a:lnTo>
                    <a:pt x="800" y="1288"/>
                  </a:lnTo>
                  <a:lnTo>
                    <a:pt x="795" y="1297"/>
                  </a:lnTo>
                  <a:lnTo>
                    <a:pt x="783" y="1305"/>
                  </a:lnTo>
                  <a:lnTo>
                    <a:pt x="783" y="1310"/>
                  </a:lnTo>
                  <a:lnTo>
                    <a:pt x="822" y="1298"/>
                  </a:lnTo>
                  <a:lnTo>
                    <a:pt x="835" y="1297"/>
                  </a:lnTo>
                  <a:lnTo>
                    <a:pt x="840" y="1283"/>
                  </a:lnTo>
                  <a:lnTo>
                    <a:pt x="850" y="1273"/>
                  </a:lnTo>
                  <a:lnTo>
                    <a:pt x="845" y="1268"/>
                  </a:lnTo>
                  <a:lnTo>
                    <a:pt x="832" y="1266"/>
                  </a:lnTo>
                  <a:lnTo>
                    <a:pt x="828" y="1261"/>
                  </a:lnTo>
                  <a:lnTo>
                    <a:pt x="820" y="1256"/>
                  </a:lnTo>
                  <a:lnTo>
                    <a:pt x="820" y="1252"/>
                  </a:lnTo>
                  <a:lnTo>
                    <a:pt x="828" y="1247"/>
                  </a:lnTo>
                  <a:lnTo>
                    <a:pt x="818" y="1225"/>
                  </a:lnTo>
                  <a:lnTo>
                    <a:pt x="827" y="1216"/>
                  </a:lnTo>
                  <a:lnTo>
                    <a:pt x="825" y="1213"/>
                  </a:lnTo>
                  <a:lnTo>
                    <a:pt x="830" y="1210"/>
                  </a:lnTo>
                  <a:lnTo>
                    <a:pt x="835" y="1216"/>
                  </a:lnTo>
                  <a:lnTo>
                    <a:pt x="842" y="1215"/>
                  </a:lnTo>
                  <a:lnTo>
                    <a:pt x="840" y="1213"/>
                  </a:lnTo>
                  <a:lnTo>
                    <a:pt x="854" y="1201"/>
                  </a:lnTo>
                  <a:lnTo>
                    <a:pt x="856" y="1194"/>
                  </a:lnTo>
                  <a:lnTo>
                    <a:pt x="854" y="1170"/>
                  </a:lnTo>
                  <a:lnTo>
                    <a:pt x="861" y="1159"/>
                  </a:lnTo>
                  <a:lnTo>
                    <a:pt x="874" y="1148"/>
                  </a:lnTo>
                  <a:lnTo>
                    <a:pt x="883" y="1106"/>
                  </a:lnTo>
                  <a:lnTo>
                    <a:pt x="935" y="1038"/>
                  </a:lnTo>
                  <a:lnTo>
                    <a:pt x="1028" y="966"/>
                  </a:lnTo>
                  <a:lnTo>
                    <a:pt x="1008" y="915"/>
                  </a:lnTo>
                  <a:lnTo>
                    <a:pt x="1022" y="891"/>
                  </a:lnTo>
                  <a:lnTo>
                    <a:pt x="1071" y="884"/>
                  </a:lnTo>
                  <a:lnTo>
                    <a:pt x="1042" y="845"/>
                  </a:lnTo>
                  <a:lnTo>
                    <a:pt x="1055" y="785"/>
                  </a:lnTo>
                  <a:lnTo>
                    <a:pt x="1099" y="775"/>
                  </a:lnTo>
                  <a:lnTo>
                    <a:pt x="1110" y="746"/>
                  </a:lnTo>
                  <a:lnTo>
                    <a:pt x="1076" y="721"/>
                  </a:lnTo>
                  <a:lnTo>
                    <a:pt x="1081" y="685"/>
                  </a:lnTo>
                  <a:lnTo>
                    <a:pt x="1121" y="661"/>
                  </a:lnTo>
                  <a:lnTo>
                    <a:pt x="1099" y="625"/>
                  </a:lnTo>
                  <a:lnTo>
                    <a:pt x="1120" y="598"/>
                  </a:lnTo>
                  <a:lnTo>
                    <a:pt x="1164" y="589"/>
                  </a:lnTo>
                  <a:lnTo>
                    <a:pt x="1186" y="567"/>
                  </a:lnTo>
                  <a:lnTo>
                    <a:pt x="1228" y="550"/>
                  </a:lnTo>
                  <a:lnTo>
                    <a:pt x="1269" y="465"/>
                  </a:lnTo>
                  <a:lnTo>
                    <a:pt x="1299" y="461"/>
                  </a:lnTo>
                  <a:lnTo>
                    <a:pt x="1343" y="426"/>
                  </a:lnTo>
                  <a:lnTo>
                    <a:pt x="1365" y="398"/>
                  </a:lnTo>
                  <a:lnTo>
                    <a:pt x="1359" y="289"/>
                  </a:lnTo>
                  <a:lnTo>
                    <a:pt x="1357" y="276"/>
                  </a:lnTo>
                  <a:lnTo>
                    <a:pt x="1355" y="248"/>
                  </a:lnTo>
                  <a:lnTo>
                    <a:pt x="1353" y="211"/>
                  </a:lnTo>
                  <a:lnTo>
                    <a:pt x="1352" y="191"/>
                  </a:lnTo>
                  <a:lnTo>
                    <a:pt x="1347" y="182"/>
                  </a:lnTo>
                  <a:lnTo>
                    <a:pt x="1338" y="163"/>
                  </a:lnTo>
                  <a:lnTo>
                    <a:pt x="1315" y="139"/>
                  </a:lnTo>
                  <a:lnTo>
                    <a:pt x="1287" y="107"/>
                  </a:lnTo>
                  <a:lnTo>
                    <a:pt x="1262" y="90"/>
                  </a:lnTo>
                  <a:lnTo>
                    <a:pt x="1233" y="49"/>
                  </a:lnTo>
                  <a:lnTo>
                    <a:pt x="1230" y="51"/>
                  </a:lnTo>
                  <a:lnTo>
                    <a:pt x="1225" y="49"/>
                  </a:lnTo>
                  <a:lnTo>
                    <a:pt x="1220" y="51"/>
                  </a:lnTo>
                  <a:lnTo>
                    <a:pt x="1211" y="64"/>
                  </a:lnTo>
                  <a:lnTo>
                    <a:pt x="1211" y="76"/>
                  </a:lnTo>
                  <a:lnTo>
                    <a:pt x="1208" y="76"/>
                  </a:lnTo>
                  <a:lnTo>
                    <a:pt x="1206" y="71"/>
                  </a:lnTo>
                  <a:lnTo>
                    <a:pt x="1204" y="75"/>
                  </a:lnTo>
                  <a:lnTo>
                    <a:pt x="1198" y="76"/>
                  </a:lnTo>
                  <a:lnTo>
                    <a:pt x="1184" y="75"/>
                  </a:lnTo>
                  <a:lnTo>
                    <a:pt x="1157" y="78"/>
                  </a:lnTo>
                  <a:lnTo>
                    <a:pt x="1152" y="20"/>
                  </a:lnTo>
                  <a:lnTo>
                    <a:pt x="1145" y="17"/>
                  </a:lnTo>
                  <a:lnTo>
                    <a:pt x="1118" y="17"/>
                  </a:lnTo>
                  <a:lnTo>
                    <a:pt x="1064" y="0"/>
                  </a:lnTo>
                  <a:lnTo>
                    <a:pt x="1025" y="10"/>
                  </a:lnTo>
                  <a:lnTo>
                    <a:pt x="1001" y="27"/>
                  </a:lnTo>
                  <a:lnTo>
                    <a:pt x="988" y="30"/>
                  </a:lnTo>
                  <a:lnTo>
                    <a:pt x="969" y="27"/>
                  </a:lnTo>
                  <a:lnTo>
                    <a:pt x="962" y="24"/>
                  </a:lnTo>
                  <a:lnTo>
                    <a:pt x="945" y="6"/>
                  </a:lnTo>
                  <a:lnTo>
                    <a:pt x="939" y="27"/>
                  </a:lnTo>
                  <a:lnTo>
                    <a:pt x="935" y="30"/>
                  </a:lnTo>
                  <a:lnTo>
                    <a:pt x="935" y="35"/>
                  </a:lnTo>
                  <a:lnTo>
                    <a:pt x="928" y="47"/>
                  </a:lnTo>
                  <a:lnTo>
                    <a:pt x="925" y="47"/>
                  </a:lnTo>
                  <a:lnTo>
                    <a:pt x="918" y="46"/>
                  </a:lnTo>
                  <a:lnTo>
                    <a:pt x="915" y="47"/>
                  </a:lnTo>
                  <a:lnTo>
                    <a:pt x="908" y="42"/>
                  </a:lnTo>
                  <a:lnTo>
                    <a:pt x="905" y="47"/>
                  </a:lnTo>
                  <a:lnTo>
                    <a:pt x="906" y="56"/>
                  </a:lnTo>
                  <a:lnTo>
                    <a:pt x="900" y="56"/>
                  </a:lnTo>
                  <a:lnTo>
                    <a:pt x="898" y="58"/>
                  </a:lnTo>
                  <a:lnTo>
                    <a:pt x="901" y="64"/>
                  </a:lnTo>
                  <a:lnTo>
                    <a:pt x="900" y="66"/>
                  </a:lnTo>
                  <a:lnTo>
                    <a:pt x="888" y="61"/>
                  </a:lnTo>
                  <a:lnTo>
                    <a:pt x="888" y="66"/>
                  </a:lnTo>
                  <a:lnTo>
                    <a:pt x="891" y="70"/>
                  </a:lnTo>
                  <a:lnTo>
                    <a:pt x="891" y="71"/>
                  </a:lnTo>
                  <a:lnTo>
                    <a:pt x="881" y="66"/>
                  </a:lnTo>
                  <a:lnTo>
                    <a:pt x="879" y="68"/>
                  </a:lnTo>
                  <a:lnTo>
                    <a:pt x="878" y="76"/>
                  </a:lnTo>
                  <a:lnTo>
                    <a:pt x="871" y="78"/>
                  </a:lnTo>
                  <a:lnTo>
                    <a:pt x="869" y="76"/>
                  </a:lnTo>
                  <a:lnTo>
                    <a:pt x="869" y="71"/>
                  </a:lnTo>
                  <a:lnTo>
                    <a:pt x="864" y="64"/>
                  </a:lnTo>
                  <a:lnTo>
                    <a:pt x="856" y="68"/>
                  </a:lnTo>
                  <a:lnTo>
                    <a:pt x="856" y="76"/>
                  </a:lnTo>
                  <a:lnTo>
                    <a:pt x="850" y="76"/>
                  </a:lnTo>
                  <a:lnTo>
                    <a:pt x="844" y="78"/>
                  </a:lnTo>
                  <a:lnTo>
                    <a:pt x="840" y="83"/>
                  </a:lnTo>
                  <a:lnTo>
                    <a:pt x="818" y="114"/>
                  </a:lnTo>
                  <a:lnTo>
                    <a:pt x="813" y="156"/>
                  </a:lnTo>
                  <a:lnTo>
                    <a:pt x="757" y="219"/>
                  </a:lnTo>
                  <a:lnTo>
                    <a:pt x="761" y="269"/>
                  </a:lnTo>
                  <a:lnTo>
                    <a:pt x="740" y="310"/>
                  </a:lnTo>
                  <a:lnTo>
                    <a:pt x="705" y="327"/>
                  </a:lnTo>
                  <a:lnTo>
                    <a:pt x="671" y="363"/>
                  </a:lnTo>
                  <a:lnTo>
                    <a:pt x="662" y="366"/>
                  </a:lnTo>
                  <a:lnTo>
                    <a:pt x="662" y="383"/>
                  </a:lnTo>
                  <a:lnTo>
                    <a:pt x="632" y="395"/>
                  </a:lnTo>
                  <a:lnTo>
                    <a:pt x="623" y="393"/>
                  </a:lnTo>
                  <a:lnTo>
                    <a:pt x="607" y="380"/>
                  </a:lnTo>
                  <a:lnTo>
                    <a:pt x="598" y="381"/>
                  </a:lnTo>
                  <a:lnTo>
                    <a:pt x="598" y="378"/>
                  </a:lnTo>
                  <a:lnTo>
                    <a:pt x="588" y="371"/>
                  </a:lnTo>
                  <a:lnTo>
                    <a:pt x="585" y="364"/>
                  </a:lnTo>
                  <a:lnTo>
                    <a:pt x="574" y="363"/>
                  </a:lnTo>
                  <a:lnTo>
                    <a:pt x="573" y="364"/>
                  </a:lnTo>
                  <a:lnTo>
                    <a:pt x="566" y="363"/>
                  </a:lnTo>
                  <a:lnTo>
                    <a:pt x="568" y="359"/>
                  </a:lnTo>
                  <a:lnTo>
                    <a:pt x="564" y="351"/>
                  </a:lnTo>
                  <a:lnTo>
                    <a:pt x="561" y="352"/>
                  </a:lnTo>
                  <a:lnTo>
                    <a:pt x="552" y="339"/>
                  </a:lnTo>
                  <a:lnTo>
                    <a:pt x="554" y="330"/>
                  </a:lnTo>
                  <a:lnTo>
                    <a:pt x="540" y="332"/>
                  </a:lnTo>
                  <a:lnTo>
                    <a:pt x="535" y="327"/>
                  </a:lnTo>
                  <a:lnTo>
                    <a:pt x="530" y="315"/>
                  </a:lnTo>
                  <a:lnTo>
                    <a:pt x="530" y="312"/>
                  </a:lnTo>
                  <a:lnTo>
                    <a:pt x="534" y="310"/>
                  </a:lnTo>
                  <a:lnTo>
                    <a:pt x="546" y="313"/>
                  </a:lnTo>
                  <a:lnTo>
                    <a:pt x="549" y="317"/>
                  </a:lnTo>
                  <a:lnTo>
                    <a:pt x="549" y="313"/>
                  </a:lnTo>
                  <a:lnTo>
                    <a:pt x="535" y="308"/>
                  </a:lnTo>
                  <a:lnTo>
                    <a:pt x="527" y="310"/>
                  </a:lnTo>
                  <a:lnTo>
                    <a:pt x="505" y="323"/>
                  </a:lnTo>
                  <a:lnTo>
                    <a:pt x="502" y="323"/>
                  </a:lnTo>
                  <a:lnTo>
                    <a:pt x="481" y="335"/>
                  </a:lnTo>
                  <a:lnTo>
                    <a:pt x="474" y="335"/>
                  </a:lnTo>
                  <a:lnTo>
                    <a:pt x="457" y="323"/>
                  </a:lnTo>
                  <a:lnTo>
                    <a:pt x="454" y="318"/>
                  </a:lnTo>
                  <a:lnTo>
                    <a:pt x="444" y="312"/>
                  </a:lnTo>
                  <a:lnTo>
                    <a:pt x="424" y="284"/>
                  </a:lnTo>
                  <a:lnTo>
                    <a:pt x="422" y="277"/>
                  </a:lnTo>
                  <a:lnTo>
                    <a:pt x="419" y="274"/>
                  </a:lnTo>
                  <a:lnTo>
                    <a:pt x="408" y="281"/>
                  </a:lnTo>
                  <a:lnTo>
                    <a:pt x="398" y="298"/>
                  </a:lnTo>
                  <a:lnTo>
                    <a:pt x="386" y="303"/>
                  </a:lnTo>
                  <a:lnTo>
                    <a:pt x="371" y="301"/>
                  </a:lnTo>
                  <a:lnTo>
                    <a:pt x="364" y="293"/>
                  </a:lnTo>
                  <a:lnTo>
                    <a:pt x="359" y="281"/>
                  </a:lnTo>
                  <a:lnTo>
                    <a:pt x="359" y="274"/>
                  </a:lnTo>
                  <a:lnTo>
                    <a:pt x="363" y="271"/>
                  </a:lnTo>
                  <a:lnTo>
                    <a:pt x="363" y="264"/>
                  </a:lnTo>
                  <a:lnTo>
                    <a:pt x="366" y="257"/>
                  </a:lnTo>
                  <a:lnTo>
                    <a:pt x="368" y="228"/>
                  </a:lnTo>
                  <a:lnTo>
                    <a:pt x="363" y="231"/>
                  </a:lnTo>
                  <a:lnTo>
                    <a:pt x="358" y="230"/>
                  </a:lnTo>
                  <a:lnTo>
                    <a:pt x="354" y="225"/>
                  </a:lnTo>
                  <a:lnTo>
                    <a:pt x="354" y="221"/>
                  </a:lnTo>
                  <a:lnTo>
                    <a:pt x="361" y="213"/>
                  </a:lnTo>
                  <a:lnTo>
                    <a:pt x="376" y="219"/>
                  </a:lnTo>
                  <a:lnTo>
                    <a:pt x="378" y="218"/>
                  </a:lnTo>
                  <a:lnTo>
                    <a:pt x="356" y="208"/>
                  </a:lnTo>
                  <a:lnTo>
                    <a:pt x="346" y="209"/>
                  </a:lnTo>
                  <a:lnTo>
                    <a:pt x="337" y="214"/>
                  </a:lnTo>
                  <a:lnTo>
                    <a:pt x="336" y="213"/>
                  </a:lnTo>
                  <a:lnTo>
                    <a:pt x="334" y="216"/>
                  </a:lnTo>
                  <a:lnTo>
                    <a:pt x="310" y="231"/>
                  </a:lnTo>
                  <a:lnTo>
                    <a:pt x="290" y="250"/>
                  </a:lnTo>
                  <a:lnTo>
                    <a:pt x="286" y="252"/>
                  </a:lnTo>
                  <a:lnTo>
                    <a:pt x="281" y="260"/>
                  </a:lnTo>
                  <a:lnTo>
                    <a:pt x="276" y="264"/>
                  </a:lnTo>
                  <a:lnTo>
                    <a:pt x="276" y="274"/>
                  </a:lnTo>
                  <a:lnTo>
                    <a:pt x="269" y="281"/>
                  </a:lnTo>
                  <a:lnTo>
                    <a:pt x="264" y="277"/>
                  </a:lnTo>
                  <a:lnTo>
                    <a:pt x="264" y="271"/>
                  </a:lnTo>
                  <a:lnTo>
                    <a:pt x="258" y="262"/>
                  </a:lnTo>
                  <a:lnTo>
                    <a:pt x="251" y="259"/>
                  </a:lnTo>
                  <a:lnTo>
                    <a:pt x="244" y="257"/>
                  </a:lnTo>
                  <a:lnTo>
                    <a:pt x="224" y="250"/>
                  </a:lnTo>
                  <a:lnTo>
                    <a:pt x="215" y="255"/>
                  </a:lnTo>
                  <a:lnTo>
                    <a:pt x="212" y="254"/>
                  </a:lnTo>
                  <a:lnTo>
                    <a:pt x="210" y="243"/>
                  </a:lnTo>
                  <a:lnTo>
                    <a:pt x="214" y="235"/>
                  </a:lnTo>
                  <a:lnTo>
                    <a:pt x="210" y="228"/>
                  </a:lnTo>
                  <a:lnTo>
                    <a:pt x="217" y="225"/>
                  </a:lnTo>
                  <a:lnTo>
                    <a:pt x="215" y="213"/>
                  </a:lnTo>
                  <a:lnTo>
                    <a:pt x="212" y="209"/>
                  </a:lnTo>
                  <a:lnTo>
                    <a:pt x="202" y="214"/>
                  </a:lnTo>
                  <a:lnTo>
                    <a:pt x="190" y="216"/>
                  </a:lnTo>
                  <a:lnTo>
                    <a:pt x="185" y="213"/>
                  </a:lnTo>
                  <a:lnTo>
                    <a:pt x="178" y="219"/>
                  </a:lnTo>
                  <a:lnTo>
                    <a:pt x="175" y="221"/>
                  </a:lnTo>
                  <a:lnTo>
                    <a:pt x="173" y="228"/>
                  </a:lnTo>
                  <a:lnTo>
                    <a:pt x="161" y="240"/>
                  </a:lnTo>
                  <a:lnTo>
                    <a:pt x="158" y="240"/>
                  </a:lnTo>
                  <a:lnTo>
                    <a:pt x="156" y="245"/>
                  </a:lnTo>
                  <a:lnTo>
                    <a:pt x="136" y="245"/>
                  </a:lnTo>
                  <a:lnTo>
                    <a:pt x="134" y="235"/>
                  </a:lnTo>
                  <a:lnTo>
                    <a:pt x="125" y="226"/>
                  </a:lnTo>
                  <a:lnTo>
                    <a:pt x="124" y="226"/>
                  </a:lnTo>
                  <a:lnTo>
                    <a:pt x="122" y="221"/>
                  </a:lnTo>
                  <a:lnTo>
                    <a:pt x="115" y="219"/>
                  </a:lnTo>
                  <a:lnTo>
                    <a:pt x="110" y="214"/>
                  </a:lnTo>
                  <a:lnTo>
                    <a:pt x="109" y="214"/>
                  </a:lnTo>
                  <a:lnTo>
                    <a:pt x="103" y="209"/>
                  </a:lnTo>
                  <a:lnTo>
                    <a:pt x="98" y="208"/>
                  </a:lnTo>
                  <a:lnTo>
                    <a:pt x="98" y="214"/>
                  </a:lnTo>
                  <a:lnTo>
                    <a:pt x="103" y="218"/>
                  </a:lnTo>
                  <a:lnTo>
                    <a:pt x="115" y="243"/>
                  </a:lnTo>
                  <a:lnTo>
                    <a:pt x="115" y="248"/>
                  </a:lnTo>
                  <a:lnTo>
                    <a:pt x="119" y="250"/>
                  </a:lnTo>
                  <a:lnTo>
                    <a:pt x="122" y="260"/>
                  </a:lnTo>
                  <a:lnTo>
                    <a:pt x="124" y="276"/>
                  </a:lnTo>
                  <a:lnTo>
                    <a:pt x="131" y="283"/>
                  </a:lnTo>
                  <a:lnTo>
                    <a:pt x="136" y="284"/>
                  </a:lnTo>
                  <a:lnTo>
                    <a:pt x="142" y="296"/>
                  </a:lnTo>
                  <a:lnTo>
                    <a:pt x="141" y="303"/>
                  </a:lnTo>
                  <a:lnTo>
                    <a:pt x="134" y="308"/>
                  </a:lnTo>
                  <a:lnTo>
                    <a:pt x="132" y="313"/>
                  </a:lnTo>
                  <a:lnTo>
                    <a:pt x="142" y="335"/>
                  </a:lnTo>
                  <a:lnTo>
                    <a:pt x="132" y="342"/>
                  </a:lnTo>
                  <a:lnTo>
                    <a:pt x="129" y="342"/>
                  </a:lnTo>
                  <a:lnTo>
                    <a:pt x="125" y="340"/>
                  </a:lnTo>
                  <a:lnTo>
                    <a:pt x="103" y="330"/>
                  </a:lnTo>
                  <a:lnTo>
                    <a:pt x="95" y="335"/>
                  </a:lnTo>
                  <a:lnTo>
                    <a:pt x="92" y="335"/>
                  </a:lnTo>
                  <a:lnTo>
                    <a:pt x="81" y="349"/>
                  </a:lnTo>
                  <a:lnTo>
                    <a:pt x="80" y="356"/>
                  </a:lnTo>
                  <a:lnTo>
                    <a:pt x="65" y="358"/>
                  </a:lnTo>
                  <a:lnTo>
                    <a:pt x="59" y="363"/>
                  </a:lnTo>
                  <a:lnTo>
                    <a:pt x="58" y="368"/>
                  </a:lnTo>
                  <a:lnTo>
                    <a:pt x="65" y="368"/>
                  </a:lnTo>
                  <a:lnTo>
                    <a:pt x="76" y="376"/>
                  </a:lnTo>
                  <a:lnTo>
                    <a:pt x="83" y="373"/>
                  </a:lnTo>
                  <a:lnTo>
                    <a:pt x="97" y="375"/>
                  </a:lnTo>
                  <a:lnTo>
                    <a:pt x="98" y="380"/>
                  </a:lnTo>
                  <a:lnTo>
                    <a:pt x="100" y="383"/>
                  </a:lnTo>
                  <a:lnTo>
                    <a:pt x="107" y="398"/>
                  </a:lnTo>
                  <a:lnTo>
                    <a:pt x="117" y="404"/>
                  </a:lnTo>
                  <a:lnTo>
                    <a:pt x="124" y="419"/>
                  </a:lnTo>
                  <a:lnTo>
                    <a:pt x="125" y="422"/>
                  </a:lnTo>
                  <a:lnTo>
                    <a:pt x="127" y="433"/>
                  </a:lnTo>
                  <a:lnTo>
                    <a:pt x="125" y="439"/>
                  </a:lnTo>
                  <a:lnTo>
                    <a:pt x="122" y="441"/>
                  </a:lnTo>
                  <a:lnTo>
                    <a:pt x="125" y="444"/>
                  </a:lnTo>
                  <a:lnTo>
                    <a:pt x="117" y="468"/>
                  </a:lnTo>
                  <a:lnTo>
                    <a:pt x="122" y="477"/>
                  </a:lnTo>
                  <a:lnTo>
                    <a:pt x="132" y="480"/>
                  </a:lnTo>
                  <a:lnTo>
                    <a:pt x="134" y="467"/>
                  </a:lnTo>
                  <a:lnTo>
                    <a:pt x="136" y="463"/>
                  </a:lnTo>
                  <a:lnTo>
                    <a:pt x="173" y="455"/>
                  </a:lnTo>
                  <a:lnTo>
                    <a:pt x="176" y="458"/>
                  </a:lnTo>
                  <a:lnTo>
                    <a:pt x="183" y="458"/>
                  </a:lnTo>
                  <a:lnTo>
                    <a:pt x="190" y="461"/>
                  </a:lnTo>
                  <a:lnTo>
                    <a:pt x="195" y="465"/>
                  </a:lnTo>
                  <a:lnTo>
                    <a:pt x="195" y="501"/>
                  </a:lnTo>
                  <a:lnTo>
                    <a:pt x="190" y="501"/>
                  </a:lnTo>
                  <a:lnTo>
                    <a:pt x="176" y="514"/>
                  </a:lnTo>
                  <a:lnTo>
                    <a:pt x="159" y="554"/>
                  </a:lnTo>
                  <a:lnTo>
                    <a:pt x="154" y="552"/>
                  </a:lnTo>
                  <a:lnTo>
                    <a:pt x="153" y="559"/>
                  </a:lnTo>
                  <a:lnTo>
                    <a:pt x="144" y="574"/>
                  </a:lnTo>
                  <a:lnTo>
                    <a:pt x="132" y="582"/>
                  </a:lnTo>
                  <a:lnTo>
                    <a:pt x="115" y="576"/>
                  </a:lnTo>
                  <a:lnTo>
                    <a:pt x="115" y="562"/>
                  </a:lnTo>
                  <a:lnTo>
                    <a:pt x="110" y="555"/>
                  </a:lnTo>
                  <a:lnTo>
                    <a:pt x="80" y="560"/>
                  </a:lnTo>
                  <a:lnTo>
                    <a:pt x="78" y="564"/>
                  </a:lnTo>
                  <a:lnTo>
                    <a:pt x="71" y="564"/>
                  </a:lnTo>
                  <a:lnTo>
                    <a:pt x="73" y="565"/>
                  </a:lnTo>
                  <a:lnTo>
                    <a:pt x="71" y="569"/>
                  </a:lnTo>
                  <a:lnTo>
                    <a:pt x="66" y="569"/>
                  </a:lnTo>
                  <a:lnTo>
                    <a:pt x="66" y="572"/>
                  </a:lnTo>
                  <a:lnTo>
                    <a:pt x="63" y="572"/>
                  </a:lnTo>
                  <a:lnTo>
                    <a:pt x="63" y="576"/>
                  </a:lnTo>
                  <a:lnTo>
                    <a:pt x="61" y="572"/>
                  </a:lnTo>
                  <a:lnTo>
                    <a:pt x="59" y="574"/>
                  </a:lnTo>
                  <a:lnTo>
                    <a:pt x="42" y="577"/>
                  </a:lnTo>
                  <a:lnTo>
                    <a:pt x="37" y="571"/>
                  </a:lnTo>
                  <a:lnTo>
                    <a:pt x="37" y="572"/>
                  </a:lnTo>
                  <a:lnTo>
                    <a:pt x="29" y="572"/>
                  </a:lnTo>
                  <a:lnTo>
                    <a:pt x="29" y="571"/>
                  </a:lnTo>
                  <a:lnTo>
                    <a:pt x="17" y="569"/>
                  </a:lnTo>
                  <a:lnTo>
                    <a:pt x="15" y="564"/>
                  </a:lnTo>
                  <a:lnTo>
                    <a:pt x="14" y="565"/>
                  </a:lnTo>
                  <a:lnTo>
                    <a:pt x="14" y="576"/>
                  </a:lnTo>
                  <a:lnTo>
                    <a:pt x="20" y="584"/>
                  </a:lnTo>
                  <a:lnTo>
                    <a:pt x="22" y="584"/>
                  </a:lnTo>
                  <a:lnTo>
                    <a:pt x="24" y="593"/>
                  </a:lnTo>
                  <a:lnTo>
                    <a:pt x="20" y="596"/>
                  </a:lnTo>
                  <a:lnTo>
                    <a:pt x="19" y="594"/>
                  </a:lnTo>
                  <a:lnTo>
                    <a:pt x="17" y="598"/>
                  </a:lnTo>
                  <a:lnTo>
                    <a:pt x="19" y="598"/>
                  </a:lnTo>
                  <a:lnTo>
                    <a:pt x="20" y="606"/>
                  </a:lnTo>
                  <a:lnTo>
                    <a:pt x="14" y="608"/>
                  </a:lnTo>
                  <a:lnTo>
                    <a:pt x="14" y="606"/>
                  </a:lnTo>
                  <a:lnTo>
                    <a:pt x="2" y="601"/>
                  </a:lnTo>
                  <a:lnTo>
                    <a:pt x="0" y="605"/>
                  </a:lnTo>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1" name="Freeform 33"/>
            <p:cNvSpPr>
              <a:spLocks/>
            </p:cNvSpPr>
            <p:nvPr/>
          </p:nvSpPr>
          <p:spPr bwMode="auto">
            <a:xfrm>
              <a:off x="3407" y="2222"/>
              <a:ext cx="530" cy="537"/>
            </a:xfrm>
            <a:custGeom>
              <a:avLst/>
              <a:gdLst>
                <a:gd name="T0" fmla="*/ 14 w 1194"/>
                <a:gd name="T1" fmla="*/ 342 h 1327"/>
                <a:gd name="T2" fmla="*/ 22 w 1194"/>
                <a:gd name="T3" fmla="*/ 341 h 1327"/>
                <a:gd name="T4" fmla="*/ 51 w 1194"/>
                <a:gd name="T5" fmla="*/ 322 h 1327"/>
                <a:gd name="T6" fmla="*/ 71 w 1194"/>
                <a:gd name="T7" fmla="*/ 288 h 1327"/>
                <a:gd name="T8" fmla="*/ 102 w 1194"/>
                <a:gd name="T9" fmla="*/ 245 h 1327"/>
                <a:gd name="T10" fmla="*/ 115 w 1194"/>
                <a:gd name="T11" fmla="*/ 221 h 1327"/>
                <a:gd name="T12" fmla="*/ 263 w 1194"/>
                <a:gd name="T13" fmla="*/ 0 h 1327"/>
                <a:gd name="T14" fmla="*/ 336 w 1194"/>
                <a:gd name="T15" fmla="*/ 8 h 1327"/>
                <a:gd name="T16" fmla="*/ 366 w 1194"/>
                <a:gd name="T17" fmla="*/ 32 h 1327"/>
                <a:gd name="T18" fmla="*/ 386 w 1194"/>
                <a:gd name="T19" fmla="*/ 47 h 1327"/>
                <a:gd name="T20" fmla="*/ 449 w 1194"/>
                <a:gd name="T21" fmla="*/ 52 h 1327"/>
                <a:gd name="T22" fmla="*/ 561 w 1194"/>
                <a:gd name="T23" fmla="*/ 233 h 1327"/>
                <a:gd name="T24" fmla="*/ 679 w 1194"/>
                <a:gd name="T25" fmla="*/ 325 h 1327"/>
                <a:gd name="T26" fmla="*/ 790 w 1194"/>
                <a:gd name="T27" fmla="*/ 378 h 1327"/>
                <a:gd name="T28" fmla="*/ 844 w 1194"/>
                <a:gd name="T29" fmla="*/ 475 h 1327"/>
                <a:gd name="T30" fmla="*/ 854 w 1194"/>
                <a:gd name="T31" fmla="*/ 548 h 1327"/>
                <a:gd name="T32" fmla="*/ 871 w 1194"/>
                <a:gd name="T33" fmla="*/ 569 h 1327"/>
                <a:gd name="T34" fmla="*/ 952 w 1194"/>
                <a:gd name="T35" fmla="*/ 613 h 1327"/>
                <a:gd name="T36" fmla="*/ 972 w 1194"/>
                <a:gd name="T37" fmla="*/ 581 h 1327"/>
                <a:gd name="T38" fmla="*/ 1062 w 1194"/>
                <a:gd name="T39" fmla="*/ 586 h 1327"/>
                <a:gd name="T40" fmla="*/ 1023 w 1194"/>
                <a:gd name="T41" fmla="*/ 707 h 1327"/>
                <a:gd name="T42" fmla="*/ 1149 w 1194"/>
                <a:gd name="T43" fmla="*/ 964 h 1327"/>
                <a:gd name="T44" fmla="*/ 1155 w 1194"/>
                <a:gd name="T45" fmla="*/ 1095 h 1327"/>
                <a:gd name="T46" fmla="*/ 1167 w 1194"/>
                <a:gd name="T47" fmla="*/ 1186 h 1327"/>
                <a:gd name="T48" fmla="*/ 1194 w 1194"/>
                <a:gd name="T49" fmla="*/ 1309 h 1327"/>
                <a:gd name="T50" fmla="*/ 1159 w 1194"/>
                <a:gd name="T51" fmla="*/ 1280 h 1327"/>
                <a:gd name="T52" fmla="*/ 1061 w 1194"/>
                <a:gd name="T53" fmla="*/ 1177 h 1327"/>
                <a:gd name="T54" fmla="*/ 1011 w 1194"/>
                <a:gd name="T55" fmla="*/ 1131 h 1327"/>
                <a:gd name="T56" fmla="*/ 957 w 1194"/>
                <a:gd name="T57" fmla="*/ 1095 h 1327"/>
                <a:gd name="T58" fmla="*/ 945 w 1194"/>
                <a:gd name="T59" fmla="*/ 1032 h 1327"/>
                <a:gd name="T60" fmla="*/ 891 w 1194"/>
                <a:gd name="T61" fmla="*/ 1000 h 1327"/>
                <a:gd name="T62" fmla="*/ 895 w 1194"/>
                <a:gd name="T63" fmla="*/ 1041 h 1327"/>
                <a:gd name="T64" fmla="*/ 878 w 1194"/>
                <a:gd name="T65" fmla="*/ 1073 h 1327"/>
                <a:gd name="T66" fmla="*/ 879 w 1194"/>
                <a:gd name="T67" fmla="*/ 1119 h 1327"/>
                <a:gd name="T68" fmla="*/ 859 w 1194"/>
                <a:gd name="T69" fmla="*/ 1138 h 1327"/>
                <a:gd name="T70" fmla="*/ 800 w 1194"/>
                <a:gd name="T71" fmla="*/ 1041 h 1327"/>
                <a:gd name="T72" fmla="*/ 740 w 1194"/>
                <a:gd name="T73" fmla="*/ 1044 h 1327"/>
                <a:gd name="T74" fmla="*/ 705 w 1194"/>
                <a:gd name="T75" fmla="*/ 940 h 1327"/>
                <a:gd name="T76" fmla="*/ 651 w 1194"/>
                <a:gd name="T77" fmla="*/ 865 h 1327"/>
                <a:gd name="T78" fmla="*/ 551 w 1194"/>
                <a:gd name="T79" fmla="*/ 809 h 1327"/>
                <a:gd name="T80" fmla="*/ 464 w 1194"/>
                <a:gd name="T81" fmla="*/ 794 h 1327"/>
                <a:gd name="T82" fmla="*/ 415 w 1194"/>
                <a:gd name="T83" fmla="*/ 778 h 1327"/>
                <a:gd name="T84" fmla="*/ 369 w 1194"/>
                <a:gd name="T85" fmla="*/ 772 h 1327"/>
                <a:gd name="T86" fmla="*/ 341 w 1194"/>
                <a:gd name="T87" fmla="*/ 780 h 1327"/>
                <a:gd name="T88" fmla="*/ 298 w 1194"/>
                <a:gd name="T89" fmla="*/ 761 h 1327"/>
                <a:gd name="T90" fmla="*/ 280 w 1194"/>
                <a:gd name="T91" fmla="*/ 796 h 1327"/>
                <a:gd name="T92" fmla="*/ 236 w 1194"/>
                <a:gd name="T93" fmla="*/ 797 h 1327"/>
                <a:gd name="T94" fmla="*/ 207 w 1194"/>
                <a:gd name="T95" fmla="*/ 778 h 1327"/>
                <a:gd name="T96" fmla="*/ 205 w 1194"/>
                <a:gd name="T97" fmla="*/ 746 h 1327"/>
                <a:gd name="T98" fmla="*/ 193 w 1194"/>
                <a:gd name="T99" fmla="*/ 741 h 1327"/>
                <a:gd name="T100" fmla="*/ 156 w 1194"/>
                <a:gd name="T101" fmla="*/ 734 h 1327"/>
                <a:gd name="T102" fmla="*/ 142 w 1194"/>
                <a:gd name="T103" fmla="*/ 680 h 1327"/>
                <a:gd name="T104" fmla="*/ 149 w 1194"/>
                <a:gd name="T105" fmla="*/ 642 h 1327"/>
                <a:gd name="T106" fmla="*/ 129 w 1194"/>
                <a:gd name="T107" fmla="*/ 625 h 1327"/>
                <a:gd name="T108" fmla="*/ 107 w 1194"/>
                <a:gd name="T109" fmla="*/ 589 h 1327"/>
                <a:gd name="T110" fmla="*/ 98 w 1194"/>
                <a:gd name="T111" fmla="*/ 555 h 1327"/>
                <a:gd name="T112" fmla="*/ 88 w 1194"/>
                <a:gd name="T113" fmla="*/ 506 h 1327"/>
                <a:gd name="T114" fmla="*/ 100 w 1194"/>
                <a:gd name="T115" fmla="*/ 468 h 1327"/>
                <a:gd name="T116" fmla="*/ 78 w 1194"/>
                <a:gd name="T117" fmla="*/ 450 h 1327"/>
                <a:gd name="T118" fmla="*/ 48 w 1194"/>
                <a:gd name="T119" fmla="*/ 404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4" h="1327">
                  <a:moveTo>
                    <a:pt x="0" y="361"/>
                  </a:moveTo>
                  <a:lnTo>
                    <a:pt x="7" y="344"/>
                  </a:lnTo>
                  <a:lnTo>
                    <a:pt x="9" y="344"/>
                  </a:lnTo>
                  <a:lnTo>
                    <a:pt x="12" y="346"/>
                  </a:lnTo>
                  <a:lnTo>
                    <a:pt x="14" y="342"/>
                  </a:lnTo>
                  <a:lnTo>
                    <a:pt x="14" y="339"/>
                  </a:lnTo>
                  <a:lnTo>
                    <a:pt x="15" y="339"/>
                  </a:lnTo>
                  <a:lnTo>
                    <a:pt x="15" y="337"/>
                  </a:lnTo>
                  <a:lnTo>
                    <a:pt x="17" y="337"/>
                  </a:lnTo>
                  <a:lnTo>
                    <a:pt x="22" y="341"/>
                  </a:lnTo>
                  <a:lnTo>
                    <a:pt x="26" y="339"/>
                  </a:lnTo>
                  <a:lnTo>
                    <a:pt x="31" y="335"/>
                  </a:lnTo>
                  <a:lnTo>
                    <a:pt x="37" y="332"/>
                  </a:lnTo>
                  <a:lnTo>
                    <a:pt x="41" y="327"/>
                  </a:lnTo>
                  <a:lnTo>
                    <a:pt x="51" y="322"/>
                  </a:lnTo>
                  <a:lnTo>
                    <a:pt x="54" y="317"/>
                  </a:lnTo>
                  <a:lnTo>
                    <a:pt x="56" y="300"/>
                  </a:lnTo>
                  <a:lnTo>
                    <a:pt x="59" y="294"/>
                  </a:lnTo>
                  <a:lnTo>
                    <a:pt x="63" y="291"/>
                  </a:lnTo>
                  <a:lnTo>
                    <a:pt x="71" y="288"/>
                  </a:lnTo>
                  <a:lnTo>
                    <a:pt x="75" y="286"/>
                  </a:lnTo>
                  <a:lnTo>
                    <a:pt x="83" y="269"/>
                  </a:lnTo>
                  <a:lnTo>
                    <a:pt x="92" y="259"/>
                  </a:lnTo>
                  <a:lnTo>
                    <a:pt x="97" y="257"/>
                  </a:lnTo>
                  <a:lnTo>
                    <a:pt x="102" y="245"/>
                  </a:lnTo>
                  <a:lnTo>
                    <a:pt x="107" y="243"/>
                  </a:lnTo>
                  <a:lnTo>
                    <a:pt x="112" y="237"/>
                  </a:lnTo>
                  <a:lnTo>
                    <a:pt x="114" y="230"/>
                  </a:lnTo>
                  <a:lnTo>
                    <a:pt x="112" y="226"/>
                  </a:lnTo>
                  <a:lnTo>
                    <a:pt x="115" y="221"/>
                  </a:lnTo>
                  <a:lnTo>
                    <a:pt x="215" y="13"/>
                  </a:lnTo>
                  <a:lnTo>
                    <a:pt x="222" y="10"/>
                  </a:lnTo>
                  <a:lnTo>
                    <a:pt x="229" y="3"/>
                  </a:lnTo>
                  <a:lnTo>
                    <a:pt x="236" y="1"/>
                  </a:lnTo>
                  <a:lnTo>
                    <a:pt x="263" y="0"/>
                  </a:lnTo>
                  <a:lnTo>
                    <a:pt x="273" y="3"/>
                  </a:lnTo>
                  <a:lnTo>
                    <a:pt x="281" y="3"/>
                  </a:lnTo>
                  <a:lnTo>
                    <a:pt x="290" y="3"/>
                  </a:lnTo>
                  <a:lnTo>
                    <a:pt x="315" y="5"/>
                  </a:lnTo>
                  <a:lnTo>
                    <a:pt x="336" y="8"/>
                  </a:lnTo>
                  <a:lnTo>
                    <a:pt x="351" y="10"/>
                  </a:lnTo>
                  <a:lnTo>
                    <a:pt x="353" y="17"/>
                  </a:lnTo>
                  <a:lnTo>
                    <a:pt x="358" y="22"/>
                  </a:lnTo>
                  <a:lnTo>
                    <a:pt x="359" y="32"/>
                  </a:lnTo>
                  <a:lnTo>
                    <a:pt x="366" y="32"/>
                  </a:lnTo>
                  <a:lnTo>
                    <a:pt x="369" y="32"/>
                  </a:lnTo>
                  <a:lnTo>
                    <a:pt x="376" y="41"/>
                  </a:lnTo>
                  <a:lnTo>
                    <a:pt x="376" y="44"/>
                  </a:lnTo>
                  <a:lnTo>
                    <a:pt x="378" y="46"/>
                  </a:lnTo>
                  <a:lnTo>
                    <a:pt x="386" y="47"/>
                  </a:lnTo>
                  <a:lnTo>
                    <a:pt x="405" y="51"/>
                  </a:lnTo>
                  <a:lnTo>
                    <a:pt x="410" y="51"/>
                  </a:lnTo>
                  <a:lnTo>
                    <a:pt x="419" y="44"/>
                  </a:lnTo>
                  <a:lnTo>
                    <a:pt x="432" y="39"/>
                  </a:lnTo>
                  <a:lnTo>
                    <a:pt x="449" y="52"/>
                  </a:lnTo>
                  <a:lnTo>
                    <a:pt x="480" y="110"/>
                  </a:lnTo>
                  <a:lnTo>
                    <a:pt x="476" y="139"/>
                  </a:lnTo>
                  <a:lnTo>
                    <a:pt x="539" y="194"/>
                  </a:lnTo>
                  <a:lnTo>
                    <a:pt x="556" y="220"/>
                  </a:lnTo>
                  <a:lnTo>
                    <a:pt x="561" y="233"/>
                  </a:lnTo>
                  <a:lnTo>
                    <a:pt x="573" y="248"/>
                  </a:lnTo>
                  <a:lnTo>
                    <a:pt x="596" y="250"/>
                  </a:lnTo>
                  <a:lnTo>
                    <a:pt x="637" y="284"/>
                  </a:lnTo>
                  <a:lnTo>
                    <a:pt x="669" y="300"/>
                  </a:lnTo>
                  <a:lnTo>
                    <a:pt x="679" y="325"/>
                  </a:lnTo>
                  <a:lnTo>
                    <a:pt x="688" y="330"/>
                  </a:lnTo>
                  <a:lnTo>
                    <a:pt x="734" y="322"/>
                  </a:lnTo>
                  <a:lnTo>
                    <a:pt x="754" y="342"/>
                  </a:lnTo>
                  <a:lnTo>
                    <a:pt x="771" y="366"/>
                  </a:lnTo>
                  <a:lnTo>
                    <a:pt x="790" y="378"/>
                  </a:lnTo>
                  <a:lnTo>
                    <a:pt x="796" y="388"/>
                  </a:lnTo>
                  <a:lnTo>
                    <a:pt x="803" y="392"/>
                  </a:lnTo>
                  <a:lnTo>
                    <a:pt x="825" y="424"/>
                  </a:lnTo>
                  <a:lnTo>
                    <a:pt x="840" y="460"/>
                  </a:lnTo>
                  <a:lnTo>
                    <a:pt x="844" y="475"/>
                  </a:lnTo>
                  <a:lnTo>
                    <a:pt x="830" y="516"/>
                  </a:lnTo>
                  <a:lnTo>
                    <a:pt x="834" y="521"/>
                  </a:lnTo>
                  <a:lnTo>
                    <a:pt x="847" y="531"/>
                  </a:lnTo>
                  <a:lnTo>
                    <a:pt x="861" y="531"/>
                  </a:lnTo>
                  <a:lnTo>
                    <a:pt x="854" y="548"/>
                  </a:lnTo>
                  <a:lnTo>
                    <a:pt x="849" y="550"/>
                  </a:lnTo>
                  <a:lnTo>
                    <a:pt x="852" y="557"/>
                  </a:lnTo>
                  <a:lnTo>
                    <a:pt x="859" y="559"/>
                  </a:lnTo>
                  <a:lnTo>
                    <a:pt x="866" y="567"/>
                  </a:lnTo>
                  <a:lnTo>
                    <a:pt x="871" y="569"/>
                  </a:lnTo>
                  <a:lnTo>
                    <a:pt x="889" y="605"/>
                  </a:lnTo>
                  <a:lnTo>
                    <a:pt x="908" y="615"/>
                  </a:lnTo>
                  <a:lnTo>
                    <a:pt x="913" y="613"/>
                  </a:lnTo>
                  <a:lnTo>
                    <a:pt x="930" y="617"/>
                  </a:lnTo>
                  <a:lnTo>
                    <a:pt x="952" y="613"/>
                  </a:lnTo>
                  <a:lnTo>
                    <a:pt x="954" y="617"/>
                  </a:lnTo>
                  <a:lnTo>
                    <a:pt x="961" y="615"/>
                  </a:lnTo>
                  <a:lnTo>
                    <a:pt x="959" y="610"/>
                  </a:lnTo>
                  <a:lnTo>
                    <a:pt x="969" y="598"/>
                  </a:lnTo>
                  <a:lnTo>
                    <a:pt x="972" y="581"/>
                  </a:lnTo>
                  <a:lnTo>
                    <a:pt x="1008" y="583"/>
                  </a:lnTo>
                  <a:lnTo>
                    <a:pt x="1010" y="574"/>
                  </a:lnTo>
                  <a:lnTo>
                    <a:pt x="1018" y="572"/>
                  </a:lnTo>
                  <a:lnTo>
                    <a:pt x="1022" y="567"/>
                  </a:lnTo>
                  <a:lnTo>
                    <a:pt x="1062" y="586"/>
                  </a:lnTo>
                  <a:lnTo>
                    <a:pt x="1079" y="600"/>
                  </a:lnTo>
                  <a:lnTo>
                    <a:pt x="1039" y="647"/>
                  </a:lnTo>
                  <a:lnTo>
                    <a:pt x="1030" y="664"/>
                  </a:lnTo>
                  <a:lnTo>
                    <a:pt x="1025" y="688"/>
                  </a:lnTo>
                  <a:lnTo>
                    <a:pt x="1023" y="707"/>
                  </a:lnTo>
                  <a:lnTo>
                    <a:pt x="1054" y="823"/>
                  </a:lnTo>
                  <a:lnTo>
                    <a:pt x="1108" y="901"/>
                  </a:lnTo>
                  <a:lnTo>
                    <a:pt x="1113" y="918"/>
                  </a:lnTo>
                  <a:lnTo>
                    <a:pt x="1140" y="957"/>
                  </a:lnTo>
                  <a:lnTo>
                    <a:pt x="1149" y="964"/>
                  </a:lnTo>
                  <a:lnTo>
                    <a:pt x="1174" y="997"/>
                  </a:lnTo>
                  <a:lnTo>
                    <a:pt x="1194" y="1043"/>
                  </a:lnTo>
                  <a:lnTo>
                    <a:pt x="1194" y="1046"/>
                  </a:lnTo>
                  <a:lnTo>
                    <a:pt x="1179" y="1061"/>
                  </a:lnTo>
                  <a:lnTo>
                    <a:pt x="1155" y="1095"/>
                  </a:lnTo>
                  <a:lnTo>
                    <a:pt x="1149" y="1097"/>
                  </a:lnTo>
                  <a:lnTo>
                    <a:pt x="1150" y="1109"/>
                  </a:lnTo>
                  <a:lnTo>
                    <a:pt x="1171" y="1152"/>
                  </a:lnTo>
                  <a:lnTo>
                    <a:pt x="1171" y="1186"/>
                  </a:lnTo>
                  <a:lnTo>
                    <a:pt x="1167" y="1186"/>
                  </a:lnTo>
                  <a:lnTo>
                    <a:pt x="1171" y="1186"/>
                  </a:lnTo>
                  <a:lnTo>
                    <a:pt x="1172" y="1216"/>
                  </a:lnTo>
                  <a:lnTo>
                    <a:pt x="1181" y="1254"/>
                  </a:lnTo>
                  <a:lnTo>
                    <a:pt x="1193" y="1293"/>
                  </a:lnTo>
                  <a:lnTo>
                    <a:pt x="1194" y="1309"/>
                  </a:lnTo>
                  <a:lnTo>
                    <a:pt x="1191" y="1327"/>
                  </a:lnTo>
                  <a:lnTo>
                    <a:pt x="1188" y="1310"/>
                  </a:lnTo>
                  <a:lnTo>
                    <a:pt x="1181" y="1295"/>
                  </a:lnTo>
                  <a:lnTo>
                    <a:pt x="1169" y="1283"/>
                  </a:lnTo>
                  <a:lnTo>
                    <a:pt x="1159" y="1280"/>
                  </a:lnTo>
                  <a:lnTo>
                    <a:pt x="1125" y="1281"/>
                  </a:lnTo>
                  <a:lnTo>
                    <a:pt x="1106" y="1262"/>
                  </a:lnTo>
                  <a:lnTo>
                    <a:pt x="1094" y="1239"/>
                  </a:lnTo>
                  <a:lnTo>
                    <a:pt x="1081" y="1203"/>
                  </a:lnTo>
                  <a:lnTo>
                    <a:pt x="1061" y="1177"/>
                  </a:lnTo>
                  <a:lnTo>
                    <a:pt x="1042" y="1167"/>
                  </a:lnTo>
                  <a:lnTo>
                    <a:pt x="1044" y="1157"/>
                  </a:lnTo>
                  <a:lnTo>
                    <a:pt x="1042" y="1148"/>
                  </a:lnTo>
                  <a:lnTo>
                    <a:pt x="1039" y="1141"/>
                  </a:lnTo>
                  <a:lnTo>
                    <a:pt x="1011" y="1131"/>
                  </a:lnTo>
                  <a:lnTo>
                    <a:pt x="994" y="1131"/>
                  </a:lnTo>
                  <a:lnTo>
                    <a:pt x="986" y="1138"/>
                  </a:lnTo>
                  <a:lnTo>
                    <a:pt x="974" y="1133"/>
                  </a:lnTo>
                  <a:lnTo>
                    <a:pt x="976" y="1128"/>
                  </a:lnTo>
                  <a:lnTo>
                    <a:pt x="957" y="1095"/>
                  </a:lnTo>
                  <a:lnTo>
                    <a:pt x="959" y="1077"/>
                  </a:lnTo>
                  <a:lnTo>
                    <a:pt x="950" y="1070"/>
                  </a:lnTo>
                  <a:lnTo>
                    <a:pt x="942" y="1055"/>
                  </a:lnTo>
                  <a:lnTo>
                    <a:pt x="940" y="1044"/>
                  </a:lnTo>
                  <a:lnTo>
                    <a:pt x="945" y="1032"/>
                  </a:lnTo>
                  <a:lnTo>
                    <a:pt x="947" y="1019"/>
                  </a:lnTo>
                  <a:lnTo>
                    <a:pt x="937" y="1015"/>
                  </a:lnTo>
                  <a:lnTo>
                    <a:pt x="915" y="986"/>
                  </a:lnTo>
                  <a:lnTo>
                    <a:pt x="896" y="995"/>
                  </a:lnTo>
                  <a:lnTo>
                    <a:pt x="891" y="1000"/>
                  </a:lnTo>
                  <a:lnTo>
                    <a:pt x="876" y="1002"/>
                  </a:lnTo>
                  <a:lnTo>
                    <a:pt x="876" y="1017"/>
                  </a:lnTo>
                  <a:lnTo>
                    <a:pt x="883" y="1024"/>
                  </a:lnTo>
                  <a:lnTo>
                    <a:pt x="881" y="1034"/>
                  </a:lnTo>
                  <a:lnTo>
                    <a:pt x="895" y="1041"/>
                  </a:lnTo>
                  <a:lnTo>
                    <a:pt x="891" y="1044"/>
                  </a:lnTo>
                  <a:lnTo>
                    <a:pt x="889" y="1063"/>
                  </a:lnTo>
                  <a:lnTo>
                    <a:pt x="884" y="1068"/>
                  </a:lnTo>
                  <a:lnTo>
                    <a:pt x="886" y="1072"/>
                  </a:lnTo>
                  <a:lnTo>
                    <a:pt x="878" y="1073"/>
                  </a:lnTo>
                  <a:lnTo>
                    <a:pt x="866" y="1094"/>
                  </a:lnTo>
                  <a:lnTo>
                    <a:pt x="873" y="1097"/>
                  </a:lnTo>
                  <a:lnTo>
                    <a:pt x="874" y="1102"/>
                  </a:lnTo>
                  <a:lnTo>
                    <a:pt x="873" y="1107"/>
                  </a:lnTo>
                  <a:lnTo>
                    <a:pt x="879" y="1119"/>
                  </a:lnTo>
                  <a:lnTo>
                    <a:pt x="878" y="1124"/>
                  </a:lnTo>
                  <a:lnTo>
                    <a:pt x="883" y="1128"/>
                  </a:lnTo>
                  <a:lnTo>
                    <a:pt x="881" y="1135"/>
                  </a:lnTo>
                  <a:lnTo>
                    <a:pt x="864" y="1143"/>
                  </a:lnTo>
                  <a:lnTo>
                    <a:pt x="859" y="1138"/>
                  </a:lnTo>
                  <a:lnTo>
                    <a:pt x="847" y="1106"/>
                  </a:lnTo>
                  <a:lnTo>
                    <a:pt x="810" y="1055"/>
                  </a:lnTo>
                  <a:lnTo>
                    <a:pt x="805" y="1046"/>
                  </a:lnTo>
                  <a:lnTo>
                    <a:pt x="803" y="1044"/>
                  </a:lnTo>
                  <a:lnTo>
                    <a:pt x="800" y="1041"/>
                  </a:lnTo>
                  <a:lnTo>
                    <a:pt x="779" y="1036"/>
                  </a:lnTo>
                  <a:lnTo>
                    <a:pt x="764" y="1038"/>
                  </a:lnTo>
                  <a:lnTo>
                    <a:pt x="752" y="1044"/>
                  </a:lnTo>
                  <a:lnTo>
                    <a:pt x="742" y="1056"/>
                  </a:lnTo>
                  <a:lnTo>
                    <a:pt x="740" y="1044"/>
                  </a:lnTo>
                  <a:lnTo>
                    <a:pt x="732" y="1022"/>
                  </a:lnTo>
                  <a:lnTo>
                    <a:pt x="727" y="1014"/>
                  </a:lnTo>
                  <a:lnTo>
                    <a:pt x="722" y="1009"/>
                  </a:lnTo>
                  <a:lnTo>
                    <a:pt x="710" y="968"/>
                  </a:lnTo>
                  <a:lnTo>
                    <a:pt x="705" y="940"/>
                  </a:lnTo>
                  <a:lnTo>
                    <a:pt x="701" y="935"/>
                  </a:lnTo>
                  <a:lnTo>
                    <a:pt x="698" y="917"/>
                  </a:lnTo>
                  <a:lnTo>
                    <a:pt x="693" y="908"/>
                  </a:lnTo>
                  <a:lnTo>
                    <a:pt x="652" y="865"/>
                  </a:lnTo>
                  <a:lnTo>
                    <a:pt x="651" y="865"/>
                  </a:lnTo>
                  <a:lnTo>
                    <a:pt x="632" y="852"/>
                  </a:lnTo>
                  <a:lnTo>
                    <a:pt x="610" y="831"/>
                  </a:lnTo>
                  <a:lnTo>
                    <a:pt x="596" y="826"/>
                  </a:lnTo>
                  <a:lnTo>
                    <a:pt x="576" y="819"/>
                  </a:lnTo>
                  <a:lnTo>
                    <a:pt x="551" y="809"/>
                  </a:lnTo>
                  <a:lnTo>
                    <a:pt x="522" y="801"/>
                  </a:lnTo>
                  <a:lnTo>
                    <a:pt x="493" y="804"/>
                  </a:lnTo>
                  <a:lnTo>
                    <a:pt x="480" y="801"/>
                  </a:lnTo>
                  <a:lnTo>
                    <a:pt x="466" y="792"/>
                  </a:lnTo>
                  <a:lnTo>
                    <a:pt x="464" y="794"/>
                  </a:lnTo>
                  <a:lnTo>
                    <a:pt x="464" y="790"/>
                  </a:lnTo>
                  <a:lnTo>
                    <a:pt x="458" y="785"/>
                  </a:lnTo>
                  <a:lnTo>
                    <a:pt x="442" y="778"/>
                  </a:lnTo>
                  <a:lnTo>
                    <a:pt x="434" y="777"/>
                  </a:lnTo>
                  <a:lnTo>
                    <a:pt x="415" y="778"/>
                  </a:lnTo>
                  <a:lnTo>
                    <a:pt x="405" y="782"/>
                  </a:lnTo>
                  <a:lnTo>
                    <a:pt x="403" y="761"/>
                  </a:lnTo>
                  <a:lnTo>
                    <a:pt x="378" y="760"/>
                  </a:lnTo>
                  <a:lnTo>
                    <a:pt x="369" y="768"/>
                  </a:lnTo>
                  <a:lnTo>
                    <a:pt x="369" y="772"/>
                  </a:lnTo>
                  <a:lnTo>
                    <a:pt x="366" y="778"/>
                  </a:lnTo>
                  <a:lnTo>
                    <a:pt x="361" y="778"/>
                  </a:lnTo>
                  <a:lnTo>
                    <a:pt x="359" y="777"/>
                  </a:lnTo>
                  <a:lnTo>
                    <a:pt x="344" y="782"/>
                  </a:lnTo>
                  <a:lnTo>
                    <a:pt x="341" y="780"/>
                  </a:lnTo>
                  <a:lnTo>
                    <a:pt x="334" y="780"/>
                  </a:lnTo>
                  <a:lnTo>
                    <a:pt x="334" y="765"/>
                  </a:lnTo>
                  <a:lnTo>
                    <a:pt x="327" y="758"/>
                  </a:lnTo>
                  <a:lnTo>
                    <a:pt x="300" y="751"/>
                  </a:lnTo>
                  <a:lnTo>
                    <a:pt x="298" y="761"/>
                  </a:lnTo>
                  <a:lnTo>
                    <a:pt x="293" y="772"/>
                  </a:lnTo>
                  <a:lnTo>
                    <a:pt x="288" y="775"/>
                  </a:lnTo>
                  <a:lnTo>
                    <a:pt x="283" y="775"/>
                  </a:lnTo>
                  <a:lnTo>
                    <a:pt x="283" y="784"/>
                  </a:lnTo>
                  <a:lnTo>
                    <a:pt x="280" y="796"/>
                  </a:lnTo>
                  <a:lnTo>
                    <a:pt x="276" y="796"/>
                  </a:lnTo>
                  <a:lnTo>
                    <a:pt x="266" y="806"/>
                  </a:lnTo>
                  <a:lnTo>
                    <a:pt x="263" y="811"/>
                  </a:lnTo>
                  <a:lnTo>
                    <a:pt x="237" y="801"/>
                  </a:lnTo>
                  <a:lnTo>
                    <a:pt x="236" y="797"/>
                  </a:lnTo>
                  <a:lnTo>
                    <a:pt x="217" y="797"/>
                  </a:lnTo>
                  <a:lnTo>
                    <a:pt x="207" y="792"/>
                  </a:lnTo>
                  <a:lnTo>
                    <a:pt x="203" y="789"/>
                  </a:lnTo>
                  <a:lnTo>
                    <a:pt x="205" y="782"/>
                  </a:lnTo>
                  <a:lnTo>
                    <a:pt x="207" y="778"/>
                  </a:lnTo>
                  <a:lnTo>
                    <a:pt x="214" y="775"/>
                  </a:lnTo>
                  <a:lnTo>
                    <a:pt x="214" y="772"/>
                  </a:lnTo>
                  <a:lnTo>
                    <a:pt x="209" y="751"/>
                  </a:lnTo>
                  <a:lnTo>
                    <a:pt x="205" y="748"/>
                  </a:lnTo>
                  <a:lnTo>
                    <a:pt x="205" y="746"/>
                  </a:lnTo>
                  <a:lnTo>
                    <a:pt x="202" y="744"/>
                  </a:lnTo>
                  <a:lnTo>
                    <a:pt x="198" y="748"/>
                  </a:lnTo>
                  <a:lnTo>
                    <a:pt x="192" y="746"/>
                  </a:lnTo>
                  <a:lnTo>
                    <a:pt x="190" y="743"/>
                  </a:lnTo>
                  <a:lnTo>
                    <a:pt x="193" y="741"/>
                  </a:lnTo>
                  <a:lnTo>
                    <a:pt x="192" y="736"/>
                  </a:lnTo>
                  <a:lnTo>
                    <a:pt x="183" y="729"/>
                  </a:lnTo>
                  <a:lnTo>
                    <a:pt x="166" y="732"/>
                  </a:lnTo>
                  <a:lnTo>
                    <a:pt x="165" y="734"/>
                  </a:lnTo>
                  <a:lnTo>
                    <a:pt x="156" y="734"/>
                  </a:lnTo>
                  <a:lnTo>
                    <a:pt x="148" y="727"/>
                  </a:lnTo>
                  <a:lnTo>
                    <a:pt x="149" y="722"/>
                  </a:lnTo>
                  <a:lnTo>
                    <a:pt x="149" y="707"/>
                  </a:lnTo>
                  <a:lnTo>
                    <a:pt x="146" y="690"/>
                  </a:lnTo>
                  <a:lnTo>
                    <a:pt x="142" y="680"/>
                  </a:lnTo>
                  <a:lnTo>
                    <a:pt x="146" y="676"/>
                  </a:lnTo>
                  <a:lnTo>
                    <a:pt x="156" y="661"/>
                  </a:lnTo>
                  <a:lnTo>
                    <a:pt x="156" y="647"/>
                  </a:lnTo>
                  <a:lnTo>
                    <a:pt x="151" y="640"/>
                  </a:lnTo>
                  <a:lnTo>
                    <a:pt x="149" y="642"/>
                  </a:lnTo>
                  <a:lnTo>
                    <a:pt x="148" y="637"/>
                  </a:lnTo>
                  <a:lnTo>
                    <a:pt x="137" y="632"/>
                  </a:lnTo>
                  <a:lnTo>
                    <a:pt x="127" y="632"/>
                  </a:lnTo>
                  <a:lnTo>
                    <a:pt x="131" y="627"/>
                  </a:lnTo>
                  <a:lnTo>
                    <a:pt x="129" y="625"/>
                  </a:lnTo>
                  <a:lnTo>
                    <a:pt x="131" y="620"/>
                  </a:lnTo>
                  <a:lnTo>
                    <a:pt x="127" y="610"/>
                  </a:lnTo>
                  <a:lnTo>
                    <a:pt x="119" y="605"/>
                  </a:lnTo>
                  <a:lnTo>
                    <a:pt x="114" y="594"/>
                  </a:lnTo>
                  <a:lnTo>
                    <a:pt x="107" y="589"/>
                  </a:lnTo>
                  <a:lnTo>
                    <a:pt x="107" y="584"/>
                  </a:lnTo>
                  <a:lnTo>
                    <a:pt x="110" y="574"/>
                  </a:lnTo>
                  <a:lnTo>
                    <a:pt x="110" y="571"/>
                  </a:lnTo>
                  <a:lnTo>
                    <a:pt x="102" y="559"/>
                  </a:lnTo>
                  <a:lnTo>
                    <a:pt x="98" y="555"/>
                  </a:lnTo>
                  <a:lnTo>
                    <a:pt x="102" y="550"/>
                  </a:lnTo>
                  <a:lnTo>
                    <a:pt x="97" y="545"/>
                  </a:lnTo>
                  <a:lnTo>
                    <a:pt x="93" y="540"/>
                  </a:lnTo>
                  <a:lnTo>
                    <a:pt x="90" y="513"/>
                  </a:lnTo>
                  <a:lnTo>
                    <a:pt x="88" y="506"/>
                  </a:lnTo>
                  <a:lnTo>
                    <a:pt x="82" y="497"/>
                  </a:lnTo>
                  <a:lnTo>
                    <a:pt x="70" y="492"/>
                  </a:lnTo>
                  <a:lnTo>
                    <a:pt x="92" y="479"/>
                  </a:lnTo>
                  <a:lnTo>
                    <a:pt x="97" y="479"/>
                  </a:lnTo>
                  <a:lnTo>
                    <a:pt x="100" y="468"/>
                  </a:lnTo>
                  <a:lnTo>
                    <a:pt x="105" y="460"/>
                  </a:lnTo>
                  <a:lnTo>
                    <a:pt x="87" y="450"/>
                  </a:lnTo>
                  <a:lnTo>
                    <a:pt x="80" y="450"/>
                  </a:lnTo>
                  <a:lnTo>
                    <a:pt x="78" y="451"/>
                  </a:lnTo>
                  <a:lnTo>
                    <a:pt x="78" y="450"/>
                  </a:lnTo>
                  <a:lnTo>
                    <a:pt x="80" y="443"/>
                  </a:lnTo>
                  <a:lnTo>
                    <a:pt x="58" y="439"/>
                  </a:lnTo>
                  <a:lnTo>
                    <a:pt x="58" y="427"/>
                  </a:lnTo>
                  <a:lnTo>
                    <a:pt x="53" y="410"/>
                  </a:lnTo>
                  <a:lnTo>
                    <a:pt x="48" y="404"/>
                  </a:lnTo>
                  <a:lnTo>
                    <a:pt x="36" y="395"/>
                  </a:lnTo>
                  <a:lnTo>
                    <a:pt x="7" y="378"/>
                  </a:lnTo>
                  <a:lnTo>
                    <a:pt x="2" y="373"/>
                  </a:lnTo>
                  <a:lnTo>
                    <a:pt x="0" y="361"/>
                  </a:lnTo>
                </a:path>
              </a:pathLst>
            </a:custGeom>
            <a:solidFill>
              <a:srgbClr val="00B05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2" name="Freeform 34"/>
            <p:cNvSpPr>
              <a:spLocks/>
            </p:cNvSpPr>
            <p:nvPr/>
          </p:nvSpPr>
          <p:spPr bwMode="auto">
            <a:xfrm>
              <a:off x="4249" y="2456"/>
              <a:ext cx="400" cy="435"/>
            </a:xfrm>
            <a:custGeom>
              <a:avLst/>
              <a:gdLst>
                <a:gd name="T0" fmla="*/ 46 w 903"/>
                <a:gd name="T1" fmla="*/ 515 h 1075"/>
                <a:gd name="T2" fmla="*/ 76 w 903"/>
                <a:gd name="T3" fmla="*/ 469 h 1075"/>
                <a:gd name="T4" fmla="*/ 154 w 903"/>
                <a:gd name="T5" fmla="*/ 417 h 1075"/>
                <a:gd name="T6" fmla="*/ 174 w 903"/>
                <a:gd name="T7" fmla="*/ 443 h 1075"/>
                <a:gd name="T8" fmla="*/ 212 w 903"/>
                <a:gd name="T9" fmla="*/ 440 h 1075"/>
                <a:gd name="T10" fmla="*/ 283 w 903"/>
                <a:gd name="T11" fmla="*/ 419 h 1075"/>
                <a:gd name="T12" fmla="*/ 261 w 903"/>
                <a:gd name="T13" fmla="*/ 501 h 1075"/>
                <a:gd name="T14" fmla="*/ 198 w 903"/>
                <a:gd name="T15" fmla="*/ 562 h 1075"/>
                <a:gd name="T16" fmla="*/ 174 w 903"/>
                <a:gd name="T17" fmla="*/ 618 h 1075"/>
                <a:gd name="T18" fmla="*/ 195 w 903"/>
                <a:gd name="T19" fmla="*/ 668 h 1075"/>
                <a:gd name="T20" fmla="*/ 237 w 903"/>
                <a:gd name="T21" fmla="*/ 642 h 1075"/>
                <a:gd name="T22" fmla="*/ 308 w 903"/>
                <a:gd name="T23" fmla="*/ 651 h 1075"/>
                <a:gd name="T24" fmla="*/ 288 w 903"/>
                <a:gd name="T25" fmla="*/ 700 h 1075"/>
                <a:gd name="T26" fmla="*/ 240 w 903"/>
                <a:gd name="T27" fmla="*/ 734 h 1075"/>
                <a:gd name="T28" fmla="*/ 189 w 903"/>
                <a:gd name="T29" fmla="*/ 763 h 1075"/>
                <a:gd name="T30" fmla="*/ 157 w 903"/>
                <a:gd name="T31" fmla="*/ 842 h 1075"/>
                <a:gd name="T32" fmla="*/ 184 w 903"/>
                <a:gd name="T33" fmla="*/ 901 h 1075"/>
                <a:gd name="T34" fmla="*/ 201 w 903"/>
                <a:gd name="T35" fmla="*/ 929 h 1075"/>
                <a:gd name="T36" fmla="*/ 189 w 903"/>
                <a:gd name="T37" fmla="*/ 970 h 1075"/>
                <a:gd name="T38" fmla="*/ 147 w 903"/>
                <a:gd name="T39" fmla="*/ 956 h 1075"/>
                <a:gd name="T40" fmla="*/ 159 w 903"/>
                <a:gd name="T41" fmla="*/ 1075 h 1075"/>
                <a:gd name="T42" fmla="*/ 239 w 903"/>
                <a:gd name="T43" fmla="*/ 1043 h 1075"/>
                <a:gd name="T44" fmla="*/ 276 w 903"/>
                <a:gd name="T45" fmla="*/ 1012 h 1075"/>
                <a:gd name="T46" fmla="*/ 305 w 903"/>
                <a:gd name="T47" fmla="*/ 990 h 1075"/>
                <a:gd name="T48" fmla="*/ 286 w 903"/>
                <a:gd name="T49" fmla="*/ 956 h 1075"/>
                <a:gd name="T50" fmla="*/ 313 w 903"/>
                <a:gd name="T51" fmla="*/ 924 h 1075"/>
                <a:gd name="T52" fmla="*/ 335 w 903"/>
                <a:gd name="T53" fmla="*/ 956 h 1075"/>
                <a:gd name="T54" fmla="*/ 384 w 903"/>
                <a:gd name="T55" fmla="*/ 908 h 1075"/>
                <a:gd name="T56" fmla="*/ 489 w 903"/>
                <a:gd name="T57" fmla="*/ 925 h 1075"/>
                <a:gd name="T58" fmla="*/ 589 w 903"/>
                <a:gd name="T59" fmla="*/ 920 h 1075"/>
                <a:gd name="T60" fmla="*/ 671 w 903"/>
                <a:gd name="T61" fmla="*/ 924 h 1075"/>
                <a:gd name="T62" fmla="*/ 691 w 903"/>
                <a:gd name="T63" fmla="*/ 888 h 1075"/>
                <a:gd name="T64" fmla="*/ 711 w 903"/>
                <a:gd name="T65" fmla="*/ 895 h 1075"/>
                <a:gd name="T66" fmla="*/ 704 w 903"/>
                <a:gd name="T67" fmla="*/ 867 h 1075"/>
                <a:gd name="T68" fmla="*/ 721 w 903"/>
                <a:gd name="T69" fmla="*/ 847 h 1075"/>
                <a:gd name="T70" fmla="*/ 693 w 903"/>
                <a:gd name="T71" fmla="*/ 767 h 1075"/>
                <a:gd name="T72" fmla="*/ 669 w 903"/>
                <a:gd name="T73" fmla="*/ 687 h 1075"/>
                <a:gd name="T74" fmla="*/ 735 w 903"/>
                <a:gd name="T75" fmla="*/ 641 h 1075"/>
                <a:gd name="T76" fmla="*/ 835 w 903"/>
                <a:gd name="T77" fmla="*/ 593 h 1075"/>
                <a:gd name="T78" fmla="*/ 903 w 903"/>
                <a:gd name="T79" fmla="*/ 562 h 1075"/>
                <a:gd name="T80" fmla="*/ 899 w 903"/>
                <a:gd name="T81" fmla="*/ 526 h 1075"/>
                <a:gd name="T82" fmla="*/ 837 w 903"/>
                <a:gd name="T83" fmla="*/ 465 h 1075"/>
                <a:gd name="T84" fmla="*/ 887 w 903"/>
                <a:gd name="T85" fmla="*/ 325 h 1075"/>
                <a:gd name="T86" fmla="*/ 826 w 903"/>
                <a:gd name="T87" fmla="*/ 235 h 1075"/>
                <a:gd name="T88" fmla="*/ 764 w 903"/>
                <a:gd name="T89" fmla="*/ 123 h 1075"/>
                <a:gd name="T90" fmla="*/ 709 w 903"/>
                <a:gd name="T91" fmla="*/ 32 h 1075"/>
                <a:gd name="T92" fmla="*/ 599 w 903"/>
                <a:gd name="T93" fmla="*/ 15 h 1075"/>
                <a:gd name="T94" fmla="*/ 572 w 903"/>
                <a:gd name="T95" fmla="*/ 83 h 1075"/>
                <a:gd name="T96" fmla="*/ 506 w 903"/>
                <a:gd name="T97" fmla="*/ 75 h 1075"/>
                <a:gd name="T98" fmla="*/ 459 w 903"/>
                <a:gd name="T99" fmla="*/ 49 h 1075"/>
                <a:gd name="T100" fmla="*/ 405 w 903"/>
                <a:gd name="T101" fmla="*/ 66 h 1075"/>
                <a:gd name="T102" fmla="*/ 254 w 903"/>
                <a:gd name="T103" fmla="*/ 121 h 1075"/>
                <a:gd name="T104" fmla="*/ 234 w 903"/>
                <a:gd name="T105" fmla="*/ 201 h 1075"/>
                <a:gd name="T106" fmla="*/ 278 w 903"/>
                <a:gd name="T107" fmla="*/ 230 h 1075"/>
                <a:gd name="T108" fmla="*/ 244 w 903"/>
                <a:gd name="T109" fmla="*/ 245 h 1075"/>
                <a:gd name="T110" fmla="*/ 51 w 903"/>
                <a:gd name="T111" fmla="*/ 301 h 1075"/>
                <a:gd name="T112" fmla="*/ 1 w 903"/>
                <a:gd name="T113" fmla="*/ 43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1075">
                  <a:moveTo>
                    <a:pt x="0" y="448"/>
                  </a:moveTo>
                  <a:lnTo>
                    <a:pt x="5" y="465"/>
                  </a:lnTo>
                  <a:lnTo>
                    <a:pt x="29" y="486"/>
                  </a:lnTo>
                  <a:lnTo>
                    <a:pt x="25" y="497"/>
                  </a:lnTo>
                  <a:lnTo>
                    <a:pt x="20" y="501"/>
                  </a:lnTo>
                  <a:lnTo>
                    <a:pt x="29" y="515"/>
                  </a:lnTo>
                  <a:lnTo>
                    <a:pt x="37" y="520"/>
                  </a:lnTo>
                  <a:lnTo>
                    <a:pt x="46" y="515"/>
                  </a:lnTo>
                  <a:lnTo>
                    <a:pt x="47" y="508"/>
                  </a:lnTo>
                  <a:lnTo>
                    <a:pt x="54" y="504"/>
                  </a:lnTo>
                  <a:lnTo>
                    <a:pt x="52" y="497"/>
                  </a:lnTo>
                  <a:lnTo>
                    <a:pt x="47" y="492"/>
                  </a:lnTo>
                  <a:lnTo>
                    <a:pt x="49" y="486"/>
                  </a:lnTo>
                  <a:lnTo>
                    <a:pt x="56" y="480"/>
                  </a:lnTo>
                  <a:lnTo>
                    <a:pt x="69" y="477"/>
                  </a:lnTo>
                  <a:lnTo>
                    <a:pt x="76" y="469"/>
                  </a:lnTo>
                  <a:lnTo>
                    <a:pt x="76" y="463"/>
                  </a:lnTo>
                  <a:lnTo>
                    <a:pt x="79" y="463"/>
                  </a:lnTo>
                  <a:lnTo>
                    <a:pt x="123" y="443"/>
                  </a:lnTo>
                  <a:lnTo>
                    <a:pt x="127" y="436"/>
                  </a:lnTo>
                  <a:lnTo>
                    <a:pt x="123" y="428"/>
                  </a:lnTo>
                  <a:lnTo>
                    <a:pt x="123" y="424"/>
                  </a:lnTo>
                  <a:lnTo>
                    <a:pt x="135" y="419"/>
                  </a:lnTo>
                  <a:lnTo>
                    <a:pt x="154" y="417"/>
                  </a:lnTo>
                  <a:lnTo>
                    <a:pt x="156" y="414"/>
                  </a:lnTo>
                  <a:lnTo>
                    <a:pt x="167" y="419"/>
                  </a:lnTo>
                  <a:lnTo>
                    <a:pt x="169" y="424"/>
                  </a:lnTo>
                  <a:lnTo>
                    <a:pt x="176" y="422"/>
                  </a:lnTo>
                  <a:lnTo>
                    <a:pt x="178" y="431"/>
                  </a:lnTo>
                  <a:lnTo>
                    <a:pt x="181" y="436"/>
                  </a:lnTo>
                  <a:lnTo>
                    <a:pt x="181" y="443"/>
                  </a:lnTo>
                  <a:lnTo>
                    <a:pt x="174" y="443"/>
                  </a:lnTo>
                  <a:lnTo>
                    <a:pt x="169" y="450"/>
                  </a:lnTo>
                  <a:lnTo>
                    <a:pt x="195" y="457"/>
                  </a:lnTo>
                  <a:lnTo>
                    <a:pt x="201" y="455"/>
                  </a:lnTo>
                  <a:lnTo>
                    <a:pt x="193" y="448"/>
                  </a:lnTo>
                  <a:lnTo>
                    <a:pt x="188" y="434"/>
                  </a:lnTo>
                  <a:lnTo>
                    <a:pt x="196" y="434"/>
                  </a:lnTo>
                  <a:lnTo>
                    <a:pt x="200" y="440"/>
                  </a:lnTo>
                  <a:lnTo>
                    <a:pt x="212" y="440"/>
                  </a:lnTo>
                  <a:lnTo>
                    <a:pt x="227" y="436"/>
                  </a:lnTo>
                  <a:lnTo>
                    <a:pt x="235" y="429"/>
                  </a:lnTo>
                  <a:lnTo>
                    <a:pt x="252" y="429"/>
                  </a:lnTo>
                  <a:lnTo>
                    <a:pt x="264" y="412"/>
                  </a:lnTo>
                  <a:lnTo>
                    <a:pt x="262" y="397"/>
                  </a:lnTo>
                  <a:lnTo>
                    <a:pt x="266" y="395"/>
                  </a:lnTo>
                  <a:lnTo>
                    <a:pt x="269" y="409"/>
                  </a:lnTo>
                  <a:lnTo>
                    <a:pt x="283" y="419"/>
                  </a:lnTo>
                  <a:lnTo>
                    <a:pt x="298" y="419"/>
                  </a:lnTo>
                  <a:lnTo>
                    <a:pt x="300" y="426"/>
                  </a:lnTo>
                  <a:lnTo>
                    <a:pt x="296" y="431"/>
                  </a:lnTo>
                  <a:lnTo>
                    <a:pt x="288" y="457"/>
                  </a:lnTo>
                  <a:lnTo>
                    <a:pt x="272" y="475"/>
                  </a:lnTo>
                  <a:lnTo>
                    <a:pt x="259" y="482"/>
                  </a:lnTo>
                  <a:lnTo>
                    <a:pt x="262" y="494"/>
                  </a:lnTo>
                  <a:lnTo>
                    <a:pt x="261" y="501"/>
                  </a:lnTo>
                  <a:lnTo>
                    <a:pt x="264" y="509"/>
                  </a:lnTo>
                  <a:lnTo>
                    <a:pt x="261" y="516"/>
                  </a:lnTo>
                  <a:lnTo>
                    <a:pt x="250" y="516"/>
                  </a:lnTo>
                  <a:lnTo>
                    <a:pt x="239" y="528"/>
                  </a:lnTo>
                  <a:lnTo>
                    <a:pt x="232" y="530"/>
                  </a:lnTo>
                  <a:lnTo>
                    <a:pt x="220" y="543"/>
                  </a:lnTo>
                  <a:lnTo>
                    <a:pt x="205" y="549"/>
                  </a:lnTo>
                  <a:lnTo>
                    <a:pt x="198" y="562"/>
                  </a:lnTo>
                  <a:lnTo>
                    <a:pt x="184" y="579"/>
                  </a:lnTo>
                  <a:lnTo>
                    <a:pt x="184" y="588"/>
                  </a:lnTo>
                  <a:lnTo>
                    <a:pt x="186" y="590"/>
                  </a:lnTo>
                  <a:lnTo>
                    <a:pt x="188" y="605"/>
                  </a:lnTo>
                  <a:lnTo>
                    <a:pt x="179" y="607"/>
                  </a:lnTo>
                  <a:lnTo>
                    <a:pt x="173" y="615"/>
                  </a:lnTo>
                  <a:lnTo>
                    <a:pt x="169" y="622"/>
                  </a:lnTo>
                  <a:lnTo>
                    <a:pt x="174" y="618"/>
                  </a:lnTo>
                  <a:lnTo>
                    <a:pt x="178" y="613"/>
                  </a:lnTo>
                  <a:lnTo>
                    <a:pt x="189" y="627"/>
                  </a:lnTo>
                  <a:lnTo>
                    <a:pt x="188" y="646"/>
                  </a:lnTo>
                  <a:lnTo>
                    <a:pt x="184" y="646"/>
                  </a:lnTo>
                  <a:lnTo>
                    <a:pt x="186" y="647"/>
                  </a:lnTo>
                  <a:lnTo>
                    <a:pt x="183" y="656"/>
                  </a:lnTo>
                  <a:lnTo>
                    <a:pt x="183" y="663"/>
                  </a:lnTo>
                  <a:lnTo>
                    <a:pt x="195" y="668"/>
                  </a:lnTo>
                  <a:lnTo>
                    <a:pt x="203" y="663"/>
                  </a:lnTo>
                  <a:lnTo>
                    <a:pt x="217" y="663"/>
                  </a:lnTo>
                  <a:lnTo>
                    <a:pt x="215" y="653"/>
                  </a:lnTo>
                  <a:lnTo>
                    <a:pt x="212" y="649"/>
                  </a:lnTo>
                  <a:lnTo>
                    <a:pt x="217" y="644"/>
                  </a:lnTo>
                  <a:lnTo>
                    <a:pt x="215" y="642"/>
                  </a:lnTo>
                  <a:lnTo>
                    <a:pt x="230" y="637"/>
                  </a:lnTo>
                  <a:lnTo>
                    <a:pt x="237" y="642"/>
                  </a:lnTo>
                  <a:lnTo>
                    <a:pt x="242" y="636"/>
                  </a:lnTo>
                  <a:lnTo>
                    <a:pt x="240" y="632"/>
                  </a:lnTo>
                  <a:lnTo>
                    <a:pt x="252" y="630"/>
                  </a:lnTo>
                  <a:lnTo>
                    <a:pt x="261" y="641"/>
                  </a:lnTo>
                  <a:lnTo>
                    <a:pt x="271" y="644"/>
                  </a:lnTo>
                  <a:lnTo>
                    <a:pt x="278" y="639"/>
                  </a:lnTo>
                  <a:lnTo>
                    <a:pt x="288" y="641"/>
                  </a:lnTo>
                  <a:lnTo>
                    <a:pt x="308" y="651"/>
                  </a:lnTo>
                  <a:lnTo>
                    <a:pt x="313" y="666"/>
                  </a:lnTo>
                  <a:lnTo>
                    <a:pt x="330" y="682"/>
                  </a:lnTo>
                  <a:lnTo>
                    <a:pt x="328" y="685"/>
                  </a:lnTo>
                  <a:lnTo>
                    <a:pt x="317" y="699"/>
                  </a:lnTo>
                  <a:lnTo>
                    <a:pt x="301" y="709"/>
                  </a:lnTo>
                  <a:lnTo>
                    <a:pt x="295" y="702"/>
                  </a:lnTo>
                  <a:lnTo>
                    <a:pt x="288" y="702"/>
                  </a:lnTo>
                  <a:lnTo>
                    <a:pt x="288" y="700"/>
                  </a:lnTo>
                  <a:lnTo>
                    <a:pt x="283" y="709"/>
                  </a:lnTo>
                  <a:lnTo>
                    <a:pt x="278" y="712"/>
                  </a:lnTo>
                  <a:lnTo>
                    <a:pt x="266" y="711"/>
                  </a:lnTo>
                  <a:lnTo>
                    <a:pt x="262" y="719"/>
                  </a:lnTo>
                  <a:lnTo>
                    <a:pt x="266" y="721"/>
                  </a:lnTo>
                  <a:lnTo>
                    <a:pt x="266" y="738"/>
                  </a:lnTo>
                  <a:lnTo>
                    <a:pt x="256" y="743"/>
                  </a:lnTo>
                  <a:lnTo>
                    <a:pt x="240" y="734"/>
                  </a:lnTo>
                  <a:lnTo>
                    <a:pt x="235" y="734"/>
                  </a:lnTo>
                  <a:lnTo>
                    <a:pt x="234" y="729"/>
                  </a:lnTo>
                  <a:lnTo>
                    <a:pt x="222" y="722"/>
                  </a:lnTo>
                  <a:lnTo>
                    <a:pt x="213" y="722"/>
                  </a:lnTo>
                  <a:lnTo>
                    <a:pt x="186" y="733"/>
                  </a:lnTo>
                  <a:lnTo>
                    <a:pt x="181" y="748"/>
                  </a:lnTo>
                  <a:lnTo>
                    <a:pt x="181" y="758"/>
                  </a:lnTo>
                  <a:lnTo>
                    <a:pt x="189" y="763"/>
                  </a:lnTo>
                  <a:lnTo>
                    <a:pt x="189" y="779"/>
                  </a:lnTo>
                  <a:lnTo>
                    <a:pt x="186" y="784"/>
                  </a:lnTo>
                  <a:lnTo>
                    <a:pt x="183" y="794"/>
                  </a:lnTo>
                  <a:lnTo>
                    <a:pt x="164" y="821"/>
                  </a:lnTo>
                  <a:lnTo>
                    <a:pt x="164" y="830"/>
                  </a:lnTo>
                  <a:lnTo>
                    <a:pt x="166" y="830"/>
                  </a:lnTo>
                  <a:lnTo>
                    <a:pt x="162" y="838"/>
                  </a:lnTo>
                  <a:lnTo>
                    <a:pt x="157" y="842"/>
                  </a:lnTo>
                  <a:lnTo>
                    <a:pt x="151" y="867"/>
                  </a:lnTo>
                  <a:lnTo>
                    <a:pt x="130" y="901"/>
                  </a:lnTo>
                  <a:lnTo>
                    <a:pt x="132" y="903"/>
                  </a:lnTo>
                  <a:lnTo>
                    <a:pt x="147" y="913"/>
                  </a:lnTo>
                  <a:lnTo>
                    <a:pt x="164" y="912"/>
                  </a:lnTo>
                  <a:lnTo>
                    <a:pt x="174" y="917"/>
                  </a:lnTo>
                  <a:lnTo>
                    <a:pt x="181" y="900"/>
                  </a:lnTo>
                  <a:lnTo>
                    <a:pt x="184" y="901"/>
                  </a:lnTo>
                  <a:lnTo>
                    <a:pt x="189" y="900"/>
                  </a:lnTo>
                  <a:lnTo>
                    <a:pt x="191" y="895"/>
                  </a:lnTo>
                  <a:lnTo>
                    <a:pt x="205" y="895"/>
                  </a:lnTo>
                  <a:lnTo>
                    <a:pt x="206" y="900"/>
                  </a:lnTo>
                  <a:lnTo>
                    <a:pt x="210" y="905"/>
                  </a:lnTo>
                  <a:lnTo>
                    <a:pt x="210" y="912"/>
                  </a:lnTo>
                  <a:lnTo>
                    <a:pt x="198" y="927"/>
                  </a:lnTo>
                  <a:lnTo>
                    <a:pt x="201" y="929"/>
                  </a:lnTo>
                  <a:lnTo>
                    <a:pt x="200" y="930"/>
                  </a:lnTo>
                  <a:lnTo>
                    <a:pt x="203" y="934"/>
                  </a:lnTo>
                  <a:lnTo>
                    <a:pt x="203" y="944"/>
                  </a:lnTo>
                  <a:lnTo>
                    <a:pt x="212" y="958"/>
                  </a:lnTo>
                  <a:lnTo>
                    <a:pt x="195" y="968"/>
                  </a:lnTo>
                  <a:lnTo>
                    <a:pt x="195" y="970"/>
                  </a:lnTo>
                  <a:lnTo>
                    <a:pt x="189" y="971"/>
                  </a:lnTo>
                  <a:lnTo>
                    <a:pt x="189" y="970"/>
                  </a:lnTo>
                  <a:lnTo>
                    <a:pt x="184" y="975"/>
                  </a:lnTo>
                  <a:lnTo>
                    <a:pt x="171" y="964"/>
                  </a:lnTo>
                  <a:lnTo>
                    <a:pt x="167" y="966"/>
                  </a:lnTo>
                  <a:lnTo>
                    <a:pt x="162" y="963"/>
                  </a:lnTo>
                  <a:lnTo>
                    <a:pt x="151" y="961"/>
                  </a:lnTo>
                  <a:lnTo>
                    <a:pt x="149" y="953"/>
                  </a:lnTo>
                  <a:lnTo>
                    <a:pt x="145" y="953"/>
                  </a:lnTo>
                  <a:lnTo>
                    <a:pt x="147" y="956"/>
                  </a:lnTo>
                  <a:lnTo>
                    <a:pt x="144" y="988"/>
                  </a:lnTo>
                  <a:lnTo>
                    <a:pt x="137" y="1004"/>
                  </a:lnTo>
                  <a:lnTo>
                    <a:pt x="140" y="1022"/>
                  </a:lnTo>
                  <a:lnTo>
                    <a:pt x="139" y="1029"/>
                  </a:lnTo>
                  <a:lnTo>
                    <a:pt x="132" y="1034"/>
                  </a:lnTo>
                  <a:lnTo>
                    <a:pt x="132" y="1039"/>
                  </a:lnTo>
                  <a:lnTo>
                    <a:pt x="135" y="1053"/>
                  </a:lnTo>
                  <a:lnTo>
                    <a:pt x="159" y="1075"/>
                  </a:lnTo>
                  <a:lnTo>
                    <a:pt x="166" y="1075"/>
                  </a:lnTo>
                  <a:lnTo>
                    <a:pt x="176" y="1062"/>
                  </a:lnTo>
                  <a:lnTo>
                    <a:pt x="195" y="1060"/>
                  </a:lnTo>
                  <a:lnTo>
                    <a:pt x="200" y="1062"/>
                  </a:lnTo>
                  <a:lnTo>
                    <a:pt x="208" y="1060"/>
                  </a:lnTo>
                  <a:lnTo>
                    <a:pt x="215" y="1055"/>
                  </a:lnTo>
                  <a:lnTo>
                    <a:pt x="215" y="1048"/>
                  </a:lnTo>
                  <a:lnTo>
                    <a:pt x="239" y="1043"/>
                  </a:lnTo>
                  <a:lnTo>
                    <a:pt x="245" y="1034"/>
                  </a:lnTo>
                  <a:lnTo>
                    <a:pt x="257" y="1033"/>
                  </a:lnTo>
                  <a:lnTo>
                    <a:pt x="256" y="1026"/>
                  </a:lnTo>
                  <a:lnTo>
                    <a:pt x="261" y="1026"/>
                  </a:lnTo>
                  <a:lnTo>
                    <a:pt x="264" y="1021"/>
                  </a:lnTo>
                  <a:lnTo>
                    <a:pt x="272" y="1024"/>
                  </a:lnTo>
                  <a:lnTo>
                    <a:pt x="272" y="1016"/>
                  </a:lnTo>
                  <a:lnTo>
                    <a:pt x="276" y="1012"/>
                  </a:lnTo>
                  <a:lnTo>
                    <a:pt x="271" y="1009"/>
                  </a:lnTo>
                  <a:lnTo>
                    <a:pt x="272" y="1004"/>
                  </a:lnTo>
                  <a:lnTo>
                    <a:pt x="279" y="1005"/>
                  </a:lnTo>
                  <a:lnTo>
                    <a:pt x="295" y="1000"/>
                  </a:lnTo>
                  <a:lnTo>
                    <a:pt x="300" y="1002"/>
                  </a:lnTo>
                  <a:lnTo>
                    <a:pt x="300" y="997"/>
                  </a:lnTo>
                  <a:lnTo>
                    <a:pt x="303" y="997"/>
                  </a:lnTo>
                  <a:lnTo>
                    <a:pt x="305" y="990"/>
                  </a:lnTo>
                  <a:lnTo>
                    <a:pt x="301" y="985"/>
                  </a:lnTo>
                  <a:lnTo>
                    <a:pt x="303" y="981"/>
                  </a:lnTo>
                  <a:lnTo>
                    <a:pt x="300" y="980"/>
                  </a:lnTo>
                  <a:lnTo>
                    <a:pt x="298" y="976"/>
                  </a:lnTo>
                  <a:lnTo>
                    <a:pt x="289" y="971"/>
                  </a:lnTo>
                  <a:lnTo>
                    <a:pt x="291" y="970"/>
                  </a:lnTo>
                  <a:lnTo>
                    <a:pt x="284" y="961"/>
                  </a:lnTo>
                  <a:lnTo>
                    <a:pt x="286" y="956"/>
                  </a:lnTo>
                  <a:lnTo>
                    <a:pt x="288" y="954"/>
                  </a:lnTo>
                  <a:lnTo>
                    <a:pt x="291" y="941"/>
                  </a:lnTo>
                  <a:lnTo>
                    <a:pt x="295" y="935"/>
                  </a:lnTo>
                  <a:lnTo>
                    <a:pt x="298" y="937"/>
                  </a:lnTo>
                  <a:lnTo>
                    <a:pt x="296" y="934"/>
                  </a:lnTo>
                  <a:lnTo>
                    <a:pt x="301" y="922"/>
                  </a:lnTo>
                  <a:lnTo>
                    <a:pt x="308" y="920"/>
                  </a:lnTo>
                  <a:lnTo>
                    <a:pt x="313" y="924"/>
                  </a:lnTo>
                  <a:lnTo>
                    <a:pt x="318" y="932"/>
                  </a:lnTo>
                  <a:lnTo>
                    <a:pt x="313" y="944"/>
                  </a:lnTo>
                  <a:lnTo>
                    <a:pt x="317" y="946"/>
                  </a:lnTo>
                  <a:lnTo>
                    <a:pt x="317" y="951"/>
                  </a:lnTo>
                  <a:lnTo>
                    <a:pt x="320" y="951"/>
                  </a:lnTo>
                  <a:lnTo>
                    <a:pt x="322" y="956"/>
                  </a:lnTo>
                  <a:lnTo>
                    <a:pt x="333" y="954"/>
                  </a:lnTo>
                  <a:lnTo>
                    <a:pt x="335" y="956"/>
                  </a:lnTo>
                  <a:lnTo>
                    <a:pt x="342" y="946"/>
                  </a:lnTo>
                  <a:lnTo>
                    <a:pt x="345" y="946"/>
                  </a:lnTo>
                  <a:lnTo>
                    <a:pt x="347" y="941"/>
                  </a:lnTo>
                  <a:lnTo>
                    <a:pt x="362" y="929"/>
                  </a:lnTo>
                  <a:lnTo>
                    <a:pt x="367" y="917"/>
                  </a:lnTo>
                  <a:lnTo>
                    <a:pt x="369" y="918"/>
                  </a:lnTo>
                  <a:lnTo>
                    <a:pt x="378" y="906"/>
                  </a:lnTo>
                  <a:lnTo>
                    <a:pt x="384" y="908"/>
                  </a:lnTo>
                  <a:lnTo>
                    <a:pt x="384" y="905"/>
                  </a:lnTo>
                  <a:lnTo>
                    <a:pt x="396" y="900"/>
                  </a:lnTo>
                  <a:lnTo>
                    <a:pt x="400" y="908"/>
                  </a:lnTo>
                  <a:lnTo>
                    <a:pt x="449" y="917"/>
                  </a:lnTo>
                  <a:lnTo>
                    <a:pt x="457" y="915"/>
                  </a:lnTo>
                  <a:lnTo>
                    <a:pt x="471" y="918"/>
                  </a:lnTo>
                  <a:lnTo>
                    <a:pt x="477" y="934"/>
                  </a:lnTo>
                  <a:lnTo>
                    <a:pt x="489" y="925"/>
                  </a:lnTo>
                  <a:lnTo>
                    <a:pt x="498" y="922"/>
                  </a:lnTo>
                  <a:lnTo>
                    <a:pt x="510" y="910"/>
                  </a:lnTo>
                  <a:lnTo>
                    <a:pt x="510" y="895"/>
                  </a:lnTo>
                  <a:lnTo>
                    <a:pt x="525" y="891"/>
                  </a:lnTo>
                  <a:lnTo>
                    <a:pt x="560" y="912"/>
                  </a:lnTo>
                  <a:lnTo>
                    <a:pt x="576" y="922"/>
                  </a:lnTo>
                  <a:lnTo>
                    <a:pt x="582" y="924"/>
                  </a:lnTo>
                  <a:lnTo>
                    <a:pt x="589" y="920"/>
                  </a:lnTo>
                  <a:lnTo>
                    <a:pt x="606" y="920"/>
                  </a:lnTo>
                  <a:lnTo>
                    <a:pt x="620" y="924"/>
                  </a:lnTo>
                  <a:lnTo>
                    <a:pt x="632" y="937"/>
                  </a:lnTo>
                  <a:lnTo>
                    <a:pt x="638" y="939"/>
                  </a:lnTo>
                  <a:lnTo>
                    <a:pt x="657" y="930"/>
                  </a:lnTo>
                  <a:lnTo>
                    <a:pt x="657" y="929"/>
                  </a:lnTo>
                  <a:lnTo>
                    <a:pt x="664" y="922"/>
                  </a:lnTo>
                  <a:lnTo>
                    <a:pt x="671" y="924"/>
                  </a:lnTo>
                  <a:lnTo>
                    <a:pt x="676" y="917"/>
                  </a:lnTo>
                  <a:lnTo>
                    <a:pt x="677" y="915"/>
                  </a:lnTo>
                  <a:lnTo>
                    <a:pt x="679" y="910"/>
                  </a:lnTo>
                  <a:lnTo>
                    <a:pt x="681" y="901"/>
                  </a:lnTo>
                  <a:lnTo>
                    <a:pt x="684" y="898"/>
                  </a:lnTo>
                  <a:lnTo>
                    <a:pt x="686" y="895"/>
                  </a:lnTo>
                  <a:lnTo>
                    <a:pt x="689" y="889"/>
                  </a:lnTo>
                  <a:lnTo>
                    <a:pt x="691" y="888"/>
                  </a:lnTo>
                  <a:lnTo>
                    <a:pt x="694" y="886"/>
                  </a:lnTo>
                  <a:lnTo>
                    <a:pt x="698" y="888"/>
                  </a:lnTo>
                  <a:lnTo>
                    <a:pt x="699" y="889"/>
                  </a:lnTo>
                  <a:lnTo>
                    <a:pt x="699" y="893"/>
                  </a:lnTo>
                  <a:lnTo>
                    <a:pt x="704" y="896"/>
                  </a:lnTo>
                  <a:lnTo>
                    <a:pt x="708" y="898"/>
                  </a:lnTo>
                  <a:lnTo>
                    <a:pt x="709" y="898"/>
                  </a:lnTo>
                  <a:lnTo>
                    <a:pt x="711" y="895"/>
                  </a:lnTo>
                  <a:lnTo>
                    <a:pt x="711" y="893"/>
                  </a:lnTo>
                  <a:lnTo>
                    <a:pt x="711" y="891"/>
                  </a:lnTo>
                  <a:lnTo>
                    <a:pt x="706" y="884"/>
                  </a:lnTo>
                  <a:lnTo>
                    <a:pt x="701" y="878"/>
                  </a:lnTo>
                  <a:lnTo>
                    <a:pt x="701" y="876"/>
                  </a:lnTo>
                  <a:lnTo>
                    <a:pt x="701" y="874"/>
                  </a:lnTo>
                  <a:lnTo>
                    <a:pt x="703" y="871"/>
                  </a:lnTo>
                  <a:lnTo>
                    <a:pt x="704" y="867"/>
                  </a:lnTo>
                  <a:lnTo>
                    <a:pt x="708" y="864"/>
                  </a:lnTo>
                  <a:lnTo>
                    <a:pt x="711" y="862"/>
                  </a:lnTo>
                  <a:lnTo>
                    <a:pt x="715" y="862"/>
                  </a:lnTo>
                  <a:lnTo>
                    <a:pt x="716" y="860"/>
                  </a:lnTo>
                  <a:lnTo>
                    <a:pt x="718" y="859"/>
                  </a:lnTo>
                  <a:lnTo>
                    <a:pt x="720" y="857"/>
                  </a:lnTo>
                  <a:lnTo>
                    <a:pt x="720" y="854"/>
                  </a:lnTo>
                  <a:lnTo>
                    <a:pt x="721" y="847"/>
                  </a:lnTo>
                  <a:lnTo>
                    <a:pt x="728" y="835"/>
                  </a:lnTo>
                  <a:lnTo>
                    <a:pt x="732" y="811"/>
                  </a:lnTo>
                  <a:lnTo>
                    <a:pt x="723" y="806"/>
                  </a:lnTo>
                  <a:lnTo>
                    <a:pt x="711" y="809"/>
                  </a:lnTo>
                  <a:lnTo>
                    <a:pt x="704" y="796"/>
                  </a:lnTo>
                  <a:lnTo>
                    <a:pt x="708" y="785"/>
                  </a:lnTo>
                  <a:lnTo>
                    <a:pt x="698" y="772"/>
                  </a:lnTo>
                  <a:lnTo>
                    <a:pt x="693" y="767"/>
                  </a:lnTo>
                  <a:lnTo>
                    <a:pt x="682" y="774"/>
                  </a:lnTo>
                  <a:lnTo>
                    <a:pt x="676" y="774"/>
                  </a:lnTo>
                  <a:lnTo>
                    <a:pt x="667" y="757"/>
                  </a:lnTo>
                  <a:lnTo>
                    <a:pt x="650" y="743"/>
                  </a:lnTo>
                  <a:lnTo>
                    <a:pt x="640" y="714"/>
                  </a:lnTo>
                  <a:lnTo>
                    <a:pt x="645" y="697"/>
                  </a:lnTo>
                  <a:lnTo>
                    <a:pt x="657" y="683"/>
                  </a:lnTo>
                  <a:lnTo>
                    <a:pt x="669" y="687"/>
                  </a:lnTo>
                  <a:lnTo>
                    <a:pt x="669" y="699"/>
                  </a:lnTo>
                  <a:lnTo>
                    <a:pt x="693" y="705"/>
                  </a:lnTo>
                  <a:lnTo>
                    <a:pt x="696" y="699"/>
                  </a:lnTo>
                  <a:lnTo>
                    <a:pt x="694" y="688"/>
                  </a:lnTo>
                  <a:lnTo>
                    <a:pt x="713" y="680"/>
                  </a:lnTo>
                  <a:lnTo>
                    <a:pt x="730" y="673"/>
                  </a:lnTo>
                  <a:lnTo>
                    <a:pt x="738" y="649"/>
                  </a:lnTo>
                  <a:lnTo>
                    <a:pt x="735" y="641"/>
                  </a:lnTo>
                  <a:lnTo>
                    <a:pt x="735" y="630"/>
                  </a:lnTo>
                  <a:lnTo>
                    <a:pt x="742" y="624"/>
                  </a:lnTo>
                  <a:lnTo>
                    <a:pt x="760" y="620"/>
                  </a:lnTo>
                  <a:lnTo>
                    <a:pt x="776" y="637"/>
                  </a:lnTo>
                  <a:lnTo>
                    <a:pt x="798" y="641"/>
                  </a:lnTo>
                  <a:lnTo>
                    <a:pt x="820" y="639"/>
                  </a:lnTo>
                  <a:lnTo>
                    <a:pt x="835" y="622"/>
                  </a:lnTo>
                  <a:lnTo>
                    <a:pt x="835" y="593"/>
                  </a:lnTo>
                  <a:lnTo>
                    <a:pt x="843" y="586"/>
                  </a:lnTo>
                  <a:lnTo>
                    <a:pt x="855" y="584"/>
                  </a:lnTo>
                  <a:lnTo>
                    <a:pt x="869" y="595"/>
                  </a:lnTo>
                  <a:lnTo>
                    <a:pt x="891" y="590"/>
                  </a:lnTo>
                  <a:lnTo>
                    <a:pt x="901" y="581"/>
                  </a:lnTo>
                  <a:lnTo>
                    <a:pt x="896" y="572"/>
                  </a:lnTo>
                  <a:lnTo>
                    <a:pt x="896" y="566"/>
                  </a:lnTo>
                  <a:lnTo>
                    <a:pt x="903" y="562"/>
                  </a:lnTo>
                  <a:lnTo>
                    <a:pt x="891" y="559"/>
                  </a:lnTo>
                  <a:lnTo>
                    <a:pt x="891" y="550"/>
                  </a:lnTo>
                  <a:lnTo>
                    <a:pt x="897" y="552"/>
                  </a:lnTo>
                  <a:lnTo>
                    <a:pt x="903" y="545"/>
                  </a:lnTo>
                  <a:lnTo>
                    <a:pt x="894" y="543"/>
                  </a:lnTo>
                  <a:lnTo>
                    <a:pt x="894" y="535"/>
                  </a:lnTo>
                  <a:lnTo>
                    <a:pt x="903" y="532"/>
                  </a:lnTo>
                  <a:lnTo>
                    <a:pt x="899" y="526"/>
                  </a:lnTo>
                  <a:lnTo>
                    <a:pt x="887" y="530"/>
                  </a:lnTo>
                  <a:lnTo>
                    <a:pt x="889" y="521"/>
                  </a:lnTo>
                  <a:lnTo>
                    <a:pt x="882" y="518"/>
                  </a:lnTo>
                  <a:lnTo>
                    <a:pt x="884" y="511"/>
                  </a:lnTo>
                  <a:lnTo>
                    <a:pt x="879" y="509"/>
                  </a:lnTo>
                  <a:lnTo>
                    <a:pt x="877" y="492"/>
                  </a:lnTo>
                  <a:lnTo>
                    <a:pt x="843" y="462"/>
                  </a:lnTo>
                  <a:lnTo>
                    <a:pt x="837" y="465"/>
                  </a:lnTo>
                  <a:lnTo>
                    <a:pt x="825" y="436"/>
                  </a:lnTo>
                  <a:lnTo>
                    <a:pt x="833" y="412"/>
                  </a:lnTo>
                  <a:lnTo>
                    <a:pt x="842" y="402"/>
                  </a:lnTo>
                  <a:lnTo>
                    <a:pt x="853" y="397"/>
                  </a:lnTo>
                  <a:lnTo>
                    <a:pt x="859" y="390"/>
                  </a:lnTo>
                  <a:lnTo>
                    <a:pt x="881" y="376"/>
                  </a:lnTo>
                  <a:lnTo>
                    <a:pt x="887" y="356"/>
                  </a:lnTo>
                  <a:lnTo>
                    <a:pt x="887" y="325"/>
                  </a:lnTo>
                  <a:lnTo>
                    <a:pt x="884" y="322"/>
                  </a:lnTo>
                  <a:lnTo>
                    <a:pt x="882" y="312"/>
                  </a:lnTo>
                  <a:lnTo>
                    <a:pt x="867" y="301"/>
                  </a:lnTo>
                  <a:lnTo>
                    <a:pt x="857" y="276"/>
                  </a:lnTo>
                  <a:lnTo>
                    <a:pt x="843" y="257"/>
                  </a:lnTo>
                  <a:lnTo>
                    <a:pt x="833" y="252"/>
                  </a:lnTo>
                  <a:lnTo>
                    <a:pt x="826" y="242"/>
                  </a:lnTo>
                  <a:lnTo>
                    <a:pt x="826" y="235"/>
                  </a:lnTo>
                  <a:lnTo>
                    <a:pt x="825" y="218"/>
                  </a:lnTo>
                  <a:lnTo>
                    <a:pt x="803" y="209"/>
                  </a:lnTo>
                  <a:lnTo>
                    <a:pt x="792" y="192"/>
                  </a:lnTo>
                  <a:lnTo>
                    <a:pt x="791" y="184"/>
                  </a:lnTo>
                  <a:lnTo>
                    <a:pt x="781" y="169"/>
                  </a:lnTo>
                  <a:lnTo>
                    <a:pt x="774" y="155"/>
                  </a:lnTo>
                  <a:lnTo>
                    <a:pt x="762" y="136"/>
                  </a:lnTo>
                  <a:lnTo>
                    <a:pt x="764" y="123"/>
                  </a:lnTo>
                  <a:lnTo>
                    <a:pt x="764" y="107"/>
                  </a:lnTo>
                  <a:lnTo>
                    <a:pt x="757" y="97"/>
                  </a:lnTo>
                  <a:lnTo>
                    <a:pt x="750" y="85"/>
                  </a:lnTo>
                  <a:lnTo>
                    <a:pt x="752" y="71"/>
                  </a:lnTo>
                  <a:lnTo>
                    <a:pt x="747" y="54"/>
                  </a:lnTo>
                  <a:lnTo>
                    <a:pt x="726" y="49"/>
                  </a:lnTo>
                  <a:lnTo>
                    <a:pt x="718" y="49"/>
                  </a:lnTo>
                  <a:lnTo>
                    <a:pt x="709" y="32"/>
                  </a:lnTo>
                  <a:lnTo>
                    <a:pt x="701" y="27"/>
                  </a:lnTo>
                  <a:lnTo>
                    <a:pt x="681" y="27"/>
                  </a:lnTo>
                  <a:lnTo>
                    <a:pt x="667" y="13"/>
                  </a:lnTo>
                  <a:lnTo>
                    <a:pt x="652" y="10"/>
                  </a:lnTo>
                  <a:lnTo>
                    <a:pt x="645" y="2"/>
                  </a:lnTo>
                  <a:lnTo>
                    <a:pt x="637" y="0"/>
                  </a:lnTo>
                  <a:lnTo>
                    <a:pt x="615" y="13"/>
                  </a:lnTo>
                  <a:lnTo>
                    <a:pt x="599" y="15"/>
                  </a:lnTo>
                  <a:lnTo>
                    <a:pt x="586" y="24"/>
                  </a:lnTo>
                  <a:lnTo>
                    <a:pt x="589" y="36"/>
                  </a:lnTo>
                  <a:lnTo>
                    <a:pt x="579" y="46"/>
                  </a:lnTo>
                  <a:lnTo>
                    <a:pt x="571" y="65"/>
                  </a:lnTo>
                  <a:lnTo>
                    <a:pt x="566" y="70"/>
                  </a:lnTo>
                  <a:lnTo>
                    <a:pt x="567" y="73"/>
                  </a:lnTo>
                  <a:lnTo>
                    <a:pt x="567" y="78"/>
                  </a:lnTo>
                  <a:lnTo>
                    <a:pt x="572" y="83"/>
                  </a:lnTo>
                  <a:lnTo>
                    <a:pt x="571" y="88"/>
                  </a:lnTo>
                  <a:lnTo>
                    <a:pt x="559" y="94"/>
                  </a:lnTo>
                  <a:lnTo>
                    <a:pt x="547" y="88"/>
                  </a:lnTo>
                  <a:lnTo>
                    <a:pt x="535" y="94"/>
                  </a:lnTo>
                  <a:lnTo>
                    <a:pt x="527" y="87"/>
                  </a:lnTo>
                  <a:lnTo>
                    <a:pt x="520" y="90"/>
                  </a:lnTo>
                  <a:lnTo>
                    <a:pt x="515" y="88"/>
                  </a:lnTo>
                  <a:lnTo>
                    <a:pt x="506" y="75"/>
                  </a:lnTo>
                  <a:lnTo>
                    <a:pt x="508" y="63"/>
                  </a:lnTo>
                  <a:lnTo>
                    <a:pt x="498" y="65"/>
                  </a:lnTo>
                  <a:lnTo>
                    <a:pt x="496" y="59"/>
                  </a:lnTo>
                  <a:lnTo>
                    <a:pt x="498" y="49"/>
                  </a:lnTo>
                  <a:lnTo>
                    <a:pt x="491" y="49"/>
                  </a:lnTo>
                  <a:lnTo>
                    <a:pt x="484" y="42"/>
                  </a:lnTo>
                  <a:lnTo>
                    <a:pt x="469" y="54"/>
                  </a:lnTo>
                  <a:lnTo>
                    <a:pt x="459" y="49"/>
                  </a:lnTo>
                  <a:lnTo>
                    <a:pt x="452" y="39"/>
                  </a:lnTo>
                  <a:lnTo>
                    <a:pt x="452" y="48"/>
                  </a:lnTo>
                  <a:lnTo>
                    <a:pt x="447" y="49"/>
                  </a:lnTo>
                  <a:lnTo>
                    <a:pt x="444" y="48"/>
                  </a:lnTo>
                  <a:lnTo>
                    <a:pt x="445" y="37"/>
                  </a:lnTo>
                  <a:lnTo>
                    <a:pt x="425" y="36"/>
                  </a:lnTo>
                  <a:lnTo>
                    <a:pt x="410" y="37"/>
                  </a:lnTo>
                  <a:lnTo>
                    <a:pt x="405" y="66"/>
                  </a:lnTo>
                  <a:lnTo>
                    <a:pt x="394" y="78"/>
                  </a:lnTo>
                  <a:lnTo>
                    <a:pt x="383" y="87"/>
                  </a:lnTo>
                  <a:lnTo>
                    <a:pt x="352" y="90"/>
                  </a:lnTo>
                  <a:lnTo>
                    <a:pt x="344" y="111"/>
                  </a:lnTo>
                  <a:lnTo>
                    <a:pt x="333" y="123"/>
                  </a:lnTo>
                  <a:lnTo>
                    <a:pt x="318" y="123"/>
                  </a:lnTo>
                  <a:lnTo>
                    <a:pt x="293" y="114"/>
                  </a:lnTo>
                  <a:lnTo>
                    <a:pt x="254" y="121"/>
                  </a:lnTo>
                  <a:lnTo>
                    <a:pt x="245" y="126"/>
                  </a:lnTo>
                  <a:lnTo>
                    <a:pt x="235" y="150"/>
                  </a:lnTo>
                  <a:lnTo>
                    <a:pt x="212" y="160"/>
                  </a:lnTo>
                  <a:lnTo>
                    <a:pt x="198" y="175"/>
                  </a:lnTo>
                  <a:lnTo>
                    <a:pt x="193" y="189"/>
                  </a:lnTo>
                  <a:lnTo>
                    <a:pt x="215" y="194"/>
                  </a:lnTo>
                  <a:lnTo>
                    <a:pt x="218" y="194"/>
                  </a:lnTo>
                  <a:lnTo>
                    <a:pt x="234" y="201"/>
                  </a:lnTo>
                  <a:lnTo>
                    <a:pt x="237" y="192"/>
                  </a:lnTo>
                  <a:lnTo>
                    <a:pt x="245" y="187"/>
                  </a:lnTo>
                  <a:lnTo>
                    <a:pt x="254" y="186"/>
                  </a:lnTo>
                  <a:lnTo>
                    <a:pt x="301" y="196"/>
                  </a:lnTo>
                  <a:lnTo>
                    <a:pt x="301" y="204"/>
                  </a:lnTo>
                  <a:lnTo>
                    <a:pt x="286" y="221"/>
                  </a:lnTo>
                  <a:lnTo>
                    <a:pt x="286" y="227"/>
                  </a:lnTo>
                  <a:lnTo>
                    <a:pt x="278" y="230"/>
                  </a:lnTo>
                  <a:lnTo>
                    <a:pt x="274" y="223"/>
                  </a:lnTo>
                  <a:lnTo>
                    <a:pt x="271" y="223"/>
                  </a:lnTo>
                  <a:lnTo>
                    <a:pt x="267" y="232"/>
                  </a:lnTo>
                  <a:lnTo>
                    <a:pt x="262" y="227"/>
                  </a:lnTo>
                  <a:lnTo>
                    <a:pt x="249" y="244"/>
                  </a:lnTo>
                  <a:lnTo>
                    <a:pt x="245" y="245"/>
                  </a:lnTo>
                  <a:lnTo>
                    <a:pt x="244" y="249"/>
                  </a:lnTo>
                  <a:lnTo>
                    <a:pt x="244" y="245"/>
                  </a:lnTo>
                  <a:lnTo>
                    <a:pt x="205" y="271"/>
                  </a:lnTo>
                  <a:lnTo>
                    <a:pt x="176" y="279"/>
                  </a:lnTo>
                  <a:lnTo>
                    <a:pt x="161" y="274"/>
                  </a:lnTo>
                  <a:lnTo>
                    <a:pt x="157" y="264"/>
                  </a:lnTo>
                  <a:lnTo>
                    <a:pt x="135" y="273"/>
                  </a:lnTo>
                  <a:lnTo>
                    <a:pt x="120" y="278"/>
                  </a:lnTo>
                  <a:lnTo>
                    <a:pt x="79" y="300"/>
                  </a:lnTo>
                  <a:lnTo>
                    <a:pt x="51" y="301"/>
                  </a:lnTo>
                  <a:lnTo>
                    <a:pt x="40" y="307"/>
                  </a:lnTo>
                  <a:lnTo>
                    <a:pt x="20" y="327"/>
                  </a:lnTo>
                  <a:lnTo>
                    <a:pt x="15" y="337"/>
                  </a:lnTo>
                  <a:lnTo>
                    <a:pt x="17" y="342"/>
                  </a:lnTo>
                  <a:lnTo>
                    <a:pt x="25" y="356"/>
                  </a:lnTo>
                  <a:lnTo>
                    <a:pt x="17" y="380"/>
                  </a:lnTo>
                  <a:lnTo>
                    <a:pt x="7" y="426"/>
                  </a:lnTo>
                  <a:lnTo>
                    <a:pt x="1" y="436"/>
                  </a:lnTo>
                  <a:lnTo>
                    <a:pt x="0" y="448"/>
                  </a:lnTo>
                </a:path>
              </a:pathLst>
            </a:custGeom>
            <a:solidFill>
              <a:srgbClr val="CC0000"/>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3" name="Freeform 35"/>
            <p:cNvSpPr>
              <a:spLocks/>
            </p:cNvSpPr>
            <p:nvPr/>
          </p:nvSpPr>
          <p:spPr bwMode="auto">
            <a:xfrm>
              <a:off x="4189" y="2677"/>
              <a:ext cx="50" cy="70"/>
            </a:xfrm>
            <a:custGeom>
              <a:avLst/>
              <a:gdLst>
                <a:gd name="T0" fmla="*/ 0 w 114"/>
                <a:gd name="T1" fmla="*/ 116 h 176"/>
                <a:gd name="T2" fmla="*/ 9 w 114"/>
                <a:gd name="T3" fmla="*/ 111 h 176"/>
                <a:gd name="T4" fmla="*/ 19 w 114"/>
                <a:gd name="T5" fmla="*/ 70 h 176"/>
                <a:gd name="T6" fmla="*/ 36 w 114"/>
                <a:gd name="T7" fmla="*/ 67 h 176"/>
                <a:gd name="T8" fmla="*/ 39 w 114"/>
                <a:gd name="T9" fmla="*/ 63 h 176"/>
                <a:gd name="T10" fmla="*/ 38 w 114"/>
                <a:gd name="T11" fmla="*/ 51 h 176"/>
                <a:gd name="T12" fmla="*/ 33 w 114"/>
                <a:gd name="T13" fmla="*/ 46 h 176"/>
                <a:gd name="T14" fmla="*/ 39 w 114"/>
                <a:gd name="T15" fmla="*/ 43 h 176"/>
                <a:gd name="T16" fmla="*/ 46 w 114"/>
                <a:gd name="T17" fmla="*/ 38 h 176"/>
                <a:gd name="T18" fmla="*/ 51 w 114"/>
                <a:gd name="T19" fmla="*/ 22 h 176"/>
                <a:gd name="T20" fmla="*/ 56 w 114"/>
                <a:gd name="T21" fmla="*/ 22 h 176"/>
                <a:gd name="T22" fmla="*/ 56 w 114"/>
                <a:gd name="T23" fmla="*/ 29 h 176"/>
                <a:gd name="T24" fmla="*/ 63 w 114"/>
                <a:gd name="T25" fmla="*/ 31 h 176"/>
                <a:gd name="T26" fmla="*/ 63 w 114"/>
                <a:gd name="T27" fmla="*/ 29 h 176"/>
                <a:gd name="T28" fmla="*/ 68 w 114"/>
                <a:gd name="T29" fmla="*/ 36 h 176"/>
                <a:gd name="T30" fmla="*/ 73 w 114"/>
                <a:gd name="T31" fmla="*/ 29 h 176"/>
                <a:gd name="T32" fmla="*/ 77 w 114"/>
                <a:gd name="T33" fmla="*/ 21 h 176"/>
                <a:gd name="T34" fmla="*/ 73 w 114"/>
                <a:gd name="T35" fmla="*/ 11 h 176"/>
                <a:gd name="T36" fmla="*/ 78 w 114"/>
                <a:gd name="T37" fmla="*/ 4 h 176"/>
                <a:gd name="T38" fmla="*/ 77 w 114"/>
                <a:gd name="T39" fmla="*/ 2 h 176"/>
                <a:gd name="T40" fmla="*/ 80 w 114"/>
                <a:gd name="T41" fmla="*/ 0 h 176"/>
                <a:gd name="T42" fmla="*/ 85 w 114"/>
                <a:gd name="T43" fmla="*/ 2 h 176"/>
                <a:gd name="T44" fmla="*/ 88 w 114"/>
                <a:gd name="T45" fmla="*/ 7 h 176"/>
                <a:gd name="T46" fmla="*/ 99 w 114"/>
                <a:gd name="T47" fmla="*/ 5 h 176"/>
                <a:gd name="T48" fmla="*/ 100 w 114"/>
                <a:gd name="T49" fmla="*/ 33 h 176"/>
                <a:gd name="T50" fmla="*/ 90 w 114"/>
                <a:gd name="T51" fmla="*/ 39 h 176"/>
                <a:gd name="T52" fmla="*/ 87 w 114"/>
                <a:gd name="T53" fmla="*/ 45 h 176"/>
                <a:gd name="T54" fmla="*/ 88 w 114"/>
                <a:gd name="T55" fmla="*/ 50 h 176"/>
                <a:gd name="T56" fmla="*/ 82 w 114"/>
                <a:gd name="T57" fmla="*/ 57 h 176"/>
                <a:gd name="T58" fmla="*/ 80 w 114"/>
                <a:gd name="T59" fmla="*/ 72 h 176"/>
                <a:gd name="T60" fmla="*/ 109 w 114"/>
                <a:gd name="T61" fmla="*/ 108 h 176"/>
                <a:gd name="T62" fmla="*/ 107 w 114"/>
                <a:gd name="T63" fmla="*/ 113 h 176"/>
                <a:gd name="T64" fmla="*/ 112 w 114"/>
                <a:gd name="T65" fmla="*/ 130 h 176"/>
                <a:gd name="T66" fmla="*/ 109 w 114"/>
                <a:gd name="T67" fmla="*/ 138 h 176"/>
                <a:gd name="T68" fmla="*/ 114 w 114"/>
                <a:gd name="T69" fmla="*/ 159 h 176"/>
                <a:gd name="T70" fmla="*/ 110 w 114"/>
                <a:gd name="T71" fmla="*/ 157 h 176"/>
                <a:gd name="T72" fmla="*/ 107 w 114"/>
                <a:gd name="T73" fmla="*/ 160 h 176"/>
                <a:gd name="T74" fmla="*/ 102 w 114"/>
                <a:gd name="T75" fmla="*/ 174 h 176"/>
                <a:gd name="T76" fmla="*/ 97 w 114"/>
                <a:gd name="T77" fmla="*/ 176 h 176"/>
                <a:gd name="T78" fmla="*/ 92 w 114"/>
                <a:gd name="T79" fmla="*/ 172 h 176"/>
                <a:gd name="T80" fmla="*/ 77 w 114"/>
                <a:gd name="T81" fmla="*/ 176 h 176"/>
                <a:gd name="T82" fmla="*/ 46 w 114"/>
                <a:gd name="T83" fmla="*/ 159 h 176"/>
                <a:gd name="T84" fmla="*/ 39 w 114"/>
                <a:gd name="T85" fmla="*/ 149 h 176"/>
                <a:gd name="T86" fmla="*/ 34 w 114"/>
                <a:gd name="T87" fmla="*/ 149 h 176"/>
                <a:gd name="T88" fmla="*/ 31 w 114"/>
                <a:gd name="T89" fmla="*/ 143 h 176"/>
                <a:gd name="T90" fmla="*/ 12 w 114"/>
                <a:gd name="T91" fmla="*/ 123 h 176"/>
                <a:gd name="T92" fmla="*/ 0 w 114"/>
                <a:gd name="T9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176">
                  <a:moveTo>
                    <a:pt x="0" y="116"/>
                  </a:moveTo>
                  <a:lnTo>
                    <a:pt x="9" y="111"/>
                  </a:lnTo>
                  <a:lnTo>
                    <a:pt x="19" y="70"/>
                  </a:lnTo>
                  <a:lnTo>
                    <a:pt x="36" y="67"/>
                  </a:lnTo>
                  <a:lnTo>
                    <a:pt x="39" y="63"/>
                  </a:lnTo>
                  <a:lnTo>
                    <a:pt x="38" y="51"/>
                  </a:lnTo>
                  <a:lnTo>
                    <a:pt x="33" y="46"/>
                  </a:lnTo>
                  <a:lnTo>
                    <a:pt x="39" y="43"/>
                  </a:lnTo>
                  <a:lnTo>
                    <a:pt x="46" y="38"/>
                  </a:lnTo>
                  <a:lnTo>
                    <a:pt x="51" y="22"/>
                  </a:lnTo>
                  <a:lnTo>
                    <a:pt x="56" y="22"/>
                  </a:lnTo>
                  <a:lnTo>
                    <a:pt x="56" y="29"/>
                  </a:lnTo>
                  <a:lnTo>
                    <a:pt x="63" y="31"/>
                  </a:lnTo>
                  <a:lnTo>
                    <a:pt x="63" y="29"/>
                  </a:lnTo>
                  <a:lnTo>
                    <a:pt x="68" y="36"/>
                  </a:lnTo>
                  <a:lnTo>
                    <a:pt x="73" y="29"/>
                  </a:lnTo>
                  <a:lnTo>
                    <a:pt x="77" y="21"/>
                  </a:lnTo>
                  <a:lnTo>
                    <a:pt x="73" y="11"/>
                  </a:lnTo>
                  <a:lnTo>
                    <a:pt x="78" y="4"/>
                  </a:lnTo>
                  <a:lnTo>
                    <a:pt x="77" y="2"/>
                  </a:lnTo>
                  <a:lnTo>
                    <a:pt x="80" y="0"/>
                  </a:lnTo>
                  <a:lnTo>
                    <a:pt x="85" y="2"/>
                  </a:lnTo>
                  <a:lnTo>
                    <a:pt x="88" y="7"/>
                  </a:lnTo>
                  <a:lnTo>
                    <a:pt x="99" y="5"/>
                  </a:lnTo>
                  <a:lnTo>
                    <a:pt x="100" y="33"/>
                  </a:lnTo>
                  <a:lnTo>
                    <a:pt x="90" y="39"/>
                  </a:lnTo>
                  <a:lnTo>
                    <a:pt x="87" y="45"/>
                  </a:lnTo>
                  <a:lnTo>
                    <a:pt x="88" y="50"/>
                  </a:lnTo>
                  <a:lnTo>
                    <a:pt x="82" y="57"/>
                  </a:lnTo>
                  <a:lnTo>
                    <a:pt x="80" y="72"/>
                  </a:lnTo>
                  <a:lnTo>
                    <a:pt x="109" y="108"/>
                  </a:lnTo>
                  <a:lnTo>
                    <a:pt x="107" y="113"/>
                  </a:lnTo>
                  <a:lnTo>
                    <a:pt x="112" y="130"/>
                  </a:lnTo>
                  <a:lnTo>
                    <a:pt x="109" y="138"/>
                  </a:lnTo>
                  <a:lnTo>
                    <a:pt x="114" y="159"/>
                  </a:lnTo>
                  <a:lnTo>
                    <a:pt x="110" y="157"/>
                  </a:lnTo>
                  <a:lnTo>
                    <a:pt x="107" y="160"/>
                  </a:lnTo>
                  <a:lnTo>
                    <a:pt x="102" y="174"/>
                  </a:lnTo>
                  <a:lnTo>
                    <a:pt x="97" y="176"/>
                  </a:lnTo>
                  <a:lnTo>
                    <a:pt x="92" y="172"/>
                  </a:lnTo>
                  <a:lnTo>
                    <a:pt x="77" y="176"/>
                  </a:lnTo>
                  <a:lnTo>
                    <a:pt x="46" y="159"/>
                  </a:lnTo>
                  <a:lnTo>
                    <a:pt x="39" y="149"/>
                  </a:lnTo>
                  <a:lnTo>
                    <a:pt x="34" y="149"/>
                  </a:lnTo>
                  <a:lnTo>
                    <a:pt x="31" y="143"/>
                  </a:lnTo>
                  <a:lnTo>
                    <a:pt x="12" y="123"/>
                  </a:lnTo>
                  <a:lnTo>
                    <a:pt x="0" y="116"/>
                  </a:lnTo>
                  <a:close/>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4" name="Freeform 36"/>
            <p:cNvSpPr>
              <a:spLocks/>
            </p:cNvSpPr>
            <p:nvPr/>
          </p:nvSpPr>
          <p:spPr bwMode="auto">
            <a:xfrm>
              <a:off x="3880" y="1728"/>
              <a:ext cx="432" cy="420"/>
            </a:xfrm>
            <a:custGeom>
              <a:avLst/>
              <a:gdLst>
                <a:gd name="T0" fmla="*/ 22 w 974"/>
                <a:gd name="T1" fmla="*/ 760 h 1036"/>
                <a:gd name="T2" fmla="*/ 51 w 974"/>
                <a:gd name="T3" fmla="*/ 740 h 1036"/>
                <a:gd name="T4" fmla="*/ 55 w 974"/>
                <a:gd name="T5" fmla="*/ 707 h 1036"/>
                <a:gd name="T6" fmla="*/ 33 w 974"/>
                <a:gd name="T7" fmla="*/ 673 h 1036"/>
                <a:gd name="T8" fmla="*/ 46 w 974"/>
                <a:gd name="T9" fmla="*/ 634 h 1036"/>
                <a:gd name="T10" fmla="*/ 77 w 974"/>
                <a:gd name="T11" fmla="*/ 596 h 1036"/>
                <a:gd name="T12" fmla="*/ 99 w 974"/>
                <a:gd name="T13" fmla="*/ 542 h 1036"/>
                <a:gd name="T14" fmla="*/ 107 w 974"/>
                <a:gd name="T15" fmla="*/ 603 h 1036"/>
                <a:gd name="T16" fmla="*/ 158 w 974"/>
                <a:gd name="T17" fmla="*/ 646 h 1036"/>
                <a:gd name="T18" fmla="*/ 183 w 974"/>
                <a:gd name="T19" fmla="*/ 598 h 1036"/>
                <a:gd name="T20" fmla="*/ 246 w 974"/>
                <a:gd name="T21" fmla="*/ 593 h 1036"/>
                <a:gd name="T22" fmla="*/ 248 w 974"/>
                <a:gd name="T23" fmla="*/ 612 h 1036"/>
                <a:gd name="T24" fmla="*/ 261 w 974"/>
                <a:gd name="T25" fmla="*/ 687 h 1036"/>
                <a:gd name="T26" fmla="*/ 292 w 974"/>
                <a:gd name="T27" fmla="*/ 729 h 1036"/>
                <a:gd name="T28" fmla="*/ 327 w 974"/>
                <a:gd name="T29" fmla="*/ 760 h 1036"/>
                <a:gd name="T30" fmla="*/ 371 w 974"/>
                <a:gd name="T31" fmla="*/ 704 h 1036"/>
                <a:gd name="T32" fmla="*/ 376 w 974"/>
                <a:gd name="T33" fmla="*/ 741 h 1036"/>
                <a:gd name="T34" fmla="*/ 415 w 974"/>
                <a:gd name="T35" fmla="*/ 797 h 1036"/>
                <a:gd name="T36" fmla="*/ 475 w 974"/>
                <a:gd name="T37" fmla="*/ 859 h 1036"/>
                <a:gd name="T38" fmla="*/ 505 w 974"/>
                <a:gd name="T39" fmla="*/ 917 h 1036"/>
                <a:gd name="T40" fmla="*/ 553 w 974"/>
                <a:gd name="T41" fmla="*/ 889 h 1036"/>
                <a:gd name="T42" fmla="*/ 575 w 974"/>
                <a:gd name="T43" fmla="*/ 918 h 1036"/>
                <a:gd name="T44" fmla="*/ 637 w 974"/>
                <a:gd name="T45" fmla="*/ 975 h 1036"/>
                <a:gd name="T46" fmla="*/ 700 w 974"/>
                <a:gd name="T47" fmla="*/ 1033 h 1036"/>
                <a:gd name="T48" fmla="*/ 869 w 974"/>
                <a:gd name="T49" fmla="*/ 753 h 1036"/>
                <a:gd name="T50" fmla="*/ 756 w 974"/>
                <a:gd name="T51" fmla="*/ 584 h 1036"/>
                <a:gd name="T52" fmla="*/ 886 w 974"/>
                <a:gd name="T53" fmla="*/ 438 h 1036"/>
                <a:gd name="T54" fmla="*/ 952 w 974"/>
                <a:gd name="T55" fmla="*/ 349 h 1036"/>
                <a:gd name="T56" fmla="*/ 925 w 974"/>
                <a:gd name="T57" fmla="*/ 273 h 1036"/>
                <a:gd name="T58" fmla="*/ 881 w 974"/>
                <a:gd name="T59" fmla="*/ 218 h 1036"/>
                <a:gd name="T60" fmla="*/ 862 w 974"/>
                <a:gd name="T61" fmla="*/ 146 h 1036"/>
                <a:gd name="T62" fmla="*/ 871 w 974"/>
                <a:gd name="T63" fmla="*/ 78 h 1036"/>
                <a:gd name="T64" fmla="*/ 569 w 974"/>
                <a:gd name="T65" fmla="*/ 10 h 1036"/>
                <a:gd name="T66" fmla="*/ 512 w 974"/>
                <a:gd name="T67" fmla="*/ 68 h 1036"/>
                <a:gd name="T68" fmla="*/ 529 w 974"/>
                <a:gd name="T69" fmla="*/ 174 h 1036"/>
                <a:gd name="T70" fmla="*/ 441 w 974"/>
                <a:gd name="T71" fmla="*/ 177 h 1036"/>
                <a:gd name="T72" fmla="*/ 366 w 974"/>
                <a:gd name="T73" fmla="*/ 223 h 1036"/>
                <a:gd name="T74" fmla="*/ 331 w 974"/>
                <a:gd name="T75" fmla="*/ 305 h 1036"/>
                <a:gd name="T76" fmla="*/ 324 w 974"/>
                <a:gd name="T77" fmla="*/ 380 h 1036"/>
                <a:gd name="T78" fmla="*/ 260 w 974"/>
                <a:gd name="T79" fmla="*/ 341 h 1036"/>
                <a:gd name="T80" fmla="*/ 212 w 974"/>
                <a:gd name="T81" fmla="*/ 332 h 1036"/>
                <a:gd name="T82" fmla="*/ 197 w 974"/>
                <a:gd name="T83" fmla="*/ 293 h 1036"/>
                <a:gd name="T84" fmla="*/ 197 w 974"/>
                <a:gd name="T85" fmla="*/ 249 h 1036"/>
                <a:gd name="T86" fmla="*/ 151 w 974"/>
                <a:gd name="T87" fmla="*/ 283 h 1036"/>
                <a:gd name="T88" fmla="*/ 146 w 974"/>
                <a:gd name="T89" fmla="*/ 315 h 1036"/>
                <a:gd name="T90" fmla="*/ 109 w 974"/>
                <a:gd name="T91" fmla="*/ 324 h 1036"/>
                <a:gd name="T92" fmla="*/ 82 w 974"/>
                <a:gd name="T93" fmla="*/ 414 h 1036"/>
                <a:gd name="T94" fmla="*/ 55 w 974"/>
                <a:gd name="T95" fmla="*/ 463 h 1036"/>
                <a:gd name="T96" fmla="*/ 29 w 974"/>
                <a:gd name="T97" fmla="*/ 475 h 1036"/>
                <a:gd name="T98" fmla="*/ 41 w 974"/>
                <a:gd name="T99" fmla="*/ 499 h 1036"/>
                <a:gd name="T100" fmla="*/ 38 w 974"/>
                <a:gd name="T101" fmla="*/ 509 h 1036"/>
                <a:gd name="T102" fmla="*/ 19 w 974"/>
                <a:gd name="T103" fmla="*/ 530 h 1036"/>
                <a:gd name="T104" fmla="*/ 16 w 974"/>
                <a:gd name="T105" fmla="*/ 584 h 1036"/>
                <a:gd name="T106" fmla="*/ 17 w 974"/>
                <a:gd name="T107" fmla="*/ 634 h 1036"/>
                <a:gd name="T108" fmla="*/ 11 w 974"/>
                <a:gd name="T109" fmla="*/ 69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 h="1036">
                  <a:moveTo>
                    <a:pt x="0" y="717"/>
                  </a:moveTo>
                  <a:lnTo>
                    <a:pt x="2" y="726"/>
                  </a:lnTo>
                  <a:lnTo>
                    <a:pt x="12" y="745"/>
                  </a:lnTo>
                  <a:lnTo>
                    <a:pt x="17" y="762"/>
                  </a:lnTo>
                  <a:lnTo>
                    <a:pt x="17" y="763"/>
                  </a:lnTo>
                  <a:lnTo>
                    <a:pt x="22" y="765"/>
                  </a:lnTo>
                  <a:lnTo>
                    <a:pt x="22" y="760"/>
                  </a:lnTo>
                  <a:lnTo>
                    <a:pt x="24" y="758"/>
                  </a:lnTo>
                  <a:lnTo>
                    <a:pt x="22" y="746"/>
                  </a:lnTo>
                  <a:lnTo>
                    <a:pt x="24" y="741"/>
                  </a:lnTo>
                  <a:lnTo>
                    <a:pt x="36" y="738"/>
                  </a:lnTo>
                  <a:lnTo>
                    <a:pt x="44" y="740"/>
                  </a:lnTo>
                  <a:lnTo>
                    <a:pt x="49" y="738"/>
                  </a:lnTo>
                  <a:lnTo>
                    <a:pt x="51" y="740"/>
                  </a:lnTo>
                  <a:lnTo>
                    <a:pt x="55" y="740"/>
                  </a:lnTo>
                  <a:lnTo>
                    <a:pt x="56" y="740"/>
                  </a:lnTo>
                  <a:lnTo>
                    <a:pt x="55" y="736"/>
                  </a:lnTo>
                  <a:lnTo>
                    <a:pt x="56" y="728"/>
                  </a:lnTo>
                  <a:lnTo>
                    <a:pt x="53" y="726"/>
                  </a:lnTo>
                  <a:lnTo>
                    <a:pt x="58" y="712"/>
                  </a:lnTo>
                  <a:lnTo>
                    <a:pt x="55" y="707"/>
                  </a:lnTo>
                  <a:lnTo>
                    <a:pt x="51" y="704"/>
                  </a:lnTo>
                  <a:lnTo>
                    <a:pt x="46" y="704"/>
                  </a:lnTo>
                  <a:lnTo>
                    <a:pt x="46" y="699"/>
                  </a:lnTo>
                  <a:lnTo>
                    <a:pt x="39" y="687"/>
                  </a:lnTo>
                  <a:lnTo>
                    <a:pt x="38" y="685"/>
                  </a:lnTo>
                  <a:lnTo>
                    <a:pt x="34" y="675"/>
                  </a:lnTo>
                  <a:lnTo>
                    <a:pt x="33" y="673"/>
                  </a:lnTo>
                  <a:lnTo>
                    <a:pt x="34" y="658"/>
                  </a:lnTo>
                  <a:lnTo>
                    <a:pt x="41" y="658"/>
                  </a:lnTo>
                  <a:lnTo>
                    <a:pt x="34" y="653"/>
                  </a:lnTo>
                  <a:lnTo>
                    <a:pt x="34" y="649"/>
                  </a:lnTo>
                  <a:lnTo>
                    <a:pt x="39" y="641"/>
                  </a:lnTo>
                  <a:lnTo>
                    <a:pt x="43" y="641"/>
                  </a:lnTo>
                  <a:lnTo>
                    <a:pt x="46" y="634"/>
                  </a:lnTo>
                  <a:lnTo>
                    <a:pt x="49" y="634"/>
                  </a:lnTo>
                  <a:lnTo>
                    <a:pt x="55" y="620"/>
                  </a:lnTo>
                  <a:lnTo>
                    <a:pt x="61" y="608"/>
                  </a:lnTo>
                  <a:lnTo>
                    <a:pt x="60" y="601"/>
                  </a:lnTo>
                  <a:lnTo>
                    <a:pt x="63" y="600"/>
                  </a:lnTo>
                  <a:lnTo>
                    <a:pt x="70" y="598"/>
                  </a:lnTo>
                  <a:lnTo>
                    <a:pt x="77" y="596"/>
                  </a:lnTo>
                  <a:lnTo>
                    <a:pt x="78" y="590"/>
                  </a:lnTo>
                  <a:lnTo>
                    <a:pt x="77" y="588"/>
                  </a:lnTo>
                  <a:lnTo>
                    <a:pt x="71" y="559"/>
                  </a:lnTo>
                  <a:lnTo>
                    <a:pt x="77" y="555"/>
                  </a:lnTo>
                  <a:lnTo>
                    <a:pt x="77" y="545"/>
                  </a:lnTo>
                  <a:lnTo>
                    <a:pt x="97" y="544"/>
                  </a:lnTo>
                  <a:lnTo>
                    <a:pt x="99" y="542"/>
                  </a:lnTo>
                  <a:lnTo>
                    <a:pt x="109" y="544"/>
                  </a:lnTo>
                  <a:lnTo>
                    <a:pt x="116" y="567"/>
                  </a:lnTo>
                  <a:lnTo>
                    <a:pt x="112" y="579"/>
                  </a:lnTo>
                  <a:lnTo>
                    <a:pt x="116" y="581"/>
                  </a:lnTo>
                  <a:lnTo>
                    <a:pt x="117" y="591"/>
                  </a:lnTo>
                  <a:lnTo>
                    <a:pt x="114" y="598"/>
                  </a:lnTo>
                  <a:lnTo>
                    <a:pt x="107" y="603"/>
                  </a:lnTo>
                  <a:lnTo>
                    <a:pt x="107" y="607"/>
                  </a:lnTo>
                  <a:lnTo>
                    <a:pt x="114" y="612"/>
                  </a:lnTo>
                  <a:lnTo>
                    <a:pt x="107" y="627"/>
                  </a:lnTo>
                  <a:lnTo>
                    <a:pt x="109" y="630"/>
                  </a:lnTo>
                  <a:lnTo>
                    <a:pt x="117" y="636"/>
                  </a:lnTo>
                  <a:lnTo>
                    <a:pt x="129" y="629"/>
                  </a:lnTo>
                  <a:lnTo>
                    <a:pt x="158" y="646"/>
                  </a:lnTo>
                  <a:lnTo>
                    <a:pt x="160" y="651"/>
                  </a:lnTo>
                  <a:lnTo>
                    <a:pt x="166" y="656"/>
                  </a:lnTo>
                  <a:lnTo>
                    <a:pt x="168" y="613"/>
                  </a:lnTo>
                  <a:lnTo>
                    <a:pt x="173" y="610"/>
                  </a:lnTo>
                  <a:lnTo>
                    <a:pt x="177" y="598"/>
                  </a:lnTo>
                  <a:lnTo>
                    <a:pt x="180" y="598"/>
                  </a:lnTo>
                  <a:lnTo>
                    <a:pt x="183" y="598"/>
                  </a:lnTo>
                  <a:lnTo>
                    <a:pt x="185" y="596"/>
                  </a:lnTo>
                  <a:lnTo>
                    <a:pt x="188" y="595"/>
                  </a:lnTo>
                  <a:lnTo>
                    <a:pt x="190" y="591"/>
                  </a:lnTo>
                  <a:lnTo>
                    <a:pt x="200" y="581"/>
                  </a:lnTo>
                  <a:lnTo>
                    <a:pt x="237" y="583"/>
                  </a:lnTo>
                  <a:lnTo>
                    <a:pt x="237" y="588"/>
                  </a:lnTo>
                  <a:lnTo>
                    <a:pt x="246" y="593"/>
                  </a:lnTo>
                  <a:lnTo>
                    <a:pt x="253" y="593"/>
                  </a:lnTo>
                  <a:lnTo>
                    <a:pt x="254" y="600"/>
                  </a:lnTo>
                  <a:lnTo>
                    <a:pt x="258" y="603"/>
                  </a:lnTo>
                  <a:lnTo>
                    <a:pt x="258" y="612"/>
                  </a:lnTo>
                  <a:lnTo>
                    <a:pt x="253" y="615"/>
                  </a:lnTo>
                  <a:lnTo>
                    <a:pt x="248" y="613"/>
                  </a:lnTo>
                  <a:lnTo>
                    <a:pt x="248" y="612"/>
                  </a:lnTo>
                  <a:lnTo>
                    <a:pt x="246" y="613"/>
                  </a:lnTo>
                  <a:lnTo>
                    <a:pt x="241" y="613"/>
                  </a:lnTo>
                  <a:lnTo>
                    <a:pt x="234" y="627"/>
                  </a:lnTo>
                  <a:lnTo>
                    <a:pt x="237" y="646"/>
                  </a:lnTo>
                  <a:lnTo>
                    <a:pt x="251" y="671"/>
                  </a:lnTo>
                  <a:lnTo>
                    <a:pt x="254" y="670"/>
                  </a:lnTo>
                  <a:lnTo>
                    <a:pt x="261" y="687"/>
                  </a:lnTo>
                  <a:lnTo>
                    <a:pt x="266" y="687"/>
                  </a:lnTo>
                  <a:lnTo>
                    <a:pt x="278" y="690"/>
                  </a:lnTo>
                  <a:lnTo>
                    <a:pt x="288" y="700"/>
                  </a:lnTo>
                  <a:lnTo>
                    <a:pt x="285" y="711"/>
                  </a:lnTo>
                  <a:lnTo>
                    <a:pt x="285" y="717"/>
                  </a:lnTo>
                  <a:lnTo>
                    <a:pt x="288" y="719"/>
                  </a:lnTo>
                  <a:lnTo>
                    <a:pt x="292" y="729"/>
                  </a:lnTo>
                  <a:lnTo>
                    <a:pt x="290" y="731"/>
                  </a:lnTo>
                  <a:lnTo>
                    <a:pt x="298" y="736"/>
                  </a:lnTo>
                  <a:lnTo>
                    <a:pt x="305" y="745"/>
                  </a:lnTo>
                  <a:lnTo>
                    <a:pt x="310" y="748"/>
                  </a:lnTo>
                  <a:lnTo>
                    <a:pt x="319" y="763"/>
                  </a:lnTo>
                  <a:lnTo>
                    <a:pt x="324" y="763"/>
                  </a:lnTo>
                  <a:lnTo>
                    <a:pt x="327" y="760"/>
                  </a:lnTo>
                  <a:lnTo>
                    <a:pt x="327" y="753"/>
                  </a:lnTo>
                  <a:lnTo>
                    <a:pt x="322" y="741"/>
                  </a:lnTo>
                  <a:lnTo>
                    <a:pt x="327" y="738"/>
                  </a:lnTo>
                  <a:lnTo>
                    <a:pt x="343" y="716"/>
                  </a:lnTo>
                  <a:lnTo>
                    <a:pt x="348" y="700"/>
                  </a:lnTo>
                  <a:lnTo>
                    <a:pt x="351" y="699"/>
                  </a:lnTo>
                  <a:lnTo>
                    <a:pt x="371" y="704"/>
                  </a:lnTo>
                  <a:lnTo>
                    <a:pt x="378" y="714"/>
                  </a:lnTo>
                  <a:lnTo>
                    <a:pt x="380" y="729"/>
                  </a:lnTo>
                  <a:lnTo>
                    <a:pt x="376" y="728"/>
                  </a:lnTo>
                  <a:lnTo>
                    <a:pt x="376" y="731"/>
                  </a:lnTo>
                  <a:lnTo>
                    <a:pt x="380" y="731"/>
                  </a:lnTo>
                  <a:lnTo>
                    <a:pt x="380" y="734"/>
                  </a:lnTo>
                  <a:lnTo>
                    <a:pt x="376" y="741"/>
                  </a:lnTo>
                  <a:lnTo>
                    <a:pt x="373" y="745"/>
                  </a:lnTo>
                  <a:lnTo>
                    <a:pt x="370" y="750"/>
                  </a:lnTo>
                  <a:lnTo>
                    <a:pt x="378" y="763"/>
                  </a:lnTo>
                  <a:lnTo>
                    <a:pt x="390" y="772"/>
                  </a:lnTo>
                  <a:lnTo>
                    <a:pt x="393" y="772"/>
                  </a:lnTo>
                  <a:lnTo>
                    <a:pt x="402" y="789"/>
                  </a:lnTo>
                  <a:lnTo>
                    <a:pt x="415" y="797"/>
                  </a:lnTo>
                  <a:lnTo>
                    <a:pt x="424" y="833"/>
                  </a:lnTo>
                  <a:lnTo>
                    <a:pt x="427" y="838"/>
                  </a:lnTo>
                  <a:lnTo>
                    <a:pt x="434" y="857"/>
                  </a:lnTo>
                  <a:lnTo>
                    <a:pt x="436" y="857"/>
                  </a:lnTo>
                  <a:lnTo>
                    <a:pt x="448" y="852"/>
                  </a:lnTo>
                  <a:lnTo>
                    <a:pt x="466" y="852"/>
                  </a:lnTo>
                  <a:lnTo>
                    <a:pt x="475" y="859"/>
                  </a:lnTo>
                  <a:lnTo>
                    <a:pt x="486" y="881"/>
                  </a:lnTo>
                  <a:lnTo>
                    <a:pt x="490" y="879"/>
                  </a:lnTo>
                  <a:lnTo>
                    <a:pt x="500" y="884"/>
                  </a:lnTo>
                  <a:lnTo>
                    <a:pt x="502" y="895"/>
                  </a:lnTo>
                  <a:lnTo>
                    <a:pt x="505" y="896"/>
                  </a:lnTo>
                  <a:lnTo>
                    <a:pt x="507" y="910"/>
                  </a:lnTo>
                  <a:lnTo>
                    <a:pt x="505" y="917"/>
                  </a:lnTo>
                  <a:lnTo>
                    <a:pt x="512" y="927"/>
                  </a:lnTo>
                  <a:lnTo>
                    <a:pt x="515" y="920"/>
                  </a:lnTo>
                  <a:lnTo>
                    <a:pt x="512" y="912"/>
                  </a:lnTo>
                  <a:lnTo>
                    <a:pt x="514" y="901"/>
                  </a:lnTo>
                  <a:lnTo>
                    <a:pt x="520" y="896"/>
                  </a:lnTo>
                  <a:lnTo>
                    <a:pt x="546" y="888"/>
                  </a:lnTo>
                  <a:lnTo>
                    <a:pt x="553" y="889"/>
                  </a:lnTo>
                  <a:lnTo>
                    <a:pt x="553" y="888"/>
                  </a:lnTo>
                  <a:lnTo>
                    <a:pt x="559" y="886"/>
                  </a:lnTo>
                  <a:lnTo>
                    <a:pt x="566" y="888"/>
                  </a:lnTo>
                  <a:lnTo>
                    <a:pt x="571" y="893"/>
                  </a:lnTo>
                  <a:lnTo>
                    <a:pt x="575" y="907"/>
                  </a:lnTo>
                  <a:lnTo>
                    <a:pt x="568" y="910"/>
                  </a:lnTo>
                  <a:lnTo>
                    <a:pt x="575" y="918"/>
                  </a:lnTo>
                  <a:lnTo>
                    <a:pt x="593" y="924"/>
                  </a:lnTo>
                  <a:lnTo>
                    <a:pt x="610" y="934"/>
                  </a:lnTo>
                  <a:lnTo>
                    <a:pt x="627" y="942"/>
                  </a:lnTo>
                  <a:lnTo>
                    <a:pt x="637" y="951"/>
                  </a:lnTo>
                  <a:lnTo>
                    <a:pt x="634" y="959"/>
                  </a:lnTo>
                  <a:lnTo>
                    <a:pt x="639" y="964"/>
                  </a:lnTo>
                  <a:lnTo>
                    <a:pt x="637" y="975"/>
                  </a:lnTo>
                  <a:lnTo>
                    <a:pt x="647" y="980"/>
                  </a:lnTo>
                  <a:lnTo>
                    <a:pt x="659" y="995"/>
                  </a:lnTo>
                  <a:lnTo>
                    <a:pt x="669" y="1004"/>
                  </a:lnTo>
                  <a:lnTo>
                    <a:pt x="676" y="1004"/>
                  </a:lnTo>
                  <a:lnTo>
                    <a:pt x="685" y="1017"/>
                  </a:lnTo>
                  <a:lnTo>
                    <a:pt x="691" y="1036"/>
                  </a:lnTo>
                  <a:lnTo>
                    <a:pt x="700" y="1033"/>
                  </a:lnTo>
                  <a:lnTo>
                    <a:pt x="734" y="997"/>
                  </a:lnTo>
                  <a:lnTo>
                    <a:pt x="769" y="980"/>
                  </a:lnTo>
                  <a:lnTo>
                    <a:pt x="790" y="939"/>
                  </a:lnTo>
                  <a:lnTo>
                    <a:pt x="786" y="889"/>
                  </a:lnTo>
                  <a:lnTo>
                    <a:pt x="842" y="826"/>
                  </a:lnTo>
                  <a:lnTo>
                    <a:pt x="847" y="784"/>
                  </a:lnTo>
                  <a:lnTo>
                    <a:pt x="869" y="753"/>
                  </a:lnTo>
                  <a:lnTo>
                    <a:pt x="815" y="729"/>
                  </a:lnTo>
                  <a:lnTo>
                    <a:pt x="796" y="687"/>
                  </a:lnTo>
                  <a:lnTo>
                    <a:pt x="768" y="692"/>
                  </a:lnTo>
                  <a:lnTo>
                    <a:pt x="766" y="659"/>
                  </a:lnTo>
                  <a:lnTo>
                    <a:pt x="719" y="601"/>
                  </a:lnTo>
                  <a:lnTo>
                    <a:pt x="735" y="579"/>
                  </a:lnTo>
                  <a:lnTo>
                    <a:pt x="756" y="584"/>
                  </a:lnTo>
                  <a:lnTo>
                    <a:pt x="763" y="566"/>
                  </a:lnTo>
                  <a:lnTo>
                    <a:pt x="754" y="526"/>
                  </a:lnTo>
                  <a:lnTo>
                    <a:pt x="802" y="499"/>
                  </a:lnTo>
                  <a:lnTo>
                    <a:pt x="824" y="460"/>
                  </a:lnTo>
                  <a:lnTo>
                    <a:pt x="849" y="465"/>
                  </a:lnTo>
                  <a:lnTo>
                    <a:pt x="859" y="463"/>
                  </a:lnTo>
                  <a:lnTo>
                    <a:pt x="886" y="438"/>
                  </a:lnTo>
                  <a:lnTo>
                    <a:pt x="896" y="414"/>
                  </a:lnTo>
                  <a:lnTo>
                    <a:pt x="942" y="387"/>
                  </a:lnTo>
                  <a:lnTo>
                    <a:pt x="957" y="385"/>
                  </a:lnTo>
                  <a:lnTo>
                    <a:pt x="966" y="371"/>
                  </a:lnTo>
                  <a:lnTo>
                    <a:pt x="974" y="370"/>
                  </a:lnTo>
                  <a:lnTo>
                    <a:pt x="973" y="361"/>
                  </a:lnTo>
                  <a:lnTo>
                    <a:pt x="952" y="349"/>
                  </a:lnTo>
                  <a:lnTo>
                    <a:pt x="964" y="336"/>
                  </a:lnTo>
                  <a:lnTo>
                    <a:pt x="939" y="322"/>
                  </a:lnTo>
                  <a:lnTo>
                    <a:pt x="934" y="307"/>
                  </a:lnTo>
                  <a:lnTo>
                    <a:pt x="907" y="295"/>
                  </a:lnTo>
                  <a:lnTo>
                    <a:pt x="907" y="288"/>
                  </a:lnTo>
                  <a:lnTo>
                    <a:pt x="925" y="278"/>
                  </a:lnTo>
                  <a:lnTo>
                    <a:pt x="925" y="273"/>
                  </a:lnTo>
                  <a:lnTo>
                    <a:pt x="908" y="273"/>
                  </a:lnTo>
                  <a:lnTo>
                    <a:pt x="901" y="261"/>
                  </a:lnTo>
                  <a:lnTo>
                    <a:pt x="917" y="250"/>
                  </a:lnTo>
                  <a:lnTo>
                    <a:pt x="913" y="235"/>
                  </a:lnTo>
                  <a:lnTo>
                    <a:pt x="901" y="232"/>
                  </a:lnTo>
                  <a:lnTo>
                    <a:pt x="891" y="215"/>
                  </a:lnTo>
                  <a:lnTo>
                    <a:pt x="881" y="218"/>
                  </a:lnTo>
                  <a:lnTo>
                    <a:pt x="873" y="191"/>
                  </a:lnTo>
                  <a:lnTo>
                    <a:pt x="883" y="191"/>
                  </a:lnTo>
                  <a:lnTo>
                    <a:pt x="883" y="177"/>
                  </a:lnTo>
                  <a:lnTo>
                    <a:pt x="861" y="184"/>
                  </a:lnTo>
                  <a:lnTo>
                    <a:pt x="859" y="167"/>
                  </a:lnTo>
                  <a:lnTo>
                    <a:pt x="879" y="167"/>
                  </a:lnTo>
                  <a:lnTo>
                    <a:pt x="862" y="146"/>
                  </a:lnTo>
                  <a:lnTo>
                    <a:pt x="869" y="124"/>
                  </a:lnTo>
                  <a:lnTo>
                    <a:pt x="861" y="114"/>
                  </a:lnTo>
                  <a:lnTo>
                    <a:pt x="873" y="104"/>
                  </a:lnTo>
                  <a:lnTo>
                    <a:pt x="862" y="95"/>
                  </a:lnTo>
                  <a:lnTo>
                    <a:pt x="862" y="85"/>
                  </a:lnTo>
                  <a:lnTo>
                    <a:pt x="871" y="85"/>
                  </a:lnTo>
                  <a:lnTo>
                    <a:pt x="871" y="78"/>
                  </a:lnTo>
                  <a:lnTo>
                    <a:pt x="861" y="73"/>
                  </a:lnTo>
                  <a:lnTo>
                    <a:pt x="820" y="63"/>
                  </a:lnTo>
                  <a:lnTo>
                    <a:pt x="802" y="60"/>
                  </a:lnTo>
                  <a:lnTo>
                    <a:pt x="602" y="12"/>
                  </a:lnTo>
                  <a:lnTo>
                    <a:pt x="578" y="10"/>
                  </a:lnTo>
                  <a:lnTo>
                    <a:pt x="576" y="7"/>
                  </a:lnTo>
                  <a:lnTo>
                    <a:pt x="569" y="10"/>
                  </a:lnTo>
                  <a:lnTo>
                    <a:pt x="561" y="7"/>
                  </a:lnTo>
                  <a:lnTo>
                    <a:pt x="556" y="0"/>
                  </a:lnTo>
                  <a:lnTo>
                    <a:pt x="541" y="2"/>
                  </a:lnTo>
                  <a:lnTo>
                    <a:pt x="539" y="8"/>
                  </a:lnTo>
                  <a:lnTo>
                    <a:pt x="534" y="7"/>
                  </a:lnTo>
                  <a:lnTo>
                    <a:pt x="512" y="51"/>
                  </a:lnTo>
                  <a:lnTo>
                    <a:pt x="512" y="68"/>
                  </a:lnTo>
                  <a:lnTo>
                    <a:pt x="503" y="80"/>
                  </a:lnTo>
                  <a:lnTo>
                    <a:pt x="503" y="89"/>
                  </a:lnTo>
                  <a:lnTo>
                    <a:pt x="510" y="94"/>
                  </a:lnTo>
                  <a:lnTo>
                    <a:pt x="507" y="112"/>
                  </a:lnTo>
                  <a:lnTo>
                    <a:pt x="514" y="117"/>
                  </a:lnTo>
                  <a:lnTo>
                    <a:pt x="531" y="152"/>
                  </a:lnTo>
                  <a:lnTo>
                    <a:pt x="529" y="174"/>
                  </a:lnTo>
                  <a:lnTo>
                    <a:pt x="522" y="177"/>
                  </a:lnTo>
                  <a:lnTo>
                    <a:pt x="500" y="177"/>
                  </a:lnTo>
                  <a:lnTo>
                    <a:pt x="490" y="174"/>
                  </a:lnTo>
                  <a:lnTo>
                    <a:pt x="480" y="191"/>
                  </a:lnTo>
                  <a:lnTo>
                    <a:pt x="471" y="189"/>
                  </a:lnTo>
                  <a:lnTo>
                    <a:pt x="466" y="182"/>
                  </a:lnTo>
                  <a:lnTo>
                    <a:pt x="441" y="177"/>
                  </a:lnTo>
                  <a:lnTo>
                    <a:pt x="429" y="172"/>
                  </a:lnTo>
                  <a:lnTo>
                    <a:pt x="422" y="177"/>
                  </a:lnTo>
                  <a:lnTo>
                    <a:pt x="412" y="181"/>
                  </a:lnTo>
                  <a:lnTo>
                    <a:pt x="403" y="177"/>
                  </a:lnTo>
                  <a:lnTo>
                    <a:pt x="398" y="182"/>
                  </a:lnTo>
                  <a:lnTo>
                    <a:pt x="385" y="220"/>
                  </a:lnTo>
                  <a:lnTo>
                    <a:pt x="366" y="223"/>
                  </a:lnTo>
                  <a:lnTo>
                    <a:pt x="358" y="240"/>
                  </a:lnTo>
                  <a:lnTo>
                    <a:pt x="354" y="240"/>
                  </a:lnTo>
                  <a:lnTo>
                    <a:pt x="339" y="225"/>
                  </a:lnTo>
                  <a:lnTo>
                    <a:pt x="320" y="264"/>
                  </a:lnTo>
                  <a:lnTo>
                    <a:pt x="326" y="274"/>
                  </a:lnTo>
                  <a:lnTo>
                    <a:pt x="326" y="281"/>
                  </a:lnTo>
                  <a:lnTo>
                    <a:pt x="331" y="305"/>
                  </a:lnTo>
                  <a:lnTo>
                    <a:pt x="332" y="310"/>
                  </a:lnTo>
                  <a:lnTo>
                    <a:pt x="341" y="313"/>
                  </a:lnTo>
                  <a:lnTo>
                    <a:pt x="343" y="317"/>
                  </a:lnTo>
                  <a:lnTo>
                    <a:pt x="336" y="331"/>
                  </a:lnTo>
                  <a:lnTo>
                    <a:pt x="334" y="342"/>
                  </a:lnTo>
                  <a:lnTo>
                    <a:pt x="322" y="366"/>
                  </a:lnTo>
                  <a:lnTo>
                    <a:pt x="324" y="380"/>
                  </a:lnTo>
                  <a:lnTo>
                    <a:pt x="320" y="394"/>
                  </a:lnTo>
                  <a:lnTo>
                    <a:pt x="295" y="388"/>
                  </a:lnTo>
                  <a:lnTo>
                    <a:pt x="288" y="377"/>
                  </a:lnTo>
                  <a:lnTo>
                    <a:pt x="273" y="363"/>
                  </a:lnTo>
                  <a:lnTo>
                    <a:pt x="265" y="348"/>
                  </a:lnTo>
                  <a:lnTo>
                    <a:pt x="261" y="346"/>
                  </a:lnTo>
                  <a:lnTo>
                    <a:pt x="260" y="341"/>
                  </a:lnTo>
                  <a:lnTo>
                    <a:pt x="258" y="342"/>
                  </a:lnTo>
                  <a:lnTo>
                    <a:pt x="249" y="344"/>
                  </a:lnTo>
                  <a:lnTo>
                    <a:pt x="246" y="346"/>
                  </a:lnTo>
                  <a:lnTo>
                    <a:pt x="236" y="346"/>
                  </a:lnTo>
                  <a:lnTo>
                    <a:pt x="221" y="341"/>
                  </a:lnTo>
                  <a:lnTo>
                    <a:pt x="214" y="332"/>
                  </a:lnTo>
                  <a:lnTo>
                    <a:pt x="212" y="332"/>
                  </a:lnTo>
                  <a:lnTo>
                    <a:pt x="212" y="325"/>
                  </a:lnTo>
                  <a:lnTo>
                    <a:pt x="214" y="325"/>
                  </a:lnTo>
                  <a:lnTo>
                    <a:pt x="214" y="320"/>
                  </a:lnTo>
                  <a:lnTo>
                    <a:pt x="204" y="315"/>
                  </a:lnTo>
                  <a:lnTo>
                    <a:pt x="200" y="312"/>
                  </a:lnTo>
                  <a:lnTo>
                    <a:pt x="199" y="305"/>
                  </a:lnTo>
                  <a:lnTo>
                    <a:pt x="197" y="293"/>
                  </a:lnTo>
                  <a:lnTo>
                    <a:pt x="192" y="283"/>
                  </a:lnTo>
                  <a:lnTo>
                    <a:pt x="182" y="279"/>
                  </a:lnTo>
                  <a:lnTo>
                    <a:pt x="178" y="269"/>
                  </a:lnTo>
                  <a:lnTo>
                    <a:pt x="178" y="262"/>
                  </a:lnTo>
                  <a:lnTo>
                    <a:pt x="188" y="256"/>
                  </a:lnTo>
                  <a:lnTo>
                    <a:pt x="190" y="256"/>
                  </a:lnTo>
                  <a:lnTo>
                    <a:pt x="197" y="249"/>
                  </a:lnTo>
                  <a:lnTo>
                    <a:pt x="209" y="245"/>
                  </a:lnTo>
                  <a:lnTo>
                    <a:pt x="210" y="238"/>
                  </a:lnTo>
                  <a:lnTo>
                    <a:pt x="205" y="228"/>
                  </a:lnTo>
                  <a:lnTo>
                    <a:pt x="202" y="228"/>
                  </a:lnTo>
                  <a:lnTo>
                    <a:pt x="158" y="279"/>
                  </a:lnTo>
                  <a:lnTo>
                    <a:pt x="154" y="279"/>
                  </a:lnTo>
                  <a:lnTo>
                    <a:pt x="151" y="283"/>
                  </a:lnTo>
                  <a:lnTo>
                    <a:pt x="146" y="296"/>
                  </a:lnTo>
                  <a:lnTo>
                    <a:pt x="138" y="302"/>
                  </a:lnTo>
                  <a:lnTo>
                    <a:pt x="144" y="300"/>
                  </a:lnTo>
                  <a:lnTo>
                    <a:pt x="151" y="305"/>
                  </a:lnTo>
                  <a:lnTo>
                    <a:pt x="153" y="317"/>
                  </a:lnTo>
                  <a:lnTo>
                    <a:pt x="149" y="315"/>
                  </a:lnTo>
                  <a:lnTo>
                    <a:pt x="146" y="315"/>
                  </a:lnTo>
                  <a:lnTo>
                    <a:pt x="144" y="315"/>
                  </a:lnTo>
                  <a:lnTo>
                    <a:pt x="144" y="317"/>
                  </a:lnTo>
                  <a:lnTo>
                    <a:pt x="141" y="317"/>
                  </a:lnTo>
                  <a:lnTo>
                    <a:pt x="134" y="325"/>
                  </a:lnTo>
                  <a:lnTo>
                    <a:pt x="129" y="327"/>
                  </a:lnTo>
                  <a:lnTo>
                    <a:pt x="122" y="329"/>
                  </a:lnTo>
                  <a:lnTo>
                    <a:pt x="109" y="324"/>
                  </a:lnTo>
                  <a:lnTo>
                    <a:pt x="104" y="331"/>
                  </a:lnTo>
                  <a:lnTo>
                    <a:pt x="100" y="331"/>
                  </a:lnTo>
                  <a:lnTo>
                    <a:pt x="94" y="351"/>
                  </a:lnTo>
                  <a:lnTo>
                    <a:pt x="90" y="358"/>
                  </a:lnTo>
                  <a:lnTo>
                    <a:pt x="88" y="359"/>
                  </a:lnTo>
                  <a:lnTo>
                    <a:pt x="85" y="371"/>
                  </a:lnTo>
                  <a:lnTo>
                    <a:pt x="82" y="414"/>
                  </a:lnTo>
                  <a:lnTo>
                    <a:pt x="73" y="426"/>
                  </a:lnTo>
                  <a:lnTo>
                    <a:pt x="65" y="433"/>
                  </a:lnTo>
                  <a:lnTo>
                    <a:pt x="60" y="441"/>
                  </a:lnTo>
                  <a:lnTo>
                    <a:pt x="58" y="453"/>
                  </a:lnTo>
                  <a:lnTo>
                    <a:pt x="56" y="455"/>
                  </a:lnTo>
                  <a:lnTo>
                    <a:pt x="53" y="460"/>
                  </a:lnTo>
                  <a:lnTo>
                    <a:pt x="55" y="463"/>
                  </a:lnTo>
                  <a:lnTo>
                    <a:pt x="51" y="472"/>
                  </a:lnTo>
                  <a:lnTo>
                    <a:pt x="44" y="475"/>
                  </a:lnTo>
                  <a:lnTo>
                    <a:pt x="41" y="472"/>
                  </a:lnTo>
                  <a:lnTo>
                    <a:pt x="39" y="470"/>
                  </a:lnTo>
                  <a:lnTo>
                    <a:pt x="39" y="467"/>
                  </a:lnTo>
                  <a:lnTo>
                    <a:pt x="33" y="470"/>
                  </a:lnTo>
                  <a:lnTo>
                    <a:pt x="29" y="475"/>
                  </a:lnTo>
                  <a:lnTo>
                    <a:pt x="31" y="482"/>
                  </a:lnTo>
                  <a:lnTo>
                    <a:pt x="33" y="482"/>
                  </a:lnTo>
                  <a:lnTo>
                    <a:pt x="33" y="484"/>
                  </a:lnTo>
                  <a:lnTo>
                    <a:pt x="36" y="486"/>
                  </a:lnTo>
                  <a:lnTo>
                    <a:pt x="43" y="492"/>
                  </a:lnTo>
                  <a:lnTo>
                    <a:pt x="46" y="494"/>
                  </a:lnTo>
                  <a:lnTo>
                    <a:pt x="41" y="499"/>
                  </a:lnTo>
                  <a:lnTo>
                    <a:pt x="48" y="501"/>
                  </a:lnTo>
                  <a:lnTo>
                    <a:pt x="46" y="504"/>
                  </a:lnTo>
                  <a:lnTo>
                    <a:pt x="44" y="504"/>
                  </a:lnTo>
                  <a:lnTo>
                    <a:pt x="44" y="506"/>
                  </a:lnTo>
                  <a:lnTo>
                    <a:pt x="41" y="508"/>
                  </a:lnTo>
                  <a:lnTo>
                    <a:pt x="39" y="506"/>
                  </a:lnTo>
                  <a:lnTo>
                    <a:pt x="38" y="509"/>
                  </a:lnTo>
                  <a:lnTo>
                    <a:pt x="34" y="508"/>
                  </a:lnTo>
                  <a:lnTo>
                    <a:pt x="31" y="509"/>
                  </a:lnTo>
                  <a:lnTo>
                    <a:pt x="29" y="509"/>
                  </a:lnTo>
                  <a:lnTo>
                    <a:pt x="22" y="509"/>
                  </a:lnTo>
                  <a:lnTo>
                    <a:pt x="21" y="520"/>
                  </a:lnTo>
                  <a:lnTo>
                    <a:pt x="17" y="528"/>
                  </a:lnTo>
                  <a:lnTo>
                    <a:pt x="19" y="530"/>
                  </a:lnTo>
                  <a:lnTo>
                    <a:pt x="17" y="533"/>
                  </a:lnTo>
                  <a:lnTo>
                    <a:pt x="14" y="537"/>
                  </a:lnTo>
                  <a:lnTo>
                    <a:pt x="14" y="544"/>
                  </a:lnTo>
                  <a:lnTo>
                    <a:pt x="12" y="547"/>
                  </a:lnTo>
                  <a:lnTo>
                    <a:pt x="17" y="559"/>
                  </a:lnTo>
                  <a:lnTo>
                    <a:pt x="19" y="574"/>
                  </a:lnTo>
                  <a:lnTo>
                    <a:pt x="16" y="584"/>
                  </a:lnTo>
                  <a:lnTo>
                    <a:pt x="12" y="586"/>
                  </a:lnTo>
                  <a:lnTo>
                    <a:pt x="14" y="598"/>
                  </a:lnTo>
                  <a:lnTo>
                    <a:pt x="16" y="596"/>
                  </a:lnTo>
                  <a:lnTo>
                    <a:pt x="21" y="600"/>
                  </a:lnTo>
                  <a:lnTo>
                    <a:pt x="21" y="615"/>
                  </a:lnTo>
                  <a:lnTo>
                    <a:pt x="17" y="624"/>
                  </a:lnTo>
                  <a:lnTo>
                    <a:pt x="17" y="634"/>
                  </a:lnTo>
                  <a:lnTo>
                    <a:pt x="14" y="639"/>
                  </a:lnTo>
                  <a:lnTo>
                    <a:pt x="9" y="658"/>
                  </a:lnTo>
                  <a:lnTo>
                    <a:pt x="4" y="665"/>
                  </a:lnTo>
                  <a:lnTo>
                    <a:pt x="5" y="671"/>
                  </a:lnTo>
                  <a:lnTo>
                    <a:pt x="9" y="675"/>
                  </a:lnTo>
                  <a:lnTo>
                    <a:pt x="11" y="680"/>
                  </a:lnTo>
                  <a:lnTo>
                    <a:pt x="11" y="694"/>
                  </a:lnTo>
                  <a:lnTo>
                    <a:pt x="5" y="700"/>
                  </a:lnTo>
                  <a:lnTo>
                    <a:pt x="0" y="704"/>
                  </a:lnTo>
                  <a:lnTo>
                    <a:pt x="2" y="705"/>
                  </a:lnTo>
                  <a:lnTo>
                    <a:pt x="2" y="716"/>
                  </a:lnTo>
                  <a:lnTo>
                    <a:pt x="0" y="717"/>
                  </a:lnTo>
                </a:path>
              </a:pathLst>
            </a:custGeom>
            <a:solidFill>
              <a:srgbClr val="FFFFFF"/>
            </a:solid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5" name="Freeform 37"/>
            <p:cNvSpPr>
              <a:spLocks/>
            </p:cNvSpPr>
            <p:nvPr/>
          </p:nvSpPr>
          <p:spPr bwMode="auto">
            <a:xfrm>
              <a:off x="4545" y="2284"/>
              <a:ext cx="586" cy="516"/>
            </a:xfrm>
            <a:custGeom>
              <a:avLst/>
              <a:gdLst>
                <a:gd name="T0" fmla="*/ 36 w 1321"/>
                <a:gd name="T1" fmla="*/ 1200 h 1273"/>
                <a:gd name="T2" fmla="*/ 68 w 1321"/>
                <a:gd name="T3" fmla="*/ 1211 h 1273"/>
                <a:gd name="T4" fmla="*/ 92 w 1321"/>
                <a:gd name="T5" fmla="*/ 1237 h 1273"/>
                <a:gd name="T6" fmla="*/ 112 w 1321"/>
                <a:gd name="T7" fmla="*/ 1269 h 1273"/>
                <a:gd name="T8" fmla="*/ 374 w 1321"/>
                <a:gd name="T9" fmla="*/ 1240 h 1273"/>
                <a:gd name="T10" fmla="*/ 889 w 1321"/>
                <a:gd name="T11" fmla="*/ 1183 h 1273"/>
                <a:gd name="T12" fmla="*/ 960 w 1321"/>
                <a:gd name="T13" fmla="*/ 1084 h 1273"/>
                <a:gd name="T14" fmla="*/ 1023 w 1321"/>
                <a:gd name="T15" fmla="*/ 954 h 1273"/>
                <a:gd name="T16" fmla="*/ 1055 w 1321"/>
                <a:gd name="T17" fmla="*/ 852 h 1273"/>
                <a:gd name="T18" fmla="*/ 1118 w 1321"/>
                <a:gd name="T19" fmla="*/ 642 h 1273"/>
                <a:gd name="T20" fmla="*/ 1213 w 1321"/>
                <a:gd name="T21" fmla="*/ 373 h 1273"/>
                <a:gd name="T22" fmla="*/ 1243 w 1321"/>
                <a:gd name="T23" fmla="*/ 354 h 1273"/>
                <a:gd name="T24" fmla="*/ 1291 w 1321"/>
                <a:gd name="T25" fmla="*/ 189 h 1273"/>
                <a:gd name="T26" fmla="*/ 1318 w 1321"/>
                <a:gd name="T27" fmla="*/ 1 h 1273"/>
                <a:gd name="T28" fmla="*/ 1291 w 1321"/>
                <a:gd name="T29" fmla="*/ 1 h 1273"/>
                <a:gd name="T30" fmla="*/ 1250 w 1321"/>
                <a:gd name="T31" fmla="*/ 1 h 1273"/>
                <a:gd name="T32" fmla="*/ 1233 w 1321"/>
                <a:gd name="T33" fmla="*/ 1 h 1273"/>
                <a:gd name="T34" fmla="*/ 1142 w 1321"/>
                <a:gd name="T35" fmla="*/ 1 h 1273"/>
                <a:gd name="T36" fmla="*/ 1098 w 1321"/>
                <a:gd name="T37" fmla="*/ 1 h 1273"/>
                <a:gd name="T38" fmla="*/ 1059 w 1321"/>
                <a:gd name="T39" fmla="*/ 1 h 1273"/>
                <a:gd name="T40" fmla="*/ 1013 w 1321"/>
                <a:gd name="T41" fmla="*/ 1 h 1273"/>
                <a:gd name="T42" fmla="*/ 911 w 1321"/>
                <a:gd name="T43" fmla="*/ 1 h 1273"/>
                <a:gd name="T44" fmla="*/ 859 w 1321"/>
                <a:gd name="T45" fmla="*/ 0 h 1273"/>
                <a:gd name="T46" fmla="*/ 691 w 1321"/>
                <a:gd name="T47" fmla="*/ 0 h 1273"/>
                <a:gd name="T48" fmla="*/ 703 w 1321"/>
                <a:gd name="T49" fmla="*/ 44 h 1273"/>
                <a:gd name="T50" fmla="*/ 715 w 1321"/>
                <a:gd name="T51" fmla="*/ 76 h 1273"/>
                <a:gd name="T52" fmla="*/ 739 w 1321"/>
                <a:gd name="T53" fmla="*/ 150 h 1273"/>
                <a:gd name="T54" fmla="*/ 727 w 1321"/>
                <a:gd name="T55" fmla="*/ 182 h 1273"/>
                <a:gd name="T56" fmla="*/ 723 w 1321"/>
                <a:gd name="T57" fmla="*/ 211 h 1273"/>
                <a:gd name="T58" fmla="*/ 739 w 1321"/>
                <a:gd name="T59" fmla="*/ 223 h 1273"/>
                <a:gd name="T60" fmla="*/ 750 w 1321"/>
                <a:gd name="T61" fmla="*/ 255 h 1273"/>
                <a:gd name="T62" fmla="*/ 766 w 1321"/>
                <a:gd name="T63" fmla="*/ 269 h 1273"/>
                <a:gd name="T64" fmla="*/ 750 w 1321"/>
                <a:gd name="T65" fmla="*/ 290 h 1273"/>
                <a:gd name="T66" fmla="*/ 742 w 1321"/>
                <a:gd name="T67" fmla="*/ 305 h 1273"/>
                <a:gd name="T68" fmla="*/ 715 w 1321"/>
                <a:gd name="T69" fmla="*/ 334 h 1273"/>
                <a:gd name="T70" fmla="*/ 661 w 1321"/>
                <a:gd name="T71" fmla="*/ 370 h 1273"/>
                <a:gd name="T72" fmla="*/ 649 w 1321"/>
                <a:gd name="T73" fmla="*/ 402 h 1273"/>
                <a:gd name="T74" fmla="*/ 650 w 1321"/>
                <a:gd name="T75" fmla="*/ 426 h 1273"/>
                <a:gd name="T76" fmla="*/ 112 w 1321"/>
                <a:gd name="T77" fmla="*/ 497 h 1273"/>
                <a:gd name="T78" fmla="*/ 124 w 1321"/>
                <a:gd name="T79" fmla="*/ 549 h 1273"/>
                <a:gd name="T80" fmla="*/ 151 w 1321"/>
                <a:gd name="T81" fmla="*/ 610 h 1273"/>
                <a:gd name="T82" fmla="*/ 186 w 1321"/>
                <a:gd name="T83" fmla="*/ 661 h 1273"/>
                <a:gd name="T84" fmla="*/ 217 w 1321"/>
                <a:gd name="T85" fmla="*/ 702 h 1273"/>
                <a:gd name="T86" fmla="*/ 247 w 1321"/>
                <a:gd name="T87" fmla="*/ 751 h 1273"/>
                <a:gd name="T88" fmla="*/ 213 w 1321"/>
                <a:gd name="T89" fmla="*/ 823 h 1273"/>
                <a:gd name="T90" fmla="*/ 197 w 1321"/>
                <a:gd name="T91" fmla="*/ 891 h 1273"/>
                <a:gd name="T92" fmla="*/ 244 w 1321"/>
                <a:gd name="T93" fmla="*/ 937 h 1273"/>
                <a:gd name="T94" fmla="*/ 259 w 1321"/>
                <a:gd name="T95" fmla="*/ 952 h 1273"/>
                <a:gd name="T96" fmla="*/ 263 w 1321"/>
                <a:gd name="T97" fmla="*/ 971 h 1273"/>
                <a:gd name="T98" fmla="*/ 263 w 1321"/>
                <a:gd name="T99" fmla="*/ 988 h 1273"/>
                <a:gd name="T100" fmla="*/ 251 w 1321"/>
                <a:gd name="T101" fmla="*/ 1016 h 1273"/>
                <a:gd name="T102" fmla="*/ 195 w 1321"/>
                <a:gd name="T103" fmla="*/ 1019 h 1273"/>
                <a:gd name="T104" fmla="*/ 136 w 1321"/>
                <a:gd name="T105" fmla="*/ 1063 h 1273"/>
                <a:gd name="T106" fmla="*/ 95 w 1321"/>
                <a:gd name="T107" fmla="*/ 1067 h 1273"/>
                <a:gd name="T108" fmla="*/ 54 w 1321"/>
                <a:gd name="T109" fmla="*/ 1114 h 1273"/>
                <a:gd name="T110" fmla="*/ 29 w 1321"/>
                <a:gd name="T111" fmla="*/ 111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1" h="1273">
                  <a:moveTo>
                    <a:pt x="0" y="1140"/>
                  </a:moveTo>
                  <a:lnTo>
                    <a:pt x="10" y="1169"/>
                  </a:lnTo>
                  <a:lnTo>
                    <a:pt x="27" y="1183"/>
                  </a:lnTo>
                  <a:lnTo>
                    <a:pt x="36" y="1200"/>
                  </a:lnTo>
                  <a:lnTo>
                    <a:pt x="42" y="1200"/>
                  </a:lnTo>
                  <a:lnTo>
                    <a:pt x="53" y="1193"/>
                  </a:lnTo>
                  <a:lnTo>
                    <a:pt x="58" y="1198"/>
                  </a:lnTo>
                  <a:lnTo>
                    <a:pt x="68" y="1211"/>
                  </a:lnTo>
                  <a:lnTo>
                    <a:pt x="64" y="1222"/>
                  </a:lnTo>
                  <a:lnTo>
                    <a:pt x="71" y="1235"/>
                  </a:lnTo>
                  <a:lnTo>
                    <a:pt x="83" y="1232"/>
                  </a:lnTo>
                  <a:lnTo>
                    <a:pt x="92" y="1237"/>
                  </a:lnTo>
                  <a:lnTo>
                    <a:pt x="88" y="1261"/>
                  </a:lnTo>
                  <a:lnTo>
                    <a:pt x="81" y="1273"/>
                  </a:lnTo>
                  <a:lnTo>
                    <a:pt x="103" y="1269"/>
                  </a:lnTo>
                  <a:lnTo>
                    <a:pt x="112" y="1269"/>
                  </a:lnTo>
                  <a:lnTo>
                    <a:pt x="134" y="1266"/>
                  </a:lnTo>
                  <a:lnTo>
                    <a:pt x="222" y="1256"/>
                  </a:lnTo>
                  <a:lnTo>
                    <a:pt x="259" y="1252"/>
                  </a:lnTo>
                  <a:lnTo>
                    <a:pt x="374" y="1240"/>
                  </a:lnTo>
                  <a:lnTo>
                    <a:pt x="440" y="1232"/>
                  </a:lnTo>
                  <a:lnTo>
                    <a:pt x="517" y="1225"/>
                  </a:lnTo>
                  <a:lnTo>
                    <a:pt x="581" y="1218"/>
                  </a:lnTo>
                  <a:lnTo>
                    <a:pt x="889" y="1183"/>
                  </a:lnTo>
                  <a:lnTo>
                    <a:pt x="905" y="1181"/>
                  </a:lnTo>
                  <a:lnTo>
                    <a:pt x="913" y="1164"/>
                  </a:lnTo>
                  <a:lnTo>
                    <a:pt x="933" y="1133"/>
                  </a:lnTo>
                  <a:lnTo>
                    <a:pt x="960" y="1084"/>
                  </a:lnTo>
                  <a:lnTo>
                    <a:pt x="976" y="1053"/>
                  </a:lnTo>
                  <a:lnTo>
                    <a:pt x="984" y="1041"/>
                  </a:lnTo>
                  <a:lnTo>
                    <a:pt x="1010" y="990"/>
                  </a:lnTo>
                  <a:lnTo>
                    <a:pt x="1023" y="954"/>
                  </a:lnTo>
                  <a:lnTo>
                    <a:pt x="1038" y="910"/>
                  </a:lnTo>
                  <a:lnTo>
                    <a:pt x="1045" y="895"/>
                  </a:lnTo>
                  <a:lnTo>
                    <a:pt x="1052" y="862"/>
                  </a:lnTo>
                  <a:lnTo>
                    <a:pt x="1055" y="852"/>
                  </a:lnTo>
                  <a:lnTo>
                    <a:pt x="1060" y="825"/>
                  </a:lnTo>
                  <a:lnTo>
                    <a:pt x="1079" y="767"/>
                  </a:lnTo>
                  <a:lnTo>
                    <a:pt x="1082" y="751"/>
                  </a:lnTo>
                  <a:lnTo>
                    <a:pt x="1118" y="642"/>
                  </a:lnTo>
                  <a:lnTo>
                    <a:pt x="1154" y="554"/>
                  </a:lnTo>
                  <a:lnTo>
                    <a:pt x="1179" y="482"/>
                  </a:lnTo>
                  <a:lnTo>
                    <a:pt x="1199" y="407"/>
                  </a:lnTo>
                  <a:lnTo>
                    <a:pt x="1213" y="373"/>
                  </a:lnTo>
                  <a:lnTo>
                    <a:pt x="1225" y="356"/>
                  </a:lnTo>
                  <a:lnTo>
                    <a:pt x="1230" y="359"/>
                  </a:lnTo>
                  <a:lnTo>
                    <a:pt x="1238" y="358"/>
                  </a:lnTo>
                  <a:lnTo>
                    <a:pt x="1243" y="354"/>
                  </a:lnTo>
                  <a:lnTo>
                    <a:pt x="1248" y="332"/>
                  </a:lnTo>
                  <a:lnTo>
                    <a:pt x="1272" y="261"/>
                  </a:lnTo>
                  <a:lnTo>
                    <a:pt x="1281" y="220"/>
                  </a:lnTo>
                  <a:lnTo>
                    <a:pt x="1291" y="189"/>
                  </a:lnTo>
                  <a:lnTo>
                    <a:pt x="1309" y="102"/>
                  </a:lnTo>
                  <a:lnTo>
                    <a:pt x="1320" y="29"/>
                  </a:lnTo>
                  <a:lnTo>
                    <a:pt x="1321" y="1"/>
                  </a:lnTo>
                  <a:lnTo>
                    <a:pt x="1318" y="1"/>
                  </a:lnTo>
                  <a:lnTo>
                    <a:pt x="1309" y="1"/>
                  </a:lnTo>
                  <a:lnTo>
                    <a:pt x="1308" y="1"/>
                  </a:lnTo>
                  <a:lnTo>
                    <a:pt x="1292" y="1"/>
                  </a:lnTo>
                  <a:lnTo>
                    <a:pt x="1291" y="1"/>
                  </a:lnTo>
                  <a:lnTo>
                    <a:pt x="1287" y="1"/>
                  </a:lnTo>
                  <a:lnTo>
                    <a:pt x="1282" y="1"/>
                  </a:lnTo>
                  <a:lnTo>
                    <a:pt x="1275" y="1"/>
                  </a:lnTo>
                  <a:lnTo>
                    <a:pt x="1250" y="1"/>
                  </a:lnTo>
                  <a:lnTo>
                    <a:pt x="1243" y="1"/>
                  </a:lnTo>
                  <a:lnTo>
                    <a:pt x="1242" y="1"/>
                  </a:lnTo>
                  <a:lnTo>
                    <a:pt x="1238" y="1"/>
                  </a:lnTo>
                  <a:lnTo>
                    <a:pt x="1233" y="1"/>
                  </a:lnTo>
                  <a:lnTo>
                    <a:pt x="1164" y="1"/>
                  </a:lnTo>
                  <a:lnTo>
                    <a:pt x="1159" y="1"/>
                  </a:lnTo>
                  <a:lnTo>
                    <a:pt x="1150" y="1"/>
                  </a:lnTo>
                  <a:lnTo>
                    <a:pt x="1142" y="1"/>
                  </a:lnTo>
                  <a:lnTo>
                    <a:pt x="1121" y="1"/>
                  </a:lnTo>
                  <a:lnTo>
                    <a:pt x="1118" y="1"/>
                  </a:lnTo>
                  <a:lnTo>
                    <a:pt x="1104" y="1"/>
                  </a:lnTo>
                  <a:lnTo>
                    <a:pt x="1098" y="1"/>
                  </a:lnTo>
                  <a:lnTo>
                    <a:pt x="1094" y="1"/>
                  </a:lnTo>
                  <a:lnTo>
                    <a:pt x="1089" y="1"/>
                  </a:lnTo>
                  <a:lnTo>
                    <a:pt x="1072" y="1"/>
                  </a:lnTo>
                  <a:lnTo>
                    <a:pt x="1059" y="1"/>
                  </a:lnTo>
                  <a:lnTo>
                    <a:pt x="1035" y="1"/>
                  </a:lnTo>
                  <a:lnTo>
                    <a:pt x="1026" y="1"/>
                  </a:lnTo>
                  <a:lnTo>
                    <a:pt x="1016" y="1"/>
                  </a:lnTo>
                  <a:lnTo>
                    <a:pt x="1013" y="1"/>
                  </a:lnTo>
                  <a:lnTo>
                    <a:pt x="979" y="1"/>
                  </a:lnTo>
                  <a:lnTo>
                    <a:pt x="955" y="1"/>
                  </a:lnTo>
                  <a:lnTo>
                    <a:pt x="943" y="1"/>
                  </a:lnTo>
                  <a:lnTo>
                    <a:pt x="911" y="1"/>
                  </a:lnTo>
                  <a:lnTo>
                    <a:pt x="889" y="1"/>
                  </a:lnTo>
                  <a:lnTo>
                    <a:pt x="883" y="1"/>
                  </a:lnTo>
                  <a:lnTo>
                    <a:pt x="866" y="0"/>
                  </a:lnTo>
                  <a:lnTo>
                    <a:pt x="859" y="0"/>
                  </a:lnTo>
                  <a:lnTo>
                    <a:pt x="801" y="0"/>
                  </a:lnTo>
                  <a:lnTo>
                    <a:pt x="739" y="0"/>
                  </a:lnTo>
                  <a:lnTo>
                    <a:pt x="713" y="0"/>
                  </a:lnTo>
                  <a:lnTo>
                    <a:pt x="691" y="0"/>
                  </a:lnTo>
                  <a:lnTo>
                    <a:pt x="693" y="8"/>
                  </a:lnTo>
                  <a:lnTo>
                    <a:pt x="698" y="12"/>
                  </a:lnTo>
                  <a:lnTo>
                    <a:pt x="703" y="25"/>
                  </a:lnTo>
                  <a:lnTo>
                    <a:pt x="703" y="44"/>
                  </a:lnTo>
                  <a:lnTo>
                    <a:pt x="706" y="46"/>
                  </a:lnTo>
                  <a:lnTo>
                    <a:pt x="711" y="63"/>
                  </a:lnTo>
                  <a:lnTo>
                    <a:pt x="711" y="68"/>
                  </a:lnTo>
                  <a:lnTo>
                    <a:pt x="715" y="76"/>
                  </a:lnTo>
                  <a:lnTo>
                    <a:pt x="730" y="92"/>
                  </a:lnTo>
                  <a:lnTo>
                    <a:pt x="739" y="112"/>
                  </a:lnTo>
                  <a:lnTo>
                    <a:pt x="744" y="133"/>
                  </a:lnTo>
                  <a:lnTo>
                    <a:pt x="739" y="150"/>
                  </a:lnTo>
                  <a:lnTo>
                    <a:pt x="739" y="160"/>
                  </a:lnTo>
                  <a:lnTo>
                    <a:pt x="735" y="160"/>
                  </a:lnTo>
                  <a:lnTo>
                    <a:pt x="730" y="169"/>
                  </a:lnTo>
                  <a:lnTo>
                    <a:pt x="727" y="182"/>
                  </a:lnTo>
                  <a:lnTo>
                    <a:pt x="717" y="192"/>
                  </a:lnTo>
                  <a:lnTo>
                    <a:pt x="717" y="196"/>
                  </a:lnTo>
                  <a:lnTo>
                    <a:pt x="723" y="204"/>
                  </a:lnTo>
                  <a:lnTo>
                    <a:pt x="723" y="211"/>
                  </a:lnTo>
                  <a:lnTo>
                    <a:pt x="725" y="215"/>
                  </a:lnTo>
                  <a:lnTo>
                    <a:pt x="730" y="220"/>
                  </a:lnTo>
                  <a:lnTo>
                    <a:pt x="733" y="225"/>
                  </a:lnTo>
                  <a:lnTo>
                    <a:pt x="739" y="223"/>
                  </a:lnTo>
                  <a:lnTo>
                    <a:pt x="745" y="230"/>
                  </a:lnTo>
                  <a:lnTo>
                    <a:pt x="745" y="240"/>
                  </a:lnTo>
                  <a:lnTo>
                    <a:pt x="750" y="249"/>
                  </a:lnTo>
                  <a:lnTo>
                    <a:pt x="750" y="255"/>
                  </a:lnTo>
                  <a:lnTo>
                    <a:pt x="754" y="257"/>
                  </a:lnTo>
                  <a:lnTo>
                    <a:pt x="759" y="262"/>
                  </a:lnTo>
                  <a:lnTo>
                    <a:pt x="764" y="262"/>
                  </a:lnTo>
                  <a:lnTo>
                    <a:pt x="766" y="269"/>
                  </a:lnTo>
                  <a:lnTo>
                    <a:pt x="764" y="272"/>
                  </a:lnTo>
                  <a:lnTo>
                    <a:pt x="759" y="281"/>
                  </a:lnTo>
                  <a:lnTo>
                    <a:pt x="759" y="284"/>
                  </a:lnTo>
                  <a:lnTo>
                    <a:pt x="750" y="290"/>
                  </a:lnTo>
                  <a:lnTo>
                    <a:pt x="749" y="293"/>
                  </a:lnTo>
                  <a:lnTo>
                    <a:pt x="742" y="296"/>
                  </a:lnTo>
                  <a:lnTo>
                    <a:pt x="745" y="300"/>
                  </a:lnTo>
                  <a:lnTo>
                    <a:pt x="742" y="305"/>
                  </a:lnTo>
                  <a:lnTo>
                    <a:pt x="737" y="324"/>
                  </a:lnTo>
                  <a:lnTo>
                    <a:pt x="730" y="332"/>
                  </a:lnTo>
                  <a:lnTo>
                    <a:pt x="720" y="337"/>
                  </a:lnTo>
                  <a:lnTo>
                    <a:pt x="715" y="334"/>
                  </a:lnTo>
                  <a:lnTo>
                    <a:pt x="696" y="351"/>
                  </a:lnTo>
                  <a:lnTo>
                    <a:pt x="693" y="364"/>
                  </a:lnTo>
                  <a:lnTo>
                    <a:pt x="672" y="371"/>
                  </a:lnTo>
                  <a:lnTo>
                    <a:pt x="661" y="370"/>
                  </a:lnTo>
                  <a:lnTo>
                    <a:pt x="659" y="385"/>
                  </a:lnTo>
                  <a:lnTo>
                    <a:pt x="656" y="388"/>
                  </a:lnTo>
                  <a:lnTo>
                    <a:pt x="656" y="397"/>
                  </a:lnTo>
                  <a:lnTo>
                    <a:pt x="649" y="402"/>
                  </a:lnTo>
                  <a:lnTo>
                    <a:pt x="650" y="407"/>
                  </a:lnTo>
                  <a:lnTo>
                    <a:pt x="650" y="417"/>
                  </a:lnTo>
                  <a:lnTo>
                    <a:pt x="652" y="419"/>
                  </a:lnTo>
                  <a:lnTo>
                    <a:pt x="650" y="426"/>
                  </a:lnTo>
                  <a:lnTo>
                    <a:pt x="645" y="431"/>
                  </a:lnTo>
                  <a:lnTo>
                    <a:pt x="642" y="448"/>
                  </a:lnTo>
                  <a:lnTo>
                    <a:pt x="107" y="480"/>
                  </a:lnTo>
                  <a:lnTo>
                    <a:pt x="112" y="497"/>
                  </a:lnTo>
                  <a:lnTo>
                    <a:pt x="110" y="511"/>
                  </a:lnTo>
                  <a:lnTo>
                    <a:pt x="117" y="523"/>
                  </a:lnTo>
                  <a:lnTo>
                    <a:pt x="124" y="533"/>
                  </a:lnTo>
                  <a:lnTo>
                    <a:pt x="124" y="549"/>
                  </a:lnTo>
                  <a:lnTo>
                    <a:pt x="122" y="562"/>
                  </a:lnTo>
                  <a:lnTo>
                    <a:pt x="134" y="581"/>
                  </a:lnTo>
                  <a:lnTo>
                    <a:pt x="141" y="595"/>
                  </a:lnTo>
                  <a:lnTo>
                    <a:pt x="151" y="610"/>
                  </a:lnTo>
                  <a:lnTo>
                    <a:pt x="152" y="618"/>
                  </a:lnTo>
                  <a:lnTo>
                    <a:pt x="163" y="635"/>
                  </a:lnTo>
                  <a:lnTo>
                    <a:pt x="185" y="644"/>
                  </a:lnTo>
                  <a:lnTo>
                    <a:pt x="186" y="661"/>
                  </a:lnTo>
                  <a:lnTo>
                    <a:pt x="186" y="668"/>
                  </a:lnTo>
                  <a:lnTo>
                    <a:pt x="193" y="678"/>
                  </a:lnTo>
                  <a:lnTo>
                    <a:pt x="203" y="683"/>
                  </a:lnTo>
                  <a:lnTo>
                    <a:pt x="217" y="702"/>
                  </a:lnTo>
                  <a:lnTo>
                    <a:pt x="227" y="727"/>
                  </a:lnTo>
                  <a:lnTo>
                    <a:pt x="242" y="738"/>
                  </a:lnTo>
                  <a:lnTo>
                    <a:pt x="244" y="748"/>
                  </a:lnTo>
                  <a:lnTo>
                    <a:pt x="247" y="751"/>
                  </a:lnTo>
                  <a:lnTo>
                    <a:pt x="247" y="782"/>
                  </a:lnTo>
                  <a:lnTo>
                    <a:pt x="241" y="802"/>
                  </a:lnTo>
                  <a:lnTo>
                    <a:pt x="219" y="816"/>
                  </a:lnTo>
                  <a:lnTo>
                    <a:pt x="213" y="823"/>
                  </a:lnTo>
                  <a:lnTo>
                    <a:pt x="202" y="828"/>
                  </a:lnTo>
                  <a:lnTo>
                    <a:pt x="193" y="838"/>
                  </a:lnTo>
                  <a:lnTo>
                    <a:pt x="185" y="862"/>
                  </a:lnTo>
                  <a:lnTo>
                    <a:pt x="197" y="891"/>
                  </a:lnTo>
                  <a:lnTo>
                    <a:pt x="203" y="888"/>
                  </a:lnTo>
                  <a:lnTo>
                    <a:pt x="237" y="918"/>
                  </a:lnTo>
                  <a:lnTo>
                    <a:pt x="239" y="935"/>
                  </a:lnTo>
                  <a:lnTo>
                    <a:pt x="244" y="937"/>
                  </a:lnTo>
                  <a:lnTo>
                    <a:pt x="242" y="944"/>
                  </a:lnTo>
                  <a:lnTo>
                    <a:pt x="249" y="947"/>
                  </a:lnTo>
                  <a:lnTo>
                    <a:pt x="247" y="956"/>
                  </a:lnTo>
                  <a:lnTo>
                    <a:pt x="259" y="952"/>
                  </a:lnTo>
                  <a:lnTo>
                    <a:pt x="263" y="958"/>
                  </a:lnTo>
                  <a:lnTo>
                    <a:pt x="254" y="961"/>
                  </a:lnTo>
                  <a:lnTo>
                    <a:pt x="254" y="969"/>
                  </a:lnTo>
                  <a:lnTo>
                    <a:pt x="263" y="971"/>
                  </a:lnTo>
                  <a:lnTo>
                    <a:pt x="257" y="978"/>
                  </a:lnTo>
                  <a:lnTo>
                    <a:pt x="251" y="976"/>
                  </a:lnTo>
                  <a:lnTo>
                    <a:pt x="251" y="985"/>
                  </a:lnTo>
                  <a:lnTo>
                    <a:pt x="263" y="988"/>
                  </a:lnTo>
                  <a:lnTo>
                    <a:pt x="256" y="992"/>
                  </a:lnTo>
                  <a:lnTo>
                    <a:pt x="256" y="998"/>
                  </a:lnTo>
                  <a:lnTo>
                    <a:pt x="261" y="1007"/>
                  </a:lnTo>
                  <a:lnTo>
                    <a:pt x="251" y="1016"/>
                  </a:lnTo>
                  <a:lnTo>
                    <a:pt x="229" y="1021"/>
                  </a:lnTo>
                  <a:lnTo>
                    <a:pt x="215" y="1010"/>
                  </a:lnTo>
                  <a:lnTo>
                    <a:pt x="203" y="1012"/>
                  </a:lnTo>
                  <a:lnTo>
                    <a:pt x="195" y="1019"/>
                  </a:lnTo>
                  <a:lnTo>
                    <a:pt x="195" y="1048"/>
                  </a:lnTo>
                  <a:lnTo>
                    <a:pt x="180" y="1065"/>
                  </a:lnTo>
                  <a:lnTo>
                    <a:pt x="158" y="1067"/>
                  </a:lnTo>
                  <a:lnTo>
                    <a:pt x="136" y="1063"/>
                  </a:lnTo>
                  <a:lnTo>
                    <a:pt x="120" y="1046"/>
                  </a:lnTo>
                  <a:lnTo>
                    <a:pt x="102" y="1050"/>
                  </a:lnTo>
                  <a:lnTo>
                    <a:pt x="95" y="1056"/>
                  </a:lnTo>
                  <a:lnTo>
                    <a:pt x="95" y="1067"/>
                  </a:lnTo>
                  <a:lnTo>
                    <a:pt x="98" y="1075"/>
                  </a:lnTo>
                  <a:lnTo>
                    <a:pt x="90" y="1099"/>
                  </a:lnTo>
                  <a:lnTo>
                    <a:pt x="73" y="1106"/>
                  </a:lnTo>
                  <a:lnTo>
                    <a:pt x="54" y="1114"/>
                  </a:lnTo>
                  <a:lnTo>
                    <a:pt x="56" y="1125"/>
                  </a:lnTo>
                  <a:lnTo>
                    <a:pt x="53" y="1131"/>
                  </a:lnTo>
                  <a:lnTo>
                    <a:pt x="29" y="1125"/>
                  </a:lnTo>
                  <a:lnTo>
                    <a:pt x="29" y="1113"/>
                  </a:lnTo>
                  <a:lnTo>
                    <a:pt x="17" y="1109"/>
                  </a:lnTo>
                  <a:lnTo>
                    <a:pt x="5" y="1123"/>
                  </a:lnTo>
                  <a:lnTo>
                    <a:pt x="0" y="1140"/>
                  </a:lnTo>
                  <a:close/>
                </a:path>
              </a:pathLst>
            </a:custGeom>
            <a:noFill/>
            <a:ln w="28575">
              <a:solidFill>
                <a:srgbClr val="EBEBEB">
                  <a:lumMod val="50000"/>
                </a:srgbClr>
              </a:solidFill>
              <a:prstDash val="solid"/>
              <a:round/>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66" name="Group 65"/>
          <p:cNvGrpSpPr/>
          <p:nvPr/>
        </p:nvGrpSpPr>
        <p:grpSpPr>
          <a:xfrm>
            <a:off x="708180" y="3715122"/>
            <a:ext cx="3200400" cy="1933732"/>
            <a:chOff x="740569" y="3426952"/>
            <a:chExt cx="3200400" cy="2166517"/>
          </a:xfrm>
        </p:grpSpPr>
        <p:sp>
          <p:nvSpPr>
            <p:cNvPr id="68" name="AutoShape 141"/>
            <p:cNvSpPr>
              <a:spLocks noChangeArrowheads="1"/>
            </p:cNvSpPr>
            <p:nvPr/>
          </p:nvSpPr>
          <p:spPr bwMode="auto">
            <a:xfrm flipV="1">
              <a:off x="740569" y="3426952"/>
              <a:ext cx="3200400" cy="2166517"/>
            </a:xfrm>
            <a:prstGeom prst="roundRect">
              <a:avLst>
                <a:gd name="adj" fmla="val 0"/>
              </a:avLst>
            </a:prstGeom>
            <a:noFill/>
            <a:ln w="18669">
              <a:no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 name="Rectangle 142"/>
            <p:cNvSpPr>
              <a:spLocks noChangeArrowheads="1"/>
            </p:cNvSpPr>
            <p:nvPr/>
          </p:nvSpPr>
          <p:spPr bwMode="auto">
            <a:xfrm>
              <a:off x="1406538" y="4057961"/>
              <a:ext cx="167353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latin typeface="Arial" pitchFamily="34" charset="0"/>
                </a:rPr>
                <a:t> </a:t>
              </a:r>
              <a:r>
                <a:rPr lang="en-US" altLang="en-US" sz="1800" dirty="0" smtClean="0">
                  <a:latin typeface="Arial" pitchFamily="34" charset="0"/>
                </a:rPr>
                <a:t>&lt;2.9/100,000    </a:t>
              </a:r>
              <a:endParaRPr lang="en-US" altLang="en-US" sz="1800" dirty="0">
                <a:latin typeface="Arial" pitchFamily="34" charset="0"/>
              </a:endParaRPr>
            </a:p>
          </p:txBody>
        </p:sp>
        <p:sp>
          <p:nvSpPr>
            <p:cNvPr id="70" name="Rectangle 143"/>
            <p:cNvSpPr>
              <a:spLocks noChangeArrowheads="1"/>
            </p:cNvSpPr>
            <p:nvPr/>
          </p:nvSpPr>
          <p:spPr bwMode="auto">
            <a:xfrm>
              <a:off x="1421219" y="3610948"/>
              <a:ext cx="160941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latin typeface="Arial" pitchFamily="34" charset="0"/>
                </a:rPr>
                <a:t> </a:t>
              </a:r>
              <a:r>
                <a:rPr lang="en-US" altLang="en-US" sz="1800" u="sng" dirty="0" smtClean="0">
                  <a:latin typeface="Arial" pitchFamily="34" charset="0"/>
                </a:rPr>
                <a:t>&gt;</a:t>
              </a:r>
              <a:r>
                <a:rPr lang="en-US" altLang="en-US" sz="1800" dirty="0" smtClean="0">
                  <a:latin typeface="Arial" pitchFamily="34" charset="0"/>
                </a:rPr>
                <a:t>2.9 /100,000  </a:t>
              </a:r>
              <a:endParaRPr lang="en-US" altLang="en-US" sz="1800" dirty="0">
                <a:latin typeface="Arial" pitchFamily="34" charset="0"/>
              </a:endParaRPr>
            </a:p>
          </p:txBody>
        </p:sp>
        <p:sp>
          <p:nvSpPr>
            <p:cNvPr id="71" name="Rectangle 147"/>
            <p:cNvSpPr>
              <a:spLocks noChangeArrowheads="1"/>
            </p:cNvSpPr>
            <p:nvPr/>
          </p:nvSpPr>
          <p:spPr bwMode="auto">
            <a:xfrm>
              <a:off x="892969" y="4057961"/>
              <a:ext cx="336550" cy="230188"/>
            </a:xfrm>
            <a:prstGeom prst="rect">
              <a:avLst/>
            </a:prstGeom>
            <a:solidFill>
              <a:srgbClr val="00B050"/>
            </a:solidFill>
            <a:ln w="6350">
              <a:no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 name="Rectangle 149"/>
            <p:cNvSpPr>
              <a:spLocks noChangeArrowheads="1"/>
            </p:cNvSpPr>
            <p:nvPr/>
          </p:nvSpPr>
          <p:spPr bwMode="auto">
            <a:xfrm>
              <a:off x="896144" y="3610948"/>
              <a:ext cx="336550" cy="230188"/>
            </a:xfrm>
            <a:prstGeom prst="rect">
              <a:avLst/>
            </a:prstGeom>
            <a:solidFill>
              <a:srgbClr val="CC0000"/>
            </a:solidFill>
            <a:ln w="6350">
              <a:no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 name="Rectangle 149"/>
            <p:cNvSpPr>
              <a:spLocks noChangeArrowheads="1"/>
            </p:cNvSpPr>
            <p:nvPr/>
          </p:nvSpPr>
          <p:spPr bwMode="auto">
            <a:xfrm>
              <a:off x="896144" y="4472808"/>
              <a:ext cx="336550" cy="230188"/>
            </a:xfrm>
            <a:prstGeom prst="rect">
              <a:avLst/>
            </a:prstGeom>
            <a:noFill/>
            <a:ln w="6350">
              <a:no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noFill/>
              </a:endParaRPr>
            </a:p>
          </p:txBody>
        </p:sp>
        <p:sp>
          <p:nvSpPr>
            <p:cNvPr id="74" name="Rectangle 143"/>
            <p:cNvSpPr>
              <a:spLocks noChangeArrowheads="1"/>
            </p:cNvSpPr>
            <p:nvPr/>
          </p:nvSpPr>
          <p:spPr bwMode="auto">
            <a:xfrm>
              <a:off x="1406538" y="4449402"/>
              <a:ext cx="2013372"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latin typeface="Arial" pitchFamily="34" charset="0"/>
                </a:rPr>
                <a:t> </a:t>
              </a:r>
              <a:r>
                <a:rPr lang="en-US" altLang="en-US" sz="1800" dirty="0" smtClean="0">
                  <a:latin typeface="Arial" pitchFamily="34" charset="0"/>
                </a:rPr>
                <a:t>No reported cases </a:t>
              </a:r>
              <a:endParaRPr lang="en-US" altLang="en-US" sz="18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cronin\AppData\Local\Microsoft\Windows\Temporary Internet Files\Content.IE5\YPL8CNBG\cartoon-fireworks[1].g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448"/>
          <a:stretch/>
        </p:blipFill>
        <p:spPr bwMode="auto">
          <a:xfrm>
            <a:off x="1981201" y="609600"/>
            <a:ext cx="5921443" cy="5486399"/>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2"/>
          <p:cNvSpPr txBox="1">
            <a:spLocks/>
          </p:cNvSpPr>
          <p:nvPr/>
        </p:nvSpPr>
        <p:spPr>
          <a:xfrm>
            <a:off x="609600" y="65087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Rounded MT Bold" pitchFamily="34" charset="0"/>
                <a:ea typeface="+mn-ea"/>
                <a:cs typeface="+mn-cs"/>
              </a:defRPr>
            </a:lvl1pPr>
            <a:lvl2pPr marL="457200" algn="ctr" rtl="0" fontAlgn="base">
              <a:spcBef>
                <a:spcPct val="0"/>
              </a:spcBef>
              <a:spcAft>
                <a:spcPct val="0"/>
              </a:spcAft>
              <a:defRPr sz="2800" kern="1200">
                <a:solidFill>
                  <a:srgbClr val="FFFF00"/>
                </a:solidFill>
                <a:latin typeface="Arial Rounded MT Bold" pitchFamily="34" charset="0"/>
                <a:ea typeface="+mn-ea"/>
                <a:cs typeface="+mn-cs"/>
              </a:defRPr>
            </a:lvl2pPr>
            <a:lvl3pPr marL="914400" algn="ctr" rtl="0" fontAlgn="base">
              <a:spcBef>
                <a:spcPct val="0"/>
              </a:spcBef>
              <a:spcAft>
                <a:spcPct val="0"/>
              </a:spcAft>
              <a:defRPr sz="2800" kern="1200">
                <a:solidFill>
                  <a:srgbClr val="FFFF00"/>
                </a:solidFill>
                <a:latin typeface="Arial Rounded MT Bold" pitchFamily="34" charset="0"/>
                <a:ea typeface="+mn-ea"/>
                <a:cs typeface="+mn-cs"/>
              </a:defRPr>
            </a:lvl3pPr>
            <a:lvl4pPr marL="1371600" algn="ctr" rtl="0" fontAlgn="base">
              <a:spcBef>
                <a:spcPct val="0"/>
              </a:spcBef>
              <a:spcAft>
                <a:spcPct val="0"/>
              </a:spcAft>
              <a:defRPr sz="2800" kern="1200">
                <a:solidFill>
                  <a:srgbClr val="FFFF00"/>
                </a:solidFill>
                <a:latin typeface="Arial Rounded MT Bold" pitchFamily="34" charset="0"/>
                <a:ea typeface="+mn-ea"/>
                <a:cs typeface="+mn-cs"/>
              </a:defRPr>
            </a:lvl4pPr>
            <a:lvl5pPr marL="1828800" algn="ctr" rtl="0" fontAlgn="base">
              <a:spcBef>
                <a:spcPct val="0"/>
              </a:spcBef>
              <a:spcAft>
                <a:spcPct val="0"/>
              </a:spcAft>
              <a:defRPr sz="2800" kern="1200">
                <a:solidFill>
                  <a:srgbClr val="FFFF00"/>
                </a:solidFill>
                <a:latin typeface="Arial Rounded MT Bold" pitchFamily="34" charset="0"/>
                <a:ea typeface="+mn-ea"/>
                <a:cs typeface="+mn-cs"/>
              </a:defRPr>
            </a:lvl5pPr>
            <a:lvl6pPr marL="2286000" algn="l" defTabSz="914400" rtl="0" eaLnBrk="1" latinLnBrk="0" hangingPunct="1">
              <a:defRPr sz="2800" kern="1200">
                <a:solidFill>
                  <a:srgbClr val="FFFF00"/>
                </a:solidFill>
                <a:latin typeface="Arial Rounded MT Bold" pitchFamily="34" charset="0"/>
                <a:ea typeface="+mn-ea"/>
                <a:cs typeface="+mn-cs"/>
              </a:defRPr>
            </a:lvl6pPr>
            <a:lvl7pPr marL="2743200" algn="l" defTabSz="914400" rtl="0" eaLnBrk="1" latinLnBrk="0" hangingPunct="1">
              <a:defRPr sz="2800" kern="1200">
                <a:solidFill>
                  <a:srgbClr val="FFFF00"/>
                </a:solidFill>
                <a:latin typeface="Arial Rounded MT Bold" pitchFamily="34" charset="0"/>
                <a:ea typeface="+mn-ea"/>
                <a:cs typeface="+mn-cs"/>
              </a:defRPr>
            </a:lvl7pPr>
            <a:lvl8pPr marL="3200400" algn="l" defTabSz="914400" rtl="0" eaLnBrk="1" latinLnBrk="0" hangingPunct="1">
              <a:defRPr sz="2800" kern="1200">
                <a:solidFill>
                  <a:srgbClr val="FFFF00"/>
                </a:solidFill>
                <a:latin typeface="Arial Rounded MT Bold" pitchFamily="34" charset="0"/>
                <a:ea typeface="+mn-ea"/>
                <a:cs typeface="+mn-cs"/>
              </a:defRPr>
            </a:lvl8pPr>
            <a:lvl9pPr marL="3657600" algn="l" defTabSz="914400" rtl="0" eaLnBrk="1" latinLnBrk="0" hangingPunct="1">
              <a:defRPr sz="2800" kern="1200">
                <a:solidFill>
                  <a:srgbClr val="FFFF00"/>
                </a:solidFill>
                <a:latin typeface="Arial Rounded MT Bold" pitchFamily="34" charset="0"/>
                <a:ea typeface="+mn-ea"/>
                <a:cs typeface="+mn-cs"/>
              </a:defRPr>
            </a:lvl9pPr>
          </a:lstStyle>
          <a:p>
            <a:fld id="{8B06BCB2-783C-496E-8803-38D72F6D7564}" type="datetime1">
              <a:rPr lang="en-US" smtClean="0"/>
              <a:pPr/>
              <a:t>3/17/2016</a:t>
            </a:fld>
            <a:endParaRPr lang="en-US" dirty="0"/>
          </a:p>
        </p:txBody>
      </p:sp>
      <p:sp>
        <p:nvSpPr>
          <p:cNvPr id="2" name="Date Placeholder 1"/>
          <p:cNvSpPr>
            <a:spLocks noGrp="1"/>
          </p:cNvSpPr>
          <p:nvPr>
            <p:ph type="dt" sz="half" idx="10"/>
          </p:nvPr>
        </p:nvSpPr>
        <p:spPr/>
        <p:txBody>
          <a:bodyPr/>
          <a:lstStyle/>
          <a:p>
            <a:r>
              <a:rPr lang="en-US" smtClean="0">
                <a:solidFill>
                  <a:srgbClr val="000000"/>
                </a:solidFill>
              </a:rPr>
              <a:t>TB Annual Update, March 22, 2016</a:t>
            </a:r>
            <a:endParaRPr lang="en-US" dirty="0">
              <a:solidFill>
                <a:srgbClr val="000000"/>
              </a:solidFill>
            </a:endParaRPr>
          </a:p>
        </p:txBody>
      </p:sp>
      <p:sp>
        <p:nvSpPr>
          <p:cNvPr id="6" name="TextBox 5"/>
          <p:cNvSpPr txBox="1"/>
          <p:nvPr/>
        </p:nvSpPr>
        <p:spPr>
          <a:xfrm>
            <a:off x="400416" y="304800"/>
            <a:ext cx="2647584" cy="954107"/>
          </a:xfrm>
          <a:prstGeom prst="rect">
            <a:avLst/>
          </a:prstGeom>
          <a:solidFill>
            <a:schemeClr val="bg1"/>
          </a:solidFill>
        </p:spPr>
        <p:txBody>
          <a:bodyPr wrap="none" rtlCol="0">
            <a:spAutoFit/>
          </a:bodyPr>
          <a:lstStyle/>
          <a:p>
            <a:r>
              <a:rPr lang="en-US" dirty="0" smtClean="0">
                <a:solidFill>
                  <a:schemeClr val="tx1"/>
                </a:solidFill>
              </a:rPr>
              <a:t>Baltimore City</a:t>
            </a:r>
          </a:p>
          <a:p>
            <a:r>
              <a:rPr lang="en-US" dirty="0" smtClean="0">
                <a:solidFill>
                  <a:schemeClr val="tx1"/>
                </a:solidFill>
              </a:rPr>
              <a:t>Rate: 2.2!</a:t>
            </a:r>
            <a:endParaRPr lang="en-US" dirty="0">
              <a:solidFill>
                <a:schemeClr val="tx1"/>
              </a:solidFill>
            </a:endParaRPr>
          </a:p>
        </p:txBody>
      </p:sp>
    </p:spTree>
    <p:extLst>
      <p:ext uri="{BB962C8B-B14F-4D97-AF65-F5344CB8AC3E}">
        <p14:creationId xmlns:p14="http://schemas.microsoft.com/office/powerpoint/2010/main" val="4599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8791A20E46BD4BB9E7D4DD48AF4769" ma:contentTypeVersion="67" ma:contentTypeDescription="Create a new document." ma:contentTypeScope="" ma:versionID="037cdb5246753083b8e544ab6ca0e6bf">
  <xsd:schema xmlns:xsd="http://www.w3.org/2001/XMLSchema" xmlns:xs="http://www.w3.org/2001/XMLSchema" xmlns:p="http://schemas.microsoft.com/office/2006/metadata/properties" xmlns:ns1="http://schemas.microsoft.com/sharepoint/v3" targetNamespace="http://schemas.microsoft.com/office/2006/metadata/properties" ma:root="true" ma:fieldsID="67aef6918aafbeadda92daae7e97563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7FF75C-F750-4006-A935-AFA6DEAB797C}"/>
</file>

<file path=customXml/itemProps2.xml><?xml version="1.0" encoding="utf-8"?>
<ds:datastoreItem xmlns:ds="http://schemas.openxmlformats.org/officeDocument/2006/customXml" ds:itemID="{3D6D14D3-9E8C-4FA1-9A76-366A12AAD316}"/>
</file>

<file path=customXml/itemProps3.xml><?xml version="1.0" encoding="utf-8"?>
<ds:datastoreItem xmlns:ds="http://schemas.openxmlformats.org/officeDocument/2006/customXml" ds:itemID="{9E7DB935-440E-4B53-AACB-1BB351B5F01C}"/>
</file>

<file path=customXml/itemProps4.xml><?xml version="1.0" encoding="utf-8"?>
<ds:datastoreItem xmlns:ds="http://schemas.openxmlformats.org/officeDocument/2006/customXml" ds:itemID="{E4378F5F-FF76-4B32-8400-48A581FCAD24}"/>
</file>

<file path=docProps/app.xml><?xml version="1.0" encoding="utf-8"?>
<Properties xmlns="http://schemas.openxmlformats.org/officeDocument/2006/extended-properties" xmlns:vt="http://schemas.openxmlformats.org/officeDocument/2006/docPropsVTypes">
  <Template/>
  <TotalTime>645869</TotalTime>
  <Words>2969</Words>
  <Application>Microsoft Office PowerPoint</Application>
  <PresentationFormat>On-screen Show (4:3)</PresentationFormat>
  <Paragraphs>476</Paragraphs>
  <Slides>37</Slides>
  <Notes>32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NCHHSTP_PPT_light(</vt:lpstr>
      <vt:lpstr>Office Theme</vt:lpstr>
      <vt:lpstr>Maryland Epidemiology and Genotyping Update     </vt:lpstr>
      <vt:lpstr>Presentation Outline</vt:lpstr>
      <vt:lpstr>PowerPoint Presentation</vt:lpstr>
      <vt:lpstr>PowerPoint Presentation</vt:lpstr>
      <vt:lpstr>PowerPoint Presentation</vt:lpstr>
      <vt:lpstr>Maryland TB, 2008-2015</vt:lpstr>
      <vt:lpstr>TB Case Rates per 100,000, United States, 2015</vt:lpstr>
      <vt:lpstr>State TB Case Rates per 100,000 Population, by Jurisdiction, 2015</vt:lpstr>
      <vt:lpstr>PowerPoint Presentation</vt:lpstr>
      <vt:lpstr>TB Rates among US and Foreign Born, Maryland vs. US, 2015</vt:lpstr>
      <vt:lpstr>6 Top Countries of Origin-MD, 2015</vt:lpstr>
      <vt:lpstr>Foreign-born TB Case Numbers, by Time from U.S. Arrival to Diagnosis, 2013-2015</vt:lpstr>
      <vt:lpstr>TB Cases by Race and Origin, 2015 </vt:lpstr>
      <vt:lpstr>Cases by Age Group  Maryland, 2013-2015</vt:lpstr>
      <vt:lpstr>The Canary in the Coal Mine</vt:lpstr>
      <vt:lpstr>Case Rates per 100,000 in Children       &lt;5 Years of Age; Maryland vs. US,  2011-2015</vt:lpstr>
      <vt:lpstr>Maryland Drug Resistance, 2015</vt:lpstr>
      <vt:lpstr>With Fewer Cases Why Are  We Still Working So Hard?</vt:lpstr>
      <vt:lpstr>TB HIV Co-Infection Rate Trends, 2011-2015</vt:lpstr>
      <vt:lpstr>Numbers of TB HIV Co-Infection,             Origin of Birth, 2012-2015</vt:lpstr>
      <vt:lpstr>TB and Diabetes </vt:lpstr>
      <vt:lpstr>TB-DM project (2014-2016) Richard Brooks, MD, MPH, EIS officer</vt:lpstr>
      <vt:lpstr>TB-DM project (2014-2016) Richard Brooks, MD, MPH, EIS officer</vt:lpstr>
      <vt:lpstr>Mtb Genotype Clustering</vt:lpstr>
      <vt:lpstr>TBESC Update: Protocol Part B TB Prevention Cascade</vt:lpstr>
      <vt:lpstr>Reaching TB Pre-elimination  and Elimination </vt:lpstr>
      <vt:lpstr>PowerPoint Presentation</vt:lpstr>
      <vt:lpstr>TB Prevention Cascade            (“Treatment as Prevention”)</vt:lpstr>
      <vt:lpstr>TB Prevention Gaps in Care</vt:lpstr>
      <vt:lpstr>Theme for TBESC Part B!</vt:lpstr>
      <vt:lpstr>PowerPoint Presentation</vt:lpstr>
      <vt:lpstr>Low Hanging Fruit - Collecting Data from Health Department TB Clinics </vt:lpstr>
      <vt:lpstr>Then there’s the old Mutt and Jeff story …</vt:lpstr>
      <vt:lpstr>Challenges to TB Elimination </vt:lpstr>
      <vt:lpstr>Potential non-HD Providers</vt:lpstr>
      <vt:lpstr>Seattle – Locating High Risk Populations and Their Providers</vt:lpstr>
      <vt:lpstr>Questions?</vt:lpstr>
    </vt:vector>
  </TitlesOfParts>
  <Company>DHMH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CroninW_TB Epi_Genotyping_TBESC_2016</dc:title>
  <dc:creator>VRandle</dc:creator>
  <cp:lastModifiedBy>Brian Bachaus</cp:lastModifiedBy>
  <cp:revision>4405</cp:revision>
  <cp:lastPrinted>2016-03-08T17:48:08Z</cp:lastPrinted>
  <dcterms:created xsi:type="dcterms:W3CDTF">2003-09-18T15:12:02Z</dcterms:created>
  <dcterms:modified xsi:type="dcterms:W3CDTF">2016-03-17T15:52:50Z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0x0101008A8791A20E46BD4BB9E7D4DD48AF4769</vt:lpwstr>
  </property>
  <property fmtid="{D5CDD505-2E9C-101B-9397-08002B2CF9AE}" pid="3" name="_dlc_DocIdItemGuid">
    <vt:lpwstr>e358bef4-760e-4557-bd03-a3f781582f42</vt:lpwstr>
  </property>
</Properties>
</file>