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slideMasters/slideMaster1.xml" ContentType="application/vnd.openxmlformats-officedocument.presentationml.slideMaster+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2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rawing5.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3">
  <p:sldMasterIdLst>
    <p:sldMasterId id="2147483648" r:id="rId1"/>
  </p:sldMasterIdLst>
  <p:notesMasterIdLst>
    <p:notesMasterId r:id="rId72"/>
  </p:notesMasterIdLst>
  <p:sldIdLst>
    <p:sldId id="256" r:id="rId2"/>
    <p:sldId id="258" r:id="rId3"/>
    <p:sldId id="274" r:id="rId4"/>
    <p:sldId id="264" r:id="rId5"/>
    <p:sldId id="277" r:id="rId6"/>
    <p:sldId id="275" r:id="rId7"/>
    <p:sldId id="428" r:id="rId8"/>
    <p:sldId id="427" r:id="rId9"/>
    <p:sldId id="429" r:id="rId10"/>
    <p:sldId id="293" r:id="rId11"/>
    <p:sldId id="286" r:id="rId12"/>
    <p:sldId id="287" r:id="rId13"/>
    <p:sldId id="481" r:id="rId14"/>
    <p:sldId id="482" r:id="rId15"/>
    <p:sldId id="483" r:id="rId16"/>
    <p:sldId id="291" r:id="rId17"/>
    <p:sldId id="290" r:id="rId18"/>
    <p:sldId id="288" r:id="rId19"/>
    <p:sldId id="281" r:id="rId20"/>
    <p:sldId id="430" r:id="rId21"/>
    <p:sldId id="279" r:id="rId22"/>
    <p:sldId id="448" r:id="rId23"/>
    <p:sldId id="445" r:id="rId24"/>
    <p:sldId id="447" r:id="rId25"/>
    <p:sldId id="450" r:id="rId26"/>
    <p:sldId id="259" r:id="rId27"/>
    <p:sldId id="260" r:id="rId28"/>
    <p:sldId id="261" r:id="rId29"/>
    <p:sldId id="267" r:id="rId30"/>
    <p:sldId id="268" r:id="rId31"/>
    <p:sldId id="263" r:id="rId32"/>
    <p:sldId id="265" r:id="rId33"/>
    <p:sldId id="266" r:id="rId34"/>
    <p:sldId id="449" r:id="rId35"/>
    <p:sldId id="444" r:id="rId36"/>
    <p:sldId id="451" r:id="rId37"/>
    <p:sldId id="452" r:id="rId38"/>
    <p:sldId id="465" r:id="rId39"/>
    <p:sldId id="460" r:id="rId40"/>
    <p:sldId id="461" r:id="rId41"/>
    <p:sldId id="463" r:id="rId42"/>
    <p:sldId id="462" r:id="rId43"/>
    <p:sldId id="466" r:id="rId44"/>
    <p:sldId id="459" r:id="rId45"/>
    <p:sldId id="468" r:id="rId46"/>
    <p:sldId id="484" r:id="rId47"/>
    <p:sldId id="488" r:id="rId48"/>
    <p:sldId id="491" r:id="rId49"/>
    <p:sldId id="485" r:id="rId50"/>
    <p:sldId id="486" r:id="rId51"/>
    <p:sldId id="489" r:id="rId52"/>
    <p:sldId id="487" r:id="rId53"/>
    <p:sldId id="490" r:id="rId54"/>
    <p:sldId id="454" r:id="rId55"/>
    <p:sldId id="457" r:id="rId56"/>
    <p:sldId id="455" r:id="rId57"/>
    <p:sldId id="471" r:id="rId58"/>
    <p:sldId id="475" r:id="rId59"/>
    <p:sldId id="472" r:id="rId60"/>
    <p:sldId id="464" r:id="rId61"/>
    <p:sldId id="474" r:id="rId62"/>
    <p:sldId id="470" r:id="rId63"/>
    <p:sldId id="476" r:id="rId64"/>
    <p:sldId id="477" r:id="rId65"/>
    <p:sldId id="478" r:id="rId66"/>
    <p:sldId id="479" r:id="rId67"/>
    <p:sldId id="456" r:id="rId68"/>
    <p:sldId id="453" r:id="rId69"/>
    <p:sldId id="469" r:id="rId70"/>
    <p:sldId id="272"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0E3E"/>
    <a:srgbClr val="98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6" autoAdjust="0"/>
    <p:restoredTop sz="85631" autoAdjust="0"/>
  </p:normalViewPr>
  <p:slideViewPr>
    <p:cSldViewPr snapToGrid="0" snapToObjects="1">
      <p:cViewPr>
        <p:scale>
          <a:sx n="87" d="100"/>
          <a:sy n="87" d="100"/>
        </p:scale>
        <p:origin x="69" y="105"/>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79" Type="http://schemas.openxmlformats.org/officeDocument/2006/relationships/customXml" Target="../customXml/item3.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80" Type="http://schemas.openxmlformats.org/officeDocument/2006/relationships/customXml" Target="../customXml/item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78"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386460-F53C-4203-A548-6D66029A8528}" type="doc">
      <dgm:prSet loTypeId="urn:microsoft.com/office/officeart/2005/8/layout/arrow2" loCatId="process" qsTypeId="urn:microsoft.com/office/officeart/2005/8/quickstyle/simple1" qsCatId="simple" csTypeId="urn:microsoft.com/office/officeart/2005/8/colors/accent1_2" csCatId="accent1" phldr="1"/>
      <dgm:spPr/>
    </dgm:pt>
    <dgm:pt modelId="{60E91B59-E636-4897-849A-7677AC07288E}">
      <dgm:prSet phldrT="[Text]" custT="1"/>
      <dgm:spPr/>
      <dgm:t>
        <a:bodyPr/>
        <a:lstStyle/>
        <a:p>
          <a:r>
            <a:rPr lang="en-US" sz="1400" b="1" i="0" dirty="0">
              <a:solidFill>
                <a:srgbClr val="FF0000"/>
              </a:solidFill>
            </a:rPr>
            <a:t>1st Year </a:t>
          </a:r>
          <a:r>
            <a:rPr lang="en-US" sz="1400" i="0" dirty="0"/>
            <a:t>4/1/19-3/31/20</a:t>
          </a:r>
        </a:p>
        <a:p>
          <a:r>
            <a:rPr lang="en-US" sz="1400" i="0" dirty="0">
              <a:solidFill>
                <a:srgbClr val="FF0000"/>
              </a:solidFill>
            </a:rPr>
            <a:t>Auto HPSA Update &amp; Provider Verification</a:t>
          </a:r>
        </a:p>
      </dgm:t>
    </dgm:pt>
    <dgm:pt modelId="{97EEACC2-7B8C-4ED0-8F8D-F5F0B9CC2E22}" type="parTrans" cxnId="{09852511-227C-43EE-AEE8-0BFEB33B4AAE}">
      <dgm:prSet/>
      <dgm:spPr/>
      <dgm:t>
        <a:bodyPr/>
        <a:lstStyle/>
        <a:p>
          <a:endParaRPr lang="en-US"/>
        </a:p>
      </dgm:t>
    </dgm:pt>
    <dgm:pt modelId="{71751412-855D-49B0-B008-CFAA464758BF}" type="sibTrans" cxnId="{09852511-227C-43EE-AEE8-0BFEB33B4AAE}">
      <dgm:prSet/>
      <dgm:spPr/>
      <dgm:t>
        <a:bodyPr/>
        <a:lstStyle/>
        <a:p>
          <a:endParaRPr lang="en-US"/>
        </a:p>
      </dgm:t>
    </dgm:pt>
    <dgm:pt modelId="{EF60D8F6-5EA2-4A38-A67C-5F124073D500}">
      <dgm:prSet phldrT="[Text]" custT="1"/>
      <dgm:spPr/>
      <dgm:t>
        <a:bodyPr/>
        <a:lstStyle/>
        <a:p>
          <a:r>
            <a:rPr lang="en-US" sz="1400" b="1" dirty="0"/>
            <a:t>2nd Year </a:t>
          </a:r>
          <a:r>
            <a:rPr lang="en-US" sz="1400" dirty="0"/>
            <a:t>4/1/20-3/31/21</a:t>
          </a:r>
        </a:p>
        <a:p>
          <a:r>
            <a:rPr lang="en-US" sz="1400" dirty="0">
              <a:solidFill>
                <a:schemeClr val="tx1"/>
              </a:solidFill>
            </a:rPr>
            <a:t>Geographic and Population HPSA Update</a:t>
          </a:r>
        </a:p>
      </dgm:t>
    </dgm:pt>
    <dgm:pt modelId="{AF0B0CBF-2319-4CCB-AE38-2C1D88258CD9}" type="parTrans" cxnId="{FDBC366B-7CE0-4BD5-82FD-571971DC7EBA}">
      <dgm:prSet/>
      <dgm:spPr/>
      <dgm:t>
        <a:bodyPr/>
        <a:lstStyle/>
        <a:p>
          <a:endParaRPr lang="en-US"/>
        </a:p>
      </dgm:t>
    </dgm:pt>
    <dgm:pt modelId="{80DBABB3-CAFD-4C31-B371-B4DA113C6A41}" type="sibTrans" cxnId="{FDBC366B-7CE0-4BD5-82FD-571971DC7EBA}">
      <dgm:prSet/>
      <dgm:spPr/>
      <dgm:t>
        <a:bodyPr/>
        <a:lstStyle/>
        <a:p>
          <a:endParaRPr lang="en-US"/>
        </a:p>
      </dgm:t>
    </dgm:pt>
    <dgm:pt modelId="{1923FA2F-12F5-4662-AC26-1AD6DA77BC95}">
      <dgm:prSet phldrT="[Text]" custT="1"/>
      <dgm:spPr/>
      <dgm:t>
        <a:bodyPr/>
        <a:lstStyle/>
        <a:p>
          <a:r>
            <a:rPr lang="en-US" sz="1400" b="1" dirty="0"/>
            <a:t>3rd Year </a:t>
          </a:r>
          <a:r>
            <a:rPr lang="en-US" sz="1400" dirty="0"/>
            <a:t>4/1/21-3/31/22</a:t>
          </a:r>
        </a:p>
        <a:p>
          <a:r>
            <a:rPr lang="en-US" sz="1400" dirty="0"/>
            <a:t>PCO Needs Assessment</a:t>
          </a:r>
        </a:p>
      </dgm:t>
    </dgm:pt>
    <dgm:pt modelId="{A6B84DFA-49A0-4095-8807-7FB10BC2E00C}" type="parTrans" cxnId="{0CB67530-FE57-47ED-A2CB-AF44195E414A}">
      <dgm:prSet/>
      <dgm:spPr/>
      <dgm:t>
        <a:bodyPr/>
        <a:lstStyle/>
        <a:p>
          <a:endParaRPr lang="en-US"/>
        </a:p>
      </dgm:t>
    </dgm:pt>
    <dgm:pt modelId="{981B30E4-BD9B-4CB1-B3DD-FF103BDBCC1C}" type="sibTrans" cxnId="{0CB67530-FE57-47ED-A2CB-AF44195E414A}">
      <dgm:prSet/>
      <dgm:spPr/>
      <dgm:t>
        <a:bodyPr/>
        <a:lstStyle/>
        <a:p>
          <a:endParaRPr lang="en-US"/>
        </a:p>
      </dgm:t>
    </dgm:pt>
    <dgm:pt modelId="{1645F994-9D2B-472C-B822-42E583FE4D1F}">
      <dgm:prSet phldrT="[Text]" custT="1"/>
      <dgm:spPr/>
      <dgm:t>
        <a:bodyPr/>
        <a:lstStyle/>
        <a:p>
          <a:r>
            <a:rPr lang="en-US" sz="1400" b="1" dirty="0"/>
            <a:t>4th Year</a:t>
          </a:r>
          <a:r>
            <a:rPr lang="en-US" sz="1400" dirty="0"/>
            <a:t> 4/1/22-3/31/23</a:t>
          </a:r>
        </a:p>
        <a:p>
          <a:r>
            <a:rPr lang="en-US" sz="1400" dirty="0"/>
            <a:t>SRSA Plan </a:t>
          </a:r>
        </a:p>
      </dgm:t>
    </dgm:pt>
    <dgm:pt modelId="{6EBBFBDA-D8D2-40BD-95F3-11B7F137C805}" type="parTrans" cxnId="{2165C563-8811-4E12-AE20-4991D07881C7}">
      <dgm:prSet/>
      <dgm:spPr/>
      <dgm:t>
        <a:bodyPr/>
        <a:lstStyle/>
        <a:p>
          <a:endParaRPr lang="en-US"/>
        </a:p>
      </dgm:t>
    </dgm:pt>
    <dgm:pt modelId="{1F929C41-A9F5-4791-8FFE-799EBAAFF924}" type="sibTrans" cxnId="{2165C563-8811-4E12-AE20-4991D07881C7}">
      <dgm:prSet/>
      <dgm:spPr/>
      <dgm:t>
        <a:bodyPr/>
        <a:lstStyle/>
        <a:p>
          <a:endParaRPr lang="en-US"/>
        </a:p>
      </dgm:t>
    </dgm:pt>
    <dgm:pt modelId="{97EE5B6A-F767-451D-84CF-25D04230F9B3}">
      <dgm:prSet phldrT="[Text]" custT="1"/>
      <dgm:spPr/>
      <dgm:t>
        <a:bodyPr/>
        <a:lstStyle/>
        <a:p>
          <a:r>
            <a:rPr lang="en-US" sz="1400" b="1" dirty="0"/>
            <a:t>5th Year </a:t>
          </a:r>
          <a:r>
            <a:rPr lang="en-US" sz="1400" dirty="0"/>
            <a:t>4/1/23-3/31/24</a:t>
          </a:r>
        </a:p>
        <a:p>
          <a:r>
            <a:rPr lang="en-US" sz="1400" dirty="0"/>
            <a:t>Implement SRSA Plan</a:t>
          </a:r>
        </a:p>
      </dgm:t>
    </dgm:pt>
    <dgm:pt modelId="{444AD6E0-F45C-455F-87EE-E3B6820C6E29}" type="parTrans" cxnId="{ACE76C29-3283-413F-836F-08FC5111B65E}">
      <dgm:prSet/>
      <dgm:spPr/>
      <dgm:t>
        <a:bodyPr/>
        <a:lstStyle/>
        <a:p>
          <a:endParaRPr lang="en-US"/>
        </a:p>
      </dgm:t>
    </dgm:pt>
    <dgm:pt modelId="{2FAE3A04-51EB-4A5B-9E1E-4B6BEEF6D9DD}" type="sibTrans" cxnId="{ACE76C29-3283-413F-836F-08FC5111B65E}">
      <dgm:prSet/>
      <dgm:spPr/>
      <dgm:t>
        <a:bodyPr/>
        <a:lstStyle/>
        <a:p>
          <a:endParaRPr lang="en-US"/>
        </a:p>
      </dgm:t>
    </dgm:pt>
    <dgm:pt modelId="{12628A4C-7EF3-481C-881A-F39AB2D42D1D}" type="pres">
      <dgm:prSet presAssocID="{88386460-F53C-4203-A548-6D66029A8528}" presName="arrowDiagram" presStyleCnt="0">
        <dgm:presLayoutVars>
          <dgm:chMax val="5"/>
          <dgm:dir/>
          <dgm:resizeHandles val="exact"/>
        </dgm:presLayoutVars>
      </dgm:prSet>
      <dgm:spPr/>
    </dgm:pt>
    <dgm:pt modelId="{AB54150D-D70C-4FED-8D45-AF605EB7D6B3}" type="pres">
      <dgm:prSet presAssocID="{88386460-F53C-4203-A548-6D66029A8528}" presName="arrow" presStyleLbl="bgShp" presStyleIdx="0" presStyleCnt="1"/>
      <dgm:spPr>
        <a:solidFill>
          <a:schemeClr val="accent3">
            <a:lumMod val="40000"/>
            <a:lumOff val="60000"/>
          </a:schemeClr>
        </a:solidFill>
      </dgm:spPr>
    </dgm:pt>
    <dgm:pt modelId="{99BF16FA-14E1-44C7-BBD6-F896EFCAC3F5}" type="pres">
      <dgm:prSet presAssocID="{88386460-F53C-4203-A548-6D66029A8528}" presName="arrowDiagram5" presStyleCnt="0"/>
      <dgm:spPr/>
    </dgm:pt>
    <dgm:pt modelId="{0E849527-2024-426C-B5C0-C5405B509914}" type="pres">
      <dgm:prSet presAssocID="{60E91B59-E636-4897-849A-7677AC07288E}" presName="bullet5a" presStyleLbl="node1" presStyleIdx="0" presStyleCnt="5"/>
      <dgm:spPr>
        <a:solidFill>
          <a:srgbClr val="FFC000"/>
        </a:solidFill>
      </dgm:spPr>
    </dgm:pt>
    <dgm:pt modelId="{8C43C5E3-3E17-440A-B697-F91892C5C4BF}" type="pres">
      <dgm:prSet presAssocID="{60E91B59-E636-4897-849A-7677AC07288E}" presName="textBox5a" presStyleLbl="revTx" presStyleIdx="0" presStyleCnt="5" custScaleX="104061">
        <dgm:presLayoutVars>
          <dgm:bulletEnabled val="1"/>
        </dgm:presLayoutVars>
      </dgm:prSet>
      <dgm:spPr/>
    </dgm:pt>
    <dgm:pt modelId="{59C44D5B-C10A-46F8-9BFE-7481AC9F658A}" type="pres">
      <dgm:prSet presAssocID="{EF60D8F6-5EA2-4A38-A67C-5F124073D500}" presName="bullet5b" presStyleLbl="node1" presStyleIdx="1" presStyleCnt="5"/>
      <dgm:spPr>
        <a:solidFill>
          <a:schemeClr val="accent4"/>
        </a:solidFill>
      </dgm:spPr>
    </dgm:pt>
    <dgm:pt modelId="{F3C1944D-C2B4-4F58-98A0-7C9AAF49E151}" type="pres">
      <dgm:prSet presAssocID="{EF60D8F6-5EA2-4A38-A67C-5F124073D500}" presName="textBox5b" presStyleLbl="revTx" presStyleIdx="1" presStyleCnt="5">
        <dgm:presLayoutVars>
          <dgm:bulletEnabled val="1"/>
        </dgm:presLayoutVars>
      </dgm:prSet>
      <dgm:spPr/>
    </dgm:pt>
    <dgm:pt modelId="{73480509-DE55-4B9D-BA94-B500767F591F}" type="pres">
      <dgm:prSet presAssocID="{1923FA2F-12F5-4662-AC26-1AD6DA77BC95}" presName="bullet5c" presStyleLbl="node1" presStyleIdx="2" presStyleCnt="5"/>
      <dgm:spPr>
        <a:solidFill>
          <a:srgbClr val="FFC000"/>
        </a:solidFill>
      </dgm:spPr>
    </dgm:pt>
    <dgm:pt modelId="{FC4F8F10-4546-4469-881C-E3A26A2386CC}" type="pres">
      <dgm:prSet presAssocID="{1923FA2F-12F5-4662-AC26-1AD6DA77BC95}" presName="textBox5c" presStyleLbl="revTx" presStyleIdx="2" presStyleCnt="5">
        <dgm:presLayoutVars>
          <dgm:bulletEnabled val="1"/>
        </dgm:presLayoutVars>
      </dgm:prSet>
      <dgm:spPr/>
    </dgm:pt>
    <dgm:pt modelId="{1CDA8B54-068E-4FC0-A0C7-24DC58541328}" type="pres">
      <dgm:prSet presAssocID="{1645F994-9D2B-472C-B822-42E583FE4D1F}" presName="bullet5d" presStyleLbl="node1" presStyleIdx="3" presStyleCnt="5"/>
      <dgm:spPr>
        <a:solidFill>
          <a:srgbClr val="FFC000"/>
        </a:solidFill>
      </dgm:spPr>
    </dgm:pt>
    <dgm:pt modelId="{C1F1F29C-172C-404D-BBA5-17802AAD5931}" type="pres">
      <dgm:prSet presAssocID="{1645F994-9D2B-472C-B822-42E583FE4D1F}" presName="textBox5d" presStyleLbl="revTx" presStyleIdx="3" presStyleCnt="5">
        <dgm:presLayoutVars>
          <dgm:bulletEnabled val="1"/>
        </dgm:presLayoutVars>
      </dgm:prSet>
      <dgm:spPr/>
    </dgm:pt>
    <dgm:pt modelId="{DADC9A32-C76E-4811-A850-FDF17C8EF0C2}" type="pres">
      <dgm:prSet presAssocID="{97EE5B6A-F767-451D-84CF-25D04230F9B3}" presName="bullet5e" presStyleLbl="node1" presStyleIdx="4" presStyleCnt="5"/>
      <dgm:spPr>
        <a:solidFill>
          <a:srgbClr val="FFC000"/>
        </a:solidFill>
      </dgm:spPr>
    </dgm:pt>
    <dgm:pt modelId="{A5FB3294-DB59-4B3F-8A09-DA0F1EF7CA50}" type="pres">
      <dgm:prSet presAssocID="{97EE5B6A-F767-451D-84CF-25D04230F9B3}" presName="textBox5e" presStyleLbl="revTx" presStyleIdx="4" presStyleCnt="5">
        <dgm:presLayoutVars>
          <dgm:bulletEnabled val="1"/>
        </dgm:presLayoutVars>
      </dgm:prSet>
      <dgm:spPr/>
    </dgm:pt>
  </dgm:ptLst>
  <dgm:cxnLst>
    <dgm:cxn modelId="{09852511-227C-43EE-AEE8-0BFEB33B4AAE}" srcId="{88386460-F53C-4203-A548-6D66029A8528}" destId="{60E91B59-E636-4897-849A-7677AC07288E}" srcOrd="0" destOrd="0" parTransId="{97EEACC2-7B8C-4ED0-8F8D-F5F0B9CC2E22}" sibTransId="{71751412-855D-49B0-B008-CFAA464758BF}"/>
    <dgm:cxn modelId="{F0C30515-4BA7-4715-BA9F-D9F4FFF850BF}" type="presOf" srcId="{88386460-F53C-4203-A548-6D66029A8528}" destId="{12628A4C-7EF3-481C-881A-F39AB2D42D1D}" srcOrd="0" destOrd="0" presId="urn:microsoft.com/office/officeart/2005/8/layout/arrow2"/>
    <dgm:cxn modelId="{ACE76C29-3283-413F-836F-08FC5111B65E}" srcId="{88386460-F53C-4203-A548-6D66029A8528}" destId="{97EE5B6A-F767-451D-84CF-25D04230F9B3}" srcOrd="4" destOrd="0" parTransId="{444AD6E0-F45C-455F-87EE-E3B6820C6E29}" sibTransId="{2FAE3A04-51EB-4A5B-9E1E-4B6BEEF6D9DD}"/>
    <dgm:cxn modelId="{0CB67530-FE57-47ED-A2CB-AF44195E414A}" srcId="{88386460-F53C-4203-A548-6D66029A8528}" destId="{1923FA2F-12F5-4662-AC26-1AD6DA77BC95}" srcOrd="2" destOrd="0" parTransId="{A6B84DFA-49A0-4095-8807-7FB10BC2E00C}" sibTransId="{981B30E4-BD9B-4CB1-B3DD-FF103BDBCC1C}"/>
    <dgm:cxn modelId="{2165C563-8811-4E12-AE20-4991D07881C7}" srcId="{88386460-F53C-4203-A548-6D66029A8528}" destId="{1645F994-9D2B-472C-B822-42E583FE4D1F}" srcOrd="3" destOrd="0" parTransId="{6EBBFBDA-D8D2-40BD-95F3-11B7F137C805}" sibTransId="{1F929C41-A9F5-4791-8FFE-799EBAAFF924}"/>
    <dgm:cxn modelId="{FDBC366B-7CE0-4BD5-82FD-571971DC7EBA}" srcId="{88386460-F53C-4203-A548-6D66029A8528}" destId="{EF60D8F6-5EA2-4A38-A67C-5F124073D500}" srcOrd="1" destOrd="0" parTransId="{AF0B0CBF-2319-4CCB-AE38-2C1D88258CD9}" sibTransId="{80DBABB3-CAFD-4C31-B371-B4DA113C6A41}"/>
    <dgm:cxn modelId="{E9AD1F53-7DC1-4BAB-8F47-5E9CDAC1AC9A}" type="presOf" srcId="{1645F994-9D2B-472C-B822-42E583FE4D1F}" destId="{C1F1F29C-172C-404D-BBA5-17802AAD5931}" srcOrd="0" destOrd="0" presId="urn:microsoft.com/office/officeart/2005/8/layout/arrow2"/>
    <dgm:cxn modelId="{3301AF90-B0BD-4A07-9C79-39E953DAD41A}" type="presOf" srcId="{1923FA2F-12F5-4662-AC26-1AD6DA77BC95}" destId="{FC4F8F10-4546-4469-881C-E3A26A2386CC}" srcOrd="0" destOrd="0" presId="urn:microsoft.com/office/officeart/2005/8/layout/arrow2"/>
    <dgm:cxn modelId="{018AFAA3-B5EC-4ED9-A679-320B8512EFF3}" type="presOf" srcId="{EF60D8F6-5EA2-4A38-A67C-5F124073D500}" destId="{F3C1944D-C2B4-4F58-98A0-7C9AAF49E151}" srcOrd="0" destOrd="0" presId="urn:microsoft.com/office/officeart/2005/8/layout/arrow2"/>
    <dgm:cxn modelId="{1256B2D7-977F-4127-AAF7-382E54516110}" type="presOf" srcId="{60E91B59-E636-4897-849A-7677AC07288E}" destId="{8C43C5E3-3E17-440A-B697-F91892C5C4BF}" srcOrd="0" destOrd="0" presId="urn:microsoft.com/office/officeart/2005/8/layout/arrow2"/>
    <dgm:cxn modelId="{AC2B71F4-34CC-4300-8FB4-E77EFE58AA46}" type="presOf" srcId="{97EE5B6A-F767-451D-84CF-25D04230F9B3}" destId="{A5FB3294-DB59-4B3F-8A09-DA0F1EF7CA50}" srcOrd="0" destOrd="0" presId="urn:microsoft.com/office/officeart/2005/8/layout/arrow2"/>
    <dgm:cxn modelId="{215A0BBE-5154-4EC8-A706-3CB349720F0A}" type="presParOf" srcId="{12628A4C-7EF3-481C-881A-F39AB2D42D1D}" destId="{AB54150D-D70C-4FED-8D45-AF605EB7D6B3}" srcOrd="0" destOrd="0" presId="urn:microsoft.com/office/officeart/2005/8/layout/arrow2"/>
    <dgm:cxn modelId="{03C0C659-1671-4FD5-A999-1629115DECD2}" type="presParOf" srcId="{12628A4C-7EF3-481C-881A-F39AB2D42D1D}" destId="{99BF16FA-14E1-44C7-BBD6-F896EFCAC3F5}" srcOrd="1" destOrd="0" presId="urn:microsoft.com/office/officeart/2005/8/layout/arrow2"/>
    <dgm:cxn modelId="{4ED36467-6655-42F8-9602-B458D208F517}" type="presParOf" srcId="{99BF16FA-14E1-44C7-BBD6-F896EFCAC3F5}" destId="{0E849527-2024-426C-B5C0-C5405B509914}" srcOrd="0" destOrd="0" presId="urn:microsoft.com/office/officeart/2005/8/layout/arrow2"/>
    <dgm:cxn modelId="{29765294-D60F-4153-8AB1-8CFFA6401350}" type="presParOf" srcId="{99BF16FA-14E1-44C7-BBD6-F896EFCAC3F5}" destId="{8C43C5E3-3E17-440A-B697-F91892C5C4BF}" srcOrd="1" destOrd="0" presId="urn:microsoft.com/office/officeart/2005/8/layout/arrow2"/>
    <dgm:cxn modelId="{21AB3BA7-14CB-4346-8E9C-20096B8E4EE1}" type="presParOf" srcId="{99BF16FA-14E1-44C7-BBD6-F896EFCAC3F5}" destId="{59C44D5B-C10A-46F8-9BFE-7481AC9F658A}" srcOrd="2" destOrd="0" presId="urn:microsoft.com/office/officeart/2005/8/layout/arrow2"/>
    <dgm:cxn modelId="{BAA1275D-9E9B-43A7-AB30-ECC2DFCB41FD}" type="presParOf" srcId="{99BF16FA-14E1-44C7-BBD6-F896EFCAC3F5}" destId="{F3C1944D-C2B4-4F58-98A0-7C9AAF49E151}" srcOrd="3" destOrd="0" presId="urn:microsoft.com/office/officeart/2005/8/layout/arrow2"/>
    <dgm:cxn modelId="{DD6EF0F1-8B0F-49AC-97ED-DEF30F7AD03E}" type="presParOf" srcId="{99BF16FA-14E1-44C7-BBD6-F896EFCAC3F5}" destId="{73480509-DE55-4B9D-BA94-B500767F591F}" srcOrd="4" destOrd="0" presId="urn:microsoft.com/office/officeart/2005/8/layout/arrow2"/>
    <dgm:cxn modelId="{C70C59B4-13AE-40A7-87F8-B7197432F14D}" type="presParOf" srcId="{99BF16FA-14E1-44C7-BBD6-F896EFCAC3F5}" destId="{FC4F8F10-4546-4469-881C-E3A26A2386CC}" srcOrd="5" destOrd="0" presId="urn:microsoft.com/office/officeart/2005/8/layout/arrow2"/>
    <dgm:cxn modelId="{08F18E24-E12E-4E81-A165-FE809D431312}" type="presParOf" srcId="{99BF16FA-14E1-44C7-BBD6-F896EFCAC3F5}" destId="{1CDA8B54-068E-4FC0-A0C7-24DC58541328}" srcOrd="6" destOrd="0" presId="urn:microsoft.com/office/officeart/2005/8/layout/arrow2"/>
    <dgm:cxn modelId="{AD3985FA-4F00-4E27-96C2-F6711C7CA860}" type="presParOf" srcId="{99BF16FA-14E1-44C7-BBD6-F896EFCAC3F5}" destId="{C1F1F29C-172C-404D-BBA5-17802AAD5931}" srcOrd="7" destOrd="0" presId="urn:microsoft.com/office/officeart/2005/8/layout/arrow2"/>
    <dgm:cxn modelId="{BD4BEBD6-75D2-4435-8911-F8DDC2616A32}" type="presParOf" srcId="{99BF16FA-14E1-44C7-BBD6-F896EFCAC3F5}" destId="{DADC9A32-C76E-4811-A850-FDF17C8EF0C2}" srcOrd="8" destOrd="0" presId="urn:microsoft.com/office/officeart/2005/8/layout/arrow2"/>
    <dgm:cxn modelId="{C6E388A4-9441-4588-A0AC-9B77B404373F}" type="presParOf" srcId="{99BF16FA-14E1-44C7-BBD6-F896EFCAC3F5}" destId="{A5FB3294-DB59-4B3F-8A09-DA0F1EF7CA50}"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FC660D-91B4-408D-B2D6-3142F55D33EC}" type="doc">
      <dgm:prSet loTypeId="urn:microsoft.com/office/officeart/2008/layout/VerticalCurvedList" loCatId="list" qsTypeId="urn:microsoft.com/office/officeart/2005/8/quickstyle/3d2" qsCatId="3D" csTypeId="urn:microsoft.com/office/officeart/2005/8/colors/accent1_2" csCatId="accent1" phldr="1"/>
      <dgm:spPr/>
      <dgm:t>
        <a:bodyPr/>
        <a:lstStyle/>
        <a:p>
          <a:endParaRPr lang="en-US"/>
        </a:p>
      </dgm:t>
    </dgm:pt>
    <dgm:pt modelId="{56749B4D-F1C7-4235-AC6E-4D975D0A617B}">
      <dgm:prSet phldrT="[Text]"/>
      <dgm:spPr>
        <a:xfrm>
          <a:off x="711964" y="512942"/>
          <a:ext cx="3659709" cy="1025885"/>
        </a:xfrm>
        <a:solidFill>
          <a:srgbClr val="92D05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n-US" dirty="0">
              <a:solidFill>
                <a:sysClr val="window" lastClr="FFFFFF"/>
              </a:solidFill>
              <a:latin typeface="Calibri"/>
              <a:ea typeface="+mn-ea"/>
              <a:cs typeface="+mn-cs"/>
            </a:rPr>
            <a:t>Health Professional Shortage Areas (HPSAs) </a:t>
          </a:r>
        </a:p>
      </dgm:t>
    </dgm:pt>
    <dgm:pt modelId="{A77A30AC-D121-4BE2-94EB-5FDEBFB38B64}" type="parTrans" cxnId="{667AAF78-A69C-46F3-9CEF-C8146065D48D}">
      <dgm:prSet/>
      <dgm:spPr/>
      <dgm:t>
        <a:bodyPr/>
        <a:lstStyle/>
        <a:p>
          <a:endParaRPr lang="en-US"/>
        </a:p>
      </dgm:t>
    </dgm:pt>
    <dgm:pt modelId="{0C02E456-4F61-4708-9CDA-32DF48BD9A86}" type="sibTrans" cxnId="{667AAF78-A69C-46F3-9CEF-C8146065D48D}">
      <dgm:prSet/>
      <dgm:spPr>
        <a:xfrm>
          <a:off x="-5798510" y="-887661"/>
          <a:ext cx="6904747" cy="6904747"/>
        </a:xfrm>
        <a:noFill/>
        <a:ln w="25400" cap="flat" cmpd="sng" algn="ctr">
          <a:solidFill>
            <a:srgbClr val="4F81BD">
              <a:shade val="60000"/>
              <a:hueOff val="0"/>
              <a:satOff val="0"/>
              <a:lumOff val="0"/>
              <a:alphaOff val="0"/>
            </a:srgbClr>
          </a:solidFill>
          <a:prstDash val="solid"/>
        </a:ln>
        <a:effectLst/>
        <a:scene3d>
          <a:camera prst="orthographicFront"/>
          <a:lightRig rig="threePt" dir="t">
            <a:rot lat="0" lon="0" rev="7500000"/>
          </a:lightRig>
        </a:scene3d>
        <a:sp3d z="-40000" prstMaterial="matte"/>
      </dgm:spPr>
      <dgm:t>
        <a:bodyPr/>
        <a:lstStyle/>
        <a:p>
          <a:endParaRPr lang="en-US"/>
        </a:p>
      </dgm:t>
    </dgm:pt>
    <dgm:pt modelId="{A018D886-737D-4154-B401-48FD78ACDCEF}">
      <dgm:prSet phldrT="[Text]"/>
      <dgm:spPr>
        <a:xfrm>
          <a:off x="1155659" y="2051770"/>
          <a:ext cx="3286800" cy="1025885"/>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n-US" dirty="0">
              <a:solidFill>
                <a:sysClr val="window" lastClr="FFFFFF"/>
              </a:solidFill>
              <a:latin typeface="Calibri"/>
              <a:ea typeface="+mn-ea"/>
              <a:cs typeface="+mn-cs"/>
            </a:rPr>
            <a:t>Medically Underserved Areas/ Medically Underserved Populations       (MUA/MUPs)</a:t>
          </a:r>
        </a:p>
      </dgm:t>
    </dgm:pt>
    <dgm:pt modelId="{78565BDC-E8BF-4E68-8498-1228FAF849D3}" type="parTrans" cxnId="{6B3C362D-93BB-4369-9E50-7C6EE8AA541E}">
      <dgm:prSet/>
      <dgm:spPr/>
      <dgm:t>
        <a:bodyPr/>
        <a:lstStyle/>
        <a:p>
          <a:endParaRPr lang="en-US"/>
        </a:p>
      </dgm:t>
    </dgm:pt>
    <dgm:pt modelId="{63A027B5-C1DB-4FD5-9143-55B4E502F756}" type="sibTrans" cxnId="{6B3C362D-93BB-4369-9E50-7C6EE8AA541E}">
      <dgm:prSet/>
      <dgm:spPr/>
      <dgm:t>
        <a:bodyPr/>
        <a:lstStyle/>
        <a:p>
          <a:endParaRPr lang="en-US"/>
        </a:p>
      </dgm:t>
    </dgm:pt>
    <dgm:pt modelId="{52549DC2-204F-4877-96A5-DCBD1E4C5EDF}">
      <dgm:prSet phldrT="[Text]"/>
      <dgm:spPr>
        <a:xfrm>
          <a:off x="711964" y="3590597"/>
          <a:ext cx="3659709" cy="1025885"/>
        </a:xfrm>
        <a:solidFill>
          <a:srgbClr val="FFC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n-US" dirty="0">
              <a:solidFill>
                <a:sysClr val="window" lastClr="FFFFFF"/>
              </a:solidFill>
              <a:latin typeface="Calibri"/>
              <a:ea typeface="+mn-ea"/>
              <a:cs typeface="+mn-cs"/>
            </a:rPr>
            <a:t>Other Facility Area Centers (OFACs)</a:t>
          </a:r>
        </a:p>
      </dgm:t>
    </dgm:pt>
    <dgm:pt modelId="{E51A0DAE-6BE1-491F-9D24-974560F8AEE8}" type="parTrans" cxnId="{D3BEA20C-8EA2-43D1-8447-BD87141D01C0}">
      <dgm:prSet/>
      <dgm:spPr/>
      <dgm:t>
        <a:bodyPr/>
        <a:lstStyle/>
        <a:p>
          <a:endParaRPr lang="en-US"/>
        </a:p>
      </dgm:t>
    </dgm:pt>
    <dgm:pt modelId="{B8331978-8C70-4338-B8B5-E05CBF855838}" type="sibTrans" cxnId="{D3BEA20C-8EA2-43D1-8447-BD87141D01C0}">
      <dgm:prSet/>
      <dgm:spPr/>
      <dgm:t>
        <a:bodyPr/>
        <a:lstStyle/>
        <a:p>
          <a:endParaRPr lang="en-US"/>
        </a:p>
      </dgm:t>
    </dgm:pt>
    <dgm:pt modelId="{D813137D-D29D-4A6F-B3F1-8A8356364B50}" type="pres">
      <dgm:prSet presAssocID="{88FC660D-91B4-408D-B2D6-3142F55D33EC}" presName="Name0" presStyleCnt="0">
        <dgm:presLayoutVars>
          <dgm:chMax val="7"/>
          <dgm:chPref val="7"/>
          <dgm:dir/>
        </dgm:presLayoutVars>
      </dgm:prSet>
      <dgm:spPr/>
    </dgm:pt>
    <dgm:pt modelId="{BA27065A-54B2-4D06-A530-6373D5D266F6}" type="pres">
      <dgm:prSet presAssocID="{88FC660D-91B4-408D-B2D6-3142F55D33EC}" presName="Name1" presStyleCnt="0"/>
      <dgm:spPr/>
    </dgm:pt>
    <dgm:pt modelId="{55D51048-2330-4243-9CBE-66ABECA8E43B}" type="pres">
      <dgm:prSet presAssocID="{88FC660D-91B4-408D-B2D6-3142F55D33EC}" presName="cycle" presStyleCnt="0"/>
      <dgm:spPr/>
    </dgm:pt>
    <dgm:pt modelId="{48696468-3A87-4373-BDA6-87A647265F97}" type="pres">
      <dgm:prSet presAssocID="{88FC660D-91B4-408D-B2D6-3142F55D33EC}" presName="srcNode" presStyleLbl="node1" presStyleIdx="0" presStyleCnt="3"/>
      <dgm:spPr/>
    </dgm:pt>
    <dgm:pt modelId="{684EE52B-F001-4F1B-84DC-546264C9B4FD}" type="pres">
      <dgm:prSet presAssocID="{88FC660D-91B4-408D-B2D6-3142F55D33EC}" presName="conn" presStyleLbl="parChTrans1D2" presStyleIdx="0" presStyleCnt="1"/>
      <dgm:spPr>
        <a:prstGeom prst="blockArc">
          <a:avLst>
            <a:gd name="adj1" fmla="val 18900000"/>
            <a:gd name="adj2" fmla="val 2700000"/>
            <a:gd name="adj3" fmla="val 313"/>
          </a:avLst>
        </a:prstGeom>
      </dgm:spPr>
    </dgm:pt>
    <dgm:pt modelId="{2B0F7E0B-B40D-444D-A667-2B867B4A77A4}" type="pres">
      <dgm:prSet presAssocID="{88FC660D-91B4-408D-B2D6-3142F55D33EC}" presName="extraNode" presStyleLbl="node1" presStyleIdx="0" presStyleCnt="3"/>
      <dgm:spPr/>
    </dgm:pt>
    <dgm:pt modelId="{9332FDF3-2BB2-4E04-A033-F16A2E67850E}" type="pres">
      <dgm:prSet presAssocID="{88FC660D-91B4-408D-B2D6-3142F55D33EC}" presName="dstNode" presStyleLbl="node1" presStyleIdx="0" presStyleCnt="3"/>
      <dgm:spPr/>
    </dgm:pt>
    <dgm:pt modelId="{71EAD11A-CDD6-49E1-BE62-2A19F2D2AB0C}" type="pres">
      <dgm:prSet presAssocID="{56749B4D-F1C7-4235-AC6E-4D975D0A617B}" presName="text_1" presStyleLbl="node1" presStyleIdx="0" presStyleCnt="3">
        <dgm:presLayoutVars>
          <dgm:bulletEnabled val="1"/>
        </dgm:presLayoutVars>
      </dgm:prSet>
      <dgm:spPr>
        <a:prstGeom prst="rect">
          <a:avLst/>
        </a:prstGeom>
      </dgm:spPr>
    </dgm:pt>
    <dgm:pt modelId="{4823BCE6-2891-4F2E-9379-F65250E0EAD2}" type="pres">
      <dgm:prSet presAssocID="{56749B4D-F1C7-4235-AC6E-4D975D0A617B}" presName="accent_1" presStyleCnt="0"/>
      <dgm:spPr/>
    </dgm:pt>
    <dgm:pt modelId="{8E3E1368-779C-49EC-986E-7F341FF77A10}" type="pres">
      <dgm:prSet presAssocID="{56749B4D-F1C7-4235-AC6E-4D975D0A617B}" presName="accentRepeatNode" presStyleLbl="solidFgAcc1" presStyleIdx="0" presStyleCnt="3" custLinFactNeighborX="1214" custLinFactNeighborY="2844"/>
      <dgm:spPr>
        <a:xfrm>
          <a:off x="86353" y="421177"/>
          <a:ext cx="1282356" cy="1282356"/>
        </a:xfrm>
        <a:prstGeom prst="ellipse">
          <a:avLst/>
        </a:prstGeom>
        <a:ln w="9525" cap="flat" cmpd="sng" algn="ctr">
          <a:solidFill>
            <a:srgbClr val="4F81B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387F45C9-E6ED-430B-8D65-59804B3FA4A0}" type="pres">
      <dgm:prSet presAssocID="{A018D886-737D-4154-B401-48FD78ACDCEF}" presName="text_2" presStyleLbl="node1" presStyleIdx="1" presStyleCnt="3" custLinFactNeighborX="2701" custLinFactNeighborY="0">
        <dgm:presLayoutVars>
          <dgm:bulletEnabled val="1"/>
        </dgm:presLayoutVars>
      </dgm:prSet>
      <dgm:spPr>
        <a:prstGeom prst="rect">
          <a:avLst/>
        </a:prstGeom>
      </dgm:spPr>
    </dgm:pt>
    <dgm:pt modelId="{BCCD3D9F-B612-457C-B2A0-69D4D26E42A9}" type="pres">
      <dgm:prSet presAssocID="{A018D886-737D-4154-B401-48FD78ACDCEF}" presName="accent_2" presStyleCnt="0"/>
      <dgm:spPr/>
    </dgm:pt>
    <dgm:pt modelId="{4F8B0DD3-7A33-4702-9201-A6D1C3CEAE95}" type="pres">
      <dgm:prSet presAssocID="{A018D886-737D-4154-B401-48FD78ACDCEF}" presName="accentRepeatNode" presStyleLbl="solidFgAcc1" presStyleIdx="1" presStyleCnt="3"/>
      <dgm:spPr>
        <a:xfrm>
          <a:off x="443695" y="1923534"/>
          <a:ext cx="1282356" cy="1282356"/>
        </a:xfrm>
        <a:prstGeom prst="ellipse">
          <a:avLst/>
        </a:prstGeom>
        <a:solidFill>
          <a:sysClr val="window" lastClr="FFFFFF">
            <a:hueOff val="0"/>
            <a:satOff val="0"/>
            <a:lumOff val="0"/>
            <a:alphaOff val="0"/>
          </a:sysClr>
        </a:solidFill>
        <a:ln w="9525" cap="flat" cmpd="sng" algn="ctr">
          <a:solidFill>
            <a:srgbClr val="4F81B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586D2698-E1D1-427B-88C7-E2522DF697CE}" type="pres">
      <dgm:prSet presAssocID="{52549DC2-204F-4877-96A5-DCBD1E4C5EDF}" presName="text_3" presStyleLbl="node1" presStyleIdx="2" presStyleCnt="3">
        <dgm:presLayoutVars>
          <dgm:bulletEnabled val="1"/>
        </dgm:presLayoutVars>
      </dgm:prSet>
      <dgm:spPr>
        <a:prstGeom prst="rect">
          <a:avLst/>
        </a:prstGeom>
      </dgm:spPr>
    </dgm:pt>
    <dgm:pt modelId="{A6DC1DCD-9F9A-4012-AFE6-361DA017A6CE}" type="pres">
      <dgm:prSet presAssocID="{52549DC2-204F-4877-96A5-DCBD1E4C5EDF}" presName="accent_3" presStyleCnt="0"/>
      <dgm:spPr/>
    </dgm:pt>
    <dgm:pt modelId="{1CB8F190-9C77-4482-A322-110DA4143436}" type="pres">
      <dgm:prSet presAssocID="{52549DC2-204F-4877-96A5-DCBD1E4C5EDF}" presName="accentRepeatNode" presStyleLbl="solidFgAcc1" presStyleIdx="2" presStyleCnt="3"/>
      <dgm:spPr>
        <a:xfrm>
          <a:off x="70786" y="3462361"/>
          <a:ext cx="1282356" cy="1282356"/>
        </a:xfrm>
        <a:prstGeom prst="ellipse">
          <a:avLst/>
        </a:prstGeom>
        <a:solidFill>
          <a:sysClr val="window" lastClr="FFFFFF">
            <a:hueOff val="0"/>
            <a:satOff val="0"/>
            <a:lumOff val="0"/>
            <a:alphaOff val="0"/>
          </a:sysClr>
        </a:solidFill>
        <a:ln w="9525" cap="flat" cmpd="sng" algn="ctr">
          <a:solidFill>
            <a:srgbClr val="4F81B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Lst>
  <dgm:cxnLst>
    <dgm:cxn modelId="{D3BEA20C-8EA2-43D1-8447-BD87141D01C0}" srcId="{88FC660D-91B4-408D-B2D6-3142F55D33EC}" destId="{52549DC2-204F-4877-96A5-DCBD1E4C5EDF}" srcOrd="2" destOrd="0" parTransId="{E51A0DAE-6BE1-491F-9D24-974560F8AEE8}" sibTransId="{B8331978-8C70-4338-B8B5-E05CBF855838}"/>
    <dgm:cxn modelId="{A07EC720-101D-498A-81F9-570A907ACD23}" type="presOf" srcId="{0C02E456-4F61-4708-9CDA-32DF48BD9A86}" destId="{684EE52B-F001-4F1B-84DC-546264C9B4FD}" srcOrd="0" destOrd="0" presId="urn:microsoft.com/office/officeart/2008/layout/VerticalCurvedList"/>
    <dgm:cxn modelId="{6B3C362D-93BB-4369-9E50-7C6EE8AA541E}" srcId="{88FC660D-91B4-408D-B2D6-3142F55D33EC}" destId="{A018D886-737D-4154-B401-48FD78ACDCEF}" srcOrd="1" destOrd="0" parTransId="{78565BDC-E8BF-4E68-8498-1228FAF849D3}" sibTransId="{63A027B5-C1DB-4FD5-9143-55B4E502F756}"/>
    <dgm:cxn modelId="{AFC9D567-C330-402B-A439-1CCD7B6A3D4F}" type="presOf" srcId="{88FC660D-91B4-408D-B2D6-3142F55D33EC}" destId="{D813137D-D29D-4A6F-B3F1-8A8356364B50}" srcOrd="0" destOrd="0" presId="urn:microsoft.com/office/officeart/2008/layout/VerticalCurvedList"/>
    <dgm:cxn modelId="{667AAF78-A69C-46F3-9CEF-C8146065D48D}" srcId="{88FC660D-91B4-408D-B2D6-3142F55D33EC}" destId="{56749B4D-F1C7-4235-AC6E-4D975D0A617B}" srcOrd="0" destOrd="0" parTransId="{A77A30AC-D121-4BE2-94EB-5FDEBFB38B64}" sibTransId="{0C02E456-4F61-4708-9CDA-32DF48BD9A86}"/>
    <dgm:cxn modelId="{8C7D5584-7631-4C87-9CEE-D8ADDF95A747}" type="presOf" srcId="{A018D886-737D-4154-B401-48FD78ACDCEF}" destId="{387F45C9-E6ED-430B-8D65-59804B3FA4A0}" srcOrd="0" destOrd="0" presId="urn:microsoft.com/office/officeart/2008/layout/VerticalCurvedList"/>
    <dgm:cxn modelId="{600BBF91-7BFE-4A0F-965D-67866C49F5E8}" type="presOf" srcId="{56749B4D-F1C7-4235-AC6E-4D975D0A617B}" destId="{71EAD11A-CDD6-49E1-BE62-2A19F2D2AB0C}" srcOrd="0" destOrd="0" presId="urn:microsoft.com/office/officeart/2008/layout/VerticalCurvedList"/>
    <dgm:cxn modelId="{B1C9F5AC-D94D-403B-AAB2-288DCC439382}" type="presOf" srcId="{52549DC2-204F-4877-96A5-DCBD1E4C5EDF}" destId="{586D2698-E1D1-427B-88C7-E2522DF697CE}" srcOrd="0" destOrd="0" presId="urn:microsoft.com/office/officeart/2008/layout/VerticalCurvedList"/>
    <dgm:cxn modelId="{8CD66648-1BFC-4AA6-9F5D-37895C378C3F}" type="presParOf" srcId="{D813137D-D29D-4A6F-B3F1-8A8356364B50}" destId="{BA27065A-54B2-4D06-A530-6373D5D266F6}" srcOrd="0" destOrd="0" presId="urn:microsoft.com/office/officeart/2008/layout/VerticalCurvedList"/>
    <dgm:cxn modelId="{3DF896CD-8C39-4619-89A8-65FDEDAE84C7}" type="presParOf" srcId="{BA27065A-54B2-4D06-A530-6373D5D266F6}" destId="{55D51048-2330-4243-9CBE-66ABECA8E43B}" srcOrd="0" destOrd="0" presId="urn:microsoft.com/office/officeart/2008/layout/VerticalCurvedList"/>
    <dgm:cxn modelId="{8E6A8037-3E4E-438C-AC9B-63B0D50E2664}" type="presParOf" srcId="{55D51048-2330-4243-9CBE-66ABECA8E43B}" destId="{48696468-3A87-4373-BDA6-87A647265F97}" srcOrd="0" destOrd="0" presId="urn:microsoft.com/office/officeart/2008/layout/VerticalCurvedList"/>
    <dgm:cxn modelId="{E2967D2D-821F-4B5F-8268-079BD0E8DDFF}" type="presParOf" srcId="{55D51048-2330-4243-9CBE-66ABECA8E43B}" destId="{684EE52B-F001-4F1B-84DC-546264C9B4FD}" srcOrd="1" destOrd="0" presId="urn:microsoft.com/office/officeart/2008/layout/VerticalCurvedList"/>
    <dgm:cxn modelId="{BE2800CB-28DF-4DC3-A8E5-90371577F50B}" type="presParOf" srcId="{55D51048-2330-4243-9CBE-66ABECA8E43B}" destId="{2B0F7E0B-B40D-444D-A667-2B867B4A77A4}" srcOrd="2" destOrd="0" presId="urn:microsoft.com/office/officeart/2008/layout/VerticalCurvedList"/>
    <dgm:cxn modelId="{7BBC2441-6DB7-4514-9556-64663FE2876C}" type="presParOf" srcId="{55D51048-2330-4243-9CBE-66ABECA8E43B}" destId="{9332FDF3-2BB2-4E04-A033-F16A2E67850E}" srcOrd="3" destOrd="0" presId="urn:microsoft.com/office/officeart/2008/layout/VerticalCurvedList"/>
    <dgm:cxn modelId="{3DDD9FE8-7B99-4367-B14C-AB0275E6C187}" type="presParOf" srcId="{BA27065A-54B2-4D06-A530-6373D5D266F6}" destId="{71EAD11A-CDD6-49E1-BE62-2A19F2D2AB0C}" srcOrd="1" destOrd="0" presId="urn:microsoft.com/office/officeart/2008/layout/VerticalCurvedList"/>
    <dgm:cxn modelId="{7C4D21F9-3C48-4A8B-A40E-87854B1F092A}" type="presParOf" srcId="{BA27065A-54B2-4D06-A530-6373D5D266F6}" destId="{4823BCE6-2891-4F2E-9379-F65250E0EAD2}" srcOrd="2" destOrd="0" presId="urn:microsoft.com/office/officeart/2008/layout/VerticalCurvedList"/>
    <dgm:cxn modelId="{39C5FBAC-A0A9-4386-AD06-AFDF66FE580A}" type="presParOf" srcId="{4823BCE6-2891-4F2E-9379-F65250E0EAD2}" destId="{8E3E1368-779C-49EC-986E-7F341FF77A10}" srcOrd="0" destOrd="0" presId="urn:microsoft.com/office/officeart/2008/layout/VerticalCurvedList"/>
    <dgm:cxn modelId="{3FBDBED0-182B-4059-AACD-75C3ED7C8E30}" type="presParOf" srcId="{BA27065A-54B2-4D06-A530-6373D5D266F6}" destId="{387F45C9-E6ED-430B-8D65-59804B3FA4A0}" srcOrd="3" destOrd="0" presId="urn:microsoft.com/office/officeart/2008/layout/VerticalCurvedList"/>
    <dgm:cxn modelId="{B3E2DCEF-113B-4A2B-ACB0-D28B2CC340EE}" type="presParOf" srcId="{BA27065A-54B2-4D06-A530-6373D5D266F6}" destId="{BCCD3D9F-B612-457C-B2A0-69D4D26E42A9}" srcOrd="4" destOrd="0" presId="urn:microsoft.com/office/officeart/2008/layout/VerticalCurvedList"/>
    <dgm:cxn modelId="{4EF37FDA-DC5D-4C16-AB88-DEB7F4845544}" type="presParOf" srcId="{BCCD3D9F-B612-457C-B2A0-69D4D26E42A9}" destId="{4F8B0DD3-7A33-4702-9201-A6D1C3CEAE95}" srcOrd="0" destOrd="0" presId="urn:microsoft.com/office/officeart/2008/layout/VerticalCurvedList"/>
    <dgm:cxn modelId="{BD859C1E-396C-4306-B3BD-9DFD7682765B}" type="presParOf" srcId="{BA27065A-54B2-4D06-A530-6373D5D266F6}" destId="{586D2698-E1D1-427B-88C7-E2522DF697CE}" srcOrd="5" destOrd="0" presId="urn:microsoft.com/office/officeart/2008/layout/VerticalCurvedList"/>
    <dgm:cxn modelId="{4D302297-9F05-4C4B-914B-B0D786DA2BCE}" type="presParOf" srcId="{BA27065A-54B2-4D06-A530-6373D5D266F6}" destId="{A6DC1DCD-9F9A-4012-AFE6-361DA017A6CE}" srcOrd="6" destOrd="0" presId="urn:microsoft.com/office/officeart/2008/layout/VerticalCurvedList"/>
    <dgm:cxn modelId="{2AD0B352-1F9B-4A07-8703-B04CC458437B}" type="presParOf" srcId="{A6DC1DCD-9F9A-4012-AFE6-361DA017A6CE}" destId="{1CB8F190-9C77-4482-A322-110DA414343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AF44D7-D672-413E-A065-2B0EE6C0F046}"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BFE161EE-A4F5-4E13-AC94-D50807BE44BB}">
      <dgm:prSet custT="1"/>
      <dgm:spPr>
        <a:solidFill>
          <a:schemeClr val="accent6">
            <a:lumMod val="60000"/>
            <a:lumOff val="40000"/>
          </a:schemeClr>
        </a:solidFill>
        <a:ln>
          <a:solidFill>
            <a:schemeClr val="tx1">
              <a:lumMod val="75000"/>
              <a:lumOff val="25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rtl="0"/>
          <a:r>
            <a:rPr lang="en-US" sz="1800" dirty="0"/>
            <a:t>Dentists (DDS or DMD)</a:t>
          </a:r>
        </a:p>
      </dgm:t>
    </dgm:pt>
    <dgm:pt modelId="{D6B9BAF2-171F-4683-BE54-DFE01C48E916}" type="parTrans" cxnId="{6D2043C0-7ECA-47B0-A6C6-E9B7E6C3D72B}">
      <dgm:prSet/>
      <dgm:spPr/>
      <dgm:t>
        <a:bodyPr/>
        <a:lstStyle/>
        <a:p>
          <a:endParaRPr lang="en-US" sz="1300"/>
        </a:p>
      </dgm:t>
    </dgm:pt>
    <dgm:pt modelId="{5D1EC39F-6B3E-4A52-B50B-998B8A38A1AB}" type="sibTrans" cxnId="{6D2043C0-7ECA-47B0-A6C6-E9B7E6C3D72B}">
      <dgm:prSet/>
      <dgm:spPr/>
      <dgm:t>
        <a:bodyPr/>
        <a:lstStyle/>
        <a:p>
          <a:endParaRPr lang="en-US" sz="1300"/>
        </a:p>
      </dgm:t>
    </dgm:pt>
    <dgm:pt modelId="{6020225E-9F64-4606-B0CC-5B409564C71B}">
      <dgm:prSet custT="1"/>
      <dgm:spPr>
        <a:ln>
          <a:solidFill>
            <a:schemeClr val="tx1">
              <a:lumMod val="75000"/>
              <a:lumOff val="2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500" dirty="0"/>
            <a:t>General Dentistry</a:t>
          </a:r>
        </a:p>
      </dgm:t>
    </dgm:pt>
    <dgm:pt modelId="{70F58F61-2FC4-4D9E-A33C-558FE23BEA2D}" type="parTrans" cxnId="{40485847-BBA4-42A6-B28D-519B4C302ABC}">
      <dgm:prSet/>
      <dgm:spPr>
        <a:ln>
          <a:solidFill>
            <a:schemeClr val="tx1">
              <a:lumMod val="75000"/>
              <a:lumOff val="25000"/>
            </a:schemeClr>
          </a:solidFill>
        </a:ln>
      </dgm:spPr>
      <dgm:t>
        <a:bodyPr/>
        <a:lstStyle/>
        <a:p>
          <a:endParaRPr lang="en-US" sz="1300"/>
        </a:p>
      </dgm:t>
    </dgm:pt>
    <dgm:pt modelId="{7F7AF65B-AE3D-481D-BAB6-8C17466F96BF}" type="sibTrans" cxnId="{40485847-BBA4-42A6-B28D-519B4C302ABC}">
      <dgm:prSet/>
      <dgm:spPr/>
      <dgm:t>
        <a:bodyPr/>
        <a:lstStyle/>
        <a:p>
          <a:endParaRPr lang="en-US" sz="1300"/>
        </a:p>
      </dgm:t>
    </dgm:pt>
    <dgm:pt modelId="{7B7A197A-0EFA-4D79-87AC-CA41D14908F5}">
      <dgm:prSet custT="1"/>
      <dgm:spPr>
        <a:ln>
          <a:solidFill>
            <a:schemeClr val="tx1">
              <a:lumMod val="75000"/>
              <a:lumOff val="2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500" dirty="0"/>
            <a:t>Pediatric Dentistry</a:t>
          </a:r>
        </a:p>
      </dgm:t>
    </dgm:pt>
    <dgm:pt modelId="{29C2FF27-21CB-4E34-90D3-34748726F624}" type="parTrans" cxnId="{DC7E129A-D89A-4A70-B550-8D04A66B24EB}">
      <dgm:prSet/>
      <dgm:spPr>
        <a:ln>
          <a:solidFill>
            <a:schemeClr val="tx1">
              <a:lumMod val="75000"/>
              <a:lumOff val="25000"/>
            </a:schemeClr>
          </a:solidFill>
        </a:ln>
      </dgm:spPr>
      <dgm:t>
        <a:bodyPr/>
        <a:lstStyle/>
        <a:p>
          <a:endParaRPr lang="en-US" sz="1300"/>
        </a:p>
      </dgm:t>
    </dgm:pt>
    <dgm:pt modelId="{1483B44E-0DC4-4697-B010-1BC9129481AE}" type="sibTrans" cxnId="{DC7E129A-D89A-4A70-B550-8D04A66B24EB}">
      <dgm:prSet/>
      <dgm:spPr/>
      <dgm:t>
        <a:bodyPr/>
        <a:lstStyle/>
        <a:p>
          <a:endParaRPr lang="en-US" sz="1300"/>
        </a:p>
      </dgm:t>
    </dgm:pt>
    <dgm:pt modelId="{8AF950CB-58C3-45E0-9922-07886E5B1A95}" type="pres">
      <dgm:prSet presAssocID="{4BAF44D7-D672-413E-A065-2B0EE6C0F046}" presName="diagram" presStyleCnt="0">
        <dgm:presLayoutVars>
          <dgm:chPref val="1"/>
          <dgm:dir/>
          <dgm:animOne val="branch"/>
          <dgm:animLvl val="lvl"/>
          <dgm:resizeHandles/>
        </dgm:presLayoutVars>
      </dgm:prSet>
      <dgm:spPr/>
    </dgm:pt>
    <dgm:pt modelId="{50DA1C74-6189-43A1-9B98-D4A65D32F98E}" type="pres">
      <dgm:prSet presAssocID="{BFE161EE-A4F5-4E13-AC94-D50807BE44BB}" presName="root" presStyleCnt="0"/>
      <dgm:spPr/>
    </dgm:pt>
    <dgm:pt modelId="{07A4932F-2F3C-48DE-8242-524CED6D7BB9}" type="pres">
      <dgm:prSet presAssocID="{BFE161EE-A4F5-4E13-AC94-D50807BE44BB}" presName="rootComposite" presStyleCnt="0"/>
      <dgm:spPr/>
    </dgm:pt>
    <dgm:pt modelId="{688117A5-F479-4096-996F-EE3FEF318735}" type="pres">
      <dgm:prSet presAssocID="{BFE161EE-A4F5-4E13-AC94-D50807BE44BB}" presName="rootText" presStyleLbl="node1" presStyleIdx="0" presStyleCnt="1" custScaleY="57422" custLinFactNeighborY="-88889"/>
      <dgm:spPr/>
    </dgm:pt>
    <dgm:pt modelId="{22266B94-4107-49D9-B25E-539A1DD86CF9}" type="pres">
      <dgm:prSet presAssocID="{BFE161EE-A4F5-4E13-AC94-D50807BE44BB}" presName="rootConnector" presStyleLbl="node1" presStyleIdx="0" presStyleCnt="1"/>
      <dgm:spPr/>
    </dgm:pt>
    <dgm:pt modelId="{4BF3D606-C845-4291-96A5-F119F879886F}" type="pres">
      <dgm:prSet presAssocID="{BFE161EE-A4F5-4E13-AC94-D50807BE44BB}" presName="childShape" presStyleCnt="0"/>
      <dgm:spPr/>
    </dgm:pt>
    <dgm:pt modelId="{C7863398-026B-4E75-B0A6-D44495FC80D8}" type="pres">
      <dgm:prSet presAssocID="{70F58F61-2FC4-4D9E-A33C-558FE23BEA2D}" presName="Name13" presStyleLbl="parChTrans1D2" presStyleIdx="0" presStyleCnt="2"/>
      <dgm:spPr/>
    </dgm:pt>
    <dgm:pt modelId="{377D369C-72A2-4228-9084-FF8C1B70F3BF}" type="pres">
      <dgm:prSet presAssocID="{6020225E-9F64-4606-B0CC-5B409564C71B}" presName="childText" presStyleLbl="bgAcc1" presStyleIdx="0" presStyleCnt="2" custScaleY="57393" custLinFactNeighborX="-1852" custLinFactNeighborY="-75014">
        <dgm:presLayoutVars>
          <dgm:bulletEnabled val="1"/>
        </dgm:presLayoutVars>
      </dgm:prSet>
      <dgm:spPr/>
    </dgm:pt>
    <dgm:pt modelId="{1986D1F9-DE18-4892-86C5-B3418A2CE73B}" type="pres">
      <dgm:prSet presAssocID="{29C2FF27-21CB-4E34-90D3-34748726F624}" presName="Name13" presStyleLbl="parChTrans1D2" presStyleIdx="1" presStyleCnt="2"/>
      <dgm:spPr/>
    </dgm:pt>
    <dgm:pt modelId="{8D6B0E8E-CA31-4522-A644-1746818EA6D9}" type="pres">
      <dgm:prSet presAssocID="{7B7A197A-0EFA-4D79-87AC-CA41D14908F5}" presName="childText" presStyleLbl="bgAcc1" presStyleIdx="1" presStyleCnt="2" custScaleY="61111" custLinFactNeighborX="-1852" custLinFactNeighborY="-61111">
        <dgm:presLayoutVars>
          <dgm:bulletEnabled val="1"/>
        </dgm:presLayoutVars>
      </dgm:prSet>
      <dgm:spPr/>
    </dgm:pt>
  </dgm:ptLst>
  <dgm:cxnLst>
    <dgm:cxn modelId="{FFEF5400-F616-452E-9B71-2A5487B76B33}" type="presOf" srcId="{7B7A197A-0EFA-4D79-87AC-CA41D14908F5}" destId="{8D6B0E8E-CA31-4522-A644-1746818EA6D9}" srcOrd="0" destOrd="0" presId="urn:microsoft.com/office/officeart/2005/8/layout/hierarchy3"/>
    <dgm:cxn modelId="{40485847-BBA4-42A6-B28D-519B4C302ABC}" srcId="{BFE161EE-A4F5-4E13-AC94-D50807BE44BB}" destId="{6020225E-9F64-4606-B0CC-5B409564C71B}" srcOrd="0" destOrd="0" parTransId="{70F58F61-2FC4-4D9E-A33C-558FE23BEA2D}" sibTransId="{7F7AF65B-AE3D-481D-BAB6-8C17466F96BF}"/>
    <dgm:cxn modelId="{5071E46B-5D42-4594-8471-7910CC1E9A3A}" type="presOf" srcId="{4BAF44D7-D672-413E-A065-2B0EE6C0F046}" destId="{8AF950CB-58C3-45E0-9922-07886E5B1A95}" srcOrd="0" destOrd="0" presId="urn:microsoft.com/office/officeart/2005/8/layout/hierarchy3"/>
    <dgm:cxn modelId="{DC7E129A-D89A-4A70-B550-8D04A66B24EB}" srcId="{BFE161EE-A4F5-4E13-AC94-D50807BE44BB}" destId="{7B7A197A-0EFA-4D79-87AC-CA41D14908F5}" srcOrd="1" destOrd="0" parTransId="{29C2FF27-21CB-4E34-90D3-34748726F624}" sibTransId="{1483B44E-0DC4-4697-B010-1BC9129481AE}"/>
    <dgm:cxn modelId="{60C7B39B-C136-4B0A-AC0C-5974F34447F9}" type="presOf" srcId="{6020225E-9F64-4606-B0CC-5B409564C71B}" destId="{377D369C-72A2-4228-9084-FF8C1B70F3BF}" srcOrd="0" destOrd="0" presId="urn:microsoft.com/office/officeart/2005/8/layout/hierarchy3"/>
    <dgm:cxn modelId="{6D2043C0-7ECA-47B0-A6C6-E9B7E6C3D72B}" srcId="{4BAF44D7-D672-413E-A065-2B0EE6C0F046}" destId="{BFE161EE-A4F5-4E13-AC94-D50807BE44BB}" srcOrd="0" destOrd="0" parTransId="{D6B9BAF2-171F-4683-BE54-DFE01C48E916}" sibTransId="{5D1EC39F-6B3E-4A52-B50B-998B8A38A1AB}"/>
    <dgm:cxn modelId="{910980DB-4880-4787-9616-3F5EF99DA4F9}" type="presOf" srcId="{29C2FF27-21CB-4E34-90D3-34748726F624}" destId="{1986D1F9-DE18-4892-86C5-B3418A2CE73B}" srcOrd="0" destOrd="0" presId="urn:microsoft.com/office/officeart/2005/8/layout/hierarchy3"/>
    <dgm:cxn modelId="{09AE7ADD-1A56-4FE3-BF38-7A194BB41FB8}" type="presOf" srcId="{BFE161EE-A4F5-4E13-AC94-D50807BE44BB}" destId="{688117A5-F479-4096-996F-EE3FEF318735}" srcOrd="0" destOrd="0" presId="urn:microsoft.com/office/officeart/2005/8/layout/hierarchy3"/>
    <dgm:cxn modelId="{BC6759E7-41F5-4124-A9B7-EC69B91A9B5A}" type="presOf" srcId="{70F58F61-2FC4-4D9E-A33C-558FE23BEA2D}" destId="{C7863398-026B-4E75-B0A6-D44495FC80D8}" srcOrd="0" destOrd="0" presId="urn:microsoft.com/office/officeart/2005/8/layout/hierarchy3"/>
    <dgm:cxn modelId="{8F9EBFF9-728D-4B64-8BEB-D61592D27375}" type="presOf" srcId="{BFE161EE-A4F5-4E13-AC94-D50807BE44BB}" destId="{22266B94-4107-49D9-B25E-539A1DD86CF9}" srcOrd="1" destOrd="0" presId="urn:microsoft.com/office/officeart/2005/8/layout/hierarchy3"/>
    <dgm:cxn modelId="{D38B9C94-EC8A-49A3-8BCD-F825A0BF9210}" type="presParOf" srcId="{8AF950CB-58C3-45E0-9922-07886E5B1A95}" destId="{50DA1C74-6189-43A1-9B98-D4A65D32F98E}" srcOrd="0" destOrd="0" presId="urn:microsoft.com/office/officeart/2005/8/layout/hierarchy3"/>
    <dgm:cxn modelId="{D2EFF783-BC2E-47A8-BA60-FE927CC3E5D5}" type="presParOf" srcId="{50DA1C74-6189-43A1-9B98-D4A65D32F98E}" destId="{07A4932F-2F3C-48DE-8242-524CED6D7BB9}" srcOrd="0" destOrd="0" presId="urn:microsoft.com/office/officeart/2005/8/layout/hierarchy3"/>
    <dgm:cxn modelId="{CBE6F8D9-FC5D-4254-A0A8-0FCC6DA5D4E2}" type="presParOf" srcId="{07A4932F-2F3C-48DE-8242-524CED6D7BB9}" destId="{688117A5-F479-4096-996F-EE3FEF318735}" srcOrd="0" destOrd="0" presId="urn:microsoft.com/office/officeart/2005/8/layout/hierarchy3"/>
    <dgm:cxn modelId="{A784A4AC-33A9-4A72-AF7F-444D17EE44E7}" type="presParOf" srcId="{07A4932F-2F3C-48DE-8242-524CED6D7BB9}" destId="{22266B94-4107-49D9-B25E-539A1DD86CF9}" srcOrd="1" destOrd="0" presId="urn:microsoft.com/office/officeart/2005/8/layout/hierarchy3"/>
    <dgm:cxn modelId="{8FD52A49-92E5-4DB9-858D-BF302918690A}" type="presParOf" srcId="{50DA1C74-6189-43A1-9B98-D4A65D32F98E}" destId="{4BF3D606-C845-4291-96A5-F119F879886F}" srcOrd="1" destOrd="0" presId="urn:microsoft.com/office/officeart/2005/8/layout/hierarchy3"/>
    <dgm:cxn modelId="{35E708AF-2963-4158-B433-46C4A8064225}" type="presParOf" srcId="{4BF3D606-C845-4291-96A5-F119F879886F}" destId="{C7863398-026B-4E75-B0A6-D44495FC80D8}" srcOrd="0" destOrd="0" presId="urn:microsoft.com/office/officeart/2005/8/layout/hierarchy3"/>
    <dgm:cxn modelId="{2B0D6CC7-738C-456C-8708-5E2C341D1C4D}" type="presParOf" srcId="{4BF3D606-C845-4291-96A5-F119F879886F}" destId="{377D369C-72A2-4228-9084-FF8C1B70F3BF}" srcOrd="1" destOrd="0" presId="urn:microsoft.com/office/officeart/2005/8/layout/hierarchy3"/>
    <dgm:cxn modelId="{C65469BB-9B62-44A1-849D-C22C4791B43A}" type="presParOf" srcId="{4BF3D606-C845-4291-96A5-F119F879886F}" destId="{1986D1F9-DE18-4892-86C5-B3418A2CE73B}" srcOrd="2" destOrd="0" presId="urn:microsoft.com/office/officeart/2005/8/layout/hierarchy3"/>
    <dgm:cxn modelId="{7E46AB11-5877-4207-BC04-8906EE485B5D}" type="presParOf" srcId="{4BF3D606-C845-4291-96A5-F119F879886F}" destId="{8D6B0E8E-CA31-4522-A644-1746818EA6D9}"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82DE9E-84A1-4FB9-9B0B-74CCBF1FC696}"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FFCEBB02-2164-41F1-9224-9796CBE2D222}">
      <dgm:prSet custT="1"/>
      <dgm:spPr>
        <a:solidFill>
          <a:schemeClr val="bg1">
            <a:lumMod val="75000"/>
          </a:schemeClr>
        </a:solidFill>
        <a:ln>
          <a:solidFill>
            <a:schemeClr val="tx1">
              <a:lumMod val="75000"/>
              <a:lumOff val="2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800" dirty="0"/>
            <a:t>Mental Health Providers</a:t>
          </a:r>
        </a:p>
      </dgm:t>
    </dgm:pt>
    <dgm:pt modelId="{9F164318-2F47-40B8-A16D-68D5865FBA4C}" type="parTrans" cxnId="{4CEC88D5-0558-43E7-BB44-3D7C180D71C8}">
      <dgm:prSet/>
      <dgm:spPr/>
      <dgm:t>
        <a:bodyPr/>
        <a:lstStyle/>
        <a:p>
          <a:endParaRPr lang="en-US"/>
        </a:p>
      </dgm:t>
    </dgm:pt>
    <dgm:pt modelId="{F3369960-B16A-4F54-BCC6-63FBCE4D677B}" type="sibTrans" cxnId="{4CEC88D5-0558-43E7-BB44-3D7C180D71C8}">
      <dgm:prSet/>
      <dgm:spPr/>
      <dgm:t>
        <a:bodyPr/>
        <a:lstStyle/>
        <a:p>
          <a:endParaRPr lang="en-US"/>
        </a:p>
      </dgm:t>
    </dgm:pt>
    <dgm:pt modelId="{A90A7313-E967-4A3D-9CB9-56A3728C7443}">
      <dgm:prSet/>
      <dgm:spPr>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dirty="0"/>
            <a:t>Psychiatrist</a:t>
          </a:r>
        </a:p>
      </dgm:t>
    </dgm:pt>
    <dgm:pt modelId="{8FB31ADD-B621-4F6A-9C0E-C43FC2F11496}" type="parTrans" cxnId="{9FC422F8-137B-4B4E-8A99-48B6EEF2C6A8}">
      <dgm:prSet/>
      <dgm:spPr>
        <a:ln>
          <a:solidFill>
            <a:schemeClr val="tx1">
              <a:lumMod val="75000"/>
              <a:lumOff val="25000"/>
            </a:schemeClr>
          </a:solidFill>
        </a:ln>
      </dgm:spPr>
      <dgm:t>
        <a:bodyPr/>
        <a:lstStyle/>
        <a:p>
          <a:endParaRPr lang="en-US"/>
        </a:p>
      </dgm:t>
    </dgm:pt>
    <dgm:pt modelId="{43929122-0868-4A2F-9169-93F27C44D721}" type="sibTrans" cxnId="{9FC422F8-137B-4B4E-8A99-48B6EEF2C6A8}">
      <dgm:prSet/>
      <dgm:spPr/>
      <dgm:t>
        <a:bodyPr/>
        <a:lstStyle/>
        <a:p>
          <a:endParaRPr lang="en-US"/>
        </a:p>
      </dgm:t>
    </dgm:pt>
    <dgm:pt modelId="{46A4A951-515D-49FA-A590-DD7B0663529F}">
      <dgm:prSet/>
      <dgm:spPr>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dirty="0"/>
            <a:t>Clinical Psychologist</a:t>
          </a:r>
        </a:p>
      </dgm:t>
    </dgm:pt>
    <dgm:pt modelId="{62752EF8-98CA-4467-9C45-0C66276322B3}" type="parTrans" cxnId="{A703D017-462C-4B3E-93A9-7F93638ACFB0}">
      <dgm:prSet/>
      <dgm:spPr>
        <a:ln>
          <a:solidFill>
            <a:schemeClr val="tx1">
              <a:lumMod val="75000"/>
              <a:lumOff val="25000"/>
            </a:schemeClr>
          </a:solidFill>
        </a:ln>
      </dgm:spPr>
      <dgm:t>
        <a:bodyPr/>
        <a:lstStyle/>
        <a:p>
          <a:endParaRPr lang="en-US"/>
        </a:p>
      </dgm:t>
    </dgm:pt>
    <dgm:pt modelId="{1C0F385D-7819-4406-ACFE-B704C57F7FAF}" type="sibTrans" cxnId="{A703D017-462C-4B3E-93A9-7F93638ACFB0}">
      <dgm:prSet/>
      <dgm:spPr/>
      <dgm:t>
        <a:bodyPr/>
        <a:lstStyle/>
        <a:p>
          <a:endParaRPr lang="en-US"/>
        </a:p>
      </dgm:t>
    </dgm:pt>
    <dgm:pt modelId="{B1193528-3CA9-4E99-98FA-9342A35A70AE}">
      <dgm:prSet/>
      <dgm:spPr>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dirty="0"/>
            <a:t>Clinical Social Worker</a:t>
          </a:r>
        </a:p>
      </dgm:t>
    </dgm:pt>
    <dgm:pt modelId="{C00730F2-5DCC-4E54-A27C-419D7DF25A3F}" type="parTrans" cxnId="{96892741-EAB8-46CC-B007-71817B96712E}">
      <dgm:prSet/>
      <dgm:spPr>
        <a:ln>
          <a:solidFill>
            <a:schemeClr val="tx1">
              <a:lumMod val="75000"/>
              <a:lumOff val="25000"/>
            </a:schemeClr>
          </a:solidFill>
        </a:ln>
      </dgm:spPr>
      <dgm:t>
        <a:bodyPr/>
        <a:lstStyle/>
        <a:p>
          <a:endParaRPr lang="en-US"/>
        </a:p>
      </dgm:t>
    </dgm:pt>
    <dgm:pt modelId="{9B5F84FF-5549-43B7-901C-6E7F1A34FE8C}" type="sibTrans" cxnId="{96892741-EAB8-46CC-B007-71817B96712E}">
      <dgm:prSet/>
      <dgm:spPr/>
      <dgm:t>
        <a:bodyPr/>
        <a:lstStyle/>
        <a:p>
          <a:endParaRPr lang="en-US"/>
        </a:p>
      </dgm:t>
    </dgm:pt>
    <dgm:pt modelId="{68F07CA7-6500-47D1-9521-B327BB51B8BD}">
      <dgm:prSet/>
      <dgm:spPr>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dirty="0"/>
            <a:t>Psychiatric Nurse Specialist</a:t>
          </a:r>
        </a:p>
      </dgm:t>
    </dgm:pt>
    <dgm:pt modelId="{B798994D-3F4F-4E51-8C3F-EEE4EFE432D1}" type="parTrans" cxnId="{4F8D4C3F-E5F8-48CB-9683-2FA8893D925D}">
      <dgm:prSet/>
      <dgm:spPr>
        <a:ln>
          <a:solidFill>
            <a:schemeClr val="tx1">
              <a:lumMod val="75000"/>
              <a:lumOff val="25000"/>
            </a:schemeClr>
          </a:solidFill>
        </a:ln>
      </dgm:spPr>
      <dgm:t>
        <a:bodyPr/>
        <a:lstStyle/>
        <a:p>
          <a:endParaRPr lang="en-US"/>
        </a:p>
      </dgm:t>
    </dgm:pt>
    <dgm:pt modelId="{893D4D95-8BE5-4528-A887-ECDDD203C0A1}" type="sibTrans" cxnId="{4F8D4C3F-E5F8-48CB-9683-2FA8893D925D}">
      <dgm:prSet/>
      <dgm:spPr/>
      <dgm:t>
        <a:bodyPr/>
        <a:lstStyle/>
        <a:p>
          <a:endParaRPr lang="en-US"/>
        </a:p>
      </dgm:t>
    </dgm:pt>
    <dgm:pt modelId="{73DEC1F0-8AC7-4BD1-AFF6-CC71F3D908FE}">
      <dgm:prSet/>
      <dgm:spPr>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dirty="0"/>
            <a:t>Marriage/Family Therapist</a:t>
          </a:r>
        </a:p>
      </dgm:t>
    </dgm:pt>
    <dgm:pt modelId="{3839E7B0-3F4C-4EAD-97B9-CDE9BD4E3A29}" type="parTrans" cxnId="{D746E740-CE87-4750-AEC8-95045EF90562}">
      <dgm:prSet/>
      <dgm:spPr>
        <a:ln>
          <a:solidFill>
            <a:schemeClr val="tx1">
              <a:lumMod val="75000"/>
              <a:lumOff val="25000"/>
            </a:schemeClr>
          </a:solidFill>
        </a:ln>
      </dgm:spPr>
      <dgm:t>
        <a:bodyPr/>
        <a:lstStyle/>
        <a:p>
          <a:endParaRPr lang="en-US"/>
        </a:p>
      </dgm:t>
    </dgm:pt>
    <dgm:pt modelId="{F007CBB3-074B-485F-B1CD-FE869AF4DF08}" type="sibTrans" cxnId="{D746E740-CE87-4750-AEC8-95045EF90562}">
      <dgm:prSet/>
      <dgm:spPr/>
      <dgm:t>
        <a:bodyPr/>
        <a:lstStyle/>
        <a:p>
          <a:endParaRPr lang="en-US"/>
        </a:p>
      </dgm:t>
    </dgm:pt>
    <dgm:pt modelId="{A3FB424F-5974-484B-A83E-CC656CC9E798}">
      <dgm:prSet/>
      <dgm:spPr>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dirty="0"/>
            <a:t>Licensed Clinical Professional Counselor</a:t>
          </a:r>
        </a:p>
      </dgm:t>
    </dgm:pt>
    <dgm:pt modelId="{F49AA3E6-0524-460B-ADE9-7079CD3B4ADE}" type="parTrans" cxnId="{EFC2526C-504A-48AE-89CA-D3D941ECDB54}">
      <dgm:prSet/>
      <dgm:spPr>
        <a:ln>
          <a:solidFill>
            <a:schemeClr val="tx1">
              <a:lumMod val="75000"/>
              <a:lumOff val="25000"/>
            </a:schemeClr>
          </a:solidFill>
        </a:ln>
      </dgm:spPr>
      <dgm:t>
        <a:bodyPr/>
        <a:lstStyle/>
        <a:p>
          <a:endParaRPr lang="en-US"/>
        </a:p>
      </dgm:t>
    </dgm:pt>
    <dgm:pt modelId="{68DF2BCF-5AB9-4B59-AC80-C760904FE920}" type="sibTrans" cxnId="{EFC2526C-504A-48AE-89CA-D3D941ECDB54}">
      <dgm:prSet/>
      <dgm:spPr/>
      <dgm:t>
        <a:bodyPr/>
        <a:lstStyle/>
        <a:p>
          <a:endParaRPr lang="en-US"/>
        </a:p>
      </dgm:t>
    </dgm:pt>
    <dgm:pt modelId="{7FE15978-6040-4FA0-987F-7397359DF7D3}" type="pres">
      <dgm:prSet presAssocID="{2082DE9E-84A1-4FB9-9B0B-74CCBF1FC696}" presName="diagram" presStyleCnt="0">
        <dgm:presLayoutVars>
          <dgm:chPref val="1"/>
          <dgm:dir/>
          <dgm:animOne val="branch"/>
          <dgm:animLvl val="lvl"/>
          <dgm:resizeHandles/>
        </dgm:presLayoutVars>
      </dgm:prSet>
      <dgm:spPr/>
    </dgm:pt>
    <dgm:pt modelId="{180E9E9C-83E8-4C7A-B5F8-9C73E7823F21}" type="pres">
      <dgm:prSet presAssocID="{FFCEBB02-2164-41F1-9224-9796CBE2D222}" presName="root" presStyleCnt="0"/>
      <dgm:spPr/>
    </dgm:pt>
    <dgm:pt modelId="{6A4495A9-9DA0-4973-A8C9-7D313EA23B9B}" type="pres">
      <dgm:prSet presAssocID="{FFCEBB02-2164-41F1-9224-9796CBE2D222}" presName="rootComposite" presStyleCnt="0"/>
      <dgm:spPr/>
    </dgm:pt>
    <dgm:pt modelId="{D55303EB-9B3E-4398-8EAE-971BA07CC756}" type="pres">
      <dgm:prSet presAssocID="{FFCEBB02-2164-41F1-9224-9796CBE2D222}" presName="rootText" presStyleLbl="node1" presStyleIdx="0" presStyleCnt="1" custScaleX="244504" custScaleY="129856" custLinFactNeighborX="21738" custLinFactNeighborY="-18938"/>
      <dgm:spPr/>
    </dgm:pt>
    <dgm:pt modelId="{4EBF7208-2949-409C-99EF-85CB04C1D03F}" type="pres">
      <dgm:prSet presAssocID="{FFCEBB02-2164-41F1-9224-9796CBE2D222}" presName="rootConnector" presStyleLbl="node1" presStyleIdx="0" presStyleCnt="1"/>
      <dgm:spPr/>
    </dgm:pt>
    <dgm:pt modelId="{12B311B2-962C-4AC9-AD3C-96091F8AFAA8}" type="pres">
      <dgm:prSet presAssocID="{FFCEBB02-2164-41F1-9224-9796CBE2D222}" presName="childShape" presStyleCnt="0"/>
      <dgm:spPr/>
    </dgm:pt>
    <dgm:pt modelId="{0B42008F-CB71-4F7B-8C08-3322CF24D376}" type="pres">
      <dgm:prSet presAssocID="{8FB31ADD-B621-4F6A-9C0E-C43FC2F11496}" presName="Name13" presStyleLbl="parChTrans1D2" presStyleIdx="0" presStyleCnt="6"/>
      <dgm:spPr/>
    </dgm:pt>
    <dgm:pt modelId="{8978CAD2-40AA-4932-B467-940D49EFB439}" type="pres">
      <dgm:prSet presAssocID="{A90A7313-E967-4A3D-9CB9-56A3728C7443}" presName="childText" presStyleLbl="bgAcc1" presStyleIdx="0" presStyleCnt="6" custScaleX="251290">
        <dgm:presLayoutVars>
          <dgm:bulletEnabled val="1"/>
        </dgm:presLayoutVars>
      </dgm:prSet>
      <dgm:spPr/>
    </dgm:pt>
    <dgm:pt modelId="{A9F2141B-E86E-459A-8BA6-F0CC662A6EE1}" type="pres">
      <dgm:prSet presAssocID="{62752EF8-98CA-4467-9C45-0C66276322B3}" presName="Name13" presStyleLbl="parChTrans1D2" presStyleIdx="1" presStyleCnt="6"/>
      <dgm:spPr/>
    </dgm:pt>
    <dgm:pt modelId="{FB3709A6-6376-458F-8F22-25DB381D16B1}" type="pres">
      <dgm:prSet presAssocID="{46A4A951-515D-49FA-A590-DD7B0663529F}" presName="childText" presStyleLbl="bgAcc1" presStyleIdx="1" presStyleCnt="6" custScaleX="252820">
        <dgm:presLayoutVars>
          <dgm:bulletEnabled val="1"/>
        </dgm:presLayoutVars>
      </dgm:prSet>
      <dgm:spPr/>
    </dgm:pt>
    <dgm:pt modelId="{253C588B-906B-48AD-A113-8EA109AB465C}" type="pres">
      <dgm:prSet presAssocID="{C00730F2-5DCC-4E54-A27C-419D7DF25A3F}" presName="Name13" presStyleLbl="parChTrans1D2" presStyleIdx="2" presStyleCnt="6"/>
      <dgm:spPr/>
    </dgm:pt>
    <dgm:pt modelId="{EAE5BDF5-3847-471D-B714-FB548A45D544}" type="pres">
      <dgm:prSet presAssocID="{B1193528-3CA9-4E99-98FA-9342A35A70AE}" presName="childText" presStyleLbl="bgAcc1" presStyleIdx="2" presStyleCnt="6" custScaleX="251290">
        <dgm:presLayoutVars>
          <dgm:bulletEnabled val="1"/>
        </dgm:presLayoutVars>
      </dgm:prSet>
      <dgm:spPr/>
    </dgm:pt>
    <dgm:pt modelId="{971F47D6-8265-4D4D-B047-3095B48B9DB3}" type="pres">
      <dgm:prSet presAssocID="{B798994D-3F4F-4E51-8C3F-EEE4EFE432D1}" presName="Name13" presStyleLbl="parChTrans1D2" presStyleIdx="3" presStyleCnt="6"/>
      <dgm:spPr/>
    </dgm:pt>
    <dgm:pt modelId="{FCF0BDA9-121A-47F9-A238-634C3CBD0AD2}" type="pres">
      <dgm:prSet presAssocID="{68F07CA7-6500-47D1-9521-B327BB51B8BD}" presName="childText" presStyleLbl="bgAcc1" presStyleIdx="3" presStyleCnt="6" custScaleX="251291">
        <dgm:presLayoutVars>
          <dgm:bulletEnabled val="1"/>
        </dgm:presLayoutVars>
      </dgm:prSet>
      <dgm:spPr/>
    </dgm:pt>
    <dgm:pt modelId="{C866C75B-F184-4CCB-B1F0-EE13E300BF00}" type="pres">
      <dgm:prSet presAssocID="{3839E7B0-3F4C-4EAD-97B9-CDE9BD4E3A29}" presName="Name13" presStyleLbl="parChTrans1D2" presStyleIdx="4" presStyleCnt="6"/>
      <dgm:spPr/>
    </dgm:pt>
    <dgm:pt modelId="{F277EE41-CA88-40C9-AC82-BC3AF90CB10E}" type="pres">
      <dgm:prSet presAssocID="{73DEC1F0-8AC7-4BD1-AFF6-CC71F3D908FE}" presName="childText" presStyleLbl="bgAcc1" presStyleIdx="4" presStyleCnt="6" custScaleX="252329">
        <dgm:presLayoutVars>
          <dgm:bulletEnabled val="1"/>
        </dgm:presLayoutVars>
      </dgm:prSet>
      <dgm:spPr/>
    </dgm:pt>
    <dgm:pt modelId="{11AE500F-AEBD-46D2-AD2C-5038D16D74F1}" type="pres">
      <dgm:prSet presAssocID="{F49AA3E6-0524-460B-ADE9-7079CD3B4ADE}" presName="Name13" presStyleLbl="parChTrans1D2" presStyleIdx="5" presStyleCnt="6"/>
      <dgm:spPr/>
    </dgm:pt>
    <dgm:pt modelId="{9D9FE663-27D9-468B-814F-1AAE31AF6908}" type="pres">
      <dgm:prSet presAssocID="{A3FB424F-5974-484B-A83E-CC656CC9E798}" presName="childText" presStyleLbl="bgAcc1" presStyleIdx="5" presStyleCnt="6" custScaleX="253859">
        <dgm:presLayoutVars>
          <dgm:bulletEnabled val="1"/>
        </dgm:presLayoutVars>
      </dgm:prSet>
      <dgm:spPr/>
    </dgm:pt>
  </dgm:ptLst>
  <dgm:cxnLst>
    <dgm:cxn modelId="{B60AAB0F-A1AD-4A98-A227-0E8A90BAB3B3}" type="presOf" srcId="{8FB31ADD-B621-4F6A-9C0E-C43FC2F11496}" destId="{0B42008F-CB71-4F7B-8C08-3322CF24D376}" srcOrd="0" destOrd="0" presId="urn:microsoft.com/office/officeart/2005/8/layout/hierarchy3"/>
    <dgm:cxn modelId="{A703D017-462C-4B3E-93A9-7F93638ACFB0}" srcId="{FFCEBB02-2164-41F1-9224-9796CBE2D222}" destId="{46A4A951-515D-49FA-A590-DD7B0663529F}" srcOrd="1" destOrd="0" parTransId="{62752EF8-98CA-4467-9C45-0C66276322B3}" sibTransId="{1C0F385D-7819-4406-ACFE-B704C57F7FAF}"/>
    <dgm:cxn modelId="{0DFE142E-5537-4029-8457-3EE06590C5A2}" type="presOf" srcId="{A90A7313-E967-4A3D-9CB9-56A3728C7443}" destId="{8978CAD2-40AA-4932-B467-940D49EFB439}" srcOrd="0" destOrd="0" presId="urn:microsoft.com/office/officeart/2005/8/layout/hierarchy3"/>
    <dgm:cxn modelId="{4F8D4C3F-E5F8-48CB-9683-2FA8893D925D}" srcId="{FFCEBB02-2164-41F1-9224-9796CBE2D222}" destId="{68F07CA7-6500-47D1-9521-B327BB51B8BD}" srcOrd="3" destOrd="0" parTransId="{B798994D-3F4F-4E51-8C3F-EEE4EFE432D1}" sibTransId="{893D4D95-8BE5-4528-A887-ECDDD203C0A1}"/>
    <dgm:cxn modelId="{D746E740-CE87-4750-AEC8-95045EF90562}" srcId="{FFCEBB02-2164-41F1-9224-9796CBE2D222}" destId="{73DEC1F0-8AC7-4BD1-AFF6-CC71F3D908FE}" srcOrd="4" destOrd="0" parTransId="{3839E7B0-3F4C-4EAD-97B9-CDE9BD4E3A29}" sibTransId="{F007CBB3-074B-485F-B1CD-FE869AF4DF08}"/>
    <dgm:cxn modelId="{96892741-EAB8-46CC-B007-71817B96712E}" srcId="{FFCEBB02-2164-41F1-9224-9796CBE2D222}" destId="{B1193528-3CA9-4E99-98FA-9342A35A70AE}" srcOrd="2" destOrd="0" parTransId="{C00730F2-5DCC-4E54-A27C-419D7DF25A3F}" sibTransId="{9B5F84FF-5549-43B7-901C-6E7F1A34FE8C}"/>
    <dgm:cxn modelId="{EFC2526C-504A-48AE-89CA-D3D941ECDB54}" srcId="{FFCEBB02-2164-41F1-9224-9796CBE2D222}" destId="{A3FB424F-5974-484B-A83E-CC656CC9E798}" srcOrd="5" destOrd="0" parTransId="{F49AA3E6-0524-460B-ADE9-7079CD3B4ADE}" sibTransId="{68DF2BCF-5AB9-4B59-AC80-C760904FE920}"/>
    <dgm:cxn modelId="{9AF1CE52-A394-4640-8819-965DDA0DA52F}" type="presOf" srcId="{C00730F2-5DCC-4E54-A27C-419D7DF25A3F}" destId="{253C588B-906B-48AD-A113-8EA109AB465C}" srcOrd="0" destOrd="0" presId="urn:microsoft.com/office/officeart/2005/8/layout/hierarchy3"/>
    <dgm:cxn modelId="{831A968C-5923-472E-9349-0B1D689C2513}" type="presOf" srcId="{FFCEBB02-2164-41F1-9224-9796CBE2D222}" destId="{D55303EB-9B3E-4398-8EAE-971BA07CC756}" srcOrd="0" destOrd="0" presId="urn:microsoft.com/office/officeart/2005/8/layout/hierarchy3"/>
    <dgm:cxn modelId="{46308C93-A562-4674-8630-DC13D2A71865}" type="presOf" srcId="{A3FB424F-5974-484B-A83E-CC656CC9E798}" destId="{9D9FE663-27D9-468B-814F-1AAE31AF6908}" srcOrd="0" destOrd="0" presId="urn:microsoft.com/office/officeart/2005/8/layout/hierarchy3"/>
    <dgm:cxn modelId="{DBF9DF95-4081-456D-8E40-CA4DCDB17DF5}" type="presOf" srcId="{F49AA3E6-0524-460B-ADE9-7079CD3B4ADE}" destId="{11AE500F-AEBD-46D2-AD2C-5038D16D74F1}" srcOrd="0" destOrd="0" presId="urn:microsoft.com/office/officeart/2005/8/layout/hierarchy3"/>
    <dgm:cxn modelId="{A39CEEA5-3DD7-4F29-8974-51A90AF58268}" type="presOf" srcId="{46A4A951-515D-49FA-A590-DD7B0663529F}" destId="{FB3709A6-6376-458F-8F22-25DB381D16B1}" srcOrd="0" destOrd="0" presId="urn:microsoft.com/office/officeart/2005/8/layout/hierarchy3"/>
    <dgm:cxn modelId="{443374A6-BBE4-47AB-A485-16755BA0003B}" type="presOf" srcId="{62752EF8-98CA-4467-9C45-0C66276322B3}" destId="{A9F2141B-E86E-459A-8BA6-F0CC662A6EE1}" srcOrd="0" destOrd="0" presId="urn:microsoft.com/office/officeart/2005/8/layout/hierarchy3"/>
    <dgm:cxn modelId="{2F7E07A8-E5D6-4AB1-92B5-73EB2A168883}" type="presOf" srcId="{68F07CA7-6500-47D1-9521-B327BB51B8BD}" destId="{FCF0BDA9-121A-47F9-A238-634C3CBD0AD2}" srcOrd="0" destOrd="0" presId="urn:microsoft.com/office/officeart/2005/8/layout/hierarchy3"/>
    <dgm:cxn modelId="{7CA8C9B3-4873-4609-BA7D-F5E7FB3876AA}" type="presOf" srcId="{FFCEBB02-2164-41F1-9224-9796CBE2D222}" destId="{4EBF7208-2949-409C-99EF-85CB04C1D03F}" srcOrd="1" destOrd="0" presId="urn:microsoft.com/office/officeart/2005/8/layout/hierarchy3"/>
    <dgm:cxn modelId="{355A42C0-B0E8-4882-9214-ABFC0268669A}" type="presOf" srcId="{B798994D-3F4F-4E51-8C3F-EEE4EFE432D1}" destId="{971F47D6-8265-4D4D-B047-3095B48B9DB3}" srcOrd="0" destOrd="0" presId="urn:microsoft.com/office/officeart/2005/8/layout/hierarchy3"/>
    <dgm:cxn modelId="{A5C010CF-4AB1-4FB5-B0A3-82EBEEB623F0}" type="presOf" srcId="{B1193528-3CA9-4E99-98FA-9342A35A70AE}" destId="{EAE5BDF5-3847-471D-B714-FB548A45D544}" srcOrd="0" destOrd="0" presId="urn:microsoft.com/office/officeart/2005/8/layout/hierarchy3"/>
    <dgm:cxn modelId="{EA3778D0-75DB-4FC0-AFC2-F2BB2DC228FC}" type="presOf" srcId="{73DEC1F0-8AC7-4BD1-AFF6-CC71F3D908FE}" destId="{F277EE41-CA88-40C9-AC82-BC3AF90CB10E}" srcOrd="0" destOrd="0" presId="urn:microsoft.com/office/officeart/2005/8/layout/hierarchy3"/>
    <dgm:cxn modelId="{4CEC88D5-0558-43E7-BB44-3D7C180D71C8}" srcId="{2082DE9E-84A1-4FB9-9B0B-74CCBF1FC696}" destId="{FFCEBB02-2164-41F1-9224-9796CBE2D222}" srcOrd="0" destOrd="0" parTransId="{9F164318-2F47-40B8-A16D-68D5865FBA4C}" sibTransId="{F3369960-B16A-4F54-BCC6-63FBCE4D677B}"/>
    <dgm:cxn modelId="{269310E1-1B8C-499E-9CC5-74373F6CB9E0}" type="presOf" srcId="{2082DE9E-84A1-4FB9-9B0B-74CCBF1FC696}" destId="{7FE15978-6040-4FA0-987F-7397359DF7D3}" srcOrd="0" destOrd="0" presId="urn:microsoft.com/office/officeart/2005/8/layout/hierarchy3"/>
    <dgm:cxn modelId="{FAA7E8F7-49EE-4704-A2D1-A6529BB96147}" type="presOf" srcId="{3839E7B0-3F4C-4EAD-97B9-CDE9BD4E3A29}" destId="{C866C75B-F184-4CCB-B1F0-EE13E300BF00}" srcOrd="0" destOrd="0" presId="urn:microsoft.com/office/officeart/2005/8/layout/hierarchy3"/>
    <dgm:cxn modelId="{9FC422F8-137B-4B4E-8A99-48B6EEF2C6A8}" srcId="{FFCEBB02-2164-41F1-9224-9796CBE2D222}" destId="{A90A7313-E967-4A3D-9CB9-56A3728C7443}" srcOrd="0" destOrd="0" parTransId="{8FB31ADD-B621-4F6A-9C0E-C43FC2F11496}" sibTransId="{43929122-0868-4A2F-9169-93F27C44D721}"/>
    <dgm:cxn modelId="{EB1A26DF-851B-4B02-9B67-C6F3BDE585D4}" type="presParOf" srcId="{7FE15978-6040-4FA0-987F-7397359DF7D3}" destId="{180E9E9C-83E8-4C7A-B5F8-9C73E7823F21}" srcOrd="0" destOrd="0" presId="urn:microsoft.com/office/officeart/2005/8/layout/hierarchy3"/>
    <dgm:cxn modelId="{95C790E8-8544-4770-869F-2751AFFC4CA1}" type="presParOf" srcId="{180E9E9C-83E8-4C7A-B5F8-9C73E7823F21}" destId="{6A4495A9-9DA0-4973-A8C9-7D313EA23B9B}" srcOrd="0" destOrd="0" presId="urn:microsoft.com/office/officeart/2005/8/layout/hierarchy3"/>
    <dgm:cxn modelId="{BEFD3810-B697-4AD9-BF16-A06F5373DC62}" type="presParOf" srcId="{6A4495A9-9DA0-4973-A8C9-7D313EA23B9B}" destId="{D55303EB-9B3E-4398-8EAE-971BA07CC756}" srcOrd="0" destOrd="0" presId="urn:microsoft.com/office/officeart/2005/8/layout/hierarchy3"/>
    <dgm:cxn modelId="{AA6A1036-C8B9-4A02-8DDE-9A14FF090D3E}" type="presParOf" srcId="{6A4495A9-9DA0-4973-A8C9-7D313EA23B9B}" destId="{4EBF7208-2949-409C-99EF-85CB04C1D03F}" srcOrd="1" destOrd="0" presId="urn:microsoft.com/office/officeart/2005/8/layout/hierarchy3"/>
    <dgm:cxn modelId="{CFB88A57-9417-4D61-99CF-EFB8EDE9D375}" type="presParOf" srcId="{180E9E9C-83E8-4C7A-B5F8-9C73E7823F21}" destId="{12B311B2-962C-4AC9-AD3C-96091F8AFAA8}" srcOrd="1" destOrd="0" presId="urn:microsoft.com/office/officeart/2005/8/layout/hierarchy3"/>
    <dgm:cxn modelId="{97D22F1C-6B62-43BB-97E1-651F60232874}" type="presParOf" srcId="{12B311B2-962C-4AC9-AD3C-96091F8AFAA8}" destId="{0B42008F-CB71-4F7B-8C08-3322CF24D376}" srcOrd="0" destOrd="0" presId="urn:microsoft.com/office/officeart/2005/8/layout/hierarchy3"/>
    <dgm:cxn modelId="{5F43277E-B050-4B62-891A-2E9AF49B3A90}" type="presParOf" srcId="{12B311B2-962C-4AC9-AD3C-96091F8AFAA8}" destId="{8978CAD2-40AA-4932-B467-940D49EFB439}" srcOrd="1" destOrd="0" presId="urn:microsoft.com/office/officeart/2005/8/layout/hierarchy3"/>
    <dgm:cxn modelId="{018FC13E-B791-43B6-A121-D4F9509F6BE9}" type="presParOf" srcId="{12B311B2-962C-4AC9-AD3C-96091F8AFAA8}" destId="{A9F2141B-E86E-459A-8BA6-F0CC662A6EE1}" srcOrd="2" destOrd="0" presId="urn:microsoft.com/office/officeart/2005/8/layout/hierarchy3"/>
    <dgm:cxn modelId="{C9197CD3-AA3C-4B10-AF02-4997C1C30542}" type="presParOf" srcId="{12B311B2-962C-4AC9-AD3C-96091F8AFAA8}" destId="{FB3709A6-6376-458F-8F22-25DB381D16B1}" srcOrd="3" destOrd="0" presId="urn:microsoft.com/office/officeart/2005/8/layout/hierarchy3"/>
    <dgm:cxn modelId="{A6B726F0-8146-40E3-946D-D8577B84C043}" type="presParOf" srcId="{12B311B2-962C-4AC9-AD3C-96091F8AFAA8}" destId="{253C588B-906B-48AD-A113-8EA109AB465C}" srcOrd="4" destOrd="0" presId="urn:microsoft.com/office/officeart/2005/8/layout/hierarchy3"/>
    <dgm:cxn modelId="{6A7FD06A-B50B-413E-8A5A-11722FDAC545}" type="presParOf" srcId="{12B311B2-962C-4AC9-AD3C-96091F8AFAA8}" destId="{EAE5BDF5-3847-471D-B714-FB548A45D544}" srcOrd="5" destOrd="0" presId="urn:microsoft.com/office/officeart/2005/8/layout/hierarchy3"/>
    <dgm:cxn modelId="{61A712FF-2C71-40EA-A20F-760864CC1964}" type="presParOf" srcId="{12B311B2-962C-4AC9-AD3C-96091F8AFAA8}" destId="{971F47D6-8265-4D4D-B047-3095B48B9DB3}" srcOrd="6" destOrd="0" presId="urn:microsoft.com/office/officeart/2005/8/layout/hierarchy3"/>
    <dgm:cxn modelId="{1DE9175D-4CE4-4299-A1CB-7566A54A196A}" type="presParOf" srcId="{12B311B2-962C-4AC9-AD3C-96091F8AFAA8}" destId="{FCF0BDA9-121A-47F9-A238-634C3CBD0AD2}" srcOrd="7" destOrd="0" presId="urn:microsoft.com/office/officeart/2005/8/layout/hierarchy3"/>
    <dgm:cxn modelId="{AB2A33C7-A1C2-48F7-BACE-42D684E96334}" type="presParOf" srcId="{12B311B2-962C-4AC9-AD3C-96091F8AFAA8}" destId="{C866C75B-F184-4CCB-B1F0-EE13E300BF00}" srcOrd="8" destOrd="0" presId="urn:microsoft.com/office/officeart/2005/8/layout/hierarchy3"/>
    <dgm:cxn modelId="{55FA90C1-81C9-425C-A7E6-348ECE1C3606}" type="presParOf" srcId="{12B311B2-962C-4AC9-AD3C-96091F8AFAA8}" destId="{F277EE41-CA88-40C9-AC82-BC3AF90CB10E}" srcOrd="9" destOrd="0" presId="urn:microsoft.com/office/officeart/2005/8/layout/hierarchy3"/>
    <dgm:cxn modelId="{0D4718A7-C45E-4F7F-8202-2EBD97C6F5F1}" type="presParOf" srcId="{12B311B2-962C-4AC9-AD3C-96091F8AFAA8}" destId="{11AE500F-AEBD-46D2-AD2C-5038D16D74F1}" srcOrd="10" destOrd="0" presId="urn:microsoft.com/office/officeart/2005/8/layout/hierarchy3"/>
    <dgm:cxn modelId="{F985DDA5-708E-4AEB-9D13-676F02418335}" type="presParOf" srcId="{12B311B2-962C-4AC9-AD3C-96091F8AFAA8}" destId="{9D9FE663-27D9-468B-814F-1AAE31AF6908}" srcOrd="11"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B63E083-CEE8-471F-8342-B08E2DD3A94C}" type="doc">
      <dgm:prSet loTypeId="urn:microsoft.com/office/officeart/2005/8/layout/hierarchy3" loCatId="hierarchy" qsTypeId="urn:microsoft.com/office/officeart/2005/8/quickstyle/3d3" qsCatId="3D" csTypeId="urn:microsoft.com/office/officeart/2005/8/colors/colorful4" csCatId="colorful" phldr="1"/>
      <dgm:spPr/>
      <dgm:t>
        <a:bodyPr/>
        <a:lstStyle/>
        <a:p>
          <a:endParaRPr lang="en-US"/>
        </a:p>
      </dgm:t>
    </dgm:pt>
    <dgm:pt modelId="{4B6C093C-9A28-4A0D-8687-FFF6890EB2FA}">
      <dgm:prSet custT="1"/>
      <dgm:spPr>
        <a:solidFill>
          <a:srgbClr val="688ACE"/>
        </a:solidFill>
      </dgm:spPr>
      <dgm:t>
        <a:bodyPr/>
        <a:lstStyle/>
        <a:p>
          <a:pPr rtl="0"/>
          <a:r>
            <a:rPr lang="en-US" sz="1800" dirty="0"/>
            <a:t>Primary</a:t>
          </a:r>
          <a:r>
            <a:rPr lang="en-US" sz="1400" dirty="0"/>
            <a:t> </a:t>
          </a:r>
          <a:r>
            <a:rPr lang="en-US" sz="1800" dirty="0"/>
            <a:t>Care</a:t>
          </a:r>
          <a:r>
            <a:rPr lang="en-US" sz="1400" dirty="0"/>
            <a:t> </a:t>
          </a:r>
          <a:r>
            <a:rPr lang="en-US" sz="1800" dirty="0"/>
            <a:t>Providers</a:t>
          </a:r>
        </a:p>
      </dgm:t>
    </dgm:pt>
    <dgm:pt modelId="{B5930954-2AF5-4F16-8EC2-D8E36BD14039}" type="parTrans" cxnId="{3FD390E8-BB1A-4637-B319-5ED201DFF0AE}">
      <dgm:prSet/>
      <dgm:spPr/>
      <dgm:t>
        <a:bodyPr/>
        <a:lstStyle/>
        <a:p>
          <a:endParaRPr lang="en-US"/>
        </a:p>
      </dgm:t>
    </dgm:pt>
    <dgm:pt modelId="{B0A2FDFF-ECB7-438B-ABC3-73397E830706}" type="sibTrans" cxnId="{3FD390E8-BB1A-4637-B319-5ED201DFF0AE}">
      <dgm:prSet/>
      <dgm:spPr/>
      <dgm:t>
        <a:bodyPr/>
        <a:lstStyle/>
        <a:p>
          <a:endParaRPr lang="en-US"/>
        </a:p>
      </dgm:t>
    </dgm:pt>
    <dgm:pt modelId="{E786F8F9-EE7A-414B-9705-0EECE0CF914D}">
      <dgm:prSet custT="1"/>
      <dgm:spPr>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300000">
          <a:bevelT w="190500" h="38100"/>
        </a:sp3d>
      </dgm:spPr>
      <dgm:t>
        <a:bodyPr/>
        <a:lstStyle/>
        <a:p>
          <a:pPr rtl="0"/>
          <a:r>
            <a:rPr lang="en-US" sz="1500" dirty="0"/>
            <a:t>General Practice</a:t>
          </a:r>
        </a:p>
      </dgm:t>
    </dgm:pt>
    <dgm:pt modelId="{6E65CABE-7D6B-46E3-8E04-BB371F4C2A9B}" type="parTrans" cxnId="{E57A7FE9-AAAD-4320-B89C-7C7504723C6D}">
      <dgm:prSet/>
      <dgm:spPr>
        <a:ln>
          <a:solidFill>
            <a:schemeClr val="tx1">
              <a:lumMod val="65000"/>
              <a:lumOff val="35000"/>
            </a:schemeClr>
          </a:solidFill>
        </a:ln>
      </dgm:spPr>
      <dgm:t>
        <a:bodyPr/>
        <a:lstStyle/>
        <a:p>
          <a:endParaRPr lang="en-US"/>
        </a:p>
      </dgm:t>
    </dgm:pt>
    <dgm:pt modelId="{A49D85DB-605F-457E-AFDD-48455E22CC32}" type="sibTrans" cxnId="{E57A7FE9-AAAD-4320-B89C-7C7504723C6D}">
      <dgm:prSet/>
      <dgm:spPr/>
      <dgm:t>
        <a:bodyPr/>
        <a:lstStyle/>
        <a:p>
          <a:endParaRPr lang="en-US"/>
        </a:p>
      </dgm:t>
    </dgm:pt>
    <dgm:pt modelId="{90005484-CFBD-4836-AAD6-F1E0EAF0FD46}">
      <dgm:prSet custT="1"/>
      <dgm:spPr>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300000">
          <a:bevelT w="190500" h="38100"/>
        </a:sp3d>
      </dgm:spPr>
      <dgm:t>
        <a:bodyPr/>
        <a:lstStyle/>
        <a:p>
          <a:pPr rtl="0"/>
          <a:r>
            <a:rPr lang="en-US" sz="1500" dirty="0"/>
            <a:t>General Internal Medicine</a:t>
          </a:r>
        </a:p>
      </dgm:t>
    </dgm:pt>
    <dgm:pt modelId="{80BE1881-A2DA-451D-9F40-599A99F8DD3B}" type="parTrans" cxnId="{2BD403D2-4185-4561-BEA0-3F1FA1A3CD1C}">
      <dgm:prSet/>
      <dgm:spPr>
        <a:ln>
          <a:solidFill>
            <a:schemeClr val="tx1">
              <a:lumMod val="65000"/>
              <a:lumOff val="35000"/>
            </a:schemeClr>
          </a:solidFill>
        </a:ln>
      </dgm:spPr>
      <dgm:t>
        <a:bodyPr/>
        <a:lstStyle/>
        <a:p>
          <a:endParaRPr lang="en-US"/>
        </a:p>
      </dgm:t>
    </dgm:pt>
    <dgm:pt modelId="{BC540AAB-60A3-4F89-92D5-6CBA8C11BA6E}" type="sibTrans" cxnId="{2BD403D2-4185-4561-BEA0-3F1FA1A3CD1C}">
      <dgm:prSet/>
      <dgm:spPr/>
      <dgm:t>
        <a:bodyPr/>
        <a:lstStyle/>
        <a:p>
          <a:endParaRPr lang="en-US"/>
        </a:p>
      </dgm:t>
    </dgm:pt>
    <dgm:pt modelId="{375F5361-CB39-492E-81A2-D09EEAB1F19C}">
      <dgm:prSet custT="1"/>
      <dgm:spPr>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300000">
          <a:bevelT w="190500" h="38100"/>
        </a:sp3d>
      </dgm:spPr>
      <dgm:t>
        <a:bodyPr/>
        <a:lstStyle/>
        <a:p>
          <a:pPr rtl="0"/>
          <a:r>
            <a:rPr lang="en-US" sz="1500" dirty="0"/>
            <a:t>Family Practice</a:t>
          </a:r>
        </a:p>
      </dgm:t>
    </dgm:pt>
    <dgm:pt modelId="{0BB70350-A511-4423-9438-DB9142D6AA6E}" type="parTrans" cxnId="{CC8AA92E-D692-46D8-8EBA-9CF06B9F1998}">
      <dgm:prSet/>
      <dgm:spPr>
        <a:ln>
          <a:solidFill>
            <a:schemeClr val="tx1">
              <a:lumMod val="65000"/>
              <a:lumOff val="35000"/>
            </a:schemeClr>
          </a:solidFill>
        </a:ln>
      </dgm:spPr>
      <dgm:t>
        <a:bodyPr/>
        <a:lstStyle/>
        <a:p>
          <a:endParaRPr lang="en-US"/>
        </a:p>
      </dgm:t>
    </dgm:pt>
    <dgm:pt modelId="{283A5232-3D2A-4D54-BDF4-173836AD5FBA}" type="sibTrans" cxnId="{CC8AA92E-D692-46D8-8EBA-9CF06B9F1998}">
      <dgm:prSet/>
      <dgm:spPr/>
      <dgm:t>
        <a:bodyPr/>
        <a:lstStyle/>
        <a:p>
          <a:endParaRPr lang="en-US"/>
        </a:p>
      </dgm:t>
    </dgm:pt>
    <dgm:pt modelId="{E4FBDE2B-D42B-4EB5-99BA-848D2EB24FB3}">
      <dgm:prSet custT="1"/>
      <dgm:spPr>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300000">
          <a:bevelT w="190500" h="38100"/>
        </a:sp3d>
      </dgm:spPr>
      <dgm:t>
        <a:bodyPr/>
        <a:lstStyle/>
        <a:p>
          <a:pPr rtl="0"/>
          <a:r>
            <a:rPr lang="en-US" sz="1500" dirty="0"/>
            <a:t>Pediatrics</a:t>
          </a:r>
        </a:p>
      </dgm:t>
    </dgm:pt>
    <dgm:pt modelId="{53540A4C-1425-45E6-94DF-FEFA16DC6CBE}" type="parTrans" cxnId="{2369A465-2E7B-4362-B9D6-5431A0F4B949}">
      <dgm:prSet/>
      <dgm:spPr>
        <a:ln>
          <a:solidFill>
            <a:schemeClr val="tx1">
              <a:lumMod val="65000"/>
              <a:lumOff val="35000"/>
            </a:schemeClr>
          </a:solidFill>
        </a:ln>
      </dgm:spPr>
      <dgm:t>
        <a:bodyPr/>
        <a:lstStyle/>
        <a:p>
          <a:endParaRPr lang="en-US"/>
        </a:p>
      </dgm:t>
    </dgm:pt>
    <dgm:pt modelId="{CC81AE93-D6D8-443C-85BD-5DAC2D090192}" type="sibTrans" cxnId="{2369A465-2E7B-4362-B9D6-5431A0F4B949}">
      <dgm:prSet/>
      <dgm:spPr/>
      <dgm:t>
        <a:bodyPr/>
        <a:lstStyle/>
        <a:p>
          <a:endParaRPr lang="en-US"/>
        </a:p>
      </dgm:t>
    </dgm:pt>
    <dgm:pt modelId="{199A014D-EB6D-4541-AA55-1A3982220087}">
      <dgm:prSet custT="1"/>
      <dgm:spPr>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300000">
          <a:bevelT w="190500" h="38100"/>
        </a:sp3d>
      </dgm:spPr>
      <dgm:t>
        <a:bodyPr/>
        <a:lstStyle/>
        <a:p>
          <a:pPr rtl="0"/>
          <a:r>
            <a:rPr lang="en-US" sz="1500" dirty="0"/>
            <a:t>Obstetrics and Gynecology</a:t>
          </a:r>
        </a:p>
      </dgm:t>
    </dgm:pt>
    <dgm:pt modelId="{B062E1A6-CC9D-46F8-A538-58D7AA329A5E}" type="parTrans" cxnId="{09A0EA66-8337-4534-9643-4C3D9CEBFAD1}">
      <dgm:prSet/>
      <dgm:spPr>
        <a:ln>
          <a:solidFill>
            <a:schemeClr val="tx1">
              <a:lumMod val="65000"/>
              <a:lumOff val="35000"/>
            </a:schemeClr>
          </a:solidFill>
        </a:ln>
      </dgm:spPr>
      <dgm:t>
        <a:bodyPr/>
        <a:lstStyle/>
        <a:p>
          <a:endParaRPr lang="en-US"/>
        </a:p>
      </dgm:t>
    </dgm:pt>
    <dgm:pt modelId="{83D6237C-1955-4D6D-8234-CA1C80C29153}" type="sibTrans" cxnId="{09A0EA66-8337-4534-9643-4C3D9CEBFAD1}">
      <dgm:prSet/>
      <dgm:spPr/>
      <dgm:t>
        <a:bodyPr/>
        <a:lstStyle/>
        <a:p>
          <a:endParaRPr lang="en-US"/>
        </a:p>
      </dgm:t>
    </dgm:pt>
    <dgm:pt modelId="{AACCA1E9-0030-4296-BC5B-65F227FA61B8}" type="pres">
      <dgm:prSet presAssocID="{CB63E083-CEE8-471F-8342-B08E2DD3A94C}" presName="diagram" presStyleCnt="0">
        <dgm:presLayoutVars>
          <dgm:chPref val="1"/>
          <dgm:dir/>
          <dgm:animOne val="branch"/>
          <dgm:animLvl val="lvl"/>
          <dgm:resizeHandles/>
        </dgm:presLayoutVars>
      </dgm:prSet>
      <dgm:spPr/>
    </dgm:pt>
    <dgm:pt modelId="{0C890772-252A-455A-A8D2-A4B066223253}" type="pres">
      <dgm:prSet presAssocID="{4B6C093C-9A28-4A0D-8687-FFF6890EB2FA}" presName="root" presStyleCnt="0"/>
      <dgm:spPr/>
    </dgm:pt>
    <dgm:pt modelId="{0D2267F2-57BA-4A33-9CC6-120B5A275EC1}" type="pres">
      <dgm:prSet presAssocID="{4B6C093C-9A28-4A0D-8687-FFF6890EB2FA}" presName="rootComposite" presStyleCnt="0"/>
      <dgm:spPr/>
    </dgm:pt>
    <dgm:pt modelId="{097C6EEE-19BE-46F0-9F32-E8A22423042C}" type="pres">
      <dgm:prSet presAssocID="{4B6C093C-9A28-4A0D-8687-FFF6890EB2FA}" presName="rootText" presStyleLbl="node1" presStyleIdx="0" presStyleCnt="1" custScaleX="311160" custScaleY="183301" custLinFactNeighborX="1404" custLinFactNeighborY="-352"/>
      <dgm:spPr/>
    </dgm:pt>
    <dgm:pt modelId="{42E4439F-C47C-4905-923B-7A3994DAE72A}" type="pres">
      <dgm:prSet presAssocID="{4B6C093C-9A28-4A0D-8687-FFF6890EB2FA}" presName="rootConnector" presStyleLbl="node1" presStyleIdx="0" presStyleCnt="1"/>
      <dgm:spPr/>
    </dgm:pt>
    <dgm:pt modelId="{6EC26412-F6EA-4589-ADF8-7972B90C29B8}" type="pres">
      <dgm:prSet presAssocID="{4B6C093C-9A28-4A0D-8687-FFF6890EB2FA}" presName="childShape" presStyleCnt="0"/>
      <dgm:spPr/>
    </dgm:pt>
    <dgm:pt modelId="{4B2279C9-DE00-4BDB-AEAD-B74F29E7DD6A}" type="pres">
      <dgm:prSet presAssocID="{6E65CABE-7D6B-46E3-8E04-BB371F4C2A9B}" presName="Name13" presStyleLbl="parChTrans1D2" presStyleIdx="0" presStyleCnt="5"/>
      <dgm:spPr/>
    </dgm:pt>
    <dgm:pt modelId="{7A236DE4-CCEC-41A9-A565-FADD767689F0}" type="pres">
      <dgm:prSet presAssocID="{E786F8F9-EE7A-414B-9705-0EECE0CF914D}" presName="childText" presStyleLbl="bgAcc1" presStyleIdx="0" presStyleCnt="5" custScaleX="302371" custScaleY="150948">
        <dgm:presLayoutVars>
          <dgm:bulletEnabled val="1"/>
        </dgm:presLayoutVars>
      </dgm:prSet>
      <dgm:spPr/>
    </dgm:pt>
    <dgm:pt modelId="{F02E15A2-43F1-445A-92EC-E8ACB9EE4CCE}" type="pres">
      <dgm:prSet presAssocID="{80BE1881-A2DA-451D-9F40-599A99F8DD3B}" presName="Name13" presStyleLbl="parChTrans1D2" presStyleIdx="1" presStyleCnt="5"/>
      <dgm:spPr/>
    </dgm:pt>
    <dgm:pt modelId="{285F4EF5-9EC8-4A13-8900-7D5D8A84EDDB}" type="pres">
      <dgm:prSet presAssocID="{90005484-CFBD-4836-AAD6-F1E0EAF0FD46}" presName="childText" presStyleLbl="bgAcc1" presStyleIdx="1" presStyleCnt="5" custScaleX="302588" custScaleY="227781">
        <dgm:presLayoutVars>
          <dgm:bulletEnabled val="1"/>
        </dgm:presLayoutVars>
      </dgm:prSet>
      <dgm:spPr/>
    </dgm:pt>
    <dgm:pt modelId="{B6479B26-8CCF-4ECE-9680-A60FED4B4996}" type="pres">
      <dgm:prSet presAssocID="{0BB70350-A511-4423-9438-DB9142D6AA6E}" presName="Name13" presStyleLbl="parChTrans1D2" presStyleIdx="2" presStyleCnt="5"/>
      <dgm:spPr/>
    </dgm:pt>
    <dgm:pt modelId="{7D462FE3-3738-490A-A7FA-7B346F6C78A1}" type="pres">
      <dgm:prSet presAssocID="{375F5361-CB39-492E-81A2-D09EEAB1F19C}" presName="childText" presStyleLbl="bgAcc1" presStyleIdx="2" presStyleCnt="5" custScaleX="300290" custScaleY="145030">
        <dgm:presLayoutVars>
          <dgm:bulletEnabled val="1"/>
        </dgm:presLayoutVars>
      </dgm:prSet>
      <dgm:spPr/>
    </dgm:pt>
    <dgm:pt modelId="{153CFED0-25D6-4F92-923C-040F9C038722}" type="pres">
      <dgm:prSet presAssocID="{53540A4C-1425-45E6-94DF-FEFA16DC6CBE}" presName="Name13" presStyleLbl="parChTrans1D2" presStyleIdx="3" presStyleCnt="5"/>
      <dgm:spPr/>
    </dgm:pt>
    <dgm:pt modelId="{AD42F0FA-865E-4C0B-A971-331EAE05274A}" type="pres">
      <dgm:prSet presAssocID="{E4FBDE2B-D42B-4EB5-99BA-848D2EB24FB3}" presName="childText" presStyleLbl="bgAcc1" presStyleIdx="3" presStyleCnt="5" custScaleX="302371" custScaleY="117306">
        <dgm:presLayoutVars>
          <dgm:bulletEnabled val="1"/>
        </dgm:presLayoutVars>
      </dgm:prSet>
      <dgm:spPr/>
    </dgm:pt>
    <dgm:pt modelId="{9084C786-382D-45C0-8EF1-9BB137EBFF67}" type="pres">
      <dgm:prSet presAssocID="{B062E1A6-CC9D-46F8-A538-58D7AA329A5E}" presName="Name13" presStyleLbl="parChTrans1D2" presStyleIdx="4" presStyleCnt="5"/>
      <dgm:spPr/>
    </dgm:pt>
    <dgm:pt modelId="{447EF883-17C8-456A-A79E-BCA39DB68238}" type="pres">
      <dgm:prSet presAssocID="{199A014D-EB6D-4541-AA55-1A3982220087}" presName="childText" presStyleLbl="bgAcc1" presStyleIdx="4" presStyleCnt="5" custScaleX="302371" custScaleY="186159">
        <dgm:presLayoutVars>
          <dgm:bulletEnabled val="1"/>
        </dgm:presLayoutVars>
      </dgm:prSet>
      <dgm:spPr/>
    </dgm:pt>
  </dgm:ptLst>
  <dgm:cxnLst>
    <dgm:cxn modelId="{AAFDC00B-8C14-4A37-BF80-5CEA3D27BBC4}" type="presOf" srcId="{4B6C093C-9A28-4A0D-8687-FFF6890EB2FA}" destId="{42E4439F-C47C-4905-923B-7A3994DAE72A}" srcOrd="1" destOrd="0" presId="urn:microsoft.com/office/officeart/2005/8/layout/hierarchy3"/>
    <dgm:cxn modelId="{E7D6160C-EA91-45F6-98BD-BEAA5C6C3477}" type="presOf" srcId="{CB63E083-CEE8-471F-8342-B08E2DD3A94C}" destId="{AACCA1E9-0030-4296-BC5B-65F227FA61B8}" srcOrd="0" destOrd="0" presId="urn:microsoft.com/office/officeart/2005/8/layout/hierarchy3"/>
    <dgm:cxn modelId="{8EFD8A14-BDA6-41EB-81EC-DA03B88A38A3}" type="presOf" srcId="{6E65CABE-7D6B-46E3-8E04-BB371F4C2A9B}" destId="{4B2279C9-DE00-4BDB-AEAD-B74F29E7DD6A}" srcOrd="0" destOrd="0" presId="urn:microsoft.com/office/officeart/2005/8/layout/hierarchy3"/>
    <dgm:cxn modelId="{CC8AA92E-D692-46D8-8EBA-9CF06B9F1998}" srcId="{4B6C093C-9A28-4A0D-8687-FFF6890EB2FA}" destId="{375F5361-CB39-492E-81A2-D09EEAB1F19C}" srcOrd="2" destOrd="0" parTransId="{0BB70350-A511-4423-9438-DB9142D6AA6E}" sibTransId="{283A5232-3D2A-4D54-BDF4-173836AD5FBA}"/>
    <dgm:cxn modelId="{2369A465-2E7B-4362-B9D6-5431A0F4B949}" srcId="{4B6C093C-9A28-4A0D-8687-FFF6890EB2FA}" destId="{E4FBDE2B-D42B-4EB5-99BA-848D2EB24FB3}" srcOrd="3" destOrd="0" parTransId="{53540A4C-1425-45E6-94DF-FEFA16DC6CBE}" sibTransId="{CC81AE93-D6D8-443C-85BD-5DAC2D090192}"/>
    <dgm:cxn modelId="{09A0EA66-8337-4534-9643-4C3D9CEBFAD1}" srcId="{4B6C093C-9A28-4A0D-8687-FFF6890EB2FA}" destId="{199A014D-EB6D-4541-AA55-1A3982220087}" srcOrd="4" destOrd="0" parTransId="{B062E1A6-CC9D-46F8-A538-58D7AA329A5E}" sibTransId="{83D6237C-1955-4D6D-8234-CA1C80C29153}"/>
    <dgm:cxn modelId="{995A0C6B-5B36-47EA-8B9D-0BB8832D6C23}" type="presOf" srcId="{375F5361-CB39-492E-81A2-D09EEAB1F19C}" destId="{7D462FE3-3738-490A-A7FA-7B346F6C78A1}" srcOrd="0" destOrd="0" presId="urn:microsoft.com/office/officeart/2005/8/layout/hierarchy3"/>
    <dgm:cxn modelId="{900DAB6B-A584-4AD3-9D63-F7531D1FA1AD}" type="presOf" srcId="{4B6C093C-9A28-4A0D-8687-FFF6890EB2FA}" destId="{097C6EEE-19BE-46F0-9F32-E8A22423042C}" srcOrd="0" destOrd="0" presId="urn:microsoft.com/office/officeart/2005/8/layout/hierarchy3"/>
    <dgm:cxn modelId="{3F242F5A-E02D-48A3-94E4-F98E6586335E}" type="presOf" srcId="{E4FBDE2B-D42B-4EB5-99BA-848D2EB24FB3}" destId="{AD42F0FA-865E-4C0B-A971-331EAE05274A}" srcOrd="0" destOrd="0" presId="urn:microsoft.com/office/officeart/2005/8/layout/hierarchy3"/>
    <dgm:cxn modelId="{C50D179C-C003-4A89-8701-EB3C29841F32}" type="presOf" srcId="{0BB70350-A511-4423-9438-DB9142D6AA6E}" destId="{B6479B26-8CCF-4ECE-9680-A60FED4B4996}" srcOrd="0" destOrd="0" presId="urn:microsoft.com/office/officeart/2005/8/layout/hierarchy3"/>
    <dgm:cxn modelId="{2BD403D2-4185-4561-BEA0-3F1FA1A3CD1C}" srcId="{4B6C093C-9A28-4A0D-8687-FFF6890EB2FA}" destId="{90005484-CFBD-4836-AAD6-F1E0EAF0FD46}" srcOrd="1" destOrd="0" parTransId="{80BE1881-A2DA-451D-9F40-599A99F8DD3B}" sibTransId="{BC540AAB-60A3-4F89-92D5-6CBA8C11BA6E}"/>
    <dgm:cxn modelId="{14784FD9-720D-4768-AE73-6387FFC47B14}" type="presOf" srcId="{B062E1A6-CC9D-46F8-A538-58D7AA329A5E}" destId="{9084C786-382D-45C0-8EF1-9BB137EBFF67}" srcOrd="0" destOrd="0" presId="urn:microsoft.com/office/officeart/2005/8/layout/hierarchy3"/>
    <dgm:cxn modelId="{EEBBD4E0-E3CC-406B-B8AE-94906EA91A30}" type="presOf" srcId="{53540A4C-1425-45E6-94DF-FEFA16DC6CBE}" destId="{153CFED0-25D6-4F92-923C-040F9C038722}" srcOrd="0" destOrd="0" presId="urn:microsoft.com/office/officeart/2005/8/layout/hierarchy3"/>
    <dgm:cxn modelId="{3FD390E8-BB1A-4637-B319-5ED201DFF0AE}" srcId="{CB63E083-CEE8-471F-8342-B08E2DD3A94C}" destId="{4B6C093C-9A28-4A0D-8687-FFF6890EB2FA}" srcOrd="0" destOrd="0" parTransId="{B5930954-2AF5-4F16-8EC2-D8E36BD14039}" sibTransId="{B0A2FDFF-ECB7-438B-ABC3-73397E830706}"/>
    <dgm:cxn modelId="{E57A7FE9-AAAD-4320-B89C-7C7504723C6D}" srcId="{4B6C093C-9A28-4A0D-8687-FFF6890EB2FA}" destId="{E786F8F9-EE7A-414B-9705-0EECE0CF914D}" srcOrd="0" destOrd="0" parTransId="{6E65CABE-7D6B-46E3-8E04-BB371F4C2A9B}" sibTransId="{A49D85DB-605F-457E-AFDD-48455E22CC32}"/>
    <dgm:cxn modelId="{312740EF-1FDD-4A00-B243-59C54E5EE979}" type="presOf" srcId="{E786F8F9-EE7A-414B-9705-0EECE0CF914D}" destId="{7A236DE4-CCEC-41A9-A565-FADD767689F0}" srcOrd="0" destOrd="0" presId="urn:microsoft.com/office/officeart/2005/8/layout/hierarchy3"/>
    <dgm:cxn modelId="{CA8AA9F0-3403-4261-BD75-365B3664FBF4}" type="presOf" srcId="{199A014D-EB6D-4541-AA55-1A3982220087}" destId="{447EF883-17C8-456A-A79E-BCA39DB68238}" srcOrd="0" destOrd="0" presId="urn:microsoft.com/office/officeart/2005/8/layout/hierarchy3"/>
    <dgm:cxn modelId="{0FC992F4-11FB-43F3-BF87-AE7BC628B16B}" type="presOf" srcId="{90005484-CFBD-4836-AAD6-F1E0EAF0FD46}" destId="{285F4EF5-9EC8-4A13-8900-7D5D8A84EDDB}" srcOrd="0" destOrd="0" presId="urn:microsoft.com/office/officeart/2005/8/layout/hierarchy3"/>
    <dgm:cxn modelId="{DA755EF7-16D5-45AE-B9CC-A7B7325D2549}" type="presOf" srcId="{80BE1881-A2DA-451D-9F40-599A99F8DD3B}" destId="{F02E15A2-43F1-445A-92EC-E8ACB9EE4CCE}" srcOrd="0" destOrd="0" presId="urn:microsoft.com/office/officeart/2005/8/layout/hierarchy3"/>
    <dgm:cxn modelId="{341A778C-E2B1-420D-8C42-CB38CAA7D99E}" type="presParOf" srcId="{AACCA1E9-0030-4296-BC5B-65F227FA61B8}" destId="{0C890772-252A-455A-A8D2-A4B066223253}" srcOrd="0" destOrd="0" presId="urn:microsoft.com/office/officeart/2005/8/layout/hierarchy3"/>
    <dgm:cxn modelId="{24257AAC-5FD5-45C7-98D5-99E0117ECDBD}" type="presParOf" srcId="{0C890772-252A-455A-A8D2-A4B066223253}" destId="{0D2267F2-57BA-4A33-9CC6-120B5A275EC1}" srcOrd="0" destOrd="0" presId="urn:microsoft.com/office/officeart/2005/8/layout/hierarchy3"/>
    <dgm:cxn modelId="{349097CE-DC1A-4EDB-9599-42814AC239F9}" type="presParOf" srcId="{0D2267F2-57BA-4A33-9CC6-120B5A275EC1}" destId="{097C6EEE-19BE-46F0-9F32-E8A22423042C}" srcOrd="0" destOrd="0" presId="urn:microsoft.com/office/officeart/2005/8/layout/hierarchy3"/>
    <dgm:cxn modelId="{EE07A924-C3A0-4C92-8097-344650E909E8}" type="presParOf" srcId="{0D2267F2-57BA-4A33-9CC6-120B5A275EC1}" destId="{42E4439F-C47C-4905-923B-7A3994DAE72A}" srcOrd="1" destOrd="0" presId="urn:microsoft.com/office/officeart/2005/8/layout/hierarchy3"/>
    <dgm:cxn modelId="{E8852986-CB0C-44C2-ACCE-B333C1A9253A}" type="presParOf" srcId="{0C890772-252A-455A-A8D2-A4B066223253}" destId="{6EC26412-F6EA-4589-ADF8-7972B90C29B8}" srcOrd="1" destOrd="0" presId="urn:microsoft.com/office/officeart/2005/8/layout/hierarchy3"/>
    <dgm:cxn modelId="{6E454DA5-FF3D-43C8-9BC4-5B76AB963C3A}" type="presParOf" srcId="{6EC26412-F6EA-4589-ADF8-7972B90C29B8}" destId="{4B2279C9-DE00-4BDB-AEAD-B74F29E7DD6A}" srcOrd="0" destOrd="0" presId="urn:microsoft.com/office/officeart/2005/8/layout/hierarchy3"/>
    <dgm:cxn modelId="{8668D294-0D04-4C9A-9CEC-D7B2A0DE72CE}" type="presParOf" srcId="{6EC26412-F6EA-4589-ADF8-7972B90C29B8}" destId="{7A236DE4-CCEC-41A9-A565-FADD767689F0}" srcOrd="1" destOrd="0" presId="urn:microsoft.com/office/officeart/2005/8/layout/hierarchy3"/>
    <dgm:cxn modelId="{2D007089-0D9B-4637-A40B-66B6FF0C2782}" type="presParOf" srcId="{6EC26412-F6EA-4589-ADF8-7972B90C29B8}" destId="{F02E15A2-43F1-445A-92EC-E8ACB9EE4CCE}" srcOrd="2" destOrd="0" presId="urn:microsoft.com/office/officeart/2005/8/layout/hierarchy3"/>
    <dgm:cxn modelId="{F8015B33-742E-499A-8216-D62FE0130BB2}" type="presParOf" srcId="{6EC26412-F6EA-4589-ADF8-7972B90C29B8}" destId="{285F4EF5-9EC8-4A13-8900-7D5D8A84EDDB}" srcOrd="3" destOrd="0" presId="urn:microsoft.com/office/officeart/2005/8/layout/hierarchy3"/>
    <dgm:cxn modelId="{DFCAA565-ED94-4ACA-9CB0-A64A3D4B2E72}" type="presParOf" srcId="{6EC26412-F6EA-4589-ADF8-7972B90C29B8}" destId="{B6479B26-8CCF-4ECE-9680-A60FED4B4996}" srcOrd="4" destOrd="0" presId="urn:microsoft.com/office/officeart/2005/8/layout/hierarchy3"/>
    <dgm:cxn modelId="{699A6B10-8C88-47E0-9B14-1716470D223B}" type="presParOf" srcId="{6EC26412-F6EA-4589-ADF8-7972B90C29B8}" destId="{7D462FE3-3738-490A-A7FA-7B346F6C78A1}" srcOrd="5" destOrd="0" presId="urn:microsoft.com/office/officeart/2005/8/layout/hierarchy3"/>
    <dgm:cxn modelId="{8DF3AA33-E179-4E9A-93E2-53A6518D293F}" type="presParOf" srcId="{6EC26412-F6EA-4589-ADF8-7972B90C29B8}" destId="{153CFED0-25D6-4F92-923C-040F9C038722}" srcOrd="6" destOrd="0" presId="urn:microsoft.com/office/officeart/2005/8/layout/hierarchy3"/>
    <dgm:cxn modelId="{551BDA5A-C46F-4080-85CE-94DC4EEAC712}" type="presParOf" srcId="{6EC26412-F6EA-4589-ADF8-7972B90C29B8}" destId="{AD42F0FA-865E-4C0B-A971-331EAE05274A}" srcOrd="7" destOrd="0" presId="urn:microsoft.com/office/officeart/2005/8/layout/hierarchy3"/>
    <dgm:cxn modelId="{5F0D959B-9FDC-46EC-9337-5F905DBD4C5B}" type="presParOf" srcId="{6EC26412-F6EA-4589-ADF8-7972B90C29B8}" destId="{9084C786-382D-45C0-8EF1-9BB137EBFF67}" srcOrd="8" destOrd="0" presId="urn:microsoft.com/office/officeart/2005/8/layout/hierarchy3"/>
    <dgm:cxn modelId="{B943EB16-5E09-4667-84EB-DABF7F60D63E}" type="presParOf" srcId="{6EC26412-F6EA-4589-ADF8-7972B90C29B8}" destId="{447EF883-17C8-456A-A79E-BCA39DB68238}" srcOrd="9" destOrd="0" presId="urn:microsoft.com/office/officeart/2005/8/layout/hierarchy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9F853FF-CCDD-421E-9D5F-4F862B6CAB6F}"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265ABF6F-3997-4CBC-AE04-28F98508575B}">
      <dgm:prSet phldrT="[Text]"/>
      <dgm:spPr>
        <a:solidFill>
          <a:schemeClr val="accent2"/>
        </a:solidFill>
      </dgm:spPr>
      <dgm:t>
        <a:bodyPr/>
        <a:lstStyle/>
        <a:p>
          <a:r>
            <a:rPr lang="en-US" dirty="0"/>
            <a:t>BOP’s License Renewal Survey</a:t>
          </a:r>
        </a:p>
      </dgm:t>
    </dgm:pt>
    <dgm:pt modelId="{A61AB34D-0EC1-49F5-B91C-3A7B8B66D063}" type="parTrans" cxnId="{C5E8F14B-4D16-4AA6-8161-39F9E06990CE}">
      <dgm:prSet/>
      <dgm:spPr/>
      <dgm:t>
        <a:bodyPr/>
        <a:lstStyle/>
        <a:p>
          <a:endParaRPr lang="en-US"/>
        </a:p>
      </dgm:t>
    </dgm:pt>
    <dgm:pt modelId="{967F1E9D-162E-445B-BDF0-116005D626D7}" type="sibTrans" cxnId="{C5E8F14B-4D16-4AA6-8161-39F9E06990CE}">
      <dgm:prSet/>
      <dgm:spPr>
        <a:solidFill>
          <a:schemeClr val="tx1">
            <a:lumMod val="50000"/>
            <a:lumOff val="50000"/>
          </a:schemeClr>
        </a:solidFill>
      </dgm:spPr>
      <dgm:t>
        <a:bodyPr/>
        <a:lstStyle/>
        <a:p>
          <a:endParaRPr lang="en-US"/>
        </a:p>
      </dgm:t>
    </dgm:pt>
    <dgm:pt modelId="{D4315EE6-29FB-4671-92E0-0D6A4F326CAB}">
      <dgm:prSet phldrT="[Text]"/>
      <dgm:spPr>
        <a:solidFill>
          <a:schemeClr val="accent4">
            <a:lumMod val="40000"/>
            <a:lumOff val="60000"/>
            <a:alpha val="90000"/>
          </a:schemeClr>
        </a:solidFill>
      </dgm:spPr>
      <dgm:t>
        <a:bodyPr/>
        <a:lstStyle/>
        <a:p>
          <a:r>
            <a:rPr lang="en-US" dirty="0"/>
            <a:t>PCO Survey</a:t>
          </a:r>
        </a:p>
      </dgm:t>
    </dgm:pt>
    <dgm:pt modelId="{0324387D-4D89-4E95-BD6E-7EC84E1D5558}" type="parTrans" cxnId="{CE80F6E5-4267-4A52-B078-434DE0C961A5}">
      <dgm:prSet/>
      <dgm:spPr/>
      <dgm:t>
        <a:bodyPr/>
        <a:lstStyle/>
        <a:p>
          <a:endParaRPr lang="en-US"/>
        </a:p>
      </dgm:t>
    </dgm:pt>
    <dgm:pt modelId="{2A22D040-735E-425B-B05D-B9FDF31B4D2C}" type="sibTrans" cxnId="{CE80F6E5-4267-4A52-B078-434DE0C961A5}">
      <dgm:prSet/>
      <dgm:spPr/>
      <dgm:t>
        <a:bodyPr/>
        <a:lstStyle/>
        <a:p>
          <a:endParaRPr lang="en-US"/>
        </a:p>
      </dgm:t>
    </dgm:pt>
    <dgm:pt modelId="{AA16B58E-8AF8-4843-9163-70CE2E735BA0}">
      <dgm:prSet phldrT="[Text]"/>
      <dgm:spPr>
        <a:solidFill>
          <a:schemeClr val="accent4">
            <a:lumMod val="40000"/>
            <a:lumOff val="60000"/>
            <a:alpha val="90000"/>
          </a:schemeClr>
        </a:solidFill>
      </dgm:spPr>
      <dgm:t>
        <a:bodyPr/>
        <a:lstStyle/>
        <a:p>
          <a:r>
            <a:rPr lang="en-US" dirty="0"/>
            <a:t>Other State Program Questions</a:t>
          </a:r>
        </a:p>
      </dgm:t>
    </dgm:pt>
    <dgm:pt modelId="{A898070A-BBAF-4B26-9570-5CA63AAAEAB8}" type="parTrans" cxnId="{4BCEE10E-C877-48E4-BBE0-B2DF2C5CCE5D}">
      <dgm:prSet/>
      <dgm:spPr/>
      <dgm:t>
        <a:bodyPr/>
        <a:lstStyle/>
        <a:p>
          <a:endParaRPr lang="en-US"/>
        </a:p>
      </dgm:t>
    </dgm:pt>
    <dgm:pt modelId="{4E04F4C5-D65D-4CA4-92FC-58162AC4DC4D}" type="sibTrans" cxnId="{4BCEE10E-C877-48E4-BBE0-B2DF2C5CCE5D}">
      <dgm:prSet/>
      <dgm:spPr/>
      <dgm:t>
        <a:bodyPr/>
        <a:lstStyle/>
        <a:p>
          <a:endParaRPr lang="en-US"/>
        </a:p>
      </dgm:t>
    </dgm:pt>
    <dgm:pt modelId="{4EA02ACF-F317-4853-9FD4-89FC6F01C771}">
      <dgm:prSet phldrT="[Text]"/>
      <dgm:spPr>
        <a:solidFill>
          <a:schemeClr val="accent6">
            <a:lumMod val="75000"/>
          </a:schemeClr>
        </a:solidFill>
      </dgm:spPr>
      <dgm:t>
        <a:bodyPr/>
        <a:lstStyle/>
        <a:p>
          <a:r>
            <a:rPr lang="en-US" dirty="0"/>
            <a:t>Provider Data</a:t>
          </a:r>
        </a:p>
      </dgm:t>
    </dgm:pt>
    <dgm:pt modelId="{12A000A4-0F0A-4199-A618-434D912EDC20}" type="parTrans" cxnId="{BC6DC759-518D-4122-83FF-F0BC8E5FF3DA}">
      <dgm:prSet/>
      <dgm:spPr/>
      <dgm:t>
        <a:bodyPr/>
        <a:lstStyle/>
        <a:p>
          <a:endParaRPr lang="en-US"/>
        </a:p>
      </dgm:t>
    </dgm:pt>
    <dgm:pt modelId="{613B58D0-C00D-47BE-9BD0-72D92AD71744}" type="sibTrans" cxnId="{BC6DC759-518D-4122-83FF-F0BC8E5FF3DA}">
      <dgm:prSet/>
      <dgm:spPr>
        <a:solidFill>
          <a:schemeClr val="tx1">
            <a:lumMod val="50000"/>
            <a:lumOff val="50000"/>
          </a:schemeClr>
        </a:solidFill>
      </dgm:spPr>
      <dgm:t>
        <a:bodyPr/>
        <a:lstStyle/>
        <a:p>
          <a:endParaRPr lang="en-US"/>
        </a:p>
      </dgm:t>
    </dgm:pt>
    <dgm:pt modelId="{4BB5026F-24F8-4C45-BE9B-CCBE83D63C57}">
      <dgm:prSet phldrT="[Text]"/>
      <dgm:spPr>
        <a:solidFill>
          <a:schemeClr val="accent6">
            <a:lumMod val="40000"/>
            <a:lumOff val="60000"/>
            <a:alpha val="90000"/>
          </a:schemeClr>
        </a:solidFill>
      </dgm:spPr>
      <dgm:t>
        <a:bodyPr/>
        <a:lstStyle/>
        <a:p>
          <a:r>
            <a:rPr lang="en-US" dirty="0"/>
            <a:t>Availability</a:t>
          </a:r>
        </a:p>
      </dgm:t>
    </dgm:pt>
    <dgm:pt modelId="{7E8D113F-D3DF-4C11-8902-D7D9054F3239}" type="parTrans" cxnId="{B49D9125-A50A-4B5C-B8FB-B31017E59BE1}">
      <dgm:prSet/>
      <dgm:spPr/>
      <dgm:t>
        <a:bodyPr/>
        <a:lstStyle/>
        <a:p>
          <a:endParaRPr lang="en-US"/>
        </a:p>
      </dgm:t>
    </dgm:pt>
    <dgm:pt modelId="{14C9704E-BE11-43FC-894D-22957B3C7213}" type="sibTrans" cxnId="{B49D9125-A50A-4B5C-B8FB-B31017E59BE1}">
      <dgm:prSet/>
      <dgm:spPr/>
      <dgm:t>
        <a:bodyPr/>
        <a:lstStyle/>
        <a:p>
          <a:endParaRPr lang="en-US"/>
        </a:p>
      </dgm:t>
    </dgm:pt>
    <dgm:pt modelId="{0DA25E6C-FF8D-44FC-BCD7-639123F06F8C}">
      <dgm:prSet phldrT="[Text]"/>
      <dgm:spPr>
        <a:solidFill>
          <a:schemeClr val="accent6">
            <a:lumMod val="40000"/>
            <a:lumOff val="60000"/>
            <a:alpha val="90000"/>
          </a:schemeClr>
        </a:solidFill>
      </dgm:spPr>
      <dgm:t>
        <a:bodyPr/>
        <a:lstStyle/>
        <a:p>
          <a:r>
            <a:rPr lang="en-US" dirty="0"/>
            <a:t>Types of Providers</a:t>
          </a:r>
        </a:p>
      </dgm:t>
    </dgm:pt>
    <dgm:pt modelId="{114F1E4C-3660-44A6-AF17-B6BB5E41475B}" type="parTrans" cxnId="{D0243D07-CFBB-45E2-9A9A-C46F1253FC6A}">
      <dgm:prSet/>
      <dgm:spPr/>
      <dgm:t>
        <a:bodyPr/>
        <a:lstStyle/>
        <a:p>
          <a:endParaRPr lang="en-US"/>
        </a:p>
      </dgm:t>
    </dgm:pt>
    <dgm:pt modelId="{CF904D65-7172-495A-B90F-8DC489CDA868}" type="sibTrans" cxnId="{D0243D07-CFBB-45E2-9A9A-C46F1253FC6A}">
      <dgm:prSet/>
      <dgm:spPr/>
      <dgm:t>
        <a:bodyPr/>
        <a:lstStyle/>
        <a:p>
          <a:endParaRPr lang="en-US"/>
        </a:p>
      </dgm:t>
    </dgm:pt>
    <dgm:pt modelId="{26C63D56-03EE-4720-8B24-BD9998622D8E}">
      <dgm:prSet phldrT="[Text]"/>
      <dgm:spPr/>
      <dgm:t>
        <a:bodyPr/>
        <a:lstStyle/>
        <a:p>
          <a:r>
            <a:rPr lang="en-US" dirty="0"/>
            <a:t>Population Needs</a:t>
          </a:r>
        </a:p>
      </dgm:t>
    </dgm:pt>
    <dgm:pt modelId="{95411FD6-78AA-4FB9-BECC-C410C77668FE}" type="parTrans" cxnId="{B80562AA-3B8C-4150-A523-0A0EAD2B6840}">
      <dgm:prSet/>
      <dgm:spPr/>
      <dgm:t>
        <a:bodyPr/>
        <a:lstStyle/>
        <a:p>
          <a:endParaRPr lang="en-US"/>
        </a:p>
      </dgm:t>
    </dgm:pt>
    <dgm:pt modelId="{1B504386-849B-4334-B04C-062073C9914C}" type="sibTrans" cxnId="{B80562AA-3B8C-4150-A523-0A0EAD2B6840}">
      <dgm:prSet/>
      <dgm:spPr/>
      <dgm:t>
        <a:bodyPr/>
        <a:lstStyle/>
        <a:p>
          <a:endParaRPr lang="en-US"/>
        </a:p>
      </dgm:t>
    </dgm:pt>
    <dgm:pt modelId="{8A9AB3F6-7E9F-474B-8B85-83A91FA98754}">
      <dgm:prSet phldrT="[Text]"/>
      <dgm:spPr>
        <a:solidFill>
          <a:schemeClr val="accent1">
            <a:lumMod val="20000"/>
            <a:lumOff val="80000"/>
          </a:schemeClr>
        </a:solidFill>
      </dgm:spPr>
      <dgm:t>
        <a:bodyPr/>
        <a:lstStyle/>
        <a:p>
          <a:r>
            <a:rPr lang="en-US" dirty="0"/>
            <a:t>Shortage Designations</a:t>
          </a:r>
        </a:p>
      </dgm:t>
    </dgm:pt>
    <dgm:pt modelId="{6BFB3DF3-A378-43B4-9274-8DFA6577BA62}" type="parTrans" cxnId="{F50A2833-B3B1-4B94-857C-D24759BAD158}">
      <dgm:prSet/>
      <dgm:spPr/>
      <dgm:t>
        <a:bodyPr/>
        <a:lstStyle/>
        <a:p>
          <a:endParaRPr lang="en-US"/>
        </a:p>
      </dgm:t>
    </dgm:pt>
    <dgm:pt modelId="{01A5426F-2E12-4221-A69E-BAC54FFECEBF}" type="sibTrans" cxnId="{F50A2833-B3B1-4B94-857C-D24759BAD158}">
      <dgm:prSet/>
      <dgm:spPr/>
      <dgm:t>
        <a:bodyPr/>
        <a:lstStyle/>
        <a:p>
          <a:endParaRPr lang="en-US"/>
        </a:p>
      </dgm:t>
    </dgm:pt>
    <dgm:pt modelId="{00A590C8-376E-45EC-9C2A-787B43CAF3FD}">
      <dgm:prSet phldrT="[Text]"/>
      <dgm:spPr>
        <a:solidFill>
          <a:schemeClr val="accent1">
            <a:lumMod val="20000"/>
            <a:lumOff val="80000"/>
          </a:schemeClr>
        </a:solidFill>
      </dgm:spPr>
      <dgm:t>
        <a:bodyPr/>
        <a:lstStyle/>
        <a:p>
          <a:r>
            <a:rPr lang="en-US" dirty="0"/>
            <a:t>Recruitment &amp; Retainment of Providers</a:t>
          </a:r>
        </a:p>
      </dgm:t>
    </dgm:pt>
    <dgm:pt modelId="{2044AD83-BA3F-4E39-9D95-8072EBF5C50E}" type="parTrans" cxnId="{CBFE5D69-CF29-4A91-8B92-E4FF8AF5FA8B}">
      <dgm:prSet/>
      <dgm:spPr/>
      <dgm:t>
        <a:bodyPr/>
        <a:lstStyle/>
        <a:p>
          <a:endParaRPr lang="en-US"/>
        </a:p>
      </dgm:t>
    </dgm:pt>
    <dgm:pt modelId="{6BA49277-890C-450B-8081-0484B7237CC7}" type="sibTrans" cxnId="{CBFE5D69-CF29-4A91-8B92-E4FF8AF5FA8B}">
      <dgm:prSet/>
      <dgm:spPr/>
      <dgm:t>
        <a:bodyPr/>
        <a:lstStyle/>
        <a:p>
          <a:endParaRPr lang="en-US"/>
        </a:p>
      </dgm:t>
    </dgm:pt>
    <dgm:pt modelId="{499FFCB5-CBE3-4127-804B-C919D8B0BCE6}" type="pres">
      <dgm:prSet presAssocID="{69F853FF-CCDD-421E-9D5F-4F862B6CAB6F}" presName="Name0" presStyleCnt="0">
        <dgm:presLayoutVars>
          <dgm:dir/>
          <dgm:animLvl val="lvl"/>
          <dgm:resizeHandles val="exact"/>
        </dgm:presLayoutVars>
      </dgm:prSet>
      <dgm:spPr/>
    </dgm:pt>
    <dgm:pt modelId="{5AF7C279-2C05-4062-A9D5-81052686A049}" type="pres">
      <dgm:prSet presAssocID="{69F853FF-CCDD-421E-9D5F-4F862B6CAB6F}" presName="tSp" presStyleCnt="0"/>
      <dgm:spPr/>
    </dgm:pt>
    <dgm:pt modelId="{76808EC3-6189-477C-A92B-16CF28569EAC}" type="pres">
      <dgm:prSet presAssocID="{69F853FF-CCDD-421E-9D5F-4F862B6CAB6F}" presName="bSp" presStyleCnt="0"/>
      <dgm:spPr/>
    </dgm:pt>
    <dgm:pt modelId="{9CE70452-0B18-4B5A-8503-C2795E3D70C4}" type="pres">
      <dgm:prSet presAssocID="{69F853FF-CCDD-421E-9D5F-4F862B6CAB6F}" presName="process" presStyleCnt="0"/>
      <dgm:spPr/>
    </dgm:pt>
    <dgm:pt modelId="{7E9E3B3A-5996-45BD-9BDB-ECB3BDECAE10}" type="pres">
      <dgm:prSet presAssocID="{265ABF6F-3997-4CBC-AE04-28F98508575B}" presName="composite1" presStyleCnt="0"/>
      <dgm:spPr/>
    </dgm:pt>
    <dgm:pt modelId="{A4F480C8-6DCE-4F03-BD2D-FB1A94A26177}" type="pres">
      <dgm:prSet presAssocID="{265ABF6F-3997-4CBC-AE04-28F98508575B}" presName="dummyNode1" presStyleLbl="node1" presStyleIdx="0" presStyleCnt="3"/>
      <dgm:spPr/>
    </dgm:pt>
    <dgm:pt modelId="{7F9390FD-1F7D-4ABD-8EB3-8B0940116292}" type="pres">
      <dgm:prSet presAssocID="{265ABF6F-3997-4CBC-AE04-28F98508575B}" presName="childNode1" presStyleLbl="bgAcc1" presStyleIdx="0" presStyleCnt="3">
        <dgm:presLayoutVars>
          <dgm:bulletEnabled val="1"/>
        </dgm:presLayoutVars>
      </dgm:prSet>
      <dgm:spPr/>
    </dgm:pt>
    <dgm:pt modelId="{036B0C0A-6B26-4293-A62F-6B9C3436C64C}" type="pres">
      <dgm:prSet presAssocID="{265ABF6F-3997-4CBC-AE04-28F98508575B}" presName="childNode1tx" presStyleLbl="bgAcc1" presStyleIdx="0" presStyleCnt="3">
        <dgm:presLayoutVars>
          <dgm:bulletEnabled val="1"/>
        </dgm:presLayoutVars>
      </dgm:prSet>
      <dgm:spPr/>
    </dgm:pt>
    <dgm:pt modelId="{81858F61-BCA4-4DF6-A740-F647E96D9F5B}" type="pres">
      <dgm:prSet presAssocID="{265ABF6F-3997-4CBC-AE04-28F98508575B}" presName="parentNode1" presStyleLbl="node1" presStyleIdx="0" presStyleCnt="3">
        <dgm:presLayoutVars>
          <dgm:chMax val="1"/>
          <dgm:bulletEnabled val="1"/>
        </dgm:presLayoutVars>
      </dgm:prSet>
      <dgm:spPr/>
    </dgm:pt>
    <dgm:pt modelId="{CF5DF58C-3C2A-45C3-90A5-A7F91ED02A1D}" type="pres">
      <dgm:prSet presAssocID="{265ABF6F-3997-4CBC-AE04-28F98508575B}" presName="connSite1" presStyleCnt="0"/>
      <dgm:spPr/>
    </dgm:pt>
    <dgm:pt modelId="{4712B636-8CB0-4271-BB78-320694584991}" type="pres">
      <dgm:prSet presAssocID="{967F1E9D-162E-445B-BDF0-116005D626D7}" presName="Name9" presStyleLbl="sibTrans2D1" presStyleIdx="0" presStyleCnt="2"/>
      <dgm:spPr/>
    </dgm:pt>
    <dgm:pt modelId="{399E2C61-EE3A-43B8-95FB-626D48EF61B9}" type="pres">
      <dgm:prSet presAssocID="{4EA02ACF-F317-4853-9FD4-89FC6F01C771}" presName="composite2" presStyleCnt="0"/>
      <dgm:spPr/>
    </dgm:pt>
    <dgm:pt modelId="{455A8005-7856-499F-B39F-06214BF0F24E}" type="pres">
      <dgm:prSet presAssocID="{4EA02ACF-F317-4853-9FD4-89FC6F01C771}" presName="dummyNode2" presStyleLbl="node1" presStyleIdx="0" presStyleCnt="3"/>
      <dgm:spPr/>
    </dgm:pt>
    <dgm:pt modelId="{350ED8B7-350F-4F63-A688-6B34C3426C9F}" type="pres">
      <dgm:prSet presAssocID="{4EA02ACF-F317-4853-9FD4-89FC6F01C771}" presName="childNode2" presStyleLbl="bgAcc1" presStyleIdx="1" presStyleCnt="3">
        <dgm:presLayoutVars>
          <dgm:bulletEnabled val="1"/>
        </dgm:presLayoutVars>
      </dgm:prSet>
      <dgm:spPr/>
    </dgm:pt>
    <dgm:pt modelId="{14296F25-9092-43A4-BEF2-8E0D6A40EE54}" type="pres">
      <dgm:prSet presAssocID="{4EA02ACF-F317-4853-9FD4-89FC6F01C771}" presName="childNode2tx" presStyleLbl="bgAcc1" presStyleIdx="1" presStyleCnt="3">
        <dgm:presLayoutVars>
          <dgm:bulletEnabled val="1"/>
        </dgm:presLayoutVars>
      </dgm:prSet>
      <dgm:spPr/>
    </dgm:pt>
    <dgm:pt modelId="{4D98A039-36FF-4290-A6B4-9C3F6C141E83}" type="pres">
      <dgm:prSet presAssocID="{4EA02ACF-F317-4853-9FD4-89FC6F01C771}" presName="parentNode2" presStyleLbl="node1" presStyleIdx="1" presStyleCnt="3">
        <dgm:presLayoutVars>
          <dgm:chMax val="0"/>
          <dgm:bulletEnabled val="1"/>
        </dgm:presLayoutVars>
      </dgm:prSet>
      <dgm:spPr/>
    </dgm:pt>
    <dgm:pt modelId="{681D1F46-3E7C-41C6-8617-72BA26083CF7}" type="pres">
      <dgm:prSet presAssocID="{4EA02ACF-F317-4853-9FD4-89FC6F01C771}" presName="connSite2" presStyleCnt="0"/>
      <dgm:spPr/>
    </dgm:pt>
    <dgm:pt modelId="{F54DBB08-682F-46F2-B09D-D76CC923E665}" type="pres">
      <dgm:prSet presAssocID="{613B58D0-C00D-47BE-9BD0-72D92AD71744}" presName="Name18" presStyleLbl="sibTrans2D1" presStyleIdx="1" presStyleCnt="2"/>
      <dgm:spPr/>
    </dgm:pt>
    <dgm:pt modelId="{9DE60C64-C6BB-47F6-8CD9-5F26603ADFE3}" type="pres">
      <dgm:prSet presAssocID="{26C63D56-03EE-4720-8B24-BD9998622D8E}" presName="composite1" presStyleCnt="0"/>
      <dgm:spPr/>
    </dgm:pt>
    <dgm:pt modelId="{6296C354-CC88-446D-9305-41B0FE1B52F1}" type="pres">
      <dgm:prSet presAssocID="{26C63D56-03EE-4720-8B24-BD9998622D8E}" presName="dummyNode1" presStyleLbl="node1" presStyleIdx="1" presStyleCnt="3"/>
      <dgm:spPr/>
    </dgm:pt>
    <dgm:pt modelId="{77874282-1A81-46D0-B9DC-680F32B70944}" type="pres">
      <dgm:prSet presAssocID="{26C63D56-03EE-4720-8B24-BD9998622D8E}" presName="childNode1" presStyleLbl="bgAcc1" presStyleIdx="2" presStyleCnt="3">
        <dgm:presLayoutVars>
          <dgm:bulletEnabled val="1"/>
        </dgm:presLayoutVars>
      </dgm:prSet>
      <dgm:spPr/>
    </dgm:pt>
    <dgm:pt modelId="{A38DAB55-A81B-4EDE-9BB6-756D0B17A9FC}" type="pres">
      <dgm:prSet presAssocID="{26C63D56-03EE-4720-8B24-BD9998622D8E}" presName="childNode1tx" presStyleLbl="bgAcc1" presStyleIdx="2" presStyleCnt="3">
        <dgm:presLayoutVars>
          <dgm:bulletEnabled val="1"/>
        </dgm:presLayoutVars>
      </dgm:prSet>
      <dgm:spPr/>
    </dgm:pt>
    <dgm:pt modelId="{35F6BB1D-94B4-4C03-96F6-D49D18CC7739}" type="pres">
      <dgm:prSet presAssocID="{26C63D56-03EE-4720-8B24-BD9998622D8E}" presName="parentNode1" presStyleLbl="node1" presStyleIdx="2" presStyleCnt="3">
        <dgm:presLayoutVars>
          <dgm:chMax val="1"/>
          <dgm:bulletEnabled val="1"/>
        </dgm:presLayoutVars>
      </dgm:prSet>
      <dgm:spPr/>
    </dgm:pt>
    <dgm:pt modelId="{DA36A308-FB99-47E1-92A8-78090C0BC968}" type="pres">
      <dgm:prSet presAssocID="{26C63D56-03EE-4720-8B24-BD9998622D8E}" presName="connSite1" presStyleCnt="0"/>
      <dgm:spPr/>
    </dgm:pt>
  </dgm:ptLst>
  <dgm:cxnLst>
    <dgm:cxn modelId="{69CE3F04-8706-4FFF-B40A-9B1E1EEA83E5}" type="presOf" srcId="{0DA25E6C-FF8D-44FC-BCD7-639123F06F8C}" destId="{350ED8B7-350F-4F63-A688-6B34C3426C9F}" srcOrd="0" destOrd="1" presId="urn:microsoft.com/office/officeart/2005/8/layout/hProcess4"/>
    <dgm:cxn modelId="{D0243D07-CFBB-45E2-9A9A-C46F1253FC6A}" srcId="{4EA02ACF-F317-4853-9FD4-89FC6F01C771}" destId="{0DA25E6C-FF8D-44FC-BCD7-639123F06F8C}" srcOrd="1" destOrd="0" parTransId="{114F1E4C-3660-44A6-AF17-B6BB5E41475B}" sibTransId="{CF904D65-7172-495A-B90F-8DC489CDA868}"/>
    <dgm:cxn modelId="{A8BBF00B-1A68-453E-9B34-6111899A1AAC}" type="presOf" srcId="{69F853FF-CCDD-421E-9D5F-4F862B6CAB6F}" destId="{499FFCB5-CBE3-4127-804B-C919D8B0BCE6}" srcOrd="0" destOrd="0" presId="urn:microsoft.com/office/officeart/2005/8/layout/hProcess4"/>
    <dgm:cxn modelId="{4BCEE10E-C877-48E4-BBE0-B2DF2C5CCE5D}" srcId="{265ABF6F-3997-4CBC-AE04-28F98508575B}" destId="{AA16B58E-8AF8-4843-9163-70CE2E735BA0}" srcOrd="1" destOrd="0" parTransId="{A898070A-BBAF-4B26-9570-5CA63AAAEAB8}" sibTransId="{4E04F4C5-D65D-4CA4-92FC-58162AC4DC4D}"/>
    <dgm:cxn modelId="{45851C1D-9C0A-47FC-B0BB-AAAF4A79F857}" type="presOf" srcId="{8A9AB3F6-7E9F-474B-8B85-83A91FA98754}" destId="{A38DAB55-A81B-4EDE-9BB6-756D0B17A9FC}" srcOrd="1" destOrd="0" presId="urn:microsoft.com/office/officeart/2005/8/layout/hProcess4"/>
    <dgm:cxn modelId="{B49D9125-A50A-4B5C-B8FB-B31017E59BE1}" srcId="{4EA02ACF-F317-4853-9FD4-89FC6F01C771}" destId="{4BB5026F-24F8-4C45-BE9B-CCBE83D63C57}" srcOrd="0" destOrd="0" parTransId="{7E8D113F-D3DF-4C11-8902-D7D9054F3239}" sibTransId="{14C9704E-BE11-43FC-894D-22957B3C7213}"/>
    <dgm:cxn modelId="{25940629-A383-438B-87DE-08C2929366AE}" type="presOf" srcId="{26C63D56-03EE-4720-8B24-BD9998622D8E}" destId="{35F6BB1D-94B4-4C03-96F6-D49D18CC7739}" srcOrd="0" destOrd="0" presId="urn:microsoft.com/office/officeart/2005/8/layout/hProcess4"/>
    <dgm:cxn modelId="{F50A2833-B3B1-4B94-857C-D24759BAD158}" srcId="{26C63D56-03EE-4720-8B24-BD9998622D8E}" destId="{8A9AB3F6-7E9F-474B-8B85-83A91FA98754}" srcOrd="0" destOrd="0" parTransId="{6BFB3DF3-A378-43B4-9274-8DFA6577BA62}" sibTransId="{01A5426F-2E12-4221-A69E-BAC54FFECEBF}"/>
    <dgm:cxn modelId="{9718073D-8A5A-4A77-A5E3-DE1AC1BF0957}" type="presOf" srcId="{D4315EE6-29FB-4671-92E0-0D6A4F326CAB}" destId="{036B0C0A-6B26-4293-A62F-6B9C3436C64C}" srcOrd="1" destOrd="0" presId="urn:microsoft.com/office/officeart/2005/8/layout/hProcess4"/>
    <dgm:cxn modelId="{95DF2548-FFC4-482C-8591-00881173D937}" type="presOf" srcId="{265ABF6F-3997-4CBC-AE04-28F98508575B}" destId="{81858F61-BCA4-4DF6-A740-F647E96D9F5B}" srcOrd="0" destOrd="0" presId="urn:microsoft.com/office/officeart/2005/8/layout/hProcess4"/>
    <dgm:cxn modelId="{CBFE5D69-CF29-4A91-8B92-E4FF8AF5FA8B}" srcId="{26C63D56-03EE-4720-8B24-BD9998622D8E}" destId="{00A590C8-376E-45EC-9C2A-787B43CAF3FD}" srcOrd="1" destOrd="0" parTransId="{2044AD83-BA3F-4E39-9D95-8072EBF5C50E}" sibTransId="{6BA49277-890C-450B-8081-0484B7237CC7}"/>
    <dgm:cxn modelId="{C5E8F14B-4D16-4AA6-8161-39F9E06990CE}" srcId="{69F853FF-CCDD-421E-9D5F-4F862B6CAB6F}" destId="{265ABF6F-3997-4CBC-AE04-28F98508575B}" srcOrd="0" destOrd="0" parTransId="{A61AB34D-0EC1-49F5-B91C-3A7B8B66D063}" sibTransId="{967F1E9D-162E-445B-BDF0-116005D626D7}"/>
    <dgm:cxn modelId="{BC6DC759-518D-4122-83FF-F0BC8E5FF3DA}" srcId="{69F853FF-CCDD-421E-9D5F-4F862B6CAB6F}" destId="{4EA02ACF-F317-4853-9FD4-89FC6F01C771}" srcOrd="1" destOrd="0" parTransId="{12A000A4-0F0A-4199-A618-434D912EDC20}" sibTransId="{613B58D0-C00D-47BE-9BD0-72D92AD71744}"/>
    <dgm:cxn modelId="{BB69E2A5-7AA9-4F2B-9E1C-5A20E2C1CB06}" type="presOf" srcId="{613B58D0-C00D-47BE-9BD0-72D92AD71744}" destId="{F54DBB08-682F-46F2-B09D-D76CC923E665}" srcOrd="0" destOrd="0" presId="urn:microsoft.com/office/officeart/2005/8/layout/hProcess4"/>
    <dgm:cxn modelId="{B80562AA-3B8C-4150-A523-0A0EAD2B6840}" srcId="{69F853FF-CCDD-421E-9D5F-4F862B6CAB6F}" destId="{26C63D56-03EE-4720-8B24-BD9998622D8E}" srcOrd="2" destOrd="0" parTransId="{95411FD6-78AA-4FB9-BECC-C410C77668FE}" sibTransId="{1B504386-849B-4334-B04C-062073C9914C}"/>
    <dgm:cxn modelId="{3F44E8B3-938B-4B56-898C-8CCDB1CC6DDF}" type="presOf" srcId="{0DA25E6C-FF8D-44FC-BCD7-639123F06F8C}" destId="{14296F25-9092-43A4-BEF2-8E0D6A40EE54}" srcOrd="1" destOrd="1" presId="urn:microsoft.com/office/officeart/2005/8/layout/hProcess4"/>
    <dgm:cxn modelId="{DB2DE6BF-0363-4D87-9287-0AEC78582458}" type="presOf" srcId="{967F1E9D-162E-445B-BDF0-116005D626D7}" destId="{4712B636-8CB0-4271-BB78-320694584991}" srcOrd="0" destOrd="0" presId="urn:microsoft.com/office/officeart/2005/8/layout/hProcess4"/>
    <dgm:cxn modelId="{64C539C3-9347-4E09-BF0C-4290C5EB6171}" type="presOf" srcId="{00A590C8-376E-45EC-9C2A-787B43CAF3FD}" destId="{77874282-1A81-46D0-B9DC-680F32B70944}" srcOrd="0" destOrd="1" presId="urn:microsoft.com/office/officeart/2005/8/layout/hProcess4"/>
    <dgm:cxn modelId="{14DBD8C7-DD35-4520-ADDE-09153DA5B30D}" type="presOf" srcId="{D4315EE6-29FB-4671-92E0-0D6A4F326CAB}" destId="{7F9390FD-1F7D-4ABD-8EB3-8B0940116292}" srcOrd="0" destOrd="0" presId="urn:microsoft.com/office/officeart/2005/8/layout/hProcess4"/>
    <dgm:cxn modelId="{3090A2CA-BB32-44EE-BEF3-E462915772AE}" type="presOf" srcId="{AA16B58E-8AF8-4843-9163-70CE2E735BA0}" destId="{7F9390FD-1F7D-4ABD-8EB3-8B0940116292}" srcOrd="0" destOrd="1" presId="urn:microsoft.com/office/officeart/2005/8/layout/hProcess4"/>
    <dgm:cxn modelId="{47D03BCD-B178-4C30-A04F-52658BEC4CCA}" type="presOf" srcId="{AA16B58E-8AF8-4843-9163-70CE2E735BA0}" destId="{036B0C0A-6B26-4293-A62F-6B9C3436C64C}" srcOrd="1" destOrd="1" presId="urn:microsoft.com/office/officeart/2005/8/layout/hProcess4"/>
    <dgm:cxn modelId="{D3E840CD-F1C5-41AA-AA2C-E2406F0A2B01}" type="presOf" srcId="{4BB5026F-24F8-4C45-BE9B-CCBE83D63C57}" destId="{350ED8B7-350F-4F63-A688-6B34C3426C9F}" srcOrd="0" destOrd="0" presId="urn:microsoft.com/office/officeart/2005/8/layout/hProcess4"/>
    <dgm:cxn modelId="{DC1AC9CE-0461-4562-836D-A36F6B5B5AF7}" type="presOf" srcId="{00A590C8-376E-45EC-9C2A-787B43CAF3FD}" destId="{A38DAB55-A81B-4EDE-9BB6-756D0B17A9FC}" srcOrd="1" destOrd="1" presId="urn:microsoft.com/office/officeart/2005/8/layout/hProcess4"/>
    <dgm:cxn modelId="{CE80F6E5-4267-4A52-B078-434DE0C961A5}" srcId="{265ABF6F-3997-4CBC-AE04-28F98508575B}" destId="{D4315EE6-29FB-4671-92E0-0D6A4F326CAB}" srcOrd="0" destOrd="0" parTransId="{0324387D-4D89-4E95-BD6E-7EC84E1D5558}" sibTransId="{2A22D040-735E-425B-B05D-B9FDF31B4D2C}"/>
    <dgm:cxn modelId="{12CB4AE9-9EE9-4209-B002-E462799B650F}" type="presOf" srcId="{4BB5026F-24F8-4C45-BE9B-CCBE83D63C57}" destId="{14296F25-9092-43A4-BEF2-8E0D6A40EE54}" srcOrd="1" destOrd="0" presId="urn:microsoft.com/office/officeart/2005/8/layout/hProcess4"/>
    <dgm:cxn modelId="{B7DB08EE-F60E-4BC1-A55D-766A09A4720A}" type="presOf" srcId="{4EA02ACF-F317-4853-9FD4-89FC6F01C771}" destId="{4D98A039-36FF-4290-A6B4-9C3F6C141E83}" srcOrd="0" destOrd="0" presId="urn:microsoft.com/office/officeart/2005/8/layout/hProcess4"/>
    <dgm:cxn modelId="{76CFC2FA-392F-466F-AF30-AA3A2B7EC68B}" type="presOf" srcId="{8A9AB3F6-7E9F-474B-8B85-83A91FA98754}" destId="{77874282-1A81-46D0-B9DC-680F32B70944}" srcOrd="0" destOrd="0" presId="urn:microsoft.com/office/officeart/2005/8/layout/hProcess4"/>
    <dgm:cxn modelId="{B6137642-9CBD-4493-A3AD-B71B96BB5031}" type="presParOf" srcId="{499FFCB5-CBE3-4127-804B-C919D8B0BCE6}" destId="{5AF7C279-2C05-4062-A9D5-81052686A049}" srcOrd="0" destOrd="0" presId="urn:microsoft.com/office/officeart/2005/8/layout/hProcess4"/>
    <dgm:cxn modelId="{62FDDA88-07AE-4FBA-B8D5-1C68DCFD6B94}" type="presParOf" srcId="{499FFCB5-CBE3-4127-804B-C919D8B0BCE6}" destId="{76808EC3-6189-477C-A92B-16CF28569EAC}" srcOrd="1" destOrd="0" presId="urn:microsoft.com/office/officeart/2005/8/layout/hProcess4"/>
    <dgm:cxn modelId="{D5BBBFD5-39CD-48AB-B0F9-891E7895FF89}" type="presParOf" srcId="{499FFCB5-CBE3-4127-804B-C919D8B0BCE6}" destId="{9CE70452-0B18-4B5A-8503-C2795E3D70C4}" srcOrd="2" destOrd="0" presId="urn:microsoft.com/office/officeart/2005/8/layout/hProcess4"/>
    <dgm:cxn modelId="{66A3E1C4-714E-4AE7-872B-F01A6DEE16FD}" type="presParOf" srcId="{9CE70452-0B18-4B5A-8503-C2795E3D70C4}" destId="{7E9E3B3A-5996-45BD-9BDB-ECB3BDECAE10}" srcOrd="0" destOrd="0" presId="urn:microsoft.com/office/officeart/2005/8/layout/hProcess4"/>
    <dgm:cxn modelId="{3FCF012D-25A4-4D20-B608-0CDCE04AAA04}" type="presParOf" srcId="{7E9E3B3A-5996-45BD-9BDB-ECB3BDECAE10}" destId="{A4F480C8-6DCE-4F03-BD2D-FB1A94A26177}" srcOrd="0" destOrd="0" presId="urn:microsoft.com/office/officeart/2005/8/layout/hProcess4"/>
    <dgm:cxn modelId="{4E382D3B-85B5-48C3-AE1B-9C5A56C8E75F}" type="presParOf" srcId="{7E9E3B3A-5996-45BD-9BDB-ECB3BDECAE10}" destId="{7F9390FD-1F7D-4ABD-8EB3-8B0940116292}" srcOrd="1" destOrd="0" presId="urn:microsoft.com/office/officeart/2005/8/layout/hProcess4"/>
    <dgm:cxn modelId="{58D56C32-14B7-42B0-9BE7-685FC4A4579C}" type="presParOf" srcId="{7E9E3B3A-5996-45BD-9BDB-ECB3BDECAE10}" destId="{036B0C0A-6B26-4293-A62F-6B9C3436C64C}" srcOrd="2" destOrd="0" presId="urn:microsoft.com/office/officeart/2005/8/layout/hProcess4"/>
    <dgm:cxn modelId="{754AEC3D-13DD-48D8-8683-C6D36AC832C3}" type="presParOf" srcId="{7E9E3B3A-5996-45BD-9BDB-ECB3BDECAE10}" destId="{81858F61-BCA4-4DF6-A740-F647E96D9F5B}" srcOrd="3" destOrd="0" presId="urn:microsoft.com/office/officeart/2005/8/layout/hProcess4"/>
    <dgm:cxn modelId="{A147D799-D304-4EEA-821F-E6467E1689C3}" type="presParOf" srcId="{7E9E3B3A-5996-45BD-9BDB-ECB3BDECAE10}" destId="{CF5DF58C-3C2A-45C3-90A5-A7F91ED02A1D}" srcOrd="4" destOrd="0" presId="urn:microsoft.com/office/officeart/2005/8/layout/hProcess4"/>
    <dgm:cxn modelId="{B5F91184-AC47-4FC0-95A7-EE21FEBD87E5}" type="presParOf" srcId="{9CE70452-0B18-4B5A-8503-C2795E3D70C4}" destId="{4712B636-8CB0-4271-BB78-320694584991}" srcOrd="1" destOrd="0" presId="urn:microsoft.com/office/officeart/2005/8/layout/hProcess4"/>
    <dgm:cxn modelId="{B014F26D-A4D1-49D3-9C76-5FB95FDA8298}" type="presParOf" srcId="{9CE70452-0B18-4B5A-8503-C2795E3D70C4}" destId="{399E2C61-EE3A-43B8-95FB-626D48EF61B9}" srcOrd="2" destOrd="0" presId="urn:microsoft.com/office/officeart/2005/8/layout/hProcess4"/>
    <dgm:cxn modelId="{42DA9AD1-23F6-4360-A773-45131128C441}" type="presParOf" srcId="{399E2C61-EE3A-43B8-95FB-626D48EF61B9}" destId="{455A8005-7856-499F-B39F-06214BF0F24E}" srcOrd="0" destOrd="0" presId="urn:microsoft.com/office/officeart/2005/8/layout/hProcess4"/>
    <dgm:cxn modelId="{2D3A4C8F-4179-4227-AC40-0080EECCAB54}" type="presParOf" srcId="{399E2C61-EE3A-43B8-95FB-626D48EF61B9}" destId="{350ED8B7-350F-4F63-A688-6B34C3426C9F}" srcOrd="1" destOrd="0" presId="urn:microsoft.com/office/officeart/2005/8/layout/hProcess4"/>
    <dgm:cxn modelId="{C0C0ABA6-CD21-42DF-874E-FF9103A420E2}" type="presParOf" srcId="{399E2C61-EE3A-43B8-95FB-626D48EF61B9}" destId="{14296F25-9092-43A4-BEF2-8E0D6A40EE54}" srcOrd="2" destOrd="0" presId="urn:microsoft.com/office/officeart/2005/8/layout/hProcess4"/>
    <dgm:cxn modelId="{1D310E1C-3D00-41E4-A0A5-37964C059384}" type="presParOf" srcId="{399E2C61-EE3A-43B8-95FB-626D48EF61B9}" destId="{4D98A039-36FF-4290-A6B4-9C3F6C141E83}" srcOrd="3" destOrd="0" presId="urn:microsoft.com/office/officeart/2005/8/layout/hProcess4"/>
    <dgm:cxn modelId="{34C11080-8AE2-40D6-8867-7F333F944050}" type="presParOf" srcId="{399E2C61-EE3A-43B8-95FB-626D48EF61B9}" destId="{681D1F46-3E7C-41C6-8617-72BA26083CF7}" srcOrd="4" destOrd="0" presId="urn:microsoft.com/office/officeart/2005/8/layout/hProcess4"/>
    <dgm:cxn modelId="{F728A799-45DC-4DD6-BB80-2CA8929FE7D5}" type="presParOf" srcId="{9CE70452-0B18-4B5A-8503-C2795E3D70C4}" destId="{F54DBB08-682F-46F2-B09D-D76CC923E665}" srcOrd="3" destOrd="0" presId="urn:microsoft.com/office/officeart/2005/8/layout/hProcess4"/>
    <dgm:cxn modelId="{77097998-3CF7-4681-8834-95CF0ECEC9EB}" type="presParOf" srcId="{9CE70452-0B18-4B5A-8503-C2795E3D70C4}" destId="{9DE60C64-C6BB-47F6-8CD9-5F26603ADFE3}" srcOrd="4" destOrd="0" presId="urn:microsoft.com/office/officeart/2005/8/layout/hProcess4"/>
    <dgm:cxn modelId="{CABD579E-8197-4E47-A728-4BE5AD6DC248}" type="presParOf" srcId="{9DE60C64-C6BB-47F6-8CD9-5F26603ADFE3}" destId="{6296C354-CC88-446D-9305-41B0FE1B52F1}" srcOrd="0" destOrd="0" presId="urn:microsoft.com/office/officeart/2005/8/layout/hProcess4"/>
    <dgm:cxn modelId="{636983C0-4906-4668-B6DE-33F390270136}" type="presParOf" srcId="{9DE60C64-C6BB-47F6-8CD9-5F26603ADFE3}" destId="{77874282-1A81-46D0-B9DC-680F32B70944}" srcOrd="1" destOrd="0" presId="urn:microsoft.com/office/officeart/2005/8/layout/hProcess4"/>
    <dgm:cxn modelId="{01B89A45-7034-44D7-B7DE-AA8D8DC4CF53}" type="presParOf" srcId="{9DE60C64-C6BB-47F6-8CD9-5F26603ADFE3}" destId="{A38DAB55-A81B-4EDE-9BB6-756D0B17A9FC}" srcOrd="2" destOrd="0" presId="urn:microsoft.com/office/officeart/2005/8/layout/hProcess4"/>
    <dgm:cxn modelId="{1CF0BB84-466A-4F2C-8C55-F248479FD4F6}" type="presParOf" srcId="{9DE60C64-C6BB-47F6-8CD9-5F26603ADFE3}" destId="{35F6BB1D-94B4-4C03-96F6-D49D18CC7739}" srcOrd="3" destOrd="0" presId="urn:microsoft.com/office/officeart/2005/8/layout/hProcess4"/>
    <dgm:cxn modelId="{7C5601DD-0FAF-4545-ADA4-F37C52C8A0D9}" type="presParOf" srcId="{9DE60C64-C6BB-47F6-8CD9-5F26603ADFE3}" destId="{DA36A308-FB99-47E1-92A8-78090C0BC968}"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54150D-D70C-4FED-8D45-AF605EB7D6B3}">
      <dsp:nvSpPr>
        <dsp:cNvPr id="0" name=""/>
        <dsp:cNvSpPr/>
      </dsp:nvSpPr>
      <dsp:spPr>
        <a:xfrm>
          <a:off x="1960873" y="0"/>
          <a:ext cx="6913030" cy="4320644"/>
        </a:xfrm>
        <a:prstGeom prst="swooshArrow">
          <a:avLst>
            <a:gd name="adj1" fmla="val 25000"/>
            <a:gd name="adj2" fmla="val 25000"/>
          </a:avLst>
        </a:prstGeom>
        <a:solidFill>
          <a:schemeClr val="accent3">
            <a:lumMod val="40000"/>
            <a:lumOff val="60000"/>
          </a:schemeClr>
        </a:solidFill>
        <a:ln>
          <a:noFill/>
        </a:ln>
        <a:effectLst/>
      </dsp:spPr>
      <dsp:style>
        <a:lnRef idx="0">
          <a:scrgbClr r="0" g="0" b="0"/>
        </a:lnRef>
        <a:fillRef idx="1">
          <a:scrgbClr r="0" g="0" b="0"/>
        </a:fillRef>
        <a:effectRef idx="0">
          <a:scrgbClr r="0" g="0" b="0"/>
        </a:effectRef>
        <a:fontRef idx="minor"/>
      </dsp:style>
    </dsp:sp>
    <dsp:sp modelId="{0E849527-2024-426C-B5C0-C5405B509914}">
      <dsp:nvSpPr>
        <dsp:cNvPr id="0" name=""/>
        <dsp:cNvSpPr/>
      </dsp:nvSpPr>
      <dsp:spPr>
        <a:xfrm>
          <a:off x="2641807" y="3212830"/>
          <a:ext cx="158999" cy="158999"/>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43C5E3-3E17-440A-B697-F91892C5C4BF}">
      <dsp:nvSpPr>
        <dsp:cNvPr id="0" name=""/>
        <dsp:cNvSpPr/>
      </dsp:nvSpPr>
      <dsp:spPr>
        <a:xfrm>
          <a:off x="2702918" y="3292330"/>
          <a:ext cx="942383" cy="10283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251" tIns="0" rIns="0" bIns="0" numCol="1" spcCol="1270" anchor="t" anchorCtr="0">
          <a:noAutofit/>
        </a:bodyPr>
        <a:lstStyle/>
        <a:p>
          <a:pPr marL="0" lvl="0" indent="0" algn="l" defTabSz="622300">
            <a:lnSpc>
              <a:spcPct val="90000"/>
            </a:lnSpc>
            <a:spcBef>
              <a:spcPct val="0"/>
            </a:spcBef>
            <a:spcAft>
              <a:spcPct val="35000"/>
            </a:spcAft>
            <a:buNone/>
          </a:pPr>
          <a:r>
            <a:rPr lang="en-US" sz="1400" b="1" i="0" kern="1200" dirty="0">
              <a:solidFill>
                <a:srgbClr val="FF0000"/>
              </a:solidFill>
            </a:rPr>
            <a:t>1st Year </a:t>
          </a:r>
          <a:r>
            <a:rPr lang="en-US" sz="1400" i="0" kern="1200" dirty="0"/>
            <a:t>4/1/19-3/31/20</a:t>
          </a:r>
        </a:p>
        <a:p>
          <a:pPr marL="0" lvl="0" indent="0" algn="l" defTabSz="622300">
            <a:lnSpc>
              <a:spcPct val="90000"/>
            </a:lnSpc>
            <a:spcBef>
              <a:spcPct val="0"/>
            </a:spcBef>
            <a:spcAft>
              <a:spcPct val="35000"/>
            </a:spcAft>
            <a:buNone/>
          </a:pPr>
          <a:r>
            <a:rPr lang="en-US" sz="1400" i="0" kern="1200" dirty="0">
              <a:solidFill>
                <a:srgbClr val="FF0000"/>
              </a:solidFill>
            </a:rPr>
            <a:t>Auto HPSA Update &amp; Provider Verification</a:t>
          </a:r>
        </a:p>
      </dsp:txBody>
      <dsp:txXfrm>
        <a:off x="2702918" y="3292330"/>
        <a:ext cx="942383" cy="1028313"/>
      </dsp:txXfrm>
    </dsp:sp>
    <dsp:sp modelId="{59C44D5B-C10A-46F8-9BFE-7481AC9F658A}">
      <dsp:nvSpPr>
        <dsp:cNvPr id="0" name=""/>
        <dsp:cNvSpPr/>
      </dsp:nvSpPr>
      <dsp:spPr>
        <a:xfrm>
          <a:off x="3502479" y="2385859"/>
          <a:ext cx="248869" cy="248869"/>
        </a:xfrm>
        <a:prstGeom prst="ellips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C1944D-C2B4-4F58-98A0-7C9AAF49E151}">
      <dsp:nvSpPr>
        <dsp:cNvPr id="0" name=""/>
        <dsp:cNvSpPr/>
      </dsp:nvSpPr>
      <dsp:spPr>
        <a:xfrm>
          <a:off x="3626914" y="2510294"/>
          <a:ext cx="1147563" cy="1810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871"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t>2nd Year </a:t>
          </a:r>
          <a:r>
            <a:rPr lang="en-US" sz="1400" kern="1200" dirty="0"/>
            <a:t>4/1/20-3/31/21</a:t>
          </a:r>
        </a:p>
        <a:p>
          <a:pPr marL="0" lvl="0" indent="0" algn="l" defTabSz="622300">
            <a:lnSpc>
              <a:spcPct val="90000"/>
            </a:lnSpc>
            <a:spcBef>
              <a:spcPct val="0"/>
            </a:spcBef>
            <a:spcAft>
              <a:spcPct val="35000"/>
            </a:spcAft>
            <a:buNone/>
          </a:pPr>
          <a:r>
            <a:rPr lang="en-US" sz="1400" kern="1200" dirty="0">
              <a:solidFill>
                <a:schemeClr val="tx1"/>
              </a:solidFill>
            </a:rPr>
            <a:t>Geographic and Population HPSA Update</a:t>
          </a:r>
        </a:p>
      </dsp:txBody>
      <dsp:txXfrm>
        <a:off x="3626914" y="2510294"/>
        <a:ext cx="1147563" cy="1810349"/>
      </dsp:txXfrm>
    </dsp:sp>
    <dsp:sp modelId="{73480509-DE55-4B9D-BA94-B500767F591F}">
      <dsp:nvSpPr>
        <dsp:cNvPr id="0" name=""/>
        <dsp:cNvSpPr/>
      </dsp:nvSpPr>
      <dsp:spPr>
        <a:xfrm>
          <a:off x="4608564" y="1726529"/>
          <a:ext cx="331825" cy="331825"/>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4F8F10-4546-4469-881C-E3A26A2386CC}">
      <dsp:nvSpPr>
        <dsp:cNvPr id="0" name=""/>
        <dsp:cNvSpPr/>
      </dsp:nvSpPr>
      <dsp:spPr>
        <a:xfrm>
          <a:off x="4774477" y="1892442"/>
          <a:ext cx="1334214" cy="2428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827"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t>3rd Year </a:t>
          </a:r>
          <a:r>
            <a:rPr lang="en-US" sz="1400" kern="1200" dirty="0"/>
            <a:t>4/1/21-3/31/22</a:t>
          </a:r>
        </a:p>
        <a:p>
          <a:pPr marL="0" lvl="0" indent="0" algn="l" defTabSz="622300">
            <a:lnSpc>
              <a:spcPct val="90000"/>
            </a:lnSpc>
            <a:spcBef>
              <a:spcPct val="0"/>
            </a:spcBef>
            <a:spcAft>
              <a:spcPct val="35000"/>
            </a:spcAft>
            <a:buNone/>
          </a:pPr>
          <a:r>
            <a:rPr lang="en-US" sz="1400" kern="1200" dirty="0"/>
            <a:t>PCO Needs Assessment</a:t>
          </a:r>
        </a:p>
      </dsp:txBody>
      <dsp:txXfrm>
        <a:off x="4774477" y="1892442"/>
        <a:ext cx="1334214" cy="2428201"/>
      </dsp:txXfrm>
    </dsp:sp>
    <dsp:sp modelId="{1CDA8B54-068E-4FC0-A0C7-24DC58541328}">
      <dsp:nvSpPr>
        <dsp:cNvPr id="0" name=""/>
        <dsp:cNvSpPr/>
      </dsp:nvSpPr>
      <dsp:spPr>
        <a:xfrm>
          <a:off x="5894388" y="1211508"/>
          <a:ext cx="428607" cy="428607"/>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F1F29C-172C-404D-BBA5-17802AAD5931}">
      <dsp:nvSpPr>
        <dsp:cNvPr id="0" name=""/>
        <dsp:cNvSpPr/>
      </dsp:nvSpPr>
      <dsp:spPr>
        <a:xfrm>
          <a:off x="6108692" y="1425812"/>
          <a:ext cx="1382606" cy="2894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110"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t>4th Year</a:t>
          </a:r>
          <a:r>
            <a:rPr lang="en-US" sz="1400" kern="1200" dirty="0"/>
            <a:t> 4/1/22-3/31/23</a:t>
          </a:r>
        </a:p>
        <a:p>
          <a:pPr marL="0" lvl="0" indent="0" algn="l" defTabSz="622300">
            <a:lnSpc>
              <a:spcPct val="90000"/>
            </a:lnSpc>
            <a:spcBef>
              <a:spcPct val="0"/>
            </a:spcBef>
            <a:spcAft>
              <a:spcPct val="35000"/>
            </a:spcAft>
            <a:buNone/>
          </a:pPr>
          <a:r>
            <a:rPr lang="en-US" sz="1400" kern="1200" dirty="0"/>
            <a:t>SRSA Plan </a:t>
          </a:r>
        </a:p>
      </dsp:txBody>
      <dsp:txXfrm>
        <a:off x="6108692" y="1425812"/>
        <a:ext cx="1382606" cy="2894831"/>
      </dsp:txXfrm>
    </dsp:sp>
    <dsp:sp modelId="{DADC9A32-C76E-4811-A850-FDF17C8EF0C2}">
      <dsp:nvSpPr>
        <dsp:cNvPr id="0" name=""/>
        <dsp:cNvSpPr/>
      </dsp:nvSpPr>
      <dsp:spPr>
        <a:xfrm>
          <a:off x="7218233" y="867585"/>
          <a:ext cx="546129" cy="546129"/>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FB3294-DB59-4B3F-8A09-DA0F1EF7CA50}">
      <dsp:nvSpPr>
        <dsp:cNvPr id="0" name=""/>
        <dsp:cNvSpPr/>
      </dsp:nvSpPr>
      <dsp:spPr>
        <a:xfrm>
          <a:off x="7491298" y="1140650"/>
          <a:ext cx="1382606" cy="3179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9383"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t>5th Year </a:t>
          </a:r>
          <a:r>
            <a:rPr lang="en-US" sz="1400" kern="1200" dirty="0"/>
            <a:t>4/1/23-3/31/24</a:t>
          </a:r>
        </a:p>
        <a:p>
          <a:pPr marL="0" lvl="0" indent="0" algn="l" defTabSz="622300">
            <a:lnSpc>
              <a:spcPct val="90000"/>
            </a:lnSpc>
            <a:spcBef>
              <a:spcPct val="0"/>
            </a:spcBef>
            <a:spcAft>
              <a:spcPct val="35000"/>
            </a:spcAft>
            <a:buNone/>
          </a:pPr>
          <a:r>
            <a:rPr lang="en-US" sz="1400" kern="1200" dirty="0"/>
            <a:t>Implement SRSA Plan</a:t>
          </a:r>
        </a:p>
      </dsp:txBody>
      <dsp:txXfrm>
        <a:off x="7491298" y="1140650"/>
        <a:ext cx="1382606" cy="31799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4EE52B-F001-4F1B-84DC-546264C9B4FD}">
      <dsp:nvSpPr>
        <dsp:cNvPr id="0" name=""/>
        <dsp:cNvSpPr/>
      </dsp:nvSpPr>
      <dsp:spPr>
        <a:xfrm>
          <a:off x="-5116967" y="-783865"/>
          <a:ext cx="6093694" cy="6093694"/>
        </a:xfrm>
        <a:prstGeom prst="blockArc">
          <a:avLst>
            <a:gd name="adj1" fmla="val 18900000"/>
            <a:gd name="adj2" fmla="val 2700000"/>
            <a:gd name="adj3" fmla="val 313"/>
          </a:avLst>
        </a:prstGeom>
        <a:noFill/>
        <a:ln w="25400" cap="flat" cmpd="sng" algn="ctr">
          <a:solidFill>
            <a:srgbClr val="4F81BD">
              <a:shade val="60000"/>
              <a:hueOff val="0"/>
              <a:satOff val="0"/>
              <a:lumOff val="0"/>
              <a:alphaOff val="0"/>
            </a:srgb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1EAD11A-CDD6-49E1-BE62-2A19F2D2AB0C}">
      <dsp:nvSpPr>
        <dsp:cNvPr id="0" name=""/>
        <dsp:cNvSpPr/>
      </dsp:nvSpPr>
      <dsp:spPr>
        <a:xfrm>
          <a:off x="628203" y="452596"/>
          <a:ext cx="3229156" cy="905192"/>
        </a:xfrm>
        <a:prstGeom prst="rect">
          <a:avLst/>
        </a:prstGeom>
        <a:solidFill>
          <a:srgbClr val="92D05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8497" tIns="35560" rIns="35560" bIns="35560" numCol="1" spcCol="1270" anchor="ctr" anchorCtr="0">
          <a:noAutofit/>
        </a:bodyPr>
        <a:lstStyle/>
        <a:p>
          <a:pPr marL="0" lvl="0" indent="0" algn="l" defTabSz="622300">
            <a:lnSpc>
              <a:spcPct val="90000"/>
            </a:lnSpc>
            <a:spcBef>
              <a:spcPct val="0"/>
            </a:spcBef>
            <a:spcAft>
              <a:spcPct val="35000"/>
            </a:spcAft>
            <a:buNone/>
          </a:pPr>
          <a:r>
            <a:rPr lang="en-US" sz="1400" kern="1200" dirty="0">
              <a:solidFill>
                <a:sysClr val="window" lastClr="FFFFFF"/>
              </a:solidFill>
              <a:latin typeface="Calibri"/>
              <a:ea typeface="+mn-ea"/>
              <a:cs typeface="+mn-cs"/>
            </a:rPr>
            <a:t>Health Professional Shortage Areas (HPSAs) </a:t>
          </a:r>
        </a:p>
      </dsp:txBody>
      <dsp:txXfrm>
        <a:off x="628203" y="452596"/>
        <a:ext cx="3229156" cy="905192"/>
      </dsp:txXfrm>
    </dsp:sp>
    <dsp:sp modelId="{8E3E1368-779C-49EC-986E-7F341FF77A10}">
      <dsp:nvSpPr>
        <dsp:cNvPr id="0" name=""/>
        <dsp:cNvSpPr/>
      </dsp:nvSpPr>
      <dsp:spPr>
        <a:xfrm>
          <a:off x="76194" y="371626"/>
          <a:ext cx="1131490" cy="1131490"/>
        </a:xfrm>
        <a:prstGeom prst="ellipse">
          <a:avLst/>
        </a:prstGeom>
        <a:solidFill>
          <a:schemeClr val="lt1">
            <a:hueOff val="0"/>
            <a:satOff val="0"/>
            <a:lumOff val="0"/>
            <a:alphaOff val="0"/>
          </a:schemeClr>
        </a:solidFill>
        <a:ln w="9525" cap="flat" cmpd="sng" algn="ctr">
          <a:solidFill>
            <a:srgbClr val="4F81BD">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387F45C9-E6ED-430B-8D65-59804B3FA4A0}">
      <dsp:nvSpPr>
        <dsp:cNvPr id="0" name=""/>
        <dsp:cNvSpPr/>
      </dsp:nvSpPr>
      <dsp:spPr>
        <a:xfrm>
          <a:off x="1019699" y="1810385"/>
          <a:ext cx="2900118" cy="905192"/>
        </a:xfrm>
        <a:prstGeom prst="rect">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8497" tIns="35560" rIns="35560" bIns="35560" numCol="1" spcCol="1270" anchor="ctr" anchorCtr="0">
          <a:noAutofit/>
        </a:bodyPr>
        <a:lstStyle/>
        <a:p>
          <a:pPr marL="0" lvl="0" indent="0" algn="l" defTabSz="622300">
            <a:lnSpc>
              <a:spcPct val="90000"/>
            </a:lnSpc>
            <a:spcBef>
              <a:spcPct val="0"/>
            </a:spcBef>
            <a:spcAft>
              <a:spcPct val="35000"/>
            </a:spcAft>
            <a:buNone/>
          </a:pPr>
          <a:r>
            <a:rPr lang="en-US" sz="1400" kern="1200" dirty="0">
              <a:solidFill>
                <a:sysClr val="window" lastClr="FFFFFF"/>
              </a:solidFill>
              <a:latin typeface="Calibri"/>
              <a:ea typeface="+mn-ea"/>
              <a:cs typeface="+mn-cs"/>
            </a:rPr>
            <a:t>Medically Underserved Areas/ Medically Underserved Populations       (MUA/MUPs)</a:t>
          </a:r>
        </a:p>
      </dsp:txBody>
      <dsp:txXfrm>
        <a:off x="1019699" y="1810385"/>
        <a:ext cx="2900118" cy="905192"/>
      </dsp:txXfrm>
    </dsp:sp>
    <dsp:sp modelId="{4F8B0DD3-7A33-4702-9201-A6D1C3CEAE95}">
      <dsp:nvSpPr>
        <dsp:cNvPr id="0" name=""/>
        <dsp:cNvSpPr/>
      </dsp:nvSpPr>
      <dsp:spPr>
        <a:xfrm>
          <a:off x="391495" y="1697236"/>
          <a:ext cx="1131490" cy="1131490"/>
        </a:xfrm>
        <a:prstGeom prst="ellipse">
          <a:avLst/>
        </a:prstGeom>
        <a:solidFill>
          <a:sysClr val="window" lastClr="FFFFFF">
            <a:hueOff val="0"/>
            <a:satOff val="0"/>
            <a:lumOff val="0"/>
            <a:alphaOff val="0"/>
          </a:sysClr>
        </a:solidFill>
        <a:ln w="9525" cap="flat" cmpd="sng" algn="ctr">
          <a:solidFill>
            <a:srgbClr val="4F81BD">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586D2698-E1D1-427B-88C7-E2522DF697CE}">
      <dsp:nvSpPr>
        <dsp:cNvPr id="0" name=""/>
        <dsp:cNvSpPr/>
      </dsp:nvSpPr>
      <dsp:spPr>
        <a:xfrm>
          <a:off x="628203" y="3168174"/>
          <a:ext cx="3229156" cy="905192"/>
        </a:xfrm>
        <a:prstGeom prst="rect">
          <a:avLst/>
        </a:prstGeom>
        <a:solidFill>
          <a:srgbClr val="FFC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8497" tIns="35560" rIns="35560" bIns="35560" numCol="1" spcCol="1270" anchor="ctr" anchorCtr="0">
          <a:noAutofit/>
        </a:bodyPr>
        <a:lstStyle/>
        <a:p>
          <a:pPr marL="0" lvl="0" indent="0" algn="l" defTabSz="622300">
            <a:lnSpc>
              <a:spcPct val="90000"/>
            </a:lnSpc>
            <a:spcBef>
              <a:spcPct val="0"/>
            </a:spcBef>
            <a:spcAft>
              <a:spcPct val="35000"/>
            </a:spcAft>
            <a:buNone/>
          </a:pPr>
          <a:r>
            <a:rPr lang="en-US" sz="1400" kern="1200" dirty="0">
              <a:solidFill>
                <a:sysClr val="window" lastClr="FFFFFF"/>
              </a:solidFill>
              <a:latin typeface="Calibri"/>
              <a:ea typeface="+mn-ea"/>
              <a:cs typeface="+mn-cs"/>
            </a:rPr>
            <a:t>Other Facility Area Centers (OFACs)</a:t>
          </a:r>
        </a:p>
      </dsp:txBody>
      <dsp:txXfrm>
        <a:off x="628203" y="3168174"/>
        <a:ext cx="3229156" cy="905192"/>
      </dsp:txXfrm>
    </dsp:sp>
    <dsp:sp modelId="{1CB8F190-9C77-4482-A322-110DA4143436}">
      <dsp:nvSpPr>
        <dsp:cNvPr id="0" name=""/>
        <dsp:cNvSpPr/>
      </dsp:nvSpPr>
      <dsp:spPr>
        <a:xfrm>
          <a:off x="62458" y="3055025"/>
          <a:ext cx="1131490" cy="1131490"/>
        </a:xfrm>
        <a:prstGeom prst="ellipse">
          <a:avLst/>
        </a:prstGeom>
        <a:solidFill>
          <a:sysClr val="window" lastClr="FFFFFF">
            <a:hueOff val="0"/>
            <a:satOff val="0"/>
            <a:lumOff val="0"/>
            <a:alphaOff val="0"/>
          </a:sysClr>
        </a:solidFill>
        <a:ln w="9525" cap="flat" cmpd="sng" algn="ctr">
          <a:solidFill>
            <a:srgbClr val="4F81BD">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8117A5-F479-4096-996F-EE3FEF318735}">
      <dsp:nvSpPr>
        <dsp:cNvPr id="0" name=""/>
        <dsp:cNvSpPr/>
      </dsp:nvSpPr>
      <dsp:spPr>
        <a:xfrm>
          <a:off x="975" y="0"/>
          <a:ext cx="1994937" cy="572766"/>
        </a:xfrm>
        <a:prstGeom prst="roundRect">
          <a:avLst>
            <a:gd name="adj" fmla="val 10000"/>
          </a:avLst>
        </a:prstGeom>
        <a:solidFill>
          <a:schemeClr val="accent6">
            <a:lumMod val="60000"/>
            <a:lumOff val="40000"/>
          </a:schemeClr>
        </a:solidFill>
        <a:ln w="12700" cap="flat" cmpd="sng" algn="ctr">
          <a:solidFill>
            <a:schemeClr val="tx1">
              <a:lumMod val="75000"/>
              <a:lumOff val="25000"/>
            </a:schemeClr>
          </a:solid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t>Dentists (DDS or DMD)</a:t>
          </a:r>
        </a:p>
      </dsp:txBody>
      <dsp:txXfrm>
        <a:off x="17751" y="16776"/>
        <a:ext cx="1961385" cy="539214"/>
      </dsp:txXfrm>
    </dsp:sp>
    <dsp:sp modelId="{C7863398-026B-4E75-B0A6-D44495FC80D8}">
      <dsp:nvSpPr>
        <dsp:cNvPr id="0" name=""/>
        <dsp:cNvSpPr/>
      </dsp:nvSpPr>
      <dsp:spPr>
        <a:xfrm>
          <a:off x="200468" y="572766"/>
          <a:ext cx="169936" cy="641793"/>
        </a:xfrm>
        <a:custGeom>
          <a:avLst/>
          <a:gdLst/>
          <a:ahLst/>
          <a:cxnLst/>
          <a:rect l="0" t="0" r="0" b="0"/>
          <a:pathLst>
            <a:path>
              <a:moveTo>
                <a:pt x="0" y="0"/>
              </a:moveTo>
              <a:lnTo>
                <a:pt x="0" y="641793"/>
              </a:lnTo>
              <a:lnTo>
                <a:pt x="169936" y="641793"/>
              </a:lnTo>
            </a:path>
          </a:pathLst>
        </a:custGeom>
        <a:noFill/>
        <a:ln w="12700" cap="flat" cmpd="sng" algn="ctr">
          <a:solidFill>
            <a:schemeClr val="tx1">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sp>
    <dsp:sp modelId="{377D369C-72A2-4228-9084-FF8C1B70F3BF}">
      <dsp:nvSpPr>
        <dsp:cNvPr id="0" name=""/>
        <dsp:cNvSpPr/>
      </dsp:nvSpPr>
      <dsp:spPr>
        <a:xfrm>
          <a:off x="370405" y="928321"/>
          <a:ext cx="1595950" cy="572477"/>
        </a:xfrm>
        <a:prstGeom prst="roundRect">
          <a:avLst>
            <a:gd name="adj" fmla="val 10000"/>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rtl="0">
            <a:lnSpc>
              <a:spcPct val="90000"/>
            </a:lnSpc>
            <a:spcBef>
              <a:spcPct val="0"/>
            </a:spcBef>
            <a:spcAft>
              <a:spcPct val="35000"/>
            </a:spcAft>
            <a:buNone/>
          </a:pPr>
          <a:r>
            <a:rPr lang="en-US" sz="1500" kern="1200" dirty="0"/>
            <a:t>General Dentistry</a:t>
          </a:r>
        </a:p>
      </dsp:txBody>
      <dsp:txXfrm>
        <a:off x="387172" y="945088"/>
        <a:ext cx="1562416" cy="538943"/>
      </dsp:txXfrm>
    </dsp:sp>
    <dsp:sp modelId="{1986D1F9-DE18-4892-86C5-B3418A2CE73B}">
      <dsp:nvSpPr>
        <dsp:cNvPr id="0" name=""/>
        <dsp:cNvSpPr/>
      </dsp:nvSpPr>
      <dsp:spPr>
        <a:xfrm>
          <a:off x="200468" y="572766"/>
          <a:ext cx="169936" cy="1620859"/>
        </a:xfrm>
        <a:custGeom>
          <a:avLst/>
          <a:gdLst/>
          <a:ahLst/>
          <a:cxnLst/>
          <a:rect l="0" t="0" r="0" b="0"/>
          <a:pathLst>
            <a:path>
              <a:moveTo>
                <a:pt x="0" y="0"/>
              </a:moveTo>
              <a:lnTo>
                <a:pt x="0" y="1620859"/>
              </a:lnTo>
              <a:lnTo>
                <a:pt x="169936" y="1620859"/>
              </a:lnTo>
            </a:path>
          </a:pathLst>
        </a:custGeom>
        <a:noFill/>
        <a:ln w="12700" cap="flat" cmpd="sng" algn="ctr">
          <a:solidFill>
            <a:schemeClr val="tx1">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sp>
    <dsp:sp modelId="{8D6B0E8E-CA31-4522-A644-1746818EA6D9}">
      <dsp:nvSpPr>
        <dsp:cNvPr id="0" name=""/>
        <dsp:cNvSpPr/>
      </dsp:nvSpPr>
      <dsp:spPr>
        <a:xfrm>
          <a:off x="370405" y="1888844"/>
          <a:ext cx="1595950" cy="609563"/>
        </a:xfrm>
        <a:prstGeom prst="roundRect">
          <a:avLst>
            <a:gd name="adj" fmla="val 10000"/>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rtl="0">
            <a:lnSpc>
              <a:spcPct val="90000"/>
            </a:lnSpc>
            <a:spcBef>
              <a:spcPct val="0"/>
            </a:spcBef>
            <a:spcAft>
              <a:spcPct val="35000"/>
            </a:spcAft>
            <a:buNone/>
          </a:pPr>
          <a:r>
            <a:rPr lang="en-US" sz="1500" kern="1200" dirty="0"/>
            <a:t>Pediatric Dentistry</a:t>
          </a:r>
        </a:p>
      </dsp:txBody>
      <dsp:txXfrm>
        <a:off x="388258" y="1906697"/>
        <a:ext cx="1560244" cy="5738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5303EB-9B3E-4398-8EAE-971BA07CC756}">
      <dsp:nvSpPr>
        <dsp:cNvPr id="0" name=""/>
        <dsp:cNvSpPr/>
      </dsp:nvSpPr>
      <dsp:spPr>
        <a:xfrm>
          <a:off x="69905" y="105650"/>
          <a:ext cx="2216094" cy="588483"/>
        </a:xfrm>
        <a:prstGeom prst="roundRect">
          <a:avLst>
            <a:gd name="adj" fmla="val 10000"/>
          </a:avLst>
        </a:prstGeom>
        <a:solidFill>
          <a:schemeClr val="bg1">
            <a:lumMod val="75000"/>
          </a:schemeClr>
        </a:solidFill>
        <a:ln w="12700" cap="flat" cmpd="sng" algn="ctr">
          <a:solidFill>
            <a:schemeClr val="tx1">
              <a:lumMod val="75000"/>
              <a:lumOff val="25000"/>
            </a:schemeClr>
          </a:solid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t>Mental Health Providers</a:t>
          </a:r>
        </a:p>
      </dsp:txBody>
      <dsp:txXfrm>
        <a:off x="87141" y="122886"/>
        <a:ext cx="2181622" cy="554011"/>
      </dsp:txXfrm>
    </dsp:sp>
    <dsp:sp modelId="{0B42008F-CB71-4F7B-8C08-3322CF24D376}">
      <dsp:nvSpPr>
        <dsp:cNvPr id="0" name=""/>
        <dsp:cNvSpPr/>
      </dsp:nvSpPr>
      <dsp:spPr>
        <a:xfrm>
          <a:off x="291514" y="694134"/>
          <a:ext cx="152740" cy="425709"/>
        </a:xfrm>
        <a:custGeom>
          <a:avLst/>
          <a:gdLst/>
          <a:ahLst/>
          <a:cxnLst/>
          <a:rect l="0" t="0" r="0" b="0"/>
          <a:pathLst>
            <a:path>
              <a:moveTo>
                <a:pt x="0" y="0"/>
              </a:moveTo>
              <a:lnTo>
                <a:pt x="0" y="425709"/>
              </a:lnTo>
              <a:lnTo>
                <a:pt x="152740" y="425709"/>
              </a:lnTo>
            </a:path>
          </a:pathLst>
        </a:custGeom>
        <a:noFill/>
        <a:ln w="12700" cap="flat" cmpd="sng" algn="ctr">
          <a:solidFill>
            <a:schemeClr val="tx1">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sp>
    <dsp:sp modelId="{8978CAD2-40AA-4932-B467-940D49EFB439}">
      <dsp:nvSpPr>
        <dsp:cNvPr id="0" name=""/>
        <dsp:cNvSpPr/>
      </dsp:nvSpPr>
      <dsp:spPr>
        <a:xfrm>
          <a:off x="444255" y="893253"/>
          <a:ext cx="1822080" cy="453181"/>
        </a:xfrm>
        <a:prstGeom prst="roundRect">
          <a:avLst>
            <a:gd name="adj" fmla="val 10000"/>
          </a:avLst>
        </a:prstGeom>
        <a:solidFill>
          <a:schemeClr val="lt1">
            <a:alpha val="90000"/>
            <a:hueOff val="0"/>
            <a:satOff val="0"/>
            <a:lumOff val="0"/>
            <a:alphaOff val="0"/>
          </a:schemeClr>
        </a:solidFill>
        <a:ln w="12700" cap="flat" cmpd="sng" algn="ctr">
          <a:solidFill>
            <a:schemeClr val="tx1">
              <a:lumMod val="65000"/>
              <a:lumOff val="35000"/>
            </a:schemeClr>
          </a:solid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t>Psychiatrist</a:t>
          </a:r>
        </a:p>
      </dsp:txBody>
      <dsp:txXfrm>
        <a:off x="457528" y="906526"/>
        <a:ext cx="1795534" cy="426635"/>
      </dsp:txXfrm>
    </dsp:sp>
    <dsp:sp modelId="{A9F2141B-E86E-459A-8BA6-F0CC662A6EE1}">
      <dsp:nvSpPr>
        <dsp:cNvPr id="0" name=""/>
        <dsp:cNvSpPr/>
      </dsp:nvSpPr>
      <dsp:spPr>
        <a:xfrm>
          <a:off x="291514" y="694134"/>
          <a:ext cx="152740" cy="992186"/>
        </a:xfrm>
        <a:custGeom>
          <a:avLst/>
          <a:gdLst/>
          <a:ahLst/>
          <a:cxnLst/>
          <a:rect l="0" t="0" r="0" b="0"/>
          <a:pathLst>
            <a:path>
              <a:moveTo>
                <a:pt x="0" y="0"/>
              </a:moveTo>
              <a:lnTo>
                <a:pt x="0" y="992186"/>
              </a:lnTo>
              <a:lnTo>
                <a:pt x="152740" y="992186"/>
              </a:lnTo>
            </a:path>
          </a:pathLst>
        </a:custGeom>
        <a:noFill/>
        <a:ln w="12700" cap="flat" cmpd="sng" algn="ctr">
          <a:solidFill>
            <a:schemeClr val="tx1">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sp>
    <dsp:sp modelId="{FB3709A6-6376-458F-8F22-25DB381D16B1}">
      <dsp:nvSpPr>
        <dsp:cNvPr id="0" name=""/>
        <dsp:cNvSpPr/>
      </dsp:nvSpPr>
      <dsp:spPr>
        <a:xfrm>
          <a:off x="444255" y="1459730"/>
          <a:ext cx="1833174" cy="453181"/>
        </a:xfrm>
        <a:prstGeom prst="roundRect">
          <a:avLst>
            <a:gd name="adj" fmla="val 10000"/>
          </a:avLst>
        </a:prstGeom>
        <a:solidFill>
          <a:schemeClr val="lt1">
            <a:alpha val="90000"/>
            <a:hueOff val="0"/>
            <a:satOff val="0"/>
            <a:lumOff val="0"/>
            <a:alphaOff val="0"/>
          </a:schemeClr>
        </a:solidFill>
        <a:ln w="12700" cap="flat" cmpd="sng" algn="ctr">
          <a:solidFill>
            <a:schemeClr val="tx1">
              <a:lumMod val="65000"/>
              <a:lumOff val="35000"/>
            </a:schemeClr>
          </a:solid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t>Clinical Psychologist</a:t>
          </a:r>
        </a:p>
      </dsp:txBody>
      <dsp:txXfrm>
        <a:off x="457528" y="1473003"/>
        <a:ext cx="1806628" cy="426635"/>
      </dsp:txXfrm>
    </dsp:sp>
    <dsp:sp modelId="{253C588B-906B-48AD-A113-8EA109AB465C}">
      <dsp:nvSpPr>
        <dsp:cNvPr id="0" name=""/>
        <dsp:cNvSpPr/>
      </dsp:nvSpPr>
      <dsp:spPr>
        <a:xfrm>
          <a:off x="291514" y="694134"/>
          <a:ext cx="152740" cy="1558663"/>
        </a:xfrm>
        <a:custGeom>
          <a:avLst/>
          <a:gdLst/>
          <a:ahLst/>
          <a:cxnLst/>
          <a:rect l="0" t="0" r="0" b="0"/>
          <a:pathLst>
            <a:path>
              <a:moveTo>
                <a:pt x="0" y="0"/>
              </a:moveTo>
              <a:lnTo>
                <a:pt x="0" y="1558663"/>
              </a:lnTo>
              <a:lnTo>
                <a:pt x="152740" y="1558663"/>
              </a:lnTo>
            </a:path>
          </a:pathLst>
        </a:custGeom>
        <a:noFill/>
        <a:ln w="12700" cap="flat" cmpd="sng" algn="ctr">
          <a:solidFill>
            <a:schemeClr val="tx1">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sp>
    <dsp:sp modelId="{EAE5BDF5-3847-471D-B714-FB548A45D544}">
      <dsp:nvSpPr>
        <dsp:cNvPr id="0" name=""/>
        <dsp:cNvSpPr/>
      </dsp:nvSpPr>
      <dsp:spPr>
        <a:xfrm>
          <a:off x="444255" y="2026207"/>
          <a:ext cx="1822080" cy="453181"/>
        </a:xfrm>
        <a:prstGeom prst="roundRect">
          <a:avLst>
            <a:gd name="adj" fmla="val 10000"/>
          </a:avLst>
        </a:prstGeom>
        <a:solidFill>
          <a:schemeClr val="lt1">
            <a:alpha val="90000"/>
            <a:hueOff val="0"/>
            <a:satOff val="0"/>
            <a:lumOff val="0"/>
            <a:alphaOff val="0"/>
          </a:schemeClr>
        </a:solidFill>
        <a:ln w="12700" cap="flat" cmpd="sng" algn="ctr">
          <a:solidFill>
            <a:schemeClr val="tx1">
              <a:lumMod val="65000"/>
              <a:lumOff val="35000"/>
            </a:schemeClr>
          </a:solid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t>Clinical Social Worker</a:t>
          </a:r>
        </a:p>
      </dsp:txBody>
      <dsp:txXfrm>
        <a:off x="457528" y="2039480"/>
        <a:ext cx="1795534" cy="426635"/>
      </dsp:txXfrm>
    </dsp:sp>
    <dsp:sp modelId="{971F47D6-8265-4D4D-B047-3095B48B9DB3}">
      <dsp:nvSpPr>
        <dsp:cNvPr id="0" name=""/>
        <dsp:cNvSpPr/>
      </dsp:nvSpPr>
      <dsp:spPr>
        <a:xfrm>
          <a:off x="291514" y="694134"/>
          <a:ext cx="152740" cy="2125140"/>
        </a:xfrm>
        <a:custGeom>
          <a:avLst/>
          <a:gdLst/>
          <a:ahLst/>
          <a:cxnLst/>
          <a:rect l="0" t="0" r="0" b="0"/>
          <a:pathLst>
            <a:path>
              <a:moveTo>
                <a:pt x="0" y="0"/>
              </a:moveTo>
              <a:lnTo>
                <a:pt x="0" y="2125140"/>
              </a:lnTo>
              <a:lnTo>
                <a:pt x="152740" y="2125140"/>
              </a:lnTo>
            </a:path>
          </a:pathLst>
        </a:custGeom>
        <a:noFill/>
        <a:ln w="12700" cap="flat" cmpd="sng" algn="ctr">
          <a:solidFill>
            <a:schemeClr val="tx1">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sp>
    <dsp:sp modelId="{FCF0BDA9-121A-47F9-A238-634C3CBD0AD2}">
      <dsp:nvSpPr>
        <dsp:cNvPr id="0" name=""/>
        <dsp:cNvSpPr/>
      </dsp:nvSpPr>
      <dsp:spPr>
        <a:xfrm>
          <a:off x="444255" y="2592684"/>
          <a:ext cx="1822087" cy="453181"/>
        </a:xfrm>
        <a:prstGeom prst="roundRect">
          <a:avLst>
            <a:gd name="adj" fmla="val 10000"/>
          </a:avLst>
        </a:prstGeom>
        <a:solidFill>
          <a:schemeClr val="lt1">
            <a:alpha val="90000"/>
            <a:hueOff val="0"/>
            <a:satOff val="0"/>
            <a:lumOff val="0"/>
            <a:alphaOff val="0"/>
          </a:schemeClr>
        </a:solidFill>
        <a:ln w="12700" cap="flat" cmpd="sng" algn="ctr">
          <a:solidFill>
            <a:schemeClr val="tx1">
              <a:lumMod val="65000"/>
              <a:lumOff val="35000"/>
            </a:schemeClr>
          </a:solid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t>Psychiatric Nurse Specialist</a:t>
          </a:r>
        </a:p>
      </dsp:txBody>
      <dsp:txXfrm>
        <a:off x="457528" y="2605957"/>
        <a:ext cx="1795541" cy="426635"/>
      </dsp:txXfrm>
    </dsp:sp>
    <dsp:sp modelId="{C866C75B-F184-4CCB-B1F0-EE13E300BF00}">
      <dsp:nvSpPr>
        <dsp:cNvPr id="0" name=""/>
        <dsp:cNvSpPr/>
      </dsp:nvSpPr>
      <dsp:spPr>
        <a:xfrm>
          <a:off x="291514" y="694134"/>
          <a:ext cx="152740" cy="2691617"/>
        </a:xfrm>
        <a:custGeom>
          <a:avLst/>
          <a:gdLst/>
          <a:ahLst/>
          <a:cxnLst/>
          <a:rect l="0" t="0" r="0" b="0"/>
          <a:pathLst>
            <a:path>
              <a:moveTo>
                <a:pt x="0" y="0"/>
              </a:moveTo>
              <a:lnTo>
                <a:pt x="0" y="2691617"/>
              </a:lnTo>
              <a:lnTo>
                <a:pt x="152740" y="2691617"/>
              </a:lnTo>
            </a:path>
          </a:pathLst>
        </a:custGeom>
        <a:noFill/>
        <a:ln w="12700" cap="flat" cmpd="sng" algn="ctr">
          <a:solidFill>
            <a:schemeClr val="tx1">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sp>
    <dsp:sp modelId="{F277EE41-CA88-40C9-AC82-BC3AF90CB10E}">
      <dsp:nvSpPr>
        <dsp:cNvPr id="0" name=""/>
        <dsp:cNvSpPr/>
      </dsp:nvSpPr>
      <dsp:spPr>
        <a:xfrm>
          <a:off x="444255" y="3159161"/>
          <a:ext cx="1829613" cy="453181"/>
        </a:xfrm>
        <a:prstGeom prst="roundRect">
          <a:avLst>
            <a:gd name="adj" fmla="val 10000"/>
          </a:avLst>
        </a:prstGeom>
        <a:solidFill>
          <a:schemeClr val="lt1">
            <a:alpha val="90000"/>
            <a:hueOff val="0"/>
            <a:satOff val="0"/>
            <a:lumOff val="0"/>
            <a:alphaOff val="0"/>
          </a:schemeClr>
        </a:solidFill>
        <a:ln w="12700" cap="flat" cmpd="sng" algn="ctr">
          <a:solidFill>
            <a:schemeClr val="tx1">
              <a:lumMod val="65000"/>
              <a:lumOff val="35000"/>
            </a:schemeClr>
          </a:solid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t>Marriage/Family Therapist</a:t>
          </a:r>
        </a:p>
      </dsp:txBody>
      <dsp:txXfrm>
        <a:off x="457528" y="3172434"/>
        <a:ext cx="1803067" cy="426635"/>
      </dsp:txXfrm>
    </dsp:sp>
    <dsp:sp modelId="{11AE500F-AEBD-46D2-AD2C-5038D16D74F1}">
      <dsp:nvSpPr>
        <dsp:cNvPr id="0" name=""/>
        <dsp:cNvSpPr/>
      </dsp:nvSpPr>
      <dsp:spPr>
        <a:xfrm>
          <a:off x="291514" y="694134"/>
          <a:ext cx="152740" cy="3258095"/>
        </a:xfrm>
        <a:custGeom>
          <a:avLst/>
          <a:gdLst/>
          <a:ahLst/>
          <a:cxnLst/>
          <a:rect l="0" t="0" r="0" b="0"/>
          <a:pathLst>
            <a:path>
              <a:moveTo>
                <a:pt x="0" y="0"/>
              </a:moveTo>
              <a:lnTo>
                <a:pt x="0" y="3258095"/>
              </a:lnTo>
              <a:lnTo>
                <a:pt x="152740" y="3258095"/>
              </a:lnTo>
            </a:path>
          </a:pathLst>
        </a:custGeom>
        <a:noFill/>
        <a:ln w="12700" cap="flat" cmpd="sng" algn="ctr">
          <a:solidFill>
            <a:schemeClr val="tx1">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sp>
    <dsp:sp modelId="{9D9FE663-27D9-468B-814F-1AAE31AF6908}">
      <dsp:nvSpPr>
        <dsp:cNvPr id="0" name=""/>
        <dsp:cNvSpPr/>
      </dsp:nvSpPr>
      <dsp:spPr>
        <a:xfrm>
          <a:off x="444255" y="3725638"/>
          <a:ext cx="1840707" cy="453181"/>
        </a:xfrm>
        <a:prstGeom prst="roundRect">
          <a:avLst>
            <a:gd name="adj" fmla="val 10000"/>
          </a:avLst>
        </a:prstGeom>
        <a:solidFill>
          <a:schemeClr val="lt1">
            <a:alpha val="90000"/>
            <a:hueOff val="0"/>
            <a:satOff val="0"/>
            <a:lumOff val="0"/>
            <a:alphaOff val="0"/>
          </a:schemeClr>
        </a:solidFill>
        <a:ln w="12700" cap="flat" cmpd="sng" algn="ctr">
          <a:solidFill>
            <a:schemeClr val="tx1">
              <a:lumMod val="65000"/>
              <a:lumOff val="35000"/>
            </a:schemeClr>
          </a:solid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t>Licensed Clinical Professional Counselor</a:t>
          </a:r>
        </a:p>
      </dsp:txBody>
      <dsp:txXfrm>
        <a:off x="457528" y="3738911"/>
        <a:ext cx="1814161" cy="4266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7C6EEE-19BE-46F0-9F32-E8A22423042C}">
      <dsp:nvSpPr>
        <dsp:cNvPr id="0" name=""/>
        <dsp:cNvSpPr/>
      </dsp:nvSpPr>
      <dsp:spPr>
        <a:xfrm>
          <a:off x="218728" y="29"/>
          <a:ext cx="2319955" cy="683330"/>
        </a:xfrm>
        <a:prstGeom prst="roundRect">
          <a:avLst>
            <a:gd name="adj" fmla="val 10000"/>
          </a:avLst>
        </a:prstGeom>
        <a:solidFill>
          <a:srgbClr val="688ACE"/>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t>Primary</a:t>
          </a:r>
          <a:r>
            <a:rPr lang="en-US" sz="1400" kern="1200" dirty="0"/>
            <a:t> </a:t>
          </a:r>
          <a:r>
            <a:rPr lang="en-US" sz="1800" kern="1200" dirty="0"/>
            <a:t>Care</a:t>
          </a:r>
          <a:r>
            <a:rPr lang="en-US" sz="1400" kern="1200" dirty="0"/>
            <a:t> </a:t>
          </a:r>
          <a:r>
            <a:rPr lang="en-US" sz="1800" kern="1200" dirty="0"/>
            <a:t>Providers</a:t>
          </a:r>
        </a:p>
      </dsp:txBody>
      <dsp:txXfrm>
        <a:off x="238742" y="20043"/>
        <a:ext cx="2279927" cy="643302"/>
      </dsp:txXfrm>
    </dsp:sp>
    <dsp:sp modelId="{4B2279C9-DE00-4BDB-AEAD-B74F29E7DD6A}">
      <dsp:nvSpPr>
        <dsp:cNvPr id="0" name=""/>
        <dsp:cNvSpPr/>
      </dsp:nvSpPr>
      <dsp:spPr>
        <a:xfrm>
          <a:off x="450723" y="683360"/>
          <a:ext cx="221527" cy="375870"/>
        </a:xfrm>
        <a:custGeom>
          <a:avLst/>
          <a:gdLst/>
          <a:ahLst/>
          <a:cxnLst/>
          <a:rect l="0" t="0" r="0" b="0"/>
          <a:pathLst>
            <a:path>
              <a:moveTo>
                <a:pt x="0" y="0"/>
              </a:moveTo>
              <a:lnTo>
                <a:pt x="0" y="375870"/>
              </a:lnTo>
              <a:lnTo>
                <a:pt x="221527" y="375870"/>
              </a:lnTo>
            </a:path>
          </a:pathLst>
        </a:custGeom>
        <a:noFill/>
        <a:ln w="12700" cap="flat" cmpd="sng" algn="ctr">
          <a:solidFill>
            <a:schemeClr val="tx1">
              <a:lumMod val="65000"/>
              <a:lumOff val="35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A236DE4-CCEC-41A9-A565-FADD767689F0}">
      <dsp:nvSpPr>
        <dsp:cNvPr id="0" name=""/>
        <dsp:cNvSpPr/>
      </dsp:nvSpPr>
      <dsp:spPr>
        <a:xfrm>
          <a:off x="672251" y="777870"/>
          <a:ext cx="1803540" cy="562721"/>
        </a:xfrm>
        <a:prstGeom prst="roundRect">
          <a:avLst>
            <a:gd name="adj" fmla="val 10000"/>
          </a:avLst>
        </a:prstGeom>
        <a:solidFill>
          <a:schemeClr val="lt1">
            <a:alpha val="90000"/>
            <a:hueOff val="0"/>
            <a:satOff val="0"/>
            <a:lumOff val="0"/>
            <a:alphaOff val="0"/>
          </a:schemeClr>
        </a:solidFill>
        <a:ln>
          <a:solidFill>
            <a:schemeClr val="tx1">
              <a:lumMod val="65000"/>
              <a:lumOff val="35000"/>
            </a:schemeClr>
          </a:solid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z="-300000">
          <a:bevelT w="190500" h="38100"/>
        </a:sp3d>
      </dsp:spPr>
      <dsp:style>
        <a:lnRef idx="0">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rtl="0">
            <a:lnSpc>
              <a:spcPct val="90000"/>
            </a:lnSpc>
            <a:spcBef>
              <a:spcPct val="0"/>
            </a:spcBef>
            <a:spcAft>
              <a:spcPct val="35000"/>
            </a:spcAft>
            <a:buNone/>
          </a:pPr>
          <a:r>
            <a:rPr lang="en-US" sz="1500" kern="1200" dirty="0"/>
            <a:t>General Practice</a:t>
          </a:r>
        </a:p>
      </dsp:txBody>
      <dsp:txXfrm>
        <a:off x="688733" y="794352"/>
        <a:ext cx="1770576" cy="529757"/>
      </dsp:txXfrm>
    </dsp:sp>
    <dsp:sp modelId="{F02E15A2-43F1-445A-92EC-E8ACB9EE4CCE}">
      <dsp:nvSpPr>
        <dsp:cNvPr id="0" name=""/>
        <dsp:cNvSpPr/>
      </dsp:nvSpPr>
      <dsp:spPr>
        <a:xfrm>
          <a:off x="450723" y="683360"/>
          <a:ext cx="221527" cy="1175003"/>
        </a:xfrm>
        <a:custGeom>
          <a:avLst/>
          <a:gdLst/>
          <a:ahLst/>
          <a:cxnLst/>
          <a:rect l="0" t="0" r="0" b="0"/>
          <a:pathLst>
            <a:path>
              <a:moveTo>
                <a:pt x="0" y="0"/>
              </a:moveTo>
              <a:lnTo>
                <a:pt x="0" y="1175003"/>
              </a:lnTo>
              <a:lnTo>
                <a:pt x="221527" y="1175003"/>
              </a:lnTo>
            </a:path>
          </a:pathLst>
        </a:custGeom>
        <a:noFill/>
        <a:ln w="12700" cap="flat" cmpd="sng" algn="ctr">
          <a:solidFill>
            <a:schemeClr val="tx1">
              <a:lumMod val="65000"/>
              <a:lumOff val="35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285F4EF5-9EC8-4A13-8900-7D5D8A84EDDB}">
      <dsp:nvSpPr>
        <dsp:cNvPr id="0" name=""/>
        <dsp:cNvSpPr/>
      </dsp:nvSpPr>
      <dsp:spPr>
        <a:xfrm>
          <a:off x="672251" y="1433789"/>
          <a:ext cx="1804835" cy="849147"/>
        </a:xfrm>
        <a:prstGeom prst="roundRect">
          <a:avLst>
            <a:gd name="adj" fmla="val 10000"/>
          </a:avLst>
        </a:prstGeom>
        <a:solidFill>
          <a:schemeClr val="lt1">
            <a:alpha val="90000"/>
            <a:hueOff val="0"/>
            <a:satOff val="0"/>
            <a:lumOff val="0"/>
            <a:alphaOff val="0"/>
          </a:schemeClr>
        </a:solidFill>
        <a:ln>
          <a:solidFill>
            <a:schemeClr val="tx1">
              <a:lumMod val="65000"/>
              <a:lumOff val="35000"/>
            </a:schemeClr>
          </a:solid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z="-300000">
          <a:bevelT w="190500" h="38100"/>
        </a:sp3d>
      </dsp:spPr>
      <dsp:style>
        <a:lnRef idx="0">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rtl="0">
            <a:lnSpc>
              <a:spcPct val="90000"/>
            </a:lnSpc>
            <a:spcBef>
              <a:spcPct val="0"/>
            </a:spcBef>
            <a:spcAft>
              <a:spcPct val="35000"/>
            </a:spcAft>
            <a:buNone/>
          </a:pPr>
          <a:r>
            <a:rPr lang="en-US" sz="1500" kern="1200" dirty="0"/>
            <a:t>General Internal Medicine</a:t>
          </a:r>
        </a:p>
      </dsp:txBody>
      <dsp:txXfrm>
        <a:off x="697122" y="1458660"/>
        <a:ext cx="1755093" cy="799405"/>
      </dsp:txXfrm>
    </dsp:sp>
    <dsp:sp modelId="{B6479B26-8CCF-4ECE-9680-A60FED4B4996}">
      <dsp:nvSpPr>
        <dsp:cNvPr id="0" name=""/>
        <dsp:cNvSpPr/>
      </dsp:nvSpPr>
      <dsp:spPr>
        <a:xfrm>
          <a:off x="450723" y="683360"/>
          <a:ext cx="221527" cy="1963104"/>
        </a:xfrm>
        <a:custGeom>
          <a:avLst/>
          <a:gdLst/>
          <a:ahLst/>
          <a:cxnLst/>
          <a:rect l="0" t="0" r="0" b="0"/>
          <a:pathLst>
            <a:path>
              <a:moveTo>
                <a:pt x="0" y="0"/>
              </a:moveTo>
              <a:lnTo>
                <a:pt x="0" y="1963104"/>
              </a:lnTo>
              <a:lnTo>
                <a:pt x="221527" y="1963104"/>
              </a:lnTo>
            </a:path>
          </a:pathLst>
        </a:custGeom>
        <a:noFill/>
        <a:ln w="12700" cap="flat" cmpd="sng" algn="ctr">
          <a:solidFill>
            <a:schemeClr val="tx1">
              <a:lumMod val="65000"/>
              <a:lumOff val="35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D462FE3-3738-490A-A7FA-7B346F6C78A1}">
      <dsp:nvSpPr>
        <dsp:cNvPr id="0" name=""/>
        <dsp:cNvSpPr/>
      </dsp:nvSpPr>
      <dsp:spPr>
        <a:xfrm>
          <a:off x="672251" y="2376135"/>
          <a:ext cx="1791128" cy="540659"/>
        </a:xfrm>
        <a:prstGeom prst="roundRect">
          <a:avLst>
            <a:gd name="adj" fmla="val 10000"/>
          </a:avLst>
        </a:prstGeom>
        <a:solidFill>
          <a:schemeClr val="lt1">
            <a:alpha val="90000"/>
            <a:hueOff val="0"/>
            <a:satOff val="0"/>
            <a:lumOff val="0"/>
            <a:alphaOff val="0"/>
          </a:schemeClr>
        </a:solidFill>
        <a:ln>
          <a:solidFill>
            <a:schemeClr val="tx1">
              <a:lumMod val="65000"/>
              <a:lumOff val="35000"/>
            </a:schemeClr>
          </a:solid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z="-300000">
          <a:bevelT w="190500" h="38100"/>
        </a:sp3d>
      </dsp:spPr>
      <dsp:style>
        <a:lnRef idx="0">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rtl="0">
            <a:lnSpc>
              <a:spcPct val="90000"/>
            </a:lnSpc>
            <a:spcBef>
              <a:spcPct val="0"/>
            </a:spcBef>
            <a:spcAft>
              <a:spcPct val="35000"/>
            </a:spcAft>
            <a:buNone/>
          </a:pPr>
          <a:r>
            <a:rPr lang="en-US" sz="1500" kern="1200" dirty="0"/>
            <a:t>Family Practice</a:t>
          </a:r>
        </a:p>
      </dsp:txBody>
      <dsp:txXfrm>
        <a:off x="688086" y="2391970"/>
        <a:ext cx="1759458" cy="508989"/>
      </dsp:txXfrm>
    </dsp:sp>
    <dsp:sp modelId="{153CFED0-25D6-4F92-923C-040F9C038722}">
      <dsp:nvSpPr>
        <dsp:cNvPr id="0" name=""/>
        <dsp:cNvSpPr/>
      </dsp:nvSpPr>
      <dsp:spPr>
        <a:xfrm>
          <a:off x="450723" y="683360"/>
          <a:ext cx="221527" cy="2545285"/>
        </a:xfrm>
        <a:custGeom>
          <a:avLst/>
          <a:gdLst/>
          <a:ahLst/>
          <a:cxnLst/>
          <a:rect l="0" t="0" r="0" b="0"/>
          <a:pathLst>
            <a:path>
              <a:moveTo>
                <a:pt x="0" y="0"/>
              </a:moveTo>
              <a:lnTo>
                <a:pt x="0" y="2545285"/>
              </a:lnTo>
              <a:lnTo>
                <a:pt x="221527" y="2545285"/>
              </a:lnTo>
            </a:path>
          </a:pathLst>
        </a:custGeom>
        <a:noFill/>
        <a:ln w="12700" cap="flat" cmpd="sng" algn="ctr">
          <a:solidFill>
            <a:schemeClr val="tx1">
              <a:lumMod val="65000"/>
              <a:lumOff val="35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AD42F0FA-865E-4C0B-A971-331EAE05274A}">
      <dsp:nvSpPr>
        <dsp:cNvPr id="0" name=""/>
        <dsp:cNvSpPr/>
      </dsp:nvSpPr>
      <dsp:spPr>
        <a:xfrm>
          <a:off x="672251" y="3009992"/>
          <a:ext cx="1803540" cy="437306"/>
        </a:xfrm>
        <a:prstGeom prst="roundRect">
          <a:avLst>
            <a:gd name="adj" fmla="val 10000"/>
          </a:avLst>
        </a:prstGeom>
        <a:solidFill>
          <a:schemeClr val="lt1">
            <a:alpha val="90000"/>
            <a:hueOff val="0"/>
            <a:satOff val="0"/>
            <a:lumOff val="0"/>
            <a:alphaOff val="0"/>
          </a:schemeClr>
        </a:solidFill>
        <a:ln>
          <a:solidFill>
            <a:schemeClr val="tx1">
              <a:lumMod val="65000"/>
              <a:lumOff val="35000"/>
            </a:schemeClr>
          </a:solid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z="-300000">
          <a:bevelT w="190500" h="38100"/>
        </a:sp3d>
      </dsp:spPr>
      <dsp:style>
        <a:lnRef idx="0">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rtl="0">
            <a:lnSpc>
              <a:spcPct val="90000"/>
            </a:lnSpc>
            <a:spcBef>
              <a:spcPct val="0"/>
            </a:spcBef>
            <a:spcAft>
              <a:spcPct val="35000"/>
            </a:spcAft>
            <a:buNone/>
          </a:pPr>
          <a:r>
            <a:rPr lang="en-US" sz="1500" kern="1200" dirty="0"/>
            <a:t>Pediatrics</a:t>
          </a:r>
        </a:p>
      </dsp:txBody>
      <dsp:txXfrm>
        <a:off x="685059" y="3022800"/>
        <a:ext cx="1777924" cy="411690"/>
      </dsp:txXfrm>
    </dsp:sp>
    <dsp:sp modelId="{9084C786-382D-45C0-8EF1-9BB137EBFF67}">
      <dsp:nvSpPr>
        <dsp:cNvPr id="0" name=""/>
        <dsp:cNvSpPr/>
      </dsp:nvSpPr>
      <dsp:spPr>
        <a:xfrm>
          <a:off x="450723" y="683360"/>
          <a:ext cx="221527" cy="3204129"/>
        </a:xfrm>
        <a:custGeom>
          <a:avLst/>
          <a:gdLst/>
          <a:ahLst/>
          <a:cxnLst/>
          <a:rect l="0" t="0" r="0" b="0"/>
          <a:pathLst>
            <a:path>
              <a:moveTo>
                <a:pt x="0" y="0"/>
              </a:moveTo>
              <a:lnTo>
                <a:pt x="0" y="3204129"/>
              </a:lnTo>
              <a:lnTo>
                <a:pt x="221527" y="3204129"/>
              </a:lnTo>
            </a:path>
          </a:pathLst>
        </a:custGeom>
        <a:noFill/>
        <a:ln w="12700" cap="flat" cmpd="sng" algn="ctr">
          <a:solidFill>
            <a:schemeClr val="tx1">
              <a:lumMod val="65000"/>
              <a:lumOff val="35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447EF883-17C8-456A-A79E-BCA39DB68238}">
      <dsp:nvSpPr>
        <dsp:cNvPr id="0" name=""/>
        <dsp:cNvSpPr/>
      </dsp:nvSpPr>
      <dsp:spPr>
        <a:xfrm>
          <a:off x="672251" y="3540497"/>
          <a:ext cx="1803540" cy="693984"/>
        </a:xfrm>
        <a:prstGeom prst="roundRect">
          <a:avLst>
            <a:gd name="adj" fmla="val 10000"/>
          </a:avLst>
        </a:prstGeom>
        <a:solidFill>
          <a:schemeClr val="lt1">
            <a:alpha val="90000"/>
            <a:hueOff val="0"/>
            <a:satOff val="0"/>
            <a:lumOff val="0"/>
            <a:alphaOff val="0"/>
          </a:schemeClr>
        </a:solidFill>
        <a:ln>
          <a:solidFill>
            <a:schemeClr val="tx1">
              <a:lumMod val="65000"/>
              <a:lumOff val="35000"/>
            </a:schemeClr>
          </a:solid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z="-300000">
          <a:bevelT w="190500" h="38100"/>
        </a:sp3d>
      </dsp:spPr>
      <dsp:style>
        <a:lnRef idx="0">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rtl="0">
            <a:lnSpc>
              <a:spcPct val="90000"/>
            </a:lnSpc>
            <a:spcBef>
              <a:spcPct val="0"/>
            </a:spcBef>
            <a:spcAft>
              <a:spcPct val="35000"/>
            </a:spcAft>
            <a:buNone/>
          </a:pPr>
          <a:r>
            <a:rPr lang="en-US" sz="1500" kern="1200" dirty="0"/>
            <a:t>Obstetrics and Gynecology</a:t>
          </a:r>
        </a:p>
      </dsp:txBody>
      <dsp:txXfrm>
        <a:off x="692577" y="3560823"/>
        <a:ext cx="1762888" cy="65333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9390FD-1F7D-4ABD-8EB3-8B0940116292}">
      <dsp:nvSpPr>
        <dsp:cNvPr id="0" name=""/>
        <dsp:cNvSpPr/>
      </dsp:nvSpPr>
      <dsp:spPr>
        <a:xfrm>
          <a:off x="223517" y="1109591"/>
          <a:ext cx="2585086" cy="2132155"/>
        </a:xfrm>
        <a:prstGeom prst="roundRect">
          <a:avLst>
            <a:gd name="adj" fmla="val 10000"/>
          </a:avLst>
        </a:prstGeom>
        <a:solidFill>
          <a:schemeClr val="accent4">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PCO Survey</a:t>
          </a:r>
        </a:p>
        <a:p>
          <a:pPr marL="228600" lvl="1" indent="-228600" algn="l" defTabSz="889000">
            <a:lnSpc>
              <a:spcPct val="90000"/>
            </a:lnSpc>
            <a:spcBef>
              <a:spcPct val="0"/>
            </a:spcBef>
            <a:spcAft>
              <a:spcPct val="15000"/>
            </a:spcAft>
            <a:buChar char="•"/>
          </a:pPr>
          <a:r>
            <a:rPr lang="en-US" sz="2000" kern="1200" dirty="0"/>
            <a:t>Other State Program Questions</a:t>
          </a:r>
        </a:p>
      </dsp:txBody>
      <dsp:txXfrm>
        <a:off x="272584" y="1158658"/>
        <a:ext cx="2486952" cy="1577131"/>
      </dsp:txXfrm>
    </dsp:sp>
    <dsp:sp modelId="{4712B636-8CB0-4271-BB78-320694584991}">
      <dsp:nvSpPr>
        <dsp:cNvPr id="0" name=""/>
        <dsp:cNvSpPr/>
      </dsp:nvSpPr>
      <dsp:spPr>
        <a:xfrm>
          <a:off x="1653480" y="1535559"/>
          <a:ext cx="2971779" cy="2971779"/>
        </a:xfrm>
        <a:prstGeom prst="leftCircularArrow">
          <a:avLst>
            <a:gd name="adj1" fmla="val 3558"/>
            <a:gd name="adj2" fmla="val 442126"/>
            <a:gd name="adj3" fmla="val 2217637"/>
            <a:gd name="adj4" fmla="val 9024489"/>
            <a:gd name="adj5" fmla="val 4151"/>
          </a:avLst>
        </a:prstGeom>
        <a:solidFill>
          <a:schemeClr val="tx1">
            <a:lumMod val="50000"/>
            <a:lumOff val="50000"/>
          </a:schemeClr>
        </a:solidFill>
        <a:ln>
          <a:noFill/>
        </a:ln>
        <a:effectLst/>
      </dsp:spPr>
      <dsp:style>
        <a:lnRef idx="0">
          <a:scrgbClr r="0" g="0" b="0"/>
        </a:lnRef>
        <a:fillRef idx="1">
          <a:scrgbClr r="0" g="0" b="0"/>
        </a:fillRef>
        <a:effectRef idx="0">
          <a:scrgbClr r="0" g="0" b="0"/>
        </a:effectRef>
        <a:fontRef idx="minor">
          <a:schemeClr val="lt1"/>
        </a:fontRef>
      </dsp:style>
    </dsp:sp>
    <dsp:sp modelId="{81858F61-BCA4-4DF6-A740-F647E96D9F5B}">
      <dsp:nvSpPr>
        <dsp:cNvPr id="0" name=""/>
        <dsp:cNvSpPr/>
      </dsp:nvSpPr>
      <dsp:spPr>
        <a:xfrm>
          <a:off x="797981" y="2784856"/>
          <a:ext cx="2297854" cy="913780"/>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BOP’s License Renewal Survey</a:t>
          </a:r>
        </a:p>
      </dsp:txBody>
      <dsp:txXfrm>
        <a:off x="824745" y="2811620"/>
        <a:ext cx="2244326" cy="860252"/>
      </dsp:txXfrm>
    </dsp:sp>
    <dsp:sp modelId="{350ED8B7-350F-4F63-A688-6B34C3426C9F}">
      <dsp:nvSpPr>
        <dsp:cNvPr id="0" name=""/>
        <dsp:cNvSpPr/>
      </dsp:nvSpPr>
      <dsp:spPr>
        <a:xfrm>
          <a:off x="3599390" y="1109591"/>
          <a:ext cx="2585086" cy="2132155"/>
        </a:xfrm>
        <a:prstGeom prst="roundRect">
          <a:avLst>
            <a:gd name="adj" fmla="val 10000"/>
          </a:avLst>
        </a:prstGeom>
        <a:solidFill>
          <a:schemeClr val="accent6">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Availability</a:t>
          </a:r>
        </a:p>
        <a:p>
          <a:pPr marL="228600" lvl="1" indent="-228600" algn="l" defTabSz="889000">
            <a:lnSpc>
              <a:spcPct val="90000"/>
            </a:lnSpc>
            <a:spcBef>
              <a:spcPct val="0"/>
            </a:spcBef>
            <a:spcAft>
              <a:spcPct val="15000"/>
            </a:spcAft>
            <a:buChar char="•"/>
          </a:pPr>
          <a:r>
            <a:rPr lang="en-US" sz="2000" kern="1200" dirty="0"/>
            <a:t>Types of Providers</a:t>
          </a:r>
        </a:p>
      </dsp:txBody>
      <dsp:txXfrm>
        <a:off x="3648457" y="1615548"/>
        <a:ext cx="2486952" cy="1577131"/>
      </dsp:txXfrm>
    </dsp:sp>
    <dsp:sp modelId="{F54DBB08-682F-46F2-B09D-D76CC923E665}">
      <dsp:nvSpPr>
        <dsp:cNvPr id="0" name=""/>
        <dsp:cNvSpPr/>
      </dsp:nvSpPr>
      <dsp:spPr>
        <a:xfrm>
          <a:off x="5007811" y="-239601"/>
          <a:ext cx="3302096" cy="3302096"/>
        </a:xfrm>
        <a:prstGeom prst="circularArrow">
          <a:avLst>
            <a:gd name="adj1" fmla="val 3202"/>
            <a:gd name="adj2" fmla="val 394546"/>
            <a:gd name="adj3" fmla="val 19429943"/>
            <a:gd name="adj4" fmla="val 12575511"/>
            <a:gd name="adj5" fmla="val 3736"/>
          </a:avLst>
        </a:prstGeom>
        <a:solidFill>
          <a:schemeClr val="tx1">
            <a:lumMod val="50000"/>
            <a:lumOff val="50000"/>
          </a:schemeClr>
        </a:solidFill>
        <a:ln>
          <a:noFill/>
        </a:ln>
        <a:effectLst/>
      </dsp:spPr>
      <dsp:style>
        <a:lnRef idx="0">
          <a:scrgbClr r="0" g="0" b="0"/>
        </a:lnRef>
        <a:fillRef idx="1">
          <a:scrgbClr r="0" g="0" b="0"/>
        </a:fillRef>
        <a:effectRef idx="0">
          <a:scrgbClr r="0" g="0" b="0"/>
        </a:effectRef>
        <a:fontRef idx="minor">
          <a:schemeClr val="lt1"/>
        </a:fontRef>
      </dsp:style>
    </dsp:sp>
    <dsp:sp modelId="{4D98A039-36FF-4290-A6B4-9C3F6C141E83}">
      <dsp:nvSpPr>
        <dsp:cNvPr id="0" name=""/>
        <dsp:cNvSpPr/>
      </dsp:nvSpPr>
      <dsp:spPr>
        <a:xfrm>
          <a:off x="4173854" y="652700"/>
          <a:ext cx="2297854" cy="913780"/>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Provider Data</a:t>
          </a:r>
        </a:p>
      </dsp:txBody>
      <dsp:txXfrm>
        <a:off x="4200618" y="679464"/>
        <a:ext cx="2244326" cy="860252"/>
      </dsp:txXfrm>
    </dsp:sp>
    <dsp:sp modelId="{77874282-1A81-46D0-B9DC-680F32B70944}">
      <dsp:nvSpPr>
        <dsp:cNvPr id="0" name=""/>
        <dsp:cNvSpPr/>
      </dsp:nvSpPr>
      <dsp:spPr>
        <a:xfrm>
          <a:off x="6975264" y="1109591"/>
          <a:ext cx="2585086" cy="2132155"/>
        </a:xfrm>
        <a:prstGeom prst="roundRect">
          <a:avLst>
            <a:gd name="adj" fmla="val 10000"/>
          </a:avLst>
        </a:prstGeom>
        <a:solidFill>
          <a:schemeClr val="accent1">
            <a:lumMod val="20000"/>
            <a:lumOff val="8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Shortage Designations</a:t>
          </a:r>
        </a:p>
        <a:p>
          <a:pPr marL="228600" lvl="1" indent="-228600" algn="l" defTabSz="889000">
            <a:lnSpc>
              <a:spcPct val="90000"/>
            </a:lnSpc>
            <a:spcBef>
              <a:spcPct val="0"/>
            </a:spcBef>
            <a:spcAft>
              <a:spcPct val="15000"/>
            </a:spcAft>
            <a:buChar char="•"/>
          </a:pPr>
          <a:r>
            <a:rPr lang="en-US" sz="2000" kern="1200" dirty="0"/>
            <a:t>Recruitment &amp; Retainment of Providers</a:t>
          </a:r>
        </a:p>
      </dsp:txBody>
      <dsp:txXfrm>
        <a:off x="7024331" y="1158658"/>
        <a:ext cx="2486952" cy="1577131"/>
      </dsp:txXfrm>
    </dsp:sp>
    <dsp:sp modelId="{35F6BB1D-94B4-4C03-96F6-D49D18CC7739}">
      <dsp:nvSpPr>
        <dsp:cNvPr id="0" name=""/>
        <dsp:cNvSpPr/>
      </dsp:nvSpPr>
      <dsp:spPr>
        <a:xfrm>
          <a:off x="7549727" y="2784856"/>
          <a:ext cx="2297854" cy="91378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Population Needs</a:t>
          </a:r>
        </a:p>
      </dsp:txBody>
      <dsp:txXfrm>
        <a:off x="7576491" y="2811620"/>
        <a:ext cx="2244326" cy="860252"/>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80779F-2152-C84C-A2C2-FD36C5CC5AAE}" type="datetimeFigureOut">
              <a:rPr lang="en-US" smtClean="0"/>
              <a:t>1/9/2020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68579C-EAC7-0B4D-AE5F-5E3A5B26F7DD}" type="slidenum">
              <a:rPr lang="en-US" smtClean="0"/>
              <a:t>‹#›</a:t>
            </a:fld>
            <a:endParaRPr lang="en-US" dirty="0"/>
          </a:p>
        </p:txBody>
      </p:sp>
    </p:spTree>
    <p:extLst>
      <p:ext uri="{BB962C8B-B14F-4D97-AF65-F5344CB8AC3E}">
        <p14:creationId xmlns:p14="http://schemas.microsoft.com/office/powerpoint/2010/main" val="4284601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everyone. Welcome and thank you for participating in our first Regional Meeting. My name is Elizabeth Vaidya and I am director of the Maryland Primary Care Office.  I have a few announcements before we start. This meeting is scheduled to last until 2:30 pm. We have lunch scheduled a 12:30. At that time, the Community Health Worker program will speak to you about what they do. Bathrooms are located at ? This PP will be posted on our website within a week. </a:t>
            </a:r>
          </a:p>
        </p:txBody>
      </p:sp>
      <p:sp>
        <p:nvSpPr>
          <p:cNvPr id="4" name="Slide Number Placeholder 3"/>
          <p:cNvSpPr>
            <a:spLocks noGrp="1"/>
          </p:cNvSpPr>
          <p:nvPr>
            <p:ph type="sldNum" sz="quarter" idx="5"/>
          </p:nvPr>
        </p:nvSpPr>
        <p:spPr/>
        <p:txBody>
          <a:bodyPr/>
          <a:lstStyle/>
          <a:p>
            <a:fld id="{C368579C-EAC7-0B4D-AE5F-5E3A5B26F7DD}" type="slidenum">
              <a:rPr lang="en-US" smtClean="0"/>
              <a:t>1</a:t>
            </a:fld>
            <a:endParaRPr lang="en-US" dirty="0"/>
          </a:p>
        </p:txBody>
      </p:sp>
    </p:spTree>
    <p:extLst>
      <p:ext uri="{BB962C8B-B14F-4D97-AF65-F5344CB8AC3E}">
        <p14:creationId xmlns:p14="http://schemas.microsoft.com/office/powerpoint/2010/main" val="25843237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8579C-EAC7-0B4D-AE5F-5E3A5B26F7DD}" type="slidenum">
              <a:rPr lang="en-US" smtClean="0"/>
              <a:t>11</a:t>
            </a:fld>
            <a:endParaRPr lang="en-US" dirty="0"/>
          </a:p>
        </p:txBody>
      </p:sp>
    </p:spTree>
    <p:extLst>
      <p:ext uri="{BB962C8B-B14F-4D97-AF65-F5344CB8AC3E}">
        <p14:creationId xmlns:p14="http://schemas.microsoft.com/office/powerpoint/2010/main" val="1201428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8579C-EAC7-0B4D-AE5F-5E3A5B26F7DD}" type="slidenum">
              <a:rPr lang="en-US" smtClean="0"/>
              <a:t>16</a:t>
            </a:fld>
            <a:endParaRPr lang="en-US" dirty="0"/>
          </a:p>
        </p:txBody>
      </p:sp>
    </p:spTree>
    <p:extLst>
      <p:ext uri="{BB962C8B-B14F-4D97-AF65-F5344CB8AC3E}">
        <p14:creationId xmlns:p14="http://schemas.microsoft.com/office/powerpoint/2010/main" val="1019874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now time for me to be quiet and to listen to you. Does anyone have any questions or comments?</a:t>
            </a:r>
          </a:p>
        </p:txBody>
      </p:sp>
      <p:sp>
        <p:nvSpPr>
          <p:cNvPr id="4" name="Slide Number Placeholder 3"/>
          <p:cNvSpPr>
            <a:spLocks noGrp="1"/>
          </p:cNvSpPr>
          <p:nvPr>
            <p:ph type="sldNum" sz="quarter" idx="5"/>
          </p:nvPr>
        </p:nvSpPr>
        <p:spPr/>
        <p:txBody>
          <a:bodyPr/>
          <a:lstStyle/>
          <a:p>
            <a:fld id="{C368579C-EAC7-0B4D-AE5F-5E3A5B26F7DD}" type="slidenum">
              <a:rPr lang="en-US" smtClean="0"/>
              <a:t>19</a:t>
            </a:fld>
            <a:endParaRPr lang="en-US" dirty="0"/>
          </a:p>
        </p:txBody>
      </p:sp>
    </p:spTree>
    <p:extLst>
      <p:ext uri="{BB962C8B-B14F-4D97-AF65-F5344CB8AC3E}">
        <p14:creationId xmlns:p14="http://schemas.microsoft.com/office/powerpoint/2010/main" val="1171745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8579C-EAC7-0B4D-AE5F-5E3A5B26F7DD}" type="slidenum">
              <a:rPr lang="en-US" smtClean="0"/>
              <a:t>21</a:t>
            </a:fld>
            <a:endParaRPr lang="en-US" dirty="0"/>
          </a:p>
        </p:txBody>
      </p:sp>
    </p:spTree>
    <p:extLst>
      <p:ext uri="{BB962C8B-B14F-4D97-AF65-F5344CB8AC3E}">
        <p14:creationId xmlns:p14="http://schemas.microsoft.com/office/powerpoint/2010/main" val="1887857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Effective Dec 2018, the Maryland BOP ended agreements throughout the state to provide physician data. The Maryland PCO was one of the programs that had an agreement with BOP to incorporate our provider survey into the questions asked to providers in their license renewal survey. Since the survey is no longer available, the PCO no longer has a data source to update provider data for shortage designations.</a:t>
            </a:r>
          </a:p>
          <a:p>
            <a:endParaRPr lang="en-US" dirty="0"/>
          </a:p>
        </p:txBody>
      </p:sp>
      <p:sp>
        <p:nvSpPr>
          <p:cNvPr id="4" name="Slide Number Placeholder 3"/>
          <p:cNvSpPr>
            <a:spLocks noGrp="1"/>
          </p:cNvSpPr>
          <p:nvPr>
            <p:ph type="sldNum" sz="quarter" idx="5"/>
          </p:nvPr>
        </p:nvSpPr>
        <p:spPr/>
        <p:txBody>
          <a:bodyPr/>
          <a:lstStyle/>
          <a:p>
            <a:fld id="{C368579C-EAC7-0B4D-AE5F-5E3A5B26F7DD}" type="slidenum">
              <a:rPr lang="en-US" smtClean="0"/>
              <a:t>22</a:t>
            </a:fld>
            <a:endParaRPr lang="en-US" dirty="0"/>
          </a:p>
        </p:txBody>
      </p:sp>
    </p:spTree>
    <p:extLst>
      <p:ext uri="{BB962C8B-B14F-4D97-AF65-F5344CB8AC3E}">
        <p14:creationId xmlns:p14="http://schemas.microsoft.com/office/powerpoint/2010/main" val="4044247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A00E4CA6-78BD-4ACF-9BF9-06518FD82B2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11346FDE-0A7C-4433-9E59-258AEA5154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Effective Dec 2018, the Maryland BOP ended agreements throughout the state to provide physician data. The Maryland PCO was one of the programs that had an agreement with BOP to incorporate our provider survey into the questions asked to providers in their license renewal survey. Since the survey is no longer available, the PCO no longer has a data source to update provider data for shortage designations.</a:t>
            </a:r>
          </a:p>
        </p:txBody>
      </p:sp>
      <p:sp>
        <p:nvSpPr>
          <p:cNvPr id="55300" name="Slide Number Placeholder 3">
            <a:extLst>
              <a:ext uri="{FF2B5EF4-FFF2-40B4-BE49-F238E27FC236}">
                <a16:creationId xmlns:a16="http://schemas.microsoft.com/office/drawing/2014/main" id="{019B213E-6E60-4409-BBF7-DC17F450A05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400">
                <a:solidFill>
                  <a:schemeClr val="tx1"/>
                </a:solidFill>
                <a:latin typeface="Calibri" panose="020F0502020204030204" pitchFamily="34" charset="0"/>
              </a:defRPr>
            </a:lvl1pPr>
            <a:lvl2pPr marL="742950" indent="-285750" defTabSz="912813">
              <a:spcBef>
                <a:spcPct val="30000"/>
              </a:spcBef>
              <a:defRPr sz="1400">
                <a:solidFill>
                  <a:schemeClr val="tx1"/>
                </a:solidFill>
                <a:latin typeface="Calibri" panose="020F0502020204030204" pitchFamily="34" charset="0"/>
              </a:defRPr>
            </a:lvl2pPr>
            <a:lvl3pPr marL="1143000" indent="-228600" defTabSz="912813">
              <a:spcBef>
                <a:spcPct val="30000"/>
              </a:spcBef>
              <a:defRPr sz="1400">
                <a:solidFill>
                  <a:schemeClr val="tx1"/>
                </a:solidFill>
                <a:latin typeface="Calibri" panose="020F0502020204030204" pitchFamily="34" charset="0"/>
              </a:defRPr>
            </a:lvl3pPr>
            <a:lvl4pPr marL="1600200" indent="-228600" defTabSz="912813">
              <a:spcBef>
                <a:spcPct val="30000"/>
              </a:spcBef>
              <a:defRPr sz="1400">
                <a:solidFill>
                  <a:schemeClr val="tx1"/>
                </a:solidFill>
                <a:latin typeface="Calibri" panose="020F0502020204030204" pitchFamily="34" charset="0"/>
              </a:defRPr>
            </a:lvl4pPr>
            <a:lvl5pPr marL="2057400" indent="-228600" defTabSz="912813">
              <a:spcBef>
                <a:spcPct val="30000"/>
              </a:spcBef>
              <a:defRPr sz="1400">
                <a:solidFill>
                  <a:schemeClr val="tx1"/>
                </a:solidFill>
                <a:latin typeface="Calibri" panose="020F0502020204030204" pitchFamily="34" charset="0"/>
              </a:defRPr>
            </a:lvl5pPr>
            <a:lvl6pPr marL="2514600" indent="-228600" defTabSz="912813" eaLnBrk="0" fontAlgn="base" hangingPunct="0">
              <a:spcBef>
                <a:spcPct val="30000"/>
              </a:spcBef>
              <a:spcAft>
                <a:spcPct val="0"/>
              </a:spcAft>
              <a:defRPr sz="1400">
                <a:solidFill>
                  <a:schemeClr val="tx1"/>
                </a:solidFill>
                <a:latin typeface="Calibri" panose="020F0502020204030204" pitchFamily="34" charset="0"/>
              </a:defRPr>
            </a:lvl6pPr>
            <a:lvl7pPr marL="2971800" indent="-228600" defTabSz="912813" eaLnBrk="0" fontAlgn="base" hangingPunct="0">
              <a:spcBef>
                <a:spcPct val="30000"/>
              </a:spcBef>
              <a:spcAft>
                <a:spcPct val="0"/>
              </a:spcAft>
              <a:defRPr sz="1400">
                <a:solidFill>
                  <a:schemeClr val="tx1"/>
                </a:solidFill>
                <a:latin typeface="Calibri" panose="020F0502020204030204" pitchFamily="34" charset="0"/>
              </a:defRPr>
            </a:lvl7pPr>
            <a:lvl8pPr marL="3429000" indent="-228600" defTabSz="912813" eaLnBrk="0" fontAlgn="base" hangingPunct="0">
              <a:spcBef>
                <a:spcPct val="30000"/>
              </a:spcBef>
              <a:spcAft>
                <a:spcPct val="0"/>
              </a:spcAft>
              <a:defRPr sz="1400">
                <a:solidFill>
                  <a:schemeClr val="tx1"/>
                </a:solidFill>
                <a:latin typeface="Calibri" panose="020F0502020204030204" pitchFamily="34" charset="0"/>
              </a:defRPr>
            </a:lvl8pPr>
            <a:lvl9pPr marL="3886200" indent="-228600" defTabSz="912813" eaLnBrk="0" fontAlgn="base" hangingPunct="0">
              <a:spcBef>
                <a:spcPct val="30000"/>
              </a:spcBef>
              <a:spcAft>
                <a:spcPct val="0"/>
              </a:spcAft>
              <a:defRPr sz="1400">
                <a:solidFill>
                  <a:schemeClr val="tx1"/>
                </a:solidFill>
                <a:latin typeface="Calibri" panose="020F0502020204030204" pitchFamily="34" charset="0"/>
              </a:defRPr>
            </a:lvl9pPr>
          </a:lstStyle>
          <a:p>
            <a:pPr>
              <a:spcBef>
                <a:spcPct val="0"/>
              </a:spcBef>
            </a:pPr>
            <a:fld id="{91BABABA-92A9-44CB-BCC6-9ECDDE6E0424}" type="slidenum">
              <a:rPr lang="en-US" altLang="en-US" sz="1200" smtClean="0">
                <a:latin typeface="Arial" panose="020B0604020202020204" pitchFamily="34" charset="0"/>
              </a:rPr>
              <a:pPr>
                <a:spcBef>
                  <a:spcPct val="0"/>
                </a:spcBef>
              </a:pPr>
              <a:t>23</a:t>
            </a:fld>
            <a:endParaRPr lang="en-US" altLang="en-US" sz="1200" dirty="0">
              <a:latin typeface="Arial" panose="020B0604020202020204" pitchFamily="34" charset="0"/>
            </a:endParaRPr>
          </a:p>
        </p:txBody>
      </p:sp>
      <p:sp>
        <p:nvSpPr>
          <p:cNvPr id="26629" name="Header Placeholder 4">
            <a:extLst>
              <a:ext uri="{FF2B5EF4-FFF2-40B4-BE49-F238E27FC236}">
                <a16:creationId xmlns:a16="http://schemas.microsoft.com/office/drawing/2014/main" id="{AC2D6732-0BB5-428D-A534-D0573DD2146D}"/>
              </a:ext>
            </a:extLst>
          </p:cNvPr>
          <p:cNvSpPr>
            <a:spLocks noGrp="1"/>
          </p:cNvSpPr>
          <p:nvPr>
            <p:ph type="hdr" sz="quarter"/>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386">
              <a:defRPr>
                <a:solidFill>
                  <a:schemeClr val="tx1"/>
                </a:solidFill>
                <a:latin typeface="Arial" charset="0"/>
              </a:defRPr>
            </a:lvl1pPr>
            <a:lvl2pPr marL="729017" indent="-280391" defTabSz="914386">
              <a:defRPr>
                <a:solidFill>
                  <a:schemeClr val="tx1"/>
                </a:solidFill>
                <a:latin typeface="Arial" charset="0"/>
              </a:defRPr>
            </a:lvl2pPr>
            <a:lvl3pPr marL="1121564" indent="-224312" defTabSz="914386">
              <a:defRPr>
                <a:solidFill>
                  <a:schemeClr val="tx1"/>
                </a:solidFill>
                <a:latin typeface="Arial" charset="0"/>
              </a:defRPr>
            </a:lvl3pPr>
            <a:lvl4pPr marL="1570189" indent="-224312" defTabSz="914386">
              <a:defRPr>
                <a:solidFill>
                  <a:schemeClr val="tx1"/>
                </a:solidFill>
                <a:latin typeface="Arial" charset="0"/>
              </a:defRPr>
            </a:lvl4pPr>
            <a:lvl5pPr marL="2018816" indent="-224312" defTabSz="914386">
              <a:defRPr>
                <a:solidFill>
                  <a:schemeClr val="tx1"/>
                </a:solidFill>
                <a:latin typeface="Arial" charset="0"/>
              </a:defRPr>
            </a:lvl5pPr>
            <a:lvl6pPr marL="2467441" indent="-224312" defTabSz="914386" eaLnBrk="0" fontAlgn="base" hangingPunct="0">
              <a:spcBef>
                <a:spcPct val="0"/>
              </a:spcBef>
              <a:spcAft>
                <a:spcPct val="0"/>
              </a:spcAft>
              <a:defRPr>
                <a:solidFill>
                  <a:schemeClr val="tx1"/>
                </a:solidFill>
                <a:latin typeface="Arial" charset="0"/>
              </a:defRPr>
            </a:lvl6pPr>
            <a:lvl7pPr marL="2916065" indent="-224312" defTabSz="914386" eaLnBrk="0" fontAlgn="base" hangingPunct="0">
              <a:spcBef>
                <a:spcPct val="0"/>
              </a:spcBef>
              <a:spcAft>
                <a:spcPct val="0"/>
              </a:spcAft>
              <a:defRPr>
                <a:solidFill>
                  <a:schemeClr val="tx1"/>
                </a:solidFill>
                <a:latin typeface="Arial" charset="0"/>
              </a:defRPr>
            </a:lvl7pPr>
            <a:lvl8pPr marL="3364692" indent="-224312" defTabSz="914386" eaLnBrk="0" fontAlgn="base" hangingPunct="0">
              <a:spcBef>
                <a:spcPct val="0"/>
              </a:spcBef>
              <a:spcAft>
                <a:spcPct val="0"/>
              </a:spcAft>
              <a:defRPr>
                <a:solidFill>
                  <a:schemeClr val="tx1"/>
                </a:solidFill>
                <a:latin typeface="Arial" charset="0"/>
              </a:defRPr>
            </a:lvl8pPr>
            <a:lvl9pPr marL="3813317" indent="-224312" defTabSz="914386" eaLnBrk="0" fontAlgn="base" hangingPunct="0">
              <a:spcBef>
                <a:spcPct val="0"/>
              </a:spcBef>
              <a:spcAft>
                <a:spcPct val="0"/>
              </a:spcAft>
              <a:defRPr>
                <a:solidFill>
                  <a:schemeClr val="tx1"/>
                </a:solidFill>
                <a:latin typeface="Arial" charset="0"/>
              </a:defRPr>
            </a:lvl9pPr>
          </a:lstStyle>
          <a:p>
            <a:pPr>
              <a:defRPr/>
            </a:pPr>
            <a:r>
              <a:rPr lang="en-US" dirty="0"/>
              <a:t>PCO Overview</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 in</a:t>
            </a:r>
            <a:r>
              <a:rPr lang="en-US" baseline="0" dirty="0"/>
              <a:t> case we need to reach out to sites to follow up on responses</a:t>
            </a:r>
            <a:endParaRPr lang="en-US" dirty="0"/>
          </a:p>
        </p:txBody>
      </p:sp>
      <p:sp>
        <p:nvSpPr>
          <p:cNvPr id="4" name="Slide Number Placeholder 3"/>
          <p:cNvSpPr>
            <a:spLocks noGrp="1"/>
          </p:cNvSpPr>
          <p:nvPr>
            <p:ph type="sldNum" sz="quarter" idx="10"/>
          </p:nvPr>
        </p:nvSpPr>
        <p:spPr/>
        <p:txBody>
          <a:bodyPr/>
          <a:lstStyle/>
          <a:p>
            <a:fld id="{6732D189-9561-B349-9142-68706A7C32FC}" type="slidenum">
              <a:rPr lang="en-US" smtClean="0"/>
              <a:t>27</a:t>
            </a:fld>
            <a:endParaRPr lang="en-US" dirty="0"/>
          </a:p>
        </p:txBody>
      </p:sp>
    </p:spTree>
    <p:extLst>
      <p:ext uri="{BB962C8B-B14F-4D97-AF65-F5344CB8AC3E}">
        <p14:creationId xmlns:p14="http://schemas.microsoft.com/office/powerpoint/2010/main" val="3947336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Types of services provided</a:t>
            </a:r>
            <a:r>
              <a:rPr lang="en-US" dirty="0">
                <a:sym typeface="Wingdings"/>
              </a:rPr>
              <a:t></a:t>
            </a:r>
            <a:r>
              <a:rPr lang="en-US" baseline="0" dirty="0">
                <a:sym typeface="Wingdings"/>
              </a:rPr>
              <a:t> primarily looking at primary care, mental health and dental used for shortage designations</a:t>
            </a:r>
          </a:p>
          <a:p>
            <a:r>
              <a:rPr lang="en-US" baseline="0" dirty="0">
                <a:sym typeface="Wingdings"/>
              </a:rPr>
              <a:t>	broke down primary care</a:t>
            </a:r>
            <a:endParaRPr lang="en-US" dirty="0"/>
          </a:p>
          <a:p>
            <a:endParaRPr lang="en-US" dirty="0"/>
          </a:p>
          <a:p>
            <a:r>
              <a:rPr lang="en-US" dirty="0"/>
              <a:t>Focus</a:t>
            </a:r>
            <a:r>
              <a:rPr lang="en-US" baseline="0" dirty="0"/>
              <a:t> on behavioral health with the Screening, Brief Intervention, Referral to treatment question</a:t>
            </a:r>
            <a:endParaRPr lang="en-US" dirty="0"/>
          </a:p>
        </p:txBody>
      </p:sp>
      <p:sp>
        <p:nvSpPr>
          <p:cNvPr id="4" name="Slide Number Placeholder 3"/>
          <p:cNvSpPr>
            <a:spLocks noGrp="1"/>
          </p:cNvSpPr>
          <p:nvPr>
            <p:ph type="sldNum" sz="quarter" idx="10"/>
          </p:nvPr>
        </p:nvSpPr>
        <p:spPr/>
        <p:txBody>
          <a:bodyPr/>
          <a:lstStyle/>
          <a:p>
            <a:fld id="{6732D189-9561-B349-9142-68706A7C32FC}" type="slidenum">
              <a:rPr lang="en-US" smtClean="0"/>
              <a:t>28</a:t>
            </a:fld>
            <a:endParaRPr lang="en-US" dirty="0"/>
          </a:p>
        </p:txBody>
      </p:sp>
    </p:spTree>
    <p:extLst>
      <p:ext uri="{BB962C8B-B14F-4D97-AF65-F5344CB8AC3E}">
        <p14:creationId xmlns:p14="http://schemas.microsoft.com/office/powerpoint/2010/main" val="56731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r>
              <a:rPr lang="en-US" dirty="0"/>
              <a:t>Total number of patients</a:t>
            </a:r>
          </a:p>
          <a:p>
            <a:pPr marL="285750" indent="-285750"/>
            <a:endParaRPr lang="en-US" dirty="0"/>
          </a:p>
          <a:p>
            <a:pPr marL="285750" indent="-285750"/>
            <a:r>
              <a:rPr lang="en-US" dirty="0"/>
              <a:t>Average wait times for current and new patients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732D189-9561-B349-9142-68706A7C32FC}" type="slidenum">
              <a:rPr lang="en-US" smtClean="0"/>
              <a:t>29</a:t>
            </a:fld>
            <a:endParaRPr lang="en-US" dirty="0"/>
          </a:p>
        </p:txBody>
      </p:sp>
    </p:spTree>
    <p:extLst>
      <p:ext uri="{BB962C8B-B14F-4D97-AF65-F5344CB8AC3E}">
        <p14:creationId xmlns:p14="http://schemas.microsoft.com/office/powerpoint/2010/main" val="5643718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a:t>
            </a:r>
            <a:r>
              <a:rPr lang="en-US" baseline="0" dirty="0"/>
              <a:t> useful for shortage designations. Currently we only do Medicaid, but we would be able to do low income with information on SFS</a:t>
            </a:r>
          </a:p>
          <a:p>
            <a:r>
              <a:rPr lang="en-US" baseline="0" dirty="0"/>
              <a:t>	BENEFIT TO LOW INCOME DESIGNATIONS?</a:t>
            </a:r>
            <a:endParaRPr lang="en-US" dirty="0"/>
          </a:p>
        </p:txBody>
      </p:sp>
      <p:sp>
        <p:nvSpPr>
          <p:cNvPr id="4" name="Slide Number Placeholder 3"/>
          <p:cNvSpPr>
            <a:spLocks noGrp="1"/>
          </p:cNvSpPr>
          <p:nvPr>
            <p:ph type="sldNum" sz="quarter" idx="10"/>
          </p:nvPr>
        </p:nvSpPr>
        <p:spPr/>
        <p:txBody>
          <a:bodyPr/>
          <a:lstStyle/>
          <a:p>
            <a:fld id="{6732D189-9561-B349-9142-68706A7C32FC}" type="slidenum">
              <a:rPr lang="en-US" smtClean="0"/>
              <a:t>30</a:t>
            </a:fld>
            <a:endParaRPr lang="en-US" dirty="0"/>
          </a:p>
        </p:txBody>
      </p:sp>
    </p:spTree>
    <p:extLst>
      <p:ext uri="{BB962C8B-B14F-4D97-AF65-F5344CB8AC3E}">
        <p14:creationId xmlns:p14="http://schemas.microsoft.com/office/powerpoint/2010/main" val="893435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is to introduce everyone to the concept of Regional Meetings and what is to be expected. We will first discuss the Background and Purpose for why these meetings are occurring.</a:t>
            </a:r>
          </a:p>
        </p:txBody>
      </p:sp>
      <p:sp>
        <p:nvSpPr>
          <p:cNvPr id="4" name="Slide Number Placeholder 3"/>
          <p:cNvSpPr>
            <a:spLocks noGrp="1"/>
          </p:cNvSpPr>
          <p:nvPr>
            <p:ph type="sldNum" sz="quarter" idx="5"/>
          </p:nvPr>
        </p:nvSpPr>
        <p:spPr/>
        <p:txBody>
          <a:bodyPr/>
          <a:lstStyle/>
          <a:p>
            <a:fld id="{C368579C-EAC7-0B4D-AE5F-5E3A5B26F7DD}" type="slidenum">
              <a:rPr lang="en-US" smtClean="0"/>
              <a:t>2</a:t>
            </a:fld>
            <a:endParaRPr lang="en-US" dirty="0"/>
          </a:p>
        </p:txBody>
      </p:sp>
    </p:spTree>
    <p:extLst>
      <p:ext uri="{BB962C8B-B14F-4D97-AF65-F5344CB8AC3E}">
        <p14:creationId xmlns:p14="http://schemas.microsoft.com/office/powerpoint/2010/main" val="2480113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Established protocols are helpful to understand for the Primary Care Model</a:t>
            </a:r>
            <a:r>
              <a:rPr lang="en-US" dirty="0">
                <a:sym typeface="Wingdings"/>
              </a:rPr>
              <a:t></a:t>
            </a:r>
            <a:r>
              <a:rPr lang="en-US" baseline="0" dirty="0">
                <a:sym typeface="Wingdings"/>
              </a:rPr>
              <a:t> targeting diabetes and hypertension as two of the measures</a:t>
            </a:r>
          </a:p>
          <a:p>
            <a:endParaRPr lang="en-US" baseline="0" dirty="0">
              <a:sym typeface="Wingdings"/>
            </a:endParaRPr>
          </a:p>
          <a:p>
            <a:r>
              <a:rPr lang="en-US" baseline="0" dirty="0">
                <a:sym typeface="Wingdings"/>
              </a:rPr>
              <a:t>Want to know which partnerships are being made and what outreach is occurring throughout the community</a:t>
            </a:r>
            <a:endParaRPr lang="en-US" dirty="0"/>
          </a:p>
        </p:txBody>
      </p:sp>
      <p:sp>
        <p:nvSpPr>
          <p:cNvPr id="4" name="Slide Number Placeholder 3"/>
          <p:cNvSpPr>
            <a:spLocks noGrp="1"/>
          </p:cNvSpPr>
          <p:nvPr>
            <p:ph type="sldNum" sz="quarter" idx="10"/>
          </p:nvPr>
        </p:nvSpPr>
        <p:spPr/>
        <p:txBody>
          <a:bodyPr/>
          <a:lstStyle/>
          <a:p>
            <a:fld id="{6732D189-9561-B349-9142-68706A7C32FC}" type="slidenum">
              <a:rPr lang="en-US" smtClean="0"/>
              <a:t>31</a:t>
            </a:fld>
            <a:endParaRPr lang="en-US" dirty="0"/>
          </a:p>
        </p:txBody>
      </p:sp>
    </p:spTree>
    <p:extLst>
      <p:ext uri="{BB962C8B-B14F-4D97-AF65-F5344CB8AC3E}">
        <p14:creationId xmlns:p14="http://schemas.microsoft.com/office/powerpoint/2010/main" val="7572927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Want to understand need in the community, not just for primary care. This will help not only shortage designations,</a:t>
            </a:r>
            <a:r>
              <a:rPr lang="en-US" baseline="0" dirty="0"/>
              <a:t> but also workforce and loan repayment programs</a:t>
            </a:r>
            <a:endParaRPr lang="en-US" dirty="0"/>
          </a:p>
        </p:txBody>
      </p:sp>
      <p:sp>
        <p:nvSpPr>
          <p:cNvPr id="4" name="Slide Number Placeholder 3"/>
          <p:cNvSpPr>
            <a:spLocks noGrp="1"/>
          </p:cNvSpPr>
          <p:nvPr>
            <p:ph type="sldNum" sz="quarter" idx="10"/>
          </p:nvPr>
        </p:nvSpPr>
        <p:spPr/>
        <p:txBody>
          <a:bodyPr/>
          <a:lstStyle/>
          <a:p>
            <a:fld id="{6732D189-9561-B349-9142-68706A7C32FC}" type="slidenum">
              <a:rPr lang="en-US" smtClean="0"/>
              <a:t>32</a:t>
            </a:fld>
            <a:endParaRPr lang="en-US" dirty="0"/>
          </a:p>
        </p:txBody>
      </p:sp>
    </p:spTree>
    <p:extLst>
      <p:ext uri="{BB962C8B-B14F-4D97-AF65-F5344CB8AC3E}">
        <p14:creationId xmlns:p14="http://schemas.microsoft.com/office/powerpoint/2010/main" val="12638639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Most</a:t>
            </a:r>
            <a:r>
              <a:rPr lang="en-US" baseline="0" dirty="0"/>
              <a:t> likely the most important information for the HPSA update. This will give us the most accurate depiction of FTEs at and around your site, which impacts not only the need but also the NSC</a:t>
            </a:r>
            <a:endParaRPr lang="en-US" dirty="0"/>
          </a:p>
          <a:p>
            <a:pPr marL="285750" indent="-285750">
              <a:buFont typeface="Arial" panose="020B0604020202020204" pitchFamily="34" charset="0"/>
              <a:buChar char="•"/>
            </a:pPr>
            <a:r>
              <a:rPr lang="en-US" dirty="0"/>
              <a:t>Continue to “Add Provider” until the table accurately reflects all providers currently practicing at the site.</a:t>
            </a:r>
          </a:p>
          <a:p>
            <a:pPr marL="285750" indent="-285750">
              <a:buFont typeface="Arial" panose="020B0604020202020204" pitchFamily="34" charset="0"/>
              <a:buChar char="•"/>
            </a:pPr>
            <a:r>
              <a:rPr lang="en-US" dirty="0"/>
              <a:t>Necessary for PCO to have the most up-to-date information on providers</a:t>
            </a:r>
          </a:p>
          <a:p>
            <a:endParaRPr lang="en-US" dirty="0"/>
          </a:p>
        </p:txBody>
      </p:sp>
      <p:sp>
        <p:nvSpPr>
          <p:cNvPr id="4" name="Slide Number Placeholder 3"/>
          <p:cNvSpPr>
            <a:spLocks noGrp="1"/>
          </p:cNvSpPr>
          <p:nvPr>
            <p:ph type="sldNum" sz="quarter" idx="10"/>
          </p:nvPr>
        </p:nvSpPr>
        <p:spPr/>
        <p:txBody>
          <a:bodyPr/>
          <a:lstStyle/>
          <a:p>
            <a:fld id="{6732D189-9561-B349-9142-68706A7C32FC}" type="slidenum">
              <a:rPr lang="en-US" smtClean="0"/>
              <a:t>33</a:t>
            </a:fld>
            <a:endParaRPr lang="en-US" dirty="0"/>
          </a:p>
        </p:txBody>
      </p:sp>
    </p:spTree>
    <p:extLst>
      <p:ext uri="{BB962C8B-B14F-4D97-AF65-F5344CB8AC3E}">
        <p14:creationId xmlns:p14="http://schemas.microsoft.com/office/powerpoint/2010/main" val="11231095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now time for me to be quiet and to listen to you. Does anyone have any questions or comments?</a:t>
            </a:r>
          </a:p>
        </p:txBody>
      </p:sp>
      <p:sp>
        <p:nvSpPr>
          <p:cNvPr id="4" name="Slide Number Placeholder 3"/>
          <p:cNvSpPr>
            <a:spLocks noGrp="1"/>
          </p:cNvSpPr>
          <p:nvPr>
            <p:ph type="sldNum" sz="quarter" idx="5"/>
          </p:nvPr>
        </p:nvSpPr>
        <p:spPr/>
        <p:txBody>
          <a:bodyPr/>
          <a:lstStyle/>
          <a:p>
            <a:fld id="{C368579C-EAC7-0B4D-AE5F-5E3A5B26F7DD}" type="slidenum">
              <a:rPr lang="en-US" smtClean="0"/>
              <a:t>34</a:t>
            </a:fld>
            <a:endParaRPr lang="en-US" dirty="0"/>
          </a:p>
        </p:txBody>
      </p:sp>
    </p:spTree>
    <p:extLst>
      <p:ext uri="{BB962C8B-B14F-4D97-AF65-F5344CB8AC3E}">
        <p14:creationId xmlns:p14="http://schemas.microsoft.com/office/powerpoint/2010/main" val="6314772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8579C-EAC7-0B4D-AE5F-5E3A5B26F7DD}" type="slidenum">
              <a:rPr lang="en-US" smtClean="0"/>
              <a:t>44</a:t>
            </a:fld>
            <a:endParaRPr lang="en-US" dirty="0"/>
          </a:p>
        </p:txBody>
      </p:sp>
    </p:spTree>
    <p:extLst>
      <p:ext uri="{BB962C8B-B14F-4D97-AF65-F5344CB8AC3E}">
        <p14:creationId xmlns:p14="http://schemas.microsoft.com/office/powerpoint/2010/main" val="40488722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8579C-EAC7-0B4D-AE5F-5E3A5B26F7DD}" type="slidenum">
              <a:rPr lang="en-US" smtClean="0"/>
              <a:t>45</a:t>
            </a:fld>
            <a:endParaRPr lang="en-US" dirty="0"/>
          </a:p>
        </p:txBody>
      </p:sp>
    </p:spTree>
    <p:extLst>
      <p:ext uri="{BB962C8B-B14F-4D97-AF65-F5344CB8AC3E}">
        <p14:creationId xmlns:p14="http://schemas.microsoft.com/office/powerpoint/2010/main" val="22395207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8579C-EAC7-0B4D-AE5F-5E3A5B26F7DD}" type="slidenum">
              <a:rPr lang="en-US" smtClean="0"/>
              <a:t>46</a:t>
            </a:fld>
            <a:endParaRPr lang="en-US" dirty="0"/>
          </a:p>
        </p:txBody>
      </p:sp>
    </p:spTree>
    <p:extLst>
      <p:ext uri="{BB962C8B-B14F-4D97-AF65-F5344CB8AC3E}">
        <p14:creationId xmlns:p14="http://schemas.microsoft.com/office/powerpoint/2010/main" val="12448768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8579C-EAC7-0B4D-AE5F-5E3A5B26F7DD}" type="slidenum">
              <a:rPr lang="en-US" smtClean="0"/>
              <a:t>47</a:t>
            </a:fld>
            <a:endParaRPr lang="en-US" dirty="0"/>
          </a:p>
        </p:txBody>
      </p:sp>
    </p:spTree>
    <p:extLst>
      <p:ext uri="{BB962C8B-B14F-4D97-AF65-F5344CB8AC3E}">
        <p14:creationId xmlns:p14="http://schemas.microsoft.com/office/powerpoint/2010/main" val="13201213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8579C-EAC7-0B4D-AE5F-5E3A5B26F7DD}" type="slidenum">
              <a:rPr lang="en-US" smtClean="0"/>
              <a:t>48</a:t>
            </a:fld>
            <a:endParaRPr lang="en-US" dirty="0"/>
          </a:p>
        </p:txBody>
      </p:sp>
    </p:spTree>
    <p:extLst>
      <p:ext uri="{BB962C8B-B14F-4D97-AF65-F5344CB8AC3E}">
        <p14:creationId xmlns:p14="http://schemas.microsoft.com/office/powerpoint/2010/main" val="24941387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8579C-EAC7-0B4D-AE5F-5E3A5B26F7DD}" type="slidenum">
              <a:rPr lang="en-US" smtClean="0"/>
              <a:t>49</a:t>
            </a:fld>
            <a:endParaRPr lang="en-US" dirty="0"/>
          </a:p>
        </p:txBody>
      </p:sp>
    </p:spTree>
    <p:extLst>
      <p:ext uri="{BB962C8B-B14F-4D97-AF65-F5344CB8AC3E}">
        <p14:creationId xmlns:p14="http://schemas.microsoft.com/office/powerpoint/2010/main" val="2086101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overall purpose in having annual Regional Meetings is to improve upon access to healthcare in your community. Specifically, these meetings will help to meet federal guidelines pertaining to Statewide Primary Care Needs Assessment, coordination of shortage designation, workforce needs, and to provide technical assistance to communities. Most importantly, it is my hope that these meetings will enable the PCO to make policy decisions in alignment with community needs and not within the walls of our offices. Hence the reason for the face-to-face meeting.</a:t>
            </a:r>
          </a:p>
        </p:txBody>
      </p:sp>
      <p:sp>
        <p:nvSpPr>
          <p:cNvPr id="4" name="Slide Number Placeholder 3"/>
          <p:cNvSpPr>
            <a:spLocks noGrp="1"/>
          </p:cNvSpPr>
          <p:nvPr>
            <p:ph type="sldNum" sz="quarter" idx="5"/>
          </p:nvPr>
        </p:nvSpPr>
        <p:spPr/>
        <p:txBody>
          <a:bodyPr/>
          <a:lstStyle/>
          <a:p>
            <a:fld id="{C368579C-EAC7-0B4D-AE5F-5E3A5B26F7DD}" type="slidenum">
              <a:rPr lang="en-US" smtClean="0"/>
              <a:t>3</a:t>
            </a:fld>
            <a:endParaRPr lang="en-US" dirty="0"/>
          </a:p>
        </p:txBody>
      </p:sp>
    </p:spTree>
    <p:extLst>
      <p:ext uri="{BB962C8B-B14F-4D97-AF65-F5344CB8AC3E}">
        <p14:creationId xmlns:p14="http://schemas.microsoft.com/office/powerpoint/2010/main" val="27140592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8579C-EAC7-0B4D-AE5F-5E3A5B26F7DD}" type="slidenum">
              <a:rPr lang="en-US" smtClean="0"/>
              <a:t>50</a:t>
            </a:fld>
            <a:endParaRPr lang="en-US" dirty="0"/>
          </a:p>
        </p:txBody>
      </p:sp>
    </p:spTree>
    <p:extLst>
      <p:ext uri="{BB962C8B-B14F-4D97-AF65-F5344CB8AC3E}">
        <p14:creationId xmlns:p14="http://schemas.microsoft.com/office/powerpoint/2010/main" val="10468638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8579C-EAC7-0B4D-AE5F-5E3A5B26F7DD}" type="slidenum">
              <a:rPr lang="en-US" smtClean="0"/>
              <a:t>51</a:t>
            </a:fld>
            <a:endParaRPr lang="en-US" dirty="0"/>
          </a:p>
        </p:txBody>
      </p:sp>
    </p:spTree>
    <p:extLst>
      <p:ext uri="{BB962C8B-B14F-4D97-AF65-F5344CB8AC3E}">
        <p14:creationId xmlns:p14="http://schemas.microsoft.com/office/powerpoint/2010/main" val="25126914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8579C-EAC7-0B4D-AE5F-5E3A5B26F7DD}" type="slidenum">
              <a:rPr lang="en-US" smtClean="0"/>
              <a:t>52</a:t>
            </a:fld>
            <a:endParaRPr lang="en-US" dirty="0"/>
          </a:p>
        </p:txBody>
      </p:sp>
    </p:spTree>
    <p:extLst>
      <p:ext uri="{BB962C8B-B14F-4D97-AF65-F5344CB8AC3E}">
        <p14:creationId xmlns:p14="http://schemas.microsoft.com/office/powerpoint/2010/main" val="13030854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8579C-EAC7-0B4D-AE5F-5E3A5B26F7DD}" type="slidenum">
              <a:rPr lang="en-US" smtClean="0"/>
              <a:t>53</a:t>
            </a:fld>
            <a:endParaRPr lang="en-US" dirty="0"/>
          </a:p>
        </p:txBody>
      </p:sp>
    </p:spTree>
    <p:extLst>
      <p:ext uri="{BB962C8B-B14F-4D97-AF65-F5344CB8AC3E}">
        <p14:creationId xmlns:p14="http://schemas.microsoft.com/office/powerpoint/2010/main" val="41748683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now time for me to be quiet and to listen to you. Does anyone have any questions or comments?</a:t>
            </a:r>
          </a:p>
        </p:txBody>
      </p:sp>
      <p:sp>
        <p:nvSpPr>
          <p:cNvPr id="4" name="Slide Number Placeholder 3"/>
          <p:cNvSpPr>
            <a:spLocks noGrp="1"/>
          </p:cNvSpPr>
          <p:nvPr>
            <p:ph type="sldNum" sz="quarter" idx="5"/>
          </p:nvPr>
        </p:nvSpPr>
        <p:spPr/>
        <p:txBody>
          <a:bodyPr/>
          <a:lstStyle/>
          <a:p>
            <a:fld id="{C368579C-EAC7-0B4D-AE5F-5E3A5B26F7DD}" type="slidenum">
              <a:rPr lang="en-US" smtClean="0"/>
              <a:t>55</a:t>
            </a:fld>
            <a:endParaRPr lang="en-US" dirty="0"/>
          </a:p>
        </p:txBody>
      </p:sp>
    </p:spTree>
    <p:extLst>
      <p:ext uri="{BB962C8B-B14F-4D97-AF65-F5344CB8AC3E}">
        <p14:creationId xmlns:p14="http://schemas.microsoft.com/office/powerpoint/2010/main" val="26526710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now time for me to be quiet and to listen to you. Does anyone have any questions or comments?</a:t>
            </a:r>
          </a:p>
        </p:txBody>
      </p:sp>
      <p:sp>
        <p:nvSpPr>
          <p:cNvPr id="4" name="Slide Number Placeholder 3"/>
          <p:cNvSpPr>
            <a:spLocks noGrp="1"/>
          </p:cNvSpPr>
          <p:nvPr>
            <p:ph type="sldNum" sz="quarter" idx="5"/>
          </p:nvPr>
        </p:nvSpPr>
        <p:spPr/>
        <p:txBody>
          <a:bodyPr/>
          <a:lstStyle/>
          <a:p>
            <a:fld id="{C368579C-EAC7-0B4D-AE5F-5E3A5B26F7DD}" type="slidenum">
              <a:rPr lang="en-US" smtClean="0"/>
              <a:t>67</a:t>
            </a:fld>
            <a:endParaRPr lang="en-US" dirty="0"/>
          </a:p>
        </p:txBody>
      </p:sp>
    </p:spTree>
    <p:extLst>
      <p:ext uri="{BB962C8B-B14F-4D97-AF65-F5344CB8AC3E}">
        <p14:creationId xmlns:p14="http://schemas.microsoft.com/office/powerpoint/2010/main" val="334518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PCO will send out an evaluation form to you regarding this meeting.</a:t>
            </a:r>
          </a:p>
        </p:txBody>
      </p:sp>
      <p:sp>
        <p:nvSpPr>
          <p:cNvPr id="4" name="Slide Number Placeholder 3"/>
          <p:cNvSpPr>
            <a:spLocks noGrp="1"/>
          </p:cNvSpPr>
          <p:nvPr>
            <p:ph type="sldNum" sz="quarter" idx="5"/>
          </p:nvPr>
        </p:nvSpPr>
        <p:spPr/>
        <p:txBody>
          <a:bodyPr/>
          <a:lstStyle/>
          <a:p>
            <a:fld id="{C368579C-EAC7-0B4D-AE5F-5E3A5B26F7DD}" type="slidenum">
              <a:rPr lang="en-US" smtClean="0"/>
              <a:t>69</a:t>
            </a:fld>
            <a:endParaRPr lang="en-US" dirty="0"/>
          </a:p>
        </p:txBody>
      </p:sp>
    </p:spTree>
    <p:extLst>
      <p:ext uri="{BB962C8B-B14F-4D97-AF65-F5344CB8AC3E}">
        <p14:creationId xmlns:p14="http://schemas.microsoft.com/office/powerpoint/2010/main" val="11753277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like to thank everyone for their participation here in-person or on the webinar. Have a great day.</a:t>
            </a:r>
          </a:p>
        </p:txBody>
      </p:sp>
      <p:sp>
        <p:nvSpPr>
          <p:cNvPr id="4" name="Slide Number Placeholder 3"/>
          <p:cNvSpPr>
            <a:spLocks noGrp="1"/>
          </p:cNvSpPr>
          <p:nvPr>
            <p:ph type="sldNum" sz="quarter" idx="5"/>
          </p:nvPr>
        </p:nvSpPr>
        <p:spPr/>
        <p:txBody>
          <a:bodyPr/>
          <a:lstStyle/>
          <a:p>
            <a:fld id="{C368579C-EAC7-0B4D-AE5F-5E3A5B26F7DD}" type="slidenum">
              <a:rPr lang="en-US" smtClean="0"/>
              <a:t>70</a:t>
            </a:fld>
            <a:endParaRPr lang="en-US" dirty="0"/>
          </a:p>
        </p:txBody>
      </p:sp>
    </p:spTree>
    <p:extLst>
      <p:ext uri="{BB962C8B-B14F-4D97-AF65-F5344CB8AC3E}">
        <p14:creationId xmlns:p14="http://schemas.microsoft.com/office/powerpoint/2010/main" val="332545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Primary Care Office (PCO) was awarded a 5-year grant by the Health Resources and Services Administration (HRSA) to improve access to healthcare. As you can see, the first year began in April of last year, which means we are almost finished. In the PCO’s grant, we proposed the concept of Regional Meetings to meet specific federal requirements of the grant. Also demonstrated in the diagram, the end of the grant period will conclude in March of 2024.</a:t>
            </a:r>
          </a:p>
        </p:txBody>
      </p:sp>
      <p:sp>
        <p:nvSpPr>
          <p:cNvPr id="4" name="Slide Number Placeholder 3"/>
          <p:cNvSpPr>
            <a:spLocks noGrp="1"/>
          </p:cNvSpPr>
          <p:nvPr>
            <p:ph type="sldNum" sz="quarter" idx="5"/>
          </p:nvPr>
        </p:nvSpPr>
        <p:spPr/>
        <p:txBody>
          <a:bodyPr/>
          <a:lstStyle/>
          <a:p>
            <a:fld id="{C368579C-EAC7-0B4D-AE5F-5E3A5B26F7DD}" type="slidenum">
              <a:rPr lang="en-US" smtClean="0"/>
              <a:t>4</a:t>
            </a:fld>
            <a:endParaRPr lang="en-US" dirty="0"/>
          </a:p>
        </p:txBody>
      </p:sp>
    </p:spTree>
    <p:extLst>
      <p:ext uri="{BB962C8B-B14F-4D97-AF65-F5344CB8AC3E}">
        <p14:creationId xmlns:p14="http://schemas.microsoft.com/office/powerpoint/2010/main" val="3732637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your screen is a map of how the PCO divided the state into regions. These regions are associated in how geographically counties border each other and how the PCO looks at the areas for shortage designation. </a:t>
            </a:r>
          </a:p>
          <a:p>
            <a:r>
              <a:rPr lang="en-US" dirty="0"/>
              <a:t>Mid-Eastern Shore MD is in brown in the middle right on the map. It includes Kent, Queen Anne’s, Talbot, Caroline and Dorchester counties. It seemed very reasonable to group these jurisdictions together as a region due to similar demographics and existing collaborations. However, each county still has unique components that differ from each other as you will fine in each regional grouping.</a:t>
            </a:r>
          </a:p>
        </p:txBody>
      </p:sp>
      <p:sp>
        <p:nvSpPr>
          <p:cNvPr id="4" name="Slide Number Placeholder 3"/>
          <p:cNvSpPr>
            <a:spLocks noGrp="1"/>
          </p:cNvSpPr>
          <p:nvPr>
            <p:ph type="sldNum" sz="quarter" idx="5"/>
          </p:nvPr>
        </p:nvSpPr>
        <p:spPr/>
        <p:txBody>
          <a:bodyPr/>
          <a:lstStyle/>
          <a:p>
            <a:fld id="{C368579C-EAC7-0B4D-AE5F-5E3A5B26F7DD}" type="slidenum">
              <a:rPr lang="en-US" smtClean="0"/>
              <a:t>5</a:t>
            </a:fld>
            <a:endParaRPr lang="en-US" dirty="0"/>
          </a:p>
        </p:txBody>
      </p:sp>
    </p:spTree>
    <p:extLst>
      <p:ext uri="{BB962C8B-B14F-4D97-AF65-F5344CB8AC3E}">
        <p14:creationId xmlns:p14="http://schemas.microsoft.com/office/powerpoint/2010/main" val="339394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up, are Logistics.</a:t>
            </a:r>
          </a:p>
        </p:txBody>
      </p:sp>
      <p:sp>
        <p:nvSpPr>
          <p:cNvPr id="4" name="Slide Number Placeholder 3"/>
          <p:cNvSpPr>
            <a:spLocks noGrp="1"/>
          </p:cNvSpPr>
          <p:nvPr>
            <p:ph type="sldNum" sz="quarter" idx="5"/>
          </p:nvPr>
        </p:nvSpPr>
        <p:spPr/>
        <p:txBody>
          <a:bodyPr/>
          <a:lstStyle/>
          <a:p>
            <a:fld id="{C368579C-EAC7-0B4D-AE5F-5E3A5B26F7DD}" type="slidenum">
              <a:rPr lang="en-US" smtClean="0"/>
              <a:t>6</a:t>
            </a:fld>
            <a:endParaRPr lang="en-US" dirty="0"/>
          </a:p>
        </p:txBody>
      </p:sp>
    </p:spTree>
    <p:extLst>
      <p:ext uri="{BB962C8B-B14F-4D97-AF65-F5344CB8AC3E}">
        <p14:creationId xmlns:p14="http://schemas.microsoft.com/office/powerpoint/2010/main" val="3106165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8579C-EAC7-0B4D-AE5F-5E3A5B26F7DD}" type="slidenum">
              <a:rPr lang="en-US" smtClean="0"/>
              <a:t>7</a:t>
            </a:fld>
            <a:endParaRPr lang="en-US" dirty="0"/>
          </a:p>
        </p:txBody>
      </p:sp>
    </p:spTree>
    <p:extLst>
      <p:ext uri="{BB962C8B-B14F-4D97-AF65-F5344CB8AC3E}">
        <p14:creationId xmlns:p14="http://schemas.microsoft.com/office/powerpoint/2010/main" val="2483421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2196574E-C4B3-4CE9-AFCE-C4D217365F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C7F43B1B-AB84-48C6-B086-C7AA530A84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Federally required provider types for each discipline</a:t>
            </a:r>
          </a:p>
        </p:txBody>
      </p:sp>
      <p:sp>
        <p:nvSpPr>
          <p:cNvPr id="4" name="Header Placeholder 3">
            <a:extLst>
              <a:ext uri="{FF2B5EF4-FFF2-40B4-BE49-F238E27FC236}">
                <a16:creationId xmlns:a16="http://schemas.microsoft.com/office/drawing/2014/main" id="{87E3218D-6448-44D9-8311-16B59830D6FE}"/>
              </a:ext>
            </a:extLst>
          </p:cNvPr>
          <p:cNvSpPr>
            <a:spLocks noGrp="1"/>
          </p:cNvSpPr>
          <p:nvPr>
            <p:ph type="hdr" sz="quarter"/>
          </p:nvPr>
        </p:nvSpPr>
        <p:spPr/>
        <p:txBody>
          <a:bodyPr/>
          <a:lstStyle/>
          <a:p>
            <a:pPr>
              <a:defRPr/>
            </a:pPr>
            <a:r>
              <a:rPr lang="en-US" dirty="0"/>
              <a:t>PCO Overview</a:t>
            </a:r>
          </a:p>
        </p:txBody>
      </p:sp>
      <p:sp>
        <p:nvSpPr>
          <p:cNvPr id="50181" name="Slide Number Placeholder 4">
            <a:extLst>
              <a:ext uri="{FF2B5EF4-FFF2-40B4-BE49-F238E27FC236}">
                <a16:creationId xmlns:a16="http://schemas.microsoft.com/office/drawing/2014/main" id="{01C1881C-B0EB-4AB8-8785-F7D0DAD3A47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36638">
              <a:spcBef>
                <a:spcPct val="30000"/>
              </a:spcBef>
              <a:defRPr sz="1400">
                <a:solidFill>
                  <a:schemeClr val="tx1"/>
                </a:solidFill>
                <a:latin typeface="Calibri" panose="020F0502020204030204" pitchFamily="34" charset="0"/>
              </a:defRPr>
            </a:lvl1pPr>
            <a:lvl2pPr marL="742950" indent="-285750" defTabSz="1036638">
              <a:spcBef>
                <a:spcPct val="30000"/>
              </a:spcBef>
              <a:defRPr sz="1400">
                <a:solidFill>
                  <a:schemeClr val="tx1"/>
                </a:solidFill>
                <a:latin typeface="Calibri" panose="020F0502020204030204" pitchFamily="34" charset="0"/>
              </a:defRPr>
            </a:lvl2pPr>
            <a:lvl3pPr marL="1143000" indent="-228600" defTabSz="1036638">
              <a:spcBef>
                <a:spcPct val="30000"/>
              </a:spcBef>
              <a:defRPr sz="1400">
                <a:solidFill>
                  <a:schemeClr val="tx1"/>
                </a:solidFill>
                <a:latin typeface="Calibri" panose="020F0502020204030204" pitchFamily="34" charset="0"/>
              </a:defRPr>
            </a:lvl3pPr>
            <a:lvl4pPr marL="1600200" indent="-228600" defTabSz="1036638">
              <a:spcBef>
                <a:spcPct val="30000"/>
              </a:spcBef>
              <a:defRPr sz="1400">
                <a:solidFill>
                  <a:schemeClr val="tx1"/>
                </a:solidFill>
                <a:latin typeface="Calibri" panose="020F0502020204030204" pitchFamily="34" charset="0"/>
              </a:defRPr>
            </a:lvl4pPr>
            <a:lvl5pPr marL="2057400" indent="-228600" defTabSz="1036638">
              <a:spcBef>
                <a:spcPct val="30000"/>
              </a:spcBef>
              <a:defRPr sz="1400">
                <a:solidFill>
                  <a:schemeClr val="tx1"/>
                </a:solidFill>
                <a:latin typeface="Calibri" panose="020F0502020204030204" pitchFamily="34" charset="0"/>
              </a:defRPr>
            </a:lvl5pPr>
            <a:lvl6pPr marL="2514600" indent="-228600" defTabSz="1036638" eaLnBrk="0" fontAlgn="base" hangingPunct="0">
              <a:spcBef>
                <a:spcPct val="30000"/>
              </a:spcBef>
              <a:spcAft>
                <a:spcPct val="0"/>
              </a:spcAft>
              <a:defRPr sz="1400">
                <a:solidFill>
                  <a:schemeClr val="tx1"/>
                </a:solidFill>
                <a:latin typeface="Calibri" panose="020F0502020204030204" pitchFamily="34" charset="0"/>
              </a:defRPr>
            </a:lvl6pPr>
            <a:lvl7pPr marL="2971800" indent="-228600" defTabSz="1036638" eaLnBrk="0" fontAlgn="base" hangingPunct="0">
              <a:spcBef>
                <a:spcPct val="30000"/>
              </a:spcBef>
              <a:spcAft>
                <a:spcPct val="0"/>
              </a:spcAft>
              <a:defRPr sz="1400">
                <a:solidFill>
                  <a:schemeClr val="tx1"/>
                </a:solidFill>
                <a:latin typeface="Calibri" panose="020F0502020204030204" pitchFamily="34" charset="0"/>
              </a:defRPr>
            </a:lvl7pPr>
            <a:lvl8pPr marL="3429000" indent="-228600" defTabSz="1036638" eaLnBrk="0" fontAlgn="base" hangingPunct="0">
              <a:spcBef>
                <a:spcPct val="30000"/>
              </a:spcBef>
              <a:spcAft>
                <a:spcPct val="0"/>
              </a:spcAft>
              <a:defRPr sz="1400">
                <a:solidFill>
                  <a:schemeClr val="tx1"/>
                </a:solidFill>
                <a:latin typeface="Calibri" panose="020F0502020204030204" pitchFamily="34" charset="0"/>
              </a:defRPr>
            </a:lvl8pPr>
            <a:lvl9pPr marL="3886200" indent="-228600" defTabSz="1036638" eaLnBrk="0" fontAlgn="base" hangingPunct="0">
              <a:spcBef>
                <a:spcPct val="30000"/>
              </a:spcBef>
              <a:spcAft>
                <a:spcPct val="0"/>
              </a:spcAft>
              <a:defRPr sz="1400">
                <a:solidFill>
                  <a:schemeClr val="tx1"/>
                </a:solidFill>
                <a:latin typeface="Calibri" panose="020F0502020204030204" pitchFamily="34" charset="0"/>
              </a:defRPr>
            </a:lvl9pPr>
          </a:lstStyle>
          <a:p>
            <a:pPr>
              <a:spcBef>
                <a:spcPct val="0"/>
              </a:spcBef>
            </a:pPr>
            <a:fld id="{3F2995FC-D2C9-4353-A6A3-52A54590C985}" type="slidenum">
              <a:rPr lang="en-US" altLang="en-US" sz="1200" smtClean="0"/>
              <a:pPr>
                <a:spcBef>
                  <a:spcPct val="0"/>
                </a:spcBef>
              </a:pPr>
              <a:t>8</a:t>
            </a:fld>
            <a:endParaRPr lang="en-US" altLang="en-US" sz="12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8579C-EAC7-0B4D-AE5F-5E3A5B26F7DD}" type="slidenum">
              <a:rPr lang="en-US" smtClean="0"/>
              <a:t>10</a:t>
            </a:fld>
            <a:endParaRPr lang="en-US" dirty="0"/>
          </a:p>
        </p:txBody>
      </p:sp>
    </p:spTree>
    <p:extLst>
      <p:ext uri="{BB962C8B-B14F-4D97-AF65-F5344CB8AC3E}">
        <p14:creationId xmlns:p14="http://schemas.microsoft.com/office/powerpoint/2010/main" val="27999570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960F7A-981E-2849-A4A6-FFB20B3D6491}"/>
              </a:ext>
            </a:extLst>
          </p:cNvPr>
          <p:cNvSpPr/>
          <p:nvPr userDrawn="1"/>
        </p:nvSpPr>
        <p:spPr>
          <a:xfrm>
            <a:off x="0" y="1550987"/>
            <a:ext cx="12192000" cy="4423144"/>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EC1CAE-181F-AE45-82F8-A14FDE796289}"/>
              </a:ext>
            </a:extLst>
          </p:cNvPr>
          <p:cNvSpPr>
            <a:spLocks noGrp="1"/>
          </p:cNvSpPr>
          <p:nvPr>
            <p:ph type="ctrTitle" hasCustomPrompt="1"/>
          </p:nvPr>
        </p:nvSpPr>
        <p:spPr>
          <a:xfrm>
            <a:off x="1523694" y="2808325"/>
            <a:ext cx="9144000" cy="1338567"/>
          </a:xfrm>
        </p:spPr>
        <p:txBody>
          <a:bodyPr anchor="b">
            <a:normAutofit/>
          </a:bodyPr>
          <a:lstStyle>
            <a:lvl1pPr algn="ctr">
              <a:defRPr sz="4000">
                <a:solidFill>
                  <a:schemeClr val="tx1"/>
                </a:solidFill>
              </a:defRPr>
            </a:lvl1pPr>
          </a:lstStyle>
          <a:p>
            <a:r>
              <a:rPr lang="en-US" dirty="0"/>
              <a:t>Click to Add Title</a:t>
            </a:r>
          </a:p>
        </p:txBody>
      </p:sp>
      <p:sp>
        <p:nvSpPr>
          <p:cNvPr id="3" name="Subtitle 2">
            <a:extLst>
              <a:ext uri="{FF2B5EF4-FFF2-40B4-BE49-F238E27FC236}">
                <a16:creationId xmlns:a16="http://schemas.microsoft.com/office/drawing/2014/main" id="{B4AB1C7E-8E53-164B-8983-F17A528253E5}"/>
              </a:ext>
            </a:extLst>
          </p:cNvPr>
          <p:cNvSpPr>
            <a:spLocks noGrp="1"/>
          </p:cNvSpPr>
          <p:nvPr>
            <p:ph type="subTitle" idx="1" hasCustomPrompt="1"/>
          </p:nvPr>
        </p:nvSpPr>
        <p:spPr>
          <a:xfrm>
            <a:off x="1524000" y="4373217"/>
            <a:ext cx="9144000" cy="387626"/>
          </a:xfrm>
        </p:spPr>
        <p:txBody>
          <a:bodyPr/>
          <a:lstStyle>
            <a:lvl1pPr marL="0" indent="0" algn="ctr">
              <a:buNone/>
              <a:defRPr sz="2400" b="1">
                <a:solidFill>
                  <a:srgbClr val="C40E3E"/>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presenter name, title, office</a:t>
            </a:r>
          </a:p>
        </p:txBody>
      </p:sp>
      <p:sp>
        <p:nvSpPr>
          <p:cNvPr id="11" name="Text Placeholder 10">
            <a:extLst>
              <a:ext uri="{FF2B5EF4-FFF2-40B4-BE49-F238E27FC236}">
                <a16:creationId xmlns:a16="http://schemas.microsoft.com/office/drawing/2014/main" id="{7B8BAC13-88FE-C64F-96CA-64033FB21D6C}"/>
              </a:ext>
            </a:extLst>
          </p:cNvPr>
          <p:cNvSpPr>
            <a:spLocks noGrp="1"/>
          </p:cNvSpPr>
          <p:nvPr>
            <p:ph type="body" sz="quarter" idx="11" hasCustomPrompt="1"/>
          </p:nvPr>
        </p:nvSpPr>
        <p:spPr>
          <a:xfrm>
            <a:off x="1524000" y="4940300"/>
            <a:ext cx="9144000" cy="366713"/>
          </a:xfrm>
        </p:spPr>
        <p:txBody>
          <a:bodyPr/>
          <a:lstStyle>
            <a:lvl1pPr marL="0" indent="0" algn="ctr">
              <a:buNone/>
              <a:defRPr sz="2400">
                <a:solidFill>
                  <a:srgbClr val="C40E3E"/>
                </a:solidFill>
              </a:defRPr>
            </a:lvl1pPr>
          </a:lstStyle>
          <a:p>
            <a:pPr lvl="0"/>
            <a:r>
              <a:rPr lang="en-US" dirty="0"/>
              <a:t>Click to add date</a:t>
            </a:r>
          </a:p>
        </p:txBody>
      </p:sp>
      <p:pic>
        <p:nvPicPr>
          <p:cNvPr id="21" name="Picture 20">
            <a:extLst>
              <a:ext uri="{FF2B5EF4-FFF2-40B4-BE49-F238E27FC236}">
                <a16:creationId xmlns:a16="http://schemas.microsoft.com/office/drawing/2014/main" id="{B1337298-74C7-D143-9804-A644D0613C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0884" y="1900887"/>
            <a:ext cx="1229620" cy="992976"/>
          </a:xfrm>
          <a:prstGeom prst="rect">
            <a:avLst/>
          </a:prstGeom>
        </p:spPr>
      </p:pic>
      <p:pic>
        <p:nvPicPr>
          <p:cNvPr id="6" name="Picture 5">
            <a:extLst>
              <a:ext uri="{FF2B5EF4-FFF2-40B4-BE49-F238E27FC236}">
                <a16:creationId xmlns:a16="http://schemas.microsoft.com/office/drawing/2014/main" id="{EC7FB37E-432E-7A4F-B863-4B75CE2DBBB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610" y="-10160"/>
            <a:ext cx="12192000" cy="1837010"/>
          </a:xfrm>
          <a:prstGeom prst="rect">
            <a:avLst/>
          </a:prstGeom>
        </p:spPr>
      </p:pic>
      <p:pic>
        <p:nvPicPr>
          <p:cNvPr id="8" name="Picture 7">
            <a:extLst>
              <a:ext uri="{FF2B5EF4-FFF2-40B4-BE49-F238E27FC236}">
                <a16:creationId xmlns:a16="http://schemas.microsoft.com/office/drawing/2014/main" id="{DF213F6B-DB0A-0A45-AF73-5CD8B81A2AA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877068"/>
            <a:ext cx="12192000" cy="1179543"/>
          </a:xfrm>
          <a:prstGeom prst="rect">
            <a:avLst/>
          </a:prstGeom>
        </p:spPr>
      </p:pic>
      <p:pic>
        <p:nvPicPr>
          <p:cNvPr id="9" name="Picture 8">
            <a:extLst>
              <a:ext uri="{FF2B5EF4-FFF2-40B4-BE49-F238E27FC236}">
                <a16:creationId xmlns:a16="http://schemas.microsoft.com/office/drawing/2014/main" id="{CAC89C6B-9E8C-E847-91E4-0288DCEE107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96281"/>
          <a:stretch/>
        </p:blipFill>
        <p:spPr>
          <a:xfrm>
            <a:off x="-612" y="5820248"/>
            <a:ext cx="12192000" cy="60959"/>
          </a:xfrm>
          <a:prstGeom prst="rect">
            <a:avLst/>
          </a:prstGeom>
        </p:spPr>
      </p:pic>
    </p:spTree>
    <p:extLst>
      <p:ext uri="{BB962C8B-B14F-4D97-AF65-F5344CB8AC3E}">
        <p14:creationId xmlns:p14="http://schemas.microsoft.com/office/powerpoint/2010/main" val="2085150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8AD7A-692D-214C-B1E6-40FF2519FA22}"/>
              </a:ext>
            </a:extLst>
          </p:cNvPr>
          <p:cNvSpPr>
            <a:spLocks noGrp="1"/>
          </p:cNvSpPr>
          <p:nvPr>
            <p:ph type="title" hasCustomPrompt="1"/>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D4819F98-A45F-E94A-B7CD-C1136BEA9F7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07C9E59-65FE-C340-86D6-CB8875869EA8}"/>
              </a:ext>
            </a:extLst>
          </p:cNvPr>
          <p:cNvSpPr>
            <a:spLocks noGrp="1"/>
          </p:cNvSpPr>
          <p:nvPr>
            <p:ph type="sldNum" sz="quarter" idx="12"/>
          </p:nvPr>
        </p:nvSpPr>
        <p:spPr/>
        <p:txBody>
          <a:bodyPr/>
          <a:lstStyle/>
          <a:p>
            <a:fld id="{D275CE6D-5C38-C543-B8AD-F8110668FDF9}" type="slidenum">
              <a:rPr lang="en-US" smtClean="0"/>
              <a:t>‹#›</a:t>
            </a:fld>
            <a:endParaRPr lang="en-US" dirty="0"/>
          </a:p>
        </p:txBody>
      </p:sp>
      <p:cxnSp>
        <p:nvCxnSpPr>
          <p:cNvPr id="5" name="Shape 99">
            <a:extLst>
              <a:ext uri="{FF2B5EF4-FFF2-40B4-BE49-F238E27FC236}">
                <a16:creationId xmlns:a16="http://schemas.microsoft.com/office/drawing/2014/main" id="{4878ACEC-C273-FC42-8FF0-6A137603AC86}"/>
              </a:ext>
            </a:extLst>
          </p:cNvPr>
          <p:cNvCxnSpPr>
            <a:cxnSpLocks/>
          </p:cNvCxnSpPr>
          <p:nvPr userDrawn="1"/>
        </p:nvCxnSpPr>
        <p:spPr>
          <a:xfrm>
            <a:off x="983837" y="1582071"/>
            <a:ext cx="11208163" cy="0"/>
          </a:xfrm>
          <a:prstGeom prst="straightConnector1">
            <a:avLst/>
          </a:prstGeom>
          <a:noFill/>
          <a:ln w="28575" cap="flat" cmpd="sng">
            <a:solidFill>
              <a:srgbClr val="C40E3E"/>
            </a:solidFill>
            <a:prstDash val="solid"/>
            <a:round/>
            <a:headEnd type="none" w="lg" len="lg"/>
            <a:tailEnd type="none" w="lg" len="lg"/>
          </a:ln>
        </p:spPr>
      </p:cxnSp>
    </p:spTree>
    <p:extLst>
      <p:ext uri="{BB962C8B-B14F-4D97-AF65-F5344CB8AC3E}">
        <p14:creationId xmlns:p14="http://schemas.microsoft.com/office/powerpoint/2010/main" val="1540285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A64AD5-665A-C744-89D9-40F741E5C759}"/>
              </a:ext>
            </a:extLst>
          </p:cNvPr>
          <p:cNvSpPr>
            <a:spLocks noGrp="1"/>
          </p:cNvSpPr>
          <p:nvPr>
            <p:ph type="title" orient="vert" hasCustomPrompt="1"/>
          </p:nvPr>
        </p:nvSpPr>
        <p:spPr>
          <a:xfrm>
            <a:off x="8724900" y="365125"/>
            <a:ext cx="2628900" cy="5811838"/>
          </a:xfrm>
        </p:spPr>
        <p:txBody>
          <a:bodyPr vert="eaVert"/>
          <a:lstStyle/>
          <a:p>
            <a:r>
              <a:rPr lang="en-US" dirty="0"/>
              <a:t>Click to Edit Master </a:t>
            </a:r>
            <a:br>
              <a:rPr lang="en-US" dirty="0"/>
            </a:br>
            <a:r>
              <a:rPr lang="en-US" dirty="0"/>
              <a:t>Title Style</a:t>
            </a:r>
          </a:p>
        </p:txBody>
      </p:sp>
      <p:sp>
        <p:nvSpPr>
          <p:cNvPr id="3" name="Vertical Text Placeholder 2">
            <a:extLst>
              <a:ext uri="{FF2B5EF4-FFF2-40B4-BE49-F238E27FC236}">
                <a16:creationId xmlns:a16="http://schemas.microsoft.com/office/drawing/2014/main" id="{E94136C4-AA83-DE43-BE00-E228E3F2BD52}"/>
              </a:ext>
            </a:extLst>
          </p:cNvPr>
          <p:cNvSpPr>
            <a:spLocks noGrp="1"/>
          </p:cNvSpPr>
          <p:nvPr>
            <p:ph type="body" orient="vert" idx="1"/>
          </p:nvPr>
        </p:nvSpPr>
        <p:spPr>
          <a:xfrm>
            <a:off x="838200" y="365125"/>
            <a:ext cx="7734300" cy="5811838"/>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1D3193CF-F9DC-B44A-A876-F2CFF65440CD}"/>
              </a:ext>
            </a:extLst>
          </p:cNvPr>
          <p:cNvSpPr>
            <a:spLocks noGrp="1"/>
          </p:cNvSpPr>
          <p:nvPr>
            <p:ph type="sldNum" sz="quarter" idx="12"/>
          </p:nvPr>
        </p:nvSpPr>
        <p:spPr/>
        <p:txBody>
          <a:bodyPr/>
          <a:lstStyle/>
          <a:p>
            <a:fld id="{D275CE6D-5C38-C543-B8AD-F8110668FDF9}" type="slidenum">
              <a:rPr lang="en-US" smtClean="0"/>
              <a:t>‹#›</a:t>
            </a:fld>
            <a:endParaRPr lang="en-US" dirty="0"/>
          </a:p>
        </p:txBody>
      </p:sp>
      <p:cxnSp>
        <p:nvCxnSpPr>
          <p:cNvPr id="5" name="Shape 99">
            <a:extLst>
              <a:ext uri="{FF2B5EF4-FFF2-40B4-BE49-F238E27FC236}">
                <a16:creationId xmlns:a16="http://schemas.microsoft.com/office/drawing/2014/main" id="{784700B9-E3D3-064D-B1E6-41202D9F58D4}"/>
              </a:ext>
            </a:extLst>
          </p:cNvPr>
          <p:cNvCxnSpPr>
            <a:cxnSpLocks/>
          </p:cNvCxnSpPr>
          <p:nvPr userDrawn="1"/>
        </p:nvCxnSpPr>
        <p:spPr>
          <a:xfrm>
            <a:off x="9263518" y="365125"/>
            <a:ext cx="0" cy="5246535"/>
          </a:xfrm>
          <a:prstGeom prst="straightConnector1">
            <a:avLst/>
          </a:prstGeom>
          <a:noFill/>
          <a:ln w="28575" cap="flat" cmpd="sng">
            <a:solidFill>
              <a:srgbClr val="C40E3E"/>
            </a:solidFill>
            <a:prstDash val="solid"/>
            <a:round/>
            <a:headEnd type="none" w="lg" len="lg"/>
            <a:tailEnd type="none" w="lg" len="lg"/>
          </a:ln>
        </p:spPr>
      </p:cxnSp>
    </p:spTree>
    <p:extLst>
      <p:ext uri="{BB962C8B-B14F-4D97-AF65-F5344CB8AC3E}">
        <p14:creationId xmlns:p14="http://schemas.microsoft.com/office/powerpoint/2010/main" val="3647689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9F195-B40D-0E4C-B1D2-11C6A5EE0CE1}"/>
              </a:ext>
            </a:extLst>
          </p:cNvPr>
          <p:cNvSpPr>
            <a:spLocks noGrp="1"/>
          </p:cNvSpPr>
          <p:nvPr>
            <p:ph type="title" hasCustomPrompt="1"/>
          </p:nvPr>
        </p:nvSpPr>
        <p:spPr>
          <a:xfrm>
            <a:off x="838200" y="596349"/>
            <a:ext cx="10515600" cy="994949"/>
          </a:xfrm>
        </p:spPr>
        <p:txBody>
          <a:bodyPr>
            <a:normAutofit/>
          </a:bodyPr>
          <a:lstStyle>
            <a:lvl1pPr>
              <a:defRPr sz="4400"/>
            </a:lvl1pPr>
          </a:lstStyle>
          <a:p>
            <a:r>
              <a:rPr lang="en-US" dirty="0"/>
              <a:t>Click to Edit Master Title Style</a:t>
            </a:r>
          </a:p>
        </p:txBody>
      </p:sp>
      <p:sp>
        <p:nvSpPr>
          <p:cNvPr id="3" name="Content Placeholder 2">
            <a:extLst>
              <a:ext uri="{FF2B5EF4-FFF2-40B4-BE49-F238E27FC236}">
                <a16:creationId xmlns:a16="http://schemas.microsoft.com/office/drawing/2014/main" id="{9D871D74-B903-E740-B842-E2BB1355DBDC}"/>
              </a:ext>
            </a:extLst>
          </p:cNvPr>
          <p:cNvSpPr>
            <a:spLocks noGrp="1"/>
          </p:cNvSpPr>
          <p:nvPr>
            <p:ph idx="1"/>
          </p:nvPr>
        </p:nvSpPr>
        <p:spPr>
          <a:xfrm>
            <a:off x="1282148" y="1825625"/>
            <a:ext cx="10071652" cy="4351338"/>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400">
                <a:solidFill>
                  <a:schemeClr val="tx1">
                    <a:lumMod val="85000"/>
                    <a:lumOff val="15000"/>
                  </a:schemeClr>
                </a:solidFill>
              </a:defRPr>
            </a:lvl3pPr>
            <a:lvl4pPr>
              <a:defRPr sz="2400">
                <a:solidFill>
                  <a:schemeClr val="tx1">
                    <a:lumMod val="85000"/>
                    <a:lumOff val="15000"/>
                  </a:schemeClr>
                </a:solidFill>
              </a:defRPr>
            </a:lvl4pPr>
            <a:lvl5pPr>
              <a:defRPr sz="2400">
                <a:solidFill>
                  <a:schemeClr val="tx1">
                    <a:lumMod val="85000"/>
                    <a:lumOff val="1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09AB431-9F66-664E-9CD0-ED4F8EA2F628}"/>
              </a:ext>
            </a:extLst>
          </p:cNvPr>
          <p:cNvSpPr>
            <a:spLocks noGrp="1"/>
          </p:cNvSpPr>
          <p:nvPr>
            <p:ph type="sldNum" sz="quarter" idx="12"/>
          </p:nvPr>
        </p:nvSpPr>
        <p:spPr>
          <a:xfrm>
            <a:off x="537186" y="6253165"/>
            <a:ext cx="543338" cy="365125"/>
          </a:xfrm>
        </p:spPr>
        <p:txBody>
          <a:bodyPr/>
          <a:lstStyle>
            <a:lvl1pPr>
              <a:defRPr sz="1800">
                <a:latin typeface="Calibri" panose="020F0502020204030204" pitchFamily="34" charset="0"/>
                <a:cs typeface="Calibri" panose="020F0502020204030204" pitchFamily="34" charset="0"/>
              </a:defRPr>
            </a:lvl1pPr>
          </a:lstStyle>
          <a:p>
            <a:fld id="{D275CE6D-5C38-C543-B8AD-F8110668FDF9}" type="slidenum">
              <a:rPr lang="en-US" smtClean="0"/>
              <a:pPr/>
              <a:t>‹#›</a:t>
            </a:fld>
            <a:endParaRPr lang="en-US" dirty="0"/>
          </a:p>
        </p:txBody>
      </p:sp>
      <p:sp>
        <p:nvSpPr>
          <p:cNvPr id="8" name="Text Placeholder 7">
            <a:extLst>
              <a:ext uri="{FF2B5EF4-FFF2-40B4-BE49-F238E27FC236}">
                <a16:creationId xmlns:a16="http://schemas.microsoft.com/office/drawing/2014/main" id="{8F4DEA67-6A4F-9649-A24B-C40F247C0A8B}"/>
              </a:ext>
            </a:extLst>
          </p:cNvPr>
          <p:cNvSpPr>
            <a:spLocks noGrp="1"/>
          </p:cNvSpPr>
          <p:nvPr>
            <p:ph type="body" sz="quarter" idx="13" hasCustomPrompt="1"/>
          </p:nvPr>
        </p:nvSpPr>
        <p:spPr>
          <a:xfrm>
            <a:off x="884583" y="362022"/>
            <a:ext cx="10469217" cy="343659"/>
          </a:xfrm>
        </p:spPr>
        <p:txBody>
          <a:bodyPr>
            <a:noAutofit/>
          </a:bodyPr>
          <a:lstStyle>
            <a:lvl1pPr marL="0" indent="0">
              <a:buNone/>
              <a:defRPr sz="2200" i="1">
                <a:solidFill>
                  <a:schemeClr val="tx1">
                    <a:lumMod val="50000"/>
                    <a:lumOff val="50000"/>
                  </a:schemeClr>
                </a:solidFill>
                <a:latin typeface="Calibri" panose="020F0502020204030204" pitchFamily="34" charset="0"/>
                <a:cs typeface="Calibri" panose="020F0502020204030204" pitchFamily="34" charset="0"/>
              </a:defRPr>
            </a:lvl1pPr>
          </a:lstStyle>
          <a:p>
            <a:pPr lvl="0"/>
            <a:r>
              <a:rPr lang="en-US" dirty="0"/>
              <a:t>Click to Add Chapter Reference: Title</a:t>
            </a:r>
          </a:p>
        </p:txBody>
      </p:sp>
      <p:cxnSp>
        <p:nvCxnSpPr>
          <p:cNvPr id="7" name="Shape 99">
            <a:extLst>
              <a:ext uri="{FF2B5EF4-FFF2-40B4-BE49-F238E27FC236}">
                <a16:creationId xmlns:a16="http://schemas.microsoft.com/office/drawing/2014/main" id="{C09A3890-68F3-4E4F-B626-7285D1AA9403}"/>
              </a:ext>
            </a:extLst>
          </p:cNvPr>
          <p:cNvCxnSpPr>
            <a:cxnSpLocks/>
          </p:cNvCxnSpPr>
          <p:nvPr userDrawn="1"/>
        </p:nvCxnSpPr>
        <p:spPr>
          <a:xfrm>
            <a:off x="983837" y="1469337"/>
            <a:ext cx="11208163" cy="0"/>
          </a:xfrm>
          <a:prstGeom prst="straightConnector1">
            <a:avLst/>
          </a:prstGeom>
          <a:noFill/>
          <a:ln w="28575" cap="flat" cmpd="sng">
            <a:solidFill>
              <a:srgbClr val="C40E3E"/>
            </a:solidFill>
            <a:prstDash val="solid"/>
            <a:round/>
            <a:headEnd type="none" w="lg" len="lg"/>
            <a:tailEnd type="none" w="lg" len="lg"/>
          </a:ln>
        </p:spPr>
      </p:cxnSp>
    </p:spTree>
    <p:extLst>
      <p:ext uri="{BB962C8B-B14F-4D97-AF65-F5344CB8AC3E}">
        <p14:creationId xmlns:p14="http://schemas.microsoft.com/office/powerpoint/2010/main" val="655342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62F32DB1-E964-D44B-9D97-3CEFD7EBC5E3}"/>
              </a:ext>
            </a:extLst>
          </p:cNvPr>
          <p:cNvSpPr>
            <a:spLocks noGrp="1"/>
          </p:cNvSpPr>
          <p:nvPr>
            <p:ph type="body" sz="quarter" idx="13" hasCustomPrompt="1"/>
          </p:nvPr>
        </p:nvSpPr>
        <p:spPr>
          <a:xfrm>
            <a:off x="1610139" y="3575637"/>
            <a:ext cx="10581860" cy="569913"/>
          </a:xfrm>
          <a:prstGeom prst="rect">
            <a:avLst/>
          </a:prstGeom>
        </p:spPr>
        <p:txBody>
          <a:bodyPr>
            <a:noAutofit/>
          </a:bodyPr>
          <a:lstStyle>
            <a:lvl1pPr>
              <a:buNone/>
              <a:defRPr sz="4000" i="1">
                <a:solidFill>
                  <a:schemeClr val="tx1"/>
                </a:solidFill>
                <a:latin typeface="Calibri" panose="020F0502020204030204" pitchFamily="34" charset="0"/>
                <a:cs typeface="Calibri" panose="020F0502020204030204" pitchFamily="34" charset="0"/>
              </a:defRPr>
            </a:lvl1pPr>
          </a:lstStyle>
          <a:p>
            <a:pPr lvl="0"/>
            <a:r>
              <a:rPr lang="en-US" dirty="0"/>
              <a:t>Click to Add Chapter Intro</a:t>
            </a:r>
          </a:p>
        </p:txBody>
      </p:sp>
      <p:sp>
        <p:nvSpPr>
          <p:cNvPr id="6" name="Text Placeholder 9">
            <a:extLst>
              <a:ext uri="{FF2B5EF4-FFF2-40B4-BE49-F238E27FC236}">
                <a16:creationId xmlns:a16="http://schemas.microsoft.com/office/drawing/2014/main" id="{2A0465EC-8468-8947-A27C-8FA981D39BF2}"/>
              </a:ext>
            </a:extLst>
          </p:cNvPr>
          <p:cNvSpPr>
            <a:spLocks noGrp="1"/>
          </p:cNvSpPr>
          <p:nvPr>
            <p:ph type="body" sz="quarter" idx="14" hasCustomPrompt="1"/>
          </p:nvPr>
        </p:nvSpPr>
        <p:spPr>
          <a:xfrm>
            <a:off x="1610138" y="4162495"/>
            <a:ext cx="10581861" cy="764217"/>
          </a:xfrm>
          <a:prstGeom prst="rect">
            <a:avLst/>
          </a:prstGeom>
        </p:spPr>
        <p:txBody>
          <a:bodyPr>
            <a:noAutofit/>
          </a:bodyPr>
          <a:lstStyle>
            <a:lvl1pPr>
              <a:buNone/>
              <a:defRPr sz="5500" b="1">
                <a:latin typeface="Calibri" panose="020F0502020204030204" pitchFamily="34" charset="0"/>
                <a:cs typeface="Calibri" panose="020F0502020204030204" pitchFamily="34" charset="0"/>
              </a:defRPr>
            </a:lvl1pPr>
          </a:lstStyle>
          <a:p>
            <a:pPr lvl="0"/>
            <a:r>
              <a:rPr lang="en-US" dirty="0"/>
              <a:t>Click to Add Chapter Title</a:t>
            </a:r>
          </a:p>
        </p:txBody>
      </p:sp>
      <p:cxnSp>
        <p:nvCxnSpPr>
          <p:cNvPr id="7" name="Shape 99">
            <a:extLst>
              <a:ext uri="{FF2B5EF4-FFF2-40B4-BE49-F238E27FC236}">
                <a16:creationId xmlns:a16="http://schemas.microsoft.com/office/drawing/2014/main" id="{94E87B3F-A490-CE4B-89E0-18FC29BB5205}"/>
              </a:ext>
            </a:extLst>
          </p:cNvPr>
          <p:cNvCxnSpPr>
            <a:cxnSpLocks/>
          </p:cNvCxnSpPr>
          <p:nvPr userDrawn="1"/>
        </p:nvCxnSpPr>
        <p:spPr>
          <a:xfrm>
            <a:off x="1610139" y="4225063"/>
            <a:ext cx="10581861" cy="0"/>
          </a:xfrm>
          <a:prstGeom prst="straightConnector1">
            <a:avLst/>
          </a:prstGeom>
          <a:noFill/>
          <a:ln w="28575" cap="flat" cmpd="sng">
            <a:solidFill>
              <a:srgbClr val="C40E3E"/>
            </a:solidFill>
            <a:prstDash val="solid"/>
            <a:round/>
            <a:headEnd type="none" w="lg" len="lg"/>
            <a:tailEnd type="none" w="lg" len="lg"/>
          </a:ln>
        </p:spPr>
      </p:cxnSp>
    </p:spTree>
    <p:extLst>
      <p:ext uri="{BB962C8B-B14F-4D97-AF65-F5344CB8AC3E}">
        <p14:creationId xmlns:p14="http://schemas.microsoft.com/office/powerpoint/2010/main" val="2796408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B2FD7-958A-0C45-B087-7DDC509F8C39}"/>
              </a:ext>
            </a:extLst>
          </p:cNvPr>
          <p:cNvSpPr>
            <a:spLocks noGrp="1"/>
          </p:cNvSpPr>
          <p:nvPr>
            <p:ph type="title" hasCustomPrompt="1"/>
          </p:nvPr>
        </p:nvSpPr>
        <p:spPr>
          <a:xfrm>
            <a:off x="831850" y="1709738"/>
            <a:ext cx="10515600" cy="2852737"/>
          </a:xfrm>
        </p:spPr>
        <p:txBody>
          <a:bodyPr anchor="b">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F8D793A9-78D0-DB44-9842-DF34C4F56FCD}"/>
              </a:ext>
            </a:extLst>
          </p:cNvPr>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8B9850A2-0FAF-1F4F-9CFE-2458DCD44158}"/>
              </a:ext>
            </a:extLst>
          </p:cNvPr>
          <p:cNvSpPr>
            <a:spLocks noGrp="1"/>
          </p:cNvSpPr>
          <p:nvPr>
            <p:ph type="sldNum" sz="quarter" idx="12"/>
          </p:nvPr>
        </p:nvSpPr>
        <p:spPr/>
        <p:txBody>
          <a:bodyPr/>
          <a:lstStyle/>
          <a:p>
            <a:fld id="{D275CE6D-5C38-C543-B8AD-F8110668FDF9}" type="slidenum">
              <a:rPr lang="en-US" smtClean="0"/>
              <a:t>‹#›</a:t>
            </a:fld>
            <a:endParaRPr lang="en-US" dirty="0"/>
          </a:p>
        </p:txBody>
      </p:sp>
      <p:cxnSp>
        <p:nvCxnSpPr>
          <p:cNvPr id="5" name="Shape 99">
            <a:extLst>
              <a:ext uri="{FF2B5EF4-FFF2-40B4-BE49-F238E27FC236}">
                <a16:creationId xmlns:a16="http://schemas.microsoft.com/office/drawing/2014/main" id="{973325D0-1E67-7343-83E5-FA2188290DAA}"/>
              </a:ext>
            </a:extLst>
          </p:cNvPr>
          <p:cNvCxnSpPr>
            <a:cxnSpLocks/>
          </p:cNvCxnSpPr>
          <p:nvPr userDrawn="1"/>
        </p:nvCxnSpPr>
        <p:spPr>
          <a:xfrm>
            <a:off x="831850" y="4589463"/>
            <a:ext cx="11360150" cy="0"/>
          </a:xfrm>
          <a:prstGeom prst="straightConnector1">
            <a:avLst/>
          </a:prstGeom>
          <a:noFill/>
          <a:ln w="28575" cap="flat" cmpd="sng">
            <a:solidFill>
              <a:srgbClr val="C40E3E"/>
            </a:solidFill>
            <a:prstDash val="solid"/>
            <a:round/>
            <a:headEnd type="none" w="lg" len="lg"/>
            <a:tailEnd type="none" w="lg" len="lg"/>
          </a:ln>
        </p:spPr>
      </p:cxnSp>
    </p:spTree>
    <p:extLst>
      <p:ext uri="{BB962C8B-B14F-4D97-AF65-F5344CB8AC3E}">
        <p14:creationId xmlns:p14="http://schemas.microsoft.com/office/powerpoint/2010/main" val="3887514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FAF1C-2FEF-6242-ABE9-7D70C8595B35}"/>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B026BE8-82C8-4142-AE0F-CE6E9BD0AD14}"/>
              </a:ext>
            </a:extLst>
          </p:cNvPr>
          <p:cNvSpPr>
            <a:spLocks noGrp="1"/>
          </p:cNvSpPr>
          <p:nvPr>
            <p:ph sz="half" idx="1"/>
          </p:nvPr>
        </p:nvSpPr>
        <p:spPr>
          <a:xfrm>
            <a:off x="1182758" y="1825625"/>
            <a:ext cx="4837042"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BD5BAE-18FF-7744-943F-AF451994984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43AD9767-8F21-2644-BB12-1DA08EE147FC}"/>
              </a:ext>
            </a:extLst>
          </p:cNvPr>
          <p:cNvSpPr>
            <a:spLocks noGrp="1"/>
          </p:cNvSpPr>
          <p:nvPr>
            <p:ph type="sldNum" sz="quarter" idx="12"/>
          </p:nvPr>
        </p:nvSpPr>
        <p:spPr/>
        <p:txBody>
          <a:bodyPr/>
          <a:lstStyle/>
          <a:p>
            <a:fld id="{D275CE6D-5C38-C543-B8AD-F8110668FDF9}" type="slidenum">
              <a:rPr lang="en-US" smtClean="0"/>
              <a:t>‹#›</a:t>
            </a:fld>
            <a:endParaRPr lang="en-US" dirty="0"/>
          </a:p>
        </p:txBody>
      </p:sp>
      <p:cxnSp>
        <p:nvCxnSpPr>
          <p:cNvPr id="6" name="Shape 99">
            <a:extLst>
              <a:ext uri="{FF2B5EF4-FFF2-40B4-BE49-F238E27FC236}">
                <a16:creationId xmlns:a16="http://schemas.microsoft.com/office/drawing/2014/main" id="{83DE70EB-F425-BB4F-89B5-AA119946A7DC}"/>
              </a:ext>
            </a:extLst>
          </p:cNvPr>
          <p:cNvCxnSpPr>
            <a:cxnSpLocks/>
          </p:cNvCxnSpPr>
          <p:nvPr userDrawn="1"/>
        </p:nvCxnSpPr>
        <p:spPr>
          <a:xfrm>
            <a:off x="983837" y="1569545"/>
            <a:ext cx="11208163" cy="0"/>
          </a:xfrm>
          <a:prstGeom prst="straightConnector1">
            <a:avLst/>
          </a:prstGeom>
          <a:noFill/>
          <a:ln w="28575" cap="flat" cmpd="sng">
            <a:solidFill>
              <a:srgbClr val="C40E3E"/>
            </a:solidFill>
            <a:prstDash val="solid"/>
            <a:round/>
            <a:headEnd type="none" w="lg" len="lg"/>
            <a:tailEnd type="none" w="lg" len="lg"/>
          </a:ln>
        </p:spPr>
      </p:cxnSp>
    </p:spTree>
    <p:extLst>
      <p:ext uri="{BB962C8B-B14F-4D97-AF65-F5344CB8AC3E}">
        <p14:creationId xmlns:p14="http://schemas.microsoft.com/office/powerpoint/2010/main" val="2956567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7DC57-EA5D-8A44-945E-B158D9524DB6}"/>
              </a:ext>
            </a:extLst>
          </p:cNvPr>
          <p:cNvSpPr>
            <a:spLocks noGrp="1"/>
          </p:cNvSpPr>
          <p:nvPr>
            <p:ph type="title" hasCustomPrompt="1"/>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595C1A9C-F576-4A47-A383-5DE1DD2F61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C93EC18-C9B1-7F4B-BFEA-54F523EF74F2}"/>
              </a:ext>
            </a:extLst>
          </p:cNvPr>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952A4D5A-5DB2-484D-88C8-A024BBC26A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24C890A-252B-B348-84D8-D857DB0A8DE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630C7B4F-6D0B-904C-9885-7CB0869B0960}"/>
              </a:ext>
            </a:extLst>
          </p:cNvPr>
          <p:cNvSpPr>
            <a:spLocks noGrp="1"/>
          </p:cNvSpPr>
          <p:nvPr>
            <p:ph type="sldNum" sz="quarter" idx="12"/>
          </p:nvPr>
        </p:nvSpPr>
        <p:spPr/>
        <p:txBody>
          <a:bodyPr/>
          <a:lstStyle/>
          <a:p>
            <a:fld id="{D275CE6D-5C38-C543-B8AD-F8110668FDF9}" type="slidenum">
              <a:rPr lang="en-US" smtClean="0"/>
              <a:t>‹#›</a:t>
            </a:fld>
            <a:endParaRPr lang="en-US" dirty="0"/>
          </a:p>
        </p:txBody>
      </p:sp>
      <p:cxnSp>
        <p:nvCxnSpPr>
          <p:cNvPr id="10" name="Shape 99">
            <a:extLst>
              <a:ext uri="{FF2B5EF4-FFF2-40B4-BE49-F238E27FC236}">
                <a16:creationId xmlns:a16="http://schemas.microsoft.com/office/drawing/2014/main" id="{66AD6D74-344E-A54C-9A0C-D9987DFF3753}"/>
              </a:ext>
            </a:extLst>
          </p:cNvPr>
          <p:cNvCxnSpPr>
            <a:cxnSpLocks/>
          </p:cNvCxnSpPr>
          <p:nvPr userDrawn="1"/>
        </p:nvCxnSpPr>
        <p:spPr>
          <a:xfrm>
            <a:off x="983837" y="1469337"/>
            <a:ext cx="11208163" cy="0"/>
          </a:xfrm>
          <a:prstGeom prst="straightConnector1">
            <a:avLst/>
          </a:prstGeom>
          <a:noFill/>
          <a:ln w="28575" cap="flat" cmpd="sng">
            <a:solidFill>
              <a:srgbClr val="C40E3E"/>
            </a:solidFill>
            <a:prstDash val="solid"/>
            <a:round/>
            <a:headEnd type="none" w="lg" len="lg"/>
            <a:tailEnd type="none" w="lg" len="lg"/>
          </a:ln>
        </p:spPr>
      </p:cxnSp>
    </p:spTree>
    <p:extLst>
      <p:ext uri="{BB962C8B-B14F-4D97-AF65-F5344CB8AC3E}">
        <p14:creationId xmlns:p14="http://schemas.microsoft.com/office/powerpoint/2010/main" val="3479465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F2EC0-F0AE-9445-A41E-5C87D776FBEF}"/>
              </a:ext>
            </a:extLst>
          </p:cNvPr>
          <p:cNvSpPr>
            <a:spLocks noGrp="1"/>
          </p:cNvSpPr>
          <p:nvPr>
            <p:ph type="title" hasCustomPrompt="1"/>
          </p:nvPr>
        </p:nvSpPr>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BE83625D-A756-7F49-AB3B-3B19F7CAA9EA}"/>
              </a:ext>
            </a:extLst>
          </p:cNvPr>
          <p:cNvSpPr>
            <a:spLocks noGrp="1"/>
          </p:cNvSpPr>
          <p:nvPr>
            <p:ph type="sldNum" sz="quarter" idx="12"/>
          </p:nvPr>
        </p:nvSpPr>
        <p:spPr/>
        <p:txBody>
          <a:bodyPr/>
          <a:lstStyle/>
          <a:p>
            <a:fld id="{D275CE6D-5C38-C543-B8AD-F8110668FDF9}" type="slidenum">
              <a:rPr lang="en-US" smtClean="0"/>
              <a:t>‹#›</a:t>
            </a:fld>
            <a:endParaRPr lang="en-US" dirty="0"/>
          </a:p>
        </p:txBody>
      </p:sp>
      <p:cxnSp>
        <p:nvCxnSpPr>
          <p:cNvPr id="4" name="Shape 99">
            <a:extLst>
              <a:ext uri="{FF2B5EF4-FFF2-40B4-BE49-F238E27FC236}">
                <a16:creationId xmlns:a16="http://schemas.microsoft.com/office/drawing/2014/main" id="{D1908872-F504-B444-82AE-1560204653B7}"/>
              </a:ext>
            </a:extLst>
          </p:cNvPr>
          <p:cNvCxnSpPr>
            <a:cxnSpLocks/>
          </p:cNvCxnSpPr>
          <p:nvPr userDrawn="1"/>
        </p:nvCxnSpPr>
        <p:spPr>
          <a:xfrm>
            <a:off x="983837" y="1582071"/>
            <a:ext cx="11208163" cy="0"/>
          </a:xfrm>
          <a:prstGeom prst="straightConnector1">
            <a:avLst/>
          </a:prstGeom>
          <a:noFill/>
          <a:ln w="28575" cap="flat" cmpd="sng">
            <a:solidFill>
              <a:srgbClr val="C40E3E"/>
            </a:solidFill>
            <a:prstDash val="solid"/>
            <a:round/>
            <a:headEnd type="none" w="lg" len="lg"/>
            <a:tailEnd type="none" w="lg" len="lg"/>
          </a:ln>
        </p:spPr>
      </p:cxnSp>
    </p:spTree>
    <p:extLst>
      <p:ext uri="{BB962C8B-B14F-4D97-AF65-F5344CB8AC3E}">
        <p14:creationId xmlns:p14="http://schemas.microsoft.com/office/powerpoint/2010/main" val="2090653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862F8-D10B-E844-A683-3AF7FD775A6D}"/>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42C8119-9F97-154F-8D0D-877CCDE63A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A595C8-2E13-E74D-B6BC-3FE67DB6AC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1758E6BD-2C0D-0948-8CA6-F12956A02597}"/>
              </a:ext>
            </a:extLst>
          </p:cNvPr>
          <p:cNvSpPr>
            <a:spLocks noGrp="1"/>
          </p:cNvSpPr>
          <p:nvPr>
            <p:ph type="sldNum" sz="quarter" idx="12"/>
          </p:nvPr>
        </p:nvSpPr>
        <p:spPr/>
        <p:txBody>
          <a:bodyPr/>
          <a:lstStyle/>
          <a:p>
            <a:fld id="{D275CE6D-5C38-C543-B8AD-F8110668FDF9}" type="slidenum">
              <a:rPr lang="en-US" smtClean="0"/>
              <a:t>‹#›</a:t>
            </a:fld>
            <a:endParaRPr lang="en-US" dirty="0"/>
          </a:p>
        </p:txBody>
      </p:sp>
      <p:cxnSp>
        <p:nvCxnSpPr>
          <p:cNvPr id="6" name="Shape 99">
            <a:extLst>
              <a:ext uri="{FF2B5EF4-FFF2-40B4-BE49-F238E27FC236}">
                <a16:creationId xmlns:a16="http://schemas.microsoft.com/office/drawing/2014/main" id="{D27140A5-E15E-BD46-8584-067F29D9D83D}"/>
              </a:ext>
            </a:extLst>
          </p:cNvPr>
          <p:cNvCxnSpPr>
            <a:cxnSpLocks/>
          </p:cNvCxnSpPr>
          <p:nvPr userDrawn="1"/>
        </p:nvCxnSpPr>
        <p:spPr>
          <a:xfrm>
            <a:off x="839788" y="2069926"/>
            <a:ext cx="3932237" cy="0"/>
          </a:xfrm>
          <a:prstGeom prst="straightConnector1">
            <a:avLst/>
          </a:prstGeom>
          <a:noFill/>
          <a:ln w="28575" cap="flat" cmpd="sng">
            <a:solidFill>
              <a:srgbClr val="C40E3E"/>
            </a:solidFill>
            <a:prstDash val="solid"/>
            <a:round/>
            <a:headEnd type="none" w="lg" len="lg"/>
            <a:tailEnd type="none" w="lg" len="lg"/>
          </a:ln>
        </p:spPr>
      </p:cxnSp>
    </p:spTree>
    <p:extLst>
      <p:ext uri="{BB962C8B-B14F-4D97-AF65-F5344CB8AC3E}">
        <p14:creationId xmlns:p14="http://schemas.microsoft.com/office/powerpoint/2010/main" val="894337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8E29B-A727-0242-95D3-50DD382BCE06}"/>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64502107-0DCE-174F-BD90-B7DDBC0C3C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9D27ABF-7140-B846-BA0A-AD8307DE4A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631C0212-3F5D-924C-8A51-77A9A1441BD8}"/>
              </a:ext>
            </a:extLst>
          </p:cNvPr>
          <p:cNvSpPr>
            <a:spLocks noGrp="1"/>
          </p:cNvSpPr>
          <p:nvPr>
            <p:ph type="sldNum" sz="quarter" idx="12"/>
          </p:nvPr>
        </p:nvSpPr>
        <p:spPr/>
        <p:txBody>
          <a:bodyPr/>
          <a:lstStyle/>
          <a:p>
            <a:fld id="{D275CE6D-5C38-C543-B8AD-F8110668FDF9}" type="slidenum">
              <a:rPr lang="en-US" smtClean="0"/>
              <a:t>‹#›</a:t>
            </a:fld>
            <a:endParaRPr lang="en-US" dirty="0"/>
          </a:p>
        </p:txBody>
      </p:sp>
      <p:cxnSp>
        <p:nvCxnSpPr>
          <p:cNvPr id="6" name="Shape 99">
            <a:extLst>
              <a:ext uri="{FF2B5EF4-FFF2-40B4-BE49-F238E27FC236}">
                <a16:creationId xmlns:a16="http://schemas.microsoft.com/office/drawing/2014/main" id="{E4F1C8B1-B262-B54D-A9C0-F0135C46D574}"/>
              </a:ext>
            </a:extLst>
          </p:cNvPr>
          <p:cNvCxnSpPr>
            <a:cxnSpLocks/>
          </p:cNvCxnSpPr>
          <p:nvPr userDrawn="1"/>
        </p:nvCxnSpPr>
        <p:spPr>
          <a:xfrm>
            <a:off x="839788" y="2069926"/>
            <a:ext cx="3932237" cy="0"/>
          </a:xfrm>
          <a:prstGeom prst="straightConnector1">
            <a:avLst/>
          </a:prstGeom>
          <a:noFill/>
          <a:ln w="28575" cap="flat" cmpd="sng">
            <a:solidFill>
              <a:srgbClr val="C40E3E"/>
            </a:solidFill>
            <a:prstDash val="solid"/>
            <a:round/>
            <a:headEnd type="none" w="lg" len="lg"/>
            <a:tailEnd type="none" w="lg" len="lg"/>
          </a:ln>
        </p:spPr>
      </p:cxnSp>
    </p:spTree>
    <p:extLst>
      <p:ext uri="{BB962C8B-B14F-4D97-AF65-F5344CB8AC3E}">
        <p14:creationId xmlns:p14="http://schemas.microsoft.com/office/powerpoint/2010/main" val="3190300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754C78-7612-7841-8168-3168267AD5BC}"/>
              </a:ext>
            </a:extLst>
          </p:cNvPr>
          <p:cNvSpPr>
            <a:spLocks noGrp="1"/>
          </p:cNvSpPr>
          <p:nvPr>
            <p:ph type="title"/>
          </p:nvPr>
        </p:nvSpPr>
        <p:spPr>
          <a:xfrm>
            <a:off x="838200" y="695739"/>
            <a:ext cx="10515600" cy="99494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E1BDA34-773B-E24F-9795-67AB0AAAF6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86FE610F-F9D8-EA47-B076-18F52BB0C463}"/>
              </a:ext>
            </a:extLst>
          </p:cNvPr>
          <p:cNvSpPr>
            <a:spLocks noGrp="1"/>
          </p:cNvSpPr>
          <p:nvPr>
            <p:ph type="sldNum" sz="quarter" idx="4"/>
          </p:nvPr>
        </p:nvSpPr>
        <p:spPr>
          <a:xfrm>
            <a:off x="738810" y="6231917"/>
            <a:ext cx="443948" cy="365125"/>
          </a:xfrm>
          <a:prstGeom prst="rect">
            <a:avLst/>
          </a:prstGeom>
        </p:spPr>
        <p:txBody>
          <a:bodyPr vert="horz" lIns="91440" tIns="45720" rIns="91440" bIns="45720" rtlCol="0" anchor="ctr"/>
          <a:lstStyle>
            <a:lvl1pPr algn="l">
              <a:defRPr sz="1400">
                <a:solidFill>
                  <a:schemeClr val="tx1">
                    <a:tint val="75000"/>
                  </a:schemeClr>
                </a:solidFill>
                <a:latin typeface="Calibri" panose="020F0502020204030204" pitchFamily="34" charset="0"/>
                <a:cs typeface="Calibri" panose="020F0502020204030204" pitchFamily="34" charset="0"/>
              </a:defRPr>
            </a:lvl1pPr>
          </a:lstStyle>
          <a:p>
            <a:fld id="{D275CE6D-5C38-C543-B8AD-F8110668FDF9}" type="slidenum">
              <a:rPr lang="en-US" smtClean="0"/>
              <a:pPr/>
              <a:t>‹#›</a:t>
            </a:fld>
            <a:endParaRPr lang="en-US" dirty="0"/>
          </a:p>
        </p:txBody>
      </p:sp>
      <p:pic>
        <p:nvPicPr>
          <p:cNvPr id="5" name="Picture 4">
            <a:extLst>
              <a:ext uri="{FF2B5EF4-FFF2-40B4-BE49-F238E27FC236}">
                <a16:creationId xmlns:a16="http://schemas.microsoft.com/office/drawing/2014/main" id="{1373610A-5E58-E749-8E27-85C5693283B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982170" y="5846548"/>
            <a:ext cx="2391950" cy="695221"/>
          </a:xfrm>
          <a:prstGeom prst="rect">
            <a:avLst/>
          </a:prstGeom>
        </p:spPr>
      </p:pic>
    </p:spTree>
    <p:extLst>
      <p:ext uri="{BB962C8B-B14F-4D97-AF65-F5344CB8AC3E}">
        <p14:creationId xmlns:p14="http://schemas.microsoft.com/office/powerpoint/2010/main" val="37373228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1" r:id="rId4"/>
    <p:sldLayoutId id="2147483652" r:id="rId5"/>
    <p:sldLayoutId id="2147483653" r:id="rId6"/>
    <p:sldLayoutId id="2147483654"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data.hrsa.gov/tools/shortage-area/hpsa-find"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data.hrsa.gov/tools/shortage-area/hpsa-find"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data.hrsa.gov/tools/shortage-area/hpsa-find"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data.hrsa.gov/tools/shortage-area/hpsa-find"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data.hrsa.gov/tools/shortage-area/hpsa-find"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hyperlink" Target="https://data.hrsa.gov/maps/map-too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data.hrsa.gov/maps/map-tool/" TargetMode="Externa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commons.wikimedia.org/wiki/File:Question_mark_road_sign,_Australia.jp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commons.wikimedia.org/wiki/File:Question_mark_road_sign,_Australia.jpg"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0.emf"/></Relationships>
</file>

<file path=ppt/slides/_rels/slide4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1.emf"/></Relationships>
</file>

<file path=ppt/slides/_rels/slide4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22.emf"/></Relationships>
</file>

<file path=ppt/slides/_rels/slide4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23.emf"/></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24.emf"/><Relationship Id="rId5" Type="http://schemas.openxmlformats.org/officeDocument/2006/relationships/oleObject" Target="../embeddings/oleObject1.bin"/><Relationship Id="rId4" Type="http://schemas.openxmlformats.org/officeDocument/2006/relationships/image" Target="../media/image25.png"/></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hyperlink" Target="https://datausa.io/profile/geo/caroline-county-md" TargetMode="External"/><Relationship Id="rId4" Type="http://schemas.openxmlformats.org/officeDocument/2006/relationships/image" Target="../media/image26.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27.emf"/><Relationship Id="rId5" Type="http://schemas.openxmlformats.org/officeDocument/2006/relationships/oleObject" Target="../embeddings/oleObject2.bin"/><Relationship Id="rId4" Type="http://schemas.openxmlformats.org/officeDocument/2006/relationships/image" Target="../media/image25.png"/></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hyperlink" Target="https://datausa.io/profile/geo/caroline-county-md"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hyperlink" Target="https://maryland.hometownlocator.com/maps/countymap,cfips,029,c,kent.cfm" TargetMode="External"/><Relationship Id="rId4" Type="http://schemas.openxmlformats.org/officeDocument/2006/relationships/image" Target="../media/image29.png"/></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hyperlink" Target="https://datausa.io/profile/geo/caroline-county-md" TargetMode="Externa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31.emf"/><Relationship Id="rId5" Type="http://schemas.openxmlformats.org/officeDocument/2006/relationships/oleObject" Target="../embeddings/oleObject3.bin"/><Relationship Id="rId4" Type="http://schemas.openxmlformats.org/officeDocument/2006/relationships/image" Target="../media/image25.png"/></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hyperlink" Target="https://datausa.io/profile/geo/caroline-county-md" TargetMode="Externa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33.emf"/><Relationship Id="rId5" Type="http://schemas.openxmlformats.org/officeDocument/2006/relationships/oleObject" Target="../embeddings/oleObject4.bin"/><Relationship Id="rId4" Type="http://schemas.openxmlformats.org/officeDocument/2006/relationships/image" Target="../media/image25.png"/></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hyperlink" Target="https://datausa.io/profile/geo/caroline-county-md"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commons.wikimedia.org/wiki/File:Question_mark_road_sign,_Australia.jpg"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commons.wikimedia.org/wiki/File:Question_mark_road_sign,_Australia.jpg"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0.xml.rels><?xml version="1.0" encoding="UTF-8" standalone="yes"?>
<Relationships xmlns="http://schemas.openxmlformats.org/package/2006/relationships"><Relationship Id="rId3" Type="http://schemas.openxmlformats.org/officeDocument/2006/relationships/hyperlink" Target="mailto:Elizabeth.vaidya@maryland.gov"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diagramData" Target="../diagrams/data5.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17" Type="http://schemas.microsoft.com/office/2007/relationships/diagramDrawing" Target="../diagrams/drawing5.xml"/><Relationship Id="rId2" Type="http://schemas.openxmlformats.org/officeDocument/2006/relationships/notesSlide" Target="../notesSlides/notesSlide8.xml"/><Relationship Id="rId16" Type="http://schemas.openxmlformats.org/officeDocument/2006/relationships/diagramColors" Target="../diagrams/colors5.xml"/><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5" Type="http://schemas.openxmlformats.org/officeDocument/2006/relationships/diagramQuickStyle" Target="../diagrams/quickStyle5.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2" Type="http://schemas.openxmlformats.org/officeDocument/2006/relationships/hyperlink" Target="https://www.cms.gov/Medicare/Medicare-Fee-for-Service-Payment/HPSAPSAPhysicianBonuses/index.html?redirect=/hpsapsaphysicianbonuses/"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175A1-2517-744F-9A8B-57E30E174F53}"/>
              </a:ext>
            </a:extLst>
          </p:cNvPr>
          <p:cNvSpPr>
            <a:spLocks noGrp="1"/>
          </p:cNvSpPr>
          <p:nvPr>
            <p:ph type="ctrTitle"/>
          </p:nvPr>
        </p:nvSpPr>
        <p:spPr>
          <a:xfrm>
            <a:off x="1523693" y="2808325"/>
            <a:ext cx="9321515" cy="1539545"/>
          </a:xfrm>
        </p:spPr>
        <p:txBody>
          <a:bodyPr>
            <a:normAutofit fontScale="90000"/>
          </a:bodyPr>
          <a:lstStyle/>
          <a:p>
            <a:r>
              <a:rPr lang="en-US" dirty="0"/>
              <a:t>Mid-Eastern Shore Maryland Regional Meeting</a:t>
            </a:r>
            <a:br>
              <a:rPr lang="en-US" dirty="0"/>
            </a:br>
            <a:r>
              <a:rPr lang="en-US" sz="3100" b="0" i="1" dirty="0"/>
              <a:t>University Of Maryland Shore Medical Pavilion at Easton</a:t>
            </a:r>
            <a:endParaRPr lang="en-US" sz="3100" b="0" dirty="0"/>
          </a:p>
        </p:txBody>
      </p:sp>
      <p:sp>
        <p:nvSpPr>
          <p:cNvPr id="9" name="Subtitle 8">
            <a:extLst>
              <a:ext uri="{FF2B5EF4-FFF2-40B4-BE49-F238E27FC236}">
                <a16:creationId xmlns:a16="http://schemas.microsoft.com/office/drawing/2014/main" id="{CDE056D8-945A-4B48-A18A-58091677BCC7}"/>
              </a:ext>
            </a:extLst>
          </p:cNvPr>
          <p:cNvSpPr>
            <a:spLocks noGrp="1"/>
          </p:cNvSpPr>
          <p:nvPr>
            <p:ph type="subTitle" idx="1"/>
          </p:nvPr>
        </p:nvSpPr>
        <p:spPr>
          <a:xfrm>
            <a:off x="1524000" y="4527327"/>
            <a:ext cx="9144000" cy="387626"/>
          </a:xfrm>
        </p:spPr>
        <p:txBody>
          <a:bodyPr>
            <a:normAutofit fontScale="92500" lnSpcReduction="10000"/>
          </a:bodyPr>
          <a:lstStyle/>
          <a:p>
            <a:r>
              <a:rPr lang="en-US" dirty="0"/>
              <a:t>Elizabeth Vaidya, Primary Care Office (PCO) Director</a:t>
            </a:r>
          </a:p>
        </p:txBody>
      </p:sp>
      <p:sp>
        <p:nvSpPr>
          <p:cNvPr id="11" name="Text Placeholder 10">
            <a:extLst>
              <a:ext uri="{FF2B5EF4-FFF2-40B4-BE49-F238E27FC236}">
                <a16:creationId xmlns:a16="http://schemas.microsoft.com/office/drawing/2014/main" id="{2164A2A8-21D7-5942-ADD6-E9C1C3FB3677}"/>
              </a:ext>
            </a:extLst>
          </p:cNvPr>
          <p:cNvSpPr>
            <a:spLocks noGrp="1"/>
          </p:cNvSpPr>
          <p:nvPr>
            <p:ph type="body" sz="quarter" idx="11"/>
          </p:nvPr>
        </p:nvSpPr>
        <p:spPr>
          <a:xfrm>
            <a:off x="1524000" y="5094410"/>
            <a:ext cx="9144000" cy="366713"/>
          </a:xfrm>
        </p:spPr>
        <p:txBody>
          <a:bodyPr>
            <a:normAutofit fontScale="92500" lnSpcReduction="10000"/>
          </a:bodyPr>
          <a:lstStyle/>
          <a:p>
            <a:r>
              <a:rPr lang="en-US" dirty="0"/>
              <a:t>January 10, 2020 10:30 AM - 2:30 PM</a:t>
            </a:r>
          </a:p>
          <a:p>
            <a:endParaRPr lang="en-US" dirty="0"/>
          </a:p>
        </p:txBody>
      </p:sp>
    </p:spTree>
    <p:extLst>
      <p:ext uri="{BB962C8B-B14F-4D97-AF65-F5344CB8AC3E}">
        <p14:creationId xmlns:p14="http://schemas.microsoft.com/office/powerpoint/2010/main" val="39641488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BF10B-4B36-4E16-A82D-251058430675}"/>
              </a:ext>
            </a:extLst>
          </p:cNvPr>
          <p:cNvSpPr>
            <a:spLocks noGrp="1"/>
          </p:cNvSpPr>
          <p:nvPr>
            <p:ph type="title"/>
          </p:nvPr>
        </p:nvSpPr>
        <p:spPr/>
        <p:txBody>
          <a:bodyPr/>
          <a:lstStyle/>
          <a:p>
            <a:r>
              <a:rPr lang="en-US" dirty="0"/>
              <a:t>Provider Verification</a:t>
            </a:r>
          </a:p>
        </p:txBody>
      </p:sp>
      <p:graphicFrame>
        <p:nvGraphicFramePr>
          <p:cNvPr id="6" name="Table 6">
            <a:extLst>
              <a:ext uri="{FF2B5EF4-FFF2-40B4-BE49-F238E27FC236}">
                <a16:creationId xmlns:a16="http://schemas.microsoft.com/office/drawing/2014/main" id="{007EE83E-ED83-4076-A278-D6E0D9CB2DD1}"/>
              </a:ext>
            </a:extLst>
          </p:cNvPr>
          <p:cNvGraphicFramePr>
            <a:graphicFrameLocks noGrp="1"/>
          </p:cNvGraphicFramePr>
          <p:nvPr>
            <p:ph idx="1"/>
            <p:extLst>
              <p:ext uri="{D42A27DB-BD31-4B8C-83A1-F6EECF244321}">
                <p14:modId xmlns:p14="http://schemas.microsoft.com/office/powerpoint/2010/main" val="3140679448"/>
              </p:ext>
            </p:extLst>
          </p:nvPr>
        </p:nvGraphicFramePr>
        <p:xfrm>
          <a:off x="1730974" y="1807393"/>
          <a:ext cx="7759546" cy="2941320"/>
        </p:xfrm>
        <a:graphic>
          <a:graphicData uri="http://schemas.openxmlformats.org/drawingml/2006/table">
            <a:tbl>
              <a:tblPr firstRow="1" bandRow="1">
                <a:tableStyleId>{5C22544A-7EE6-4342-B048-85BDC9FD1C3A}</a:tableStyleId>
              </a:tblPr>
              <a:tblGrid>
                <a:gridCol w="1332737">
                  <a:extLst>
                    <a:ext uri="{9D8B030D-6E8A-4147-A177-3AD203B41FA5}">
                      <a16:colId xmlns:a16="http://schemas.microsoft.com/office/drawing/2014/main" val="4052371031"/>
                    </a:ext>
                  </a:extLst>
                </a:gridCol>
                <a:gridCol w="970961">
                  <a:extLst>
                    <a:ext uri="{9D8B030D-6E8A-4147-A177-3AD203B41FA5}">
                      <a16:colId xmlns:a16="http://schemas.microsoft.com/office/drawing/2014/main" val="1158660260"/>
                    </a:ext>
                  </a:extLst>
                </a:gridCol>
                <a:gridCol w="1234912">
                  <a:extLst>
                    <a:ext uri="{9D8B030D-6E8A-4147-A177-3AD203B41FA5}">
                      <a16:colId xmlns:a16="http://schemas.microsoft.com/office/drawing/2014/main" val="2574637760"/>
                    </a:ext>
                  </a:extLst>
                </a:gridCol>
                <a:gridCol w="1168923">
                  <a:extLst>
                    <a:ext uri="{9D8B030D-6E8A-4147-A177-3AD203B41FA5}">
                      <a16:colId xmlns:a16="http://schemas.microsoft.com/office/drawing/2014/main" val="3037702827"/>
                    </a:ext>
                  </a:extLst>
                </a:gridCol>
                <a:gridCol w="1527142">
                  <a:extLst>
                    <a:ext uri="{9D8B030D-6E8A-4147-A177-3AD203B41FA5}">
                      <a16:colId xmlns:a16="http://schemas.microsoft.com/office/drawing/2014/main" val="2331699304"/>
                    </a:ext>
                  </a:extLst>
                </a:gridCol>
                <a:gridCol w="1524871">
                  <a:extLst>
                    <a:ext uri="{9D8B030D-6E8A-4147-A177-3AD203B41FA5}">
                      <a16:colId xmlns:a16="http://schemas.microsoft.com/office/drawing/2014/main" val="3745875358"/>
                    </a:ext>
                  </a:extLst>
                </a:gridCol>
              </a:tblGrid>
              <a:tr h="370840">
                <a:tc>
                  <a:txBody>
                    <a:bodyPr/>
                    <a:lstStyle/>
                    <a:p>
                      <a:r>
                        <a:rPr lang="en-US" dirty="0"/>
                        <a:t>Category</a:t>
                      </a:r>
                    </a:p>
                  </a:txBody>
                  <a:tcPr/>
                </a:tc>
                <a:tc>
                  <a:txBody>
                    <a:bodyPr/>
                    <a:lstStyle/>
                    <a:p>
                      <a:pPr algn="ctr"/>
                      <a:r>
                        <a:rPr lang="en-US" dirty="0"/>
                        <a:t>Caroline </a:t>
                      </a:r>
                    </a:p>
                  </a:txBody>
                  <a:tcPr/>
                </a:tc>
                <a:tc>
                  <a:txBody>
                    <a:bodyPr/>
                    <a:lstStyle/>
                    <a:p>
                      <a:pPr algn="ctr"/>
                      <a:r>
                        <a:rPr lang="en-US" dirty="0"/>
                        <a:t>Dorchester</a:t>
                      </a:r>
                    </a:p>
                  </a:txBody>
                  <a:tcPr/>
                </a:tc>
                <a:tc>
                  <a:txBody>
                    <a:bodyPr/>
                    <a:lstStyle/>
                    <a:p>
                      <a:pPr algn="ctr"/>
                      <a:r>
                        <a:rPr lang="en-US" dirty="0"/>
                        <a:t>Kent</a:t>
                      </a:r>
                    </a:p>
                  </a:txBody>
                  <a:tcPr/>
                </a:tc>
                <a:tc>
                  <a:txBody>
                    <a:bodyPr/>
                    <a:lstStyle/>
                    <a:p>
                      <a:pPr algn="ctr"/>
                      <a:r>
                        <a:rPr lang="en-US" dirty="0"/>
                        <a:t>Queen Anne’s</a:t>
                      </a:r>
                    </a:p>
                  </a:txBody>
                  <a:tcPr/>
                </a:tc>
                <a:tc>
                  <a:txBody>
                    <a:bodyPr/>
                    <a:lstStyle/>
                    <a:p>
                      <a:pPr algn="ctr"/>
                      <a:r>
                        <a:rPr lang="en-US" dirty="0"/>
                        <a:t>Talbot</a:t>
                      </a:r>
                    </a:p>
                  </a:txBody>
                  <a:tcPr/>
                </a:tc>
                <a:extLst>
                  <a:ext uri="{0D108BD9-81ED-4DB2-BD59-A6C34878D82A}">
                    <a16:rowId xmlns:a16="http://schemas.microsoft.com/office/drawing/2014/main" val="3332527325"/>
                  </a:ext>
                </a:extLst>
              </a:tr>
              <a:tr h="370840">
                <a:tc>
                  <a:txBody>
                    <a:bodyPr/>
                    <a:lstStyle/>
                    <a:p>
                      <a:r>
                        <a:rPr lang="en-US" dirty="0"/>
                        <a:t>Primary Care Physicians</a:t>
                      </a:r>
                    </a:p>
                  </a:txBody>
                  <a:tcPr/>
                </a:tc>
                <a:tc>
                  <a:txBody>
                    <a:bodyPr/>
                    <a:lstStyle/>
                    <a:p>
                      <a:pPr algn="ctr"/>
                      <a:r>
                        <a:rPr lang="en-US" dirty="0"/>
                        <a:t>4</a:t>
                      </a:r>
                    </a:p>
                  </a:txBody>
                  <a:tcPr/>
                </a:tc>
                <a:tc>
                  <a:txBody>
                    <a:bodyPr/>
                    <a:lstStyle/>
                    <a:p>
                      <a:pPr algn="ctr"/>
                      <a:r>
                        <a:rPr lang="en-US" dirty="0"/>
                        <a:t>12</a:t>
                      </a:r>
                    </a:p>
                  </a:txBody>
                  <a:tcPr/>
                </a:tc>
                <a:tc>
                  <a:txBody>
                    <a:bodyPr/>
                    <a:lstStyle/>
                    <a:p>
                      <a:pPr algn="ctr"/>
                      <a:r>
                        <a:rPr lang="en-US" dirty="0"/>
                        <a:t>13</a:t>
                      </a:r>
                    </a:p>
                  </a:txBody>
                  <a:tcPr/>
                </a:tc>
                <a:tc>
                  <a:txBody>
                    <a:bodyPr/>
                    <a:lstStyle/>
                    <a:p>
                      <a:pPr algn="ctr"/>
                      <a:r>
                        <a:rPr lang="en-US" dirty="0"/>
                        <a:t>32</a:t>
                      </a:r>
                    </a:p>
                  </a:txBody>
                  <a:tcPr/>
                </a:tc>
                <a:tc>
                  <a:txBody>
                    <a:bodyPr/>
                    <a:lstStyle/>
                    <a:p>
                      <a:pPr algn="ctr"/>
                      <a:r>
                        <a:rPr lang="en-US" dirty="0"/>
                        <a:t>41</a:t>
                      </a:r>
                    </a:p>
                  </a:txBody>
                  <a:tcPr/>
                </a:tc>
                <a:extLst>
                  <a:ext uri="{0D108BD9-81ED-4DB2-BD59-A6C34878D82A}">
                    <a16:rowId xmlns:a16="http://schemas.microsoft.com/office/drawing/2014/main" val="1059891444"/>
                  </a:ext>
                </a:extLst>
              </a:tr>
              <a:tr h="370840">
                <a:tc>
                  <a:txBody>
                    <a:bodyPr/>
                    <a:lstStyle/>
                    <a:p>
                      <a:r>
                        <a:rPr lang="en-US" dirty="0"/>
                        <a:t>Dentists</a:t>
                      </a:r>
                    </a:p>
                  </a:txBody>
                  <a:tcPr/>
                </a:tc>
                <a:tc>
                  <a:txBody>
                    <a:bodyPr/>
                    <a:lstStyle/>
                    <a:p>
                      <a:pPr algn="ctr"/>
                      <a:r>
                        <a:rPr lang="en-US" dirty="0"/>
                        <a:t>12</a:t>
                      </a:r>
                    </a:p>
                  </a:txBody>
                  <a:tcPr/>
                </a:tc>
                <a:tc>
                  <a:txBody>
                    <a:bodyPr/>
                    <a:lstStyle/>
                    <a:p>
                      <a:pPr algn="ctr"/>
                      <a:r>
                        <a:rPr lang="en-US" dirty="0"/>
                        <a:t>6</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771194988"/>
                  </a:ext>
                </a:extLst>
              </a:tr>
              <a:tr h="370840">
                <a:tc>
                  <a:txBody>
                    <a:bodyPr/>
                    <a:lstStyle/>
                    <a:p>
                      <a:r>
                        <a:rPr lang="en-US" dirty="0"/>
                        <a:t>Psychiatrists</a:t>
                      </a:r>
                    </a:p>
                  </a:txBody>
                  <a:tcPr/>
                </a:tc>
                <a:tc>
                  <a:txBody>
                    <a:bodyPr/>
                    <a:lstStyle/>
                    <a:p>
                      <a:pPr algn="ctr"/>
                      <a:r>
                        <a:rPr lang="en-US" dirty="0"/>
                        <a:t>2</a:t>
                      </a:r>
                    </a:p>
                  </a:txBody>
                  <a:tcPr/>
                </a:tc>
                <a:tc>
                  <a:txBody>
                    <a:bodyPr/>
                    <a:lstStyle/>
                    <a:p>
                      <a:pPr algn="ctr"/>
                      <a:r>
                        <a:rPr lang="en-US" dirty="0"/>
                        <a:t>11</a:t>
                      </a:r>
                    </a:p>
                  </a:txBody>
                  <a:tcPr/>
                </a:tc>
                <a:tc>
                  <a:txBody>
                    <a:bodyPr/>
                    <a:lstStyle/>
                    <a:p>
                      <a:pPr algn="ctr"/>
                      <a:r>
                        <a:rPr lang="en-US" dirty="0"/>
                        <a:t>2</a:t>
                      </a:r>
                    </a:p>
                  </a:txBody>
                  <a:tcPr/>
                </a:tc>
                <a:tc>
                  <a:txBody>
                    <a:bodyPr/>
                    <a:lstStyle/>
                    <a:p>
                      <a:pPr algn="ctr"/>
                      <a:r>
                        <a:rPr lang="en-US" dirty="0"/>
                        <a:t>4</a:t>
                      </a:r>
                    </a:p>
                  </a:txBody>
                  <a:tcPr/>
                </a:tc>
                <a:tc>
                  <a:txBody>
                    <a:bodyPr/>
                    <a:lstStyle/>
                    <a:p>
                      <a:pPr algn="ctr"/>
                      <a:r>
                        <a:rPr lang="en-US" dirty="0"/>
                        <a:t>7</a:t>
                      </a:r>
                    </a:p>
                  </a:txBody>
                  <a:tcPr/>
                </a:tc>
                <a:extLst>
                  <a:ext uri="{0D108BD9-81ED-4DB2-BD59-A6C34878D82A}">
                    <a16:rowId xmlns:a16="http://schemas.microsoft.com/office/drawing/2014/main" val="2453470563"/>
                  </a:ext>
                </a:extLst>
              </a:tr>
              <a:tr h="370840">
                <a:tc>
                  <a:txBody>
                    <a:bodyPr/>
                    <a:lstStyle/>
                    <a:p>
                      <a:r>
                        <a:rPr lang="en-US" dirty="0"/>
                        <a:t>Mental Health Mid-levels</a:t>
                      </a:r>
                    </a:p>
                  </a:txBody>
                  <a:tcPr/>
                </a:tc>
                <a:tc>
                  <a:txBody>
                    <a:bodyPr/>
                    <a:lstStyle/>
                    <a:p>
                      <a:pPr algn="ctr"/>
                      <a:r>
                        <a:rPr lang="en-US" dirty="0"/>
                        <a:t>15</a:t>
                      </a:r>
                    </a:p>
                  </a:txBody>
                  <a:tcPr/>
                </a:tc>
                <a:tc>
                  <a:txBody>
                    <a:bodyPr/>
                    <a:lstStyle/>
                    <a:p>
                      <a:pPr algn="ctr"/>
                      <a:r>
                        <a:rPr lang="en-US" dirty="0"/>
                        <a:t>51</a:t>
                      </a:r>
                    </a:p>
                  </a:txBody>
                  <a:tcPr/>
                </a:tc>
                <a:tc>
                  <a:txBody>
                    <a:bodyPr/>
                    <a:lstStyle/>
                    <a:p>
                      <a:pPr algn="ctr"/>
                      <a:r>
                        <a:rPr lang="en-US" dirty="0"/>
                        <a:t>21</a:t>
                      </a:r>
                    </a:p>
                  </a:txBody>
                  <a:tcPr/>
                </a:tc>
                <a:tc>
                  <a:txBody>
                    <a:bodyPr/>
                    <a:lstStyle/>
                    <a:p>
                      <a:pPr algn="ctr"/>
                      <a:r>
                        <a:rPr lang="en-US" dirty="0"/>
                        <a:t>33</a:t>
                      </a:r>
                    </a:p>
                  </a:txBody>
                  <a:tcPr/>
                </a:tc>
                <a:tc>
                  <a:txBody>
                    <a:bodyPr/>
                    <a:lstStyle/>
                    <a:p>
                      <a:pPr algn="ctr"/>
                      <a:r>
                        <a:rPr lang="en-US" dirty="0"/>
                        <a:t>84</a:t>
                      </a:r>
                    </a:p>
                  </a:txBody>
                  <a:tcPr/>
                </a:tc>
                <a:extLst>
                  <a:ext uri="{0D108BD9-81ED-4DB2-BD59-A6C34878D82A}">
                    <a16:rowId xmlns:a16="http://schemas.microsoft.com/office/drawing/2014/main" val="1427182556"/>
                  </a:ext>
                </a:extLst>
              </a:tr>
            </a:tbl>
          </a:graphicData>
        </a:graphic>
      </p:graphicFrame>
      <p:sp>
        <p:nvSpPr>
          <p:cNvPr id="4" name="Slide Number Placeholder 3">
            <a:extLst>
              <a:ext uri="{FF2B5EF4-FFF2-40B4-BE49-F238E27FC236}">
                <a16:creationId xmlns:a16="http://schemas.microsoft.com/office/drawing/2014/main" id="{68B81145-8BBD-4BB8-B2F8-E9F340FF5EC8}"/>
              </a:ext>
            </a:extLst>
          </p:cNvPr>
          <p:cNvSpPr>
            <a:spLocks noGrp="1"/>
          </p:cNvSpPr>
          <p:nvPr>
            <p:ph type="sldNum" sz="quarter" idx="12"/>
          </p:nvPr>
        </p:nvSpPr>
        <p:spPr/>
        <p:txBody>
          <a:bodyPr/>
          <a:lstStyle/>
          <a:p>
            <a:fld id="{D275CE6D-5C38-C543-B8AD-F8110668FDF9}" type="slidenum">
              <a:rPr lang="en-US" smtClean="0"/>
              <a:pPr/>
              <a:t>10</a:t>
            </a:fld>
            <a:endParaRPr lang="en-US" dirty="0"/>
          </a:p>
        </p:txBody>
      </p:sp>
      <p:sp>
        <p:nvSpPr>
          <p:cNvPr id="5" name="Text Placeholder 4">
            <a:extLst>
              <a:ext uri="{FF2B5EF4-FFF2-40B4-BE49-F238E27FC236}">
                <a16:creationId xmlns:a16="http://schemas.microsoft.com/office/drawing/2014/main" id="{04C00DE2-F4D8-48CC-8A67-BDD92BCECDBA}"/>
              </a:ext>
            </a:extLst>
          </p:cNvPr>
          <p:cNvSpPr>
            <a:spLocks noGrp="1"/>
          </p:cNvSpPr>
          <p:nvPr>
            <p:ph type="body" sz="quarter" idx="13"/>
          </p:nvPr>
        </p:nvSpPr>
        <p:spPr/>
        <p:txBody>
          <a:bodyPr/>
          <a:lstStyle/>
          <a:p>
            <a:r>
              <a:rPr lang="en-US" dirty="0"/>
              <a:t>HPSA Update</a:t>
            </a:r>
          </a:p>
        </p:txBody>
      </p:sp>
      <p:sp>
        <p:nvSpPr>
          <p:cNvPr id="3" name="TextBox 2">
            <a:extLst>
              <a:ext uri="{FF2B5EF4-FFF2-40B4-BE49-F238E27FC236}">
                <a16:creationId xmlns:a16="http://schemas.microsoft.com/office/drawing/2014/main" id="{3346A087-9647-4521-A838-19666A7F0083}"/>
              </a:ext>
            </a:extLst>
          </p:cNvPr>
          <p:cNvSpPr txBox="1"/>
          <p:nvPr/>
        </p:nvSpPr>
        <p:spPr>
          <a:xfrm>
            <a:off x="2760358" y="5168709"/>
            <a:ext cx="6230329" cy="646331"/>
          </a:xfrm>
          <a:prstGeom prst="rect">
            <a:avLst/>
          </a:prstGeom>
          <a:noFill/>
        </p:spPr>
        <p:txBody>
          <a:bodyPr wrap="square" rtlCol="0">
            <a:spAutoFit/>
          </a:bodyPr>
          <a:lstStyle/>
          <a:p>
            <a:r>
              <a:rPr lang="en-US" dirty="0"/>
              <a:t>Source: HRSA’s Shortage Designation Management System (SDMS), 1/9/20</a:t>
            </a:r>
          </a:p>
        </p:txBody>
      </p:sp>
    </p:spTree>
    <p:extLst>
      <p:ext uri="{BB962C8B-B14F-4D97-AF65-F5344CB8AC3E}">
        <p14:creationId xmlns:p14="http://schemas.microsoft.com/office/powerpoint/2010/main" val="716345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8BCB6-A357-4520-9F4F-1AC5252F8555}"/>
              </a:ext>
            </a:extLst>
          </p:cNvPr>
          <p:cNvSpPr>
            <a:spLocks noGrp="1"/>
          </p:cNvSpPr>
          <p:nvPr>
            <p:ph type="title"/>
          </p:nvPr>
        </p:nvSpPr>
        <p:spPr/>
        <p:txBody>
          <a:bodyPr/>
          <a:lstStyle/>
          <a:p>
            <a:r>
              <a:rPr lang="en-US" dirty="0"/>
              <a:t>Caroline County Current HPSAs</a:t>
            </a:r>
          </a:p>
        </p:txBody>
      </p:sp>
      <p:sp>
        <p:nvSpPr>
          <p:cNvPr id="3" name="Content Placeholder 2">
            <a:extLst>
              <a:ext uri="{FF2B5EF4-FFF2-40B4-BE49-F238E27FC236}">
                <a16:creationId xmlns:a16="http://schemas.microsoft.com/office/drawing/2014/main" id="{C3FC5D36-7310-47BC-83E4-DF3FCC7F09FF}"/>
              </a:ext>
            </a:extLst>
          </p:cNvPr>
          <p:cNvSpPr>
            <a:spLocks noGrp="1"/>
          </p:cNvSpPr>
          <p:nvPr>
            <p:ph idx="1"/>
          </p:nvPr>
        </p:nvSpPr>
        <p:spPr/>
        <p:txBody>
          <a:bodyPr/>
          <a:lstStyle/>
          <a:p>
            <a:r>
              <a:rPr lang="en-US" dirty="0"/>
              <a:t>Geographic HPSAs due for update June 2020</a:t>
            </a:r>
          </a:p>
          <a:p>
            <a:pPr lvl="1"/>
            <a:r>
              <a:rPr lang="en-US" dirty="0"/>
              <a:t>None</a:t>
            </a:r>
          </a:p>
          <a:p>
            <a:pPr marL="457200" lvl="1" indent="0">
              <a:buNone/>
            </a:pPr>
            <a:endParaRPr lang="en-US" dirty="0"/>
          </a:p>
          <a:p>
            <a:r>
              <a:rPr lang="en-US" dirty="0"/>
              <a:t>Medicaid (Me) &amp; Facility HPSAs due for update Summer 2020</a:t>
            </a:r>
          </a:p>
          <a:p>
            <a:pPr lvl="1"/>
            <a:r>
              <a:rPr lang="en-US" dirty="0"/>
              <a:t>Me-Caroline County, 1249599297 (Primary Care), Score 14</a:t>
            </a:r>
          </a:p>
          <a:p>
            <a:pPr lvl="1"/>
            <a:r>
              <a:rPr lang="en-US" dirty="0"/>
              <a:t>Me-Caroline County, 6244377071 (Dental Health), Score 17</a:t>
            </a:r>
          </a:p>
          <a:p>
            <a:pPr lvl="1"/>
            <a:r>
              <a:rPr lang="en-US" dirty="0"/>
              <a:t>Me-Caroline County, 7247593853 (Mental Health), Score 15</a:t>
            </a:r>
          </a:p>
        </p:txBody>
      </p:sp>
      <p:sp>
        <p:nvSpPr>
          <p:cNvPr id="4" name="Slide Number Placeholder 3">
            <a:extLst>
              <a:ext uri="{FF2B5EF4-FFF2-40B4-BE49-F238E27FC236}">
                <a16:creationId xmlns:a16="http://schemas.microsoft.com/office/drawing/2014/main" id="{4D38B8F1-C155-4CFD-A6B3-E8018AC2B7D8}"/>
              </a:ext>
            </a:extLst>
          </p:cNvPr>
          <p:cNvSpPr>
            <a:spLocks noGrp="1"/>
          </p:cNvSpPr>
          <p:nvPr>
            <p:ph type="sldNum" sz="quarter" idx="12"/>
          </p:nvPr>
        </p:nvSpPr>
        <p:spPr/>
        <p:txBody>
          <a:bodyPr/>
          <a:lstStyle/>
          <a:p>
            <a:fld id="{D275CE6D-5C38-C543-B8AD-F8110668FDF9}" type="slidenum">
              <a:rPr lang="en-US" smtClean="0"/>
              <a:pPr/>
              <a:t>11</a:t>
            </a:fld>
            <a:endParaRPr lang="en-US" dirty="0"/>
          </a:p>
        </p:txBody>
      </p:sp>
      <p:sp>
        <p:nvSpPr>
          <p:cNvPr id="5" name="Text Placeholder 4">
            <a:extLst>
              <a:ext uri="{FF2B5EF4-FFF2-40B4-BE49-F238E27FC236}">
                <a16:creationId xmlns:a16="http://schemas.microsoft.com/office/drawing/2014/main" id="{F405E5DD-9457-40F0-BE3A-8D77266FD9D6}"/>
              </a:ext>
            </a:extLst>
          </p:cNvPr>
          <p:cNvSpPr>
            <a:spLocks noGrp="1"/>
          </p:cNvSpPr>
          <p:nvPr>
            <p:ph type="body" sz="quarter" idx="13"/>
          </p:nvPr>
        </p:nvSpPr>
        <p:spPr/>
        <p:txBody>
          <a:bodyPr/>
          <a:lstStyle/>
          <a:p>
            <a:r>
              <a:rPr lang="en-US" dirty="0"/>
              <a:t>HPSA Update</a:t>
            </a:r>
          </a:p>
        </p:txBody>
      </p:sp>
      <p:sp>
        <p:nvSpPr>
          <p:cNvPr id="6" name="TextBox 5">
            <a:extLst>
              <a:ext uri="{FF2B5EF4-FFF2-40B4-BE49-F238E27FC236}">
                <a16:creationId xmlns:a16="http://schemas.microsoft.com/office/drawing/2014/main" id="{0BA4B58A-8890-456A-8897-4CB6E7155DBE}"/>
              </a:ext>
            </a:extLst>
          </p:cNvPr>
          <p:cNvSpPr txBox="1"/>
          <p:nvPr/>
        </p:nvSpPr>
        <p:spPr>
          <a:xfrm>
            <a:off x="2162802" y="5141446"/>
            <a:ext cx="7797040" cy="369332"/>
          </a:xfrm>
          <a:prstGeom prst="rect">
            <a:avLst/>
          </a:prstGeom>
          <a:noFill/>
        </p:spPr>
        <p:txBody>
          <a:bodyPr wrap="square" rtlCol="0">
            <a:spAutoFit/>
          </a:bodyPr>
          <a:lstStyle/>
          <a:p>
            <a:r>
              <a:rPr lang="en-US" dirty="0"/>
              <a:t>HRSA’s HPSA Find, </a:t>
            </a:r>
            <a:r>
              <a:rPr lang="en-US" dirty="0">
                <a:hlinkClick r:id="rId3"/>
              </a:rPr>
              <a:t>https://data.hrsa.gov/tools/shortage-area/hpsa-find</a:t>
            </a:r>
            <a:r>
              <a:rPr lang="en-US" dirty="0"/>
              <a:t>, 1/9/20</a:t>
            </a:r>
          </a:p>
        </p:txBody>
      </p:sp>
    </p:spTree>
    <p:extLst>
      <p:ext uri="{BB962C8B-B14F-4D97-AF65-F5344CB8AC3E}">
        <p14:creationId xmlns:p14="http://schemas.microsoft.com/office/powerpoint/2010/main" val="3906414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8BCB6-A357-4520-9F4F-1AC5252F8555}"/>
              </a:ext>
            </a:extLst>
          </p:cNvPr>
          <p:cNvSpPr>
            <a:spLocks noGrp="1"/>
          </p:cNvSpPr>
          <p:nvPr>
            <p:ph type="title"/>
          </p:nvPr>
        </p:nvSpPr>
        <p:spPr/>
        <p:txBody>
          <a:bodyPr/>
          <a:lstStyle/>
          <a:p>
            <a:r>
              <a:rPr lang="en-US" dirty="0"/>
              <a:t>Dorchester County Current HPSAs</a:t>
            </a:r>
          </a:p>
        </p:txBody>
      </p:sp>
      <p:sp>
        <p:nvSpPr>
          <p:cNvPr id="3" name="Content Placeholder 2">
            <a:extLst>
              <a:ext uri="{FF2B5EF4-FFF2-40B4-BE49-F238E27FC236}">
                <a16:creationId xmlns:a16="http://schemas.microsoft.com/office/drawing/2014/main" id="{C3FC5D36-7310-47BC-83E4-DF3FCC7F09FF}"/>
              </a:ext>
            </a:extLst>
          </p:cNvPr>
          <p:cNvSpPr>
            <a:spLocks noGrp="1"/>
          </p:cNvSpPr>
          <p:nvPr>
            <p:ph idx="1"/>
          </p:nvPr>
        </p:nvSpPr>
        <p:spPr/>
        <p:txBody>
          <a:bodyPr>
            <a:normAutofit/>
          </a:bodyPr>
          <a:lstStyle/>
          <a:p>
            <a:r>
              <a:rPr lang="en-US" dirty="0"/>
              <a:t>Geographic HPSAs due for update June 2020</a:t>
            </a:r>
          </a:p>
          <a:p>
            <a:pPr lvl="1"/>
            <a:r>
              <a:rPr lang="en-US" dirty="0"/>
              <a:t>None</a:t>
            </a:r>
          </a:p>
          <a:p>
            <a:pPr marL="457200" lvl="1" indent="0">
              <a:buNone/>
            </a:pPr>
            <a:endParaRPr lang="en-US" dirty="0"/>
          </a:p>
          <a:p>
            <a:r>
              <a:rPr lang="en-US" dirty="0"/>
              <a:t>Medicaid (Me) &amp; Facility HPSAs due for update Summer 2020</a:t>
            </a:r>
          </a:p>
          <a:p>
            <a:pPr lvl="1"/>
            <a:r>
              <a:rPr lang="en-US" dirty="0"/>
              <a:t>Me - Dorchester County, 1247385157 (Primary Care), Score 13</a:t>
            </a:r>
          </a:p>
          <a:p>
            <a:pPr lvl="1"/>
            <a:r>
              <a:rPr lang="en-US" dirty="0"/>
              <a:t>Me - Dorchester County, 6244438849 (Dental Health), Score 17</a:t>
            </a:r>
          </a:p>
          <a:p>
            <a:pPr lvl="1"/>
            <a:r>
              <a:rPr lang="en-US" dirty="0"/>
              <a:t>Me - Dorchester County, 7245325710 (Mental Health), Score 18</a:t>
            </a:r>
          </a:p>
        </p:txBody>
      </p:sp>
      <p:sp>
        <p:nvSpPr>
          <p:cNvPr id="4" name="Slide Number Placeholder 3">
            <a:extLst>
              <a:ext uri="{FF2B5EF4-FFF2-40B4-BE49-F238E27FC236}">
                <a16:creationId xmlns:a16="http://schemas.microsoft.com/office/drawing/2014/main" id="{4D38B8F1-C155-4CFD-A6B3-E8018AC2B7D8}"/>
              </a:ext>
            </a:extLst>
          </p:cNvPr>
          <p:cNvSpPr>
            <a:spLocks noGrp="1"/>
          </p:cNvSpPr>
          <p:nvPr>
            <p:ph type="sldNum" sz="quarter" idx="12"/>
          </p:nvPr>
        </p:nvSpPr>
        <p:spPr/>
        <p:txBody>
          <a:bodyPr/>
          <a:lstStyle/>
          <a:p>
            <a:fld id="{D275CE6D-5C38-C543-B8AD-F8110668FDF9}" type="slidenum">
              <a:rPr lang="en-US" smtClean="0"/>
              <a:pPr/>
              <a:t>12</a:t>
            </a:fld>
            <a:endParaRPr lang="en-US" dirty="0"/>
          </a:p>
        </p:txBody>
      </p:sp>
      <p:sp>
        <p:nvSpPr>
          <p:cNvPr id="5" name="Text Placeholder 4">
            <a:extLst>
              <a:ext uri="{FF2B5EF4-FFF2-40B4-BE49-F238E27FC236}">
                <a16:creationId xmlns:a16="http://schemas.microsoft.com/office/drawing/2014/main" id="{F405E5DD-9457-40F0-BE3A-8D77266FD9D6}"/>
              </a:ext>
            </a:extLst>
          </p:cNvPr>
          <p:cNvSpPr>
            <a:spLocks noGrp="1"/>
          </p:cNvSpPr>
          <p:nvPr>
            <p:ph type="body" sz="quarter" idx="13"/>
          </p:nvPr>
        </p:nvSpPr>
        <p:spPr/>
        <p:txBody>
          <a:bodyPr/>
          <a:lstStyle/>
          <a:p>
            <a:r>
              <a:rPr lang="en-US" dirty="0"/>
              <a:t>HPSA Update</a:t>
            </a:r>
          </a:p>
        </p:txBody>
      </p:sp>
      <p:sp>
        <p:nvSpPr>
          <p:cNvPr id="6" name="TextBox 5">
            <a:extLst>
              <a:ext uri="{FF2B5EF4-FFF2-40B4-BE49-F238E27FC236}">
                <a16:creationId xmlns:a16="http://schemas.microsoft.com/office/drawing/2014/main" id="{37DA8F8A-C16A-4698-9A31-6F6A67D72912}"/>
              </a:ext>
            </a:extLst>
          </p:cNvPr>
          <p:cNvSpPr txBox="1"/>
          <p:nvPr/>
        </p:nvSpPr>
        <p:spPr>
          <a:xfrm>
            <a:off x="2162802" y="5141446"/>
            <a:ext cx="7797040" cy="369332"/>
          </a:xfrm>
          <a:prstGeom prst="rect">
            <a:avLst/>
          </a:prstGeom>
          <a:noFill/>
        </p:spPr>
        <p:txBody>
          <a:bodyPr wrap="square" rtlCol="0">
            <a:spAutoFit/>
          </a:bodyPr>
          <a:lstStyle/>
          <a:p>
            <a:r>
              <a:rPr lang="en-US" dirty="0"/>
              <a:t>HRSA’s HPSA Find, </a:t>
            </a:r>
            <a:r>
              <a:rPr lang="en-US" dirty="0">
                <a:hlinkClick r:id="rId2"/>
              </a:rPr>
              <a:t>https://data.hrsa.gov/tools/shortage-area/hpsa-find</a:t>
            </a:r>
            <a:r>
              <a:rPr lang="en-US" dirty="0"/>
              <a:t>, 1/9/20</a:t>
            </a:r>
          </a:p>
        </p:txBody>
      </p:sp>
    </p:spTree>
    <p:extLst>
      <p:ext uri="{BB962C8B-B14F-4D97-AF65-F5344CB8AC3E}">
        <p14:creationId xmlns:p14="http://schemas.microsoft.com/office/powerpoint/2010/main" val="3069556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8BCB6-A357-4520-9F4F-1AC5252F8555}"/>
              </a:ext>
            </a:extLst>
          </p:cNvPr>
          <p:cNvSpPr>
            <a:spLocks noGrp="1"/>
          </p:cNvSpPr>
          <p:nvPr>
            <p:ph type="title"/>
          </p:nvPr>
        </p:nvSpPr>
        <p:spPr/>
        <p:txBody>
          <a:bodyPr/>
          <a:lstStyle/>
          <a:p>
            <a:r>
              <a:rPr lang="en-US" dirty="0"/>
              <a:t>Kent County Current HPSAs</a:t>
            </a:r>
          </a:p>
        </p:txBody>
      </p:sp>
      <p:sp>
        <p:nvSpPr>
          <p:cNvPr id="3" name="Content Placeholder 2">
            <a:extLst>
              <a:ext uri="{FF2B5EF4-FFF2-40B4-BE49-F238E27FC236}">
                <a16:creationId xmlns:a16="http://schemas.microsoft.com/office/drawing/2014/main" id="{C3FC5D36-7310-47BC-83E4-DF3FCC7F09FF}"/>
              </a:ext>
            </a:extLst>
          </p:cNvPr>
          <p:cNvSpPr>
            <a:spLocks noGrp="1"/>
          </p:cNvSpPr>
          <p:nvPr>
            <p:ph idx="1"/>
          </p:nvPr>
        </p:nvSpPr>
        <p:spPr/>
        <p:txBody>
          <a:bodyPr>
            <a:normAutofit/>
          </a:bodyPr>
          <a:lstStyle/>
          <a:p>
            <a:r>
              <a:rPr lang="en-US" dirty="0"/>
              <a:t>Geographic HPSAs due for update June 2020</a:t>
            </a:r>
          </a:p>
          <a:p>
            <a:pPr lvl="1"/>
            <a:r>
              <a:rPr lang="en-US" dirty="0"/>
              <a:t>Kent County, 6247220531 (Dental Health), Score 11</a:t>
            </a:r>
          </a:p>
          <a:p>
            <a:pPr lvl="1"/>
            <a:r>
              <a:rPr lang="en-US" dirty="0"/>
              <a:t>Lower Kent County, 7246741787 (Mental Health), 11</a:t>
            </a:r>
          </a:p>
          <a:p>
            <a:pPr marL="457200" lvl="1" indent="0">
              <a:buNone/>
            </a:pPr>
            <a:endParaRPr lang="en-US" dirty="0"/>
          </a:p>
          <a:p>
            <a:r>
              <a:rPr lang="en-US" dirty="0"/>
              <a:t>Medicaid (Me) &amp; Facility HPSAs due for update Summer 2020</a:t>
            </a:r>
          </a:p>
          <a:p>
            <a:pPr lvl="1"/>
            <a:r>
              <a:rPr lang="en-US" dirty="0"/>
              <a:t>Me-Upper Queen Anne and Kent Counties, 1247030213 (Primary Care), Score 7</a:t>
            </a:r>
          </a:p>
        </p:txBody>
      </p:sp>
      <p:sp>
        <p:nvSpPr>
          <p:cNvPr id="4" name="Slide Number Placeholder 3">
            <a:extLst>
              <a:ext uri="{FF2B5EF4-FFF2-40B4-BE49-F238E27FC236}">
                <a16:creationId xmlns:a16="http://schemas.microsoft.com/office/drawing/2014/main" id="{4D38B8F1-C155-4CFD-A6B3-E8018AC2B7D8}"/>
              </a:ext>
            </a:extLst>
          </p:cNvPr>
          <p:cNvSpPr>
            <a:spLocks noGrp="1"/>
          </p:cNvSpPr>
          <p:nvPr>
            <p:ph type="sldNum" sz="quarter" idx="12"/>
          </p:nvPr>
        </p:nvSpPr>
        <p:spPr/>
        <p:txBody>
          <a:bodyPr/>
          <a:lstStyle/>
          <a:p>
            <a:fld id="{D275CE6D-5C38-C543-B8AD-F8110668FDF9}" type="slidenum">
              <a:rPr lang="en-US" smtClean="0"/>
              <a:pPr/>
              <a:t>13</a:t>
            </a:fld>
            <a:endParaRPr lang="en-US" dirty="0"/>
          </a:p>
        </p:txBody>
      </p:sp>
      <p:sp>
        <p:nvSpPr>
          <p:cNvPr id="5" name="Text Placeholder 4">
            <a:extLst>
              <a:ext uri="{FF2B5EF4-FFF2-40B4-BE49-F238E27FC236}">
                <a16:creationId xmlns:a16="http://schemas.microsoft.com/office/drawing/2014/main" id="{F405E5DD-9457-40F0-BE3A-8D77266FD9D6}"/>
              </a:ext>
            </a:extLst>
          </p:cNvPr>
          <p:cNvSpPr>
            <a:spLocks noGrp="1"/>
          </p:cNvSpPr>
          <p:nvPr>
            <p:ph type="body" sz="quarter" idx="13"/>
          </p:nvPr>
        </p:nvSpPr>
        <p:spPr/>
        <p:txBody>
          <a:bodyPr/>
          <a:lstStyle/>
          <a:p>
            <a:r>
              <a:rPr lang="en-US" dirty="0"/>
              <a:t>HPSA Update</a:t>
            </a:r>
          </a:p>
        </p:txBody>
      </p:sp>
      <p:sp>
        <p:nvSpPr>
          <p:cNvPr id="6" name="TextBox 5">
            <a:extLst>
              <a:ext uri="{FF2B5EF4-FFF2-40B4-BE49-F238E27FC236}">
                <a16:creationId xmlns:a16="http://schemas.microsoft.com/office/drawing/2014/main" id="{449ABFAA-6E9F-4EC8-9769-7E796F43E5F2}"/>
              </a:ext>
            </a:extLst>
          </p:cNvPr>
          <p:cNvSpPr txBox="1"/>
          <p:nvPr/>
        </p:nvSpPr>
        <p:spPr>
          <a:xfrm>
            <a:off x="2162802" y="5141446"/>
            <a:ext cx="7797040" cy="369332"/>
          </a:xfrm>
          <a:prstGeom prst="rect">
            <a:avLst/>
          </a:prstGeom>
          <a:noFill/>
        </p:spPr>
        <p:txBody>
          <a:bodyPr wrap="square" rtlCol="0">
            <a:spAutoFit/>
          </a:bodyPr>
          <a:lstStyle/>
          <a:p>
            <a:r>
              <a:rPr lang="en-US" dirty="0"/>
              <a:t>HRSA’s HPSA Find, </a:t>
            </a:r>
            <a:r>
              <a:rPr lang="en-US" dirty="0">
                <a:hlinkClick r:id="rId2"/>
              </a:rPr>
              <a:t>https://data.hrsa.gov/tools/shortage-area/hpsa-find</a:t>
            </a:r>
            <a:r>
              <a:rPr lang="en-US" dirty="0"/>
              <a:t>, 1/9/20</a:t>
            </a:r>
          </a:p>
        </p:txBody>
      </p:sp>
    </p:spTree>
    <p:extLst>
      <p:ext uri="{BB962C8B-B14F-4D97-AF65-F5344CB8AC3E}">
        <p14:creationId xmlns:p14="http://schemas.microsoft.com/office/powerpoint/2010/main" val="1641444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8BCB6-A357-4520-9F4F-1AC5252F8555}"/>
              </a:ext>
            </a:extLst>
          </p:cNvPr>
          <p:cNvSpPr>
            <a:spLocks noGrp="1"/>
          </p:cNvSpPr>
          <p:nvPr>
            <p:ph type="title"/>
          </p:nvPr>
        </p:nvSpPr>
        <p:spPr/>
        <p:txBody>
          <a:bodyPr/>
          <a:lstStyle/>
          <a:p>
            <a:r>
              <a:rPr lang="en-US" dirty="0"/>
              <a:t>Queen Anne’s County Current HPSAs</a:t>
            </a:r>
          </a:p>
        </p:txBody>
      </p:sp>
      <p:sp>
        <p:nvSpPr>
          <p:cNvPr id="3" name="Content Placeholder 2">
            <a:extLst>
              <a:ext uri="{FF2B5EF4-FFF2-40B4-BE49-F238E27FC236}">
                <a16:creationId xmlns:a16="http://schemas.microsoft.com/office/drawing/2014/main" id="{C3FC5D36-7310-47BC-83E4-DF3FCC7F09FF}"/>
              </a:ext>
            </a:extLst>
          </p:cNvPr>
          <p:cNvSpPr>
            <a:spLocks noGrp="1"/>
          </p:cNvSpPr>
          <p:nvPr>
            <p:ph idx="1"/>
          </p:nvPr>
        </p:nvSpPr>
        <p:spPr/>
        <p:txBody>
          <a:bodyPr>
            <a:normAutofit/>
          </a:bodyPr>
          <a:lstStyle/>
          <a:p>
            <a:r>
              <a:rPr lang="en-US" dirty="0"/>
              <a:t>Geographic HPSAs due for update June 2020</a:t>
            </a:r>
          </a:p>
          <a:p>
            <a:pPr lvl="1"/>
            <a:r>
              <a:rPr lang="en-US" dirty="0"/>
              <a:t>Queen Anne's County, 6246268524 (Dental Health), Score 15</a:t>
            </a:r>
          </a:p>
          <a:p>
            <a:pPr lvl="1"/>
            <a:endParaRPr lang="en-US" dirty="0"/>
          </a:p>
          <a:p>
            <a:r>
              <a:rPr lang="en-US" dirty="0"/>
              <a:t>Medicaid (Me) &amp; Facility HPSAs due for update Summer 2020</a:t>
            </a:r>
          </a:p>
          <a:p>
            <a:pPr lvl="1"/>
            <a:r>
              <a:rPr lang="en-US" dirty="0"/>
              <a:t>Me-Upper Queen Anne and Kent Counties, 1247030213, Score 7</a:t>
            </a:r>
          </a:p>
        </p:txBody>
      </p:sp>
      <p:sp>
        <p:nvSpPr>
          <p:cNvPr id="4" name="Slide Number Placeholder 3">
            <a:extLst>
              <a:ext uri="{FF2B5EF4-FFF2-40B4-BE49-F238E27FC236}">
                <a16:creationId xmlns:a16="http://schemas.microsoft.com/office/drawing/2014/main" id="{4D38B8F1-C155-4CFD-A6B3-E8018AC2B7D8}"/>
              </a:ext>
            </a:extLst>
          </p:cNvPr>
          <p:cNvSpPr>
            <a:spLocks noGrp="1"/>
          </p:cNvSpPr>
          <p:nvPr>
            <p:ph type="sldNum" sz="quarter" idx="12"/>
          </p:nvPr>
        </p:nvSpPr>
        <p:spPr/>
        <p:txBody>
          <a:bodyPr/>
          <a:lstStyle/>
          <a:p>
            <a:fld id="{D275CE6D-5C38-C543-B8AD-F8110668FDF9}" type="slidenum">
              <a:rPr lang="en-US" smtClean="0"/>
              <a:pPr/>
              <a:t>14</a:t>
            </a:fld>
            <a:endParaRPr lang="en-US" dirty="0"/>
          </a:p>
        </p:txBody>
      </p:sp>
      <p:sp>
        <p:nvSpPr>
          <p:cNvPr id="5" name="Text Placeholder 4">
            <a:extLst>
              <a:ext uri="{FF2B5EF4-FFF2-40B4-BE49-F238E27FC236}">
                <a16:creationId xmlns:a16="http://schemas.microsoft.com/office/drawing/2014/main" id="{F405E5DD-9457-40F0-BE3A-8D77266FD9D6}"/>
              </a:ext>
            </a:extLst>
          </p:cNvPr>
          <p:cNvSpPr>
            <a:spLocks noGrp="1"/>
          </p:cNvSpPr>
          <p:nvPr>
            <p:ph type="body" sz="quarter" idx="13"/>
          </p:nvPr>
        </p:nvSpPr>
        <p:spPr/>
        <p:txBody>
          <a:bodyPr/>
          <a:lstStyle/>
          <a:p>
            <a:r>
              <a:rPr lang="en-US" dirty="0"/>
              <a:t>HPSA Update</a:t>
            </a:r>
          </a:p>
        </p:txBody>
      </p:sp>
      <p:sp>
        <p:nvSpPr>
          <p:cNvPr id="6" name="TextBox 5">
            <a:extLst>
              <a:ext uri="{FF2B5EF4-FFF2-40B4-BE49-F238E27FC236}">
                <a16:creationId xmlns:a16="http://schemas.microsoft.com/office/drawing/2014/main" id="{A4CA838F-1C36-48A1-8FFE-91CBA3942EC1}"/>
              </a:ext>
            </a:extLst>
          </p:cNvPr>
          <p:cNvSpPr txBox="1"/>
          <p:nvPr/>
        </p:nvSpPr>
        <p:spPr>
          <a:xfrm>
            <a:off x="2162802" y="5141446"/>
            <a:ext cx="7797040" cy="369332"/>
          </a:xfrm>
          <a:prstGeom prst="rect">
            <a:avLst/>
          </a:prstGeom>
          <a:noFill/>
        </p:spPr>
        <p:txBody>
          <a:bodyPr wrap="square" rtlCol="0">
            <a:spAutoFit/>
          </a:bodyPr>
          <a:lstStyle/>
          <a:p>
            <a:r>
              <a:rPr lang="en-US" dirty="0"/>
              <a:t>HRSA’s HPSA Find, </a:t>
            </a:r>
            <a:r>
              <a:rPr lang="en-US" dirty="0">
                <a:hlinkClick r:id="rId2"/>
              </a:rPr>
              <a:t>https://data.hrsa.gov/tools/shortage-area/hpsa-find</a:t>
            </a:r>
            <a:r>
              <a:rPr lang="en-US" dirty="0"/>
              <a:t>, 1/9/20</a:t>
            </a:r>
          </a:p>
        </p:txBody>
      </p:sp>
    </p:spTree>
    <p:extLst>
      <p:ext uri="{BB962C8B-B14F-4D97-AF65-F5344CB8AC3E}">
        <p14:creationId xmlns:p14="http://schemas.microsoft.com/office/powerpoint/2010/main" val="1129623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8BCB6-A357-4520-9F4F-1AC5252F8555}"/>
              </a:ext>
            </a:extLst>
          </p:cNvPr>
          <p:cNvSpPr>
            <a:spLocks noGrp="1"/>
          </p:cNvSpPr>
          <p:nvPr>
            <p:ph type="title"/>
          </p:nvPr>
        </p:nvSpPr>
        <p:spPr/>
        <p:txBody>
          <a:bodyPr/>
          <a:lstStyle/>
          <a:p>
            <a:r>
              <a:rPr lang="en-US" dirty="0"/>
              <a:t>Talbot County Current HPSAs</a:t>
            </a:r>
          </a:p>
        </p:txBody>
      </p:sp>
      <p:sp>
        <p:nvSpPr>
          <p:cNvPr id="3" name="Content Placeholder 2">
            <a:extLst>
              <a:ext uri="{FF2B5EF4-FFF2-40B4-BE49-F238E27FC236}">
                <a16:creationId xmlns:a16="http://schemas.microsoft.com/office/drawing/2014/main" id="{C3FC5D36-7310-47BC-83E4-DF3FCC7F09FF}"/>
              </a:ext>
            </a:extLst>
          </p:cNvPr>
          <p:cNvSpPr>
            <a:spLocks noGrp="1"/>
          </p:cNvSpPr>
          <p:nvPr>
            <p:ph idx="1"/>
          </p:nvPr>
        </p:nvSpPr>
        <p:spPr/>
        <p:txBody>
          <a:bodyPr>
            <a:normAutofit/>
          </a:bodyPr>
          <a:lstStyle/>
          <a:p>
            <a:r>
              <a:rPr lang="en-US" dirty="0"/>
              <a:t>Geographic HPSAs due for update June 2020</a:t>
            </a:r>
          </a:p>
          <a:p>
            <a:pPr lvl="1"/>
            <a:r>
              <a:rPr lang="en-US" dirty="0"/>
              <a:t>Talbot County, 6244962197 (Dental Health), Score 14</a:t>
            </a:r>
          </a:p>
          <a:p>
            <a:pPr lvl="1"/>
            <a:endParaRPr lang="en-US" dirty="0"/>
          </a:p>
          <a:p>
            <a:r>
              <a:rPr lang="en-US" dirty="0"/>
              <a:t>Medicaid (Me) &amp; Facility HPSAs due for update Summer 2020</a:t>
            </a:r>
          </a:p>
          <a:p>
            <a:pPr lvl="1"/>
            <a:r>
              <a:rPr lang="en-US" dirty="0"/>
              <a:t>None</a:t>
            </a:r>
          </a:p>
        </p:txBody>
      </p:sp>
      <p:sp>
        <p:nvSpPr>
          <p:cNvPr id="4" name="Slide Number Placeholder 3">
            <a:extLst>
              <a:ext uri="{FF2B5EF4-FFF2-40B4-BE49-F238E27FC236}">
                <a16:creationId xmlns:a16="http://schemas.microsoft.com/office/drawing/2014/main" id="{4D38B8F1-C155-4CFD-A6B3-E8018AC2B7D8}"/>
              </a:ext>
            </a:extLst>
          </p:cNvPr>
          <p:cNvSpPr>
            <a:spLocks noGrp="1"/>
          </p:cNvSpPr>
          <p:nvPr>
            <p:ph type="sldNum" sz="quarter" idx="12"/>
          </p:nvPr>
        </p:nvSpPr>
        <p:spPr/>
        <p:txBody>
          <a:bodyPr/>
          <a:lstStyle/>
          <a:p>
            <a:fld id="{D275CE6D-5C38-C543-B8AD-F8110668FDF9}" type="slidenum">
              <a:rPr lang="en-US" smtClean="0"/>
              <a:pPr/>
              <a:t>15</a:t>
            </a:fld>
            <a:endParaRPr lang="en-US" dirty="0"/>
          </a:p>
        </p:txBody>
      </p:sp>
      <p:sp>
        <p:nvSpPr>
          <p:cNvPr id="5" name="Text Placeholder 4">
            <a:extLst>
              <a:ext uri="{FF2B5EF4-FFF2-40B4-BE49-F238E27FC236}">
                <a16:creationId xmlns:a16="http://schemas.microsoft.com/office/drawing/2014/main" id="{F405E5DD-9457-40F0-BE3A-8D77266FD9D6}"/>
              </a:ext>
            </a:extLst>
          </p:cNvPr>
          <p:cNvSpPr>
            <a:spLocks noGrp="1"/>
          </p:cNvSpPr>
          <p:nvPr>
            <p:ph type="body" sz="quarter" idx="13"/>
          </p:nvPr>
        </p:nvSpPr>
        <p:spPr/>
        <p:txBody>
          <a:bodyPr/>
          <a:lstStyle/>
          <a:p>
            <a:r>
              <a:rPr lang="en-US" dirty="0"/>
              <a:t>HPSA Update</a:t>
            </a:r>
          </a:p>
        </p:txBody>
      </p:sp>
      <p:sp>
        <p:nvSpPr>
          <p:cNvPr id="6" name="TextBox 5">
            <a:extLst>
              <a:ext uri="{FF2B5EF4-FFF2-40B4-BE49-F238E27FC236}">
                <a16:creationId xmlns:a16="http://schemas.microsoft.com/office/drawing/2014/main" id="{4F343728-D7A1-48E5-887E-C718511CF7CD}"/>
              </a:ext>
            </a:extLst>
          </p:cNvPr>
          <p:cNvSpPr txBox="1"/>
          <p:nvPr/>
        </p:nvSpPr>
        <p:spPr>
          <a:xfrm>
            <a:off x="1867128" y="4812919"/>
            <a:ext cx="7797040" cy="369332"/>
          </a:xfrm>
          <a:prstGeom prst="rect">
            <a:avLst/>
          </a:prstGeom>
          <a:noFill/>
        </p:spPr>
        <p:txBody>
          <a:bodyPr wrap="square" rtlCol="0">
            <a:spAutoFit/>
          </a:bodyPr>
          <a:lstStyle/>
          <a:p>
            <a:r>
              <a:rPr lang="en-US" dirty="0"/>
              <a:t>HRSA’s HPSA Find, </a:t>
            </a:r>
            <a:r>
              <a:rPr lang="en-US" dirty="0">
                <a:hlinkClick r:id="rId2"/>
              </a:rPr>
              <a:t>https://data.hrsa.gov/tools/shortage-area/hpsa-find</a:t>
            </a:r>
            <a:r>
              <a:rPr lang="en-US" dirty="0"/>
              <a:t>, 1/9/20</a:t>
            </a:r>
          </a:p>
        </p:txBody>
      </p:sp>
    </p:spTree>
    <p:extLst>
      <p:ext uri="{BB962C8B-B14F-4D97-AF65-F5344CB8AC3E}">
        <p14:creationId xmlns:p14="http://schemas.microsoft.com/office/powerpoint/2010/main" val="1163807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688A7C-3A8B-4303-967A-CD009290EA36}"/>
              </a:ext>
            </a:extLst>
          </p:cNvPr>
          <p:cNvSpPr>
            <a:spLocks noGrp="1"/>
          </p:cNvSpPr>
          <p:nvPr>
            <p:ph type="title"/>
          </p:nvPr>
        </p:nvSpPr>
        <p:spPr>
          <a:xfrm>
            <a:off x="839788" y="457200"/>
            <a:ext cx="3932237" cy="1600200"/>
          </a:xfrm>
        </p:spPr>
        <p:txBody>
          <a:bodyPr>
            <a:normAutofit/>
          </a:bodyPr>
          <a:lstStyle/>
          <a:p>
            <a:r>
              <a:rPr lang="en-US" dirty="0"/>
              <a:t>Dental HPSAs and FQHCs</a:t>
            </a:r>
          </a:p>
        </p:txBody>
      </p:sp>
      <p:sp>
        <p:nvSpPr>
          <p:cNvPr id="6" name="Text Placeholder 5">
            <a:extLst>
              <a:ext uri="{FF2B5EF4-FFF2-40B4-BE49-F238E27FC236}">
                <a16:creationId xmlns:a16="http://schemas.microsoft.com/office/drawing/2014/main" id="{8B9832F0-FA5C-4153-8A9E-590F127383D6}"/>
              </a:ext>
            </a:extLst>
          </p:cNvPr>
          <p:cNvSpPr>
            <a:spLocks noGrp="1"/>
          </p:cNvSpPr>
          <p:nvPr>
            <p:ph type="body" sz="half" idx="2"/>
          </p:nvPr>
        </p:nvSpPr>
        <p:spPr>
          <a:xfrm>
            <a:off x="839788" y="2057400"/>
            <a:ext cx="3932237" cy="3811588"/>
          </a:xfrm>
        </p:spPr>
        <p:txBody>
          <a:bodyPr>
            <a:normAutofit/>
          </a:bodyPr>
          <a:lstStyle/>
          <a:p>
            <a:r>
              <a:rPr lang="en-US" sz="2400" dirty="0"/>
              <a:t>Map of Mid-Eastern Shore  Maryland Area  </a:t>
            </a:r>
          </a:p>
        </p:txBody>
      </p:sp>
      <p:sp>
        <p:nvSpPr>
          <p:cNvPr id="3" name="Slide Number Placeholder 2">
            <a:extLst>
              <a:ext uri="{FF2B5EF4-FFF2-40B4-BE49-F238E27FC236}">
                <a16:creationId xmlns:a16="http://schemas.microsoft.com/office/drawing/2014/main" id="{DF389E4B-AE73-4D66-B3A3-A870829F3F3A}"/>
              </a:ext>
            </a:extLst>
          </p:cNvPr>
          <p:cNvSpPr>
            <a:spLocks noGrp="1"/>
          </p:cNvSpPr>
          <p:nvPr>
            <p:ph type="sldNum" sz="quarter" idx="12"/>
          </p:nvPr>
        </p:nvSpPr>
        <p:spPr>
          <a:xfrm>
            <a:off x="738810" y="6231917"/>
            <a:ext cx="443948" cy="365125"/>
          </a:xfrm>
        </p:spPr>
        <p:txBody>
          <a:bodyPr/>
          <a:lstStyle/>
          <a:p>
            <a:fld id="{D275CE6D-5C38-C543-B8AD-F8110668FDF9}" type="slidenum">
              <a:rPr lang="en-US" smtClean="0"/>
              <a:t>16</a:t>
            </a:fld>
            <a:endParaRPr lang="en-US" dirty="0"/>
          </a:p>
        </p:txBody>
      </p:sp>
      <p:sp>
        <p:nvSpPr>
          <p:cNvPr id="29" name="Text Placeholder 4">
            <a:extLst>
              <a:ext uri="{FF2B5EF4-FFF2-40B4-BE49-F238E27FC236}">
                <a16:creationId xmlns:a16="http://schemas.microsoft.com/office/drawing/2014/main" id="{3E462232-F0FE-4DA3-8C9E-B7B4D9F09708}"/>
              </a:ext>
            </a:extLst>
          </p:cNvPr>
          <p:cNvSpPr txBox="1">
            <a:spLocks/>
          </p:cNvSpPr>
          <p:nvPr/>
        </p:nvSpPr>
        <p:spPr>
          <a:xfrm>
            <a:off x="884583" y="362022"/>
            <a:ext cx="10469217" cy="3436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None/>
            </a:pPr>
            <a:r>
              <a:rPr lang="en-US" sz="2200" i="1" dirty="0">
                <a:solidFill>
                  <a:schemeClr val="tx1">
                    <a:lumMod val="50000"/>
                    <a:lumOff val="50000"/>
                  </a:schemeClr>
                </a:solidFill>
              </a:rPr>
              <a:t>HPSA Update</a:t>
            </a:r>
          </a:p>
        </p:txBody>
      </p:sp>
      <p:pic>
        <p:nvPicPr>
          <p:cNvPr id="2" name="Picture Placeholder 1">
            <a:extLst>
              <a:ext uri="{FF2B5EF4-FFF2-40B4-BE49-F238E27FC236}">
                <a16:creationId xmlns:a16="http://schemas.microsoft.com/office/drawing/2014/main" id="{9C77CB36-1163-45E7-A479-D5E5625EF1DF}"/>
              </a:ext>
            </a:extLst>
          </p:cNvPr>
          <p:cNvPicPr>
            <a:picLocks noGrp="1" noChangeAspect="1"/>
          </p:cNvPicPr>
          <p:nvPr>
            <p:ph type="pic" idx="1"/>
          </p:nvPr>
        </p:nvPicPr>
        <p:blipFill rotWithShape="1">
          <a:blip r:embed="rId3"/>
          <a:srcRect l="14104" t="21793" r="13393" b="9934"/>
          <a:stretch/>
        </p:blipFill>
        <p:spPr>
          <a:xfrm>
            <a:off x="5031938" y="580398"/>
            <a:ext cx="6833360" cy="4796493"/>
          </a:xfrm>
          <a:prstGeom prst="rect">
            <a:avLst/>
          </a:prstGeom>
        </p:spPr>
      </p:pic>
      <p:sp>
        <p:nvSpPr>
          <p:cNvPr id="5" name="TextBox 4">
            <a:extLst>
              <a:ext uri="{FF2B5EF4-FFF2-40B4-BE49-F238E27FC236}">
                <a16:creationId xmlns:a16="http://schemas.microsoft.com/office/drawing/2014/main" id="{B21EBF07-0240-47C5-9AAC-40844ED4B3CA}"/>
              </a:ext>
            </a:extLst>
          </p:cNvPr>
          <p:cNvSpPr txBox="1"/>
          <p:nvPr/>
        </p:nvSpPr>
        <p:spPr>
          <a:xfrm>
            <a:off x="503741" y="3882093"/>
            <a:ext cx="3843766" cy="1200329"/>
          </a:xfrm>
          <a:prstGeom prst="rect">
            <a:avLst/>
          </a:prstGeom>
          <a:noFill/>
        </p:spPr>
        <p:txBody>
          <a:bodyPr wrap="square" rtlCol="0">
            <a:spAutoFit/>
          </a:bodyPr>
          <a:lstStyle/>
          <a:p>
            <a:r>
              <a:rPr lang="en-US" dirty="0"/>
              <a:t>Source: </a:t>
            </a:r>
          </a:p>
          <a:p>
            <a:r>
              <a:rPr lang="en-US" dirty="0"/>
              <a:t>HRSA’s Map Tool, </a:t>
            </a:r>
            <a:r>
              <a:rPr lang="en-US" dirty="0">
                <a:hlinkClick r:id="rId4"/>
              </a:rPr>
              <a:t>https://data.hrsa.gov/maps/map-tool/</a:t>
            </a:r>
            <a:r>
              <a:rPr lang="en-US" dirty="0"/>
              <a:t>, 1/9/20</a:t>
            </a:r>
          </a:p>
        </p:txBody>
      </p:sp>
    </p:spTree>
    <p:extLst>
      <p:ext uri="{BB962C8B-B14F-4D97-AF65-F5344CB8AC3E}">
        <p14:creationId xmlns:p14="http://schemas.microsoft.com/office/powerpoint/2010/main" val="40765600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16AE9-3837-4B77-9E2C-AC60223EDAFB}"/>
              </a:ext>
            </a:extLst>
          </p:cNvPr>
          <p:cNvSpPr>
            <a:spLocks noGrp="1"/>
          </p:cNvSpPr>
          <p:nvPr>
            <p:ph type="title"/>
          </p:nvPr>
        </p:nvSpPr>
        <p:spPr/>
        <p:txBody>
          <a:bodyPr>
            <a:normAutofit/>
          </a:bodyPr>
          <a:lstStyle/>
          <a:p>
            <a:r>
              <a:rPr lang="en-US" dirty="0"/>
              <a:t>Primary Care </a:t>
            </a:r>
            <a:br>
              <a:rPr lang="en-US" dirty="0"/>
            </a:br>
            <a:r>
              <a:rPr lang="en-US" dirty="0"/>
              <a:t>HPSAs &amp; FQHCs</a:t>
            </a:r>
          </a:p>
        </p:txBody>
      </p:sp>
      <p:sp>
        <p:nvSpPr>
          <p:cNvPr id="4" name="Text Placeholder 3">
            <a:extLst>
              <a:ext uri="{FF2B5EF4-FFF2-40B4-BE49-F238E27FC236}">
                <a16:creationId xmlns:a16="http://schemas.microsoft.com/office/drawing/2014/main" id="{690C3B4C-78C2-42A1-AC49-85E597380804}"/>
              </a:ext>
            </a:extLst>
          </p:cNvPr>
          <p:cNvSpPr>
            <a:spLocks noGrp="1"/>
          </p:cNvSpPr>
          <p:nvPr>
            <p:ph type="body" sz="half" idx="2"/>
          </p:nvPr>
        </p:nvSpPr>
        <p:spPr/>
        <p:txBody>
          <a:bodyPr>
            <a:normAutofit/>
          </a:bodyPr>
          <a:lstStyle/>
          <a:p>
            <a:r>
              <a:rPr lang="en-US" sz="2400" dirty="0"/>
              <a:t>Map of Mid-Eastern Shore Maryland Area</a:t>
            </a:r>
          </a:p>
        </p:txBody>
      </p:sp>
      <p:sp>
        <p:nvSpPr>
          <p:cNvPr id="5" name="Slide Number Placeholder 4">
            <a:extLst>
              <a:ext uri="{FF2B5EF4-FFF2-40B4-BE49-F238E27FC236}">
                <a16:creationId xmlns:a16="http://schemas.microsoft.com/office/drawing/2014/main" id="{3C48AEB1-387A-44DB-95C7-BD25C5D389E1}"/>
              </a:ext>
            </a:extLst>
          </p:cNvPr>
          <p:cNvSpPr>
            <a:spLocks noGrp="1"/>
          </p:cNvSpPr>
          <p:nvPr>
            <p:ph type="sldNum" sz="quarter" idx="12"/>
          </p:nvPr>
        </p:nvSpPr>
        <p:spPr/>
        <p:txBody>
          <a:bodyPr/>
          <a:lstStyle/>
          <a:p>
            <a:fld id="{D275CE6D-5C38-C543-B8AD-F8110668FDF9}" type="slidenum">
              <a:rPr lang="en-US" smtClean="0"/>
              <a:t>17</a:t>
            </a:fld>
            <a:endParaRPr lang="en-US" dirty="0"/>
          </a:p>
        </p:txBody>
      </p:sp>
      <p:sp>
        <p:nvSpPr>
          <p:cNvPr id="8" name="Text Placeholder 4">
            <a:extLst>
              <a:ext uri="{FF2B5EF4-FFF2-40B4-BE49-F238E27FC236}">
                <a16:creationId xmlns:a16="http://schemas.microsoft.com/office/drawing/2014/main" id="{DC19453A-6ED4-4161-99DC-80B02D6FF513}"/>
              </a:ext>
            </a:extLst>
          </p:cNvPr>
          <p:cNvSpPr txBox="1">
            <a:spLocks/>
          </p:cNvSpPr>
          <p:nvPr/>
        </p:nvSpPr>
        <p:spPr>
          <a:xfrm>
            <a:off x="884583" y="362022"/>
            <a:ext cx="10469217" cy="3436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None/>
            </a:pPr>
            <a:r>
              <a:rPr lang="en-US" sz="2200" i="1" dirty="0">
                <a:solidFill>
                  <a:schemeClr val="tx1">
                    <a:lumMod val="50000"/>
                    <a:lumOff val="50000"/>
                  </a:schemeClr>
                </a:solidFill>
              </a:rPr>
              <a:t>HPSA Update</a:t>
            </a:r>
          </a:p>
        </p:txBody>
      </p:sp>
      <p:sp>
        <p:nvSpPr>
          <p:cNvPr id="7" name="TextBox 6">
            <a:extLst>
              <a:ext uri="{FF2B5EF4-FFF2-40B4-BE49-F238E27FC236}">
                <a16:creationId xmlns:a16="http://schemas.microsoft.com/office/drawing/2014/main" id="{5A64EDBF-68D3-44BA-9EF8-C176E314CA31}"/>
              </a:ext>
            </a:extLst>
          </p:cNvPr>
          <p:cNvSpPr txBox="1"/>
          <p:nvPr/>
        </p:nvSpPr>
        <p:spPr>
          <a:xfrm>
            <a:off x="503741" y="3882093"/>
            <a:ext cx="3843766" cy="1200329"/>
          </a:xfrm>
          <a:prstGeom prst="rect">
            <a:avLst/>
          </a:prstGeom>
          <a:noFill/>
        </p:spPr>
        <p:txBody>
          <a:bodyPr wrap="square" rtlCol="0">
            <a:spAutoFit/>
          </a:bodyPr>
          <a:lstStyle/>
          <a:p>
            <a:r>
              <a:rPr lang="en-US" dirty="0"/>
              <a:t>Source: </a:t>
            </a:r>
          </a:p>
          <a:p>
            <a:r>
              <a:rPr lang="en-US" dirty="0"/>
              <a:t>HRSA’s Map Tool, </a:t>
            </a:r>
            <a:r>
              <a:rPr lang="en-US" dirty="0">
                <a:hlinkClick r:id="rId2"/>
              </a:rPr>
              <a:t>https://data.hrsa.gov/maps/map-tool/</a:t>
            </a:r>
            <a:r>
              <a:rPr lang="en-US" dirty="0"/>
              <a:t>, 1/9/20</a:t>
            </a:r>
          </a:p>
        </p:txBody>
      </p:sp>
      <p:pic>
        <p:nvPicPr>
          <p:cNvPr id="9" name="Content Placeholder 2">
            <a:extLst>
              <a:ext uri="{FF2B5EF4-FFF2-40B4-BE49-F238E27FC236}">
                <a16:creationId xmlns:a16="http://schemas.microsoft.com/office/drawing/2014/main" id="{894535C8-D8F4-40AE-9CAF-FD1B26F4029D}"/>
              </a:ext>
            </a:extLst>
          </p:cNvPr>
          <p:cNvPicPr>
            <a:picLocks noGrp="1" noChangeAspect="1"/>
          </p:cNvPicPr>
          <p:nvPr>
            <p:ph idx="1"/>
          </p:nvPr>
        </p:nvPicPr>
        <p:blipFill rotWithShape="1">
          <a:blip r:embed="rId3"/>
          <a:srcRect l="14788" t="21473" r="32990" b="10264"/>
          <a:stretch/>
        </p:blipFill>
        <p:spPr>
          <a:xfrm>
            <a:off x="5686546" y="535695"/>
            <a:ext cx="5592570" cy="4873625"/>
          </a:xfrm>
          <a:prstGeom prst="rect">
            <a:avLst/>
          </a:prstGeom>
        </p:spPr>
      </p:pic>
    </p:spTree>
    <p:extLst>
      <p:ext uri="{BB962C8B-B14F-4D97-AF65-F5344CB8AC3E}">
        <p14:creationId xmlns:p14="http://schemas.microsoft.com/office/powerpoint/2010/main" val="41776939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24CDE6F-09CC-431A-82B5-4445CE22178E}"/>
              </a:ext>
            </a:extLst>
          </p:cNvPr>
          <p:cNvSpPr>
            <a:spLocks noGrp="1"/>
          </p:cNvSpPr>
          <p:nvPr>
            <p:ph type="title"/>
          </p:nvPr>
        </p:nvSpPr>
        <p:spPr/>
        <p:txBody>
          <a:bodyPr/>
          <a:lstStyle/>
          <a:p>
            <a:r>
              <a:rPr lang="en-US" dirty="0"/>
              <a:t>Mental Health HPSAs &amp; FQHCs</a:t>
            </a:r>
          </a:p>
        </p:txBody>
      </p:sp>
      <p:sp>
        <p:nvSpPr>
          <p:cNvPr id="12" name="Text Placeholder 11">
            <a:extLst>
              <a:ext uri="{FF2B5EF4-FFF2-40B4-BE49-F238E27FC236}">
                <a16:creationId xmlns:a16="http://schemas.microsoft.com/office/drawing/2014/main" id="{443DBBBC-0F53-4A23-BCE9-320AA4D62229}"/>
              </a:ext>
            </a:extLst>
          </p:cNvPr>
          <p:cNvSpPr>
            <a:spLocks noGrp="1"/>
          </p:cNvSpPr>
          <p:nvPr>
            <p:ph type="body" sz="half" idx="2"/>
          </p:nvPr>
        </p:nvSpPr>
        <p:spPr/>
        <p:txBody>
          <a:bodyPr/>
          <a:lstStyle/>
          <a:p>
            <a:r>
              <a:rPr lang="en-US" sz="2400" dirty="0"/>
              <a:t>Map of Mid-Eastern Shore Maryland Area  </a:t>
            </a:r>
          </a:p>
          <a:p>
            <a:endParaRPr lang="en-US" dirty="0"/>
          </a:p>
        </p:txBody>
      </p:sp>
      <p:sp>
        <p:nvSpPr>
          <p:cNvPr id="4" name="Slide Number Placeholder 3">
            <a:extLst>
              <a:ext uri="{FF2B5EF4-FFF2-40B4-BE49-F238E27FC236}">
                <a16:creationId xmlns:a16="http://schemas.microsoft.com/office/drawing/2014/main" id="{B7468146-C4FF-46A0-BB56-A4C14BF4FE57}"/>
              </a:ext>
            </a:extLst>
          </p:cNvPr>
          <p:cNvSpPr>
            <a:spLocks noGrp="1"/>
          </p:cNvSpPr>
          <p:nvPr>
            <p:ph type="sldNum" sz="quarter" idx="12"/>
          </p:nvPr>
        </p:nvSpPr>
        <p:spPr/>
        <p:txBody>
          <a:bodyPr/>
          <a:lstStyle/>
          <a:p>
            <a:fld id="{D275CE6D-5C38-C543-B8AD-F8110668FDF9}" type="slidenum">
              <a:rPr lang="en-US" smtClean="0"/>
              <a:pPr/>
              <a:t>18</a:t>
            </a:fld>
            <a:endParaRPr lang="en-US" dirty="0"/>
          </a:p>
        </p:txBody>
      </p:sp>
      <p:sp>
        <p:nvSpPr>
          <p:cNvPr id="15" name="Text Placeholder 4">
            <a:extLst>
              <a:ext uri="{FF2B5EF4-FFF2-40B4-BE49-F238E27FC236}">
                <a16:creationId xmlns:a16="http://schemas.microsoft.com/office/drawing/2014/main" id="{B9952F63-C0F3-4715-BE70-E16C605A8482}"/>
              </a:ext>
            </a:extLst>
          </p:cNvPr>
          <p:cNvSpPr txBox="1">
            <a:spLocks/>
          </p:cNvSpPr>
          <p:nvPr/>
        </p:nvSpPr>
        <p:spPr>
          <a:xfrm>
            <a:off x="884583" y="362022"/>
            <a:ext cx="10469217" cy="3436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None/>
            </a:pPr>
            <a:r>
              <a:rPr lang="en-US" sz="2200" i="1" dirty="0">
                <a:solidFill>
                  <a:schemeClr val="tx1">
                    <a:lumMod val="50000"/>
                    <a:lumOff val="50000"/>
                  </a:schemeClr>
                </a:solidFill>
              </a:rPr>
              <a:t>HPSA Update</a:t>
            </a:r>
          </a:p>
        </p:txBody>
      </p:sp>
      <p:pic>
        <p:nvPicPr>
          <p:cNvPr id="6" name="Content Placeholder 5">
            <a:extLst>
              <a:ext uri="{FF2B5EF4-FFF2-40B4-BE49-F238E27FC236}">
                <a16:creationId xmlns:a16="http://schemas.microsoft.com/office/drawing/2014/main" id="{FFAACCC6-0F53-481A-BFB1-D0423CA30A24}"/>
              </a:ext>
            </a:extLst>
          </p:cNvPr>
          <p:cNvPicPr>
            <a:picLocks noGrp="1" noChangeAspect="1"/>
          </p:cNvPicPr>
          <p:nvPr>
            <p:ph idx="1"/>
          </p:nvPr>
        </p:nvPicPr>
        <p:blipFill rotWithShape="1">
          <a:blip r:embed="rId2"/>
          <a:srcRect l="14790" t="21074" r="28908" b="9865"/>
          <a:stretch/>
        </p:blipFill>
        <p:spPr>
          <a:xfrm>
            <a:off x="4993610" y="607776"/>
            <a:ext cx="6039420" cy="4847632"/>
          </a:xfrm>
          <a:prstGeom prst="rect">
            <a:avLst/>
          </a:prstGeom>
        </p:spPr>
      </p:pic>
    </p:spTree>
    <p:extLst>
      <p:ext uri="{BB962C8B-B14F-4D97-AF65-F5344CB8AC3E}">
        <p14:creationId xmlns:p14="http://schemas.microsoft.com/office/powerpoint/2010/main" val="42797004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43BD6-C384-4EF4-A5F6-5D4D58B74FCE}"/>
              </a:ext>
            </a:extLst>
          </p:cNvPr>
          <p:cNvSpPr>
            <a:spLocks noGrp="1"/>
          </p:cNvSpPr>
          <p:nvPr>
            <p:ph type="title"/>
          </p:nvPr>
        </p:nvSpPr>
        <p:spPr>
          <a:xfrm>
            <a:off x="8174735" y="640081"/>
            <a:ext cx="3377183" cy="3708895"/>
          </a:xfrm>
          <a:noFill/>
        </p:spPr>
        <p:txBody>
          <a:bodyPr vert="horz" lIns="91440" tIns="45720" rIns="91440" bIns="45720" rtlCol="0" anchor="b">
            <a:normAutofit/>
          </a:bodyPr>
          <a:lstStyle/>
          <a:p>
            <a:r>
              <a:rPr lang="en-US" dirty="0">
                <a:latin typeface="+mj-lt"/>
              </a:rPr>
              <a:t>Questions</a:t>
            </a:r>
          </a:p>
        </p:txBody>
      </p:sp>
      <p:sp>
        <p:nvSpPr>
          <p:cNvPr id="5" name="Text Placeholder 4">
            <a:extLst>
              <a:ext uri="{FF2B5EF4-FFF2-40B4-BE49-F238E27FC236}">
                <a16:creationId xmlns:a16="http://schemas.microsoft.com/office/drawing/2014/main" id="{0BE67ADA-96B6-4C19-86DA-FE6E03BAF014}"/>
              </a:ext>
            </a:extLst>
          </p:cNvPr>
          <p:cNvSpPr>
            <a:spLocks noGrp="1"/>
          </p:cNvSpPr>
          <p:nvPr>
            <p:ph type="body" sz="quarter" idx="13"/>
          </p:nvPr>
        </p:nvSpPr>
        <p:spPr>
          <a:xfrm>
            <a:off x="8174735" y="4571999"/>
            <a:ext cx="3377184" cy="1645921"/>
          </a:xfrm>
          <a:noFill/>
        </p:spPr>
        <p:txBody>
          <a:bodyPr vert="horz" lIns="91440" tIns="45720" rIns="91440" bIns="45720" rtlCol="0">
            <a:normAutofit/>
          </a:bodyPr>
          <a:lstStyle/>
          <a:p>
            <a:r>
              <a:rPr lang="en-US" sz="2000" dirty="0">
                <a:solidFill>
                  <a:schemeClr val="tx1"/>
                </a:solidFill>
                <a:latin typeface="+mn-lt"/>
                <a:cs typeface="+mn-cs"/>
              </a:rPr>
              <a:t>Time to Hear Your Thoughts</a:t>
            </a:r>
          </a:p>
        </p:txBody>
      </p:sp>
      <p:pic>
        <p:nvPicPr>
          <p:cNvPr id="7" name="Content Placeholder 6">
            <a:extLst>
              <a:ext uri="{FF2B5EF4-FFF2-40B4-BE49-F238E27FC236}">
                <a16:creationId xmlns:a16="http://schemas.microsoft.com/office/drawing/2014/main" id="{0215EF17-5726-4392-9A97-36807DC4748B}"/>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5266" r="5744" b="2"/>
          <a:stretch/>
        </p:blipFill>
        <p:spPr>
          <a:xfrm>
            <a:off x="20" y="10"/>
            <a:ext cx="7534636" cy="6857990"/>
          </a:xfrm>
          <a:prstGeom prst="rect">
            <a:avLst/>
          </a:prstGeom>
        </p:spPr>
      </p:pic>
      <p:sp>
        <p:nvSpPr>
          <p:cNvPr id="4" name="Slide Number Placeholder 3">
            <a:extLst>
              <a:ext uri="{FF2B5EF4-FFF2-40B4-BE49-F238E27FC236}">
                <a16:creationId xmlns:a16="http://schemas.microsoft.com/office/drawing/2014/main" id="{6FEFF48A-1577-4C26-9B7A-E04708D97366}"/>
              </a:ext>
            </a:extLst>
          </p:cNvPr>
          <p:cNvSpPr>
            <a:spLocks noGrp="1"/>
          </p:cNvSpPr>
          <p:nvPr>
            <p:ph type="sldNum" sz="quarter" idx="12"/>
          </p:nvPr>
        </p:nvSpPr>
        <p:spPr>
          <a:xfrm>
            <a:off x="10926476" y="6356350"/>
            <a:ext cx="625443" cy="365125"/>
          </a:xfrm>
          <a:noFill/>
        </p:spPr>
        <p:txBody>
          <a:bodyPr vert="horz" lIns="91440" tIns="45720" rIns="91440" bIns="45720" rtlCol="0" anchor="ctr">
            <a:normAutofit/>
          </a:bodyPr>
          <a:lstStyle/>
          <a:p>
            <a:pPr algn="r">
              <a:spcAft>
                <a:spcPts val="600"/>
              </a:spcAft>
              <a:defRPr/>
            </a:pPr>
            <a:fld id="{D275CE6D-5C38-C543-B8AD-F8110668FDF9}" type="slidenum">
              <a:rPr lang="en-US" sz="1200" smtClean="0">
                <a:solidFill>
                  <a:prstClr val="black">
                    <a:tint val="75000"/>
                  </a:prstClr>
                </a:solidFill>
                <a:latin typeface="Calibri" panose="020F0502020204030204"/>
                <a:cs typeface="+mn-cs"/>
              </a:rPr>
              <a:pPr algn="r">
                <a:spcAft>
                  <a:spcPts val="600"/>
                </a:spcAft>
                <a:defRPr/>
              </a:pPr>
              <a:t>19</a:t>
            </a:fld>
            <a:endParaRPr lang="en-US" sz="1200" dirty="0">
              <a:solidFill>
                <a:prstClr val="black">
                  <a:tint val="75000"/>
                </a:prstClr>
              </a:solidFill>
              <a:latin typeface="Calibri" panose="020F0502020204030204"/>
              <a:cs typeface="+mn-cs"/>
            </a:endParaRPr>
          </a:p>
        </p:txBody>
      </p:sp>
      <p:sp>
        <p:nvSpPr>
          <p:cNvPr id="8" name="TextBox 7">
            <a:extLst>
              <a:ext uri="{FF2B5EF4-FFF2-40B4-BE49-F238E27FC236}">
                <a16:creationId xmlns:a16="http://schemas.microsoft.com/office/drawing/2014/main" id="{DDCE3CFD-2031-4B62-ABB6-A4B5B7B54962}"/>
              </a:ext>
            </a:extLst>
          </p:cNvPr>
          <p:cNvSpPr txBox="1"/>
          <p:nvPr/>
        </p:nvSpPr>
        <p:spPr>
          <a:xfrm>
            <a:off x="5227614" y="6657945"/>
            <a:ext cx="2307042"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4" tooltip="http://commons.wikimedia.org/wiki/File:Question_mark_road_sign,_Australia.jpg">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spTree>
    <p:extLst>
      <p:ext uri="{BB962C8B-B14F-4D97-AF65-F5344CB8AC3E}">
        <p14:creationId xmlns:p14="http://schemas.microsoft.com/office/powerpoint/2010/main" val="1431935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07762E-6853-6448-900A-068377C34EF1}"/>
              </a:ext>
            </a:extLst>
          </p:cNvPr>
          <p:cNvSpPr>
            <a:spLocks noGrp="1"/>
          </p:cNvSpPr>
          <p:nvPr>
            <p:ph type="body" sz="quarter" idx="13"/>
          </p:nvPr>
        </p:nvSpPr>
        <p:spPr/>
        <p:txBody>
          <a:bodyPr/>
          <a:lstStyle/>
          <a:p>
            <a:r>
              <a:rPr lang="en-US" dirty="0"/>
              <a:t>PCO Grant Requirements</a:t>
            </a:r>
          </a:p>
        </p:txBody>
      </p:sp>
      <p:sp>
        <p:nvSpPr>
          <p:cNvPr id="3" name="Text Placeholder 2">
            <a:extLst>
              <a:ext uri="{FF2B5EF4-FFF2-40B4-BE49-F238E27FC236}">
                <a16:creationId xmlns:a16="http://schemas.microsoft.com/office/drawing/2014/main" id="{71D75E7B-B08A-BC48-9A69-5A400694FC0C}"/>
              </a:ext>
            </a:extLst>
          </p:cNvPr>
          <p:cNvSpPr>
            <a:spLocks noGrp="1"/>
          </p:cNvSpPr>
          <p:nvPr>
            <p:ph type="body" sz="quarter" idx="14"/>
          </p:nvPr>
        </p:nvSpPr>
        <p:spPr/>
        <p:txBody>
          <a:bodyPr/>
          <a:lstStyle/>
          <a:p>
            <a:r>
              <a:rPr lang="en-US" dirty="0"/>
              <a:t>Background &amp; Purpose</a:t>
            </a:r>
            <a:endParaRPr lang="en-US" sz="5500" dirty="0"/>
          </a:p>
        </p:txBody>
      </p:sp>
    </p:spTree>
    <p:extLst>
      <p:ext uri="{BB962C8B-B14F-4D97-AF65-F5344CB8AC3E}">
        <p14:creationId xmlns:p14="http://schemas.microsoft.com/office/powerpoint/2010/main" val="3463928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EE14B-BF99-4623-91FF-07F762CF1CA4}"/>
              </a:ext>
            </a:extLst>
          </p:cNvPr>
          <p:cNvSpPr>
            <a:spLocks noGrp="1"/>
          </p:cNvSpPr>
          <p:nvPr>
            <p:ph type="title"/>
          </p:nvPr>
        </p:nvSpPr>
        <p:spPr>
          <a:xfrm>
            <a:off x="838200" y="596349"/>
            <a:ext cx="10515600" cy="994949"/>
          </a:xfrm>
        </p:spPr>
        <p:txBody>
          <a:bodyPr/>
          <a:lstStyle/>
          <a:p>
            <a:r>
              <a:rPr lang="en-US" dirty="0"/>
              <a:t>Response Sheet - #1</a:t>
            </a:r>
          </a:p>
        </p:txBody>
      </p:sp>
      <p:sp>
        <p:nvSpPr>
          <p:cNvPr id="4" name="Slide Number Placeholder 3">
            <a:extLst>
              <a:ext uri="{FF2B5EF4-FFF2-40B4-BE49-F238E27FC236}">
                <a16:creationId xmlns:a16="http://schemas.microsoft.com/office/drawing/2014/main" id="{25ADBE2F-C18E-4AC7-B0F6-71DFFEC39456}"/>
              </a:ext>
            </a:extLst>
          </p:cNvPr>
          <p:cNvSpPr>
            <a:spLocks noGrp="1"/>
          </p:cNvSpPr>
          <p:nvPr>
            <p:ph type="sldNum" sz="quarter" idx="12"/>
          </p:nvPr>
        </p:nvSpPr>
        <p:spPr>
          <a:xfrm>
            <a:off x="537186" y="6253165"/>
            <a:ext cx="543338" cy="365125"/>
          </a:xfrm>
        </p:spPr>
        <p:txBody>
          <a:bodyPr/>
          <a:lstStyle/>
          <a:p>
            <a:fld id="{D275CE6D-5C38-C543-B8AD-F8110668FDF9}" type="slidenum">
              <a:rPr lang="en-US" smtClean="0"/>
              <a:pPr/>
              <a:t>20</a:t>
            </a:fld>
            <a:endParaRPr lang="en-US" dirty="0"/>
          </a:p>
        </p:txBody>
      </p:sp>
      <p:sp>
        <p:nvSpPr>
          <p:cNvPr id="5" name="Text Placeholder 4">
            <a:extLst>
              <a:ext uri="{FF2B5EF4-FFF2-40B4-BE49-F238E27FC236}">
                <a16:creationId xmlns:a16="http://schemas.microsoft.com/office/drawing/2014/main" id="{6D66E756-423A-429B-958B-5CAA65D9E742}"/>
              </a:ext>
            </a:extLst>
          </p:cNvPr>
          <p:cNvSpPr>
            <a:spLocks noGrp="1"/>
          </p:cNvSpPr>
          <p:nvPr>
            <p:ph type="body" sz="quarter" idx="13"/>
          </p:nvPr>
        </p:nvSpPr>
        <p:spPr>
          <a:xfrm>
            <a:off x="884583" y="362022"/>
            <a:ext cx="10469217" cy="343659"/>
          </a:xfrm>
        </p:spPr>
        <p:txBody>
          <a:bodyPr/>
          <a:lstStyle/>
          <a:p>
            <a:r>
              <a:rPr lang="en-US" dirty="0"/>
              <a:t>HPSA Update</a:t>
            </a:r>
          </a:p>
        </p:txBody>
      </p:sp>
      <p:graphicFrame>
        <p:nvGraphicFramePr>
          <p:cNvPr id="3" name="Table 2">
            <a:extLst>
              <a:ext uri="{FF2B5EF4-FFF2-40B4-BE49-F238E27FC236}">
                <a16:creationId xmlns:a16="http://schemas.microsoft.com/office/drawing/2014/main" id="{2435A7E5-5B55-4332-B965-7D6886E6246C}"/>
              </a:ext>
            </a:extLst>
          </p:cNvPr>
          <p:cNvGraphicFramePr>
            <a:graphicFrameLocks noGrp="1"/>
          </p:cNvGraphicFramePr>
          <p:nvPr>
            <p:extLst>
              <p:ext uri="{D42A27DB-BD31-4B8C-83A1-F6EECF244321}">
                <p14:modId xmlns:p14="http://schemas.microsoft.com/office/powerpoint/2010/main" val="1738338840"/>
              </p:ext>
            </p:extLst>
          </p:nvPr>
        </p:nvGraphicFramePr>
        <p:xfrm>
          <a:off x="6095999" y="595925"/>
          <a:ext cx="5311678" cy="741680"/>
        </p:xfrm>
        <a:graphic>
          <a:graphicData uri="http://schemas.openxmlformats.org/drawingml/2006/table">
            <a:tbl>
              <a:tblPr firstRow="1" bandRow="1">
                <a:tableStyleId>{93296810-A885-4BE3-A3E7-6D5BEEA58F35}</a:tableStyleId>
              </a:tblPr>
              <a:tblGrid>
                <a:gridCol w="1687831">
                  <a:extLst>
                    <a:ext uri="{9D8B030D-6E8A-4147-A177-3AD203B41FA5}">
                      <a16:colId xmlns:a16="http://schemas.microsoft.com/office/drawing/2014/main" val="3253919750"/>
                    </a:ext>
                  </a:extLst>
                </a:gridCol>
                <a:gridCol w="3623847">
                  <a:extLst>
                    <a:ext uri="{9D8B030D-6E8A-4147-A177-3AD203B41FA5}">
                      <a16:colId xmlns:a16="http://schemas.microsoft.com/office/drawing/2014/main" val="3058004613"/>
                    </a:ext>
                  </a:extLst>
                </a:gridCol>
              </a:tblGrid>
              <a:tr h="370840">
                <a:tc>
                  <a:txBody>
                    <a:bodyPr/>
                    <a:lstStyle/>
                    <a:p>
                      <a:r>
                        <a:rPr lang="en-US" dirty="0"/>
                        <a:t>YOUR NAME</a:t>
                      </a:r>
                    </a:p>
                  </a:txBody>
                  <a:tcPr/>
                </a:tc>
                <a:tc>
                  <a:txBody>
                    <a:bodyPr/>
                    <a:lstStyle/>
                    <a:p>
                      <a:endParaRPr lang="en-US"/>
                    </a:p>
                  </a:txBody>
                  <a:tcPr/>
                </a:tc>
                <a:extLst>
                  <a:ext uri="{0D108BD9-81ED-4DB2-BD59-A6C34878D82A}">
                    <a16:rowId xmlns:a16="http://schemas.microsoft.com/office/drawing/2014/main" val="1617511355"/>
                  </a:ext>
                </a:extLst>
              </a:tr>
              <a:tr h="370840">
                <a:tc>
                  <a:txBody>
                    <a:bodyPr/>
                    <a:lstStyle/>
                    <a:p>
                      <a:r>
                        <a:rPr lang="en-US" dirty="0"/>
                        <a:t>CONTACT INFO</a:t>
                      </a:r>
                    </a:p>
                  </a:txBody>
                  <a:tcPr/>
                </a:tc>
                <a:tc>
                  <a:txBody>
                    <a:bodyPr/>
                    <a:lstStyle/>
                    <a:p>
                      <a:endParaRPr lang="en-US" dirty="0"/>
                    </a:p>
                  </a:txBody>
                  <a:tcPr/>
                </a:tc>
                <a:extLst>
                  <a:ext uri="{0D108BD9-81ED-4DB2-BD59-A6C34878D82A}">
                    <a16:rowId xmlns:a16="http://schemas.microsoft.com/office/drawing/2014/main" val="2942623056"/>
                  </a:ext>
                </a:extLst>
              </a:tr>
            </a:tbl>
          </a:graphicData>
        </a:graphic>
      </p:graphicFrame>
      <p:graphicFrame>
        <p:nvGraphicFramePr>
          <p:cNvPr id="14" name="Content Placeholder 13">
            <a:extLst>
              <a:ext uri="{FF2B5EF4-FFF2-40B4-BE49-F238E27FC236}">
                <a16:creationId xmlns:a16="http://schemas.microsoft.com/office/drawing/2014/main" id="{3751C0F9-3C7D-4A98-9BC5-07FD3F0B80B2}"/>
              </a:ext>
            </a:extLst>
          </p:cNvPr>
          <p:cNvGraphicFramePr>
            <a:graphicFrameLocks noGrp="1"/>
          </p:cNvGraphicFramePr>
          <p:nvPr>
            <p:ph idx="1"/>
            <p:extLst>
              <p:ext uri="{D42A27DB-BD31-4B8C-83A1-F6EECF244321}">
                <p14:modId xmlns:p14="http://schemas.microsoft.com/office/powerpoint/2010/main" val="143841003"/>
              </p:ext>
            </p:extLst>
          </p:nvPr>
        </p:nvGraphicFramePr>
        <p:xfrm>
          <a:off x="1272618" y="1904378"/>
          <a:ext cx="9577633" cy="3832233"/>
        </p:xfrm>
        <a:graphic>
          <a:graphicData uri="http://schemas.openxmlformats.org/drawingml/2006/table">
            <a:tbl>
              <a:tblPr firstRow="1" firstCol="1" bandRow="1"/>
              <a:tblGrid>
                <a:gridCol w="919820">
                  <a:extLst>
                    <a:ext uri="{9D8B030D-6E8A-4147-A177-3AD203B41FA5}">
                      <a16:colId xmlns:a16="http://schemas.microsoft.com/office/drawing/2014/main" val="568986285"/>
                    </a:ext>
                  </a:extLst>
                </a:gridCol>
                <a:gridCol w="1207264">
                  <a:extLst>
                    <a:ext uri="{9D8B030D-6E8A-4147-A177-3AD203B41FA5}">
                      <a16:colId xmlns:a16="http://schemas.microsoft.com/office/drawing/2014/main" val="195607834"/>
                    </a:ext>
                  </a:extLst>
                </a:gridCol>
                <a:gridCol w="827839">
                  <a:extLst>
                    <a:ext uri="{9D8B030D-6E8A-4147-A177-3AD203B41FA5}">
                      <a16:colId xmlns:a16="http://schemas.microsoft.com/office/drawing/2014/main" val="521485787"/>
                    </a:ext>
                  </a:extLst>
                </a:gridCol>
                <a:gridCol w="931318">
                  <a:extLst>
                    <a:ext uri="{9D8B030D-6E8A-4147-A177-3AD203B41FA5}">
                      <a16:colId xmlns:a16="http://schemas.microsoft.com/office/drawing/2014/main" val="2400926253"/>
                    </a:ext>
                  </a:extLst>
                </a:gridCol>
                <a:gridCol w="931318">
                  <a:extLst>
                    <a:ext uri="{9D8B030D-6E8A-4147-A177-3AD203B41FA5}">
                      <a16:colId xmlns:a16="http://schemas.microsoft.com/office/drawing/2014/main" val="4255382735"/>
                    </a:ext>
                  </a:extLst>
                </a:gridCol>
                <a:gridCol w="4760074">
                  <a:extLst>
                    <a:ext uri="{9D8B030D-6E8A-4147-A177-3AD203B41FA5}">
                      <a16:colId xmlns:a16="http://schemas.microsoft.com/office/drawing/2014/main" val="3136938590"/>
                    </a:ext>
                  </a:extLst>
                </a:gridCol>
              </a:tblGrid>
              <a:tr h="399355">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Caroline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Dorchester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Kent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Queen Anne’s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Talbot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 Activities for Provider Vetting/Clean-up:</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3197979762"/>
                  </a:ext>
                </a:extLst>
              </a:tr>
              <a:tr h="603548">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Would like to assist with vetting the list of primary care providers</a:t>
                      </a:r>
                    </a:p>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6911906"/>
                  </a:ext>
                </a:extLst>
              </a:tr>
              <a:tr h="462569">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Would like to assist with vetting the list of dental providers</a:t>
                      </a:r>
                    </a:p>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7984526"/>
                  </a:ext>
                </a:extLst>
              </a:tr>
              <a:tr h="462569">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Would like to assist with the vetting the list of psychiatrists</a:t>
                      </a:r>
                    </a:p>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3755047"/>
                  </a:ext>
                </a:extLst>
              </a:tr>
              <a:tr h="807741">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Would like to assist with the vetting of mid-level behavioral providers (Licensed clinical social workers (LCSW), psychologists, counselors, psychiatric nurse specialists only)</a:t>
                      </a:r>
                    </a:p>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6833774"/>
                  </a:ext>
                </a:extLst>
              </a:tr>
              <a:tr h="399355">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Want to be notified of Shortage designation updates for this area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6132156"/>
                  </a:ext>
                </a:extLst>
              </a:tr>
              <a:tr h="195162">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Other: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2559375"/>
                  </a:ext>
                </a:extLst>
              </a:tr>
              <a:tr h="195162">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Not able to assist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5757023"/>
                  </a:ext>
                </a:extLst>
              </a:tr>
            </a:tbl>
          </a:graphicData>
        </a:graphic>
      </p:graphicFrame>
    </p:spTree>
    <p:extLst>
      <p:ext uri="{BB962C8B-B14F-4D97-AF65-F5344CB8AC3E}">
        <p14:creationId xmlns:p14="http://schemas.microsoft.com/office/powerpoint/2010/main" val="14077946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07762E-6853-6448-900A-068377C34EF1}"/>
              </a:ext>
            </a:extLst>
          </p:cNvPr>
          <p:cNvSpPr>
            <a:spLocks noGrp="1"/>
          </p:cNvSpPr>
          <p:nvPr>
            <p:ph type="body" sz="quarter" idx="13"/>
          </p:nvPr>
        </p:nvSpPr>
        <p:spPr/>
        <p:txBody>
          <a:bodyPr/>
          <a:lstStyle/>
          <a:p>
            <a:r>
              <a:rPr lang="en-US" dirty="0"/>
              <a:t>Collection of Data</a:t>
            </a:r>
          </a:p>
        </p:txBody>
      </p:sp>
      <p:sp>
        <p:nvSpPr>
          <p:cNvPr id="3" name="Text Placeholder 2">
            <a:extLst>
              <a:ext uri="{FF2B5EF4-FFF2-40B4-BE49-F238E27FC236}">
                <a16:creationId xmlns:a16="http://schemas.microsoft.com/office/drawing/2014/main" id="{71D75E7B-B08A-BC48-9A69-5A400694FC0C}"/>
              </a:ext>
            </a:extLst>
          </p:cNvPr>
          <p:cNvSpPr>
            <a:spLocks noGrp="1"/>
          </p:cNvSpPr>
          <p:nvPr>
            <p:ph type="body" sz="quarter" idx="14"/>
          </p:nvPr>
        </p:nvSpPr>
        <p:spPr/>
        <p:txBody>
          <a:bodyPr/>
          <a:lstStyle/>
          <a:p>
            <a:r>
              <a:rPr lang="en-US" sz="5500" dirty="0"/>
              <a:t>Provider Survey</a:t>
            </a:r>
          </a:p>
        </p:txBody>
      </p:sp>
    </p:spTree>
    <p:extLst>
      <p:ext uri="{BB962C8B-B14F-4D97-AF65-F5344CB8AC3E}">
        <p14:creationId xmlns:p14="http://schemas.microsoft.com/office/powerpoint/2010/main" val="26969024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3AD68-3078-475B-992F-FB4E9B5128F0}"/>
              </a:ext>
            </a:extLst>
          </p:cNvPr>
          <p:cNvSpPr>
            <a:spLocks noGrp="1"/>
          </p:cNvSpPr>
          <p:nvPr>
            <p:ph type="title"/>
          </p:nvPr>
        </p:nvSpPr>
        <p:spPr/>
        <p:txBody>
          <a:bodyPr/>
          <a:lstStyle/>
          <a:p>
            <a:r>
              <a:rPr lang="en-US" dirty="0"/>
              <a:t>Why is a Provider Survey Needed?</a:t>
            </a:r>
          </a:p>
        </p:txBody>
      </p:sp>
      <p:graphicFrame>
        <p:nvGraphicFramePr>
          <p:cNvPr id="6" name="Content Placeholder 5">
            <a:extLst>
              <a:ext uri="{FF2B5EF4-FFF2-40B4-BE49-F238E27FC236}">
                <a16:creationId xmlns:a16="http://schemas.microsoft.com/office/drawing/2014/main" id="{677F9C0C-057F-4F93-82CF-A8AEC3125E2A}"/>
              </a:ext>
            </a:extLst>
          </p:cNvPr>
          <p:cNvGraphicFramePr>
            <a:graphicFrameLocks noGrp="1"/>
          </p:cNvGraphicFramePr>
          <p:nvPr>
            <p:ph idx="1"/>
            <p:extLst>
              <p:ext uri="{D42A27DB-BD31-4B8C-83A1-F6EECF244321}">
                <p14:modId xmlns:p14="http://schemas.microsoft.com/office/powerpoint/2010/main" val="3031709473"/>
              </p:ext>
            </p:extLst>
          </p:nvPr>
        </p:nvGraphicFramePr>
        <p:xfrm>
          <a:off x="1282700" y="1825625"/>
          <a:ext cx="100711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FB57D29E-3FA2-4F8A-B3D9-056F3EB64C8A}"/>
              </a:ext>
            </a:extLst>
          </p:cNvPr>
          <p:cNvSpPr>
            <a:spLocks noGrp="1"/>
          </p:cNvSpPr>
          <p:nvPr>
            <p:ph type="sldNum" sz="quarter" idx="12"/>
          </p:nvPr>
        </p:nvSpPr>
        <p:spPr/>
        <p:txBody>
          <a:bodyPr/>
          <a:lstStyle/>
          <a:p>
            <a:fld id="{D275CE6D-5C38-C543-B8AD-F8110668FDF9}" type="slidenum">
              <a:rPr lang="en-US" smtClean="0"/>
              <a:pPr/>
              <a:t>22</a:t>
            </a:fld>
            <a:endParaRPr lang="en-US" dirty="0"/>
          </a:p>
        </p:txBody>
      </p:sp>
      <p:sp>
        <p:nvSpPr>
          <p:cNvPr id="5" name="Text Placeholder 4">
            <a:extLst>
              <a:ext uri="{FF2B5EF4-FFF2-40B4-BE49-F238E27FC236}">
                <a16:creationId xmlns:a16="http://schemas.microsoft.com/office/drawing/2014/main" id="{D6C5C8B6-5122-464D-B8C9-E10B2CCA2C0B}"/>
              </a:ext>
            </a:extLst>
          </p:cNvPr>
          <p:cNvSpPr>
            <a:spLocks noGrp="1"/>
          </p:cNvSpPr>
          <p:nvPr>
            <p:ph type="body" sz="quarter" idx="13"/>
          </p:nvPr>
        </p:nvSpPr>
        <p:spPr/>
        <p:txBody>
          <a:bodyPr/>
          <a:lstStyle/>
          <a:p>
            <a:r>
              <a:rPr lang="en-US" dirty="0"/>
              <a:t>Provider Survey</a:t>
            </a:r>
          </a:p>
        </p:txBody>
      </p:sp>
    </p:spTree>
    <p:extLst>
      <p:ext uri="{BB962C8B-B14F-4D97-AF65-F5344CB8AC3E}">
        <p14:creationId xmlns:p14="http://schemas.microsoft.com/office/powerpoint/2010/main" val="31885273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a:extLst>
              <a:ext uri="{FF2B5EF4-FFF2-40B4-BE49-F238E27FC236}">
                <a16:creationId xmlns:a16="http://schemas.microsoft.com/office/drawing/2014/main" id="{01D06C64-E5BF-421B-A128-36746DE4C96F}"/>
              </a:ext>
            </a:extLst>
          </p:cNvPr>
          <p:cNvSpPr>
            <a:spLocks noGrp="1" noChangeArrowheads="1"/>
          </p:cNvSpPr>
          <p:nvPr>
            <p:ph sz="half" idx="2"/>
          </p:nvPr>
        </p:nvSpPr>
        <p:spPr>
          <a:xfrm>
            <a:off x="2196353" y="1795191"/>
            <a:ext cx="3771900" cy="3778624"/>
          </a:xfrm>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a:normAutofit lnSpcReduction="10000"/>
          </a:bodyPr>
          <a:lstStyle/>
          <a:p>
            <a:pPr eaLnBrk="1" hangingPunct="1">
              <a:lnSpc>
                <a:spcPct val="80000"/>
              </a:lnSpc>
              <a:buFont typeface="Arial" charset="0"/>
              <a:buChar char="•"/>
              <a:defRPr/>
            </a:pPr>
            <a:r>
              <a:rPr lang="en-US" sz="1941" b="1" dirty="0"/>
              <a:t>Data Needed:</a:t>
            </a:r>
          </a:p>
          <a:p>
            <a:pPr lvl="1" eaLnBrk="1" hangingPunct="1">
              <a:lnSpc>
                <a:spcPct val="80000"/>
              </a:lnSpc>
              <a:buFont typeface="Arial" charset="0"/>
              <a:buChar char="–"/>
              <a:defRPr/>
            </a:pPr>
            <a:r>
              <a:rPr lang="en-US" sz="1765" dirty="0"/>
              <a:t>Provider Name</a:t>
            </a:r>
          </a:p>
          <a:p>
            <a:pPr lvl="1" eaLnBrk="1" hangingPunct="1">
              <a:lnSpc>
                <a:spcPct val="80000"/>
              </a:lnSpc>
              <a:buFont typeface="Arial" charset="0"/>
              <a:buChar char="–"/>
              <a:defRPr/>
            </a:pPr>
            <a:r>
              <a:rPr lang="en-US" sz="1765" dirty="0"/>
              <a:t>Provider Type</a:t>
            </a:r>
          </a:p>
          <a:p>
            <a:pPr lvl="1" eaLnBrk="1" hangingPunct="1">
              <a:lnSpc>
                <a:spcPct val="80000"/>
              </a:lnSpc>
              <a:buFont typeface="Arial" charset="0"/>
              <a:buChar char="–"/>
              <a:defRPr/>
            </a:pPr>
            <a:r>
              <a:rPr lang="en-US" sz="1765" dirty="0"/>
              <a:t>Number of hours rendering service</a:t>
            </a:r>
          </a:p>
          <a:p>
            <a:pPr lvl="1" eaLnBrk="1" hangingPunct="1">
              <a:lnSpc>
                <a:spcPct val="80000"/>
              </a:lnSpc>
              <a:buFont typeface="Arial" charset="0"/>
              <a:buChar char="–"/>
              <a:defRPr/>
            </a:pPr>
            <a:r>
              <a:rPr lang="en-US" sz="1765" dirty="0"/>
              <a:t>Site location(s)</a:t>
            </a:r>
          </a:p>
          <a:p>
            <a:pPr lvl="1" eaLnBrk="1" hangingPunct="1">
              <a:lnSpc>
                <a:spcPct val="80000"/>
              </a:lnSpc>
              <a:buFont typeface="Arial" charset="0"/>
              <a:buChar char="–"/>
              <a:defRPr/>
            </a:pPr>
            <a:r>
              <a:rPr lang="en-US" sz="1765" dirty="0"/>
              <a:t>Accept Medicaid, Medicare, </a:t>
            </a:r>
            <a:r>
              <a:rPr lang="en-US" sz="1765" dirty="0">
                <a:solidFill>
                  <a:srgbClr val="FF0000"/>
                </a:solidFill>
              </a:rPr>
              <a:t>Federal Sliding Fee Scale (SFS)</a:t>
            </a:r>
          </a:p>
          <a:p>
            <a:pPr lvl="1" eaLnBrk="1" hangingPunct="1">
              <a:lnSpc>
                <a:spcPct val="80000"/>
              </a:lnSpc>
              <a:buFont typeface="Arial" charset="0"/>
              <a:buChar char="–"/>
              <a:defRPr/>
            </a:pPr>
            <a:r>
              <a:rPr lang="en-US" sz="1765" dirty="0"/>
              <a:t>Medicaid Claims</a:t>
            </a:r>
          </a:p>
          <a:p>
            <a:pPr lvl="1" eaLnBrk="1" hangingPunct="1">
              <a:lnSpc>
                <a:spcPct val="80000"/>
              </a:lnSpc>
              <a:buClr>
                <a:schemeClr val="tx1"/>
              </a:buClr>
              <a:defRPr/>
            </a:pPr>
            <a:r>
              <a:rPr lang="en-US" sz="1765" dirty="0">
                <a:solidFill>
                  <a:srgbClr val="FF0000"/>
                </a:solidFill>
              </a:rPr>
              <a:t>Waiting time for an appt for established and first time patients</a:t>
            </a:r>
          </a:p>
          <a:p>
            <a:pPr lvl="1" eaLnBrk="1" hangingPunct="1">
              <a:lnSpc>
                <a:spcPct val="80000"/>
              </a:lnSpc>
              <a:buFont typeface="Arial" charset="0"/>
              <a:buChar char="–"/>
              <a:defRPr/>
            </a:pPr>
            <a:r>
              <a:rPr lang="en-US" sz="1765" dirty="0"/>
              <a:t>Accepts new patients</a:t>
            </a:r>
          </a:p>
          <a:p>
            <a:pPr lvl="1">
              <a:lnSpc>
                <a:spcPct val="80000"/>
              </a:lnSpc>
              <a:buClr>
                <a:schemeClr val="tx1"/>
              </a:buClr>
              <a:defRPr/>
            </a:pPr>
            <a:r>
              <a:rPr lang="en-US" sz="1765" dirty="0">
                <a:solidFill>
                  <a:srgbClr val="FF0000"/>
                </a:solidFill>
              </a:rPr>
              <a:t>Provider’s % of Patients with Medicaid and SFS</a:t>
            </a:r>
          </a:p>
          <a:p>
            <a:pPr lvl="1" eaLnBrk="1" hangingPunct="1">
              <a:lnSpc>
                <a:spcPct val="80000"/>
              </a:lnSpc>
              <a:buFont typeface="Arial" charset="0"/>
              <a:buChar char="–"/>
              <a:defRPr/>
            </a:pPr>
            <a:endParaRPr lang="en-US" sz="1765" dirty="0"/>
          </a:p>
        </p:txBody>
      </p:sp>
      <p:sp>
        <p:nvSpPr>
          <p:cNvPr id="6" name="Rectangle 4">
            <a:extLst>
              <a:ext uri="{FF2B5EF4-FFF2-40B4-BE49-F238E27FC236}">
                <a16:creationId xmlns:a16="http://schemas.microsoft.com/office/drawing/2014/main" id="{4DD188D9-94EC-46EE-85BE-8BFD8BF3F5FC}"/>
              </a:ext>
            </a:extLst>
          </p:cNvPr>
          <p:cNvSpPr>
            <a:spLocks noGrp="1" noChangeArrowheads="1"/>
          </p:cNvSpPr>
          <p:nvPr>
            <p:ph sz="half" idx="2"/>
          </p:nvPr>
        </p:nvSpPr>
        <p:spPr>
          <a:xfrm>
            <a:off x="6391835" y="1795191"/>
            <a:ext cx="3771900" cy="3765176"/>
          </a:xfrm>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a:lstStyle/>
          <a:p>
            <a:pPr>
              <a:lnSpc>
                <a:spcPct val="80000"/>
              </a:lnSpc>
              <a:defRPr/>
            </a:pPr>
            <a:r>
              <a:rPr lang="en-US" sz="1765" b="1" dirty="0"/>
              <a:t>Maryland Board of Physicians Provides</a:t>
            </a:r>
            <a:r>
              <a:rPr lang="en-US" sz="1765" dirty="0"/>
              <a:t>:</a:t>
            </a:r>
          </a:p>
          <a:p>
            <a:pPr lvl="1">
              <a:lnSpc>
                <a:spcPct val="80000"/>
              </a:lnSpc>
              <a:buFont typeface="Arial" charset="0"/>
              <a:buChar char="–"/>
              <a:defRPr/>
            </a:pPr>
            <a:r>
              <a:rPr lang="en-US" sz="1765" dirty="0"/>
              <a:t>Everything except waiting time for patients and % of Medicaid and SFS patients</a:t>
            </a:r>
          </a:p>
          <a:p>
            <a:pPr lvl="1">
              <a:lnSpc>
                <a:spcPct val="80000"/>
              </a:lnSpc>
              <a:buFont typeface="Arial" charset="0"/>
              <a:buChar char="–"/>
              <a:defRPr/>
            </a:pPr>
            <a:endParaRPr lang="en-US" sz="1765" dirty="0"/>
          </a:p>
          <a:p>
            <a:pPr>
              <a:lnSpc>
                <a:spcPct val="80000"/>
              </a:lnSpc>
              <a:defRPr/>
            </a:pPr>
            <a:r>
              <a:rPr lang="en-US" sz="1765" b="1" dirty="0"/>
              <a:t>Maryland Medicaid Provides</a:t>
            </a:r>
            <a:r>
              <a:rPr lang="en-US" sz="1765" dirty="0"/>
              <a:t>:</a:t>
            </a:r>
          </a:p>
          <a:p>
            <a:pPr marL="730446" lvl="2" indent="-337129">
              <a:lnSpc>
                <a:spcPct val="80000"/>
              </a:lnSpc>
              <a:buFont typeface="Arial" panose="020B0604020202020204" pitchFamily="34" charset="0"/>
              <a:buChar char="–"/>
              <a:defRPr/>
            </a:pPr>
            <a:r>
              <a:rPr lang="en-US" sz="1765" dirty="0"/>
              <a:t>Primary Care and Mental Health Medicaid Claims</a:t>
            </a:r>
          </a:p>
          <a:p>
            <a:pPr marL="730446" lvl="2" indent="-337129">
              <a:lnSpc>
                <a:spcPct val="80000"/>
              </a:lnSpc>
              <a:buFont typeface="Arial" panose="020B0604020202020204" pitchFamily="34" charset="0"/>
              <a:buChar char="–"/>
              <a:defRPr/>
            </a:pPr>
            <a:r>
              <a:rPr lang="en-US" sz="1765" dirty="0"/>
              <a:t>Number of residents eligible for Maryland Medicaid per county.</a:t>
            </a:r>
          </a:p>
          <a:p>
            <a:pPr marL="0" indent="0">
              <a:lnSpc>
                <a:spcPct val="80000"/>
              </a:lnSpc>
              <a:buNone/>
              <a:defRPr/>
            </a:pPr>
            <a:endParaRPr lang="en-US" sz="1765" dirty="0"/>
          </a:p>
          <a:p>
            <a:pPr>
              <a:lnSpc>
                <a:spcPct val="80000"/>
              </a:lnSpc>
              <a:buFont typeface="Arial" panose="020B0604020202020204" pitchFamily="34" charset="0"/>
              <a:buChar char="―"/>
              <a:defRPr/>
            </a:pPr>
            <a:endParaRPr lang="en-US" sz="1765" dirty="0"/>
          </a:p>
          <a:p>
            <a:pPr lvl="1">
              <a:lnSpc>
                <a:spcPct val="80000"/>
              </a:lnSpc>
              <a:buFont typeface="Arial" panose="020B0604020202020204" pitchFamily="34" charset="0"/>
              <a:buChar char="―"/>
              <a:defRPr/>
            </a:pPr>
            <a:endParaRPr lang="en-US" sz="1765" dirty="0"/>
          </a:p>
          <a:p>
            <a:pPr lvl="1">
              <a:lnSpc>
                <a:spcPct val="80000"/>
              </a:lnSpc>
              <a:buFont typeface="Arial" panose="020B0604020202020204" pitchFamily="34" charset="0"/>
              <a:buChar char="―"/>
              <a:defRPr/>
            </a:pPr>
            <a:endParaRPr lang="en-US" sz="1765" dirty="0"/>
          </a:p>
        </p:txBody>
      </p:sp>
      <p:sp>
        <p:nvSpPr>
          <p:cNvPr id="3" name="Title 2">
            <a:extLst>
              <a:ext uri="{FF2B5EF4-FFF2-40B4-BE49-F238E27FC236}">
                <a16:creationId xmlns:a16="http://schemas.microsoft.com/office/drawing/2014/main" id="{C91C9A6B-25E7-4E29-BE57-2152027D17A5}"/>
              </a:ext>
            </a:extLst>
          </p:cNvPr>
          <p:cNvSpPr>
            <a:spLocks noGrp="1"/>
          </p:cNvSpPr>
          <p:nvPr>
            <p:ph type="title"/>
          </p:nvPr>
        </p:nvSpPr>
        <p:spPr/>
        <p:txBody>
          <a:bodyPr/>
          <a:lstStyle/>
          <a:p>
            <a:r>
              <a:rPr lang="en-US" dirty="0"/>
              <a:t>Provider Data Needed &amp; Sources</a:t>
            </a:r>
          </a:p>
        </p:txBody>
      </p:sp>
      <p:pic>
        <p:nvPicPr>
          <p:cNvPr id="8" name="Picture 7">
            <a:extLst>
              <a:ext uri="{FF2B5EF4-FFF2-40B4-BE49-F238E27FC236}">
                <a16:creationId xmlns:a16="http://schemas.microsoft.com/office/drawing/2014/main" id="{287643FB-8805-4A74-8316-AE7788B26CD7}"/>
              </a:ext>
            </a:extLst>
          </p:cNvPr>
          <p:cNvPicPr>
            <a:picLocks noChangeAspect="1"/>
          </p:cNvPicPr>
          <p:nvPr/>
        </p:nvPicPr>
        <p:blipFill>
          <a:blip r:embed="rId3"/>
          <a:stretch>
            <a:fillRect/>
          </a:stretch>
        </p:blipFill>
        <p:spPr>
          <a:xfrm>
            <a:off x="819454" y="406545"/>
            <a:ext cx="10553091" cy="591363"/>
          </a:xfrm>
          <a:prstGeom prst="rect">
            <a:avLst/>
          </a:prstGeom>
        </p:spPr>
      </p:pic>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FDD15E1-3E66-4499-B5BC-5F68AEE343EA}"/>
              </a:ext>
            </a:extLst>
          </p:cNvPr>
          <p:cNvSpPr>
            <a:spLocks noGrp="1"/>
          </p:cNvSpPr>
          <p:nvPr>
            <p:ph type="title"/>
          </p:nvPr>
        </p:nvSpPr>
        <p:spPr/>
        <p:txBody>
          <a:bodyPr/>
          <a:lstStyle/>
          <a:p>
            <a:r>
              <a:rPr lang="en-US" dirty="0"/>
              <a:t>Lack of Provider Data Concerns</a:t>
            </a:r>
          </a:p>
        </p:txBody>
      </p:sp>
      <p:sp>
        <p:nvSpPr>
          <p:cNvPr id="7" name="Content Placeholder 6">
            <a:extLst>
              <a:ext uri="{FF2B5EF4-FFF2-40B4-BE49-F238E27FC236}">
                <a16:creationId xmlns:a16="http://schemas.microsoft.com/office/drawing/2014/main" id="{D0DAA3F1-E910-459E-820B-F29D89DC0C90}"/>
              </a:ext>
            </a:extLst>
          </p:cNvPr>
          <p:cNvSpPr>
            <a:spLocks noGrp="1"/>
          </p:cNvSpPr>
          <p:nvPr>
            <p:ph idx="1"/>
          </p:nvPr>
        </p:nvSpPr>
        <p:spPr/>
        <p:txBody>
          <a:bodyPr>
            <a:normAutofit/>
          </a:bodyPr>
          <a:lstStyle/>
          <a:p>
            <a:pPr marL="514350" indent="-514350">
              <a:buFont typeface="+mj-lt"/>
              <a:buAutoNum type="arabicPeriod"/>
              <a:defRPr/>
            </a:pPr>
            <a:r>
              <a:rPr lang="en-US" altLang="en-US" dirty="0"/>
              <a:t>Fewer Shortage Designations will be made without a valid provider source.</a:t>
            </a:r>
          </a:p>
          <a:p>
            <a:pPr marL="514350" indent="-514350">
              <a:buFont typeface="+mj-lt"/>
              <a:buAutoNum type="arabicPeriod"/>
              <a:defRPr/>
            </a:pPr>
            <a:r>
              <a:rPr lang="en-US" altLang="en-US" dirty="0"/>
              <a:t>Valid Dentist data is not available.</a:t>
            </a:r>
          </a:p>
          <a:p>
            <a:pPr marL="514350" indent="-514350">
              <a:buFont typeface="+mj-lt"/>
              <a:buAutoNum type="arabicPeriod"/>
              <a:defRPr/>
            </a:pPr>
            <a:r>
              <a:rPr lang="en-US" altLang="en-US" dirty="0"/>
              <a:t>Not able to do low income population or insufficient capacity designations.</a:t>
            </a:r>
          </a:p>
          <a:p>
            <a:pPr marL="514350" indent="-514350">
              <a:buFont typeface="+mj-lt"/>
              <a:buAutoNum type="arabicPeriod"/>
              <a:defRPr/>
            </a:pPr>
            <a:r>
              <a:rPr lang="en-US" altLang="en-US" dirty="0"/>
              <a:t>Only limited physician data is accessible to determine state defined needs.</a:t>
            </a:r>
            <a:endParaRPr lang="en-US" dirty="0"/>
          </a:p>
        </p:txBody>
      </p:sp>
      <p:sp>
        <p:nvSpPr>
          <p:cNvPr id="5" name="Slide Number Placeholder 4">
            <a:extLst>
              <a:ext uri="{FF2B5EF4-FFF2-40B4-BE49-F238E27FC236}">
                <a16:creationId xmlns:a16="http://schemas.microsoft.com/office/drawing/2014/main" id="{18764C7D-A825-44E3-9966-6C865B4093DE}"/>
              </a:ext>
            </a:extLst>
          </p:cNvPr>
          <p:cNvSpPr>
            <a:spLocks noGrp="1"/>
          </p:cNvSpPr>
          <p:nvPr>
            <p:ph type="sldNum" sz="quarter" idx="12"/>
          </p:nvPr>
        </p:nvSpPr>
        <p:spPr/>
        <p:txBody>
          <a:bodyPr/>
          <a:lstStyle/>
          <a:p>
            <a:fld id="{D275CE6D-5C38-C543-B8AD-F8110668FDF9}" type="slidenum">
              <a:rPr lang="en-US" smtClean="0"/>
              <a:t>24</a:t>
            </a:fld>
            <a:endParaRPr lang="en-US" dirty="0"/>
          </a:p>
        </p:txBody>
      </p:sp>
      <p:sp>
        <p:nvSpPr>
          <p:cNvPr id="8" name="Text Placeholder 7">
            <a:extLst>
              <a:ext uri="{FF2B5EF4-FFF2-40B4-BE49-F238E27FC236}">
                <a16:creationId xmlns:a16="http://schemas.microsoft.com/office/drawing/2014/main" id="{C04B9271-5AA1-4650-9752-26FC175306AE}"/>
              </a:ext>
            </a:extLst>
          </p:cNvPr>
          <p:cNvSpPr>
            <a:spLocks noGrp="1"/>
          </p:cNvSpPr>
          <p:nvPr>
            <p:ph type="body" sz="quarter" idx="13"/>
          </p:nvPr>
        </p:nvSpPr>
        <p:spPr/>
        <p:txBody>
          <a:bodyPr/>
          <a:lstStyle/>
          <a:p>
            <a:r>
              <a:rPr lang="en-US" dirty="0"/>
              <a:t>Provider Survey</a:t>
            </a:r>
          </a:p>
        </p:txBody>
      </p:sp>
    </p:spTree>
    <p:extLst>
      <p:ext uri="{BB962C8B-B14F-4D97-AF65-F5344CB8AC3E}">
        <p14:creationId xmlns:p14="http://schemas.microsoft.com/office/powerpoint/2010/main" val="11266449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Disclosure and Informed Consent Statement</a:t>
            </a:r>
          </a:p>
        </p:txBody>
      </p:sp>
      <p:sp>
        <p:nvSpPr>
          <p:cNvPr id="3" name="Content Placeholder 2"/>
          <p:cNvSpPr>
            <a:spLocks noGrp="1"/>
          </p:cNvSpPr>
          <p:nvPr>
            <p:ph idx="1"/>
          </p:nvPr>
        </p:nvSpPr>
        <p:spPr/>
        <p:txBody>
          <a:bodyPr/>
          <a:lstStyle/>
          <a:p>
            <a:pPr marL="285750" indent="-285750">
              <a:buFont typeface="Arial" charset="0"/>
              <a:buChar char="•"/>
            </a:pPr>
            <a:r>
              <a:rPr lang="en-US" dirty="0"/>
              <a:t>Outlines the purpose and procedure of the survey, as well as potential risks and benefits</a:t>
            </a:r>
          </a:p>
          <a:p>
            <a:pPr marL="285750" indent="-285750">
              <a:buFont typeface="Arial" charset="0"/>
              <a:buChar char="•"/>
            </a:pPr>
            <a:r>
              <a:rPr lang="en-US" dirty="0"/>
              <a:t>After reading the provided information, the participant must select the option to either “agree” or “not agree” to participate in the survey</a:t>
            </a:r>
          </a:p>
          <a:p>
            <a:endParaRPr lang="en-US" dirty="0"/>
          </a:p>
          <a:p>
            <a:endParaRPr lang="en-US" dirty="0"/>
          </a:p>
        </p:txBody>
      </p:sp>
      <p:sp>
        <p:nvSpPr>
          <p:cNvPr id="4" name="Slide Number Placeholder 3"/>
          <p:cNvSpPr>
            <a:spLocks noGrp="1"/>
          </p:cNvSpPr>
          <p:nvPr>
            <p:ph type="sldNum" sz="quarter" idx="12"/>
          </p:nvPr>
        </p:nvSpPr>
        <p:spPr/>
        <p:txBody>
          <a:bodyPr/>
          <a:lstStyle/>
          <a:p>
            <a:fld id="{EB4BE1A8-99A0-BE4B-B404-CE990ED5FA0C}" type="slidenum">
              <a:rPr lang="en-US" smtClean="0"/>
              <a:pPr/>
              <a:t>25</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3594" y="4137660"/>
            <a:ext cx="9992533" cy="1391533"/>
          </a:xfrm>
          <a:prstGeom prst="rect">
            <a:avLst/>
          </a:prstGeom>
        </p:spPr>
      </p:pic>
      <p:sp>
        <p:nvSpPr>
          <p:cNvPr id="6" name="Text Placeholder 7">
            <a:extLst>
              <a:ext uri="{FF2B5EF4-FFF2-40B4-BE49-F238E27FC236}">
                <a16:creationId xmlns:a16="http://schemas.microsoft.com/office/drawing/2014/main" id="{942598AE-FAA1-4D7B-BFAE-794F9D65BF96}"/>
              </a:ext>
            </a:extLst>
          </p:cNvPr>
          <p:cNvSpPr>
            <a:spLocks noGrp="1"/>
          </p:cNvSpPr>
          <p:nvPr>
            <p:ph type="body" sz="quarter" idx="13"/>
          </p:nvPr>
        </p:nvSpPr>
        <p:spPr>
          <a:xfrm>
            <a:off x="884583" y="362022"/>
            <a:ext cx="10469217" cy="343659"/>
          </a:xfrm>
        </p:spPr>
        <p:txBody>
          <a:bodyPr/>
          <a:lstStyle/>
          <a:p>
            <a:r>
              <a:rPr lang="en-US" dirty="0"/>
              <a:t>Provider Survey</a:t>
            </a:r>
          </a:p>
        </p:txBody>
      </p:sp>
    </p:spTree>
    <p:extLst>
      <p:ext uri="{BB962C8B-B14F-4D97-AF65-F5344CB8AC3E}">
        <p14:creationId xmlns:p14="http://schemas.microsoft.com/office/powerpoint/2010/main" val="20356992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Survey Overview</a:t>
            </a:r>
          </a:p>
        </p:txBody>
      </p:sp>
      <p:sp>
        <p:nvSpPr>
          <p:cNvPr id="14" name="Content Placeholder 13"/>
          <p:cNvSpPr>
            <a:spLocks noGrp="1"/>
          </p:cNvSpPr>
          <p:nvPr>
            <p:ph idx="1"/>
          </p:nvPr>
        </p:nvSpPr>
        <p:spPr/>
        <p:txBody>
          <a:bodyPr/>
          <a:lstStyle/>
          <a:p>
            <a:r>
              <a:rPr lang="en-US" dirty="0"/>
              <a:t>The survey is broken down into the following sections:</a:t>
            </a:r>
          </a:p>
          <a:p>
            <a:pPr lvl="1"/>
            <a:r>
              <a:rPr lang="en-US" dirty="0"/>
              <a:t>Contact Information</a:t>
            </a:r>
          </a:p>
          <a:p>
            <a:pPr lvl="1"/>
            <a:r>
              <a:rPr lang="en-US" dirty="0"/>
              <a:t>Services Provided</a:t>
            </a:r>
          </a:p>
          <a:p>
            <a:pPr lvl="1"/>
            <a:r>
              <a:rPr lang="en-US" dirty="0"/>
              <a:t>Patients</a:t>
            </a:r>
          </a:p>
          <a:p>
            <a:pPr lvl="1"/>
            <a:r>
              <a:rPr lang="en-US" dirty="0"/>
              <a:t>Payer Breakdown </a:t>
            </a:r>
          </a:p>
          <a:p>
            <a:pPr lvl="1"/>
            <a:r>
              <a:rPr lang="en-US" dirty="0"/>
              <a:t>Protocols and Partnerships</a:t>
            </a:r>
          </a:p>
          <a:p>
            <a:pPr lvl="1"/>
            <a:r>
              <a:rPr lang="en-US" dirty="0"/>
              <a:t>Areas of Need</a:t>
            </a:r>
          </a:p>
          <a:p>
            <a:pPr lvl="1"/>
            <a:r>
              <a:rPr lang="en-US" dirty="0"/>
              <a:t>Provider Information</a:t>
            </a:r>
          </a:p>
          <a:p>
            <a:endParaRPr lang="en-US" dirty="0"/>
          </a:p>
        </p:txBody>
      </p:sp>
      <p:sp>
        <p:nvSpPr>
          <p:cNvPr id="5" name="Slide Number Placeholder 4"/>
          <p:cNvSpPr>
            <a:spLocks noGrp="1"/>
          </p:cNvSpPr>
          <p:nvPr>
            <p:ph type="sldNum" sz="quarter" idx="12"/>
          </p:nvPr>
        </p:nvSpPr>
        <p:spPr/>
        <p:txBody>
          <a:bodyPr/>
          <a:lstStyle/>
          <a:p>
            <a:fld id="{EB4BE1A8-99A0-BE4B-B404-CE990ED5FA0C}" type="slidenum">
              <a:rPr lang="en-US" smtClean="0"/>
              <a:t>26</a:t>
            </a:fld>
            <a:endParaRPr lang="en-US" dirty="0"/>
          </a:p>
        </p:txBody>
      </p:sp>
      <p:sp>
        <p:nvSpPr>
          <p:cNvPr id="15" name="Text Placeholder 14"/>
          <p:cNvSpPr>
            <a:spLocks noGrp="1"/>
          </p:cNvSpPr>
          <p:nvPr>
            <p:ph type="body" sz="quarter" idx="13"/>
          </p:nvPr>
        </p:nvSpPr>
        <p:spPr/>
        <p:txBody>
          <a:bodyPr/>
          <a:lstStyle/>
          <a:p>
            <a:r>
              <a:rPr lang="en-US" dirty="0"/>
              <a:t>Provider Survey</a:t>
            </a:r>
          </a:p>
        </p:txBody>
      </p:sp>
    </p:spTree>
    <p:extLst>
      <p:ext uri="{BB962C8B-B14F-4D97-AF65-F5344CB8AC3E}">
        <p14:creationId xmlns:p14="http://schemas.microsoft.com/office/powerpoint/2010/main" val="11959030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 Information</a:t>
            </a:r>
          </a:p>
        </p:txBody>
      </p:sp>
      <p:pic>
        <p:nvPicPr>
          <p:cNvPr id="6" name="Content Placeholder 5"/>
          <p:cNvPicPr>
            <a:picLocks noGrp="1" noChangeAspect="1"/>
          </p:cNvPicPr>
          <p:nvPr>
            <p:ph idx="1"/>
          </p:nvPr>
        </p:nvPicPr>
        <p:blipFill>
          <a:blip r:embed="rId3"/>
          <a:stretch>
            <a:fillRect/>
          </a:stretch>
        </p:blipFill>
        <p:spPr>
          <a:xfrm>
            <a:off x="1033848" y="1800382"/>
            <a:ext cx="8544024" cy="4063208"/>
          </a:xfrm>
          <a:prstGeom prst="rect">
            <a:avLst/>
          </a:prstGeom>
        </p:spPr>
      </p:pic>
      <p:sp>
        <p:nvSpPr>
          <p:cNvPr id="5" name="Slide Number Placeholder 4"/>
          <p:cNvSpPr>
            <a:spLocks noGrp="1"/>
          </p:cNvSpPr>
          <p:nvPr>
            <p:ph type="sldNum" sz="quarter" idx="12"/>
          </p:nvPr>
        </p:nvSpPr>
        <p:spPr/>
        <p:txBody>
          <a:bodyPr/>
          <a:lstStyle/>
          <a:p>
            <a:fld id="{EB4BE1A8-99A0-BE4B-B404-CE990ED5FA0C}" type="slidenum">
              <a:rPr lang="en-US" smtClean="0"/>
              <a:t>27</a:t>
            </a:fld>
            <a:endParaRPr lang="en-US" dirty="0"/>
          </a:p>
        </p:txBody>
      </p:sp>
      <p:sp>
        <p:nvSpPr>
          <p:cNvPr id="7" name="Text Placeholder 6"/>
          <p:cNvSpPr>
            <a:spLocks noGrp="1"/>
          </p:cNvSpPr>
          <p:nvPr>
            <p:ph type="body" sz="quarter" idx="13"/>
          </p:nvPr>
        </p:nvSpPr>
        <p:spPr/>
        <p:txBody>
          <a:bodyPr/>
          <a:lstStyle/>
          <a:p>
            <a:r>
              <a:rPr lang="en-US" dirty="0"/>
              <a:t>Provider Survey</a:t>
            </a:r>
          </a:p>
        </p:txBody>
      </p:sp>
    </p:spTree>
    <p:extLst>
      <p:ext uri="{BB962C8B-B14F-4D97-AF65-F5344CB8AC3E}">
        <p14:creationId xmlns:p14="http://schemas.microsoft.com/office/powerpoint/2010/main" val="20434753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Services provided</a:t>
            </a:r>
          </a:p>
        </p:txBody>
      </p:sp>
      <p:pic>
        <p:nvPicPr>
          <p:cNvPr id="6" name="Content Placeholder 5"/>
          <p:cNvPicPr>
            <a:picLocks noGrp="1" noChangeAspect="1"/>
          </p:cNvPicPr>
          <p:nvPr>
            <p:ph idx="1"/>
          </p:nvPr>
        </p:nvPicPr>
        <p:blipFill>
          <a:blip r:embed="rId3"/>
          <a:stretch>
            <a:fillRect/>
          </a:stretch>
        </p:blipFill>
        <p:spPr>
          <a:xfrm>
            <a:off x="1805940" y="1591298"/>
            <a:ext cx="6229117" cy="5053119"/>
          </a:xfrm>
          <a:prstGeom prst="rect">
            <a:avLst/>
          </a:prstGeom>
        </p:spPr>
      </p:pic>
      <p:sp>
        <p:nvSpPr>
          <p:cNvPr id="5" name="Slide Number Placeholder 4"/>
          <p:cNvSpPr>
            <a:spLocks noGrp="1"/>
          </p:cNvSpPr>
          <p:nvPr>
            <p:ph type="sldNum" sz="quarter" idx="12"/>
          </p:nvPr>
        </p:nvSpPr>
        <p:spPr/>
        <p:txBody>
          <a:bodyPr/>
          <a:lstStyle/>
          <a:p>
            <a:fld id="{EB4BE1A8-99A0-BE4B-B404-CE990ED5FA0C}" type="slidenum">
              <a:rPr lang="en-US" smtClean="0"/>
              <a:t>28</a:t>
            </a:fld>
            <a:endParaRPr lang="en-US" dirty="0"/>
          </a:p>
        </p:txBody>
      </p:sp>
      <p:sp>
        <p:nvSpPr>
          <p:cNvPr id="4" name="Text Placeholder 3"/>
          <p:cNvSpPr>
            <a:spLocks noGrp="1"/>
          </p:cNvSpPr>
          <p:nvPr>
            <p:ph type="body" sz="quarter" idx="13"/>
          </p:nvPr>
        </p:nvSpPr>
        <p:spPr/>
        <p:txBody>
          <a:bodyPr/>
          <a:lstStyle/>
          <a:p>
            <a:r>
              <a:rPr lang="en-US" dirty="0"/>
              <a:t>Provider Survey</a:t>
            </a:r>
          </a:p>
        </p:txBody>
      </p:sp>
    </p:spTree>
    <p:extLst>
      <p:ext uri="{BB962C8B-B14F-4D97-AF65-F5344CB8AC3E}">
        <p14:creationId xmlns:p14="http://schemas.microsoft.com/office/powerpoint/2010/main" val="20455365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Patients*</a:t>
            </a:r>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4583" y="2257720"/>
            <a:ext cx="9777642" cy="2342559"/>
          </a:xfrm>
        </p:spPr>
      </p:pic>
      <p:sp>
        <p:nvSpPr>
          <p:cNvPr id="4" name="Slide Number Placeholder 3"/>
          <p:cNvSpPr>
            <a:spLocks noGrp="1"/>
          </p:cNvSpPr>
          <p:nvPr>
            <p:ph type="sldNum" sz="quarter" idx="12"/>
          </p:nvPr>
        </p:nvSpPr>
        <p:spPr/>
        <p:txBody>
          <a:bodyPr/>
          <a:lstStyle/>
          <a:p>
            <a:fld id="{EB4BE1A8-99A0-BE4B-B404-CE990ED5FA0C}" type="slidenum">
              <a:rPr lang="en-US" smtClean="0"/>
              <a:pPr/>
              <a:t>29</a:t>
            </a:fld>
            <a:endParaRPr lang="en-US" dirty="0"/>
          </a:p>
        </p:txBody>
      </p:sp>
      <p:sp>
        <p:nvSpPr>
          <p:cNvPr id="5" name="Text Placeholder 4"/>
          <p:cNvSpPr>
            <a:spLocks noGrp="1"/>
          </p:cNvSpPr>
          <p:nvPr>
            <p:ph type="body" sz="quarter" idx="13"/>
          </p:nvPr>
        </p:nvSpPr>
        <p:spPr/>
        <p:txBody>
          <a:bodyPr/>
          <a:lstStyle/>
          <a:p>
            <a:r>
              <a:rPr lang="en-US" dirty="0"/>
              <a:t>Provider Survey</a:t>
            </a:r>
          </a:p>
        </p:txBody>
      </p:sp>
    </p:spTree>
    <p:extLst>
      <p:ext uri="{BB962C8B-B14F-4D97-AF65-F5344CB8AC3E}">
        <p14:creationId xmlns:p14="http://schemas.microsoft.com/office/powerpoint/2010/main" val="1914313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C6858-A8C9-475C-AAF3-72E758E66148}"/>
              </a:ext>
            </a:extLst>
          </p:cNvPr>
          <p:cNvSpPr>
            <a:spLocks noGrp="1"/>
          </p:cNvSpPr>
          <p:nvPr>
            <p:ph type="title"/>
          </p:nvPr>
        </p:nvSpPr>
        <p:spPr/>
        <p:txBody>
          <a:bodyPr>
            <a:normAutofit/>
          </a:bodyPr>
          <a:lstStyle/>
          <a:p>
            <a:r>
              <a:rPr lang="en-US" dirty="0"/>
              <a:t>Regional Meetings</a:t>
            </a:r>
          </a:p>
        </p:txBody>
      </p:sp>
      <p:sp>
        <p:nvSpPr>
          <p:cNvPr id="3" name="Content Placeholder 2">
            <a:extLst>
              <a:ext uri="{FF2B5EF4-FFF2-40B4-BE49-F238E27FC236}">
                <a16:creationId xmlns:a16="http://schemas.microsoft.com/office/drawing/2014/main" id="{97ABBFF5-2B6D-4750-9472-87E4B29F0F9D}"/>
              </a:ext>
            </a:extLst>
          </p:cNvPr>
          <p:cNvSpPr>
            <a:spLocks noGrp="1"/>
          </p:cNvSpPr>
          <p:nvPr>
            <p:ph idx="1"/>
          </p:nvPr>
        </p:nvSpPr>
        <p:spPr/>
        <p:txBody>
          <a:bodyPr/>
          <a:lstStyle/>
          <a:p>
            <a:pPr marL="0" indent="0">
              <a:spcAft>
                <a:spcPts val="1200"/>
              </a:spcAft>
              <a:buNone/>
            </a:pPr>
            <a:r>
              <a:rPr lang="en-US" dirty="0"/>
              <a:t>The purpose for holding Annual Regional Meetings is to aide the PCO in meeting federal requirements for:</a:t>
            </a:r>
          </a:p>
          <a:p>
            <a:pPr marL="640080"/>
            <a:r>
              <a:rPr lang="en-US" dirty="0"/>
              <a:t>Statewide Primary Care Needs Assessment, </a:t>
            </a:r>
          </a:p>
          <a:p>
            <a:pPr marL="640080"/>
            <a:r>
              <a:rPr lang="en-US" dirty="0"/>
              <a:t>New requirements in the coordination of shortage designation,</a:t>
            </a:r>
          </a:p>
          <a:p>
            <a:pPr marL="640080"/>
            <a:r>
              <a:rPr lang="en-US" dirty="0"/>
              <a:t>Determining Workforce needs, and </a:t>
            </a:r>
          </a:p>
          <a:p>
            <a:pPr marL="640080"/>
            <a:r>
              <a:rPr lang="en-US" dirty="0"/>
              <a:t>To provide technical assistance to communities to support efforts to expand or improve upon access to healthcare. </a:t>
            </a:r>
          </a:p>
        </p:txBody>
      </p:sp>
      <p:sp>
        <p:nvSpPr>
          <p:cNvPr id="4" name="Slide Number Placeholder 3">
            <a:extLst>
              <a:ext uri="{FF2B5EF4-FFF2-40B4-BE49-F238E27FC236}">
                <a16:creationId xmlns:a16="http://schemas.microsoft.com/office/drawing/2014/main" id="{2A961ED8-D4BE-4AB6-A3BB-EFA826DEE953}"/>
              </a:ext>
            </a:extLst>
          </p:cNvPr>
          <p:cNvSpPr>
            <a:spLocks noGrp="1"/>
          </p:cNvSpPr>
          <p:nvPr>
            <p:ph type="sldNum" sz="quarter" idx="12"/>
          </p:nvPr>
        </p:nvSpPr>
        <p:spPr/>
        <p:txBody>
          <a:bodyPr/>
          <a:lstStyle/>
          <a:p>
            <a:fld id="{D275CE6D-5C38-C543-B8AD-F8110668FDF9}" type="slidenum">
              <a:rPr lang="en-US" smtClean="0"/>
              <a:pPr/>
              <a:t>3</a:t>
            </a:fld>
            <a:endParaRPr lang="en-US" dirty="0"/>
          </a:p>
        </p:txBody>
      </p:sp>
      <p:sp>
        <p:nvSpPr>
          <p:cNvPr id="5" name="Text Placeholder 4">
            <a:extLst>
              <a:ext uri="{FF2B5EF4-FFF2-40B4-BE49-F238E27FC236}">
                <a16:creationId xmlns:a16="http://schemas.microsoft.com/office/drawing/2014/main" id="{6C5F7C8C-86CA-4990-B306-94D0AA85F666}"/>
              </a:ext>
            </a:extLst>
          </p:cNvPr>
          <p:cNvSpPr>
            <a:spLocks noGrp="1"/>
          </p:cNvSpPr>
          <p:nvPr>
            <p:ph type="body" sz="quarter" idx="13"/>
          </p:nvPr>
        </p:nvSpPr>
        <p:spPr/>
        <p:txBody>
          <a:bodyPr/>
          <a:lstStyle/>
          <a:p>
            <a:r>
              <a:rPr lang="en-US" sz="1900" dirty="0"/>
              <a:t>Background &amp; Purpose</a:t>
            </a:r>
          </a:p>
        </p:txBody>
      </p:sp>
    </p:spTree>
    <p:extLst>
      <p:ext uri="{BB962C8B-B14F-4D97-AF65-F5344CB8AC3E}">
        <p14:creationId xmlns:p14="http://schemas.microsoft.com/office/powerpoint/2010/main" val="36634826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Payer Breakdown</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4583" y="2354580"/>
            <a:ext cx="9561340" cy="1927187"/>
          </a:xfrm>
        </p:spPr>
      </p:pic>
      <p:sp>
        <p:nvSpPr>
          <p:cNvPr id="4" name="Slide Number Placeholder 3"/>
          <p:cNvSpPr>
            <a:spLocks noGrp="1"/>
          </p:cNvSpPr>
          <p:nvPr>
            <p:ph type="sldNum" sz="quarter" idx="12"/>
          </p:nvPr>
        </p:nvSpPr>
        <p:spPr/>
        <p:txBody>
          <a:bodyPr/>
          <a:lstStyle/>
          <a:p>
            <a:fld id="{EB4BE1A8-99A0-BE4B-B404-CE990ED5FA0C}" type="slidenum">
              <a:rPr lang="en-US" smtClean="0"/>
              <a:pPr/>
              <a:t>30</a:t>
            </a:fld>
            <a:endParaRPr lang="en-US" dirty="0"/>
          </a:p>
        </p:txBody>
      </p:sp>
      <p:sp>
        <p:nvSpPr>
          <p:cNvPr id="5" name="Text Placeholder 4"/>
          <p:cNvSpPr>
            <a:spLocks noGrp="1"/>
          </p:cNvSpPr>
          <p:nvPr>
            <p:ph type="body" sz="quarter" idx="13"/>
          </p:nvPr>
        </p:nvSpPr>
        <p:spPr/>
        <p:txBody>
          <a:bodyPr/>
          <a:lstStyle/>
          <a:p>
            <a:r>
              <a:rPr lang="en-US" dirty="0"/>
              <a:t>Provider Survey</a:t>
            </a:r>
          </a:p>
        </p:txBody>
      </p:sp>
    </p:spTree>
    <p:extLst>
      <p:ext uri="{BB962C8B-B14F-4D97-AF65-F5344CB8AC3E}">
        <p14:creationId xmlns:p14="http://schemas.microsoft.com/office/powerpoint/2010/main" val="13362846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Protocols and Partnerships</a:t>
            </a: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4583" y="1715552"/>
            <a:ext cx="8065107" cy="4470072"/>
          </a:xfrm>
        </p:spPr>
      </p:pic>
      <p:sp>
        <p:nvSpPr>
          <p:cNvPr id="5" name="Slide Number Placeholder 4"/>
          <p:cNvSpPr>
            <a:spLocks noGrp="1"/>
          </p:cNvSpPr>
          <p:nvPr>
            <p:ph type="sldNum" sz="quarter" idx="12"/>
          </p:nvPr>
        </p:nvSpPr>
        <p:spPr/>
        <p:txBody>
          <a:bodyPr/>
          <a:lstStyle/>
          <a:p>
            <a:fld id="{EB4BE1A8-99A0-BE4B-B404-CE990ED5FA0C}" type="slidenum">
              <a:rPr lang="en-US" smtClean="0"/>
              <a:t>31</a:t>
            </a:fld>
            <a:endParaRPr lang="en-US" dirty="0"/>
          </a:p>
        </p:txBody>
      </p:sp>
      <p:sp>
        <p:nvSpPr>
          <p:cNvPr id="8" name="Text Placeholder 7"/>
          <p:cNvSpPr>
            <a:spLocks noGrp="1"/>
          </p:cNvSpPr>
          <p:nvPr>
            <p:ph type="body" sz="quarter" idx="13"/>
          </p:nvPr>
        </p:nvSpPr>
        <p:spPr/>
        <p:txBody>
          <a:bodyPr/>
          <a:lstStyle/>
          <a:p>
            <a:r>
              <a:rPr lang="en-US" dirty="0"/>
              <a:t>Provider Survey</a:t>
            </a:r>
          </a:p>
        </p:txBody>
      </p:sp>
    </p:spTree>
    <p:extLst>
      <p:ext uri="{BB962C8B-B14F-4D97-AF65-F5344CB8AC3E}">
        <p14:creationId xmlns:p14="http://schemas.microsoft.com/office/powerpoint/2010/main" val="8407168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Areas of Need</a:t>
            </a:r>
          </a:p>
        </p:txBody>
      </p:sp>
      <p:sp>
        <p:nvSpPr>
          <p:cNvPr id="5" name="Slide Number Placeholder 4"/>
          <p:cNvSpPr>
            <a:spLocks noGrp="1"/>
          </p:cNvSpPr>
          <p:nvPr>
            <p:ph type="sldNum" sz="quarter" idx="12"/>
          </p:nvPr>
        </p:nvSpPr>
        <p:spPr/>
        <p:txBody>
          <a:bodyPr/>
          <a:lstStyle/>
          <a:p>
            <a:fld id="{EB4BE1A8-99A0-BE4B-B404-CE990ED5FA0C}" type="slidenum">
              <a:rPr lang="en-US" smtClean="0"/>
              <a:t>32</a:t>
            </a:fld>
            <a:endParaRPr lang="en-US" dirty="0"/>
          </a:p>
        </p:txBody>
      </p:sp>
      <p:sp>
        <p:nvSpPr>
          <p:cNvPr id="8" name="Text Placeholder 7"/>
          <p:cNvSpPr>
            <a:spLocks noGrp="1"/>
          </p:cNvSpPr>
          <p:nvPr>
            <p:ph type="body" sz="quarter" idx="13"/>
          </p:nvPr>
        </p:nvSpPr>
        <p:spPr/>
        <p:txBody>
          <a:bodyPr/>
          <a:lstStyle/>
          <a:p>
            <a:r>
              <a:rPr lang="en-US" dirty="0"/>
              <a:t>Provider Survey</a:t>
            </a:r>
          </a:p>
        </p:txBody>
      </p:sp>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4583" y="2057400"/>
            <a:ext cx="9060388" cy="2571673"/>
          </a:xfrm>
        </p:spPr>
      </p:pic>
    </p:spTree>
    <p:extLst>
      <p:ext uri="{BB962C8B-B14F-4D97-AF65-F5344CB8AC3E}">
        <p14:creationId xmlns:p14="http://schemas.microsoft.com/office/powerpoint/2010/main" val="20531183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Provider Information</a:t>
            </a:r>
          </a:p>
        </p:txBody>
      </p:sp>
      <p:pic>
        <p:nvPicPr>
          <p:cNvPr id="6" name="Content Placeholder 5"/>
          <p:cNvPicPr>
            <a:picLocks noGrp="1" noChangeAspect="1"/>
          </p:cNvPicPr>
          <p:nvPr>
            <p:ph idx="1"/>
          </p:nvPr>
        </p:nvPicPr>
        <p:blipFill>
          <a:blip r:embed="rId3"/>
          <a:stretch>
            <a:fillRect/>
          </a:stretch>
        </p:blipFill>
        <p:spPr>
          <a:xfrm>
            <a:off x="884583" y="2052068"/>
            <a:ext cx="9264173" cy="2389181"/>
          </a:xfrm>
          <a:prstGeom prst="rect">
            <a:avLst/>
          </a:prstGeom>
        </p:spPr>
      </p:pic>
      <p:sp>
        <p:nvSpPr>
          <p:cNvPr id="5" name="Slide Number Placeholder 4"/>
          <p:cNvSpPr>
            <a:spLocks noGrp="1"/>
          </p:cNvSpPr>
          <p:nvPr>
            <p:ph type="sldNum" sz="quarter" idx="12"/>
          </p:nvPr>
        </p:nvSpPr>
        <p:spPr/>
        <p:txBody>
          <a:bodyPr/>
          <a:lstStyle/>
          <a:p>
            <a:fld id="{EB4BE1A8-99A0-BE4B-B404-CE990ED5FA0C}" type="slidenum">
              <a:rPr lang="en-US" smtClean="0"/>
              <a:t>33</a:t>
            </a:fld>
            <a:endParaRPr lang="en-US" dirty="0"/>
          </a:p>
        </p:txBody>
      </p:sp>
      <p:sp>
        <p:nvSpPr>
          <p:cNvPr id="7" name="Text Placeholder 6"/>
          <p:cNvSpPr>
            <a:spLocks noGrp="1"/>
          </p:cNvSpPr>
          <p:nvPr>
            <p:ph type="body" sz="quarter" idx="13"/>
          </p:nvPr>
        </p:nvSpPr>
        <p:spPr/>
        <p:txBody>
          <a:bodyPr/>
          <a:lstStyle/>
          <a:p>
            <a:r>
              <a:rPr lang="en-US" dirty="0"/>
              <a:t>Provider Survey</a:t>
            </a:r>
          </a:p>
        </p:txBody>
      </p:sp>
    </p:spTree>
    <p:extLst>
      <p:ext uri="{BB962C8B-B14F-4D97-AF65-F5344CB8AC3E}">
        <p14:creationId xmlns:p14="http://schemas.microsoft.com/office/powerpoint/2010/main" val="11888104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43BD6-C384-4EF4-A5F6-5D4D58B74FCE}"/>
              </a:ext>
            </a:extLst>
          </p:cNvPr>
          <p:cNvSpPr>
            <a:spLocks noGrp="1"/>
          </p:cNvSpPr>
          <p:nvPr>
            <p:ph type="title"/>
          </p:nvPr>
        </p:nvSpPr>
        <p:spPr>
          <a:xfrm>
            <a:off x="8174735" y="640081"/>
            <a:ext cx="3377183" cy="3708895"/>
          </a:xfrm>
          <a:noFill/>
        </p:spPr>
        <p:txBody>
          <a:bodyPr vert="horz" lIns="91440" tIns="45720" rIns="91440" bIns="45720" rtlCol="0" anchor="b">
            <a:normAutofit/>
          </a:bodyPr>
          <a:lstStyle/>
          <a:p>
            <a:r>
              <a:rPr lang="en-US" dirty="0">
                <a:latin typeface="+mj-lt"/>
              </a:rPr>
              <a:t>Questions</a:t>
            </a:r>
          </a:p>
        </p:txBody>
      </p:sp>
      <p:sp>
        <p:nvSpPr>
          <p:cNvPr id="5" name="Text Placeholder 4">
            <a:extLst>
              <a:ext uri="{FF2B5EF4-FFF2-40B4-BE49-F238E27FC236}">
                <a16:creationId xmlns:a16="http://schemas.microsoft.com/office/drawing/2014/main" id="{0BE67ADA-96B6-4C19-86DA-FE6E03BAF014}"/>
              </a:ext>
            </a:extLst>
          </p:cNvPr>
          <p:cNvSpPr>
            <a:spLocks noGrp="1"/>
          </p:cNvSpPr>
          <p:nvPr>
            <p:ph type="body" sz="quarter" idx="13"/>
          </p:nvPr>
        </p:nvSpPr>
        <p:spPr>
          <a:xfrm>
            <a:off x="8174735" y="4571999"/>
            <a:ext cx="3377184" cy="1645921"/>
          </a:xfrm>
          <a:noFill/>
        </p:spPr>
        <p:txBody>
          <a:bodyPr vert="horz" lIns="91440" tIns="45720" rIns="91440" bIns="45720" rtlCol="0">
            <a:normAutofit/>
          </a:bodyPr>
          <a:lstStyle/>
          <a:p>
            <a:r>
              <a:rPr lang="en-US" sz="2000" dirty="0">
                <a:solidFill>
                  <a:schemeClr val="tx1"/>
                </a:solidFill>
                <a:latin typeface="+mn-lt"/>
                <a:cs typeface="+mn-cs"/>
              </a:rPr>
              <a:t>Time to Hear Your Thoughts</a:t>
            </a:r>
          </a:p>
        </p:txBody>
      </p:sp>
      <p:pic>
        <p:nvPicPr>
          <p:cNvPr id="7" name="Content Placeholder 6">
            <a:extLst>
              <a:ext uri="{FF2B5EF4-FFF2-40B4-BE49-F238E27FC236}">
                <a16:creationId xmlns:a16="http://schemas.microsoft.com/office/drawing/2014/main" id="{0215EF17-5726-4392-9A97-36807DC4748B}"/>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5266" r="5744" b="2"/>
          <a:stretch/>
        </p:blipFill>
        <p:spPr>
          <a:xfrm>
            <a:off x="20" y="10"/>
            <a:ext cx="7534636" cy="6857990"/>
          </a:xfrm>
          <a:prstGeom prst="rect">
            <a:avLst/>
          </a:prstGeom>
        </p:spPr>
      </p:pic>
      <p:sp>
        <p:nvSpPr>
          <p:cNvPr id="4" name="Slide Number Placeholder 3">
            <a:extLst>
              <a:ext uri="{FF2B5EF4-FFF2-40B4-BE49-F238E27FC236}">
                <a16:creationId xmlns:a16="http://schemas.microsoft.com/office/drawing/2014/main" id="{6FEFF48A-1577-4C26-9B7A-E04708D97366}"/>
              </a:ext>
            </a:extLst>
          </p:cNvPr>
          <p:cNvSpPr>
            <a:spLocks noGrp="1"/>
          </p:cNvSpPr>
          <p:nvPr>
            <p:ph type="sldNum" sz="quarter" idx="12"/>
          </p:nvPr>
        </p:nvSpPr>
        <p:spPr>
          <a:xfrm>
            <a:off x="10926476" y="6356350"/>
            <a:ext cx="625443" cy="365125"/>
          </a:xfrm>
          <a:noFill/>
        </p:spPr>
        <p:txBody>
          <a:bodyPr vert="horz" lIns="91440" tIns="45720" rIns="91440" bIns="45720" rtlCol="0" anchor="ctr">
            <a:normAutofit/>
          </a:bodyPr>
          <a:lstStyle/>
          <a:p>
            <a:pPr algn="r">
              <a:spcAft>
                <a:spcPts val="600"/>
              </a:spcAft>
              <a:defRPr/>
            </a:pPr>
            <a:fld id="{D275CE6D-5C38-C543-B8AD-F8110668FDF9}" type="slidenum">
              <a:rPr lang="en-US" sz="1200" smtClean="0">
                <a:solidFill>
                  <a:prstClr val="black">
                    <a:tint val="75000"/>
                  </a:prstClr>
                </a:solidFill>
                <a:latin typeface="Calibri" panose="020F0502020204030204"/>
                <a:cs typeface="+mn-cs"/>
              </a:rPr>
              <a:pPr algn="r">
                <a:spcAft>
                  <a:spcPts val="600"/>
                </a:spcAft>
                <a:defRPr/>
              </a:pPr>
              <a:t>34</a:t>
            </a:fld>
            <a:endParaRPr lang="en-US" sz="1200" dirty="0">
              <a:solidFill>
                <a:prstClr val="black">
                  <a:tint val="75000"/>
                </a:prstClr>
              </a:solidFill>
              <a:latin typeface="Calibri" panose="020F0502020204030204"/>
              <a:cs typeface="+mn-cs"/>
            </a:endParaRPr>
          </a:p>
        </p:txBody>
      </p:sp>
      <p:sp>
        <p:nvSpPr>
          <p:cNvPr id="8" name="TextBox 7">
            <a:extLst>
              <a:ext uri="{FF2B5EF4-FFF2-40B4-BE49-F238E27FC236}">
                <a16:creationId xmlns:a16="http://schemas.microsoft.com/office/drawing/2014/main" id="{DDCE3CFD-2031-4B62-ABB6-A4B5B7B54962}"/>
              </a:ext>
            </a:extLst>
          </p:cNvPr>
          <p:cNvSpPr txBox="1"/>
          <p:nvPr/>
        </p:nvSpPr>
        <p:spPr>
          <a:xfrm>
            <a:off x="5227614" y="6657945"/>
            <a:ext cx="2307042"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4" tooltip="http://commons.wikimedia.org/wiki/File:Question_mark_road_sign,_Australia.jpg">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spTree>
    <p:extLst>
      <p:ext uri="{BB962C8B-B14F-4D97-AF65-F5344CB8AC3E}">
        <p14:creationId xmlns:p14="http://schemas.microsoft.com/office/powerpoint/2010/main" val="3535657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EE14B-BF99-4623-91FF-07F762CF1CA4}"/>
              </a:ext>
            </a:extLst>
          </p:cNvPr>
          <p:cNvSpPr>
            <a:spLocks noGrp="1"/>
          </p:cNvSpPr>
          <p:nvPr>
            <p:ph type="title"/>
          </p:nvPr>
        </p:nvSpPr>
        <p:spPr/>
        <p:txBody>
          <a:bodyPr/>
          <a:lstStyle/>
          <a:p>
            <a:r>
              <a:rPr lang="en-US" dirty="0"/>
              <a:t>Response Sheet - #2</a:t>
            </a:r>
          </a:p>
        </p:txBody>
      </p:sp>
      <p:sp>
        <p:nvSpPr>
          <p:cNvPr id="4" name="Slide Number Placeholder 3">
            <a:extLst>
              <a:ext uri="{FF2B5EF4-FFF2-40B4-BE49-F238E27FC236}">
                <a16:creationId xmlns:a16="http://schemas.microsoft.com/office/drawing/2014/main" id="{25ADBE2F-C18E-4AC7-B0F6-71DFFEC39456}"/>
              </a:ext>
            </a:extLst>
          </p:cNvPr>
          <p:cNvSpPr>
            <a:spLocks noGrp="1"/>
          </p:cNvSpPr>
          <p:nvPr>
            <p:ph type="sldNum" sz="quarter" idx="12"/>
          </p:nvPr>
        </p:nvSpPr>
        <p:spPr/>
        <p:txBody>
          <a:bodyPr/>
          <a:lstStyle/>
          <a:p>
            <a:fld id="{D275CE6D-5C38-C543-B8AD-F8110668FDF9}" type="slidenum">
              <a:rPr lang="en-US" smtClean="0"/>
              <a:pPr/>
              <a:t>35</a:t>
            </a:fld>
            <a:endParaRPr lang="en-US" dirty="0"/>
          </a:p>
        </p:txBody>
      </p:sp>
      <p:sp>
        <p:nvSpPr>
          <p:cNvPr id="5" name="Text Placeholder 4">
            <a:extLst>
              <a:ext uri="{FF2B5EF4-FFF2-40B4-BE49-F238E27FC236}">
                <a16:creationId xmlns:a16="http://schemas.microsoft.com/office/drawing/2014/main" id="{6D66E756-423A-429B-958B-5CAA65D9E742}"/>
              </a:ext>
            </a:extLst>
          </p:cNvPr>
          <p:cNvSpPr>
            <a:spLocks noGrp="1"/>
          </p:cNvSpPr>
          <p:nvPr>
            <p:ph type="body" sz="quarter" idx="13"/>
          </p:nvPr>
        </p:nvSpPr>
        <p:spPr/>
        <p:txBody>
          <a:bodyPr/>
          <a:lstStyle/>
          <a:p>
            <a:r>
              <a:rPr lang="en-US" dirty="0"/>
              <a:t>Provider Survey</a:t>
            </a:r>
          </a:p>
        </p:txBody>
      </p:sp>
      <p:sp>
        <p:nvSpPr>
          <p:cNvPr id="10" name="Rectangle 2">
            <a:extLst>
              <a:ext uri="{FF2B5EF4-FFF2-40B4-BE49-F238E27FC236}">
                <a16:creationId xmlns:a16="http://schemas.microsoft.com/office/drawing/2014/main" id="{94E83246-2C3C-4B9A-B43D-2E6B14D977D4}"/>
              </a:ext>
            </a:extLst>
          </p:cNvPr>
          <p:cNvSpPr>
            <a:spLocks noChangeArrowheads="1"/>
          </p:cNvSpPr>
          <p:nvPr/>
        </p:nvSpPr>
        <p:spPr bwMode="auto">
          <a:xfrm>
            <a:off x="-5607778" y="-433150"/>
            <a:ext cx="2286070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Please select an activity you can assist with. Check all that apply:</a:t>
            </a:r>
            <a:endParaRPr kumimoji="0" lang="en-US" altLang="en-US" sz="5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 Provider Vetting/Clean-up</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8" name="Table 7">
            <a:extLst>
              <a:ext uri="{FF2B5EF4-FFF2-40B4-BE49-F238E27FC236}">
                <a16:creationId xmlns:a16="http://schemas.microsoft.com/office/drawing/2014/main" id="{913AC0B7-F65D-4E26-AEC1-7007BCBE0B15}"/>
              </a:ext>
            </a:extLst>
          </p:cNvPr>
          <p:cNvGraphicFramePr>
            <a:graphicFrameLocks noGrp="1"/>
          </p:cNvGraphicFramePr>
          <p:nvPr>
            <p:extLst>
              <p:ext uri="{D42A27DB-BD31-4B8C-83A1-F6EECF244321}">
                <p14:modId xmlns:p14="http://schemas.microsoft.com/office/powerpoint/2010/main" val="1600294717"/>
              </p:ext>
            </p:extLst>
          </p:nvPr>
        </p:nvGraphicFramePr>
        <p:xfrm>
          <a:off x="6095999" y="595925"/>
          <a:ext cx="5311678" cy="741680"/>
        </p:xfrm>
        <a:graphic>
          <a:graphicData uri="http://schemas.openxmlformats.org/drawingml/2006/table">
            <a:tbl>
              <a:tblPr firstRow="1" bandRow="1">
                <a:tableStyleId>{93296810-A885-4BE3-A3E7-6D5BEEA58F35}</a:tableStyleId>
              </a:tblPr>
              <a:tblGrid>
                <a:gridCol w="1687831">
                  <a:extLst>
                    <a:ext uri="{9D8B030D-6E8A-4147-A177-3AD203B41FA5}">
                      <a16:colId xmlns:a16="http://schemas.microsoft.com/office/drawing/2014/main" val="3253919750"/>
                    </a:ext>
                  </a:extLst>
                </a:gridCol>
                <a:gridCol w="3623847">
                  <a:extLst>
                    <a:ext uri="{9D8B030D-6E8A-4147-A177-3AD203B41FA5}">
                      <a16:colId xmlns:a16="http://schemas.microsoft.com/office/drawing/2014/main" val="3058004613"/>
                    </a:ext>
                  </a:extLst>
                </a:gridCol>
              </a:tblGrid>
              <a:tr h="370840">
                <a:tc>
                  <a:txBody>
                    <a:bodyPr/>
                    <a:lstStyle/>
                    <a:p>
                      <a:r>
                        <a:rPr lang="en-US" dirty="0"/>
                        <a:t>YOUR NAME</a:t>
                      </a:r>
                    </a:p>
                  </a:txBody>
                  <a:tcPr/>
                </a:tc>
                <a:tc>
                  <a:txBody>
                    <a:bodyPr/>
                    <a:lstStyle/>
                    <a:p>
                      <a:endParaRPr lang="en-US"/>
                    </a:p>
                  </a:txBody>
                  <a:tcPr/>
                </a:tc>
                <a:extLst>
                  <a:ext uri="{0D108BD9-81ED-4DB2-BD59-A6C34878D82A}">
                    <a16:rowId xmlns:a16="http://schemas.microsoft.com/office/drawing/2014/main" val="1617511355"/>
                  </a:ext>
                </a:extLst>
              </a:tr>
              <a:tr h="370840">
                <a:tc>
                  <a:txBody>
                    <a:bodyPr/>
                    <a:lstStyle/>
                    <a:p>
                      <a:r>
                        <a:rPr lang="en-US" dirty="0"/>
                        <a:t>CONTACT INFO</a:t>
                      </a:r>
                    </a:p>
                  </a:txBody>
                  <a:tcPr/>
                </a:tc>
                <a:tc>
                  <a:txBody>
                    <a:bodyPr/>
                    <a:lstStyle/>
                    <a:p>
                      <a:endParaRPr lang="en-US" dirty="0"/>
                    </a:p>
                  </a:txBody>
                  <a:tcPr/>
                </a:tc>
                <a:extLst>
                  <a:ext uri="{0D108BD9-81ED-4DB2-BD59-A6C34878D82A}">
                    <a16:rowId xmlns:a16="http://schemas.microsoft.com/office/drawing/2014/main" val="2942623056"/>
                  </a:ext>
                </a:extLst>
              </a:tr>
            </a:tbl>
          </a:graphicData>
        </a:graphic>
      </p:graphicFrame>
      <p:graphicFrame>
        <p:nvGraphicFramePr>
          <p:cNvPr id="9" name="Content Placeholder 8">
            <a:extLst>
              <a:ext uri="{FF2B5EF4-FFF2-40B4-BE49-F238E27FC236}">
                <a16:creationId xmlns:a16="http://schemas.microsoft.com/office/drawing/2014/main" id="{FC275C66-998B-4EE9-BB18-BB993D37984A}"/>
              </a:ext>
            </a:extLst>
          </p:cNvPr>
          <p:cNvGraphicFramePr>
            <a:graphicFrameLocks noGrp="1"/>
          </p:cNvGraphicFramePr>
          <p:nvPr>
            <p:ph idx="1"/>
            <p:extLst>
              <p:ext uri="{D42A27DB-BD31-4B8C-83A1-F6EECF244321}">
                <p14:modId xmlns:p14="http://schemas.microsoft.com/office/powerpoint/2010/main" val="2355815229"/>
              </p:ext>
            </p:extLst>
          </p:nvPr>
        </p:nvGraphicFramePr>
        <p:xfrm>
          <a:off x="1428751" y="1752602"/>
          <a:ext cx="8505823" cy="4082268"/>
        </p:xfrm>
        <a:graphic>
          <a:graphicData uri="http://schemas.openxmlformats.org/drawingml/2006/table">
            <a:tbl>
              <a:tblPr firstRow="1" firstCol="1" bandRow="1"/>
              <a:tblGrid>
                <a:gridCol w="941264">
                  <a:extLst>
                    <a:ext uri="{9D8B030D-6E8A-4147-A177-3AD203B41FA5}">
                      <a16:colId xmlns:a16="http://schemas.microsoft.com/office/drawing/2014/main" val="3253799004"/>
                    </a:ext>
                  </a:extLst>
                </a:gridCol>
                <a:gridCol w="1193800">
                  <a:extLst>
                    <a:ext uri="{9D8B030D-6E8A-4147-A177-3AD203B41FA5}">
                      <a16:colId xmlns:a16="http://schemas.microsoft.com/office/drawing/2014/main" val="2121492355"/>
                    </a:ext>
                  </a:extLst>
                </a:gridCol>
                <a:gridCol w="1033096">
                  <a:extLst>
                    <a:ext uri="{9D8B030D-6E8A-4147-A177-3AD203B41FA5}">
                      <a16:colId xmlns:a16="http://schemas.microsoft.com/office/drawing/2014/main" val="1290911162"/>
                    </a:ext>
                  </a:extLst>
                </a:gridCol>
                <a:gridCol w="1630903">
                  <a:extLst>
                    <a:ext uri="{9D8B030D-6E8A-4147-A177-3AD203B41FA5}">
                      <a16:colId xmlns:a16="http://schemas.microsoft.com/office/drawing/2014/main" val="3801202072"/>
                    </a:ext>
                  </a:extLst>
                </a:gridCol>
                <a:gridCol w="837048">
                  <a:extLst>
                    <a:ext uri="{9D8B030D-6E8A-4147-A177-3AD203B41FA5}">
                      <a16:colId xmlns:a16="http://schemas.microsoft.com/office/drawing/2014/main" val="306248646"/>
                    </a:ext>
                  </a:extLst>
                </a:gridCol>
                <a:gridCol w="2869712">
                  <a:extLst>
                    <a:ext uri="{9D8B030D-6E8A-4147-A177-3AD203B41FA5}">
                      <a16:colId xmlns:a16="http://schemas.microsoft.com/office/drawing/2014/main" val="406240265"/>
                    </a:ext>
                  </a:extLst>
                </a:gridCol>
              </a:tblGrid>
              <a:tr h="315878">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Caroline</a:t>
                      </a:r>
                    </a:p>
                  </a:txBody>
                  <a:tcPr marL="54282" marR="542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Dorchester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4282" marR="542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Kent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4282" marR="542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Queen Anne’s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4282" marR="542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Talbot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4282" marR="542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 Activities for Provider Survey: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4282" marR="542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568632016"/>
                  </a:ext>
                </a:extLst>
              </a:tr>
              <a:tr h="477388">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54282" marR="542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54282" marR="542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54282" marR="542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54282" marR="542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54282" marR="542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Interested in joining a sub-committee to work on this project</a:t>
                      </a:r>
                    </a:p>
                  </a:txBody>
                  <a:tcPr marL="54282" marR="542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8243147"/>
                  </a:ext>
                </a:extLst>
              </a:tr>
              <a:tr h="638899">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54282" marR="542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54282" marR="542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54282" marR="542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54282" marR="542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54282" marR="542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Interested in administering a survey to primary care providers</a:t>
                      </a:r>
                    </a:p>
                    <a:p>
                      <a:pPr marL="0" marR="0">
                        <a:lnSpc>
                          <a:spcPct val="107000"/>
                        </a:lnSpc>
                        <a:spcBef>
                          <a:spcPts val="0"/>
                        </a:spcBef>
                        <a:spcAft>
                          <a:spcPts val="0"/>
                        </a:spcAft>
                        <a:tabLst>
                          <a:tab pos="3095625" algn="l"/>
                        </a:tabLs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54282" marR="542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9368076"/>
                  </a:ext>
                </a:extLst>
              </a:tr>
              <a:tr h="315878">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54282" marR="542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54282" marR="542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54282" marR="542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54282" marR="542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54282" marR="542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Interested in administering a survey to dental providers</a:t>
                      </a:r>
                    </a:p>
                  </a:txBody>
                  <a:tcPr marL="54282" marR="542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5135863"/>
                  </a:ext>
                </a:extLst>
              </a:tr>
              <a:tr h="315878">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54282" marR="542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54282" marR="542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54282" marR="542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54282" marR="542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54282" marR="542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Interested in administering a survey to psychiatrists</a:t>
                      </a:r>
                    </a:p>
                  </a:txBody>
                  <a:tcPr marL="54282" marR="542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4914373"/>
                  </a:ext>
                </a:extLst>
              </a:tr>
              <a:tr h="1284941">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54282" marR="542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54282" marR="542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54282" marR="542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54282" marR="542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54282" marR="542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Interested in administering a survey to mid-level behavioral providers (Licensed clinical social workers (LCSW), psychologists, counselors, psychiatric nurse specialists only)</a:t>
                      </a:r>
                    </a:p>
                  </a:txBody>
                  <a:tcPr marL="54282" marR="542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5719585"/>
                  </a:ext>
                </a:extLst>
              </a:tr>
              <a:tr h="154367">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54282" marR="542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54282" marR="542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54282" marR="542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54282" marR="542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54282" marR="542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Other: </a:t>
                      </a:r>
                    </a:p>
                  </a:txBody>
                  <a:tcPr marL="54282" marR="542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396356"/>
                  </a:ext>
                </a:extLst>
              </a:tr>
              <a:tr h="154367">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54282" marR="542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54282" marR="542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54282" marR="542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54282" marR="542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54282" marR="542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Not able to assist</a:t>
                      </a:r>
                    </a:p>
                  </a:txBody>
                  <a:tcPr marL="54282" marR="542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2173693"/>
                  </a:ext>
                </a:extLst>
              </a:tr>
            </a:tbl>
          </a:graphicData>
        </a:graphic>
      </p:graphicFrame>
    </p:spTree>
    <p:extLst>
      <p:ext uri="{BB962C8B-B14F-4D97-AF65-F5344CB8AC3E}">
        <p14:creationId xmlns:p14="http://schemas.microsoft.com/office/powerpoint/2010/main" val="32115071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AD98033-4295-4D81-BD61-C7C020EB059C}"/>
              </a:ext>
            </a:extLst>
          </p:cNvPr>
          <p:cNvSpPr>
            <a:spLocks noGrp="1"/>
          </p:cNvSpPr>
          <p:nvPr>
            <p:ph type="body" sz="quarter" idx="13"/>
          </p:nvPr>
        </p:nvSpPr>
        <p:spPr/>
        <p:txBody>
          <a:bodyPr/>
          <a:lstStyle/>
          <a:p>
            <a:r>
              <a:rPr lang="en-US" dirty="0"/>
              <a:t>30 Minute Break</a:t>
            </a:r>
          </a:p>
        </p:txBody>
      </p:sp>
      <p:sp>
        <p:nvSpPr>
          <p:cNvPr id="7" name="Text Placeholder 6">
            <a:extLst>
              <a:ext uri="{FF2B5EF4-FFF2-40B4-BE49-F238E27FC236}">
                <a16:creationId xmlns:a16="http://schemas.microsoft.com/office/drawing/2014/main" id="{20E9C694-D659-4C26-97D3-E79402110145}"/>
              </a:ext>
            </a:extLst>
          </p:cNvPr>
          <p:cNvSpPr>
            <a:spLocks noGrp="1"/>
          </p:cNvSpPr>
          <p:nvPr>
            <p:ph type="body" sz="quarter" idx="14"/>
          </p:nvPr>
        </p:nvSpPr>
        <p:spPr/>
        <p:txBody>
          <a:bodyPr/>
          <a:lstStyle/>
          <a:p>
            <a:r>
              <a:rPr lang="en-US" dirty="0"/>
              <a:t>Lunch</a:t>
            </a:r>
          </a:p>
        </p:txBody>
      </p:sp>
      <p:sp>
        <p:nvSpPr>
          <p:cNvPr id="4" name="Slide Number Placeholder 3">
            <a:extLst>
              <a:ext uri="{FF2B5EF4-FFF2-40B4-BE49-F238E27FC236}">
                <a16:creationId xmlns:a16="http://schemas.microsoft.com/office/drawing/2014/main" id="{304309FB-E4E7-43F1-A3F3-4E2D9DB73F3C}"/>
              </a:ext>
            </a:extLst>
          </p:cNvPr>
          <p:cNvSpPr>
            <a:spLocks noGrp="1"/>
          </p:cNvSpPr>
          <p:nvPr>
            <p:ph type="sldNum" sz="quarter" idx="4294967295"/>
          </p:nvPr>
        </p:nvSpPr>
        <p:spPr>
          <a:xfrm>
            <a:off x="0" y="6253163"/>
            <a:ext cx="544513" cy="365125"/>
          </a:xfrm>
        </p:spPr>
        <p:txBody>
          <a:bodyPr/>
          <a:lstStyle/>
          <a:p>
            <a:fld id="{D275CE6D-5C38-C543-B8AD-F8110668FDF9}" type="slidenum">
              <a:rPr lang="en-US" smtClean="0"/>
              <a:pPr/>
              <a:t>36</a:t>
            </a:fld>
            <a:endParaRPr lang="en-US" dirty="0"/>
          </a:p>
        </p:txBody>
      </p:sp>
    </p:spTree>
    <p:extLst>
      <p:ext uri="{BB962C8B-B14F-4D97-AF65-F5344CB8AC3E}">
        <p14:creationId xmlns:p14="http://schemas.microsoft.com/office/powerpoint/2010/main" val="14880725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1AF472-2DC5-4B96-AE2D-D3DB9EC74736}"/>
              </a:ext>
            </a:extLst>
          </p:cNvPr>
          <p:cNvSpPr>
            <a:spLocks noGrp="1"/>
          </p:cNvSpPr>
          <p:nvPr>
            <p:ph type="body" sz="quarter" idx="13"/>
          </p:nvPr>
        </p:nvSpPr>
        <p:spPr/>
        <p:txBody>
          <a:bodyPr/>
          <a:lstStyle/>
          <a:p>
            <a:r>
              <a:rPr lang="en-US" dirty="0"/>
              <a:t>Community Grouping</a:t>
            </a:r>
          </a:p>
        </p:txBody>
      </p:sp>
      <p:sp>
        <p:nvSpPr>
          <p:cNvPr id="3" name="Text Placeholder 2">
            <a:extLst>
              <a:ext uri="{FF2B5EF4-FFF2-40B4-BE49-F238E27FC236}">
                <a16:creationId xmlns:a16="http://schemas.microsoft.com/office/drawing/2014/main" id="{43BF45E3-CD3D-4D4B-9BC8-B7EF7BA18F69}"/>
              </a:ext>
            </a:extLst>
          </p:cNvPr>
          <p:cNvSpPr>
            <a:spLocks noGrp="1"/>
          </p:cNvSpPr>
          <p:nvPr>
            <p:ph type="body" sz="quarter" idx="14"/>
          </p:nvPr>
        </p:nvSpPr>
        <p:spPr/>
        <p:txBody>
          <a:bodyPr/>
          <a:lstStyle/>
          <a:p>
            <a:r>
              <a:rPr lang="en-US" dirty="0"/>
              <a:t>Statewide Rational Service Area (SRSA) Plan</a:t>
            </a:r>
          </a:p>
        </p:txBody>
      </p:sp>
    </p:spTree>
    <p:extLst>
      <p:ext uri="{BB962C8B-B14F-4D97-AF65-F5344CB8AC3E}">
        <p14:creationId xmlns:p14="http://schemas.microsoft.com/office/powerpoint/2010/main" val="28752985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C1397-8E95-4ACD-B992-B216CB947280}"/>
              </a:ext>
            </a:extLst>
          </p:cNvPr>
          <p:cNvSpPr>
            <a:spLocks noGrp="1"/>
          </p:cNvSpPr>
          <p:nvPr>
            <p:ph type="title"/>
          </p:nvPr>
        </p:nvSpPr>
        <p:spPr/>
        <p:txBody>
          <a:bodyPr/>
          <a:lstStyle/>
          <a:p>
            <a:r>
              <a:rPr lang="en-US" dirty="0"/>
              <a:t>Rational Service Area (RSA)</a:t>
            </a:r>
          </a:p>
        </p:txBody>
      </p:sp>
      <p:sp>
        <p:nvSpPr>
          <p:cNvPr id="3" name="Content Placeholder 2">
            <a:extLst>
              <a:ext uri="{FF2B5EF4-FFF2-40B4-BE49-F238E27FC236}">
                <a16:creationId xmlns:a16="http://schemas.microsoft.com/office/drawing/2014/main" id="{CECC14E3-BFCE-4DB4-BD06-8AFF91B7C2EE}"/>
              </a:ext>
            </a:extLst>
          </p:cNvPr>
          <p:cNvSpPr>
            <a:spLocks noGrp="1"/>
          </p:cNvSpPr>
          <p:nvPr>
            <p:ph idx="1"/>
          </p:nvPr>
        </p:nvSpPr>
        <p:spPr/>
        <p:txBody>
          <a:bodyPr/>
          <a:lstStyle/>
          <a:p>
            <a:r>
              <a:rPr lang="en-US" dirty="0"/>
              <a:t>Whole county, or an area whose population has similar socio-economic characteristics, or an area that has physical access barriers which result in the population being isolated from nearby resources, or an established neighborhood within a metropolitan area which displays a strong self-identity.</a:t>
            </a:r>
          </a:p>
          <a:p>
            <a:r>
              <a:rPr lang="en-US" dirty="0"/>
              <a:t>A RSA is the area in which the PCO recommends to HRSA for shortage designations</a:t>
            </a:r>
          </a:p>
          <a:p>
            <a:pPr lvl="1"/>
            <a:r>
              <a:rPr lang="en-US" dirty="0"/>
              <a:t>HPSAs</a:t>
            </a:r>
          </a:p>
          <a:p>
            <a:pPr lvl="1"/>
            <a:r>
              <a:rPr lang="en-US" dirty="0"/>
              <a:t>MUA/MUPs</a:t>
            </a:r>
          </a:p>
        </p:txBody>
      </p:sp>
      <p:sp>
        <p:nvSpPr>
          <p:cNvPr id="4" name="Slide Number Placeholder 3">
            <a:extLst>
              <a:ext uri="{FF2B5EF4-FFF2-40B4-BE49-F238E27FC236}">
                <a16:creationId xmlns:a16="http://schemas.microsoft.com/office/drawing/2014/main" id="{D844CCAB-2121-445B-A6A3-A8323F6FD8E4}"/>
              </a:ext>
            </a:extLst>
          </p:cNvPr>
          <p:cNvSpPr>
            <a:spLocks noGrp="1"/>
          </p:cNvSpPr>
          <p:nvPr>
            <p:ph type="sldNum" sz="quarter" idx="12"/>
          </p:nvPr>
        </p:nvSpPr>
        <p:spPr/>
        <p:txBody>
          <a:bodyPr/>
          <a:lstStyle/>
          <a:p>
            <a:fld id="{D275CE6D-5C38-C543-B8AD-F8110668FDF9}" type="slidenum">
              <a:rPr lang="en-US" smtClean="0"/>
              <a:pPr/>
              <a:t>38</a:t>
            </a:fld>
            <a:endParaRPr lang="en-US" dirty="0"/>
          </a:p>
        </p:txBody>
      </p:sp>
      <p:sp>
        <p:nvSpPr>
          <p:cNvPr id="5" name="Text Placeholder 4">
            <a:extLst>
              <a:ext uri="{FF2B5EF4-FFF2-40B4-BE49-F238E27FC236}">
                <a16:creationId xmlns:a16="http://schemas.microsoft.com/office/drawing/2014/main" id="{6D2B08EF-7712-4929-B9F9-862221839620}"/>
              </a:ext>
            </a:extLst>
          </p:cNvPr>
          <p:cNvSpPr>
            <a:spLocks noGrp="1"/>
          </p:cNvSpPr>
          <p:nvPr>
            <p:ph type="body" sz="quarter" idx="13"/>
          </p:nvPr>
        </p:nvSpPr>
        <p:spPr/>
        <p:txBody>
          <a:bodyPr/>
          <a:lstStyle/>
          <a:p>
            <a:r>
              <a:rPr lang="en-US" dirty="0"/>
              <a:t>Statewide Rational Service Area (SRSA) Plan</a:t>
            </a:r>
          </a:p>
          <a:p>
            <a:endParaRPr lang="en-US" dirty="0"/>
          </a:p>
        </p:txBody>
      </p:sp>
    </p:spTree>
    <p:extLst>
      <p:ext uri="{BB962C8B-B14F-4D97-AF65-F5344CB8AC3E}">
        <p14:creationId xmlns:p14="http://schemas.microsoft.com/office/powerpoint/2010/main" val="32002109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441069-9BAA-4FB6-89A3-0B3896F0C3BD}"/>
              </a:ext>
            </a:extLst>
          </p:cNvPr>
          <p:cNvSpPr>
            <a:spLocks noGrp="1"/>
          </p:cNvSpPr>
          <p:nvPr>
            <p:ph type="title"/>
          </p:nvPr>
        </p:nvSpPr>
        <p:spPr/>
        <p:txBody>
          <a:bodyPr/>
          <a:lstStyle/>
          <a:p>
            <a:r>
              <a:rPr lang="en-US" dirty="0"/>
              <a:t>HRSA Requirement</a:t>
            </a:r>
          </a:p>
        </p:txBody>
      </p:sp>
      <p:sp>
        <p:nvSpPr>
          <p:cNvPr id="5" name="Content Placeholder 4">
            <a:extLst>
              <a:ext uri="{FF2B5EF4-FFF2-40B4-BE49-F238E27FC236}">
                <a16:creationId xmlns:a16="http://schemas.microsoft.com/office/drawing/2014/main" id="{49D5D267-FAFF-4D13-A17A-AF554F9A315D}"/>
              </a:ext>
            </a:extLst>
          </p:cNvPr>
          <p:cNvSpPr>
            <a:spLocks noGrp="1"/>
          </p:cNvSpPr>
          <p:nvPr>
            <p:ph idx="1"/>
          </p:nvPr>
        </p:nvSpPr>
        <p:spPr/>
        <p:txBody>
          <a:bodyPr/>
          <a:lstStyle/>
          <a:p>
            <a:r>
              <a:rPr lang="en-US" dirty="0"/>
              <a:t>HRSA has required each PCO to establish Rational Service Area Plans covering their entire state/territory by year 4 (2023) of their grant period. </a:t>
            </a:r>
          </a:p>
          <a:p>
            <a:r>
              <a:rPr lang="en-US" dirty="0"/>
              <a:t>Each PCO has submitted a work plan that outlines how this will be accomplished -- which includes specific annual benchmarks which can be measured to evaluate progress. </a:t>
            </a:r>
          </a:p>
        </p:txBody>
      </p:sp>
      <p:sp>
        <p:nvSpPr>
          <p:cNvPr id="6" name="Text Placeholder 5">
            <a:extLst>
              <a:ext uri="{FF2B5EF4-FFF2-40B4-BE49-F238E27FC236}">
                <a16:creationId xmlns:a16="http://schemas.microsoft.com/office/drawing/2014/main" id="{B9E4012E-3A23-44BD-A0E6-8F8762E7921A}"/>
              </a:ext>
            </a:extLst>
          </p:cNvPr>
          <p:cNvSpPr>
            <a:spLocks noGrp="1"/>
          </p:cNvSpPr>
          <p:nvPr>
            <p:ph type="body" sz="quarter" idx="13"/>
          </p:nvPr>
        </p:nvSpPr>
        <p:spPr/>
        <p:txBody>
          <a:bodyPr/>
          <a:lstStyle/>
          <a:p>
            <a:r>
              <a:rPr lang="en-US" dirty="0"/>
              <a:t>Statewide Rational Service Area (SRSA) Plan</a:t>
            </a:r>
          </a:p>
        </p:txBody>
      </p:sp>
    </p:spTree>
    <p:extLst>
      <p:ext uri="{BB962C8B-B14F-4D97-AF65-F5344CB8AC3E}">
        <p14:creationId xmlns:p14="http://schemas.microsoft.com/office/powerpoint/2010/main" val="2075518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1C60879-6E8F-447C-B393-321248D15916}"/>
              </a:ext>
            </a:extLst>
          </p:cNvPr>
          <p:cNvGraphicFramePr/>
          <p:nvPr>
            <p:extLst>
              <p:ext uri="{D42A27DB-BD31-4B8C-83A1-F6EECF244321}">
                <p14:modId xmlns:p14="http://schemas.microsoft.com/office/powerpoint/2010/main" val="1649668720"/>
              </p:ext>
            </p:extLst>
          </p:nvPr>
        </p:nvGraphicFramePr>
        <p:xfrm>
          <a:off x="-839827" y="1183242"/>
          <a:ext cx="10834778" cy="43206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2CC6858-A8C9-475C-AAF3-72E758E66148}"/>
              </a:ext>
            </a:extLst>
          </p:cNvPr>
          <p:cNvSpPr>
            <a:spLocks noGrp="1"/>
          </p:cNvSpPr>
          <p:nvPr>
            <p:ph type="title"/>
          </p:nvPr>
        </p:nvSpPr>
        <p:spPr/>
        <p:txBody>
          <a:bodyPr>
            <a:normAutofit/>
          </a:bodyPr>
          <a:lstStyle/>
          <a:p>
            <a:r>
              <a:rPr lang="en-US" dirty="0"/>
              <a:t>Regional Meetings</a:t>
            </a:r>
          </a:p>
        </p:txBody>
      </p:sp>
      <p:sp>
        <p:nvSpPr>
          <p:cNvPr id="3" name="Content Placeholder 2">
            <a:extLst>
              <a:ext uri="{FF2B5EF4-FFF2-40B4-BE49-F238E27FC236}">
                <a16:creationId xmlns:a16="http://schemas.microsoft.com/office/drawing/2014/main" id="{97ABBFF5-2B6D-4750-9472-87E4B29F0F9D}"/>
              </a:ext>
            </a:extLst>
          </p:cNvPr>
          <p:cNvSpPr>
            <a:spLocks noGrp="1"/>
          </p:cNvSpPr>
          <p:nvPr>
            <p:ph idx="1"/>
          </p:nvPr>
        </p:nvSpPr>
        <p:spPr>
          <a:xfrm>
            <a:off x="5181600" y="4302947"/>
            <a:ext cx="5606716" cy="1355770"/>
          </a:xfrm>
        </p:spPr>
        <p:txBody>
          <a:bodyPr>
            <a:normAutofit fontScale="92500" lnSpcReduction="20000"/>
          </a:bodyPr>
          <a:lstStyle/>
          <a:p>
            <a:pPr marL="0" indent="0">
              <a:buNone/>
            </a:pPr>
            <a:r>
              <a:rPr lang="en-US" dirty="0"/>
              <a:t>HRSA awarded the Primary Care Office (PCO) a 5-year grant that began April 1, 2019. Regional meetings are to occur each year to meet federal requirements.</a:t>
            </a:r>
          </a:p>
          <a:p>
            <a:endParaRPr lang="en-US" sz="800" dirty="0"/>
          </a:p>
        </p:txBody>
      </p:sp>
      <p:sp>
        <p:nvSpPr>
          <p:cNvPr id="4" name="Slide Number Placeholder 3">
            <a:extLst>
              <a:ext uri="{FF2B5EF4-FFF2-40B4-BE49-F238E27FC236}">
                <a16:creationId xmlns:a16="http://schemas.microsoft.com/office/drawing/2014/main" id="{2A961ED8-D4BE-4AB6-A3BB-EFA826DEE953}"/>
              </a:ext>
            </a:extLst>
          </p:cNvPr>
          <p:cNvSpPr>
            <a:spLocks noGrp="1"/>
          </p:cNvSpPr>
          <p:nvPr>
            <p:ph type="sldNum" sz="quarter" idx="12"/>
          </p:nvPr>
        </p:nvSpPr>
        <p:spPr/>
        <p:txBody>
          <a:bodyPr/>
          <a:lstStyle/>
          <a:p>
            <a:fld id="{D275CE6D-5C38-C543-B8AD-F8110668FDF9}" type="slidenum">
              <a:rPr lang="en-US" smtClean="0"/>
              <a:pPr/>
              <a:t>4</a:t>
            </a:fld>
            <a:endParaRPr lang="en-US" dirty="0"/>
          </a:p>
        </p:txBody>
      </p:sp>
      <p:sp>
        <p:nvSpPr>
          <p:cNvPr id="5" name="Text Placeholder 4">
            <a:extLst>
              <a:ext uri="{FF2B5EF4-FFF2-40B4-BE49-F238E27FC236}">
                <a16:creationId xmlns:a16="http://schemas.microsoft.com/office/drawing/2014/main" id="{6C5F7C8C-86CA-4990-B306-94D0AA85F666}"/>
              </a:ext>
            </a:extLst>
          </p:cNvPr>
          <p:cNvSpPr>
            <a:spLocks noGrp="1"/>
          </p:cNvSpPr>
          <p:nvPr>
            <p:ph type="body" sz="quarter" idx="13"/>
          </p:nvPr>
        </p:nvSpPr>
        <p:spPr>
          <a:xfrm>
            <a:off x="884583" y="362022"/>
            <a:ext cx="10469217" cy="343659"/>
          </a:xfrm>
        </p:spPr>
        <p:txBody>
          <a:bodyPr/>
          <a:lstStyle/>
          <a:p>
            <a:r>
              <a:rPr lang="en-US" sz="1900" dirty="0"/>
              <a:t>Background &amp; Purpose</a:t>
            </a:r>
          </a:p>
        </p:txBody>
      </p:sp>
      <p:sp>
        <p:nvSpPr>
          <p:cNvPr id="7" name="TextBox 6">
            <a:extLst>
              <a:ext uri="{FF2B5EF4-FFF2-40B4-BE49-F238E27FC236}">
                <a16:creationId xmlns:a16="http://schemas.microsoft.com/office/drawing/2014/main" id="{3AD04FAC-AB1F-4C56-A4CD-A2636D7CF447}"/>
              </a:ext>
            </a:extLst>
          </p:cNvPr>
          <p:cNvSpPr txBox="1"/>
          <p:nvPr/>
        </p:nvSpPr>
        <p:spPr>
          <a:xfrm>
            <a:off x="1381861" y="1947358"/>
            <a:ext cx="3126690" cy="461665"/>
          </a:xfrm>
          <a:prstGeom prst="rect">
            <a:avLst/>
          </a:prstGeom>
          <a:noFill/>
        </p:spPr>
        <p:txBody>
          <a:bodyPr wrap="none" rtlCol="0">
            <a:spAutoFit/>
          </a:bodyPr>
          <a:lstStyle/>
          <a:p>
            <a:r>
              <a:rPr lang="en-US" sz="2400" b="1" i="1" dirty="0">
                <a:solidFill>
                  <a:schemeClr val="accent2">
                    <a:lumMod val="75000"/>
                  </a:schemeClr>
                </a:solidFill>
              </a:rPr>
              <a:t>PCO Cooperative Grant</a:t>
            </a:r>
          </a:p>
        </p:txBody>
      </p:sp>
    </p:spTree>
    <p:extLst>
      <p:ext uri="{BB962C8B-B14F-4D97-AF65-F5344CB8AC3E}">
        <p14:creationId xmlns:p14="http://schemas.microsoft.com/office/powerpoint/2010/main" val="7482160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3BA30-E7CE-42C8-B506-8522FD070FEC}"/>
              </a:ext>
            </a:extLst>
          </p:cNvPr>
          <p:cNvSpPr>
            <a:spLocks noGrp="1"/>
          </p:cNvSpPr>
          <p:nvPr>
            <p:ph type="title"/>
          </p:nvPr>
        </p:nvSpPr>
        <p:spPr/>
        <p:txBody>
          <a:bodyPr/>
          <a:lstStyle/>
          <a:p>
            <a:r>
              <a:rPr lang="en-US" dirty="0"/>
              <a:t>Benchmark – Year 1 (4/1/19 - 3/31/20)</a:t>
            </a:r>
          </a:p>
        </p:txBody>
      </p:sp>
      <p:sp>
        <p:nvSpPr>
          <p:cNvPr id="4" name="Slide Number Placeholder 3">
            <a:extLst>
              <a:ext uri="{FF2B5EF4-FFF2-40B4-BE49-F238E27FC236}">
                <a16:creationId xmlns:a16="http://schemas.microsoft.com/office/drawing/2014/main" id="{78A3D568-BE2C-4661-8BCF-36D47F8309A9}"/>
              </a:ext>
            </a:extLst>
          </p:cNvPr>
          <p:cNvSpPr>
            <a:spLocks noGrp="1"/>
          </p:cNvSpPr>
          <p:nvPr>
            <p:ph type="sldNum" sz="quarter" idx="12"/>
          </p:nvPr>
        </p:nvSpPr>
        <p:spPr/>
        <p:txBody>
          <a:bodyPr/>
          <a:lstStyle/>
          <a:p>
            <a:fld id="{D275CE6D-5C38-C543-B8AD-F8110668FDF9}" type="slidenum">
              <a:rPr lang="en-US" smtClean="0"/>
              <a:pPr/>
              <a:t>40</a:t>
            </a:fld>
            <a:endParaRPr lang="en-US" dirty="0"/>
          </a:p>
        </p:txBody>
      </p:sp>
      <p:sp>
        <p:nvSpPr>
          <p:cNvPr id="5" name="Text Placeholder 4">
            <a:extLst>
              <a:ext uri="{FF2B5EF4-FFF2-40B4-BE49-F238E27FC236}">
                <a16:creationId xmlns:a16="http://schemas.microsoft.com/office/drawing/2014/main" id="{CC0EADB0-1257-435B-925D-360DFD2A1312}"/>
              </a:ext>
            </a:extLst>
          </p:cNvPr>
          <p:cNvSpPr>
            <a:spLocks noGrp="1"/>
          </p:cNvSpPr>
          <p:nvPr>
            <p:ph type="body" sz="quarter" idx="13"/>
          </p:nvPr>
        </p:nvSpPr>
        <p:spPr/>
        <p:txBody>
          <a:bodyPr/>
          <a:lstStyle/>
          <a:p>
            <a:r>
              <a:rPr lang="en-US" dirty="0"/>
              <a:t>Statewide Rational Service Area (SRSA) Plan</a:t>
            </a:r>
          </a:p>
        </p:txBody>
      </p:sp>
      <p:graphicFrame>
        <p:nvGraphicFramePr>
          <p:cNvPr id="6" name="Object 5">
            <a:extLst>
              <a:ext uri="{FF2B5EF4-FFF2-40B4-BE49-F238E27FC236}">
                <a16:creationId xmlns:a16="http://schemas.microsoft.com/office/drawing/2014/main" id="{13C0A3ED-4059-4F23-A6A2-38E0F2630FB5}"/>
              </a:ext>
            </a:extLst>
          </p:cNvPr>
          <p:cNvGraphicFramePr>
            <a:graphicFrameLocks noChangeAspect="1"/>
          </p:cNvGraphicFramePr>
          <p:nvPr>
            <p:extLst>
              <p:ext uri="{D42A27DB-BD31-4B8C-83A1-F6EECF244321}">
                <p14:modId xmlns:p14="http://schemas.microsoft.com/office/powerpoint/2010/main" val="3833074231"/>
              </p:ext>
            </p:extLst>
          </p:nvPr>
        </p:nvGraphicFramePr>
        <p:xfrm>
          <a:off x="1012825" y="1725613"/>
          <a:ext cx="10340975" cy="3965575"/>
        </p:xfrm>
        <a:graphic>
          <a:graphicData uri="http://schemas.openxmlformats.org/presentationml/2006/ole">
            <mc:AlternateContent xmlns:mc="http://schemas.openxmlformats.org/markup-compatibility/2006">
              <mc:Choice xmlns:v="urn:schemas-microsoft-com:vml" Requires="v">
                <p:oleObj spid="_x0000_s11326" name="Worksheet" r:id="rId3" imgW="6648409" imgH="3157376" progId="Excel.Sheet.12">
                  <p:embed/>
                </p:oleObj>
              </mc:Choice>
              <mc:Fallback>
                <p:oleObj name="Worksheet" r:id="rId3" imgW="6648409" imgH="3157376" progId="Excel.Sheet.12">
                  <p:embed/>
                  <p:pic>
                    <p:nvPicPr>
                      <p:cNvPr id="0" name=""/>
                      <p:cNvPicPr/>
                      <p:nvPr/>
                    </p:nvPicPr>
                    <p:blipFill>
                      <a:blip r:embed="rId4"/>
                      <a:stretch>
                        <a:fillRect/>
                      </a:stretch>
                    </p:blipFill>
                    <p:spPr>
                      <a:xfrm>
                        <a:off x="1012825" y="1725613"/>
                        <a:ext cx="10340975" cy="3965575"/>
                      </a:xfrm>
                      <a:prstGeom prst="rect">
                        <a:avLst/>
                      </a:prstGeom>
                    </p:spPr>
                  </p:pic>
                </p:oleObj>
              </mc:Fallback>
            </mc:AlternateContent>
          </a:graphicData>
        </a:graphic>
      </p:graphicFrame>
    </p:spTree>
    <p:extLst>
      <p:ext uri="{BB962C8B-B14F-4D97-AF65-F5344CB8AC3E}">
        <p14:creationId xmlns:p14="http://schemas.microsoft.com/office/powerpoint/2010/main" val="17869491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3BA30-E7CE-42C8-B506-8522FD070FEC}"/>
              </a:ext>
            </a:extLst>
          </p:cNvPr>
          <p:cNvSpPr>
            <a:spLocks noGrp="1"/>
          </p:cNvSpPr>
          <p:nvPr>
            <p:ph type="title"/>
          </p:nvPr>
        </p:nvSpPr>
        <p:spPr/>
        <p:txBody>
          <a:bodyPr/>
          <a:lstStyle/>
          <a:p>
            <a:r>
              <a:rPr lang="en-US" dirty="0"/>
              <a:t>Benchmark – Year 2 (4/1/20 - 3/31/21)</a:t>
            </a:r>
          </a:p>
        </p:txBody>
      </p:sp>
      <p:sp>
        <p:nvSpPr>
          <p:cNvPr id="4" name="Slide Number Placeholder 3">
            <a:extLst>
              <a:ext uri="{FF2B5EF4-FFF2-40B4-BE49-F238E27FC236}">
                <a16:creationId xmlns:a16="http://schemas.microsoft.com/office/drawing/2014/main" id="{78A3D568-BE2C-4661-8BCF-36D47F8309A9}"/>
              </a:ext>
            </a:extLst>
          </p:cNvPr>
          <p:cNvSpPr>
            <a:spLocks noGrp="1"/>
          </p:cNvSpPr>
          <p:nvPr>
            <p:ph type="sldNum" sz="quarter" idx="12"/>
          </p:nvPr>
        </p:nvSpPr>
        <p:spPr/>
        <p:txBody>
          <a:bodyPr/>
          <a:lstStyle/>
          <a:p>
            <a:fld id="{D275CE6D-5C38-C543-B8AD-F8110668FDF9}" type="slidenum">
              <a:rPr lang="en-US" smtClean="0"/>
              <a:pPr/>
              <a:t>41</a:t>
            </a:fld>
            <a:endParaRPr lang="en-US" dirty="0"/>
          </a:p>
        </p:txBody>
      </p:sp>
      <p:sp>
        <p:nvSpPr>
          <p:cNvPr id="5" name="Text Placeholder 4">
            <a:extLst>
              <a:ext uri="{FF2B5EF4-FFF2-40B4-BE49-F238E27FC236}">
                <a16:creationId xmlns:a16="http://schemas.microsoft.com/office/drawing/2014/main" id="{CC0EADB0-1257-435B-925D-360DFD2A1312}"/>
              </a:ext>
            </a:extLst>
          </p:cNvPr>
          <p:cNvSpPr>
            <a:spLocks noGrp="1"/>
          </p:cNvSpPr>
          <p:nvPr>
            <p:ph type="body" sz="quarter" idx="13"/>
          </p:nvPr>
        </p:nvSpPr>
        <p:spPr/>
        <p:txBody>
          <a:bodyPr/>
          <a:lstStyle/>
          <a:p>
            <a:r>
              <a:rPr lang="en-US" dirty="0"/>
              <a:t>Statewide Rational Service Area (SRSA) Plan</a:t>
            </a:r>
          </a:p>
        </p:txBody>
      </p:sp>
      <p:graphicFrame>
        <p:nvGraphicFramePr>
          <p:cNvPr id="3" name="Object 2">
            <a:extLst>
              <a:ext uri="{FF2B5EF4-FFF2-40B4-BE49-F238E27FC236}">
                <a16:creationId xmlns:a16="http://schemas.microsoft.com/office/drawing/2014/main" id="{F10938A6-7DDE-47E5-81C8-00488B53D371}"/>
              </a:ext>
            </a:extLst>
          </p:cNvPr>
          <p:cNvGraphicFramePr>
            <a:graphicFrameLocks noChangeAspect="1"/>
          </p:cNvGraphicFramePr>
          <p:nvPr>
            <p:extLst>
              <p:ext uri="{D42A27DB-BD31-4B8C-83A1-F6EECF244321}">
                <p14:modId xmlns:p14="http://schemas.microsoft.com/office/powerpoint/2010/main" val="3001530993"/>
              </p:ext>
            </p:extLst>
          </p:nvPr>
        </p:nvGraphicFramePr>
        <p:xfrm>
          <a:off x="1192120" y="2162801"/>
          <a:ext cx="9639589" cy="3471435"/>
        </p:xfrm>
        <a:graphic>
          <a:graphicData uri="http://schemas.openxmlformats.org/presentationml/2006/ole">
            <mc:AlternateContent xmlns:mc="http://schemas.openxmlformats.org/markup-compatibility/2006">
              <mc:Choice xmlns:v="urn:schemas-microsoft-com:vml" Requires="v">
                <p:oleObj spid="_x0000_s12349" name="Worksheet" r:id="rId3" imgW="6648409" imgH="1714262" progId="Excel.Sheet.12">
                  <p:embed/>
                </p:oleObj>
              </mc:Choice>
              <mc:Fallback>
                <p:oleObj name="Worksheet" r:id="rId3" imgW="6648409" imgH="1714262" progId="Excel.Sheet.12">
                  <p:embed/>
                  <p:pic>
                    <p:nvPicPr>
                      <p:cNvPr id="0" name=""/>
                      <p:cNvPicPr/>
                      <p:nvPr/>
                    </p:nvPicPr>
                    <p:blipFill>
                      <a:blip r:embed="rId4"/>
                      <a:stretch>
                        <a:fillRect/>
                      </a:stretch>
                    </p:blipFill>
                    <p:spPr>
                      <a:xfrm>
                        <a:off x="1192120" y="2162801"/>
                        <a:ext cx="9639589" cy="3471435"/>
                      </a:xfrm>
                      <a:prstGeom prst="rect">
                        <a:avLst/>
                      </a:prstGeom>
                    </p:spPr>
                  </p:pic>
                </p:oleObj>
              </mc:Fallback>
            </mc:AlternateContent>
          </a:graphicData>
        </a:graphic>
      </p:graphicFrame>
    </p:spTree>
    <p:extLst>
      <p:ext uri="{BB962C8B-B14F-4D97-AF65-F5344CB8AC3E}">
        <p14:creationId xmlns:p14="http://schemas.microsoft.com/office/powerpoint/2010/main" val="20114344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097CD-B826-4E39-8A8E-640972F258B2}"/>
              </a:ext>
            </a:extLst>
          </p:cNvPr>
          <p:cNvSpPr>
            <a:spLocks noGrp="1"/>
          </p:cNvSpPr>
          <p:nvPr>
            <p:ph type="title"/>
          </p:nvPr>
        </p:nvSpPr>
        <p:spPr/>
        <p:txBody>
          <a:bodyPr/>
          <a:lstStyle/>
          <a:p>
            <a:r>
              <a:rPr lang="en-US" dirty="0"/>
              <a:t>Benchmark – Year 3 (4/1/21 - 3/31/22)</a:t>
            </a:r>
          </a:p>
        </p:txBody>
      </p:sp>
      <p:sp>
        <p:nvSpPr>
          <p:cNvPr id="4" name="Slide Number Placeholder 3">
            <a:extLst>
              <a:ext uri="{FF2B5EF4-FFF2-40B4-BE49-F238E27FC236}">
                <a16:creationId xmlns:a16="http://schemas.microsoft.com/office/drawing/2014/main" id="{3DCC07A0-46B9-4E54-88AE-0F0A553B33E5}"/>
              </a:ext>
            </a:extLst>
          </p:cNvPr>
          <p:cNvSpPr>
            <a:spLocks noGrp="1"/>
          </p:cNvSpPr>
          <p:nvPr>
            <p:ph type="sldNum" sz="quarter" idx="12"/>
          </p:nvPr>
        </p:nvSpPr>
        <p:spPr/>
        <p:txBody>
          <a:bodyPr/>
          <a:lstStyle/>
          <a:p>
            <a:fld id="{D275CE6D-5C38-C543-B8AD-F8110668FDF9}" type="slidenum">
              <a:rPr lang="en-US" smtClean="0"/>
              <a:pPr/>
              <a:t>42</a:t>
            </a:fld>
            <a:endParaRPr lang="en-US" dirty="0"/>
          </a:p>
        </p:txBody>
      </p:sp>
      <p:sp>
        <p:nvSpPr>
          <p:cNvPr id="5" name="Text Placeholder 4">
            <a:extLst>
              <a:ext uri="{FF2B5EF4-FFF2-40B4-BE49-F238E27FC236}">
                <a16:creationId xmlns:a16="http://schemas.microsoft.com/office/drawing/2014/main" id="{A23AD021-1F48-408E-8DB1-4A12BC949B45}"/>
              </a:ext>
            </a:extLst>
          </p:cNvPr>
          <p:cNvSpPr>
            <a:spLocks noGrp="1"/>
          </p:cNvSpPr>
          <p:nvPr>
            <p:ph type="body" sz="quarter" idx="13"/>
          </p:nvPr>
        </p:nvSpPr>
        <p:spPr/>
        <p:txBody>
          <a:bodyPr/>
          <a:lstStyle/>
          <a:p>
            <a:r>
              <a:rPr lang="en-US" dirty="0"/>
              <a:t>Statewide Rational Service Area (SRSA) Plan</a:t>
            </a:r>
          </a:p>
          <a:p>
            <a:endParaRPr lang="en-US" dirty="0"/>
          </a:p>
        </p:txBody>
      </p:sp>
      <p:graphicFrame>
        <p:nvGraphicFramePr>
          <p:cNvPr id="7" name="Object 6">
            <a:extLst>
              <a:ext uri="{FF2B5EF4-FFF2-40B4-BE49-F238E27FC236}">
                <a16:creationId xmlns:a16="http://schemas.microsoft.com/office/drawing/2014/main" id="{039CC20D-31B6-46C3-80A2-9B94DAC74C5A}"/>
              </a:ext>
            </a:extLst>
          </p:cNvPr>
          <p:cNvGraphicFramePr>
            <a:graphicFrameLocks noChangeAspect="1"/>
          </p:cNvGraphicFramePr>
          <p:nvPr>
            <p:extLst>
              <p:ext uri="{D42A27DB-BD31-4B8C-83A1-F6EECF244321}">
                <p14:modId xmlns:p14="http://schemas.microsoft.com/office/powerpoint/2010/main" val="2758004736"/>
              </p:ext>
            </p:extLst>
          </p:nvPr>
        </p:nvGraphicFramePr>
        <p:xfrm>
          <a:off x="1768570" y="1976637"/>
          <a:ext cx="8483825" cy="3794446"/>
        </p:xfrm>
        <a:graphic>
          <a:graphicData uri="http://schemas.openxmlformats.org/presentationml/2006/ole">
            <mc:AlternateContent xmlns:mc="http://schemas.openxmlformats.org/markup-compatibility/2006">
              <mc:Choice xmlns:v="urn:schemas-microsoft-com:vml" Requires="v">
                <p:oleObj spid="_x0000_s13367" name="Worksheet" r:id="rId3" imgW="6648409" imgH="1533496" progId="Excel.Sheet.12">
                  <p:embed/>
                </p:oleObj>
              </mc:Choice>
              <mc:Fallback>
                <p:oleObj name="Worksheet" r:id="rId3" imgW="6648409" imgH="1533496" progId="Excel.Sheet.12">
                  <p:embed/>
                  <p:pic>
                    <p:nvPicPr>
                      <p:cNvPr id="0" name=""/>
                      <p:cNvPicPr/>
                      <p:nvPr/>
                    </p:nvPicPr>
                    <p:blipFill>
                      <a:blip r:embed="rId4"/>
                      <a:stretch>
                        <a:fillRect/>
                      </a:stretch>
                    </p:blipFill>
                    <p:spPr>
                      <a:xfrm>
                        <a:off x="1768570" y="1976637"/>
                        <a:ext cx="8483825" cy="3794446"/>
                      </a:xfrm>
                      <a:prstGeom prst="rect">
                        <a:avLst/>
                      </a:prstGeom>
                    </p:spPr>
                  </p:pic>
                </p:oleObj>
              </mc:Fallback>
            </mc:AlternateContent>
          </a:graphicData>
        </a:graphic>
      </p:graphicFrame>
    </p:spTree>
    <p:extLst>
      <p:ext uri="{BB962C8B-B14F-4D97-AF65-F5344CB8AC3E}">
        <p14:creationId xmlns:p14="http://schemas.microsoft.com/office/powerpoint/2010/main" val="3464951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097CD-B826-4E39-8A8E-640972F258B2}"/>
              </a:ext>
            </a:extLst>
          </p:cNvPr>
          <p:cNvSpPr>
            <a:spLocks noGrp="1"/>
          </p:cNvSpPr>
          <p:nvPr>
            <p:ph type="title"/>
          </p:nvPr>
        </p:nvSpPr>
        <p:spPr/>
        <p:txBody>
          <a:bodyPr/>
          <a:lstStyle/>
          <a:p>
            <a:r>
              <a:rPr lang="en-US" dirty="0"/>
              <a:t>Benchmark – Year 4 (4/1/22 - 3/31/23)</a:t>
            </a:r>
          </a:p>
        </p:txBody>
      </p:sp>
      <p:sp>
        <p:nvSpPr>
          <p:cNvPr id="4" name="Slide Number Placeholder 3">
            <a:extLst>
              <a:ext uri="{FF2B5EF4-FFF2-40B4-BE49-F238E27FC236}">
                <a16:creationId xmlns:a16="http://schemas.microsoft.com/office/drawing/2014/main" id="{3DCC07A0-46B9-4E54-88AE-0F0A553B33E5}"/>
              </a:ext>
            </a:extLst>
          </p:cNvPr>
          <p:cNvSpPr>
            <a:spLocks noGrp="1"/>
          </p:cNvSpPr>
          <p:nvPr>
            <p:ph type="sldNum" sz="quarter" idx="12"/>
          </p:nvPr>
        </p:nvSpPr>
        <p:spPr/>
        <p:txBody>
          <a:bodyPr/>
          <a:lstStyle/>
          <a:p>
            <a:fld id="{D275CE6D-5C38-C543-B8AD-F8110668FDF9}" type="slidenum">
              <a:rPr lang="en-US" smtClean="0"/>
              <a:pPr/>
              <a:t>43</a:t>
            </a:fld>
            <a:endParaRPr lang="en-US" dirty="0"/>
          </a:p>
        </p:txBody>
      </p:sp>
      <p:sp>
        <p:nvSpPr>
          <p:cNvPr id="5" name="Text Placeholder 4">
            <a:extLst>
              <a:ext uri="{FF2B5EF4-FFF2-40B4-BE49-F238E27FC236}">
                <a16:creationId xmlns:a16="http://schemas.microsoft.com/office/drawing/2014/main" id="{A23AD021-1F48-408E-8DB1-4A12BC949B45}"/>
              </a:ext>
            </a:extLst>
          </p:cNvPr>
          <p:cNvSpPr>
            <a:spLocks noGrp="1"/>
          </p:cNvSpPr>
          <p:nvPr>
            <p:ph type="body" sz="quarter" idx="13"/>
          </p:nvPr>
        </p:nvSpPr>
        <p:spPr/>
        <p:txBody>
          <a:bodyPr/>
          <a:lstStyle/>
          <a:p>
            <a:r>
              <a:rPr lang="en-US" dirty="0"/>
              <a:t>Statewide Rational Service Area (SRSA) Plan</a:t>
            </a:r>
          </a:p>
          <a:p>
            <a:endParaRPr lang="en-US" dirty="0"/>
          </a:p>
        </p:txBody>
      </p:sp>
      <p:graphicFrame>
        <p:nvGraphicFramePr>
          <p:cNvPr id="6" name="Object 5">
            <a:extLst>
              <a:ext uri="{FF2B5EF4-FFF2-40B4-BE49-F238E27FC236}">
                <a16:creationId xmlns:a16="http://schemas.microsoft.com/office/drawing/2014/main" id="{275AEA27-A115-4771-BBBD-2A49983E9807}"/>
              </a:ext>
            </a:extLst>
          </p:cNvPr>
          <p:cNvGraphicFramePr>
            <a:graphicFrameLocks noChangeAspect="1"/>
          </p:cNvGraphicFramePr>
          <p:nvPr>
            <p:extLst>
              <p:ext uri="{D42A27DB-BD31-4B8C-83A1-F6EECF244321}">
                <p14:modId xmlns:p14="http://schemas.microsoft.com/office/powerpoint/2010/main" val="2447297928"/>
              </p:ext>
            </p:extLst>
          </p:nvPr>
        </p:nvGraphicFramePr>
        <p:xfrm>
          <a:off x="2047818" y="1836575"/>
          <a:ext cx="8098189" cy="3970877"/>
        </p:xfrm>
        <a:graphic>
          <a:graphicData uri="http://schemas.openxmlformats.org/presentationml/2006/ole">
            <mc:AlternateContent xmlns:mc="http://schemas.openxmlformats.org/markup-compatibility/2006">
              <mc:Choice xmlns:v="urn:schemas-microsoft-com:vml" Requires="v">
                <p:oleObj spid="_x0000_s14391" name="Worksheet" r:id="rId3" imgW="6648409" imgH="1919130" progId="Excel.Sheet.12">
                  <p:embed/>
                </p:oleObj>
              </mc:Choice>
              <mc:Fallback>
                <p:oleObj name="Worksheet" r:id="rId3" imgW="6648409" imgH="1919130" progId="Excel.Sheet.12">
                  <p:embed/>
                  <p:pic>
                    <p:nvPicPr>
                      <p:cNvPr id="0" name=""/>
                      <p:cNvPicPr/>
                      <p:nvPr/>
                    </p:nvPicPr>
                    <p:blipFill>
                      <a:blip r:embed="rId4"/>
                      <a:stretch>
                        <a:fillRect/>
                      </a:stretch>
                    </p:blipFill>
                    <p:spPr>
                      <a:xfrm>
                        <a:off x="2047818" y="1836575"/>
                        <a:ext cx="8098189" cy="3970877"/>
                      </a:xfrm>
                      <a:prstGeom prst="rect">
                        <a:avLst/>
                      </a:prstGeom>
                    </p:spPr>
                  </p:pic>
                </p:oleObj>
              </mc:Fallback>
            </mc:AlternateContent>
          </a:graphicData>
        </a:graphic>
      </p:graphicFrame>
    </p:spTree>
    <p:extLst>
      <p:ext uri="{BB962C8B-B14F-4D97-AF65-F5344CB8AC3E}">
        <p14:creationId xmlns:p14="http://schemas.microsoft.com/office/powerpoint/2010/main" val="16601793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64ED7D-247B-4A7E-9234-F90ACFFD9289}"/>
              </a:ext>
            </a:extLst>
          </p:cNvPr>
          <p:cNvSpPr>
            <a:spLocks noGrp="1"/>
          </p:cNvSpPr>
          <p:nvPr>
            <p:ph type="title"/>
          </p:nvPr>
        </p:nvSpPr>
        <p:spPr>
          <a:xfrm>
            <a:off x="7534673" y="493945"/>
            <a:ext cx="5097644" cy="994949"/>
          </a:xfrm>
        </p:spPr>
        <p:txBody>
          <a:bodyPr>
            <a:normAutofit fontScale="90000"/>
          </a:bodyPr>
          <a:lstStyle/>
          <a:p>
            <a:r>
              <a:rPr lang="en-US" dirty="0"/>
              <a:t>Caroline County Neighborhoods</a:t>
            </a:r>
          </a:p>
        </p:txBody>
      </p:sp>
      <p:pic>
        <p:nvPicPr>
          <p:cNvPr id="8" name="Picture 7">
            <a:extLst>
              <a:ext uri="{FF2B5EF4-FFF2-40B4-BE49-F238E27FC236}">
                <a16:creationId xmlns:a16="http://schemas.microsoft.com/office/drawing/2014/main" id="{615903A6-FDFB-4670-95D7-E3467A309B12}"/>
              </a:ext>
            </a:extLst>
          </p:cNvPr>
          <p:cNvPicPr>
            <a:picLocks noChangeAspect="1"/>
          </p:cNvPicPr>
          <p:nvPr/>
        </p:nvPicPr>
        <p:blipFill>
          <a:blip r:embed="rId4"/>
          <a:stretch>
            <a:fillRect/>
          </a:stretch>
        </p:blipFill>
        <p:spPr>
          <a:xfrm>
            <a:off x="838200" y="400057"/>
            <a:ext cx="10553091" cy="591363"/>
          </a:xfrm>
          <a:prstGeom prst="rect">
            <a:avLst/>
          </a:prstGeom>
        </p:spPr>
      </p:pic>
      <p:graphicFrame>
        <p:nvGraphicFramePr>
          <p:cNvPr id="3" name="Object 2">
            <a:extLst>
              <a:ext uri="{FF2B5EF4-FFF2-40B4-BE49-F238E27FC236}">
                <a16:creationId xmlns:a16="http://schemas.microsoft.com/office/drawing/2014/main" id="{B6484291-22B4-4A7F-A1FB-B884EAAF69DF}"/>
              </a:ext>
            </a:extLst>
          </p:cNvPr>
          <p:cNvGraphicFramePr>
            <a:graphicFrameLocks noChangeAspect="1"/>
          </p:cNvGraphicFramePr>
          <p:nvPr>
            <p:extLst>
              <p:ext uri="{D42A27DB-BD31-4B8C-83A1-F6EECF244321}">
                <p14:modId xmlns:p14="http://schemas.microsoft.com/office/powerpoint/2010/main" val="2546622436"/>
              </p:ext>
            </p:extLst>
          </p:nvPr>
        </p:nvGraphicFramePr>
        <p:xfrm>
          <a:off x="558495" y="785727"/>
          <a:ext cx="6696473" cy="6072273"/>
        </p:xfrm>
        <a:graphic>
          <a:graphicData uri="http://schemas.openxmlformats.org/presentationml/2006/ole">
            <mc:AlternateContent xmlns:mc="http://schemas.openxmlformats.org/markup-compatibility/2006">
              <mc:Choice xmlns:v="urn:schemas-microsoft-com:vml" Requires="v">
                <p:oleObj spid="_x0000_s15366" name="Acrobat Document" r:id="rId5" imgW="2914254" imgH="3771477" progId="AcroExch.Document.DC">
                  <p:embed/>
                </p:oleObj>
              </mc:Choice>
              <mc:Fallback>
                <p:oleObj name="Acrobat Document" r:id="rId5" imgW="2914254" imgH="3771477" progId="AcroExch.Document.DC">
                  <p:embed/>
                  <p:pic>
                    <p:nvPicPr>
                      <p:cNvPr id="0" name=""/>
                      <p:cNvPicPr/>
                      <p:nvPr/>
                    </p:nvPicPr>
                    <p:blipFill>
                      <a:blip r:embed="rId6"/>
                      <a:stretch>
                        <a:fillRect/>
                      </a:stretch>
                    </p:blipFill>
                    <p:spPr>
                      <a:xfrm>
                        <a:off x="558495" y="785727"/>
                        <a:ext cx="6696473" cy="6072273"/>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DCC8F9E1-E881-40CC-A6FF-561C358415B0}"/>
              </a:ext>
            </a:extLst>
          </p:cNvPr>
          <p:cNvSpPr txBox="1"/>
          <p:nvPr/>
        </p:nvSpPr>
        <p:spPr>
          <a:xfrm>
            <a:off x="7764187" y="2819856"/>
            <a:ext cx="3575468" cy="646331"/>
          </a:xfrm>
          <a:prstGeom prst="rect">
            <a:avLst/>
          </a:prstGeom>
          <a:noFill/>
        </p:spPr>
        <p:txBody>
          <a:bodyPr wrap="square" rtlCol="0">
            <a:spAutoFit/>
          </a:bodyPr>
          <a:lstStyle/>
          <a:p>
            <a:r>
              <a:rPr lang="en-US" dirty="0"/>
              <a:t>Source: PCO, Neighborhood Files, 2012</a:t>
            </a:r>
          </a:p>
        </p:txBody>
      </p:sp>
    </p:spTree>
    <p:extLst>
      <p:ext uri="{BB962C8B-B14F-4D97-AF65-F5344CB8AC3E}">
        <p14:creationId xmlns:p14="http://schemas.microsoft.com/office/powerpoint/2010/main" val="24347856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64ED7D-247B-4A7E-9234-F90ACFFD9289}"/>
              </a:ext>
            </a:extLst>
          </p:cNvPr>
          <p:cNvSpPr>
            <a:spLocks noGrp="1"/>
          </p:cNvSpPr>
          <p:nvPr>
            <p:ph type="title"/>
          </p:nvPr>
        </p:nvSpPr>
        <p:spPr/>
        <p:txBody>
          <a:bodyPr>
            <a:noAutofit/>
          </a:bodyPr>
          <a:lstStyle/>
          <a:p>
            <a:r>
              <a:rPr lang="en-US" sz="3400" dirty="0"/>
              <a:t>Caroline County by Median Household Income</a:t>
            </a:r>
          </a:p>
        </p:txBody>
      </p:sp>
      <p:pic>
        <p:nvPicPr>
          <p:cNvPr id="8" name="Picture 7">
            <a:extLst>
              <a:ext uri="{FF2B5EF4-FFF2-40B4-BE49-F238E27FC236}">
                <a16:creationId xmlns:a16="http://schemas.microsoft.com/office/drawing/2014/main" id="{615903A6-FDFB-4670-95D7-E3467A309B12}"/>
              </a:ext>
            </a:extLst>
          </p:cNvPr>
          <p:cNvPicPr>
            <a:picLocks noChangeAspect="1"/>
          </p:cNvPicPr>
          <p:nvPr/>
        </p:nvPicPr>
        <p:blipFill>
          <a:blip r:embed="rId3"/>
          <a:stretch>
            <a:fillRect/>
          </a:stretch>
        </p:blipFill>
        <p:spPr>
          <a:xfrm>
            <a:off x="838200" y="400057"/>
            <a:ext cx="10553091" cy="591363"/>
          </a:xfrm>
          <a:prstGeom prst="rect">
            <a:avLst/>
          </a:prstGeom>
        </p:spPr>
      </p:pic>
      <p:pic>
        <p:nvPicPr>
          <p:cNvPr id="2" name="Picture 1">
            <a:extLst>
              <a:ext uri="{FF2B5EF4-FFF2-40B4-BE49-F238E27FC236}">
                <a16:creationId xmlns:a16="http://schemas.microsoft.com/office/drawing/2014/main" id="{34AC298A-3F08-44DB-9F89-B523F57D5A84}"/>
              </a:ext>
            </a:extLst>
          </p:cNvPr>
          <p:cNvPicPr>
            <a:picLocks noChangeAspect="1"/>
          </p:cNvPicPr>
          <p:nvPr/>
        </p:nvPicPr>
        <p:blipFill rotWithShape="1">
          <a:blip r:embed="rId4"/>
          <a:srcRect t="12908" b="13399"/>
          <a:stretch/>
        </p:blipFill>
        <p:spPr>
          <a:xfrm>
            <a:off x="1861425" y="1690688"/>
            <a:ext cx="8547404" cy="4103664"/>
          </a:xfrm>
          <a:prstGeom prst="rect">
            <a:avLst/>
          </a:prstGeom>
        </p:spPr>
      </p:pic>
      <p:sp>
        <p:nvSpPr>
          <p:cNvPr id="5" name="TextBox 4">
            <a:extLst>
              <a:ext uri="{FF2B5EF4-FFF2-40B4-BE49-F238E27FC236}">
                <a16:creationId xmlns:a16="http://schemas.microsoft.com/office/drawing/2014/main" id="{45FBE8FB-5F4E-4B3B-A7CA-DF1AFA38D3BD}"/>
              </a:ext>
            </a:extLst>
          </p:cNvPr>
          <p:cNvSpPr txBox="1"/>
          <p:nvPr/>
        </p:nvSpPr>
        <p:spPr>
          <a:xfrm>
            <a:off x="2721298" y="5716369"/>
            <a:ext cx="5946338" cy="646331"/>
          </a:xfrm>
          <a:prstGeom prst="rect">
            <a:avLst/>
          </a:prstGeom>
          <a:noFill/>
        </p:spPr>
        <p:txBody>
          <a:bodyPr wrap="square" rtlCol="0">
            <a:spAutoFit/>
          </a:bodyPr>
          <a:lstStyle/>
          <a:p>
            <a:r>
              <a:rPr lang="en-US" dirty="0"/>
              <a:t>Source: </a:t>
            </a:r>
            <a:r>
              <a:rPr lang="en-US" dirty="0">
                <a:hlinkClick r:id="rId5"/>
              </a:rPr>
              <a:t>https://datausa.io/profile/geo/caroline-county-md</a:t>
            </a:r>
            <a:r>
              <a:rPr lang="en-US" dirty="0"/>
              <a:t>, 1/9/20</a:t>
            </a:r>
          </a:p>
        </p:txBody>
      </p:sp>
    </p:spTree>
    <p:extLst>
      <p:ext uri="{BB962C8B-B14F-4D97-AF65-F5344CB8AC3E}">
        <p14:creationId xmlns:p14="http://schemas.microsoft.com/office/powerpoint/2010/main" val="14317437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64ED7D-247B-4A7E-9234-F90ACFFD9289}"/>
              </a:ext>
            </a:extLst>
          </p:cNvPr>
          <p:cNvSpPr>
            <a:spLocks noGrp="1"/>
          </p:cNvSpPr>
          <p:nvPr>
            <p:ph type="title"/>
          </p:nvPr>
        </p:nvSpPr>
        <p:spPr>
          <a:xfrm>
            <a:off x="6987129" y="400057"/>
            <a:ext cx="6466049" cy="994949"/>
          </a:xfrm>
        </p:spPr>
        <p:txBody>
          <a:bodyPr>
            <a:normAutofit fontScale="90000"/>
          </a:bodyPr>
          <a:lstStyle/>
          <a:p>
            <a:r>
              <a:rPr lang="en-US" dirty="0"/>
              <a:t>Dorchester County Neighborhoods</a:t>
            </a:r>
          </a:p>
        </p:txBody>
      </p:sp>
      <p:pic>
        <p:nvPicPr>
          <p:cNvPr id="8" name="Picture 7">
            <a:extLst>
              <a:ext uri="{FF2B5EF4-FFF2-40B4-BE49-F238E27FC236}">
                <a16:creationId xmlns:a16="http://schemas.microsoft.com/office/drawing/2014/main" id="{615903A6-FDFB-4670-95D7-E3467A309B12}"/>
              </a:ext>
            </a:extLst>
          </p:cNvPr>
          <p:cNvPicPr>
            <a:picLocks noChangeAspect="1"/>
          </p:cNvPicPr>
          <p:nvPr/>
        </p:nvPicPr>
        <p:blipFill>
          <a:blip r:embed="rId4"/>
          <a:stretch>
            <a:fillRect/>
          </a:stretch>
        </p:blipFill>
        <p:spPr>
          <a:xfrm>
            <a:off x="838200" y="400057"/>
            <a:ext cx="10553091" cy="591363"/>
          </a:xfrm>
          <a:prstGeom prst="rect">
            <a:avLst/>
          </a:prstGeom>
        </p:spPr>
      </p:pic>
      <p:graphicFrame>
        <p:nvGraphicFramePr>
          <p:cNvPr id="3" name="Object 2">
            <a:extLst>
              <a:ext uri="{FF2B5EF4-FFF2-40B4-BE49-F238E27FC236}">
                <a16:creationId xmlns:a16="http://schemas.microsoft.com/office/drawing/2014/main" id="{C3D9CBF6-24B7-444A-9939-68B6B520B887}"/>
              </a:ext>
            </a:extLst>
          </p:cNvPr>
          <p:cNvGraphicFramePr>
            <a:graphicFrameLocks noChangeAspect="1"/>
          </p:cNvGraphicFramePr>
          <p:nvPr>
            <p:extLst>
              <p:ext uri="{D42A27DB-BD31-4B8C-83A1-F6EECF244321}">
                <p14:modId xmlns:p14="http://schemas.microsoft.com/office/powerpoint/2010/main" val="3223648013"/>
              </p:ext>
            </p:extLst>
          </p:nvPr>
        </p:nvGraphicFramePr>
        <p:xfrm>
          <a:off x="744526" y="897531"/>
          <a:ext cx="5995752" cy="5798634"/>
        </p:xfrm>
        <a:graphic>
          <a:graphicData uri="http://schemas.openxmlformats.org/presentationml/2006/ole">
            <mc:AlternateContent xmlns:mc="http://schemas.openxmlformats.org/markup-compatibility/2006">
              <mc:Choice xmlns:v="urn:schemas-microsoft-com:vml" Requires="v">
                <p:oleObj spid="_x0000_s16391" name="Acrobat Document" r:id="rId5" imgW="2914254" imgH="3771477" progId="AcroExch.Document.DC">
                  <p:embed/>
                </p:oleObj>
              </mc:Choice>
              <mc:Fallback>
                <p:oleObj name="Acrobat Document" r:id="rId5" imgW="2914254" imgH="3771477" progId="AcroExch.Document.DC">
                  <p:embed/>
                  <p:pic>
                    <p:nvPicPr>
                      <p:cNvPr id="0" name=""/>
                      <p:cNvPicPr/>
                      <p:nvPr/>
                    </p:nvPicPr>
                    <p:blipFill>
                      <a:blip r:embed="rId6"/>
                      <a:stretch>
                        <a:fillRect/>
                      </a:stretch>
                    </p:blipFill>
                    <p:spPr>
                      <a:xfrm>
                        <a:off x="744526" y="897531"/>
                        <a:ext cx="5995752" cy="5798634"/>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778E5F2D-309C-4CE9-89A5-19F4C2B2044B}"/>
              </a:ext>
            </a:extLst>
          </p:cNvPr>
          <p:cNvSpPr txBox="1"/>
          <p:nvPr/>
        </p:nvSpPr>
        <p:spPr>
          <a:xfrm>
            <a:off x="7764187" y="2819856"/>
            <a:ext cx="3575468" cy="646331"/>
          </a:xfrm>
          <a:prstGeom prst="rect">
            <a:avLst/>
          </a:prstGeom>
          <a:noFill/>
        </p:spPr>
        <p:txBody>
          <a:bodyPr wrap="square" rtlCol="0">
            <a:spAutoFit/>
          </a:bodyPr>
          <a:lstStyle/>
          <a:p>
            <a:r>
              <a:rPr lang="en-US" dirty="0"/>
              <a:t>Source: PCO, Neighborhood Files, 2012</a:t>
            </a:r>
          </a:p>
        </p:txBody>
      </p:sp>
    </p:spTree>
    <p:extLst>
      <p:ext uri="{BB962C8B-B14F-4D97-AF65-F5344CB8AC3E}">
        <p14:creationId xmlns:p14="http://schemas.microsoft.com/office/powerpoint/2010/main" val="39476614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64ED7D-247B-4A7E-9234-F90ACFFD9289}"/>
              </a:ext>
            </a:extLst>
          </p:cNvPr>
          <p:cNvSpPr>
            <a:spLocks noGrp="1"/>
          </p:cNvSpPr>
          <p:nvPr>
            <p:ph type="title"/>
          </p:nvPr>
        </p:nvSpPr>
        <p:spPr/>
        <p:txBody>
          <a:bodyPr>
            <a:noAutofit/>
          </a:bodyPr>
          <a:lstStyle/>
          <a:p>
            <a:r>
              <a:rPr lang="en-US" sz="3400" dirty="0"/>
              <a:t>Dorchester County by Median Household Income</a:t>
            </a:r>
          </a:p>
        </p:txBody>
      </p:sp>
      <p:pic>
        <p:nvPicPr>
          <p:cNvPr id="8" name="Picture 7">
            <a:extLst>
              <a:ext uri="{FF2B5EF4-FFF2-40B4-BE49-F238E27FC236}">
                <a16:creationId xmlns:a16="http://schemas.microsoft.com/office/drawing/2014/main" id="{615903A6-FDFB-4670-95D7-E3467A309B12}"/>
              </a:ext>
            </a:extLst>
          </p:cNvPr>
          <p:cNvPicPr>
            <a:picLocks noChangeAspect="1"/>
          </p:cNvPicPr>
          <p:nvPr/>
        </p:nvPicPr>
        <p:blipFill>
          <a:blip r:embed="rId3"/>
          <a:stretch>
            <a:fillRect/>
          </a:stretch>
        </p:blipFill>
        <p:spPr>
          <a:xfrm>
            <a:off x="838200" y="400057"/>
            <a:ext cx="10553091" cy="591363"/>
          </a:xfrm>
          <a:prstGeom prst="rect">
            <a:avLst/>
          </a:prstGeom>
        </p:spPr>
      </p:pic>
      <p:sp>
        <p:nvSpPr>
          <p:cNvPr id="5" name="TextBox 4">
            <a:extLst>
              <a:ext uri="{FF2B5EF4-FFF2-40B4-BE49-F238E27FC236}">
                <a16:creationId xmlns:a16="http://schemas.microsoft.com/office/drawing/2014/main" id="{45FBE8FB-5F4E-4B3B-A7CA-DF1AFA38D3BD}"/>
              </a:ext>
            </a:extLst>
          </p:cNvPr>
          <p:cNvSpPr txBox="1"/>
          <p:nvPr/>
        </p:nvSpPr>
        <p:spPr>
          <a:xfrm>
            <a:off x="2721298" y="5716369"/>
            <a:ext cx="5946338" cy="646331"/>
          </a:xfrm>
          <a:prstGeom prst="rect">
            <a:avLst/>
          </a:prstGeom>
          <a:noFill/>
        </p:spPr>
        <p:txBody>
          <a:bodyPr wrap="square" rtlCol="0">
            <a:spAutoFit/>
          </a:bodyPr>
          <a:lstStyle/>
          <a:p>
            <a:r>
              <a:rPr lang="en-US" dirty="0"/>
              <a:t>Source: </a:t>
            </a:r>
            <a:r>
              <a:rPr lang="en-US" dirty="0">
                <a:hlinkClick r:id="rId4"/>
              </a:rPr>
              <a:t>https://datausa.io/profile/geo/caroline-county-md</a:t>
            </a:r>
            <a:r>
              <a:rPr lang="en-US" dirty="0"/>
              <a:t>, 1/9/20</a:t>
            </a:r>
          </a:p>
        </p:txBody>
      </p:sp>
      <p:pic>
        <p:nvPicPr>
          <p:cNvPr id="3" name="Picture 2">
            <a:extLst>
              <a:ext uri="{FF2B5EF4-FFF2-40B4-BE49-F238E27FC236}">
                <a16:creationId xmlns:a16="http://schemas.microsoft.com/office/drawing/2014/main" id="{3139F7C2-9B98-45B4-8E3F-F284B214632A}"/>
              </a:ext>
            </a:extLst>
          </p:cNvPr>
          <p:cNvPicPr>
            <a:picLocks noChangeAspect="1"/>
          </p:cNvPicPr>
          <p:nvPr/>
        </p:nvPicPr>
        <p:blipFill rotWithShape="1">
          <a:blip r:embed="rId5"/>
          <a:srcRect t="12775" b="12655"/>
          <a:stretch/>
        </p:blipFill>
        <p:spPr>
          <a:xfrm>
            <a:off x="1275780" y="1686581"/>
            <a:ext cx="9467051" cy="3740223"/>
          </a:xfrm>
          <a:prstGeom prst="rect">
            <a:avLst/>
          </a:prstGeom>
        </p:spPr>
      </p:pic>
    </p:spTree>
    <p:extLst>
      <p:ext uri="{BB962C8B-B14F-4D97-AF65-F5344CB8AC3E}">
        <p14:creationId xmlns:p14="http://schemas.microsoft.com/office/powerpoint/2010/main" val="11696661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64ED7D-247B-4A7E-9234-F90ACFFD9289}"/>
              </a:ext>
            </a:extLst>
          </p:cNvPr>
          <p:cNvSpPr>
            <a:spLocks noGrp="1"/>
          </p:cNvSpPr>
          <p:nvPr>
            <p:ph type="title"/>
          </p:nvPr>
        </p:nvSpPr>
        <p:spPr>
          <a:xfrm>
            <a:off x="7096638" y="493945"/>
            <a:ext cx="4987678" cy="994949"/>
          </a:xfrm>
        </p:spPr>
        <p:txBody>
          <a:bodyPr>
            <a:normAutofit fontScale="90000"/>
          </a:bodyPr>
          <a:lstStyle/>
          <a:p>
            <a:r>
              <a:rPr lang="en-US" dirty="0"/>
              <a:t>Kent County Neighborhoods</a:t>
            </a:r>
          </a:p>
        </p:txBody>
      </p:sp>
      <p:pic>
        <p:nvPicPr>
          <p:cNvPr id="8" name="Picture 7">
            <a:extLst>
              <a:ext uri="{FF2B5EF4-FFF2-40B4-BE49-F238E27FC236}">
                <a16:creationId xmlns:a16="http://schemas.microsoft.com/office/drawing/2014/main" id="{615903A6-FDFB-4670-95D7-E3467A309B12}"/>
              </a:ext>
            </a:extLst>
          </p:cNvPr>
          <p:cNvPicPr>
            <a:picLocks noChangeAspect="1"/>
          </p:cNvPicPr>
          <p:nvPr/>
        </p:nvPicPr>
        <p:blipFill>
          <a:blip r:embed="rId3"/>
          <a:stretch>
            <a:fillRect/>
          </a:stretch>
        </p:blipFill>
        <p:spPr>
          <a:xfrm>
            <a:off x="838200" y="400057"/>
            <a:ext cx="10553091" cy="591363"/>
          </a:xfrm>
          <a:prstGeom prst="rect">
            <a:avLst/>
          </a:prstGeom>
        </p:spPr>
      </p:pic>
      <p:pic>
        <p:nvPicPr>
          <p:cNvPr id="2" name="Picture 1">
            <a:extLst>
              <a:ext uri="{FF2B5EF4-FFF2-40B4-BE49-F238E27FC236}">
                <a16:creationId xmlns:a16="http://schemas.microsoft.com/office/drawing/2014/main" id="{833769EF-3081-4EF1-8CC6-324F47DC794D}"/>
              </a:ext>
            </a:extLst>
          </p:cNvPr>
          <p:cNvPicPr>
            <a:picLocks noChangeAspect="1"/>
          </p:cNvPicPr>
          <p:nvPr/>
        </p:nvPicPr>
        <p:blipFill rotWithShape="1">
          <a:blip r:embed="rId4"/>
          <a:srcRect l="4846" t="21710" r="29845" b="18084"/>
          <a:stretch/>
        </p:blipFill>
        <p:spPr>
          <a:xfrm>
            <a:off x="969153" y="1954307"/>
            <a:ext cx="7528743" cy="4643609"/>
          </a:xfrm>
          <a:prstGeom prst="rect">
            <a:avLst/>
          </a:prstGeom>
        </p:spPr>
      </p:pic>
      <p:sp>
        <p:nvSpPr>
          <p:cNvPr id="5" name="TextBox 4">
            <a:extLst>
              <a:ext uri="{FF2B5EF4-FFF2-40B4-BE49-F238E27FC236}">
                <a16:creationId xmlns:a16="http://schemas.microsoft.com/office/drawing/2014/main" id="{28E43DA4-1B3E-4430-9398-3D5EE2535084}"/>
              </a:ext>
            </a:extLst>
          </p:cNvPr>
          <p:cNvSpPr txBox="1"/>
          <p:nvPr/>
        </p:nvSpPr>
        <p:spPr>
          <a:xfrm>
            <a:off x="9056393" y="2611789"/>
            <a:ext cx="2409197" cy="1477328"/>
          </a:xfrm>
          <a:prstGeom prst="rect">
            <a:avLst/>
          </a:prstGeom>
          <a:noFill/>
        </p:spPr>
        <p:txBody>
          <a:bodyPr wrap="square" rtlCol="0">
            <a:spAutoFit/>
          </a:bodyPr>
          <a:lstStyle/>
          <a:p>
            <a:r>
              <a:rPr lang="en-US" dirty="0"/>
              <a:t>Source: </a:t>
            </a:r>
            <a:r>
              <a:rPr lang="en-US" dirty="0">
                <a:hlinkClick r:id="rId5"/>
              </a:rPr>
              <a:t>https://maryland.hometownlocator.com/maps/countymap,cfips,029,c,kent.cfm</a:t>
            </a:r>
            <a:r>
              <a:rPr lang="en-US" dirty="0"/>
              <a:t>, 1/9/20</a:t>
            </a:r>
          </a:p>
        </p:txBody>
      </p:sp>
    </p:spTree>
    <p:extLst>
      <p:ext uri="{BB962C8B-B14F-4D97-AF65-F5344CB8AC3E}">
        <p14:creationId xmlns:p14="http://schemas.microsoft.com/office/powerpoint/2010/main" val="32020721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64ED7D-247B-4A7E-9234-F90ACFFD9289}"/>
              </a:ext>
            </a:extLst>
          </p:cNvPr>
          <p:cNvSpPr>
            <a:spLocks noGrp="1"/>
          </p:cNvSpPr>
          <p:nvPr>
            <p:ph type="title"/>
          </p:nvPr>
        </p:nvSpPr>
        <p:spPr>
          <a:xfrm>
            <a:off x="838200" y="695739"/>
            <a:ext cx="10515600" cy="994949"/>
          </a:xfrm>
        </p:spPr>
        <p:txBody>
          <a:bodyPr/>
          <a:lstStyle/>
          <a:p>
            <a:r>
              <a:rPr lang="en-US" dirty="0"/>
              <a:t>Kent County Neighborhoods</a:t>
            </a:r>
          </a:p>
        </p:txBody>
      </p:sp>
      <p:pic>
        <p:nvPicPr>
          <p:cNvPr id="8" name="Picture 7">
            <a:extLst>
              <a:ext uri="{FF2B5EF4-FFF2-40B4-BE49-F238E27FC236}">
                <a16:creationId xmlns:a16="http://schemas.microsoft.com/office/drawing/2014/main" id="{615903A6-FDFB-4670-95D7-E3467A309B12}"/>
              </a:ext>
            </a:extLst>
          </p:cNvPr>
          <p:cNvPicPr>
            <a:picLocks noChangeAspect="1"/>
          </p:cNvPicPr>
          <p:nvPr/>
        </p:nvPicPr>
        <p:blipFill>
          <a:blip r:embed="rId3"/>
          <a:stretch>
            <a:fillRect/>
          </a:stretch>
        </p:blipFill>
        <p:spPr>
          <a:xfrm>
            <a:off x="838200" y="400057"/>
            <a:ext cx="10553091" cy="591363"/>
          </a:xfrm>
          <a:prstGeom prst="rect">
            <a:avLst/>
          </a:prstGeom>
        </p:spPr>
      </p:pic>
      <p:pic>
        <p:nvPicPr>
          <p:cNvPr id="3" name="Picture 2">
            <a:extLst>
              <a:ext uri="{FF2B5EF4-FFF2-40B4-BE49-F238E27FC236}">
                <a16:creationId xmlns:a16="http://schemas.microsoft.com/office/drawing/2014/main" id="{F91303C7-ABA7-4239-B702-FC01CC45B828}"/>
              </a:ext>
            </a:extLst>
          </p:cNvPr>
          <p:cNvPicPr>
            <a:picLocks noChangeAspect="1"/>
          </p:cNvPicPr>
          <p:nvPr/>
        </p:nvPicPr>
        <p:blipFill rotWithShape="1">
          <a:blip r:embed="rId4"/>
          <a:srcRect l="14934" t="12615" r="16033" b="14092"/>
          <a:stretch/>
        </p:blipFill>
        <p:spPr>
          <a:xfrm>
            <a:off x="1943785" y="1906321"/>
            <a:ext cx="7490413" cy="3815523"/>
          </a:xfrm>
          <a:prstGeom prst="rect">
            <a:avLst/>
          </a:prstGeom>
        </p:spPr>
      </p:pic>
      <p:sp>
        <p:nvSpPr>
          <p:cNvPr id="6" name="TextBox 5">
            <a:extLst>
              <a:ext uri="{FF2B5EF4-FFF2-40B4-BE49-F238E27FC236}">
                <a16:creationId xmlns:a16="http://schemas.microsoft.com/office/drawing/2014/main" id="{445283B6-4208-48B3-8C9F-7026F09DF008}"/>
              </a:ext>
            </a:extLst>
          </p:cNvPr>
          <p:cNvSpPr txBox="1"/>
          <p:nvPr/>
        </p:nvSpPr>
        <p:spPr>
          <a:xfrm>
            <a:off x="2721298" y="5716369"/>
            <a:ext cx="5946338" cy="646331"/>
          </a:xfrm>
          <a:prstGeom prst="rect">
            <a:avLst/>
          </a:prstGeom>
          <a:noFill/>
        </p:spPr>
        <p:txBody>
          <a:bodyPr wrap="square" rtlCol="0">
            <a:spAutoFit/>
          </a:bodyPr>
          <a:lstStyle/>
          <a:p>
            <a:r>
              <a:rPr lang="en-US" dirty="0"/>
              <a:t>Source: </a:t>
            </a:r>
            <a:r>
              <a:rPr lang="en-US" dirty="0">
                <a:hlinkClick r:id="rId5"/>
              </a:rPr>
              <a:t>https://datausa.io/profile/geo/caroline-county-md</a:t>
            </a:r>
            <a:r>
              <a:rPr lang="en-US" dirty="0"/>
              <a:t>, 1/9/20</a:t>
            </a:r>
          </a:p>
        </p:txBody>
      </p:sp>
    </p:spTree>
    <p:extLst>
      <p:ext uri="{BB962C8B-B14F-4D97-AF65-F5344CB8AC3E}">
        <p14:creationId xmlns:p14="http://schemas.microsoft.com/office/powerpoint/2010/main" val="2771487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4FC8A67-6BFD-455B-830C-98370CC58BA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4033" y="85057"/>
            <a:ext cx="12248147" cy="5755209"/>
          </a:xfrm>
        </p:spPr>
      </p:pic>
      <p:sp>
        <p:nvSpPr>
          <p:cNvPr id="4" name="Slide Number Placeholder 3">
            <a:extLst>
              <a:ext uri="{FF2B5EF4-FFF2-40B4-BE49-F238E27FC236}">
                <a16:creationId xmlns:a16="http://schemas.microsoft.com/office/drawing/2014/main" id="{2A961ED8-D4BE-4AB6-A3BB-EFA826DEE953}"/>
              </a:ext>
            </a:extLst>
          </p:cNvPr>
          <p:cNvSpPr>
            <a:spLocks noGrp="1"/>
          </p:cNvSpPr>
          <p:nvPr>
            <p:ph type="sldNum" sz="quarter" idx="12"/>
          </p:nvPr>
        </p:nvSpPr>
        <p:spPr/>
        <p:txBody>
          <a:bodyPr/>
          <a:lstStyle/>
          <a:p>
            <a:fld id="{D275CE6D-5C38-C543-B8AD-F8110668FDF9}" type="slidenum">
              <a:rPr lang="en-US" smtClean="0"/>
              <a:pPr/>
              <a:t>5</a:t>
            </a:fld>
            <a:endParaRPr lang="en-US" dirty="0"/>
          </a:p>
        </p:txBody>
      </p:sp>
      <p:sp>
        <p:nvSpPr>
          <p:cNvPr id="2" name="Oval 1">
            <a:extLst>
              <a:ext uri="{FF2B5EF4-FFF2-40B4-BE49-F238E27FC236}">
                <a16:creationId xmlns:a16="http://schemas.microsoft.com/office/drawing/2014/main" id="{821B5BC1-9558-4282-9AB6-42325642EDDB}"/>
              </a:ext>
            </a:extLst>
          </p:cNvPr>
          <p:cNvSpPr/>
          <p:nvPr/>
        </p:nvSpPr>
        <p:spPr>
          <a:xfrm>
            <a:off x="8562400" y="1725104"/>
            <a:ext cx="1890741" cy="251695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7216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64ED7D-247B-4A7E-9234-F90ACFFD9289}"/>
              </a:ext>
            </a:extLst>
          </p:cNvPr>
          <p:cNvSpPr>
            <a:spLocks noGrp="1"/>
          </p:cNvSpPr>
          <p:nvPr>
            <p:ph type="title"/>
          </p:nvPr>
        </p:nvSpPr>
        <p:spPr>
          <a:xfrm>
            <a:off x="7096638" y="493945"/>
            <a:ext cx="4987678" cy="994949"/>
          </a:xfrm>
        </p:spPr>
        <p:txBody>
          <a:bodyPr>
            <a:normAutofit fontScale="90000"/>
          </a:bodyPr>
          <a:lstStyle/>
          <a:p>
            <a:r>
              <a:rPr lang="en-US" dirty="0"/>
              <a:t>Queen Anne’s County Neighborhoods</a:t>
            </a:r>
          </a:p>
        </p:txBody>
      </p:sp>
      <p:pic>
        <p:nvPicPr>
          <p:cNvPr id="8" name="Picture 7">
            <a:extLst>
              <a:ext uri="{FF2B5EF4-FFF2-40B4-BE49-F238E27FC236}">
                <a16:creationId xmlns:a16="http://schemas.microsoft.com/office/drawing/2014/main" id="{615903A6-FDFB-4670-95D7-E3467A309B12}"/>
              </a:ext>
            </a:extLst>
          </p:cNvPr>
          <p:cNvPicPr>
            <a:picLocks noChangeAspect="1"/>
          </p:cNvPicPr>
          <p:nvPr/>
        </p:nvPicPr>
        <p:blipFill>
          <a:blip r:embed="rId4"/>
          <a:stretch>
            <a:fillRect/>
          </a:stretch>
        </p:blipFill>
        <p:spPr>
          <a:xfrm>
            <a:off x="838200" y="400057"/>
            <a:ext cx="10553091" cy="591363"/>
          </a:xfrm>
          <a:prstGeom prst="rect">
            <a:avLst/>
          </a:prstGeom>
        </p:spPr>
      </p:pic>
      <p:graphicFrame>
        <p:nvGraphicFramePr>
          <p:cNvPr id="3" name="Object 2">
            <a:extLst>
              <a:ext uri="{FF2B5EF4-FFF2-40B4-BE49-F238E27FC236}">
                <a16:creationId xmlns:a16="http://schemas.microsoft.com/office/drawing/2014/main" id="{76648A3A-C3C8-4F06-A601-12C93A473CC4}"/>
              </a:ext>
            </a:extLst>
          </p:cNvPr>
          <p:cNvGraphicFramePr>
            <a:graphicFrameLocks noChangeAspect="1"/>
          </p:cNvGraphicFramePr>
          <p:nvPr>
            <p:extLst>
              <p:ext uri="{D42A27DB-BD31-4B8C-83A1-F6EECF244321}">
                <p14:modId xmlns:p14="http://schemas.microsoft.com/office/powerpoint/2010/main" val="4204757821"/>
              </p:ext>
            </p:extLst>
          </p:nvPr>
        </p:nvGraphicFramePr>
        <p:xfrm>
          <a:off x="769624" y="837892"/>
          <a:ext cx="6113016" cy="5598015"/>
        </p:xfrm>
        <a:graphic>
          <a:graphicData uri="http://schemas.openxmlformats.org/presentationml/2006/ole">
            <mc:AlternateContent xmlns:mc="http://schemas.openxmlformats.org/markup-compatibility/2006">
              <mc:Choice xmlns:v="urn:schemas-microsoft-com:vml" Requires="v">
                <p:oleObj spid="_x0000_s17415" name="Acrobat Document" r:id="rId5" imgW="2914254" imgH="3771477" progId="AcroExch.Document.DC">
                  <p:embed/>
                </p:oleObj>
              </mc:Choice>
              <mc:Fallback>
                <p:oleObj name="Acrobat Document" r:id="rId5" imgW="2914254" imgH="3771477" progId="AcroExch.Document.DC">
                  <p:embed/>
                  <p:pic>
                    <p:nvPicPr>
                      <p:cNvPr id="0" name=""/>
                      <p:cNvPicPr/>
                      <p:nvPr/>
                    </p:nvPicPr>
                    <p:blipFill>
                      <a:blip r:embed="rId6"/>
                      <a:stretch>
                        <a:fillRect/>
                      </a:stretch>
                    </p:blipFill>
                    <p:spPr>
                      <a:xfrm>
                        <a:off x="769624" y="837892"/>
                        <a:ext cx="6113016" cy="5598015"/>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5BB91CA8-F3E2-4144-BBC6-D116666ABD2C}"/>
              </a:ext>
            </a:extLst>
          </p:cNvPr>
          <p:cNvSpPr txBox="1"/>
          <p:nvPr/>
        </p:nvSpPr>
        <p:spPr>
          <a:xfrm>
            <a:off x="7764187" y="2819856"/>
            <a:ext cx="3575468" cy="646331"/>
          </a:xfrm>
          <a:prstGeom prst="rect">
            <a:avLst/>
          </a:prstGeom>
          <a:noFill/>
        </p:spPr>
        <p:txBody>
          <a:bodyPr wrap="square" rtlCol="0">
            <a:spAutoFit/>
          </a:bodyPr>
          <a:lstStyle/>
          <a:p>
            <a:r>
              <a:rPr lang="en-US" dirty="0"/>
              <a:t>Source: PCO, Neighborhood Files, 2012</a:t>
            </a:r>
          </a:p>
        </p:txBody>
      </p:sp>
    </p:spTree>
    <p:extLst>
      <p:ext uri="{BB962C8B-B14F-4D97-AF65-F5344CB8AC3E}">
        <p14:creationId xmlns:p14="http://schemas.microsoft.com/office/powerpoint/2010/main" val="27173823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64ED7D-247B-4A7E-9234-F90ACFFD9289}"/>
              </a:ext>
            </a:extLst>
          </p:cNvPr>
          <p:cNvSpPr>
            <a:spLocks noGrp="1"/>
          </p:cNvSpPr>
          <p:nvPr>
            <p:ph type="title"/>
          </p:nvPr>
        </p:nvSpPr>
        <p:spPr/>
        <p:txBody>
          <a:bodyPr>
            <a:noAutofit/>
          </a:bodyPr>
          <a:lstStyle/>
          <a:p>
            <a:r>
              <a:rPr lang="en-US" sz="3400" dirty="0"/>
              <a:t>Queen Anne’s County by Median Household Income</a:t>
            </a:r>
          </a:p>
        </p:txBody>
      </p:sp>
      <p:pic>
        <p:nvPicPr>
          <p:cNvPr id="8" name="Picture 7">
            <a:extLst>
              <a:ext uri="{FF2B5EF4-FFF2-40B4-BE49-F238E27FC236}">
                <a16:creationId xmlns:a16="http://schemas.microsoft.com/office/drawing/2014/main" id="{615903A6-FDFB-4670-95D7-E3467A309B12}"/>
              </a:ext>
            </a:extLst>
          </p:cNvPr>
          <p:cNvPicPr>
            <a:picLocks noChangeAspect="1"/>
          </p:cNvPicPr>
          <p:nvPr/>
        </p:nvPicPr>
        <p:blipFill>
          <a:blip r:embed="rId3"/>
          <a:stretch>
            <a:fillRect/>
          </a:stretch>
        </p:blipFill>
        <p:spPr>
          <a:xfrm>
            <a:off x="838200" y="400057"/>
            <a:ext cx="10553091" cy="591363"/>
          </a:xfrm>
          <a:prstGeom prst="rect">
            <a:avLst/>
          </a:prstGeom>
        </p:spPr>
      </p:pic>
      <p:sp>
        <p:nvSpPr>
          <p:cNvPr id="5" name="TextBox 4">
            <a:extLst>
              <a:ext uri="{FF2B5EF4-FFF2-40B4-BE49-F238E27FC236}">
                <a16:creationId xmlns:a16="http://schemas.microsoft.com/office/drawing/2014/main" id="{45FBE8FB-5F4E-4B3B-A7CA-DF1AFA38D3BD}"/>
              </a:ext>
            </a:extLst>
          </p:cNvPr>
          <p:cNvSpPr txBox="1"/>
          <p:nvPr/>
        </p:nvSpPr>
        <p:spPr>
          <a:xfrm>
            <a:off x="2721298" y="5716369"/>
            <a:ext cx="5946338" cy="646331"/>
          </a:xfrm>
          <a:prstGeom prst="rect">
            <a:avLst/>
          </a:prstGeom>
          <a:noFill/>
        </p:spPr>
        <p:txBody>
          <a:bodyPr wrap="square" rtlCol="0">
            <a:spAutoFit/>
          </a:bodyPr>
          <a:lstStyle/>
          <a:p>
            <a:r>
              <a:rPr lang="en-US" dirty="0"/>
              <a:t>Source: </a:t>
            </a:r>
            <a:r>
              <a:rPr lang="en-US" dirty="0">
                <a:hlinkClick r:id="rId4"/>
              </a:rPr>
              <a:t>https://datausa.io/profile/geo/caroline-county-md</a:t>
            </a:r>
            <a:r>
              <a:rPr lang="en-US" dirty="0"/>
              <a:t>, 1/9/20</a:t>
            </a:r>
          </a:p>
        </p:txBody>
      </p:sp>
      <p:pic>
        <p:nvPicPr>
          <p:cNvPr id="2" name="Picture 1">
            <a:extLst>
              <a:ext uri="{FF2B5EF4-FFF2-40B4-BE49-F238E27FC236}">
                <a16:creationId xmlns:a16="http://schemas.microsoft.com/office/drawing/2014/main" id="{D2FFE271-B60F-457B-862D-F3C4D939C071}"/>
              </a:ext>
            </a:extLst>
          </p:cNvPr>
          <p:cNvPicPr>
            <a:picLocks noChangeAspect="1"/>
          </p:cNvPicPr>
          <p:nvPr/>
        </p:nvPicPr>
        <p:blipFill rotWithShape="1">
          <a:blip r:embed="rId5"/>
          <a:srcRect t="10778" b="11138"/>
          <a:stretch/>
        </p:blipFill>
        <p:spPr>
          <a:xfrm>
            <a:off x="1160796" y="1806899"/>
            <a:ext cx="9324690" cy="3615386"/>
          </a:xfrm>
          <a:prstGeom prst="rect">
            <a:avLst/>
          </a:prstGeom>
        </p:spPr>
      </p:pic>
    </p:spTree>
    <p:extLst>
      <p:ext uri="{BB962C8B-B14F-4D97-AF65-F5344CB8AC3E}">
        <p14:creationId xmlns:p14="http://schemas.microsoft.com/office/powerpoint/2010/main" val="34318094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64ED7D-247B-4A7E-9234-F90ACFFD9289}"/>
              </a:ext>
            </a:extLst>
          </p:cNvPr>
          <p:cNvSpPr>
            <a:spLocks noGrp="1"/>
          </p:cNvSpPr>
          <p:nvPr>
            <p:ph type="title"/>
          </p:nvPr>
        </p:nvSpPr>
        <p:spPr>
          <a:xfrm>
            <a:off x="6592897" y="536950"/>
            <a:ext cx="5885651" cy="994949"/>
          </a:xfrm>
        </p:spPr>
        <p:txBody>
          <a:bodyPr>
            <a:normAutofit fontScale="90000"/>
          </a:bodyPr>
          <a:lstStyle/>
          <a:p>
            <a:r>
              <a:rPr lang="en-US" dirty="0"/>
              <a:t>Talbot County Neighborhoods</a:t>
            </a:r>
          </a:p>
        </p:txBody>
      </p:sp>
      <p:pic>
        <p:nvPicPr>
          <p:cNvPr id="8" name="Picture 7">
            <a:extLst>
              <a:ext uri="{FF2B5EF4-FFF2-40B4-BE49-F238E27FC236}">
                <a16:creationId xmlns:a16="http://schemas.microsoft.com/office/drawing/2014/main" id="{615903A6-FDFB-4670-95D7-E3467A309B12}"/>
              </a:ext>
            </a:extLst>
          </p:cNvPr>
          <p:cNvPicPr>
            <a:picLocks noChangeAspect="1"/>
          </p:cNvPicPr>
          <p:nvPr/>
        </p:nvPicPr>
        <p:blipFill>
          <a:blip r:embed="rId4"/>
          <a:stretch>
            <a:fillRect/>
          </a:stretch>
        </p:blipFill>
        <p:spPr>
          <a:xfrm>
            <a:off x="838200" y="400057"/>
            <a:ext cx="10553091" cy="591363"/>
          </a:xfrm>
          <a:prstGeom prst="rect">
            <a:avLst/>
          </a:prstGeom>
        </p:spPr>
      </p:pic>
      <p:graphicFrame>
        <p:nvGraphicFramePr>
          <p:cNvPr id="3" name="Object 2">
            <a:extLst>
              <a:ext uri="{FF2B5EF4-FFF2-40B4-BE49-F238E27FC236}">
                <a16:creationId xmlns:a16="http://schemas.microsoft.com/office/drawing/2014/main" id="{2621D633-615A-4655-BA0A-8F97177C86DC}"/>
              </a:ext>
            </a:extLst>
          </p:cNvPr>
          <p:cNvGraphicFramePr>
            <a:graphicFrameLocks noChangeAspect="1"/>
          </p:cNvGraphicFramePr>
          <p:nvPr>
            <p:extLst>
              <p:ext uri="{D42A27DB-BD31-4B8C-83A1-F6EECF244321}">
                <p14:modId xmlns:p14="http://schemas.microsoft.com/office/powerpoint/2010/main" val="483943145"/>
              </p:ext>
            </p:extLst>
          </p:nvPr>
        </p:nvGraphicFramePr>
        <p:xfrm>
          <a:off x="838199" y="792318"/>
          <a:ext cx="5847323" cy="6065682"/>
        </p:xfrm>
        <a:graphic>
          <a:graphicData uri="http://schemas.openxmlformats.org/presentationml/2006/ole">
            <mc:AlternateContent xmlns:mc="http://schemas.openxmlformats.org/markup-compatibility/2006">
              <mc:Choice xmlns:v="urn:schemas-microsoft-com:vml" Requires="v">
                <p:oleObj spid="_x0000_s18438" name="Acrobat Document" r:id="rId5" imgW="2914254" imgH="3771477" progId="AcroExch.Document.DC">
                  <p:embed/>
                </p:oleObj>
              </mc:Choice>
              <mc:Fallback>
                <p:oleObj name="Acrobat Document" r:id="rId5" imgW="2914254" imgH="3771477" progId="AcroExch.Document.DC">
                  <p:embed/>
                  <p:pic>
                    <p:nvPicPr>
                      <p:cNvPr id="0" name=""/>
                      <p:cNvPicPr/>
                      <p:nvPr/>
                    </p:nvPicPr>
                    <p:blipFill>
                      <a:blip r:embed="rId6"/>
                      <a:stretch>
                        <a:fillRect/>
                      </a:stretch>
                    </p:blipFill>
                    <p:spPr>
                      <a:xfrm>
                        <a:off x="838199" y="792318"/>
                        <a:ext cx="5847323" cy="6065682"/>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65E672D4-957D-4D9C-ABAE-8C78CD4BB614}"/>
              </a:ext>
            </a:extLst>
          </p:cNvPr>
          <p:cNvSpPr txBox="1"/>
          <p:nvPr/>
        </p:nvSpPr>
        <p:spPr>
          <a:xfrm>
            <a:off x="7764187" y="2819856"/>
            <a:ext cx="3575468" cy="646331"/>
          </a:xfrm>
          <a:prstGeom prst="rect">
            <a:avLst/>
          </a:prstGeom>
          <a:noFill/>
        </p:spPr>
        <p:txBody>
          <a:bodyPr wrap="square" rtlCol="0">
            <a:spAutoFit/>
          </a:bodyPr>
          <a:lstStyle/>
          <a:p>
            <a:r>
              <a:rPr lang="en-US" dirty="0"/>
              <a:t>Source: PCO, Neighborhood Files, 2012</a:t>
            </a:r>
          </a:p>
        </p:txBody>
      </p:sp>
    </p:spTree>
    <p:extLst>
      <p:ext uri="{BB962C8B-B14F-4D97-AF65-F5344CB8AC3E}">
        <p14:creationId xmlns:p14="http://schemas.microsoft.com/office/powerpoint/2010/main" val="33480219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64ED7D-247B-4A7E-9234-F90ACFFD9289}"/>
              </a:ext>
            </a:extLst>
          </p:cNvPr>
          <p:cNvSpPr>
            <a:spLocks noGrp="1"/>
          </p:cNvSpPr>
          <p:nvPr>
            <p:ph type="title"/>
          </p:nvPr>
        </p:nvSpPr>
        <p:spPr/>
        <p:txBody>
          <a:bodyPr>
            <a:noAutofit/>
          </a:bodyPr>
          <a:lstStyle/>
          <a:p>
            <a:r>
              <a:rPr lang="en-US" sz="3400" dirty="0"/>
              <a:t>Talbot County by Median Household Income</a:t>
            </a:r>
          </a:p>
        </p:txBody>
      </p:sp>
      <p:pic>
        <p:nvPicPr>
          <p:cNvPr id="8" name="Picture 7">
            <a:extLst>
              <a:ext uri="{FF2B5EF4-FFF2-40B4-BE49-F238E27FC236}">
                <a16:creationId xmlns:a16="http://schemas.microsoft.com/office/drawing/2014/main" id="{615903A6-FDFB-4670-95D7-E3467A309B12}"/>
              </a:ext>
            </a:extLst>
          </p:cNvPr>
          <p:cNvPicPr>
            <a:picLocks noChangeAspect="1"/>
          </p:cNvPicPr>
          <p:nvPr/>
        </p:nvPicPr>
        <p:blipFill>
          <a:blip r:embed="rId3"/>
          <a:stretch>
            <a:fillRect/>
          </a:stretch>
        </p:blipFill>
        <p:spPr>
          <a:xfrm>
            <a:off x="838200" y="400057"/>
            <a:ext cx="10553091" cy="591363"/>
          </a:xfrm>
          <a:prstGeom prst="rect">
            <a:avLst/>
          </a:prstGeom>
        </p:spPr>
      </p:pic>
      <p:sp>
        <p:nvSpPr>
          <p:cNvPr id="5" name="TextBox 4">
            <a:extLst>
              <a:ext uri="{FF2B5EF4-FFF2-40B4-BE49-F238E27FC236}">
                <a16:creationId xmlns:a16="http://schemas.microsoft.com/office/drawing/2014/main" id="{45FBE8FB-5F4E-4B3B-A7CA-DF1AFA38D3BD}"/>
              </a:ext>
            </a:extLst>
          </p:cNvPr>
          <p:cNvSpPr txBox="1"/>
          <p:nvPr/>
        </p:nvSpPr>
        <p:spPr>
          <a:xfrm>
            <a:off x="2721298" y="5716369"/>
            <a:ext cx="5946338" cy="646331"/>
          </a:xfrm>
          <a:prstGeom prst="rect">
            <a:avLst/>
          </a:prstGeom>
          <a:noFill/>
        </p:spPr>
        <p:txBody>
          <a:bodyPr wrap="square" rtlCol="0">
            <a:spAutoFit/>
          </a:bodyPr>
          <a:lstStyle/>
          <a:p>
            <a:r>
              <a:rPr lang="en-US" dirty="0"/>
              <a:t>Source: </a:t>
            </a:r>
            <a:r>
              <a:rPr lang="en-US" dirty="0">
                <a:hlinkClick r:id="rId4"/>
              </a:rPr>
              <a:t>https://datausa.io/profile/geo/caroline-county-md</a:t>
            </a:r>
            <a:r>
              <a:rPr lang="en-US" dirty="0"/>
              <a:t>, 1/9/20</a:t>
            </a:r>
          </a:p>
        </p:txBody>
      </p:sp>
      <p:pic>
        <p:nvPicPr>
          <p:cNvPr id="2" name="Picture 1">
            <a:extLst>
              <a:ext uri="{FF2B5EF4-FFF2-40B4-BE49-F238E27FC236}">
                <a16:creationId xmlns:a16="http://schemas.microsoft.com/office/drawing/2014/main" id="{1E218A77-F8A9-457F-8E0B-A24F9ED0FA16}"/>
              </a:ext>
            </a:extLst>
          </p:cNvPr>
          <p:cNvPicPr>
            <a:picLocks noChangeAspect="1"/>
          </p:cNvPicPr>
          <p:nvPr/>
        </p:nvPicPr>
        <p:blipFill rotWithShape="1">
          <a:blip r:embed="rId5"/>
          <a:srcRect t="12775" b="13613"/>
          <a:stretch/>
        </p:blipFill>
        <p:spPr>
          <a:xfrm>
            <a:off x="1182697" y="1899981"/>
            <a:ext cx="9039966" cy="3449533"/>
          </a:xfrm>
          <a:prstGeom prst="rect">
            <a:avLst/>
          </a:prstGeom>
        </p:spPr>
      </p:pic>
    </p:spTree>
    <p:extLst>
      <p:ext uri="{BB962C8B-B14F-4D97-AF65-F5344CB8AC3E}">
        <p14:creationId xmlns:p14="http://schemas.microsoft.com/office/powerpoint/2010/main" val="6073000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EE14B-BF99-4623-91FF-07F762CF1CA4}"/>
              </a:ext>
            </a:extLst>
          </p:cNvPr>
          <p:cNvSpPr>
            <a:spLocks noGrp="1"/>
          </p:cNvSpPr>
          <p:nvPr>
            <p:ph type="title"/>
          </p:nvPr>
        </p:nvSpPr>
        <p:spPr>
          <a:xfrm>
            <a:off x="838200" y="596349"/>
            <a:ext cx="10515600" cy="994949"/>
          </a:xfrm>
        </p:spPr>
        <p:txBody>
          <a:bodyPr/>
          <a:lstStyle/>
          <a:p>
            <a:r>
              <a:rPr lang="en-US" dirty="0"/>
              <a:t>Response Sheet - #3</a:t>
            </a:r>
          </a:p>
        </p:txBody>
      </p:sp>
      <p:sp>
        <p:nvSpPr>
          <p:cNvPr id="4" name="Slide Number Placeholder 3">
            <a:extLst>
              <a:ext uri="{FF2B5EF4-FFF2-40B4-BE49-F238E27FC236}">
                <a16:creationId xmlns:a16="http://schemas.microsoft.com/office/drawing/2014/main" id="{25ADBE2F-C18E-4AC7-B0F6-71DFFEC39456}"/>
              </a:ext>
            </a:extLst>
          </p:cNvPr>
          <p:cNvSpPr>
            <a:spLocks noGrp="1"/>
          </p:cNvSpPr>
          <p:nvPr>
            <p:ph type="sldNum" sz="quarter" idx="12"/>
          </p:nvPr>
        </p:nvSpPr>
        <p:spPr>
          <a:xfrm>
            <a:off x="537186" y="6253165"/>
            <a:ext cx="543338" cy="365125"/>
          </a:xfrm>
        </p:spPr>
        <p:txBody>
          <a:bodyPr/>
          <a:lstStyle/>
          <a:p>
            <a:fld id="{D275CE6D-5C38-C543-B8AD-F8110668FDF9}" type="slidenum">
              <a:rPr lang="en-US" smtClean="0"/>
              <a:pPr/>
              <a:t>54</a:t>
            </a:fld>
            <a:endParaRPr lang="en-US" dirty="0"/>
          </a:p>
        </p:txBody>
      </p:sp>
      <p:sp>
        <p:nvSpPr>
          <p:cNvPr id="5" name="Text Placeholder 4">
            <a:extLst>
              <a:ext uri="{FF2B5EF4-FFF2-40B4-BE49-F238E27FC236}">
                <a16:creationId xmlns:a16="http://schemas.microsoft.com/office/drawing/2014/main" id="{6D66E756-423A-429B-958B-5CAA65D9E742}"/>
              </a:ext>
            </a:extLst>
          </p:cNvPr>
          <p:cNvSpPr>
            <a:spLocks noGrp="1"/>
          </p:cNvSpPr>
          <p:nvPr>
            <p:ph type="body" sz="quarter" idx="13"/>
          </p:nvPr>
        </p:nvSpPr>
        <p:spPr>
          <a:xfrm>
            <a:off x="884583" y="362022"/>
            <a:ext cx="10469217" cy="343659"/>
          </a:xfrm>
        </p:spPr>
        <p:txBody>
          <a:bodyPr/>
          <a:lstStyle/>
          <a:p>
            <a:r>
              <a:rPr lang="en-US" dirty="0"/>
              <a:t>Statewide Rational Service Area (SRSA) Plan</a:t>
            </a:r>
          </a:p>
        </p:txBody>
      </p:sp>
      <p:sp>
        <p:nvSpPr>
          <p:cNvPr id="10" name="Rectangle 2">
            <a:extLst>
              <a:ext uri="{FF2B5EF4-FFF2-40B4-BE49-F238E27FC236}">
                <a16:creationId xmlns:a16="http://schemas.microsoft.com/office/drawing/2014/main" id="{94E83246-2C3C-4B9A-B43D-2E6B14D977D4}"/>
              </a:ext>
            </a:extLst>
          </p:cNvPr>
          <p:cNvSpPr>
            <a:spLocks noChangeArrowheads="1"/>
          </p:cNvSpPr>
          <p:nvPr/>
        </p:nvSpPr>
        <p:spPr bwMode="auto">
          <a:xfrm>
            <a:off x="-5607778" y="-433150"/>
            <a:ext cx="2286070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Please select an activity you can assist with. Check all that apply:</a:t>
            </a:r>
            <a:endParaRPr kumimoji="0" lang="en-US" altLang="en-US" sz="5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 Provider Vetting/Clean-up</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7" name="Table 6">
            <a:extLst>
              <a:ext uri="{FF2B5EF4-FFF2-40B4-BE49-F238E27FC236}">
                <a16:creationId xmlns:a16="http://schemas.microsoft.com/office/drawing/2014/main" id="{F0B865E5-8B1D-4614-BF09-35741CD5CB6D}"/>
              </a:ext>
            </a:extLst>
          </p:cNvPr>
          <p:cNvGraphicFramePr>
            <a:graphicFrameLocks noGrp="1"/>
          </p:cNvGraphicFramePr>
          <p:nvPr>
            <p:extLst>
              <p:ext uri="{D42A27DB-BD31-4B8C-83A1-F6EECF244321}">
                <p14:modId xmlns:p14="http://schemas.microsoft.com/office/powerpoint/2010/main" val="263922071"/>
              </p:ext>
            </p:extLst>
          </p:nvPr>
        </p:nvGraphicFramePr>
        <p:xfrm>
          <a:off x="6095999" y="595925"/>
          <a:ext cx="5311678" cy="741680"/>
        </p:xfrm>
        <a:graphic>
          <a:graphicData uri="http://schemas.openxmlformats.org/drawingml/2006/table">
            <a:tbl>
              <a:tblPr firstRow="1" bandRow="1">
                <a:tableStyleId>{93296810-A885-4BE3-A3E7-6D5BEEA58F35}</a:tableStyleId>
              </a:tblPr>
              <a:tblGrid>
                <a:gridCol w="1687831">
                  <a:extLst>
                    <a:ext uri="{9D8B030D-6E8A-4147-A177-3AD203B41FA5}">
                      <a16:colId xmlns:a16="http://schemas.microsoft.com/office/drawing/2014/main" val="3253919750"/>
                    </a:ext>
                  </a:extLst>
                </a:gridCol>
                <a:gridCol w="3623847">
                  <a:extLst>
                    <a:ext uri="{9D8B030D-6E8A-4147-A177-3AD203B41FA5}">
                      <a16:colId xmlns:a16="http://schemas.microsoft.com/office/drawing/2014/main" val="3058004613"/>
                    </a:ext>
                  </a:extLst>
                </a:gridCol>
              </a:tblGrid>
              <a:tr h="370840">
                <a:tc>
                  <a:txBody>
                    <a:bodyPr/>
                    <a:lstStyle/>
                    <a:p>
                      <a:r>
                        <a:rPr lang="en-US" dirty="0"/>
                        <a:t>YOUR NAME</a:t>
                      </a:r>
                    </a:p>
                  </a:txBody>
                  <a:tcPr/>
                </a:tc>
                <a:tc>
                  <a:txBody>
                    <a:bodyPr/>
                    <a:lstStyle/>
                    <a:p>
                      <a:endParaRPr lang="en-US"/>
                    </a:p>
                  </a:txBody>
                  <a:tcPr/>
                </a:tc>
                <a:extLst>
                  <a:ext uri="{0D108BD9-81ED-4DB2-BD59-A6C34878D82A}">
                    <a16:rowId xmlns:a16="http://schemas.microsoft.com/office/drawing/2014/main" val="1617511355"/>
                  </a:ext>
                </a:extLst>
              </a:tr>
              <a:tr h="370840">
                <a:tc>
                  <a:txBody>
                    <a:bodyPr/>
                    <a:lstStyle/>
                    <a:p>
                      <a:r>
                        <a:rPr lang="en-US" dirty="0"/>
                        <a:t>CONTACT INFO</a:t>
                      </a:r>
                    </a:p>
                  </a:txBody>
                  <a:tcPr/>
                </a:tc>
                <a:tc>
                  <a:txBody>
                    <a:bodyPr/>
                    <a:lstStyle/>
                    <a:p>
                      <a:endParaRPr lang="en-US" dirty="0"/>
                    </a:p>
                  </a:txBody>
                  <a:tcPr/>
                </a:tc>
                <a:extLst>
                  <a:ext uri="{0D108BD9-81ED-4DB2-BD59-A6C34878D82A}">
                    <a16:rowId xmlns:a16="http://schemas.microsoft.com/office/drawing/2014/main" val="2942623056"/>
                  </a:ext>
                </a:extLst>
              </a:tr>
            </a:tbl>
          </a:graphicData>
        </a:graphic>
      </p:graphicFrame>
      <p:graphicFrame>
        <p:nvGraphicFramePr>
          <p:cNvPr id="8" name="Content Placeholder 7">
            <a:extLst>
              <a:ext uri="{FF2B5EF4-FFF2-40B4-BE49-F238E27FC236}">
                <a16:creationId xmlns:a16="http://schemas.microsoft.com/office/drawing/2014/main" id="{AC67D74E-2E03-47E6-9C8B-876A630735AC}"/>
              </a:ext>
            </a:extLst>
          </p:cNvPr>
          <p:cNvGraphicFramePr>
            <a:graphicFrameLocks noGrp="1"/>
          </p:cNvGraphicFramePr>
          <p:nvPr>
            <p:ph idx="1"/>
            <p:extLst>
              <p:ext uri="{D42A27DB-BD31-4B8C-83A1-F6EECF244321}">
                <p14:modId xmlns:p14="http://schemas.microsoft.com/office/powerpoint/2010/main" val="3140130650"/>
              </p:ext>
            </p:extLst>
          </p:nvPr>
        </p:nvGraphicFramePr>
        <p:xfrm>
          <a:off x="1271814" y="1825624"/>
          <a:ext cx="9548585" cy="3717926"/>
        </p:xfrm>
        <a:graphic>
          <a:graphicData uri="http://schemas.openxmlformats.org/drawingml/2006/table">
            <a:tbl>
              <a:tblPr firstRow="1" firstCol="1" bandRow="1"/>
              <a:tblGrid>
                <a:gridCol w="867817">
                  <a:extLst>
                    <a:ext uri="{9D8B030D-6E8A-4147-A177-3AD203B41FA5}">
                      <a16:colId xmlns:a16="http://schemas.microsoft.com/office/drawing/2014/main" val="498392432"/>
                    </a:ext>
                  </a:extLst>
                </a:gridCol>
                <a:gridCol w="1091921">
                  <a:extLst>
                    <a:ext uri="{9D8B030D-6E8A-4147-A177-3AD203B41FA5}">
                      <a16:colId xmlns:a16="http://schemas.microsoft.com/office/drawing/2014/main" val="2577629897"/>
                    </a:ext>
                  </a:extLst>
                </a:gridCol>
                <a:gridCol w="644233">
                  <a:extLst>
                    <a:ext uri="{9D8B030D-6E8A-4147-A177-3AD203B41FA5}">
                      <a16:colId xmlns:a16="http://schemas.microsoft.com/office/drawing/2014/main" val="3304761124"/>
                    </a:ext>
                  </a:extLst>
                </a:gridCol>
                <a:gridCol w="971809">
                  <a:extLst>
                    <a:ext uri="{9D8B030D-6E8A-4147-A177-3AD203B41FA5}">
                      <a16:colId xmlns:a16="http://schemas.microsoft.com/office/drawing/2014/main" val="3000265867"/>
                    </a:ext>
                  </a:extLst>
                </a:gridCol>
                <a:gridCol w="753425">
                  <a:extLst>
                    <a:ext uri="{9D8B030D-6E8A-4147-A177-3AD203B41FA5}">
                      <a16:colId xmlns:a16="http://schemas.microsoft.com/office/drawing/2014/main" val="1083650450"/>
                    </a:ext>
                  </a:extLst>
                </a:gridCol>
                <a:gridCol w="5219380">
                  <a:extLst>
                    <a:ext uri="{9D8B030D-6E8A-4147-A177-3AD203B41FA5}">
                      <a16:colId xmlns:a16="http://schemas.microsoft.com/office/drawing/2014/main" val="1627809570"/>
                    </a:ext>
                  </a:extLst>
                </a:gridCol>
              </a:tblGrid>
              <a:tr h="753814">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Caroline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Dorchester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Kent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Queen Anne’s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Talbot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 Activities for SRSA Plan: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1690245790"/>
                  </a:ext>
                </a:extLst>
              </a:tr>
              <a:tr h="368383">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Interested in joining a sub-committee to work on this project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8666678"/>
                  </a:ext>
                </a:extLst>
              </a:tr>
              <a:tr h="368383">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Would like to provide data to the PCO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3555852"/>
                  </a:ext>
                </a:extLst>
              </a:tr>
              <a:tr h="753814">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Would like to provide feedback to the PCO regarding grouping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8650053"/>
                  </a:ext>
                </a:extLst>
              </a:tr>
              <a:tr h="368383">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Other: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9901186"/>
                  </a:ext>
                </a:extLst>
              </a:tr>
              <a:tr h="368383">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Not able to assist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6661176"/>
                  </a:ext>
                </a:extLst>
              </a:tr>
              <a:tr h="368383">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6643952"/>
                  </a:ext>
                </a:extLst>
              </a:tr>
              <a:tr h="368383">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4692659"/>
                  </a:ext>
                </a:extLst>
              </a:tr>
            </a:tbl>
          </a:graphicData>
        </a:graphic>
      </p:graphicFrame>
    </p:spTree>
    <p:extLst>
      <p:ext uri="{BB962C8B-B14F-4D97-AF65-F5344CB8AC3E}">
        <p14:creationId xmlns:p14="http://schemas.microsoft.com/office/powerpoint/2010/main" val="34492237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43BD6-C384-4EF4-A5F6-5D4D58B74FCE}"/>
              </a:ext>
            </a:extLst>
          </p:cNvPr>
          <p:cNvSpPr>
            <a:spLocks noGrp="1"/>
          </p:cNvSpPr>
          <p:nvPr>
            <p:ph type="title"/>
          </p:nvPr>
        </p:nvSpPr>
        <p:spPr>
          <a:xfrm>
            <a:off x="8174735" y="640081"/>
            <a:ext cx="3377183" cy="3708895"/>
          </a:xfrm>
          <a:noFill/>
        </p:spPr>
        <p:txBody>
          <a:bodyPr vert="horz" lIns="91440" tIns="45720" rIns="91440" bIns="45720" rtlCol="0" anchor="b">
            <a:normAutofit/>
          </a:bodyPr>
          <a:lstStyle/>
          <a:p>
            <a:r>
              <a:rPr lang="en-US" dirty="0">
                <a:latin typeface="+mj-lt"/>
              </a:rPr>
              <a:t>Questions</a:t>
            </a:r>
          </a:p>
        </p:txBody>
      </p:sp>
      <p:sp>
        <p:nvSpPr>
          <p:cNvPr id="5" name="Text Placeholder 4">
            <a:extLst>
              <a:ext uri="{FF2B5EF4-FFF2-40B4-BE49-F238E27FC236}">
                <a16:creationId xmlns:a16="http://schemas.microsoft.com/office/drawing/2014/main" id="{0BE67ADA-96B6-4C19-86DA-FE6E03BAF014}"/>
              </a:ext>
            </a:extLst>
          </p:cNvPr>
          <p:cNvSpPr>
            <a:spLocks noGrp="1"/>
          </p:cNvSpPr>
          <p:nvPr>
            <p:ph type="body" sz="quarter" idx="13"/>
          </p:nvPr>
        </p:nvSpPr>
        <p:spPr>
          <a:xfrm>
            <a:off x="8174735" y="4571999"/>
            <a:ext cx="3377184" cy="1645921"/>
          </a:xfrm>
          <a:noFill/>
        </p:spPr>
        <p:txBody>
          <a:bodyPr vert="horz" lIns="91440" tIns="45720" rIns="91440" bIns="45720" rtlCol="0">
            <a:normAutofit/>
          </a:bodyPr>
          <a:lstStyle/>
          <a:p>
            <a:r>
              <a:rPr lang="en-US" sz="2000" dirty="0">
                <a:solidFill>
                  <a:schemeClr val="tx1"/>
                </a:solidFill>
                <a:latin typeface="+mn-lt"/>
                <a:cs typeface="+mn-cs"/>
              </a:rPr>
              <a:t>Time to Hear Your Thoughts</a:t>
            </a:r>
          </a:p>
        </p:txBody>
      </p:sp>
      <p:pic>
        <p:nvPicPr>
          <p:cNvPr id="7" name="Content Placeholder 6">
            <a:extLst>
              <a:ext uri="{FF2B5EF4-FFF2-40B4-BE49-F238E27FC236}">
                <a16:creationId xmlns:a16="http://schemas.microsoft.com/office/drawing/2014/main" id="{0215EF17-5726-4392-9A97-36807DC4748B}"/>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5266" r="5744" b="2"/>
          <a:stretch/>
        </p:blipFill>
        <p:spPr>
          <a:xfrm>
            <a:off x="20" y="10"/>
            <a:ext cx="7534636" cy="6857990"/>
          </a:xfrm>
          <a:prstGeom prst="rect">
            <a:avLst/>
          </a:prstGeom>
        </p:spPr>
      </p:pic>
      <p:sp>
        <p:nvSpPr>
          <p:cNvPr id="4" name="Slide Number Placeholder 3">
            <a:extLst>
              <a:ext uri="{FF2B5EF4-FFF2-40B4-BE49-F238E27FC236}">
                <a16:creationId xmlns:a16="http://schemas.microsoft.com/office/drawing/2014/main" id="{6FEFF48A-1577-4C26-9B7A-E04708D97366}"/>
              </a:ext>
            </a:extLst>
          </p:cNvPr>
          <p:cNvSpPr>
            <a:spLocks noGrp="1"/>
          </p:cNvSpPr>
          <p:nvPr>
            <p:ph type="sldNum" sz="quarter" idx="12"/>
          </p:nvPr>
        </p:nvSpPr>
        <p:spPr>
          <a:xfrm>
            <a:off x="10926476" y="6356350"/>
            <a:ext cx="625443" cy="365125"/>
          </a:xfrm>
          <a:noFill/>
        </p:spPr>
        <p:txBody>
          <a:bodyPr vert="horz" lIns="91440" tIns="45720" rIns="91440" bIns="45720" rtlCol="0" anchor="ctr">
            <a:normAutofit/>
          </a:bodyPr>
          <a:lstStyle/>
          <a:p>
            <a:pPr algn="r">
              <a:spcAft>
                <a:spcPts val="600"/>
              </a:spcAft>
              <a:defRPr/>
            </a:pPr>
            <a:fld id="{D275CE6D-5C38-C543-B8AD-F8110668FDF9}" type="slidenum">
              <a:rPr lang="en-US" sz="1200" smtClean="0">
                <a:solidFill>
                  <a:prstClr val="black">
                    <a:tint val="75000"/>
                  </a:prstClr>
                </a:solidFill>
                <a:latin typeface="Calibri" panose="020F0502020204030204"/>
                <a:cs typeface="+mn-cs"/>
              </a:rPr>
              <a:pPr algn="r">
                <a:spcAft>
                  <a:spcPts val="600"/>
                </a:spcAft>
                <a:defRPr/>
              </a:pPr>
              <a:t>55</a:t>
            </a:fld>
            <a:endParaRPr lang="en-US" sz="1200" dirty="0">
              <a:solidFill>
                <a:prstClr val="black">
                  <a:tint val="75000"/>
                </a:prstClr>
              </a:solidFill>
              <a:latin typeface="Calibri" panose="020F0502020204030204"/>
              <a:cs typeface="+mn-cs"/>
            </a:endParaRPr>
          </a:p>
        </p:txBody>
      </p:sp>
      <p:sp>
        <p:nvSpPr>
          <p:cNvPr id="8" name="TextBox 7">
            <a:extLst>
              <a:ext uri="{FF2B5EF4-FFF2-40B4-BE49-F238E27FC236}">
                <a16:creationId xmlns:a16="http://schemas.microsoft.com/office/drawing/2014/main" id="{DDCE3CFD-2031-4B62-ABB6-A4B5B7B54962}"/>
              </a:ext>
            </a:extLst>
          </p:cNvPr>
          <p:cNvSpPr txBox="1"/>
          <p:nvPr/>
        </p:nvSpPr>
        <p:spPr>
          <a:xfrm>
            <a:off x="5227614" y="6657945"/>
            <a:ext cx="2307042"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4" tooltip="http://commons.wikimedia.org/wiki/File:Question_mark_road_sign,_Australia.jpg">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spTree>
    <p:extLst>
      <p:ext uri="{BB962C8B-B14F-4D97-AF65-F5344CB8AC3E}">
        <p14:creationId xmlns:p14="http://schemas.microsoft.com/office/powerpoint/2010/main" val="37469269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1AF472-2DC5-4B96-AE2D-D3DB9EC74736}"/>
              </a:ext>
            </a:extLst>
          </p:cNvPr>
          <p:cNvSpPr>
            <a:spLocks noGrp="1"/>
          </p:cNvSpPr>
          <p:nvPr>
            <p:ph type="body" sz="quarter" idx="13"/>
          </p:nvPr>
        </p:nvSpPr>
        <p:spPr/>
        <p:txBody>
          <a:bodyPr/>
          <a:lstStyle/>
          <a:p>
            <a:r>
              <a:rPr lang="en-US" dirty="0"/>
              <a:t>Template Review</a:t>
            </a:r>
          </a:p>
        </p:txBody>
      </p:sp>
      <p:sp>
        <p:nvSpPr>
          <p:cNvPr id="3" name="Text Placeholder 2">
            <a:extLst>
              <a:ext uri="{FF2B5EF4-FFF2-40B4-BE49-F238E27FC236}">
                <a16:creationId xmlns:a16="http://schemas.microsoft.com/office/drawing/2014/main" id="{43BF45E3-CD3D-4D4B-9BC8-B7EF7BA18F69}"/>
              </a:ext>
            </a:extLst>
          </p:cNvPr>
          <p:cNvSpPr>
            <a:spLocks noGrp="1"/>
          </p:cNvSpPr>
          <p:nvPr>
            <p:ph type="body" sz="quarter" idx="14"/>
          </p:nvPr>
        </p:nvSpPr>
        <p:spPr/>
        <p:txBody>
          <a:bodyPr/>
          <a:lstStyle/>
          <a:p>
            <a:r>
              <a:rPr lang="en-US" dirty="0"/>
              <a:t>PCO Needs Assessment</a:t>
            </a:r>
          </a:p>
        </p:txBody>
      </p:sp>
    </p:spTree>
    <p:extLst>
      <p:ext uri="{BB962C8B-B14F-4D97-AF65-F5344CB8AC3E}">
        <p14:creationId xmlns:p14="http://schemas.microsoft.com/office/powerpoint/2010/main" val="8492836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D1D02-97AF-415B-AE38-DC43673F0233}"/>
              </a:ext>
            </a:extLst>
          </p:cNvPr>
          <p:cNvSpPr>
            <a:spLocks noGrp="1"/>
          </p:cNvSpPr>
          <p:nvPr>
            <p:ph type="title"/>
          </p:nvPr>
        </p:nvSpPr>
        <p:spPr/>
        <p:txBody>
          <a:bodyPr/>
          <a:lstStyle/>
          <a:p>
            <a:r>
              <a:rPr lang="en-US" dirty="0"/>
              <a:t>Goal &amp; Purpose</a:t>
            </a:r>
          </a:p>
        </p:txBody>
      </p:sp>
      <p:sp>
        <p:nvSpPr>
          <p:cNvPr id="3" name="Content Placeholder 2">
            <a:extLst>
              <a:ext uri="{FF2B5EF4-FFF2-40B4-BE49-F238E27FC236}">
                <a16:creationId xmlns:a16="http://schemas.microsoft.com/office/drawing/2014/main" id="{4863D5F4-3CF6-4EA1-A82E-D6AC1F166936}"/>
              </a:ext>
            </a:extLst>
          </p:cNvPr>
          <p:cNvSpPr>
            <a:spLocks noGrp="1"/>
          </p:cNvSpPr>
          <p:nvPr>
            <p:ph idx="1"/>
          </p:nvPr>
        </p:nvSpPr>
        <p:spPr/>
        <p:txBody>
          <a:bodyPr>
            <a:normAutofit/>
          </a:bodyPr>
          <a:lstStyle/>
          <a:p>
            <a:r>
              <a:rPr lang="en-US" dirty="0"/>
              <a:t>The goal of the PCO Needs Assessment is to identify areas for priority to promote access to care, especially for the underserved, while executing the goals funded by HRSA through the PCO’s grant.</a:t>
            </a:r>
          </a:p>
          <a:p>
            <a:r>
              <a:rPr lang="en-US" dirty="0"/>
              <a:t>The Needs Assessment identifies priority areas needing state and federal resources to improve health. Maryland will target resources to the priority areas via enhanced technical assistance, workforce programs and other state and federal resources as available through partnerships and collaboration. </a:t>
            </a:r>
          </a:p>
        </p:txBody>
      </p:sp>
      <p:sp>
        <p:nvSpPr>
          <p:cNvPr id="4" name="Slide Number Placeholder 3">
            <a:extLst>
              <a:ext uri="{FF2B5EF4-FFF2-40B4-BE49-F238E27FC236}">
                <a16:creationId xmlns:a16="http://schemas.microsoft.com/office/drawing/2014/main" id="{D558431A-1542-4641-B115-4619E55023F9}"/>
              </a:ext>
            </a:extLst>
          </p:cNvPr>
          <p:cNvSpPr>
            <a:spLocks noGrp="1"/>
          </p:cNvSpPr>
          <p:nvPr>
            <p:ph type="sldNum" sz="quarter" idx="12"/>
          </p:nvPr>
        </p:nvSpPr>
        <p:spPr/>
        <p:txBody>
          <a:bodyPr/>
          <a:lstStyle/>
          <a:p>
            <a:fld id="{D275CE6D-5C38-C543-B8AD-F8110668FDF9}" type="slidenum">
              <a:rPr lang="en-US" smtClean="0"/>
              <a:pPr/>
              <a:t>57</a:t>
            </a:fld>
            <a:endParaRPr lang="en-US" dirty="0"/>
          </a:p>
        </p:txBody>
      </p:sp>
      <p:sp>
        <p:nvSpPr>
          <p:cNvPr id="5" name="Text Placeholder 4">
            <a:extLst>
              <a:ext uri="{FF2B5EF4-FFF2-40B4-BE49-F238E27FC236}">
                <a16:creationId xmlns:a16="http://schemas.microsoft.com/office/drawing/2014/main" id="{ED82D8FD-17BF-434C-B91D-FA68F0287870}"/>
              </a:ext>
            </a:extLst>
          </p:cNvPr>
          <p:cNvSpPr>
            <a:spLocks noGrp="1"/>
          </p:cNvSpPr>
          <p:nvPr>
            <p:ph type="body" sz="quarter" idx="13"/>
          </p:nvPr>
        </p:nvSpPr>
        <p:spPr/>
        <p:txBody>
          <a:bodyPr/>
          <a:lstStyle/>
          <a:p>
            <a:r>
              <a:rPr lang="en-US" dirty="0"/>
              <a:t>PCO Needs Assessment</a:t>
            </a:r>
          </a:p>
        </p:txBody>
      </p:sp>
    </p:spTree>
    <p:extLst>
      <p:ext uri="{BB962C8B-B14F-4D97-AF65-F5344CB8AC3E}">
        <p14:creationId xmlns:p14="http://schemas.microsoft.com/office/powerpoint/2010/main" val="17821183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9BA5F-B999-4883-BD37-29147BBFDB2E}"/>
              </a:ext>
            </a:extLst>
          </p:cNvPr>
          <p:cNvSpPr>
            <a:spLocks noGrp="1"/>
          </p:cNvSpPr>
          <p:nvPr>
            <p:ph type="title"/>
          </p:nvPr>
        </p:nvSpPr>
        <p:spPr/>
        <p:txBody>
          <a:bodyPr/>
          <a:lstStyle/>
          <a:p>
            <a:r>
              <a:rPr lang="en-US" dirty="0"/>
              <a:t>County Ranking</a:t>
            </a:r>
          </a:p>
        </p:txBody>
      </p:sp>
      <p:sp>
        <p:nvSpPr>
          <p:cNvPr id="3" name="Content Placeholder 2">
            <a:extLst>
              <a:ext uri="{FF2B5EF4-FFF2-40B4-BE49-F238E27FC236}">
                <a16:creationId xmlns:a16="http://schemas.microsoft.com/office/drawing/2014/main" id="{62146708-D1EA-479C-A3B5-246F241F6ECD}"/>
              </a:ext>
            </a:extLst>
          </p:cNvPr>
          <p:cNvSpPr>
            <a:spLocks noGrp="1"/>
          </p:cNvSpPr>
          <p:nvPr>
            <p:ph idx="1"/>
          </p:nvPr>
        </p:nvSpPr>
        <p:spPr/>
        <p:txBody>
          <a:bodyPr/>
          <a:lstStyle/>
          <a:p>
            <a:pPr marL="0" indent="0">
              <a:buNone/>
            </a:pPr>
            <a:r>
              <a:rPr lang="en-US" dirty="0"/>
              <a:t>County assessment is based on the integration of two health data tracking methods; the federal Agency for Healthcare Research and Quality (AHRQ) Prevention Quality Indicators (PQIs) and the State Health Improvement Process (SHIP). </a:t>
            </a:r>
          </a:p>
          <a:p>
            <a:endParaRPr lang="en-US" dirty="0"/>
          </a:p>
        </p:txBody>
      </p:sp>
      <p:sp>
        <p:nvSpPr>
          <p:cNvPr id="4" name="Slide Number Placeholder 3">
            <a:extLst>
              <a:ext uri="{FF2B5EF4-FFF2-40B4-BE49-F238E27FC236}">
                <a16:creationId xmlns:a16="http://schemas.microsoft.com/office/drawing/2014/main" id="{668CF28B-7EEA-4964-99A8-BFA1D438BD59}"/>
              </a:ext>
            </a:extLst>
          </p:cNvPr>
          <p:cNvSpPr>
            <a:spLocks noGrp="1"/>
          </p:cNvSpPr>
          <p:nvPr>
            <p:ph type="sldNum" sz="quarter" idx="12"/>
          </p:nvPr>
        </p:nvSpPr>
        <p:spPr/>
        <p:txBody>
          <a:bodyPr/>
          <a:lstStyle/>
          <a:p>
            <a:fld id="{D275CE6D-5C38-C543-B8AD-F8110668FDF9}" type="slidenum">
              <a:rPr lang="en-US" smtClean="0"/>
              <a:pPr/>
              <a:t>58</a:t>
            </a:fld>
            <a:endParaRPr lang="en-US" dirty="0"/>
          </a:p>
        </p:txBody>
      </p:sp>
      <p:sp>
        <p:nvSpPr>
          <p:cNvPr id="5" name="Text Placeholder 4">
            <a:extLst>
              <a:ext uri="{FF2B5EF4-FFF2-40B4-BE49-F238E27FC236}">
                <a16:creationId xmlns:a16="http://schemas.microsoft.com/office/drawing/2014/main" id="{E87F262D-46ED-43E7-8DF0-FFE9DB195E25}"/>
              </a:ext>
            </a:extLst>
          </p:cNvPr>
          <p:cNvSpPr>
            <a:spLocks noGrp="1"/>
          </p:cNvSpPr>
          <p:nvPr>
            <p:ph type="body" sz="quarter" idx="13"/>
          </p:nvPr>
        </p:nvSpPr>
        <p:spPr/>
        <p:txBody>
          <a:bodyPr/>
          <a:lstStyle/>
          <a:p>
            <a:r>
              <a:rPr lang="en-US" dirty="0"/>
              <a:t>PCO Needs Assessment</a:t>
            </a:r>
          </a:p>
        </p:txBody>
      </p:sp>
    </p:spTree>
    <p:extLst>
      <p:ext uri="{BB962C8B-B14F-4D97-AF65-F5344CB8AC3E}">
        <p14:creationId xmlns:p14="http://schemas.microsoft.com/office/powerpoint/2010/main" val="15999586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BB29F-8C07-4FBD-9D57-C03AA4B25EFE}"/>
              </a:ext>
            </a:extLst>
          </p:cNvPr>
          <p:cNvSpPr>
            <a:spLocks noGrp="1"/>
          </p:cNvSpPr>
          <p:nvPr>
            <p:ph type="title"/>
          </p:nvPr>
        </p:nvSpPr>
        <p:spPr/>
        <p:txBody>
          <a:bodyPr/>
          <a:lstStyle/>
          <a:p>
            <a:r>
              <a:rPr lang="en-US" dirty="0"/>
              <a:t>Prevention Quality Indicators (PQIs) </a:t>
            </a:r>
          </a:p>
        </p:txBody>
      </p:sp>
      <p:sp>
        <p:nvSpPr>
          <p:cNvPr id="3" name="Content Placeholder 2">
            <a:extLst>
              <a:ext uri="{FF2B5EF4-FFF2-40B4-BE49-F238E27FC236}">
                <a16:creationId xmlns:a16="http://schemas.microsoft.com/office/drawing/2014/main" id="{FEC47ACF-6C13-4432-94D8-B2E3F1D7E72F}"/>
              </a:ext>
            </a:extLst>
          </p:cNvPr>
          <p:cNvSpPr>
            <a:spLocks noGrp="1"/>
          </p:cNvSpPr>
          <p:nvPr>
            <p:ph idx="1"/>
          </p:nvPr>
        </p:nvSpPr>
        <p:spPr/>
        <p:txBody>
          <a:bodyPr>
            <a:normAutofit/>
          </a:bodyPr>
          <a:lstStyle/>
          <a:p>
            <a:pPr marL="0" indent="0">
              <a:buNone/>
            </a:pPr>
            <a:r>
              <a:rPr lang="en-US" dirty="0"/>
              <a:t>In 2015, 14 indicators were identified as causes of potentially preventable hospitalizations in Maryland. These conditions accounted for about 60% of all preventable hospitalizations. Improved access to healthcare will help reduce the number of preventable hospitalizations and reduce associated costs.</a:t>
            </a:r>
          </a:p>
        </p:txBody>
      </p:sp>
      <p:sp>
        <p:nvSpPr>
          <p:cNvPr id="4" name="Slide Number Placeholder 3">
            <a:extLst>
              <a:ext uri="{FF2B5EF4-FFF2-40B4-BE49-F238E27FC236}">
                <a16:creationId xmlns:a16="http://schemas.microsoft.com/office/drawing/2014/main" id="{5E59DD46-2FD7-47CC-8152-9E3931E4AED8}"/>
              </a:ext>
            </a:extLst>
          </p:cNvPr>
          <p:cNvSpPr>
            <a:spLocks noGrp="1"/>
          </p:cNvSpPr>
          <p:nvPr>
            <p:ph type="sldNum" sz="quarter" idx="12"/>
          </p:nvPr>
        </p:nvSpPr>
        <p:spPr/>
        <p:txBody>
          <a:bodyPr/>
          <a:lstStyle/>
          <a:p>
            <a:fld id="{D275CE6D-5C38-C543-B8AD-F8110668FDF9}" type="slidenum">
              <a:rPr lang="en-US" smtClean="0"/>
              <a:pPr/>
              <a:t>59</a:t>
            </a:fld>
            <a:endParaRPr lang="en-US" dirty="0"/>
          </a:p>
        </p:txBody>
      </p:sp>
      <p:sp>
        <p:nvSpPr>
          <p:cNvPr id="5" name="Text Placeholder 4">
            <a:extLst>
              <a:ext uri="{FF2B5EF4-FFF2-40B4-BE49-F238E27FC236}">
                <a16:creationId xmlns:a16="http://schemas.microsoft.com/office/drawing/2014/main" id="{69F099AB-0F1E-4AFB-BC57-4550680F1051}"/>
              </a:ext>
            </a:extLst>
          </p:cNvPr>
          <p:cNvSpPr>
            <a:spLocks noGrp="1"/>
          </p:cNvSpPr>
          <p:nvPr>
            <p:ph type="body" sz="quarter" idx="13"/>
          </p:nvPr>
        </p:nvSpPr>
        <p:spPr/>
        <p:txBody>
          <a:bodyPr/>
          <a:lstStyle/>
          <a:p>
            <a:r>
              <a:rPr lang="en-US" dirty="0"/>
              <a:t>PCO Needs Assessment</a:t>
            </a:r>
          </a:p>
        </p:txBody>
      </p:sp>
    </p:spTree>
    <p:extLst>
      <p:ext uri="{BB962C8B-B14F-4D97-AF65-F5344CB8AC3E}">
        <p14:creationId xmlns:p14="http://schemas.microsoft.com/office/powerpoint/2010/main" val="2512695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07762E-6853-6448-900A-068377C34EF1}"/>
              </a:ext>
            </a:extLst>
          </p:cNvPr>
          <p:cNvSpPr>
            <a:spLocks noGrp="1"/>
          </p:cNvSpPr>
          <p:nvPr>
            <p:ph type="body" sz="quarter" idx="13"/>
          </p:nvPr>
        </p:nvSpPr>
        <p:spPr/>
        <p:txBody>
          <a:bodyPr/>
          <a:lstStyle/>
          <a:p>
            <a:r>
              <a:rPr lang="en-US" dirty="0"/>
              <a:t>Provider Data</a:t>
            </a:r>
          </a:p>
        </p:txBody>
      </p:sp>
      <p:sp>
        <p:nvSpPr>
          <p:cNvPr id="3" name="Text Placeholder 2">
            <a:extLst>
              <a:ext uri="{FF2B5EF4-FFF2-40B4-BE49-F238E27FC236}">
                <a16:creationId xmlns:a16="http://schemas.microsoft.com/office/drawing/2014/main" id="{71D75E7B-B08A-BC48-9A69-5A400694FC0C}"/>
              </a:ext>
            </a:extLst>
          </p:cNvPr>
          <p:cNvSpPr>
            <a:spLocks noGrp="1"/>
          </p:cNvSpPr>
          <p:nvPr>
            <p:ph type="body" sz="quarter" idx="14"/>
          </p:nvPr>
        </p:nvSpPr>
        <p:spPr/>
        <p:txBody>
          <a:bodyPr/>
          <a:lstStyle/>
          <a:p>
            <a:r>
              <a:rPr lang="en-US" dirty="0"/>
              <a:t>HPSA Update</a:t>
            </a:r>
            <a:endParaRPr lang="en-US" sz="5500" dirty="0"/>
          </a:p>
        </p:txBody>
      </p:sp>
    </p:spTree>
    <p:extLst>
      <p:ext uri="{BB962C8B-B14F-4D97-AF65-F5344CB8AC3E}">
        <p14:creationId xmlns:p14="http://schemas.microsoft.com/office/powerpoint/2010/main" val="41958605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3FDC2D-1179-417D-B938-498B27709ED9}"/>
              </a:ext>
            </a:extLst>
          </p:cNvPr>
          <p:cNvSpPr>
            <a:spLocks noGrp="1"/>
          </p:cNvSpPr>
          <p:nvPr>
            <p:ph type="title"/>
          </p:nvPr>
        </p:nvSpPr>
        <p:spPr/>
        <p:txBody>
          <a:bodyPr/>
          <a:lstStyle/>
          <a:p>
            <a:r>
              <a:rPr lang="en-US" dirty="0"/>
              <a:t>Listing of PQIs</a:t>
            </a:r>
          </a:p>
        </p:txBody>
      </p:sp>
      <p:graphicFrame>
        <p:nvGraphicFramePr>
          <p:cNvPr id="2" name="Content Placeholder 1">
            <a:extLst>
              <a:ext uri="{FF2B5EF4-FFF2-40B4-BE49-F238E27FC236}">
                <a16:creationId xmlns:a16="http://schemas.microsoft.com/office/drawing/2014/main" id="{DB42AF76-C2E8-4C38-971F-4DEF019D5FD3}"/>
              </a:ext>
            </a:extLst>
          </p:cNvPr>
          <p:cNvGraphicFramePr>
            <a:graphicFrameLocks noGrp="1"/>
          </p:cNvGraphicFramePr>
          <p:nvPr>
            <p:ph idx="1"/>
            <p:extLst>
              <p:ext uri="{D42A27DB-BD31-4B8C-83A1-F6EECF244321}">
                <p14:modId xmlns:p14="http://schemas.microsoft.com/office/powerpoint/2010/main" val="3232345532"/>
              </p:ext>
            </p:extLst>
          </p:nvPr>
        </p:nvGraphicFramePr>
        <p:xfrm>
          <a:off x="1137557" y="1645610"/>
          <a:ext cx="10071100" cy="4151424"/>
        </p:xfrm>
        <a:graphic>
          <a:graphicData uri="http://schemas.openxmlformats.org/drawingml/2006/table">
            <a:tbl>
              <a:tblPr>
                <a:tableStyleId>{5C22544A-7EE6-4342-B048-85BDC9FD1C3A}</a:tableStyleId>
              </a:tblPr>
              <a:tblGrid>
                <a:gridCol w="4791529">
                  <a:extLst>
                    <a:ext uri="{9D8B030D-6E8A-4147-A177-3AD203B41FA5}">
                      <a16:colId xmlns:a16="http://schemas.microsoft.com/office/drawing/2014/main" val="1600128478"/>
                    </a:ext>
                  </a:extLst>
                </a:gridCol>
                <a:gridCol w="5279571">
                  <a:extLst>
                    <a:ext uri="{9D8B030D-6E8A-4147-A177-3AD203B41FA5}">
                      <a16:colId xmlns:a16="http://schemas.microsoft.com/office/drawing/2014/main" val="3314872163"/>
                    </a:ext>
                  </a:extLst>
                </a:gridCol>
              </a:tblGrid>
              <a:tr h="173955">
                <a:tc>
                  <a:txBody>
                    <a:bodyPr/>
                    <a:lstStyle/>
                    <a:p>
                      <a:pPr algn="l" fontAlgn="ctr"/>
                      <a:r>
                        <a:rPr lang="en-US" sz="1800" u="none" strike="noStrike" dirty="0">
                          <a:effectLst/>
                        </a:rPr>
                        <a:t>Diabetes with Short-term Complications 2014</a:t>
                      </a:r>
                      <a:endParaRPr lang="en-US" sz="1800" b="0" i="0" u="none" strike="noStrike" dirty="0">
                        <a:solidFill>
                          <a:srgbClr val="000000"/>
                        </a:solidFill>
                        <a:effectLst/>
                        <a:latin typeface="Times New Roman" panose="02020603050405020304" pitchFamily="18" charset="0"/>
                      </a:endParaRPr>
                    </a:p>
                  </a:txBody>
                  <a:tcPr marL="576799" marR="4578" marT="4578" marB="0" anchor="ctr"/>
                </a:tc>
                <a:tc>
                  <a:txBody>
                    <a:bodyPr/>
                    <a:lstStyle/>
                    <a:p>
                      <a:pPr algn="l" fontAlgn="ctr"/>
                      <a:r>
                        <a:rPr lang="en-US" sz="1800" u="none" strike="noStrike" dirty="0">
                          <a:effectLst/>
                        </a:rPr>
                        <a:t>Angina without Procedure 2014</a:t>
                      </a:r>
                      <a:endParaRPr lang="en-US" sz="1800" b="0" i="0" u="none" strike="noStrike" dirty="0">
                        <a:solidFill>
                          <a:srgbClr val="000000"/>
                        </a:solidFill>
                        <a:effectLst/>
                        <a:latin typeface="Times New Roman" panose="02020603050405020304" pitchFamily="18" charset="0"/>
                      </a:endParaRPr>
                    </a:p>
                  </a:txBody>
                  <a:tcPr marL="576799" marR="4578" marT="4578" marB="0" anchor="ctr"/>
                </a:tc>
                <a:extLst>
                  <a:ext uri="{0D108BD9-81ED-4DB2-BD59-A6C34878D82A}">
                    <a16:rowId xmlns:a16="http://schemas.microsoft.com/office/drawing/2014/main" val="2582667819"/>
                  </a:ext>
                </a:extLst>
              </a:tr>
              <a:tr h="173955">
                <a:tc>
                  <a:txBody>
                    <a:bodyPr/>
                    <a:lstStyle/>
                    <a:p>
                      <a:pPr algn="l" fontAlgn="ctr"/>
                      <a:r>
                        <a:rPr lang="en-US" sz="1800" u="none" strike="noStrike" dirty="0">
                          <a:effectLst/>
                        </a:rPr>
                        <a:t>Diabetes with Long-term Complications 2014</a:t>
                      </a:r>
                      <a:endParaRPr lang="en-US" sz="1800" b="0" i="0" u="none" strike="noStrike" dirty="0">
                        <a:solidFill>
                          <a:srgbClr val="000000"/>
                        </a:solidFill>
                        <a:effectLst/>
                        <a:latin typeface="Times New Roman" panose="02020603050405020304" pitchFamily="18" charset="0"/>
                      </a:endParaRPr>
                    </a:p>
                  </a:txBody>
                  <a:tcPr marL="576799" marR="4578" marT="4578" marB="0" anchor="ctr"/>
                </a:tc>
                <a:tc>
                  <a:txBody>
                    <a:bodyPr/>
                    <a:lstStyle/>
                    <a:p>
                      <a:pPr algn="l" fontAlgn="ctr"/>
                      <a:r>
                        <a:rPr lang="en-US" sz="1800" u="none" strike="noStrike" dirty="0">
                          <a:effectLst/>
                        </a:rPr>
                        <a:t>Uncontrolled Diabetes without Complications 2014</a:t>
                      </a:r>
                      <a:endParaRPr lang="en-US" sz="1800" b="0" i="0" u="none" strike="noStrike" dirty="0">
                        <a:solidFill>
                          <a:srgbClr val="000000"/>
                        </a:solidFill>
                        <a:effectLst/>
                        <a:latin typeface="Times New Roman" panose="02020603050405020304" pitchFamily="18" charset="0"/>
                      </a:endParaRPr>
                    </a:p>
                  </a:txBody>
                  <a:tcPr marL="576799" marR="4578" marT="4578" marB="0" anchor="ctr"/>
                </a:tc>
                <a:extLst>
                  <a:ext uri="{0D108BD9-81ED-4DB2-BD59-A6C34878D82A}">
                    <a16:rowId xmlns:a16="http://schemas.microsoft.com/office/drawing/2014/main" val="3302930759"/>
                  </a:ext>
                </a:extLst>
              </a:tr>
              <a:tr h="173955">
                <a:tc>
                  <a:txBody>
                    <a:bodyPr/>
                    <a:lstStyle/>
                    <a:p>
                      <a:pPr algn="l" fontAlgn="ctr"/>
                      <a:r>
                        <a:rPr lang="en-US" sz="1800" u="none" strike="noStrike" dirty="0">
                          <a:effectLst/>
                        </a:rPr>
                        <a:t>Chronic Obstructive Pulmonary Disease (COPD) or Asthma in Older Adults 2014</a:t>
                      </a:r>
                      <a:endParaRPr lang="en-US" sz="1800" b="0" i="0" u="none" strike="noStrike" dirty="0">
                        <a:solidFill>
                          <a:srgbClr val="000000"/>
                        </a:solidFill>
                        <a:effectLst/>
                        <a:latin typeface="Times New Roman" panose="02020603050405020304" pitchFamily="18" charset="0"/>
                      </a:endParaRPr>
                    </a:p>
                  </a:txBody>
                  <a:tcPr marL="576799" marR="4578" marT="4578" marB="0" anchor="ctr"/>
                </a:tc>
                <a:tc>
                  <a:txBody>
                    <a:bodyPr/>
                    <a:lstStyle/>
                    <a:p>
                      <a:pPr algn="l" fontAlgn="ctr"/>
                      <a:r>
                        <a:rPr lang="en-US" sz="1800" u="none" strike="noStrike" dirty="0">
                          <a:effectLst/>
                        </a:rPr>
                        <a:t>Asthma in Younger Adults 2014</a:t>
                      </a:r>
                      <a:endParaRPr lang="en-US" sz="1800" b="0" i="0" u="none" strike="noStrike" dirty="0">
                        <a:solidFill>
                          <a:srgbClr val="000000"/>
                        </a:solidFill>
                        <a:effectLst/>
                        <a:latin typeface="Times New Roman" panose="02020603050405020304" pitchFamily="18" charset="0"/>
                      </a:endParaRPr>
                    </a:p>
                  </a:txBody>
                  <a:tcPr marL="576799" marR="4578" marT="4578" marB="0" anchor="ctr"/>
                </a:tc>
                <a:extLst>
                  <a:ext uri="{0D108BD9-81ED-4DB2-BD59-A6C34878D82A}">
                    <a16:rowId xmlns:a16="http://schemas.microsoft.com/office/drawing/2014/main" val="2299263334"/>
                  </a:ext>
                </a:extLst>
              </a:tr>
              <a:tr h="326853">
                <a:tc>
                  <a:txBody>
                    <a:bodyPr/>
                    <a:lstStyle/>
                    <a:p>
                      <a:pPr algn="l" fontAlgn="ctr"/>
                      <a:r>
                        <a:rPr lang="en-US" sz="1800" u="none" strike="noStrike" dirty="0">
                          <a:effectLst/>
                        </a:rPr>
                        <a:t>Hypertension 2014</a:t>
                      </a:r>
                      <a:endParaRPr lang="en-US" sz="1800" b="0" i="0" u="none" strike="noStrike" dirty="0">
                        <a:solidFill>
                          <a:srgbClr val="000000"/>
                        </a:solidFill>
                        <a:effectLst/>
                        <a:latin typeface="Times New Roman" panose="02020603050405020304" pitchFamily="18" charset="0"/>
                      </a:endParaRPr>
                    </a:p>
                  </a:txBody>
                  <a:tcPr marL="576799" marR="4578" marT="4578" marB="0" anchor="ctr"/>
                </a:tc>
                <a:tc>
                  <a:txBody>
                    <a:bodyPr/>
                    <a:lstStyle/>
                    <a:p>
                      <a:pPr algn="l" fontAlgn="ctr"/>
                      <a:r>
                        <a:rPr lang="en-US" sz="1800" u="none" strike="noStrike" dirty="0">
                          <a:effectLst/>
                        </a:rPr>
                        <a:t>Lower Extremity Amputations among Admissions for Diabetes 2014</a:t>
                      </a:r>
                      <a:endParaRPr lang="en-US" sz="1800" b="0" i="0" u="none" strike="noStrike" dirty="0">
                        <a:solidFill>
                          <a:srgbClr val="000000"/>
                        </a:solidFill>
                        <a:effectLst/>
                        <a:latin typeface="Times New Roman" panose="02020603050405020304" pitchFamily="18" charset="0"/>
                      </a:endParaRPr>
                    </a:p>
                  </a:txBody>
                  <a:tcPr marL="576799" marR="4578" marT="4578" marB="0" anchor="ctr"/>
                </a:tc>
                <a:extLst>
                  <a:ext uri="{0D108BD9-81ED-4DB2-BD59-A6C34878D82A}">
                    <a16:rowId xmlns:a16="http://schemas.microsoft.com/office/drawing/2014/main" val="1875895025"/>
                  </a:ext>
                </a:extLst>
              </a:tr>
              <a:tr h="326853">
                <a:tc>
                  <a:txBody>
                    <a:bodyPr/>
                    <a:lstStyle/>
                    <a:p>
                      <a:pPr algn="l" fontAlgn="ctr"/>
                      <a:r>
                        <a:rPr lang="en-US" sz="1800" u="none" strike="noStrike" dirty="0">
                          <a:effectLst/>
                        </a:rPr>
                        <a:t>Heart Failure 2014</a:t>
                      </a:r>
                      <a:endParaRPr lang="en-US" sz="1800" b="0" i="0" u="none" strike="noStrike" dirty="0">
                        <a:solidFill>
                          <a:srgbClr val="000000"/>
                        </a:solidFill>
                        <a:effectLst/>
                        <a:latin typeface="Times New Roman" panose="02020603050405020304" pitchFamily="18" charset="0"/>
                      </a:endParaRPr>
                    </a:p>
                  </a:txBody>
                  <a:tcPr marL="576799" marR="4578" marT="4578" marB="0" anchor="ctr"/>
                </a:tc>
                <a:tc>
                  <a:txBody>
                    <a:bodyPr/>
                    <a:lstStyle/>
                    <a:p>
                      <a:pPr algn="l" fontAlgn="ctr"/>
                      <a:r>
                        <a:rPr lang="en-US" sz="1800" u="none" strike="noStrike" dirty="0">
                          <a:effectLst/>
                        </a:rPr>
                        <a:t>AHRQ Overall Prevention Quality Indicator (PQI) Composite 2014</a:t>
                      </a:r>
                      <a:endParaRPr lang="en-US" sz="1800" b="0" i="0" u="none" strike="noStrike" dirty="0">
                        <a:solidFill>
                          <a:srgbClr val="000000"/>
                        </a:solidFill>
                        <a:effectLst/>
                        <a:latin typeface="Times New Roman" panose="02020603050405020304" pitchFamily="18" charset="0"/>
                      </a:endParaRPr>
                    </a:p>
                  </a:txBody>
                  <a:tcPr marL="576799" marR="4578" marT="4578" marB="0" anchor="ctr"/>
                </a:tc>
                <a:extLst>
                  <a:ext uri="{0D108BD9-81ED-4DB2-BD59-A6C34878D82A}">
                    <a16:rowId xmlns:a16="http://schemas.microsoft.com/office/drawing/2014/main" val="3132694802"/>
                  </a:ext>
                </a:extLst>
              </a:tr>
              <a:tr h="173955">
                <a:tc>
                  <a:txBody>
                    <a:bodyPr/>
                    <a:lstStyle/>
                    <a:p>
                      <a:pPr algn="l" fontAlgn="ctr"/>
                      <a:r>
                        <a:rPr lang="en-US" sz="1800" u="none" strike="noStrike" dirty="0">
                          <a:effectLst/>
                        </a:rPr>
                        <a:t>Dehydration 2014</a:t>
                      </a:r>
                      <a:endParaRPr lang="en-US" sz="1800" b="0" i="0" u="none" strike="noStrike" dirty="0">
                        <a:solidFill>
                          <a:srgbClr val="000000"/>
                        </a:solidFill>
                        <a:effectLst/>
                        <a:latin typeface="Times New Roman" panose="02020603050405020304" pitchFamily="18" charset="0"/>
                      </a:endParaRPr>
                    </a:p>
                  </a:txBody>
                  <a:tcPr marL="576799" marR="4578" marT="4578" marB="0" anchor="ctr"/>
                </a:tc>
                <a:tc>
                  <a:txBody>
                    <a:bodyPr/>
                    <a:lstStyle/>
                    <a:p>
                      <a:pPr algn="l" fontAlgn="ctr"/>
                      <a:r>
                        <a:rPr lang="en-US" sz="1800" u="none" strike="noStrike" dirty="0">
                          <a:effectLst/>
                        </a:rPr>
                        <a:t>AHRQ Acute Prevention Quality Indicator (PQI) Composite 2014</a:t>
                      </a:r>
                      <a:endParaRPr lang="en-US" sz="1800" b="0" i="0" u="none" strike="noStrike" dirty="0">
                        <a:solidFill>
                          <a:srgbClr val="000000"/>
                        </a:solidFill>
                        <a:effectLst/>
                        <a:latin typeface="Times New Roman" panose="02020603050405020304" pitchFamily="18" charset="0"/>
                      </a:endParaRPr>
                    </a:p>
                  </a:txBody>
                  <a:tcPr marL="576799" marR="4578" marT="4578" marB="0" anchor="ctr"/>
                </a:tc>
                <a:extLst>
                  <a:ext uri="{0D108BD9-81ED-4DB2-BD59-A6C34878D82A}">
                    <a16:rowId xmlns:a16="http://schemas.microsoft.com/office/drawing/2014/main" val="1978138768"/>
                  </a:ext>
                </a:extLst>
              </a:tr>
              <a:tr h="326853">
                <a:tc>
                  <a:txBody>
                    <a:bodyPr/>
                    <a:lstStyle/>
                    <a:p>
                      <a:pPr algn="l" fontAlgn="ctr"/>
                      <a:r>
                        <a:rPr lang="en-US" sz="1800" u="none" strike="noStrike" dirty="0">
                          <a:effectLst/>
                        </a:rPr>
                        <a:t>Bacterial Pneumonia 2014</a:t>
                      </a:r>
                      <a:endParaRPr lang="en-US" sz="1800" b="0" i="0" u="none" strike="noStrike" dirty="0">
                        <a:solidFill>
                          <a:srgbClr val="000000"/>
                        </a:solidFill>
                        <a:effectLst/>
                        <a:latin typeface="Times New Roman" panose="02020603050405020304" pitchFamily="18" charset="0"/>
                      </a:endParaRPr>
                    </a:p>
                  </a:txBody>
                  <a:tcPr marL="576799" marR="4578" marT="4578" marB="0" anchor="ctr"/>
                </a:tc>
                <a:tc>
                  <a:txBody>
                    <a:bodyPr/>
                    <a:lstStyle/>
                    <a:p>
                      <a:pPr algn="l" fontAlgn="ctr"/>
                      <a:r>
                        <a:rPr lang="en-US" sz="1800" u="none" strike="noStrike" dirty="0">
                          <a:effectLst/>
                        </a:rPr>
                        <a:t>AHRQ Chronic Prevention Quality Indicator (PQI) Composite 2014</a:t>
                      </a:r>
                      <a:endParaRPr lang="en-US" sz="1800" b="0" i="0" u="none" strike="noStrike" dirty="0">
                        <a:solidFill>
                          <a:srgbClr val="000000"/>
                        </a:solidFill>
                        <a:effectLst/>
                        <a:latin typeface="Times New Roman" panose="02020603050405020304" pitchFamily="18" charset="0"/>
                      </a:endParaRPr>
                    </a:p>
                  </a:txBody>
                  <a:tcPr marL="576799" marR="4578" marT="4578" marB="0" anchor="ctr"/>
                </a:tc>
                <a:extLst>
                  <a:ext uri="{0D108BD9-81ED-4DB2-BD59-A6C34878D82A}">
                    <a16:rowId xmlns:a16="http://schemas.microsoft.com/office/drawing/2014/main" val="3597089107"/>
                  </a:ext>
                </a:extLst>
              </a:tr>
              <a:tr h="173955">
                <a:tc>
                  <a:txBody>
                    <a:bodyPr/>
                    <a:lstStyle/>
                    <a:p>
                      <a:pPr algn="l" fontAlgn="ctr"/>
                      <a:r>
                        <a:rPr lang="en-US" sz="1800" u="none" strike="noStrike" dirty="0">
                          <a:effectLst/>
                        </a:rPr>
                        <a:t>Urinary Tract Infection 2014</a:t>
                      </a:r>
                      <a:endParaRPr lang="en-US" sz="1800" b="0" i="0" u="none" strike="noStrike" dirty="0">
                        <a:solidFill>
                          <a:srgbClr val="000000"/>
                        </a:solidFill>
                        <a:effectLst/>
                        <a:latin typeface="Times New Roman" panose="02020603050405020304" pitchFamily="18" charset="0"/>
                      </a:endParaRPr>
                    </a:p>
                  </a:txBody>
                  <a:tcPr marL="576799" marR="4578" marT="4578" marB="0" anchor="ctr"/>
                </a:tc>
                <a:tc>
                  <a:txBody>
                    <a:bodyPr/>
                    <a:lstStyle/>
                    <a:p>
                      <a:pPr algn="l" fontAlgn="b"/>
                      <a:r>
                        <a:rPr lang="en-US" sz="1800" u="none" strike="noStrike" dirty="0">
                          <a:effectLst/>
                        </a:rPr>
                        <a:t> </a:t>
                      </a:r>
                      <a:endParaRPr lang="en-US" sz="1800" b="0" i="0" u="none" strike="noStrike" dirty="0">
                        <a:solidFill>
                          <a:srgbClr val="000000"/>
                        </a:solidFill>
                        <a:effectLst/>
                        <a:latin typeface="Calibri" panose="020F0502020204030204" pitchFamily="34" charset="0"/>
                      </a:endParaRPr>
                    </a:p>
                  </a:txBody>
                  <a:tcPr marL="4578" marR="4578" marT="4578" marB="0" anchor="b"/>
                </a:tc>
                <a:extLst>
                  <a:ext uri="{0D108BD9-81ED-4DB2-BD59-A6C34878D82A}">
                    <a16:rowId xmlns:a16="http://schemas.microsoft.com/office/drawing/2014/main" val="2282781941"/>
                  </a:ext>
                </a:extLst>
              </a:tr>
            </a:tbl>
          </a:graphicData>
        </a:graphic>
      </p:graphicFrame>
      <p:sp>
        <p:nvSpPr>
          <p:cNvPr id="4" name="Slide Number Placeholder 3">
            <a:extLst>
              <a:ext uri="{FF2B5EF4-FFF2-40B4-BE49-F238E27FC236}">
                <a16:creationId xmlns:a16="http://schemas.microsoft.com/office/drawing/2014/main" id="{5666A7C7-4966-472D-9F63-3FEA6627F042}"/>
              </a:ext>
            </a:extLst>
          </p:cNvPr>
          <p:cNvSpPr>
            <a:spLocks noGrp="1"/>
          </p:cNvSpPr>
          <p:nvPr>
            <p:ph type="sldNum" sz="quarter" idx="12"/>
          </p:nvPr>
        </p:nvSpPr>
        <p:spPr/>
        <p:txBody>
          <a:bodyPr/>
          <a:lstStyle/>
          <a:p>
            <a:fld id="{D275CE6D-5C38-C543-B8AD-F8110668FDF9}" type="slidenum">
              <a:rPr lang="en-US" smtClean="0"/>
              <a:pPr/>
              <a:t>60</a:t>
            </a:fld>
            <a:endParaRPr lang="en-US" dirty="0"/>
          </a:p>
        </p:txBody>
      </p:sp>
      <p:sp>
        <p:nvSpPr>
          <p:cNvPr id="8" name="Text Placeholder 7">
            <a:extLst>
              <a:ext uri="{FF2B5EF4-FFF2-40B4-BE49-F238E27FC236}">
                <a16:creationId xmlns:a16="http://schemas.microsoft.com/office/drawing/2014/main" id="{7C3D4760-3F6B-45D5-8CA2-A659CF03C81B}"/>
              </a:ext>
            </a:extLst>
          </p:cNvPr>
          <p:cNvSpPr>
            <a:spLocks noGrp="1"/>
          </p:cNvSpPr>
          <p:nvPr>
            <p:ph type="body" sz="quarter" idx="13"/>
          </p:nvPr>
        </p:nvSpPr>
        <p:spPr/>
        <p:txBody>
          <a:bodyPr/>
          <a:lstStyle/>
          <a:p>
            <a:r>
              <a:rPr lang="en-US" dirty="0"/>
              <a:t>PCO Needs Assessment</a:t>
            </a:r>
          </a:p>
        </p:txBody>
      </p:sp>
    </p:spTree>
    <p:extLst>
      <p:ext uri="{BB962C8B-B14F-4D97-AF65-F5344CB8AC3E}">
        <p14:creationId xmlns:p14="http://schemas.microsoft.com/office/powerpoint/2010/main" val="40631441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BB29F-8C07-4FBD-9D57-C03AA4B25EFE}"/>
              </a:ext>
            </a:extLst>
          </p:cNvPr>
          <p:cNvSpPr>
            <a:spLocks noGrp="1"/>
          </p:cNvSpPr>
          <p:nvPr>
            <p:ph type="title"/>
          </p:nvPr>
        </p:nvSpPr>
        <p:spPr/>
        <p:txBody>
          <a:bodyPr/>
          <a:lstStyle/>
          <a:p>
            <a:r>
              <a:rPr lang="en-US" dirty="0"/>
              <a:t>State Health Improvement Process (SHIP) </a:t>
            </a:r>
          </a:p>
        </p:txBody>
      </p:sp>
      <p:sp>
        <p:nvSpPr>
          <p:cNvPr id="3" name="Content Placeholder 2">
            <a:extLst>
              <a:ext uri="{FF2B5EF4-FFF2-40B4-BE49-F238E27FC236}">
                <a16:creationId xmlns:a16="http://schemas.microsoft.com/office/drawing/2014/main" id="{FEC47ACF-6C13-4432-94D8-B2E3F1D7E72F}"/>
              </a:ext>
            </a:extLst>
          </p:cNvPr>
          <p:cNvSpPr>
            <a:spLocks noGrp="1"/>
          </p:cNvSpPr>
          <p:nvPr>
            <p:ph idx="1"/>
          </p:nvPr>
        </p:nvSpPr>
        <p:spPr/>
        <p:txBody>
          <a:bodyPr>
            <a:normAutofit/>
          </a:bodyPr>
          <a:lstStyle/>
          <a:p>
            <a:pPr marL="0" indent="0">
              <a:buNone/>
            </a:pPr>
            <a:r>
              <a:rPr lang="en-US" dirty="0"/>
              <a:t>SHIP provides a framework for continual progress toward a healthier Maryland. The SHIP includes 38 measures grouped by five focus areas that represent clinical and non-clinical determinants for health. The five focus areas are: Healthy Beginnings, Healthy Living, Healthy Communities, Access to Health Care, and Quality Preventive Care. Each measure has a data source and a target which can be assessed at the county level.</a:t>
            </a:r>
          </a:p>
        </p:txBody>
      </p:sp>
      <p:sp>
        <p:nvSpPr>
          <p:cNvPr id="4" name="Slide Number Placeholder 3">
            <a:extLst>
              <a:ext uri="{FF2B5EF4-FFF2-40B4-BE49-F238E27FC236}">
                <a16:creationId xmlns:a16="http://schemas.microsoft.com/office/drawing/2014/main" id="{5E59DD46-2FD7-47CC-8152-9E3931E4AED8}"/>
              </a:ext>
            </a:extLst>
          </p:cNvPr>
          <p:cNvSpPr>
            <a:spLocks noGrp="1"/>
          </p:cNvSpPr>
          <p:nvPr>
            <p:ph type="sldNum" sz="quarter" idx="12"/>
          </p:nvPr>
        </p:nvSpPr>
        <p:spPr/>
        <p:txBody>
          <a:bodyPr/>
          <a:lstStyle/>
          <a:p>
            <a:fld id="{D275CE6D-5C38-C543-B8AD-F8110668FDF9}" type="slidenum">
              <a:rPr lang="en-US" smtClean="0"/>
              <a:pPr/>
              <a:t>61</a:t>
            </a:fld>
            <a:endParaRPr lang="en-US" dirty="0"/>
          </a:p>
        </p:txBody>
      </p:sp>
      <p:sp>
        <p:nvSpPr>
          <p:cNvPr id="5" name="Text Placeholder 4">
            <a:extLst>
              <a:ext uri="{FF2B5EF4-FFF2-40B4-BE49-F238E27FC236}">
                <a16:creationId xmlns:a16="http://schemas.microsoft.com/office/drawing/2014/main" id="{69F099AB-0F1E-4AFB-BC57-4550680F1051}"/>
              </a:ext>
            </a:extLst>
          </p:cNvPr>
          <p:cNvSpPr>
            <a:spLocks noGrp="1"/>
          </p:cNvSpPr>
          <p:nvPr>
            <p:ph type="body" sz="quarter" idx="13"/>
          </p:nvPr>
        </p:nvSpPr>
        <p:spPr/>
        <p:txBody>
          <a:bodyPr/>
          <a:lstStyle/>
          <a:p>
            <a:r>
              <a:rPr lang="en-US" dirty="0"/>
              <a:t>PCO Needs Assessment</a:t>
            </a:r>
          </a:p>
        </p:txBody>
      </p:sp>
    </p:spTree>
    <p:extLst>
      <p:ext uri="{BB962C8B-B14F-4D97-AF65-F5344CB8AC3E}">
        <p14:creationId xmlns:p14="http://schemas.microsoft.com/office/powerpoint/2010/main" val="3757831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3FDC2D-1179-417D-B938-498B27709ED9}"/>
              </a:ext>
            </a:extLst>
          </p:cNvPr>
          <p:cNvSpPr>
            <a:spLocks noGrp="1"/>
          </p:cNvSpPr>
          <p:nvPr>
            <p:ph type="title"/>
          </p:nvPr>
        </p:nvSpPr>
        <p:spPr/>
        <p:txBody>
          <a:bodyPr/>
          <a:lstStyle/>
          <a:p>
            <a:r>
              <a:rPr lang="en-US" dirty="0"/>
              <a:t>Listing of SHIP Measurements </a:t>
            </a:r>
          </a:p>
        </p:txBody>
      </p:sp>
      <p:sp>
        <p:nvSpPr>
          <p:cNvPr id="4" name="Slide Number Placeholder 3">
            <a:extLst>
              <a:ext uri="{FF2B5EF4-FFF2-40B4-BE49-F238E27FC236}">
                <a16:creationId xmlns:a16="http://schemas.microsoft.com/office/drawing/2014/main" id="{5666A7C7-4966-472D-9F63-3FEA6627F042}"/>
              </a:ext>
            </a:extLst>
          </p:cNvPr>
          <p:cNvSpPr>
            <a:spLocks noGrp="1"/>
          </p:cNvSpPr>
          <p:nvPr>
            <p:ph type="sldNum" sz="quarter" idx="12"/>
          </p:nvPr>
        </p:nvSpPr>
        <p:spPr/>
        <p:txBody>
          <a:bodyPr/>
          <a:lstStyle/>
          <a:p>
            <a:fld id="{D275CE6D-5C38-C543-B8AD-F8110668FDF9}" type="slidenum">
              <a:rPr lang="en-US" smtClean="0"/>
              <a:pPr/>
              <a:t>62</a:t>
            </a:fld>
            <a:endParaRPr lang="en-US" dirty="0"/>
          </a:p>
        </p:txBody>
      </p:sp>
      <p:sp>
        <p:nvSpPr>
          <p:cNvPr id="8" name="Text Placeholder 7">
            <a:extLst>
              <a:ext uri="{FF2B5EF4-FFF2-40B4-BE49-F238E27FC236}">
                <a16:creationId xmlns:a16="http://schemas.microsoft.com/office/drawing/2014/main" id="{7C3D4760-3F6B-45D5-8CA2-A659CF03C81B}"/>
              </a:ext>
            </a:extLst>
          </p:cNvPr>
          <p:cNvSpPr>
            <a:spLocks noGrp="1"/>
          </p:cNvSpPr>
          <p:nvPr>
            <p:ph type="body" sz="quarter" idx="13"/>
          </p:nvPr>
        </p:nvSpPr>
        <p:spPr/>
        <p:txBody>
          <a:bodyPr/>
          <a:lstStyle/>
          <a:p>
            <a:r>
              <a:rPr lang="en-US" dirty="0"/>
              <a:t>PCO Needs Assessment</a:t>
            </a:r>
          </a:p>
        </p:txBody>
      </p:sp>
      <p:graphicFrame>
        <p:nvGraphicFramePr>
          <p:cNvPr id="7" name="Content Placeholder 6">
            <a:extLst>
              <a:ext uri="{FF2B5EF4-FFF2-40B4-BE49-F238E27FC236}">
                <a16:creationId xmlns:a16="http://schemas.microsoft.com/office/drawing/2014/main" id="{4AEA0F3D-68A8-4BA0-9481-593D1F990F4C}"/>
              </a:ext>
            </a:extLst>
          </p:cNvPr>
          <p:cNvGraphicFramePr>
            <a:graphicFrameLocks noGrp="1"/>
          </p:cNvGraphicFramePr>
          <p:nvPr>
            <p:ph idx="1"/>
            <p:extLst>
              <p:ext uri="{D42A27DB-BD31-4B8C-83A1-F6EECF244321}">
                <p14:modId xmlns:p14="http://schemas.microsoft.com/office/powerpoint/2010/main" val="2648971410"/>
              </p:ext>
            </p:extLst>
          </p:nvPr>
        </p:nvGraphicFramePr>
        <p:xfrm>
          <a:off x="838200" y="1591298"/>
          <a:ext cx="10987314" cy="4326280"/>
        </p:xfrm>
        <a:graphic>
          <a:graphicData uri="http://schemas.openxmlformats.org/drawingml/2006/table">
            <a:tbl>
              <a:tblPr>
                <a:tableStyleId>{5C22544A-7EE6-4342-B048-85BDC9FD1C3A}</a:tableStyleId>
              </a:tblPr>
              <a:tblGrid>
                <a:gridCol w="5659387">
                  <a:extLst>
                    <a:ext uri="{9D8B030D-6E8A-4147-A177-3AD203B41FA5}">
                      <a16:colId xmlns:a16="http://schemas.microsoft.com/office/drawing/2014/main" val="2126747677"/>
                    </a:ext>
                  </a:extLst>
                </a:gridCol>
                <a:gridCol w="5327927">
                  <a:extLst>
                    <a:ext uri="{9D8B030D-6E8A-4147-A177-3AD203B41FA5}">
                      <a16:colId xmlns:a16="http://schemas.microsoft.com/office/drawing/2014/main" val="3655192222"/>
                    </a:ext>
                  </a:extLst>
                </a:gridCol>
              </a:tblGrid>
              <a:tr h="203089">
                <a:tc>
                  <a:txBody>
                    <a:bodyPr/>
                    <a:lstStyle/>
                    <a:p>
                      <a:pPr algn="l" fontAlgn="ctr"/>
                      <a:r>
                        <a:rPr lang="en-US" sz="1400" u="none" strike="noStrike" dirty="0">
                          <a:effectLst/>
                        </a:rPr>
                        <a:t>Infant Death Rate 2010, 2011, 2012,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tc>
                  <a:txBody>
                    <a:bodyPr/>
                    <a:lstStyle/>
                    <a:p>
                      <a:pPr algn="l" fontAlgn="ctr"/>
                      <a:r>
                        <a:rPr lang="en-US" sz="1400" u="none" strike="noStrike" dirty="0">
                          <a:effectLst/>
                        </a:rPr>
                        <a:t>Life Expectancy 2008-2010, 2009-2011, 2010-2012, 2011-2013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extLst>
                  <a:ext uri="{0D108BD9-81ED-4DB2-BD59-A6C34878D82A}">
                    <a16:rowId xmlns:a16="http://schemas.microsoft.com/office/drawing/2014/main" val="2087014040"/>
                  </a:ext>
                </a:extLst>
              </a:tr>
              <a:tr h="203089">
                <a:tc>
                  <a:txBody>
                    <a:bodyPr/>
                    <a:lstStyle/>
                    <a:p>
                      <a:pPr algn="l" fontAlgn="ctr"/>
                      <a:r>
                        <a:rPr lang="en-US" sz="1400" u="none" strike="noStrike" dirty="0">
                          <a:effectLst/>
                        </a:rPr>
                        <a:t>Babies with Low Birth Rate 2010, 2011, 2012,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tc>
                  <a:txBody>
                    <a:bodyPr/>
                    <a:lstStyle/>
                    <a:p>
                      <a:pPr algn="l" fontAlgn="ctr"/>
                      <a:r>
                        <a:rPr lang="en-US" sz="1400" u="none" strike="noStrike" dirty="0">
                          <a:effectLst/>
                        </a:rPr>
                        <a:t>Increase Physical Activity 2011, 2012,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extLst>
                  <a:ext uri="{0D108BD9-81ED-4DB2-BD59-A6C34878D82A}">
                    <a16:rowId xmlns:a16="http://schemas.microsoft.com/office/drawing/2014/main" val="4001899147"/>
                  </a:ext>
                </a:extLst>
              </a:tr>
              <a:tr h="402239">
                <a:tc>
                  <a:txBody>
                    <a:bodyPr/>
                    <a:lstStyle/>
                    <a:p>
                      <a:pPr algn="l" fontAlgn="ctr"/>
                      <a:r>
                        <a:rPr lang="en-US" sz="1400" u="none" strike="noStrike" dirty="0">
                          <a:effectLst/>
                        </a:rPr>
                        <a:t>Sudden Unexpected Infant Death Rate (SUIDs) 2005-2009, 2006-2010, 2007-2012, 2009-2013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tc>
                  <a:txBody>
                    <a:bodyPr/>
                    <a:lstStyle/>
                    <a:p>
                      <a:pPr algn="l" fontAlgn="ctr"/>
                      <a:r>
                        <a:rPr lang="en-US" sz="1400" u="none" strike="noStrike" dirty="0">
                          <a:effectLst/>
                        </a:rPr>
                        <a:t>Child Maltreatment Rate 2011, 2012,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extLst>
                  <a:ext uri="{0D108BD9-81ED-4DB2-BD59-A6C34878D82A}">
                    <a16:rowId xmlns:a16="http://schemas.microsoft.com/office/drawing/2014/main" val="1489688796"/>
                  </a:ext>
                </a:extLst>
              </a:tr>
              <a:tr h="402239">
                <a:tc>
                  <a:txBody>
                    <a:bodyPr/>
                    <a:lstStyle/>
                    <a:p>
                      <a:pPr algn="l" fontAlgn="ctr"/>
                      <a:r>
                        <a:rPr lang="en-US" sz="1400" u="none" strike="noStrike" dirty="0">
                          <a:effectLst/>
                        </a:rPr>
                        <a:t>Teen Birth Rate 2010, 2011, 2012,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tc>
                  <a:txBody>
                    <a:bodyPr/>
                    <a:lstStyle/>
                    <a:p>
                      <a:pPr algn="l" fontAlgn="ctr"/>
                      <a:r>
                        <a:rPr lang="fr-FR" sz="1400" u="none" strike="noStrike" dirty="0">
                          <a:effectLst/>
                        </a:rPr>
                        <a:t>Suicide Rate 2007-2009, 2008-2010, 2009-2011, 2010-2012, 2011-2013</a:t>
                      </a:r>
                      <a:endParaRPr lang="fr-FR" sz="1400" b="0" i="0" u="none" strike="noStrike" dirty="0">
                        <a:solidFill>
                          <a:srgbClr val="000000"/>
                        </a:solidFill>
                        <a:effectLst/>
                        <a:latin typeface="Times New Roman" panose="02020603050405020304" pitchFamily="18" charset="0"/>
                      </a:endParaRPr>
                    </a:p>
                  </a:txBody>
                  <a:tcPr marL="531687" marR="4220" marT="4220" marB="0" anchor="ctr"/>
                </a:tc>
                <a:extLst>
                  <a:ext uri="{0D108BD9-81ED-4DB2-BD59-A6C34878D82A}">
                    <a16:rowId xmlns:a16="http://schemas.microsoft.com/office/drawing/2014/main" val="1057773124"/>
                  </a:ext>
                </a:extLst>
              </a:tr>
              <a:tr h="203089">
                <a:tc>
                  <a:txBody>
                    <a:bodyPr/>
                    <a:lstStyle/>
                    <a:p>
                      <a:pPr algn="l" fontAlgn="ctr"/>
                      <a:r>
                        <a:rPr lang="en-US" sz="1400" u="none" strike="noStrike" dirty="0">
                          <a:effectLst/>
                        </a:rPr>
                        <a:t>Early Prenatal Care 2010, 2011, 2012,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tc>
                  <a:txBody>
                    <a:bodyPr/>
                    <a:lstStyle/>
                    <a:p>
                      <a:pPr algn="l" fontAlgn="ctr"/>
                      <a:r>
                        <a:rPr lang="fr-FR" sz="1400" u="none" strike="noStrike" dirty="0">
                          <a:effectLst/>
                        </a:rPr>
                        <a:t>Domestic Violence 2010, 2011, 2012, 2013</a:t>
                      </a:r>
                      <a:endParaRPr lang="fr-FR" sz="1400" b="0" i="0" u="none" strike="noStrike" dirty="0">
                        <a:solidFill>
                          <a:srgbClr val="000000"/>
                        </a:solidFill>
                        <a:effectLst/>
                        <a:latin typeface="Times New Roman" panose="02020603050405020304" pitchFamily="18" charset="0"/>
                      </a:endParaRPr>
                    </a:p>
                  </a:txBody>
                  <a:tcPr marL="531687" marR="4220" marT="4220" marB="0" anchor="ctr"/>
                </a:tc>
                <a:extLst>
                  <a:ext uri="{0D108BD9-81ED-4DB2-BD59-A6C34878D82A}">
                    <a16:rowId xmlns:a16="http://schemas.microsoft.com/office/drawing/2014/main" val="3834198875"/>
                  </a:ext>
                </a:extLst>
              </a:tr>
              <a:tr h="402239">
                <a:tc>
                  <a:txBody>
                    <a:bodyPr/>
                    <a:lstStyle/>
                    <a:p>
                      <a:pPr algn="l" fontAlgn="ctr"/>
                      <a:r>
                        <a:rPr lang="en-US" sz="1400" u="none" strike="noStrike" dirty="0">
                          <a:effectLst/>
                        </a:rPr>
                        <a:t>Students Entering Kindergarten Ready to Learn 2010, 2011, 2012,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tc>
                  <a:txBody>
                    <a:bodyPr/>
                    <a:lstStyle/>
                    <a:p>
                      <a:pPr algn="l" fontAlgn="ctr"/>
                      <a:r>
                        <a:rPr lang="en-US" sz="1400" u="none" strike="noStrike" dirty="0">
                          <a:effectLst/>
                        </a:rPr>
                        <a:t>Children with Elevated Blood Lead Levels 2009, 2010, 2011, 2012,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extLst>
                  <a:ext uri="{0D108BD9-81ED-4DB2-BD59-A6C34878D82A}">
                    <a16:rowId xmlns:a16="http://schemas.microsoft.com/office/drawing/2014/main" val="3185371840"/>
                  </a:ext>
                </a:extLst>
              </a:tr>
              <a:tr h="402239">
                <a:tc>
                  <a:txBody>
                    <a:bodyPr/>
                    <a:lstStyle/>
                    <a:p>
                      <a:pPr algn="l" fontAlgn="ctr"/>
                      <a:r>
                        <a:rPr lang="en-US" sz="1400" u="none" strike="noStrike" dirty="0">
                          <a:effectLst/>
                        </a:rPr>
                        <a:t>High School Graduation Rate 2009-2010, 2010-2011, 2011-2012, 2012-2013, 2013-2014</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tc>
                  <a:txBody>
                    <a:bodyPr/>
                    <a:lstStyle/>
                    <a:p>
                      <a:pPr algn="l" fontAlgn="ctr"/>
                      <a:r>
                        <a:rPr lang="en-US" sz="1400" u="none" strike="noStrike" dirty="0">
                          <a:effectLst/>
                        </a:rPr>
                        <a:t>Fall-Related Death Rate 2007-2009, 2008-2010, 2009-2011, 2010-2012, 2011-2013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extLst>
                  <a:ext uri="{0D108BD9-81ED-4DB2-BD59-A6C34878D82A}">
                    <a16:rowId xmlns:a16="http://schemas.microsoft.com/office/drawing/2014/main" val="2796343705"/>
                  </a:ext>
                </a:extLst>
              </a:tr>
              <a:tr h="402239">
                <a:tc>
                  <a:txBody>
                    <a:bodyPr/>
                    <a:lstStyle/>
                    <a:p>
                      <a:pPr algn="l" fontAlgn="ctr"/>
                      <a:r>
                        <a:rPr lang="en-US" sz="1400" u="none" strike="noStrike" dirty="0">
                          <a:effectLst/>
                        </a:rPr>
                        <a:t>Children Receiving Blood Lead Screening 2010, 2011, 2012,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tc>
                  <a:txBody>
                    <a:bodyPr/>
                    <a:lstStyle/>
                    <a:p>
                      <a:pPr algn="l" fontAlgn="ctr"/>
                      <a:r>
                        <a:rPr lang="en-US" sz="1400" u="none" strike="noStrike" dirty="0">
                          <a:effectLst/>
                        </a:rPr>
                        <a:t>Pedestrian Injury Rate on Public Roads 2009, 2010, 2011, 2012, 2013, 2014</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extLst>
                  <a:ext uri="{0D108BD9-81ED-4DB2-BD59-A6C34878D82A}">
                    <a16:rowId xmlns:a16="http://schemas.microsoft.com/office/drawing/2014/main" val="2123641963"/>
                  </a:ext>
                </a:extLst>
              </a:tr>
              <a:tr h="203089">
                <a:tc>
                  <a:txBody>
                    <a:bodyPr/>
                    <a:lstStyle/>
                    <a:p>
                      <a:pPr algn="l" fontAlgn="ctr"/>
                      <a:r>
                        <a:rPr lang="en-US" sz="1400" u="none" strike="noStrike" dirty="0">
                          <a:effectLst/>
                        </a:rPr>
                        <a:t>Adults who are a Healthy Weight 2011, 2012,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tc>
                  <a:txBody>
                    <a:bodyPr/>
                    <a:lstStyle/>
                    <a:p>
                      <a:pPr algn="l" fontAlgn="ctr"/>
                      <a:r>
                        <a:rPr lang="en-US" sz="1400" u="none" strike="noStrike" dirty="0">
                          <a:effectLst/>
                        </a:rPr>
                        <a:t>Affordable Housing 2009, 2010, 2011, 2012, 2013, 2014</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extLst>
                  <a:ext uri="{0D108BD9-81ED-4DB2-BD59-A6C34878D82A}">
                    <a16:rowId xmlns:a16="http://schemas.microsoft.com/office/drawing/2014/main" val="1933521609"/>
                  </a:ext>
                </a:extLst>
              </a:tr>
              <a:tr h="402239">
                <a:tc>
                  <a:txBody>
                    <a:bodyPr/>
                    <a:lstStyle/>
                    <a:p>
                      <a:pPr algn="l" fontAlgn="ctr"/>
                      <a:r>
                        <a:rPr lang="en-US" sz="1400" u="none" strike="noStrike" dirty="0">
                          <a:effectLst/>
                        </a:rPr>
                        <a:t>Children and Adolescents who are Obese 2010,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tc>
                  <a:txBody>
                    <a:bodyPr/>
                    <a:lstStyle/>
                    <a:p>
                      <a:pPr algn="l" fontAlgn="ctr"/>
                      <a:r>
                        <a:rPr lang="en-US" sz="1400" u="none" strike="noStrike" dirty="0">
                          <a:effectLst/>
                        </a:rPr>
                        <a:t>Adolescents who Received a Wellness Checkup in the Last Year 2010, 2011, 2012,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extLst>
                  <a:ext uri="{0D108BD9-81ED-4DB2-BD59-A6C34878D82A}">
                    <a16:rowId xmlns:a16="http://schemas.microsoft.com/office/drawing/2014/main" val="3015092563"/>
                  </a:ext>
                </a:extLst>
              </a:tr>
              <a:tr h="203089">
                <a:tc>
                  <a:txBody>
                    <a:bodyPr/>
                    <a:lstStyle/>
                    <a:p>
                      <a:pPr algn="l" fontAlgn="ctr"/>
                      <a:r>
                        <a:rPr lang="en-US" sz="1400" u="none" strike="noStrike" dirty="0">
                          <a:effectLst/>
                        </a:rPr>
                        <a:t>Adults who Currently Smoke 2011, 2012,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tc>
                  <a:txBody>
                    <a:bodyPr/>
                    <a:lstStyle/>
                    <a:p>
                      <a:pPr algn="l" fontAlgn="ctr"/>
                      <a:r>
                        <a:rPr lang="en-US" sz="1400" u="none" strike="noStrike" dirty="0">
                          <a:effectLst/>
                        </a:rPr>
                        <a:t>Children Receiving Dental Care in the Last Year</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extLst>
                  <a:ext uri="{0D108BD9-81ED-4DB2-BD59-A6C34878D82A}">
                    <a16:rowId xmlns:a16="http://schemas.microsoft.com/office/drawing/2014/main" val="40560914"/>
                  </a:ext>
                </a:extLst>
              </a:tr>
              <a:tr h="203089">
                <a:tc>
                  <a:txBody>
                    <a:bodyPr/>
                    <a:lstStyle/>
                    <a:p>
                      <a:pPr algn="l" fontAlgn="ctr"/>
                      <a:r>
                        <a:rPr lang="en-US" sz="1400" u="none" strike="noStrike" dirty="0">
                          <a:effectLst/>
                        </a:rPr>
                        <a:t>Adolescents who Currently Use Tobacco Products 2010,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tc>
                  <a:txBody>
                    <a:bodyPr/>
                    <a:lstStyle/>
                    <a:p>
                      <a:pPr algn="l" fontAlgn="ctr"/>
                      <a:r>
                        <a:rPr lang="en-US" sz="1400" u="none" strike="noStrike" dirty="0">
                          <a:effectLst/>
                        </a:rPr>
                        <a:t>Persons with a Usual Primary Care Provider 2011, 2012,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extLst>
                  <a:ext uri="{0D108BD9-81ED-4DB2-BD59-A6C34878D82A}">
                    <a16:rowId xmlns:a16="http://schemas.microsoft.com/office/drawing/2014/main" val="1885667654"/>
                  </a:ext>
                </a:extLst>
              </a:tr>
              <a:tr h="203089">
                <a:tc>
                  <a:txBody>
                    <a:bodyPr/>
                    <a:lstStyle/>
                    <a:p>
                      <a:pPr algn="l" fontAlgn="ctr"/>
                      <a:r>
                        <a:rPr lang="en-US" sz="1400" u="none" strike="noStrike" dirty="0">
                          <a:effectLst/>
                        </a:rPr>
                        <a:t>HIV Incidence Rate 2009, 2010, 2011, 2012,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tc>
                  <a:txBody>
                    <a:bodyPr/>
                    <a:lstStyle/>
                    <a:p>
                      <a:pPr algn="l" fontAlgn="ctr"/>
                      <a:r>
                        <a:rPr lang="en-US" sz="1400" u="none" strike="noStrike" dirty="0">
                          <a:effectLst/>
                        </a:rPr>
                        <a:t>Uninsured ED Visits 2009, 2010, 2011, 2012, 2013, 2014</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extLst>
                  <a:ext uri="{0D108BD9-81ED-4DB2-BD59-A6C34878D82A}">
                    <a16:rowId xmlns:a16="http://schemas.microsoft.com/office/drawing/2014/main" val="46693958"/>
                  </a:ext>
                </a:extLst>
              </a:tr>
              <a:tr h="203089">
                <a:tc>
                  <a:txBody>
                    <a:bodyPr/>
                    <a:lstStyle/>
                    <a:p>
                      <a:pPr algn="l" fontAlgn="ctr"/>
                      <a:r>
                        <a:rPr lang="en-US" sz="1400" u="none" strike="noStrike" dirty="0">
                          <a:effectLst/>
                        </a:rPr>
                        <a:t>Chlamydia Infection Rate 2009, 2010, 2011, 2012, 2013, 2014</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tc>
                  <a:txBody>
                    <a:bodyPr/>
                    <a:lstStyle/>
                    <a:p>
                      <a:pPr algn="l"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4220" marR="4220" marT="4220" marB="0" anchor="b"/>
                </a:tc>
                <a:extLst>
                  <a:ext uri="{0D108BD9-81ED-4DB2-BD59-A6C34878D82A}">
                    <a16:rowId xmlns:a16="http://schemas.microsoft.com/office/drawing/2014/main" val="2033349265"/>
                  </a:ext>
                </a:extLst>
              </a:tr>
            </a:tbl>
          </a:graphicData>
        </a:graphic>
      </p:graphicFrame>
    </p:spTree>
    <p:extLst>
      <p:ext uri="{BB962C8B-B14F-4D97-AF65-F5344CB8AC3E}">
        <p14:creationId xmlns:p14="http://schemas.microsoft.com/office/powerpoint/2010/main" val="7253244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609F6-50BE-4DD2-90DE-D6982C514D83}"/>
              </a:ext>
            </a:extLst>
          </p:cNvPr>
          <p:cNvSpPr>
            <a:spLocks noGrp="1"/>
          </p:cNvSpPr>
          <p:nvPr>
            <p:ph type="title"/>
          </p:nvPr>
        </p:nvSpPr>
        <p:spPr/>
        <p:txBody>
          <a:bodyPr/>
          <a:lstStyle/>
          <a:p>
            <a:r>
              <a:rPr lang="en-US" dirty="0"/>
              <a:t>Findings</a:t>
            </a:r>
          </a:p>
        </p:txBody>
      </p:sp>
      <p:sp>
        <p:nvSpPr>
          <p:cNvPr id="3" name="Content Placeholder 2">
            <a:extLst>
              <a:ext uri="{FF2B5EF4-FFF2-40B4-BE49-F238E27FC236}">
                <a16:creationId xmlns:a16="http://schemas.microsoft.com/office/drawing/2014/main" id="{E27CF6C2-A3C3-4C04-96FF-CD38B03B7316}"/>
              </a:ext>
            </a:extLst>
          </p:cNvPr>
          <p:cNvSpPr>
            <a:spLocks noGrp="1"/>
          </p:cNvSpPr>
          <p:nvPr>
            <p:ph idx="1"/>
          </p:nvPr>
        </p:nvSpPr>
        <p:spPr/>
        <p:txBody>
          <a:bodyPr/>
          <a:lstStyle/>
          <a:p>
            <a:pPr marL="0" indent="0">
              <a:buNone/>
            </a:pPr>
            <a:r>
              <a:rPr lang="en-US" dirty="0"/>
              <a:t>The 2016 PCO Needs Assessment identified the jurisdictions in Maryland that have the greatest need in regards to the PQI and SHIP 54 measures.  </a:t>
            </a:r>
          </a:p>
          <a:p>
            <a:endParaRPr lang="en-US" dirty="0"/>
          </a:p>
        </p:txBody>
      </p:sp>
      <p:sp>
        <p:nvSpPr>
          <p:cNvPr id="4" name="Slide Number Placeholder 3">
            <a:extLst>
              <a:ext uri="{FF2B5EF4-FFF2-40B4-BE49-F238E27FC236}">
                <a16:creationId xmlns:a16="http://schemas.microsoft.com/office/drawing/2014/main" id="{3F3CE6C5-9ABA-4E79-9934-FDE77E6C11AA}"/>
              </a:ext>
            </a:extLst>
          </p:cNvPr>
          <p:cNvSpPr>
            <a:spLocks noGrp="1"/>
          </p:cNvSpPr>
          <p:nvPr>
            <p:ph type="sldNum" sz="quarter" idx="12"/>
          </p:nvPr>
        </p:nvSpPr>
        <p:spPr/>
        <p:txBody>
          <a:bodyPr/>
          <a:lstStyle/>
          <a:p>
            <a:fld id="{D275CE6D-5C38-C543-B8AD-F8110668FDF9}" type="slidenum">
              <a:rPr lang="en-US" smtClean="0"/>
              <a:pPr/>
              <a:t>63</a:t>
            </a:fld>
            <a:endParaRPr lang="en-US" dirty="0"/>
          </a:p>
        </p:txBody>
      </p:sp>
      <p:sp>
        <p:nvSpPr>
          <p:cNvPr id="5" name="Text Placeholder 4">
            <a:extLst>
              <a:ext uri="{FF2B5EF4-FFF2-40B4-BE49-F238E27FC236}">
                <a16:creationId xmlns:a16="http://schemas.microsoft.com/office/drawing/2014/main" id="{C594E6B7-2109-478E-AC97-1B7CE234952A}"/>
              </a:ext>
            </a:extLst>
          </p:cNvPr>
          <p:cNvSpPr>
            <a:spLocks noGrp="1"/>
          </p:cNvSpPr>
          <p:nvPr>
            <p:ph type="body" sz="quarter" idx="13"/>
          </p:nvPr>
        </p:nvSpPr>
        <p:spPr/>
        <p:txBody>
          <a:bodyPr/>
          <a:lstStyle/>
          <a:p>
            <a:r>
              <a:rPr lang="en-US" dirty="0"/>
              <a:t>PCO Needs Assessment</a:t>
            </a:r>
          </a:p>
        </p:txBody>
      </p:sp>
      <p:graphicFrame>
        <p:nvGraphicFramePr>
          <p:cNvPr id="6" name="Table 6">
            <a:extLst>
              <a:ext uri="{FF2B5EF4-FFF2-40B4-BE49-F238E27FC236}">
                <a16:creationId xmlns:a16="http://schemas.microsoft.com/office/drawing/2014/main" id="{D81741FE-0196-4D57-99A3-60735CB8EA94}"/>
              </a:ext>
            </a:extLst>
          </p:cNvPr>
          <p:cNvGraphicFramePr>
            <a:graphicFrameLocks noGrp="1"/>
          </p:cNvGraphicFramePr>
          <p:nvPr>
            <p:extLst>
              <p:ext uri="{D42A27DB-BD31-4B8C-83A1-F6EECF244321}">
                <p14:modId xmlns:p14="http://schemas.microsoft.com/office/powerpoint/2010/main" val="2065331352"/>
              </p:ext>
            </p:extLst>
          </p:nvPr>
        </p:nvGraphicFramePr>
        <p:xfrm>
          <a:off x="2253974" y="3158066"/>
          <a:ext cx="8128000" cy="259588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664880931"/>
                    </a:ext>
                  </a:extLst>
                </a:gridCol>
                <a:gridCol w="4064000">
                  <a:extLst>
                    <a:ext uri="{9D8B030D-6E8A-4147-A177-3AD203B41FA5}">
                      <a16:colId xmlns:a16="http://schemas.microsoft.com/office/drawing/2014/main" val="2808868248"/>
                    </a:ext>
                  </a:extLst>
                </a:gridCol>
              </a:tblGrid>
              <a:tr h="370840">
                <a:tc>
                  <a:txBody>
                    <a:bodyPr/>
                    <a:lstStyle/>
                    <a:p>
                      <a:r>
                        <a:rPr lang="en-US" dirty="0"/>
                        <a:t>Worst Quartile Ranking</a:t>
                      </a:r>
                    </a:p>
                  </a:txBody>
                  <a:tcPr/>
                </a:tc>
                <a:tc>
                  <a:txBody>
                    <a:bodyPr/>
                    <a:lstStyle/>
                    <a:p>
                      <a:r>
                        <a:rPr lang="en-US" dirty="0"/>
                        <a:t>Best Quartile Ranking</a:t>
                      </a:r>
                    </a:p>
                  </a:txBody>
                  <a:tcPr/>
                </a:tc>
                <a:extLst>
                  <a:ext uri="{0D108BD9-81ED-4DB2-BD59-A6C34878D82A}">
                    <a16:rowId xmlns:a16="http://schemas.microsoft.com/office/drawing/2014/main" val="2659398145"/>
                  </a:ext>
                </a:extLst>
              </a:tr>
              <a:tr h="370840">
                <a:tc>
                  <a:txBody>
                    <a:bodyPr/>
                    <a:lstStyle/>
                    <a:p>
                      <a:r>
                        <a:rPr lang="en-US" dirty="0"/>
                        <a:t>Baltimore City</a:t>
                      </a:r>
                    </a:p>
                  </a:txBody>
                  <a:tcPr/>
                </a:tc>
                <a:tc>
                  <a:txBody>
                    <a:bodyPr/>
                    <a:lstStyle/>
                    <a:p>
                      <a:r>
                        <a:rPr lang="en-US" dirty="0"/>
                        <a:t>Carroll County</a:t>
                      </a:r>
                    </a:p>
                  </a:txBody>
                  <a:tcPr/>
                </a:tc>
                <a:extLst>
                  <a:ext uri="{0D108BD9-81ED-4DB2-BD59-A6C34878D82A}">
                    <a16:rowId xmlns:a16="http://schemas.microsoft.com/office/drawing/2014/main" val="3411096654"/>
                  </a:ext>
                </a:extLst>
              </a:tr>
              <a:tr h="370840">
                <a:tc>
                  <a:txBody>
                    <a:bodyPr/>
                    <a:lstStyle/>
                    <a:p>
                      <a:r>
                        <a:rPr lang="en-US" dirty="0"/>
                        <a:t>Allegany County</a:t>
                      </a:r>
                    </a:p>
                  </a:txBody>
                  <a:tcPr/>
                </a:tc>
                <a:tc>
                  <a:txBody>
                    <a:bodyPr/>
                    <a:lstStyle/>
                    <a:p>
                      <a:r>
                        <a:rPr lang="en-US" dirty="0"/>
                        <a:t>Frederick County</a:t>
                      </a:r>
                    </a:p>
                  </a:txBody>
                  <a:tcPr/>
                </a:tc>
                <a:extLst>
                  <a:ext uri="{0D108BD9-81ED-4DB2-BD59-A6C34878D82A}">
                    <a16:rowId xmlns:a16="http://schemas.microsoft.com/office/drawing/2014/main" val="813527216"/>
                  </a:ext>
                </a:extLst>
              </a:tr>
              <a:tr h="370840">
                <a:tc>
                  <a:txBody>
                    <a:bodyPr/>
                    <a:lstStyle/>
                    <a:p>
                      <a:r>
                        <a:rPr lang="en-US" dirty="0"/>
                        <a:t>Dorchester County</a:t>
                      </a:r>
                    </a:p>
                  </a:txBody>
                  <a:tcPr/>
                </a:tc>
                <a:tc>
                  <a:txBody>
                    <a:bodyPr/>
                    <a:lstStyle/>
                    <a:p>
                      <a:r>
                        <a:rPr lang="en-US" dirty="0"/>
                        <a:t>Harford County</a:t>
                      </a:r>
                    </a:p>
                  </a:txBody>
                  <a:tcPr/>
                </a:tc>
                <a:extLst>
                  <a:ext uri="{0D108BD9-81ED-4DB2-BD59-A6C34878D82A}">
                    <a16:rowId xmlns:a16="http://schemas.microsoft.com/office/drawing/2014/main" val="2789775619"/>
                  </a:ext>
                </a:extLst>
              </a:tr>
              <a:tr h="370840">
                <a:tc>
                  <a:txBody>
                    <a:bodyPr/>
                    <a:lstStyle/>
                    <a:p>
                      <a:r>
                        <a:rPr lang="en-US" dirty="0"/>
                        <a:t>Kent County</a:t>
                      </a:r>
                    </a:p>
                  </a:txBody>
                  <a:tcPr/>
                </a:tc>
                <a:tc>
                  <a:txBody>
                    <a:bodyPr/>
                    <a:lstStyle/>
                    <a:p>
                      <a:r>
                        <a:rPr lang="en-US" dirty="0"/>
                        <a:t>Howard County</a:t>
                      </a:r>
                    </a:p>
                  </a:txBody>
                  <a:tcPr/>
                </a:tc>
                <a:extLst>
                  <a:ext uri="{0D108BD9-81ED-4DB2-BD59-A6C34878D82A}">
                    <a16:rowId xmlns:a16="http://schemas.microsoft.com/office/drawing/2014/main" val="1714063509"/>
                  </a:ext>
                </a:extLst>
              </a:tr>
              <a:tr h="370840">
                <a:tc>
                  <a:txBody>
                    <a:bodyPr/>
                    <a:lstStyle/>
                    <a:p>
                      <a:r>
                        <a:rPr lang="en-US" dirty="0"/>
                        <a:t>Washington County</a:t>
                      </a:r>
                    </a:p>
                  </a:txBody>
                  <a:tcPr/>
                </a:tc>
                <a:tc>
                  <a:txBody>
                    <a:bodyPr/>
                    <a:lstStyle/>
                    <a:p>
                      <a:r>
                        <a:rPr lang="en-US" dirty="0"/>
                        <a:t>Montgomery County</a:t>
                      </a:r>
                    </a:p>
                  </a:txBody>
                  <a:tcPr/>
                </a:tc>
                <a:extLst>
                  <a:ext uri="{0D108BD9-81ED-4DB2-BD59-A6C34878D82A}">
                    <a16:rowId xmlns:a16="http://schemas.microsoft.com/office/drawing/2014/main" val="2840599922"/>
                  </a:ext>
                </a:extLst>
              </a:tr>
              <a:tr h="370840">
                <a:tc>
                  <a:txBody>
                    <a:bodyPr/>
                    <a:lstStyle/>
                    <a:p>
                      <a:r>
                        <a:rPr lang="en-US" dirty="0"/>
                        <a:t>Wicomico County</a:t>
                      </a:r>
                    </a:p>
                  </a:txBody>
                  <a:tcPr/>
                </a:tc>
                <a:tc>
                  <a:txBody>
                    <a:bodyPr/>
                    <a:lstStyle/>
                    <a:p>
                      <a:r>
                        <a:rPr lang="en-US" dirty="0"/>
                        <a:t>Queen Anne’s County</a:t>
                      </a:r>
                    </a:p>
                  </a:txBody>
                  <a:tcPr/>
                </a:tc>
                <a:extLst>
                  <a:ext uri="{0D108BD9-81ED-4DB2-BD59-A6C34878D82A}">
                    <a16:rowId xmlns:a16="http://schemas.microsoft.com/office/drawing/2014/main" val="2969537832"/>
                  </a:ext>
                </a:extLst>
              </a:tr>
            </a:tbl>
          </a:graphicData>
        </a:graphic>
      </p:graphicFrame>
    </p:spTree>
    <p:extLst>
      <p:ext uri="{BB962C8B-B14F-4D97-AF65-F5344CB8AC3E}">
        <p14:creationId xmlns:p14="http://schemas.microsoft.com/office/powerpoint/2010/main" val="13129712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D9031-8B00-49BD-831C-6866F4C081E5}"/>
              </a:ext>
            </a:extLst>
          </p:cNvPr>
          <p:cNvSpPr>
            <a:spLocks noGrp="1"/>
          </p:cNvSpPr>
          <p:nvPr>
            <p:ph type="title"/>
          </p:nvPr>
        </p:nvSpPr>
        <p:spPr>
          <a:xfrm>
            <a:off x="6888114" y="1685963"/>
            <a:ext cx="4843491" cy="994949"/>
          </a:xfrm>
        </p:spPr>
        <p:txBody>
          <a:bodyPr>
            <a:normAutofit fontScale="90000"/>
          </a:bodyPr>
          <a:lstStyle/>
          <a:p>
            <a:r>
              <a:rPr lang="en-US" dirty="0"/>
              <a:t>Quartile Ranking by County Statewide</a:t>
            </a:r>
          </a:p>
        </p:txBody>
      </p:sp>
      <p:graphicFrame>
        <p:nvGraphicFramePr>
          <p:cNvPr id="6" name="Content Placeholder 5">
            <a:extLst>
              <a:ext uri="{FF2B5EF4-FFF2-40B4-BE49-F238E27FC236}">
                <a16:creationId xmlns:a16="http://schemas.microsoft.com/office/drawing/2014/main" id="{D2933E64-FBAB-42A8-8370-2923E549B729}"/>
              </a:ext>
            </a:extLst>
          </p:cNvPr>
          <p:cNvGraphicFramePr>
            <a:graphicFrameLocks noGrp="1"/>
          </p:cNvGraphicFramePr>
          <p:nvPr>
            <p:ph idx="1"/>
            <p:extLst>
              <p:ext uri="{D42A27DB-BD31-4B8C-83A1-F6EECF244321}">
                <p14:modId xmlns:p14="http://schemas.microsoft.com/office/powerpoint/2010/main" val="827710894"/>
              </p:ext>
            </p:extLst>
          </p:nvPr>
        </p:nvGraphicFramePr>
        <p:xfrm>
          <a:off x="884583" y="969154"/>
          <a:ext cx="5291725" cy="5284016"/>
        </p:xfrm>
        <a:graphic>
          <a:graphicData uri="http://schemas.openxmlformats.org/drawingml/2006/table">
            <a:tbl>
              <a:tblPr firstRow="1" firstCol="1" bandRow="1">
                <a:tableStyleId>{5C22544A-7EE6-4342-B048-85BDC9FD1C3A}</a:tableStyleId>
              </a:tblPr>
              <a:tblGrid>
                <a:gridCol w="1812737">
                  <a:extLst>
                    <a:ext uri="{9D8B030D-6E8A-4147-A177-3AD203B41FA5}">
                      <a16:colId xmlns:a16="http://schemas.microsoft.com/office/drawing/2014/main" val="1819862849"/>
                    </a:ext>
                  </a:extLst>
                </a:gridCol>
                <a:gridCol w="1739494">
                  <a:extLst>
                    <a:ext uri="{9D8B030D-6E8A-4147-A177-3AD203B41FA5}">
                      <a16:colId xmlns:a16="http://schemas.microsoft.com/office/drawing/2014/main" val="847280026"/>
                    </a:ext>
                  </a:extLst>
                </a:gridCol>
                <a:gridCol w="1739494">
                  <a:extLst>
                    <a:ext uri="{9D8B030D-6E8A-4147-A177-3AD203B41FA5}">
                      <a16:colId xmlns:a16="http://schemas.microsoft.com/office/drawing/2014/main" val="2095792240"/>
                    </a:ext>
                  </a:extLst>
                </a:gridCol>
              </a:tblGrid>
              <a:tr h="203484">
                <a:tc>
                  <a:txBody>
                    <a:bodyPr/>
                    <a:lstStyle/>
                    <a:p>
                      <a:pPr marL="0" marR="0" algn="ctr">
                        <a:spcBef>
                          <a:spcPts val="0"/>
                        </a:spcBef>
                        <a:spcAft>
                          <a:spcPts val="0"/>
                        </a:spcAft>
                      </a:pPr>
                      <a:r>
                        <a:rPr lang="en-US" sz="1100" dirty="0">
                          <a:effectLst/>
                        </a:rPr>
                        <a:t>Jurisdictions</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gridSpan="2">
                  <a:txBody>
                    <a:bodyPr/>
                    <a:lstStyle/>
                    <a:p>
                      <a:pPr marL="0" marR="0" algn="ctr">
                        <a:spcBef>
                          <a:spcPts val="0"/>
                        </a:spcBef>
                        <a:spcAft>
                          <a:spcPts val="0"/>
                        </a:spcAft>
                      </a:pPr>
                      <a:r>
                        <a:rPr lang="en-US" sz="1100" dirty="0">
                          <a:effectLst/>
                        </a:rPr>
                        <a:t>Indicator Score</a:t>
                      </a:r>
                      <a:endParaRPr lang="en-US" sz="1100" dirty="0">
                        <a:effectLst/>
                        <a:latin typeface="Times New Roman" panose="02020603050405020304" pitchFamily="18" charset="0"/>
                        <a:ea typeface="Times New Roman" panose="02020603050405020304" pitchFamily="18" charset="0"/>
                      </a:endParaRPr>
                    </a:p>
                  </a:txBody>
                  <a:tcPr marL="60157" marR="60157" marT="0" marB="0" anchor="b"/>
                </a:tc>
                <a:tc hMerge="1">
                  <a:txBody>
                    <a:bodyPr/>
                    <a:lstStyle/>
                    <a:p>
                      <a:endParaRPr lang="en-US"/>
                    </a:p>
                  </a:txBody>
                  <a:tcPr/>
                </a:tc>
                <a:extLst>
                  <a:ext uri="{0D108BD9-81ED-4DB2-BD59-A6C34878D82A}">
                    <a16:rowId xmlns:a16="http://schemas.microsoft.com/office/drawing/2014/main" val="3809440133"/>
                  </a:ext>
                </a:extLst>
              </a:tr>
              <a:tr h="203484">
                <a:tc>
                  <a:txBody>
                    <a:bodyPr/>
                    <a:lstStyle/>
                    <a:p>
                      <a:pPr marL="0" marR="0" algn="ctr">
                        <a:spcBef>
                          <a:spcPts val="0"/>
                        </a:spcBef>
                        <a:spcAft>
                          <a:spcPts val="0"/>
                        </a:spcAft>
                      </a:pPr>
                      <a:r>
                        <a:rPr lang="en-US" sz="1100" dirty="0">
                          <a:effectLst/>
                        </a:rPr>
                        <a:t>Montgomery</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293</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rowSpan="6">
                  <a:txBody>
                    <a:bodyPr/>
                    <a:lstStyle/>
                    <a:p>
                      <a:pPr marL="0" marR="0" algn="ctr">
                        <a:spcBef>
                          <a:spcPts val="0"/>
                        </a:spcBef>
                        <a:spcAft>
                          <a:spcPts val="0"/>
                        </a:spcAft>
                      </a:pPr>
                      <a:r>
                        <a:rPr lang="en-US" sz="1100" dirty="0">
                          <a:effectLst/>
                        </a:rPr>
                        <a:t>Top Quartile (Best)</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extLst>
                  <a:ext uri="{0D108BD9-81ED-4DB2-BD59-A6C34878D82A}">
                    <a16:rowId xmlns:a16="http://schemas.microsoft.com/office/drawing/2014/main" val="2446966634"/>
                  </a:ext>
                </a:extLst>
              </a:tr>
              <a:tr h="203484">
                <a:tc>
                  <a:txBody>
                    <a:bodyPr/>
                    <a:lstStyle/>
                    <a:p>
                      <a:pPr marL="0" marR="0" algn="ctr">
                        <a:spcBef>
                          <a:spcPts val="0"/>
                        </a:spcBef>
                        <a:spcAft>
                          <a:spcPts val="0"/>
                        </a:spcAft>
                      </a:pPr>
                      <a:r>
                        <a:rPr lang="en-US" sz="1100" dirty="0">
                          <a:effectLst/>
                        </a:rPr>
                        <a:t>Howard</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339</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vMerge="1">
                  <a:txBody>
                    <a:bodyPr/>
                    <a:lstStyle/>
                    <a:p>
                      <a:endParaRPr lang="en-US"/>
                    </a:p>
                  </a:txBody>
                  <a:tcPr/>
                </a:tc>
                <a:extLst>
                  <a:ext uri="{0D108BD9-81ED-4DB2-BD59-A6C34878D82A}">
                    <a16:rowId xmlns:a16="http://schemas.microsoft.com/office/drawing/2014/main" val="426403228"/>
                  </a:ext>
                </a:extLst>
              </a:tr>
              <a:tr h="203484">
                <a:tc>
                  <a:txBody>
                    <a:bodyPr/>
                    <a:lstStyle/>
                    <a:p>
                      <a:pPr marL="0" marR="0" algn="ctr">
                        <a:spcBef>
                          <a:spcPts val="0"/>
                        </a:spcBef>
                        <a:spcAft>
                          <a:spcPts val="0"/>
                        </a:spcAft>
                      </a:pPr>
                      <a:r>
                        <a:rPr lang="en-US" sz="1100" dirty="0">
                          <a:effectLst/>
                        </a:rPr>
                        <a:t>Queen Anne's</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366</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vMerge="1">
                  <a:txBody>
                    <a:bodyPr/>
                    <a:lstStyle/>
                    <a:p>
                      <a:endParaRPr lang="en-US"/>
                    </a:p>
                  </a:txBody>
                  <a:tcPr/>
                </a:tc>
                <a:extLst>
                  <a:ext uri="{0D108BD9-81ED-4DB2-BD59-A6C34878D82A}">
                    <a16:rowId xmlns:a16="http://schemas.microsoft.com/office/drawing/2014/main" val="2999035266"/>
                  </a:ext>
                </a:extLst>
              </a:tr>
              <a:tr h="203484">
                <a:tc>
                  <a:txBody>
                    <a:bodyPr/>
                    <a:lstStyle/>
                    <a:p>
                      <a:pPr marL="0" marR="0" algn="ctr">
                        <a:spcBef>
                          <a:spcPts val="0"/>
                        </a:spcBef>
                        <a:spcAft>
                          <a:spcPts val="0"/>
                        </a:spcAft>
                      </a:pPr>
                      <a:r>
                        <a:rPr lang="en-US" sz="1100" dirty="0">
                          <a:effectLst/>
                        </a:rPr>
                        <a:t>Carroll</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403</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vMerge="1">
                  <a:txBody>
                    <a:bodyPr/>
                    <a:lstStyle/>
                    <a:p>
                      <a:endParaRPr lang="en-US"/>
                    </a:p>
                  </a:txBody>
                  <a:tcPr/>
                </a:tc>
                <a:extLst>
                  <a:ext uri="{0D108BD9-81ED-4DB2-BD59-A6C34878D82A}">
                    <a16:rowId xmlns:a16="http://schemas.microsoft.com/office/drawing/2014/main" val="3211506060"/>
                  </a:ext>
                </a:extLst>
              </a:tr>
              <a:tr h="203484">
                <a:tc>
                  <a:txBody>
                    <a:bodyPr/>
                    <a:lstStyle/>
                    <a:p>
                      <a:pPr marL="0" marR="0" algn="ctr">
                        <a:spcBef>
                          <a:spcPts val="0"/>
                        </a:spcBef>
                        <a:spcAft>
                          <a:spcPts val="0"/>
                        </a:spcAft>
                      </a:pPr>
                      <a:r>
                        <a:rPr lang="en-US" sz="1100" dirty="0">
                          <a:effectLst/>
                        </a:rPr>
                        <a:t>Frederick</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405</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vMerge="1">
                  <a:txBody>
                    <a:bodyPr/>
                    <a:lstStyle/>
                    <a:p>
                      <a:endParaRPr lang="en-US"/>
                    </a:p>
                  </a:txBody>
                  <a:tcPr/>
                </a:tc>
                <a:extLst>
                  <a:ext uri="{0D108BD9-81ED-4DB2-BD59-A6C34878D82A}">
                    <a16:rowId xmlns:a16="http://schemas.microsoft.com/office/drawing/2014/main" val="4242627442"/>
                  </a:ext>
                </a:extLst>
              </a:tr>
              <a:tr h="203484">
                <a:tc>
                  <a:txBody>
                    <a:bodyPr/>
                    <a:lstStyle/>
                    <a:p>
                      <a:pPr marL="0" marR="0" algn="ctr">
                        <a:spcBef>
                          <a:spcPts val="0"/>
                        </a:spcBef>
                        <a:spcAft>
                          <a:spcPts val="0"/>
                        </a:spcAft>
                      </a:pPr>
                      <a:r>
                        <a:rPr lang="en-US" sz="1100" dirty="0">
                          <a:effectLst/>
                        </a:rPr>
                        <a:t>Harford</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469</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vMerge="1">
                  <a:txBody>
                    <a:bodyPr/>
                    <a:lstStyle/>
                    <a:p>
                      <a:endParaRPr lang="en-US"/>
                    </a:p>
                  </a:txBody>
                  <a:tcPr/>
                </a:tc>
                <a:extLst>
                  <a:ext uri="{0D108BD9-81ED-4DB2-BD59-A6C34878D82A}">
                    <a16:rowId xmlns:a16="http://schemas.microsoft.com/office/drawing/2014/main" val="2252981322"/>
                  </a:ext>
                </a:extLst>
              </a:tr>
              <a:tr h="203484">
                <a:tc>
                  <a:txBody>
                    <a:bodyPr/>
                    <a:lstStyle/>
                    <a:p>
                      <a:pPr marL="0" marR="0" algn="ctr">
                        <a:spcBef>
                          <a:spcPts val="0"/>
                        </a:spcBef>
                        <a:spcAft>
                          <a:spcPts val="0"/>
                        </a:spcAft>
                      </a:pPr>
                      <a:r>
                        <a:rPr lang="en-US" sz="1100" dirty="0">
                          <a:effectLst/>
                        </a:rPr>
                        <a:t>Calvert</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527</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rowSpan="6">
                  <a:txBody>
                    <a:bodyPr/>
                    <a:lstStyle/>
                    <a:p>
                      <a:pPr marL="0" marR="0" algn="ctr">
                        <a:spcBef>
                          <a:spcPts val="0"/>
                        </a:spcBef>
                        <a:spcAft>
                          <a:spcPts val="0"/>
                        </a:spcAft>
                      </a:pPr>
                      <a:r>
                        <a:rPr lang="en-US" sz="1100" dirty="0">
                          <a:effectLst/>
                        </a:rPr>
                        <a:t>Second Quartile</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extLst>
                  <a:ext uri="{0D108BD9-81ED-4DB2-BD59-A6C34878D82A}">
                    <a16:rowId xmlns:a16="http://schemas.microsoft.com/office/drawing/2014/main" val="3139045619"/>
                  </a:ext>
                </a:extLst>
              </a:tr>
              <a:tr h="203484">
                <a:tc>
                  <a:txBody>
                    <a:bodyPr/>
                    <a:lstStyle/>
                    <a:p>
                      <a:pPr marL="0" marR="0" algn="ctr">
                        <a:spcBef>
                          <a:spcPts val="0"/>
                        </a:spcBef>
                        <a:spcAft>
                          <a:spcPts val="0"/>
                        </a:spcAft>
                      </a:pPr>
                      <a:r>
                        <a:rPr lang="en-US" sz="1100" dirty="0">
                          <a:effectLst/>
                        </a:rPr>
                        <a:t>Garrett</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532</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vMerge="1">
                  <a:txBody>
                    <a:bodyPr/>
                    <a:lstStyle/>
                    <a:p>
                      <a:endParaRPr lang="en-US"/>
                    </a:p>
                  </a:txBody>
                  <a:tcPr/>
                </a:tc>
                <a:extLst>
                  <a:ext uri="{0D108BD9-81ED-4DB2-BD59-A6C34878D82A}">
                    <a16:rowId xmlns:a16="http://schemas.microsoft.com/office/drawing/2014/main" val="4243367343"/>
                  </a:ext>
                </a:extLst>
              </a:tr>
              <a:tr h="203484">
                <a:tc>
                  <a:txBody>
                    <a:bodyPr/>
                    <a:lstStyle/>
                    <a:p>
                      <a:pPr marL="0" marR="0" algn="ctr">
                        <a:spcBef>
                          <a:spcPts val="0"/>
                        </a:spcBef>
                        <a:spcAft>
                          <a:spcPts val="0"/>
                        </a:spcAft>
                      </a:pPr>
                      <a:r>
                        <a:rPr lang="en-US" sz="1100" dirty="0">
                          <a:effectLst/>
                        </a:rPr>
                        <a:t>Anne Arundel</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554</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vMerge="1">
                  <a:txBody>
                    <a:bodyPr/>
                    <a:lstStyle/>
                    <a:p>
                      <a:endParaRPr lang="en-US"/>
                    </a:p>
                  </a:txBody>
                  <a:tcPr/>
                </a:tc>
                <a:extLst>
                  <a:ext uri="{0D108BD9-81ED-4DB2-BD59-A6C34878D82A}">
                    <a16:rowId xmlns:a16="http://schemas.microsoft.com/office/drawing/2014/main" val="1053615648"/>
                  </a:ext>
                </a:extLst>
              </a:tr>
              <a:tr h="203484">
                <a:tc>
                  <a:txBody>
                    <a:bodyPr/>
                    <a:lstStyle/>
                    <a:p>
                      <a:pPr marL="0" marR="0" algn="ctr">
                        <a:spcBef>
                          <a:spcPts val="0"/>
                        </a:spcBef>
                        <a:spcAft>
                          <a:spcPts val="0"/>
                        </a:spcAft>
                      </a:pPr>
                      <a:r>
                        <a:rPr lang="en-US" sz="1100" dirty="0">
                          <a:effectLst/>
                        </a:rPr>
                        <a:t>Worcester</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596</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vMerge="1">
                  <a:txBody>
                    <a:bodyPr/>
                    <a:lstStyle/>
                    <a:p>
                      <a:endParaRPr lang="en-US"/>
                    </a:p>
                  </a:txBody>
                  <a:tcPr/>
                </a:tc>
                <a:extLst>
                  <a:ext uri="{0D108BD9-81ED-4DB2-BD59-A6C34878D82A}">
                    <a16:rowId xmlns:a16="http://schemas.microsoft.com/office/drawing/2014/main" val="4005378884"/>
                  </a:ext>
                </a:extLst>
              </a:tr>
              <a:tr h="203484">
                <a:tc>
                  <a:txBody>
                    <a:bodyPr/>
                    <a:lstStyle/>
                    <a:p>
                      <a:pPr marL="0" marR="0" algn="ctr">
                        <a:spcBef>
                          <a:spcPts val="0"/>
                        </a:spcBef>
                        <a:spcAft>
                          <a:spcPts val="0"/>
                        </a:spcAft>
                      </a:pPr>
                      <a:r>
                        <a:rPr lang="en-US" sz="1100" dirty="0">
                          <a:effectLst/>
                        </a:rPr>
                        <a:t>Talbot</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598</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vMerge="1">
                  <a:txBody>
                    <a:bodyPr/>
                    <a:lstStyle/>
                    <a:p>
                      <a:endParaRPr lang="en-US"/>
                    </a:p>
                  </a:txBody>
                  <a:tcPr/>
                </a:tc>
                <a:extLst>
                  <a:ext uri="{0D108BD9-81ED-4DB2-BD59-A6C34878D82A}">
                    <a16:rowId xmlns:a16="http://schemas.microsoft.com/office/drawing/2014/main" val="885117303"/>
                  </a:ext>
                </a:extLst>
              </a:tr>
              <a:tr h="203484">
                <a:tc>
                  <a:txBody>
                    <a:bodyPr/>
                    <a:lstStyle/>
                    <a:p>
                      <a:pPr marL="0" marR="0" algn="ctr">
                        <a:spcBef>
                          <a:spcPts val="0"/>
                        </a:spcBef>
                        <a:spcAft>
                          <a:spcPts val="0"/>
                        </a:spcAft>
                      </a:pPr>
                      <a:r>
                        <a:rPr lang="en-US" sz="1100" dirty="0">
                          <a:effectLst/>
                        </a:rPr>
                        <a:t>Cecil</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633</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vMerge="1">
                  <a:txBody>
                    <a:bodyPr/>
                    <a:lstStyle/>
                    <a:p>
                      <a:endParaRPr lang="en-US"/>
                    </a:p>
                  </a:txBody>
                  <a:tcPr/>
                </a:tc>
                <a:extLst>
                  <a:ext uri="{0D108BD9-81ED-4DB2-BD59-A6C34878D82A}">
                    <a16:rowId xmlns:a16="http://schemas.microsoft.com/office/drawing/2014/main" val="293281726"/>
                  </a:ext>
                </a:extLst>
              </a:tr>
              <a:tr h="203484">
                <a:tc>
                  <a:txBody>
                    <a:bodyPr/>
                    <a:lstStyle/>
                    <a:p>
                      <a:pPr marL="0" marR="0" algn="ctr">
                        <a:spcBef>
                          <a:spcPts val="0"/>
                        </a:spcBef>
                        <a:spcAft>
                          <a:spcPts val="0"/>
                        </a:spcAft>
                      </a:pPr>
                      <a:r>
                        <a:rPr lang="en-US" sz="1100" dirty="0">
                          <a:effectLst/>
                        </a:rPr>
                        <a:t>Prince George's</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640</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rowSpan="6">
                  <a:txBody>
                    <a:bodyPr/>
                    <a:lstStyle/>
                    <a:p>
                      <a:pPr marL="0" marR="0" algn="ctr">
                        <a:spcBef>
                          <a:spcPts val="0"/>
                        </a:spcBef>
                        <a:spcAft>
                          <a:spcPts val="0"/>
                        </a:spcAft>
                      </a:pPr>
                      <a:r>
                        <a:rPr lang="en-US" sz="1100" dirty="0">
                          <a:effectLst/>
                        </a:rPr>
                        <a:t>Third Quartile</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extLst>
                  <a:ext uri="{0D108BD9-81ED-4DB2-BD59-A6C34878D82A}">
                    <a16:rowId xmlns:a16="http://schemas.microsoft.com/office/drawing/2014/main" val="2306794592"/>
                  </a:ext>
                </a:extLst>
              </a:tr>
              <a:tr h="203484">
                <a:tc>
                  <a:txBody>
                    <a:bodyPr/>
                    <a:lstStyle/>
                    <a:p>
                      <a:pPr marL="0" marR="0" algn="ctr">
                        <a:spcBef>
                          <a:spcPts val="0"/>
                        </a:spcBef>
                        <a:spcAft>
                          <a:spcPts val="0"/>
                        </a:spcAft>
                      </a:pPr>
                      <a:r>
                        <a:rPr lang="en-US" sz="1100" dirty="0">
                          <a:effectLst/>
                        </a:rPr>
                        <a:t>Saint Mary's</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647</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vMerge="1">
                  <a:txBody>
                    <a:bodyPr/>
                    <a:lstStyle/>
                    <a:p>
                      <a:endParaRPr lang="en-US"/>
                    </a:p>
                  </a:txBody>
                  <a:tcPr/>
                </a:tc>
                <a:extLst>
                  <a:ext uri="{0D108BD9-81ED-4DB2-BD59-A6C34878D82A}">
                    <a16:rowId xmlns:a16="http://schemas.microsoft.com/office/drawing/2014/main" val="652432639"/>
                  </a:ext>
                </a:extLst>
              </a:tr>
              <a:tr h="203484">
                <a:tc>
                  <a:txBody>
                    <a:bodyPr/>
                    <a:lstStyle/>
                    <a:p>
                      <a:pPr marL="0" marR="0" algn="ctr">
                        <a:spcBef>
                          <a:spcPts val="0"/>
                        </a:spcBef>
                        <a:spcAft>
                          <a:spcPts val="0"/>
                        </a:spcAft>
                      </a:pPr>
                      <a:r>
                        <a:rPr lang="en-US" sz="1100" dirty="0">
                          <a:effectLst/>
                        </a:rPr>
                        <a:t>Caroline</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651</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vMerge="1">
                  <a:txBody>
                    <a:bodyPr/>
                    <a:lstStyle/>
                    <a:p>
                      <a:endParaRPr lang="en-US"/>
                    </a:p>
                  </a:txBody>
                  <a:tcPr/>
                </a:tc>
                <a:extLst>
                  <a:ext uri="{0D108BD9-81ED-4DB2-BD59-A6C34878D82A}">
                    <a16:rowId xmlns:a16="http://schemas.microsoft.com/office/drawing/2014/main" val="2104541112"/>
                  </a:ext>
                </a:extLst>
              </a:tr>
              <a:tr h="203484">
                <a:tc>
                  <a:txBody>
                    <a:bodyPr/>
                    <a:lstStyle/>
                    <a:p>
                      <a:pPr marL="0" marR="0" algn="ctr">
                        <a:spcBef>
                          <a:spcPts val="0"/>
                        </a:spcBef>
                        <a:spcAft>
                          <a:spcPts val="0"/>
                        </a:spcAft>
                      </a:pPr>
                      <a:r>
                        <a:rPr lang="en-US" sz="1100" dirty="0">
                          <a:effectLst/>
                        </a:rPr>
                        <a:t>Charles</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689</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vMerge="1">
                  <a:txBody>
                    <a:bodyPr/>
                    <a:lstStyle/>
                    <a:p>
                      <a:endParaRPr lang="en-US"/>
                    </a:p>
                  </a:txBody>
                  <a:tcPr/>
                </a:tc>
                <a:extLst>
                  <a:ext uri="{0D108BD9-81ED-4DB2-BD59-A6C34878D82A}">
                    <a16:rowId xmlns:a16="http://schemas.microsoft.com/office/drawing/2014/main" val="4290849028"/>
                  </a:ext>
                </a:extLst>
              </a:tr>
              <a:tr h="203484">
                <a:tc>
                  <a:txBody>
                    <a:bodyPr/>
                    <a:lstStyle/>
                    <a:p>
                      <a:pPr marL="0" marR="0" algn="ctr">
                        <a:spcBef>
                          <a:spcPts val="0"/>
                        </a:spcBef>
                        <a:spcAft>
                          <a:spcPts val="0"/>
                        </a:spcAft>
                      </a:pPr>
                      <a:r>
                        <a:rPr lang="en-US" sz="1100" dirty="0">
                          <a:effectLst/>
                        </a:rPr>
                        <a:t>Somerset</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690</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vMerge="1">
                  <a:txBody>
                    <a:bodyPr/>
                    <a:lstStyle/>
                    <a:p>
                      <a:endParaRPr lang="en-US"/>
                    </a:p>
                  </a:txBody>
                  <a:tcPr/>
                </a:tc>
                <a:extLst>
                  <a:ext uri="{0D108BD9-81ED-4DB2-BD59-A6C34878D82A}">
                    <a16:rowId xmlns:a16="http://schemas.microsoft.com/office/drawing/2014/main" val="742737411"/>
                  </a:ext>
                </a:extLst>
              </a:tr>
              <a:tr h="392574">
                <a:tc>
                  <a:txBody>
                    <a:bodyPr/>
                    <a:lstStyle/>
                    <a:p>
                      <a:pPr marL="0" marR="0" algn="ctr">
                        <a:spcBef>
                          <a:spcPts val="0"/>
                        </a:spcBef>
                        <a:spcAft>
                          <a:spcPts val="0"/>
                        </a:spcAft>
                      </a:pPr>
                      <a:r>
                        <a:rPr lang="en-US" sz="1100" dirty="0">
                          <a:effectLst/>
                        </a:rPr>
                        <a:t>Baltimore County</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699</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vMerge="1">
                  <a:txBody>
                    <a:bodyPr/>
                    <a:lstStyle/>
                    <a:p>
                      <a:endParaRPr lang="en-US"/>
                    </a:p>
                  </a:txBody>
                  <a:tcPr/>
                </a:tc>
                <a:extLst>
                  <a:ext uri="{0D108BD9-81ED-4DB2-BD59-A6C34878D82A}">
                    <a16:rowId xmlns:a16="http://schemas.microsoft.com/office/drawing/2014/main" val="839572102"/>
                  </a:ext>
                </a:extLst>
              </a:tr>
              <a:tr h="203484">
                <a:tc>
                  <a:txBody>
                    <a:bodyPr/>
                    <a:lstStyle/>
                    <a:p>
                      <a:pPr marL="0" marR="0" algn="ctr">
                        <a:spcBef>
                          <a:spcPts val="0"/>
                        </a:spcBef>
                        <a:spcAft>
                          <a:spcPts val="0"/>
                        </a:spcAft>
                      </a:pPr>
                      <a:r>
                        <a:rPr lang="en-US" sz="1100" dirty="0">
                          <a:effectLst/>
                        </a:rPr>
                        <a:t>Kent</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716</a:t>
                      </a:r>
                      <a:endParaRPr lang="en-US" sz="1100" dirty="0">
                        <a:effectLst/>
                        <a:latin typeface="Times New Roman" panose="02020603050405020304" pitchFamily="18" charset="0"/>
                        <a:ea typeface="Times New Roman" panose="02020603050405020304" pitchFamily="18" charset="0"/>
                      </a:endParaRPr>
                    </a:p>
                  </a:txBody>
                  <a:tcPr marL="60157" marR="60157" marT="0" marB="0" anchor="b"/>
                </a:tc>
                <a:tc rowSpan="6">
                  <a:txBody>
                    <a:bodyPr/>
                    <a:lstStyle/>
                    <a:p>
                      <a:pPr marL="0" marR="0" algn="ctr">
                        <a:spcBef>
                          <a:spcPts val="0"/>
                        </a:spcBef>
                        <a:spcAft>
                          <a:spcPts val="0"/>
                        </a:spcAft>
                      </a:pPr>
                      <a:r>
                        <a:rPr lang="en-US" sz="1100" dirty="0">
                          <a:effectLst/>
                        </a:rPr>
                        <a:t>Bottom Quartile (Worst)</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extLst>
                  <a:ext uri="{0D108BD9-81ED-4DB2-BD59-A6C34878D82A}">
                    <a16:rowId xmlns:a16="http://schemas.microsoft.com/office/drawing/2014/main" val="2554974053"/>
                  </a:ext>
                </a:extLst>
              </a:tr>
              <a:tr h="203484">
                <a:tc>
                  <a:txBody>
                    <a:bodyPr/>
                    <a:lstStyle/>
                    <a:p>
                      <a:pPr marL="0" marR="0" algn="ctr">
                        <a:spcBef>
                          <a:spcPts val="0"/>
                        </a:spcBef>
                        <a:spcAft>
                          <a:spcPts val="0"/>
                        </a:spcAft>
                      </a:pPr>
                      <a:r>
                        <a:rPr lang="en-US" sz="1100" dirty="0">
                          <a:effectLst/>
                        </a:rPr>
                        <a:t>Washington</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724</a:t>
                      </a:r>
                      <a:endParaRPr lang="en-US" sz="1100" dirty="0">
                        <a:effectLst/>
                        <a:latin typeface="Times New Roman" panose="02020603050405020304" pitchFamily="18" charset="0"/>
                        <a:ea typeface="Times New Roman" panose="02020603050405020304" pitchFamily="18" charset="0"/>
                      </a:endParaRPr>
                    </a:p>
                  </a:txBody>
                  <a:tcPr marL="60157" marR="60157" marT="0" marB="0" anchor="b"/>
                </a:tc>
                <a:tc vMerge="1">
                  <a:txBody>
                    <a:bodyPr/>
                    <a:lstStyle/>
                    <a:p>
                      <a:endParaRPr lang="en-US"/>
                    </a:p>
                  </a:txBody>
                  <a:tcPr/>
                </a:tc>
                <a:extLst>
                  <a:ext uri="{0D108BD9-81ED-4DB2-BD59-A6C34878D82A}">
                    <a16:rowId xmlns:a16="http://schemas.microsoft.com/office/drawing/2014/main" val="1390362113"/>
                  </a:ext>
                </a:extLst>
              </a:tr>
              <a:tr h="203484">
                <a:tc>
                  <a:txBody>
                    <a:bodyPr/>
                    <a:lstStyle/>
                    <a:p>
                      <a:pPr marL="0" marR="0" algn="ctr">
                        <a:spcBef>
                          <a:spcPts val="0"/>
                        </a:spcBef>
                        <a:spcAft>
                          <a:spcPts val="0"/>
                        </a:spcAft>
                      </a:pPr>
                      <a:r>
                        <a:rPr lang="en-US" sz="1100" dirty="0">
                          <a:effectLst/>
                        </a:rPr>
                        <a:t>Allegany</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767</a:t>
                      </a:r>
                      <a:endParaRPr lang="en-US" sz="1100" dirty="0">
                        <a:effectLst/>
                        <a:latin typeface="Times New Roman" panose="02020603050405020304" pitchFamily="18" charset="0"/>
                        <a:ea typeface="Times New Roman" panose="02020603050405020304" pitchFamily="18" charset="0"/>
                      </a:endParaRPr>
                    </a:p>
                  </a:txBody>
                  <a:tcPr marL="60157" marR="60157" marT="0" marB="0" anchor="b"/>
                </a:tc>
                <a:tc vMerge="1">
                  <a:txBody>
                    <a:bodyPr/>
                    <a:lstStyle/>
                    <a:p>
                      <a:endParaRPr lang="en-US"/>
                    </a:p>
                  </a:txBody>
                  <a:tcPr/>
                </a:tc>
                <a:extLst>
                  <a:ext uri="{0D108BD9-81ED-4DB2-BD59-A6C34878D82A}">
                    <a16:rowId xmlns:a16="http://schemas.microsoft.com/office/drawing/2014/main" val="2950013109"/>
                  </a:ext>
                </a:extLst>
              </a:tr>
              <a:tr h="203484">
                <a:tc>
                  <a:txBody>
                    <a:bodyPr/>
                    <a:lstStyle/>
                    <a:p>
                      <a:pPr marL="0" marR="0" algn="ctr">
                        <a:spcBef>
                          <a:spcPts val="0"/>
                        </a:spcBef>
                        <a:spcAft>
                          <a:spcPts val="0"/>
                        </a:spcAft>
                      </a:pPr>
                      <a:r>
                        <a:rPr lang="en-US" sz="1100" dirty="0">
                          <a:effectLst/>
                        </a:rPr>
                        <a:t>Wicomico</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811</a:t>
                      </a:r>
                      <a:endParaRPr lang="en-US" sz="1100" dirty="0">
                        <a:effectLst/>
                        <a:latin typeface="Times New Roman" panose="02020603050405020304" pitchFamily="18" charset="0"/>
                        <a:ea typeface="Times New Roman" panose="02020603050405020304" pitchFamily="18" charset="0"/>
                      </a:endParaRPr>
                    </a:p>
                  </a:txBody>
                  <a:tcPr marL="60157" marR="60157" marT="0" marB="0" anchor="b"/>
                </a:tc>
                <a:tc vMerge="1">
                  <a:txBody>
                    <a:bodyPr/>
                    <a:lstStyle/>
                    <a:p>
                      <a:endParaRPr lang="en-US"/>
                    </a:p>
                  </a:txBody>
                  <a:tcPr/>
                </a:tc>
                <a:extLst>
                  <a:ext uri="{0D108BD9-81ED-4DB2-BD59-A6C34878D82A}">
                    <a16:rowId xmlns:a16="http://schemas.microsoft.com/office/drawing/2014/main" val="173380733"/>
                  </a:ext>
                </a:extLst>
              </a:tr>
              <a:tr h="203484">
                <a:tc>
                  <a:txBody>
                    <a:bodyPr/>
                    <a:lstStyle/>
                    <a:p>
                      <a:pPr marL="0" marR="0" algn="ctr">
                        <a:spcBef>
                          <a:spcPts val="0"/>
                        </a:spcBef>
                        <a:spcAft>
                          <a:spcPts val="0"/>
                        </a:spcAft>
                      </a:pPr>
                      <a:r>
                        <a:rPr lang="en-US" sz="1100" dirty="0">
                          <a:effectLst/>
                        </a:rPr>
                        <a:t>Dorchester</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864</a:t>
                      </a:r>
                      <a:endParaRPr lang="en-US" sz="1100" dirty="0">
                        <a:effectLst/>
                        <a:latin typeface="Times New Roman" panose="02020603050405020304" pitchFamily="18" charset="0"/>
                        <a:ea typeface="Times New Roman" panose="02020603050405020304" pitchFamily="18" charset="0"/>
                      </a:endParaRPr>
                    </a:p>
                  </a:txBody>
                  <a:tcPr marL="60157" marR="60157" marT="0" marB="0" anchor="b"/>
                </a:tc>
                <a:tc vMerge="1">
                  <a:txBody>
                    <a:bodyPr/>
                    <a:lstStyle/>
                    <a:p>
                      <a:endParaRPr lang="en-US"/>
                    </a:p>
                  </a:txBody>
                  <a:tcPr/>
                </a:tc>
                <a:extLst>
                  <a:ext uri="{0D108BD9-81ED-4DB2-BD59-A6C34878D82A}">
                    <a16:rowId xmlns:a16="http://schemas.microsoft.com/office/drawing/2014/main" val="1060275187"/>
                  </a:ext>
                </a:extLst>
              </a:tr>
              <a:tr h="211310">
                <a:tc>
                  <a:txBody>
                    <a:bodyPr/>
                    <a:lstStyle/>
                    <a:p>
                      <a:pPr marL="0" marR="0" algn="ctr">
                        <a:spcBef>
                          <a:spcPts val="0"/>
                        </a:spcBef>
                        <a:spcAft>
                          <a:spcPts val="0"/>
                        </a:spcAft>
                      </a:pPr>
                      <a:r>
                        <a:rPr lang="en-US" sz="1100" dirty="0">
                          <a:effectLst/>
                        </a:rPr>
                        <a:t>Baltimore City</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1,011</a:t>
                      </a:r>
                      <a:endParaRPr lang="en-US" sz="1100" dirty="0">
                        <a:effectLst/>
                        <a:latin typeface="Times New Roman" panose="02020603050405020304" pitchFamily="18" charset="0"/>
                        <a:ea typeface="Times New Roman" panose="02020603050405020304" pitchFamily="18" charset="0"/>
                      </a:endParaRPr>
                    </a:p>
                  </a:txBody>
                  <a:tcPr marL="60157" marR="60157" marT="0" marB="0" anchor="b"/>
                </a:tc>
                <a:tc vMerge="1">
                  <a:txBody>
                    <a:bodyPr/>
                    <a:lstStyle/>
                    <a:p>
                      <a:endParaRPr lang="en-US"/>
                    </a:p>
                  </a:txBody>
                  <a:tcPr/>
                </a:tc>
                <a:extLst>
                  <a:ext uri="{0D108BD9-81ED-4DB2-BD59-A6C34878D82A}">
                    <a16:rowId xmlns:a16="http://schemas.microsoft.com/office/drawing/2014/main" val="53614081"/>
                  </a:ext>
                </a:extLst>
              </a:tr>
            </a:tbl>
          </a:graphicData>
        </a:graphic>
      </p:graphicFrame>
      <p:sp>
        <p:nvSpPr>
          <p:cNvPr id="4" name="Slide Number Placeholder 3">
            <a:extLst>
              <a:ext uri="{FF2B5EF4-FFF2-40B4-BE49-F238E27FC236}">
                <a16:creationId xmlns:a16="http://schemas.microsoft.com/office/drawing/2014/main" id="{908669F1-F4D4-4008-B5BB-A8619F4729D5}"/>
              </a:ext>
            </a:extLst>
          </p:cNvPr>
          <p:cNvSpPr>
            <a:spLocks noGrp="1"/>
          </p:cNvSpPr>
          <p:nvPr>
            <p:ph type="sldNum" sz="quarter" idx="12"/>
          </p:nvPr>
        </p:nvSpPr>
        <p:spPr>
          <a:xfrm>
            <a:off x="537186" y="6253165"/>
            <a:ext cx="543338" cy="365125"/>
          </a:xfrm>
        </p:spPr>
        <p:txBody>
          <a:bodyPr/>
          <a:lstStyle/>
          <a:p>
            <a:fld id="{D275CE6D-5C38-C543-B8AD-F8110668FDF9}" type="slidenum">
              <a:rPr lang="en-US" smtClean="0"/>
              <a:pPr/>
              <a:t>64</a:t>
            </a:fld>
            <a:endParaRPr lang="en-US" dirty="0"/>
          </a:p>
        </p:txBody>
      </p:sp>
      <p:sp>
        <p:nvSpPr>
          <p:cNvPr id="5" name="Text Placeholder 4">
            <a:extLst>
              <a:ext uri="{FF2B5EF4-FFF2-40B4-BE49-F238E27FC236}">
                <a16:creationId xmlns:a16="http://schemas.microsoft.com/office/drawing/2014/main" id="{E54147E6-F4B3-45C4-BC1C-BCF1CFA27F99}"/>
              </a:ext>
            </a:extLst>
          </p:cNvPr>
          <p:cNvSpPr>
            <a:spLocks noGrp="1"/>
          </p:cNvSpPr>
          <p:nvPr>
            <p:ph type="body" sz="quarter" idx="13"/>
          </p:nvPr>
        </p:nvSpPr>
        <p:spPr>
          <a:xfrm>
            <a:off x="884583" y="362022"/>
            <a:ext cx="10469217" cy="343659"/>
          </a:xfrm>
        </p:spPr>
        <p:txBody>
          <a:bodyPr/>
          <a:lstStyle/>
          <a:p>
            <a:r>
              <a:rPr lang="en-US" dirty="0"/>
              <a:t>PCO Needs Assessment</a:t>
            </a:r>
          </a:p>
        </p:txBody>
      </p:sp>
    </p:spTree>
    <p:extLst>
      <p:ext uri="{BB962C8B-B14F-4D97-AF65-F5344CB8AC3E}">
        <p14:creationId xmlns:p14="http://schemas.microsoft.com/office/powerpoint/2010/main" val="31844206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48E86-7AC9-4964-A925-F2E18195D7AB}"/>
              </a:ext>
            </a:extLst>
          </p:cNvPr>
          <p:cNvSpPr>
            <a:spLocks noGrp="1"/>
          </p:cNvSpPr>
          <p:nvPr>
            <p:ph type="title"/>
          </p:nvPr>
        </p:nvSpPr>
        <p:spPr/>
        <p:txBody>
          <a:bodyPr/>
          <a:lstStyle/>
          <a:p>
            <a:r>
              <a:rPr lang="en-US" dirty="0"/>
              <a:t>Other Data Included</a:t>
            </a:r>
          </a:p>
        </p:txBody>
      </p:sp>
      <p:sp>
        <p:nvSpPr>
          <p:cNvPr id="3" name="Content Placeholder 2">
            <a:extLst>
              <a:ext uri="{FF2B5EF4-FFF2-40B4-BE49-F238E27FC236}">
                <a16:creationId xmlns:a16="http://schemas.microsoft.com/office/drawing/2014/main" id="{3057DD57-BC1D-444A-884D-96F59D77CA2A}"/>
              </a:ext>
            </a:extLst>
          </p:cNvPr>
          <p:cNvSpPr>
            <a:spLocks noGrp="1"/>
          </p:cNvSpPr>
          <p:nvPr>
            <p:ph idx="1"/>
          </p:nvPr>
        </p:nvSpPr>
        <p:spPr/>
        <p:txBody>
          <a:bodyPr/>
          <a:lstStyle/>
          <a:p>
            <a:r>
              <a:rPr lang="en-US" dirty="0"/>
              <a:t>Shortage Designation Listing</a:t>
            </a:r>
          </a:p>
          <a:p>
            <a:r>
              <a:rPr lang="en-US" dirty="0"/>
              <a:t>FQHC Listing</a:t>
            </a:r>
          </a:p>
          <a:p>
            <a:r>
              <a:rPr lang="en-US" dirty="0"/>
              <a:t>Workforce Program Awards by Discipline and Jurisdiction</a:t>
            </a:r>
          </a:p>
          <a:p>
            <a:r>
              <a:rPr lang="en-US" dirty="0"/>
              <a:t>Provider to Population Ratios for primary care, mental health, and dental.</a:t>
            </a:r>
          </a:p>
          <a:p>
            <a:r>
              <a:rPr lang="en-US" dirty="0"/>
              <a:t>Medicaid Provider to Medicaid Population Ratios for primary care, mental health, and dental.</a:t>
            </a:r>
          </a:p>
          <a:p>
            <a:r>
              <a:rPr lang="en-US" dirty="0"/>
              <a:t>Map Indicating Safety-Net Sites (FQHCs, LHD sites, and hospitals) per County</a:t>
            </a:r>
          </a:p>
        </p:txBody>
      </p:sp>
      <p:sp>
        <p:nvSpPr>
          <p:cNvPr id="4" name="Slide Number Placeholder 3">
            <a:extLst>
              <a:ext uri="{FF2B5EF4-FFF2-40B4-BE49-F238E27FC236}">
                <a16:creationId xmlns:a16="http://schemas.microsoft.com/office/drawing/2014/main" id="{7F56D16C-6FD1-4A90-BB03-CFCA4718A0B1}"/>
              </a:ext>
            </a:extLst>
          </p:cNvPr>
          <p:cNvSpPr>
            <a:spLocks noGrp="1"/>
          </p:cNvSpPr>
          <p:nvPr>
            <p:ph type="sldNum" sz="quarter" idx="12"/>
          </p:nvPr>
        </p:nvSpPr>
        <p:spPr/>
        <p:txBody>
          <a:bodyPr/>
          <a:lstStyle/>
          <a:p>
            <a:fld id="{D275CE6D-5C38-C543-B8AD-F8110668FDF9}" type="slidenum">
              <a:rPr lang="en-US" smtClean="0"/>
              <a:pPr/>
              <a:t>65</a:t>
            </a:fld>
            <a:endParaRPr lang="en-US" dirty="0"/>
          </a:p>
        </p:txBody>
      </p:sp>
      <p:sp>
        <p:nvSpPr>
          <p:cNvPr id="5" name="Text Placeholder 4">
            <a:extLst>
              <a:ext uri="{FF2B5EF4-FFF2-40B4-BE49-F238E27FC236}">
                <a16:creationId xmlns:a16="http://schemas.microsoft.com/office/drawing/2014/main" id="{3BDAEFA6-C3C8-4BF5-B5C2-0CBC5584084C}"/>
              </a:ext>
            </a:extLst>
          </p:cNvPr>
          <p:cNvSpPr>
            <a:spLocks noGrp="1"/>
          </p:cNvSpPr>
          <p:nvPr>
            <p:ph type="body" sz="quarter" idx="13"/>
          </p:nvPr>
        </p:nvSpPr>
        <p:spPr/>
        <p:txBody>
          <a:bodyPr/>
          <a:lstStyle/>
          <a:p>
            <a:r>
              <a:rPr lang="en-US" dirty="0"/>
              <a:t>PCO Needs Assessment</a:t>
            </a:r>
          </a:p>
        </p:txBody>
      </p:sp>
    </p:spTree>
    <p:extLst>
      <p:ext uri="{BB962C8B-B14F-4D97-AF65-F5344CB8AC3E}">
        <p14:creationId xmlns:p14="http://schemas.microsoft.com/office/powerpoint/2010/main" val="16633233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8B094-3B1B-45A4-9194-80BD897D3621}"/>
              </a:ext>
            </a:extLst>
          </p:cNvPr>
          <p:cNvSpPr>
            <a:spLocks noGrp="1"/>
          </p:cNvSpPr>
          <p:nvPr>
            <p:ph type="title"/>
          </p:nvPr>
        </p:nvSpPr>
        <p:spPr/>
        <p:txBody>
          <a:bodyPr/>
          <a:lstStyle/>
          <a:p>
            <a:r>
              <a:rPr lang="en-US" dirty="0"/>
              <a:t>New Ideas</a:t>
            </a:r>
          </a:p>
        </p:txBody>
      </p:sp>
      <p:sp>
        <p:nvSpPr>
          <p:cNvPr id="3" name="Content Placeholder 2">
            <a:extLst>
              <a:ext uri="{FF2B5EF4-FFF2-40B4-BE49-F238E27FC236}">
                <a16:creationId xmlns:a16="http://schemas.microsoft.com/office/drawing/2014/main" id="{8ABCD0A9-C95C-4110-B215-F753867FC6AE}"/>
              </a:ext>
            </a:extLst>
          </p:cNvPr>
          <p:cNvSpPr>
            <a:spLocks noGrp="1"/>
          </p:cNvSpPr>
          <p:nvPr>
            <p:ph idx="1"/>
          </p:nvPr>
        </p:nvSpPr>
        <p:spPr/>
        <p:txBody>
          <a:bodyPr/>
          <a:lstStyle/>
          <a:p>
            <a:r>
              <a:rPr lang="en-US" dirty="0"/>
              <a:t>FQHC Assessment</a:t>
            </a:r>
          </a:p>
          <a:p>
            <a:pPr lvl="1"/>
            <a:r>
              <a:rPr lang="en-US" dirty="0"/>
              <a:t>Types of services provided</a:t>
            </a:r>
          </a:p>
          <a:p>
            <a:pPr lvl="1"/>
            <a:r>
              <a:rPr lang="en-US" dirty="0"/>
              <a:t>Breakdown of population served</a:t>
            </a:r>
          </a:p>
          <a:p>
            <a:r>
              <a:rPr lang="en-US" dirty="0"/>
              <a:t>Economic Impact of Workforce Programs</a:t>
            </a:r>
          </a:p>
          <a:p>
            <a:r>
              <a:rPr lang="en-US" dirty="0"/>
              <a:t>Economic Impact for Shortage Designations</a:t>
            </a:r>
          </a:p>
          <a:p>
            <a:r>
              <a:rPr lang="en-US" dirty="0"/>
              <a:t>Developing a State Methodology for Determining Health Care Access</a:t>
            </a:r>
          </a:p>
        </p:txBody>
      </p:sp>
      <p:sp>
        <p:nvSpPr>
          <p:cNvPr id="4" name="Slide Number Placeholder 3">
            <a:extLst>
              <a:ext uri="{FF2B5EF4-FFF2-40B4-BE49-F238E27FC236}">
                <a16:creationId xmlns:a16="http://schemas.microsoft.com/office/drawing/2014/main" id="{7BC1779A-EF37-4DD4-A216-0D0945976079}"/>
              </a:ext>
            </a:extLst>
          </p:cNvPr>
          <p:cNvSpPr>
            <a:spLocks noGrp="1"/>
          </p:cNvSpPr>
          <p:nvPr>
            <p:ph type="sldNum" sz="quarter" idx="12"/>
          </p:nvPr>
        </p:nvSpPr>
        <p:spPr/>
        <p:txBody>
          <a:bodyPr/>
          <a:lstStyle/>
          <a:p>
            <a:fld id="{D275CE6D-5C38-C543-B8AD-F8110668FDF9}" type="slidenum">
              <a:rPr lang="en-US" smtClean="0"/>
              <a:pPr/>
              <a:t>66</a:t>
            </a:fld>
            <a:endParaRPr lang="en-US" dirty="0"/>
          </a:p>
        </p:txBody>
      </p:sp>
      <p:sp>
        <p:nvSpPr>
          <p:cNvPr id="5" name="Text Placeholder 4">
            <a:extLst>
              <a:ext uri="{FF2B5EF4-FFF2-40B4-BE49-F238E27FC236}">
                <a16:creationId xmlns:a16="http://schemas.microsoft.com/office/drawing/2014/main" id="{7B227C52-EC86-4CCE-9652-C29B6E77272E}"/>
              </a:ext>
            </a:extLst>
          </p:cNvPr>
          <p:cNvSpPr>
            <a:spLocks noGrp="1"/>
          </p:cNvSpPr>
          <p:nvPr>
            <p:ph type="body" sz="quarter" idx="13"/>
          </p:nvPr>
        </p:nvSpPr>
        <p:spPr/>
        <p:txBody>
          <a:bodyPr/>
          <a:lstStyle/>
          <a:p>
            <a:r>
              <a:rPr lang="en-US" dirty="0"/>
              <a:t>PCO Needs Assessment</a:t>
            </a:r>
          </a:p>
        </p:txBody>
      </p:sp>
    </p:spTree>
    <p:extLst>
      <p:ext uri="{BB962C8B-B14F-4D97-AF65-F5344CB8AC3E}">
        <p14:creationId xmlns:p14="http://schemas.microsoft.com/office/powerpoint/2010/main" val="34624180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43BD6-C384-4EF4-A5F6-5D4D58B74FCE}"/>
              </a:ext>
            </a:extLst>
          </p:cNvPr>
          <p:cNvSpPr>
            <a:spLocks noGrp="1"/>
          </p:cNvSpPr>
          <p:nvPr>
            <p:ph type="title"/>
          </p:nvPr>
        </p:nvSpPr>
        <p:spPr>
          <a:xfrm>
            <a:off x="8174735" y="640081"/>
            <a:ext cx="3377183" cy="3708895"/>
          </a:xfrm>
          <a:noFill/>
        </p:spPr>
        <p:txBody>
          <a:bodyPr vert="horz" lIns="91440" tIns="45720" rIns="91440" bIns="45720" rtlCol="0" anchor="b">
            <a:normAutofit/>
          </a:bodyPr>
          <a:lstStyle/>
          <a:p>
            <a:r>
              <a:rPr lang="en-US" dirty="0">
                <a:latin typeface="+mj-lt"/>
              </a:rPr>
              <a:t>Questions</a:t>
            </a:r>
          </a:p>
        </p:txBody>
      </p:sp>
      <p:sp>
        <p:nvSpPr>
          <p:cNvPr id="5" name="Text Placeholder 4">
            <a:extLst>
              <a:ext uri="{FF2B5EF4-FFF2-40B4-BE49-F238E27FC236}">
                <a16:creationId xmlns:a16="http://schemas.microsoft.com/office/drawing/2014/main" id="{0BE67ADA-96B6-4C19-86DA-FE6E03BAF014}"/>
              </a:ext>
            </a:extLst>
          </p:cNvPr>
          <p:cNvSpPr>
            <a:spLocks noGrp="1"/>
          </p:cNvSpPr>
          <p:nvPr>
            <p:ph type="body" sz="quarter" idx="13"/>
          </p:nvPr>
        </p:nvSpPr>
        <p:spPr>
          <a:xfrm>
            <a:off x="8174735" y="4571999"/>
            <a:ext cx="3377184" cy="1645921"/>
          </a:xfrm>
          <a:noFill/>
        </p:spPr>
        <p:txBody>
          <a:bodyPr vert="horz" lIns="91440" tIns="45720" rIns="91440" bIns="45720" rtlCol="0">
            <a:normAutofit/>
          </a:bodyPr>
          <a:lstStyle/>
          <a:p>
            <a:r>
              <a:rPr lang="en-US" sz="2000" dirty="0">
                <a:solidFill>
                  <a:schemeClr val="tx1"/>
                </a:solidFill>
                <a:latin typeface="+mn-lt"/>
                <a:cs typeface="+mn-cs"/>
              </a:rPr>
              <a:t>Time to Hear Your Thoughts</a:t>
            </a:r>
          </a:p>
        </p:txBody>
      </p:sp>
      <p:pic>
        <p:nvPicPr>
          <p:cNvPr id="7" name="Content Placeholder 6">
            <a:extLst>
              <a:ext uri="{FF2B5EF4-FFF2-40B4-BE49-F238E27FC236}">
                <a16:creationId xmlns:a16="http://schemas.microsoft.com/office/drawing/2014/main" id="{0215EF17-5726-4392-9A97-36807DC4748B}"/>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5266" r="5744" b="2"/>
          <a:stretch/>
        </p:blipFill>
        <p:spPr>
          <a:xfrm>
            <a:off x="20" y="10"/>
            <a:ext cx="7534636" cy="6857990"/>
          </a:xfrm>
          <a:prstGeom prst="rect">
            <a:avLst/>
          </a:prstGeom>
        </p:spPr>
      </p:pic>
      <p:sp>
        <p:nvSpPr>
          <p:cNvPr id="4" name="Slide Number Placeholder 3">
            <a:extLst>
              <a:ext uri="{FF2B5EF4-FFF2-40B4-BE49-F238E27FC236}">
                <a16:creationId xmlns:a16="http://schemas.microsoft.com/office/drawing/2014/main" id="{6FEFF48A-1577-4C26-9B7A-E04708D97366}"/>
              </a:ext>
            </a:extLst>
          </p:cNvPr>
          <p:cNvSpPr>
            <a:spLocks noGrp="1"/>
          </p:cNvSpPr>
          <p:nvPr>
            <p:ph type="sldNum" sz="quarter" idx="12"/>
          </p:nvPr>
        </p:nvSpPr>
        <p:spPr>
          <a:xfrm>
            <a:off x="10926476" y="6356350"/>
            <a:ext cx="625443" cy="365125"/>
          </a:xfrm>
          <a:noFill/>
        </p:spPr>
        <p:txBody>
          <a:bodyPr vert="horz" lIns="91440" tIns="45720" rIns="91440" bIns="45720" rtlCol="0" anchor="ctr">
            <a:normAutofit/>
          </a:bodyPr>
          <a:lstStyle/>
          <a:p>
            <a:pPr algn="r">
              <a:spcAft>
                <a:spcPts val="600"/>
              </a:spcAft>
              <a:defRPr/>
            </a:pPr>
            <a:fld id="{D275CE6D-5C38-C543-B8AD-F8110668FDF9}" type="slidenum">
              <a:rPr lang="en-US" sz="1200" smtClean="0">
                <a:solidFill>
                  <a:prstClr val="black">
                    <a:tint val="75000"/>
                  </a:prstClr>
                </a:solidFill>
                <a:latin typeface="Calibri" panose="020F0502020204030204"/>
                <a:cs typeface="+mn-cs"/>
              </a:rPr>
              <a:pPr algn="r">
                <a:spcAft>
                  <a:spcPts val="600"/>
                </a:spcAft>
                <a:defRPr/>
              </a:pPr>
              <a:t>67</a:t>
            </a:fld>
            <a:endParaRPr lang="en-US" sz="1200" dirty="0">
              <a:solidFill>
                <a:prstClr val="black">
                  <a:tint val="75000"/>
                </a:prstClr>
              </a:solidFill>
              <a:latin typeface="Calibri" panose="020F0502020204030204"/>
              <a:cs typeface="+mn-cs"/>
            </a:endParaRPr>
          </a:p>
        </p:txBody>
      </p:sp>
      <p:sp>
        <p:nvSpPr>
          <p:cNvPr id="8" name="TextBox 7">
            <a:extLst>
              <a:ext uri="{FF2B5EF4-FFF2-40B4-BE49-F238E27FC236}">
                <a16:creationId xmlns:a16="http://schemas.microsoft.com/office/drawing/2014/main" id="{DDCE3CFD-2031-4B62-ABB6-A4B5B7B54962}"/>
              </a:ext>
            </a:extLst>
          </p:cNvPr>
          <p:cNvSpPr txBox="1"/>
          <p:nvPr/>
        </p:nvSpPr>
        <p:spPr>
          <a:xfrm>
            <a:off x="5227614" y="6657945"/>
            <a:ext cx="2307042"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4" tooltip="http://commons.wikimedia.org/wiki/File:Question_mark_road_sign,_Australia.jpg">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spTree>
    <p:extLst>
      <p:ext uri="{BB962C8B-B14F-4D97-AF65-F5344CB8AC3E}">
        <p14:creationId xmlns:p14="http://schemas.microsoft.com/office/powerpoint/2010/main" val="22448360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EE14B-BF99-4623-91FF-07F762CF1CA4}"/>
              </a:ext>
            </a:extLst>
          </p:cNvPr>
          <p:cNvSpPr>
            <a:spLocks noGrp="1"/>
          </p:cNvSpPr>
          <p:nvPr>
            <p:ph type="title"/>
          </p:nvPr>
        </p:nvSpPr>
        <p:spPr/>
        <p:txBody>
          <a:bodyPr/>
          <a:lstStyle/>
          <a:p>
            <a:r>
              <a:rPr lang="en-US" dirty="0"/>
              <a:t>Response Sheet - #4</a:t>
            </a:r>
          </a:p>
        </p:txBody>
      </p:sp>
      <p:sp>
        <p:nvSpPr>
          <p:cNvPr id="4" name="Slide Number Placeholder 3">
            <a:extLst>
              <a:ext uri="{FF2B5EF4-FFF2-40B4-BE49-F238E27FC236}">
                <a16:creationId xmlns:a16="http://schemas.microsoft.com/office/drawing/2014/main" id="{25ADBE2F-C18E-4AC7-B0F6-71DFFEC39456}"/>
              </a:ext>
            </a:extLst>
          </p:cNvPr>
          <p:cNvSpPr>
            <a:spLocks noGrp="1"/>
          </p:cNvSpPr>
          <p:nvPr>
            <p:ph type="sldNum" sz="quarter" idx="12"/>
          </p:nvPr>
        </p:nvSpPr>
        <p:spPr/>
        <p:txBody>
          <a:bodyPr/>
          <a:lstStyle/>
          <a:p>
            <a:fld id="{D275CE6D-5C38-C543-B8AD-F8110668FDF9}" type="slidenum">
              <a:rPr lang="en-US" smtClean="0"/>
              <a:pPr/>
              <a:t>68</a:t>
            </a:fld>
            <a:endParaRPr lang="en-US" dirty="0"/>
          </a:p>
        </p:txBody>
      </p:sp>
      <p:sp>
        <p:nvSpPr>
          <p:cNvPr id="5" name="Text Placeholder 4">
            <a:extLst>
              <a:ext uri="{FF2B5EF4-FFF2-40B4-BE49-F238E27FC236}">
                <a16:creationId xmlns:a16="http://schemas.microsoft.com/office/drawing/2014/main" id="{6D66E756-423A-429B-958B-5CAA65D9E742}"/>
              </a:ext>
            </a:extLst>
          </p:cNvPr>
          <p:cNvSpPr>
            <a:spLocks noGrp="1"/>
          </p:cNvSpPr>
          <p:nvPr>
            <p:ph type="body" sz="quarter" idx="13"/>
          </p:nvPr>
        </p:nvSpPr>
        <p:spPr/>
        <p:txBody>
          <a:bodyPr/>
          <a:lstStyle/>
          <a:p>
            <a:r>
              <a:rPr lang="en-US" dirty="0"/>
              <a:t>PCO Needs Assessment</a:t>
            </a:r>
          </a:p>
        </p:txBody>
      </p:sp>
      <p:sp>
        <p:nvSpPr>
          <p:cNvPr id="10" name="Rectangle 2">
            <a:extLst>
              <a:ext uri="{FF2B5EF4-FFF2-40B4-BE49-F238E27FC236}">
                <a16:creationId xmlns:a16="http://schemas.microsoft.com/office/drawing/2014/main" id="{94E83246-2C3C-4B9A-B43D-2E6B14D977D4}"/>
              </a:ext>
            </a:extLst>
          </p:cNvPr>
          <p:cNvSpPr>
            <a:spLocks noChangeArrowheads="1"/>
          </p:cNvSpPr>
          <p:nvPr/>
        </p:nvSpPr>
        <p:spPr bwMode="auto">
          <a:xfrm>
            <a:off x="-5607778" y="-433150"/>
            <a:ext cx="2286070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Please select an activity you can assist with. Check all that apply:</a:t>
            </a:r>
            <a:endParaRPr kumimoji="0" lang="en-US" altLang="en-US" sz="5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 Provider Vetting/Clean-up</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7" name="Table 6">
            <a:extLst>
              <a:ext uri="{FF2B5EF4-FFF2-40B4-BE49-F238E27FC236}">
                <a16:creationId xmlns:a16="http://schemas.microsoft.com/office/drawing/2014/main" id="{AAEEB1CD-0D67-4976-B3F3-0E071804C5D9}"/>
              </a:ext>
            </a:extLst>
          </p:cNvPr>
          <p:cNvGraphicFramePr>
            <a:graphicFrameLocks noGrp="1"/>
          </p:cNvGraphicFramePr>
          <p:nvPr>
            <p:extLst>
              <p:ext uri="{D42A27DB-BD31-4B8C-83A1-F6EECF244321}">
                <p14:modId xmlns:p14="http://schemas.microsoft.com/office/powerpoint/2010/main" val="263922071"/>
              </p:ext>
            </p:extLst>
          </p:nvPr>
        </p:nvGraphicFramePr>
        <p:xfrm>
          <a:off x="6095999" y="595925"/>
          <a:ext cx="5311678" cy="741680"/>
        </p:xfrm>
        <a:graphic>
          <a:graphicData uri="http://schemas.openxmlformats.org/drawingml/2006/table">
            <a:tbl>
              <a:tblPr firstRow="1" bandRow="1">
                <a:tableStyleId>{93296810-A885-4BE3-A3E7-6D5BEEA58F35}</a:tableStyleId>
              </a:tblPr>
              <a:tblGrid>
                <a:gridCol w="1687831">
                  <a:extLst>
                    <a:ext uri="{9D8B030D-6E8A-4147-A177-3AD203B41FA5}">
                      <a16:colId xmlns:a16="http://schemas.microsoft.com/office/drawing/2014/main" val="3253919750"/>
                    </a:ext>
                  </a:extLst>
                </a:gridCol>
                <a:gridCol w="3623847">
                  <a:extLst>
                    <a:ext uri="{9D8B030D-6E8A-4147-A177-3AD203B41FA5}">
                      <a16:colId xmlns:a16="http://schemas.microsoft.com/office/drawing/2014/main" val="3058004613"/>
                    </a:ext>
                  </a:extLst>
                </a:gridCol>
              </a:tblGrid>
              <a:tr h="370840">
                <a:tc>
                  <a:txBody>
                    <a:bodyPr/>
                    <a:lstStyle/>
                    <a:p>
                      <a:r>
                        <a:rPr lang="en-US" dirty="0"/>
                        <a:t>YOUR NAME</a:t>
                      </a:r>
                    </a:p>
                  </a:txBody>
                  <a:tcPr/>
                </a:tc>
                <a:tc>
                  <a:txBody>
                    <a:bodyPr/>
                    <a:lstStyle/>
                    <a:p>
                      <a:endParaRPr lang="en-US"/>
                    </a:p>
                  </a:txBody>
                  <a:tcPr/>
                </a:tc>
                <a:extLst>
                  <a:ext uri="{0D108BD9-81ED-4DB2-BD59-A6C34878D82A}">
                    <a16:rowId xmlns:a16="http://schemas.microsoft.com/office/drawing/2014/main" val="1617511355"/>
                  </a:ext>
                </a:extLst>
              </a:tr>
              <a:tr h="370840">
                <a:tc>
                  <a:txBody>
                    <a:bodyPr/>
                    <a:lstStyle/>
                    <a:p>
                      <a:r>
                        <a:rPr lang="en-US" dirty="0"/>
                        <a:t>CONTACT INFO</a:t>
                      </a:r>
                    </a:p>
                  </a:txBody>
                  <a:tcPr/>
                </a:tc>
                <a:tc>
                  <a:txBody>
                    <a:bodyPr/>
                    <a:lstStyle/>
                    <a:p>
                      <a:endParaRPr lang="en-US" dirty="0"/>
                    </a:p>
                  </a:txBody>
                  <a:tcPr/>
                </a:tc>
                <a:extLst>
                  <a:ext uri="{0D108BD9-81ED-4DB2-BD59-A6C34878D82A}">
                    <a16:rowId xmlns:a16="http://schemas.microsoft.com/office/drawing/2014/main" val="2942623056"/>
                  </a:ext>
                </a:extLst>
              </a:tr>
            </a:tbl>
          </a:graphicData>
        </a:graphic>
      </p:graphicFrame>
      <p:graphicFrame>
        <p:nvGraphicFramePr>
          <p:cNvPr id="9" name="Content Placeholder 8">
            <a:extLst>
              <a:ext uri="{FF2B5EF4-FFF2-40B4-BE49-F238E27FC236}">
                <a16:creationId xmlns:a16="http://schemas.microsoft.com/office/drawing/2014/main" id="{7118205D-E7FC-486B-8183-DFB51ED5C512}"/>
              </a:ext>
            </a:extLst>
          </p:cNvPr>
          <p:cNvGraphicFramePr>
            <a:graphicFrameLocks noGrp="1"/>
          </p:cNvGraphicFramePr>
          <p:nvPr>
            <p:ph idx="1"/>
            <p:extLst>
              <p:ext uri="{D42A27DB-BD31-4B8C-83A1-F6EECF244321}">
                <p14:modId xmlns:p14="http://schemas.microsoft.com/office/powerpoint/2010/main" val="1930747651"/>
              </p:ext>
            </p:extLst>
          </p:nvPr>
        </p:nvGraphicFramePr>
        <p:xfrm>
          <a:off x="1080524" y="1712117"/>
          <a:ext cx="10273277" cy="3574256"/>
        </p:xfrm>
        <a:graphic>
          <a:graphicData uri="http://schemas.openxmlformats.org/drawingml/2006/table">
            <a:tbl>
              <a:tblPr firstRow="1" firstCol="1" bandRow="1"/>
              <a:tblGrid>
                <a:gridCol w="1508831">
                  <a:extLst>
                    <a:ext uri="{9D8B030D-6E8A-4147-A177-3AD203B41FA5}">
                      <a16:colId xmlns:a16="http://schemas.microsoft.com/office/drawing/2014/main" val="1377703222"/>
                    </a:ext>
                  </a:extLst>
                </a:gridCol>
                <a:gridCol w="1514843">
                  <a:extLst>
                    <a:ext uri="{9D8B030D-6E8A-4147-A177-3AD203B41FA5}">
                      <a16:colId xmlns:a16="http://schemas.microsoft.com/office/drawing/2014/main" val="3782055149"/>
                    </a:ext>
                  </a:extLst>
                </a:gridCol>
                <a:gridCol w="973827">
                  <a:extLst>
                    <a:ext uri="{9D8B030D-6E8A-4147-A177-3AD203B41FA5}">
                      <a16:colId xmlns:a16="http://schemas.microsoft.com/office/drawing/2014/main" val="1535028481"/>
                    </a:ext>
                  </a:extLst>
                </a:gridCol>
                <a:gridCol w="1190233">
                  <a:extLst>
                    <a:ext uri="{9D8B030D-6E8A-4147-A177-3AD203B41FA5}">
                      <a16:colId xmlns:a16="http://schemas.microsoft.com/office/drawing/2014/main" val="611829505"/>
                    </a:ext>
                  </a:extLst>
                </a:gridCol>
                <a:gridCol w="1514843">
                  <a:extLst>
                    <a:ext uri="{9D8B030D-6E8A-4147-A177-3AD203B41FA5}">
                      <a16:colId xmlns:a16="http://schemas.microsoft.com/office/drawing/2014/main" val="2815985613"/>
                    </a:ext>
                  </a:extLst>
                </a:gridCol>
                <a:gridCol w="3570700">
                  <a:extLst>
                    <a:ext uri="{9D8B030D-6E8A-4147-A177-3AD203B41FA5}">
                      <a16:colId xmlns:a16="http://schemas.microsoft.com/office/drawing/2014/main" val="1752687031"/>
                    </a:ext>
                  </a:extLst>
                </a:gridCol>
              </a:tblGrid>
              <a:tr h="651204">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Caroline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Dorchester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Kent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Queen Anne’s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Talbot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 Needs Assessment: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401710262"/>
                  </a:ext>
                </a:extLst>
              </a:tr>
              <a:tr h="651204">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Connect a monetary value to provider/services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0004869"/>
                  </a:ext>
                </a:extLst>
              </a:tr>
              <a:tr h="984168">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List out providers by need and specialty per county, and correlate it with poverty, chronic disease, and ethnicity to show need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6223750"/>
                  </a:ext>
                </a:extLst>
              </a:tr>
              <a:tr h="651204">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List out workforce program providers: site name, address, specialty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8623308"/>
                  </a:ext>
                </a:extLst>
              </a:tr>
              <a:tr h="318238">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Other: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7956710"/>
                  </a:ext>
                </a:extLst>
              </a:tr>
              <a:tr h="318238">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Not able to assist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5871534"/>
                  </a:ext>
                </a:extLst>
              </a:tr>
            </a:tbl>
          </a:graphicData>
        </a:graphic>
      </p:graphicFrame>
    </p:spTree>
    <p:extLst>
      <p:ext uri="{BB962C8B-B14F-4D97-AF65-F5344CB8AC3E}">
        <p14:creationId xmlns:p14="http://schemas.microsoft.com/office/powerpoint/2010/main" val="34921192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65A88-6301-45AF-BFAA-28446053C1F5}"/>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6CB87126-2E7B-4C5E-A1E4-427253E905DA}"/>
              </a:ext>
            </a:extLst>
          </p:cNvPr>
          <p:cNvSpPr>
            <a:spLocks noGrp="1"/>
          </p:cNvSpPr>
          <p:nvPr>
            <p:ph idx="1"/>
          </p:nvPr>
        </p:nvSpPr>
        <p:spPr/>
        <p:txBody>
          <a:bodyPr/>
          <a:lstStyle/>
          <a:p>
            <a:r>
              <a:rPr lang="en-US" dirty="0"/>
              <a:t>Summarize Meeting</a:t>
            </a:r>
          </a:p>
          <a:p>
            <a:r>
              <a:rPr lang="en-US" dirty="0"/>
              <a:t>Develop Format to Distribute &amp; Share Data</a:t>
            </a:r>
          </a:p>
          <a:p>
            <a:r>
              <a:rPr lang="en-US" dirty="0"/>
              <a:t>Sub Workgroups</a:t>
            </a:r>
          </a:p>
          <a:p>
            <a:r>
              <a:rPr lang="en-US" dirty="0"/>
              <a:t>Quarterly Meetings</a:t>
            </a:r>
          </a:p>
          <a:p>
            <a:r>
              <a:rPr lang="en-US" dirty="0"/>
              <a:t>Annual Regional Meeting</a:t>
            </a:r>
          </a:p>
          <a:p>
            <a:endParaRPr lang="en-US" dirty="0"/>
          </a:p>
        </p:txBody>
      </p:sp>
      <p:sp>
        <p:nvSpPr>
          <p:cNvPr id="4" name="Slide Number Placeholder 3">
            <a:extLst>
              <a:ext uri="{FF2B5EF4-FFF2-40B4-BE49-F238E27FC236}">
                <a16:creationId xmlns:a16="http://schemas.microsoft.com/office/drawing/2014/main" id="{814AB000-F4DA-443B-87A6-B7294533D4CC}"/>
              </a:ext>
            </a:extLst>
          </p:cNvPr>
          <p:cNvSpPr>
            <a:spLocks noGrp="1"/>
          </p:cNvSpPr>
          <p:nvPr>
            <p:ph type="sldNum" sz="quarter" idx="12"/>
          </p:nvPr>
        </p:nvSpPr>
        <p:spPr/>
        <p:txBody>
          <a:bodyPr/>
          <a:lstStyle/>
          <a:p>
            <a:fld id="{D275CE6D-5C38-C543-B8AD-F8110668FDF9}" type="slidenum">
              <a:rPr lang="en-US" smtClean="0"/>
              <a:pPr/>
              <a:t>69</a:t>
            </a:fld>
            <a:endParaRPr lang="en-US" dirty="0"/>
          </a:p>
        </p:txBody>
      </p:sp>
      <p:sp>
        <p:nvSpPr>
          <p:cNvPr id="5" name="Text Placeholder 4">
            <a:extLst>
              <a:ext uri="{FF2B5EF4-FFF2-40B4-BE49-F238E27FC236}">
                <a16:creationId xmlns:a16="http://schemas.microsoft.com/office/drawing/2014/main" id="{2BA2E761-B273-42A2-BF53-57AB69BAA46D}"/>
              </a:ext>
            </a:extLst>
          </p:cNvPr>
          <p:cNvSpPr>
            <a:spLocks noGrp="1"/>
          </p:cNvSpPr>
          <p:nvPr>
            <p:ph type="body" sz="quarter" idx="13"/>
          </p:nvPr>
        </p:nvSpPr>
        <p:spPr/>
        <p:txBody>
          <a:bodyPr/>
          <a:lstStyle/>
          <a:p>
            <a:r>
              <a:rPr lang="en-US" dirty="0"/>
              <a:t>Wrap Up</a:t>
            </a:r>
          </a:p>
        </p:txBody>
      </p:sp>
    </p:spTree>
    <p:extLst>
      <p:ext uri="{BB962C8B-B14F-4D97-AF65-F5344CB8AC3E}">
        <p14:creationId xmlns:p14="http://schemas.microsoft.com/office/powerpoint/2010/main" val="1032341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3029E1-9E02-47AF-9407-DA80B6F942FA}"/>
              </a:ext>
            </a:extLst>
          </p:cNvPr>
          <p:cNvSpPr>
            <a:spLocks noGrp="1"/>
          </p:cNvSpPr>
          <p:nvPr>
            <p:ph type="title"/>
          </p:nvPr>
        </p:nvSpPr>
        <p:spPr/>
        <p:txBody>
          <a:bodyPr/>
          <a:lstStyle/>
          <a:p>
            <a:r>
              <a:rPr lang="en-US" dirty="0"/>
              <a:t>PCO Shortage Designation - Types</a:t>
            </a:r>
          </a:p>
        </p:txBody>
      </p:sp>
      <p:sp>
        <p:nvSpPr>
          <p:cNvPr id="4" name="Slide Number Placeholder 3">
            <a:extLst>
              <a:ext uri="{FF2B5EF4-FFF2-40B4-BE49-F238E27FC236}">
                <a16:creationId xmlns:a16="http://schemas.microsoft.com/office/drawing/2014/main" id="{2AD239C6-75B6-4123-BC91-7C167C586AA1}"/>
              </a:ext>
            </a:extLst>
          </p:cNvPr>
          <p:cNvSpPr>
            <a:spLocks noGrp="1"/>
          </p:cNvSpPr>
          <p:nvPr>
            <p:ph type="sldNum" sz="quarter" idx="12"/>
          </p:nvPr>
        </p:nvSpPr>
        <p:spPr/>
        <p:txBody>
          <a:bodyPr/>
          <a:lstStyle/>
          <a:p>
            <a:pPr>
              <a:defRPr/>
            </a:pPr>
            <a:fld id="{F29D2EF0-8A2F-4A0B-B471-34B10E0B807C}" type="slidenum">
              <a:rPr lang="en-US" smtClean="0"/>
              <a:pPr>
                <a:defRPr/>
              </a:pPr>
              <a:t>7</a:t>
            </a:fld>
            <a:endParaRPr lang="en-US" dirty="0"/>
          </a:p>
        </p:txBody>
      </p:sp>
      <p:sp>
        <p:nvSpPr>
          <p:cNvPr id="7" name="Text Placeholder 6">
            <a:extLst>
              <a:ext uri="{FF2B5EF4-FFF2-40B4-BE49-F238E27FC236}">
                <a16:creationId xmlns:a16="http://schemas.microsoft.com/office/drawing/2014/main" id="{7AE1C28B-6972-43B1-960E-DD544A78A3EC}"/>
              </a:ext>
            </a:extLst>
          </p:cNvPr>
          <p:cNvSpPr>
            <a:spLocks noGrp="1"/>
          </p:cNvSpPr>
          <p:nvPr>
            <p:ph type="body" sz="quarter" idx="13"/>
          </p:nvPr>
        </p:nvSpPr>
        <p:spPr/>
        <p:txBody>
          <a:bodyPr/>
          <a:lstStyle/>
          <a:p>
            <a:r>
              <a:rPr lang="en-US" dirty="0"/>
              <a:t>HPSA Update</a:t>
            </a:r>
          </a:p>
        </p:txBody>
      </p:sp>
      <p:graphicFrame>
        <p:nvGraphicFramePr>
          <p:cNvPr id="8" name="Content Placeholder 4">
            <a:extLst>
              <a:ext uri="{FF2B5EF4-FFF2-40B4-BE49-F238E27FC236}">
                <a16:creationId xmlns:a16="http://schemas.microsoft.com/office/drawing/2014/main" id="{321F5597-1E3D-4A09-9496-AD6D63334AF5}"/>
              </a:ext>
            </a:extLst>
          </p:cNvPr>
          <p:cNvGraphicFramePr>
            <a:graphicFrameLocks/>
          </p:cNvGraphicFramePr>
          <p:nvPr>
            <p:extLst>
              <p:ext uri="{D42A27DB-BD31-4B8C-83A1-F6EECF244321}">
                <p14:modId xmlns:p14="http://schemas.microsoft.com/office/powerpoint/2010/main" val="1250314569"/>
              </p:ext>
            </p:extLst>
          </p:nvPr>
        </p:nvGraphicFramePr>
        <p:xfrm>
          <a:off x="1251782" y="1566553"/>
          <a:ext cx="3919818"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ight Arrow 6">
            <a:extLst>
              <a:ext uri="{FF2B5EF4-FFF2-40B4-BE49-F238E27FC236}">
                <a16:creationId xmlns:a16="http://schemas.microsoft.com/office/drawing/2014/main" id="{8581288B-645F-41C0-B13A-1960706C2095}"/>
              </a:ext>
            </a:extLst>
          </p:cNvPr>
          <p:cNvSpPr/>
          <p:nvPr/>
        </p:nvSpPr>
        <p:spPr bwMode="auto">
          <a:xfrm>
            <a:off x="5146387" y="2224423"/>
            <a:ext cx="949631" cy="484632"/>
          </a:xfrm>
          <a:prstGeom prst="rightArrow">
            <a:avLst/>
          </a:prstGeom>
          <a:solidFill>
            <a:srgbClr val="92D050"/>
          </a:solidFill>
          <a:ln w="9525" cap="flat" cmpd="sng" algn="ctr">
            <a:solidFill>
              <a:schemeClr val="bg1">
                <a:lumMod val="50000"/>
              </a:schemeClr>
            </a:solid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89896" tIns="44948" rIns="89896" bIns="44948" anchor="ctr"/>
          <a:lstStyle/>
          <a:p>
            <a:pPr algn="ctr" defTabSz="899010">
              <a:defRPr/>
            </a:pPr>
            <a:endParaRPr lang="en-US" sz="794" b="1" dirty="0">
              <a:latin typeface="Arial" charset="0"/>
              <a:cs typeface="Arial" charset="0"/>
            </a:endParaRPr>
          </a:p>
        </p:txBody>
      </p:sp>
      <p:sp>
        <p:nvSpPr>
          <p:cNvPr id="10" name="Right Arrow 7">
            <a:extLst>
              <a:ext uri="{FF2B5EF4-FFF2-40B4-BE49-F238E27FC236}">
                <a16:creationId xmlns:a16="http://schemas.microsoft.com/office/drawing/2014/main" id="{66D5AA1D-3D00-4EF5-96AC-6C8F0C9ADD63}"/>
              </a:ext>
            </a:extLst>
          </p:cNvPr>
          <p:cNvSpPr/>
          <p:nvPr/>
        </p:nvSpPr>
        <p:spPr bwMode="auto">
          <a:xfrm>
            <a:off x="5236933" y="3566897"/>
            <a:ext cx="949631" cy="484632"/>
          </a:xfrm>
          <a:prstGeom prst="rightArrow">
            <a:avLst/>
          </a:prstGeom>
          <a:solidFill>
            <a:srgbClr val="0070C0"/>
          </a:solidFill>
          <a:ln w="9525" cap="flat" cmpd="sng" algn="ctr">
            <a:solidFill>
              <a:schemeClr val="accent3">
                <a:lumMod val="50000"/>
              </a:schemeClr>
            </a:solid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89896" tIns="44948" rIns="89896" bIns="44948" anchor="ctr"/>
          <a:lstStyle/>
          <a:p>
            <a:pPr algn="ctr" eaLnBrk="1" hangingPunct="1">
              <a:defRPr/>
            </a:pPr>
            <a:endParaRPr lang="en-US" sz="794" b="1" dirty="0">
              <a:latin typeface="Arial" charset="0"/>
              <a:cs typeface="Arial" charset="0"/>
            </a:endParaRPr>
          </a:p>
        </p:txBody>
      </p:sp>
      <p:sp>
        <p:nvSpPr>
          <p:cNvPr id="11" name="Right Arrow 8">
            <a:extLst>
              <a:ext uri="{FF2B5EF4-FFF2-40B4-BE49-F238E27FC236}">
                <a16:creationId xmlns:a16="http://schemas.microsoft.com/office/drawing/2014/main" id="{D227FB7F-6F2E-4DD8-A5A7-F4EA3DC3F5B8}"/>
              </a:ext>
            </a:extLst>
          </p:cNvPr>
          <p:cNvSpPr/>
          <p:nvPr/>
        </p:nvSpPr>
        <p:spPr bwMode="auto">
          <a:xfrm>
            <a:off x="5146386" y="4909372"/>
            <a:ext cx="949631" cy="484632"/>
          </a:xfrm>
          <a:prstGeom prst="rightArrow">
            <a:avLst/>
          </a:prstGeom>
          <a:solidFill>
            <a:srgbClr val="FFC000"/>
          </a:solidFill>
          <a:ln w="9525" cap="flat" cmpd="sng" algn="ctr">
            <a:solidFill>
              <a:schemeClr val="bg1">
                <a:lumMod val="50000"/>
              </a:schemeClr>
            </a:solid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89896" tIns="44948" rIns="89896" bIns="44948" anchor="ctr"/>
          <a:lstStyle/>
          <a:p>
            <a:pPr algn="ctr" defTabSz="899010">
              <a:defRPr/>
            </a:pPr>
            <a:endParaRPr lang="en-US" sz="794" b="1" dirty="0">
              <a:latin typeface="Arial" charset="0"/>
              <a:cs typeface="Arial" charset="0"/>
            </a:endParaRPr>
          </a:p>
        </p:txBody>
      </p:sp>
      <p:sp>
        <p:nvSpPr>
          <p:cNvPr id="12" name="TextBox 6">
            <a:extLst>
              <a:ext uri="{FF2B5EF4-FFF2-40B4-BE49-F238E27FC236}">
                <a16:creationId xmlns:a16="http://schemas.microsoft.com/office/drawing/2014/main" id="{B5FE115B-6E58-4F52-9866-458FC5088D76}"/>
              </a:ext>
            </a:extLst>
          </p:cNvPr>
          <p:cNvSpPr txBox="1">
            <a:spLocks noChangeArrowheads="1"/>
          </p:cNvSpPr>
          <p:nvPr/>
        </p:nvSpPr>
        <p:spPr bwMode="auto">
          <a:xfrm>
            <a:off x="6322948" y="1829986"/>
            <a:ext cx="3361765" cy="1394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96" tIns="44948" rIns="89896" bIns="44948">
            <a:spAutoFit/>
          </a:bodyPr>
          <a:lstStyle>
            <a:lvl1pPr marL="315913" indent="-317500">
              <a:spcBef>
                <a:spcPct val="20000"/>
              </a:spcBef>
              <a:buFont typeface="Arial" panose="020B0604020202020204" pitchFamily="34" charset="0"/>
              <a:buChar char="•"/>
              <a:defRPr sz="35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eaLnBrk="1" hangingPunct="1">
              <a:spcBef>
                <a:spcPct val="0"/>
              </a:spcBef>
              <a:buFontTx/>
              <a:buChar char="•"/>
            </a:pPr>
            <a:r>
              <a:rPr lang="en-US" altLang="en-US" sz="1412" dirty="0">
                <a:latin typeface="Arial" panose="020B0604020202020204" pitchFamily="34" charset="0"/>
              </a:rPr>
              <a:t>Geographic Boundaries</a:t>
            </a:r>
          </a:p>
          <a:p>
            <a:pPr eaLnBrk="1" hangingPunct="1">
              <a:spcBef>
                <a:spcPct val="0"/>
              </a:spcBef>
              <a:buFontTx/>
              <a:buChar char="•"/>
            </a:pPr>
            <a:r>
              <a:rPr lang="en-US" altLang="en-US" sz="1412" dirty="0">
                <a:latin typeface="Arial" panose="020B0604020202020204" pitchFamily="34" charset="0"/>
              </a:rPr>
              <a:t>Special Populations (homeless, Medicaid, etc.)</a:t>
            </a:r>
          </a:p>
          <a:p>
            <a:pPr eaLnBrk="1" hangingPunct="1">
              <a:spcBef>
                <a:spcPct val="0"/>
              </a:spcBef>
              <a:buFontTx/>
              <a:buChar char="•"/>
            </a:pPr>
            <a:r>
              <a:rPr lang="en-US" altLang="en-US" sz="1412" dirty="0">
                <a:latin typeface="Arial" panose="020B0604020202020204" pitchFamily="34" charset="0"/>
              </a:rPr>
              <a:t>Auto HPSAs</a:t>
            </a:r>
          </a:p>
          <a:p>
            <a:pPr eaLnBrk="1" hangingPunct="1">
              <a:spcBef>
                <a:spcPct val="0"/>
              </a:spcBef>
              <a:buFontTx/>
              <a:buChar char="•"/>
            </a:pPr>
            <a:r>
              <a:rPr lang="en-US" altLang="en-US" sz="1412" dirty="0">
                <a:latin typeface="Arial" panose="020B0604020202020204" pitchFamily="34" charset="0"/>
              </a:rPr>
              <a:t>Assigned a score (0-26) for federal workforce programs</a:t>
            </a:r>
          </a:p>
        </p:txBody>
      </p:sp>
      <p:sp>
        <p:nvSpPr>
          <p:cNvPr id="13" name="TextBox 7">
            <a:extLst>
              <a:ext uri="{FF2B5EF4-FFF2-40B4-BE49-F238E27FC236}">
                <a16:creationId xmlns:a16="http://schemas.microsoft.com/office/drawing/2014/main" id="{662AFFAD-C777-48D0-8463-6ADFE8054976}"/>
              </a:ext>
            </a:extLst>
          </p:cNvPr>
          <p:cNvSpPr txBox="1">
            <a:spLocks noChangeArrowheads="1"/>
          </p:cNvSpPr>
          <p:nvPr/>
        </p:nvSpPr>
        <p:spPr bwMode="auto">
          <a:xfrm>
            <a:off x="6374776" y="4589434"/>
            <a:ext cx="2811276" cy="1829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96" tIns="44948" rIns="89896" bIns="44948">
            <a:spAutoFit/>
          </a:bodyPr>
          <a:lstStyle>
            <a:lvl1pPr marL="315913" indent="-317500">
              <a:spcBef>
                <a:spcPct val="20000"/>
              </a:spcBef>
              <a:buFont typeface="Arial" panose="020B0604020202020204" pitchFamily="34" charset="0"/>
              <a:buChar char="•"/>
              <a:defRPr sz="35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eaLnBrk="1" hangingPunct="1">
              <a:spcBef>
                <a:spcPct val="0"/>
              </a:spcBef>
              <a:buFontTx/>
              <a:buChar char="•"/>
            </a:pPr>
            <a:r>
              <a:rPr lang="en-US" altLang="en-US" sz="1412" dirty="0">
                <a:latin typeface="Arial" panose="020B0604020202020204" pitchFamily="34" charset="0"/>
              </a:rPr>
              <a:t>Correctional Institutions</a:t>
            </a:r>
          </a:p>
          <a:p>
            <a:pPr eaLnBrk="1" hangingPunct="1">
              <a:spcBef>
                <a:spcPct val="0"/>
              </a:spcBef>
              <a:buFontTx/>
              <a:buChar char="•"/>
            </a:pPr>
            <a:r>
              <a:rPr lang="en-US" altLang="en-US" sz="1412" dirty="0">
                <a:latin typeface="Arial" panose="020B0604020202020204" pitchFamily="34" charset="0"/>
              </a:rPr>
              <a:t>Public or Non-Profit Private Facilities</a:t>
            </a:r>
          </a:p>
          <a:p>
            <a:pPr eaLnBrk="1" hangingPunct="1">
              <a:spcBef>
                <a:spcPct val="0"/>
              </a:spcBef>
              <a:buFontTx/>
              <a:buChar char="•"/>
            </a:pPr>
            <a:r>
              <a:rPr lang="en-US" altLang="en-US" sz="1412" dirty="0">
                <a:latin typeface="Arial" panose="020B0604020202020204" pitchFamily="34" charset="0"/>
              </a:rPr>
              <a:t>State or County Mental Hospitals</a:t>
            </a:r>
          </a:p>
          <a:p>
            <a:pPr eaLnBrk="1" hangingPunct="1">
              <a:spcBef>
                <a:spcPct val="0"/>
              </a:spcBef>
              <a:buFontTx/>
              <a:buChar char="•"/>
            </a:pPr>
            <a:r>
              <a:rPr lang="en-US" altLang="en-US" sz="1412" dirty="0">
                <a:latin typeface="Arial" panose="020B0604020202020204" pitchFamily="34" charset="0"/>
              </a:rPr>
              <a:t>Assigned a score (0-26) for federal workforce programs</a:t>
            </a:r>
          </a:p>
          <a:p>
            <a:pPr eaLnBrk="1" hangingPunct="1">
              <a:spcBef>
                <a:spcPct val="0"/>
              </a:spcBef>
              <a:buFontTx/>
              <a:buChar char="•"/>
            </a:pPr>
            <a:endParaRPr lang="en-US" altLang="en-US" sz="1412" dirty="0">
              <a:latin typeface="Arial" panose="020B0604020202020204" pitchFamily="34" charset="0"/>
            </a:endParaRPr>
          </a:p>
        </p:txBody>
      </p:sp>
      <p:sp>
        <p:nvSpPr>
          <p:cNvPr id="14" name="TextBox 17">
            <a:extLst>
              <a:ext uri="{FF2B5EF4-FFF2-40B4-BE49-F238E27FC236}">
                <a16:creationId xmlns:a16="http://schemas.microsoft.com/office/drawing/2014/main" id="{A7603267-C84B-4600-B9D6-8A0BC8ABA7F0}"/>
              </a:ext>
            </a:extLst>
          </p:cNvPr>
          <p:cNvSpPr txBox="1">
            <a:spLocks noChangeArrowheads="1"/>
          </p:cNvSpPr>
          <p:nvPr/>
        </p:nvSpPr>
        <p:spPr bwMode="auto">
          <a:xfrm>
            <a:off x="1326525" y="2124140"/>
            <a:ext cx="1248056" cy="57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96" tIns="44948" rIns="89896" bIns="44948">
            <a:spAutoFit/>
          </a:bodyPr>
          <a:lstStyle>
            <a:lvl1pPr marL="188913" indent="-190500">
              <a:spcBef>
                <a:spcPct val="20000"/>
              </a:spcBef>
              <a:buFont typeface="Arial" panose="020B0604020202020204" pitchFamily="34" charset="0"/>
              <a:buChar char="•"/>
              <a:defRPr sz="35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eaLnBrk="1" hangingPunct="1">
              <a:spcBef>
                <a:spcPct val="0"/>
              </a:spcBef>
              <a:buFontTx/>
              <a:buChar char="•"/>
            </a:pPr>
            <a:r>
              <a:rPr lang="en-US" altLang="en-US" sz="1059" dirty="0">
                <a:latin typeface="Arial" panose="020B0604020202020204" pitchFamily="34" charset="0"/>
              </a:rPr>
              <a:t>Primary Care</a:t>
            </a:r>
          </a:p>
          <a:p>
            <a:pPr eaLnBrk="1" hangingPunct="1">
              <a:spcBef>
                <a:spcPct val="0"/>
              </a:spcBef>
              <a:buFontTx/>
              <a:buChar char="•"/>
            </a:pPr>
            <a:r>
              <a:rPr lang="en-US" altLang="en-US" sz="1059" dirty="0">
                <a:latin typeface="Arial" panose="020B0604020202020204" pitchFamily="34" charset="0"/>
              </a:rPr>
              <a:t>Mental Health</a:t>
            </a:r>
          </a:p>
          <a:p>
            <a:pPr eaLnBrk="1" hangingPunct="1">
              <a:spcBef>
                <a:spcPct val="0"/>
              </a:spcBef>
              <a:buFontTx/>
              <a:buChar char="•"/>
            </a:pPr>
            <a:r>
              <a:rPr lang="en-US" altLang="en-US" sz="1059" dirty="0">
                <a:latin typeface="Arial" panose="020B0604020202020204" pitchFamily="34" charset="0"/>
              </a:rPr>
              <a:t>Dental </a:t>
            </a:r>
          </a:p>
        </p:txBody>
      </p:sp>
      <p:sp>
        <p:nvSpPr>
          <p:cNvPr id="15" name="TextBox 17">
            <a:extLst>
              <a:ext uri="{FF2B5EF4-FFF2-40B4-BE49-F238E27FC236}">
                <a16:creationId xmlns:a16="http://schemas.microsoft.com/office/drawing/2014/main" id="{DCA7755D-8C9B-41F7-BAEC-81D865D19B9A}"/>
              </a:ext>
            </a:extLst>
          </p:cNvPr>
          <p:cNvSpPr txBox="1">
            <a:spLocks noChangeArrowheads="1"/>
          </p:cNvSpPr>
          <p:nvPr/>
        </p:nvSpPr>
        <p:spPr bwMode="auto">
          <a:xfrm>
            <a:off x="1601069" y="3643937"/>
            <a:ext cx="1248056" cy="25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96" tIns="44948" rIns="89896" bIns="44948">
            <a:spAutoFit/>
          </a:bodyPr>
          <a:lstStyle>
            <a:lvl1pPr marL="188913" indent="-190500">
              <a:spcBef>
                <a:spcPct val="20000"/>
              </a:spcBef>
              <a:buFont typeface="Arial" panose="020B0604020202020204" pitchFamily="34" charset="0"/>
              <a:buChar char="•"/>
              <a:defRPr sz="35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eaLnBrk="1" hangingPunct="1">
              <a:spcBef>
                <a:spcPct val="0"/>
              </a:spcBef>
              <a:buFontTx/>
              <a:buChar char="•"/>
            </a:pPr>
            <a:r>
              <a:rPr lang="en-US" altLang="en-US" sz="1059" dirty="0">
                <a:latin typeface="Arial" panose="020B0604020202020204" pitchFamily="34" charset="0"/>
              </a:rPr>
              <a:t>Primary Care </a:t>
            </a:r>
          </a:p>
        </p:txBody>
      </p:sp>
      <p:sp>
        <p:nvSpPr>
          <p:cNvPr id="16" name="TextBox 10">
            <a:extLst>
              <a:ext uri="{FF2B5EF4-FFF2-40B4-BE49-F238E27FC236}">
                <a16:creationId xmlns:a16="http://schemas.microsoft.com/office/drawing/2014/main" id="{FD91A5CA-37EF-4386-9BB1-624B93DB0C28}"/>
              </a:ext>
            </a:extLst>
          </p:cNvPr>
          <p:cNvSpPr txBox="1">
            <a:spLocks noChangeArrowheads="1"/>
          </p:cNvSpPr>
          <p:nvPr/>
        </p:nvSpPr>
        <p:spPr bwMode="auto">
          <a:xfrm>
            <a:off x="1276099" y="4798143"/>
            <a:ext cx="1204632" cy="57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96" tIns="44948" rIns="89896" bIns="44948">
            <a:spAutoFit/>
          </a:bodyPr>
          <a:lstStyle>
            <a:lvl1pPr marL="188913" indent="-190500">
              <a:spcBef>
                <a:spcPct val="20000"/>
              </a:spcBef>
              <a:buFont typeface="Arial" panose="020B0604020202020204" pitchFamily="34" charset="0"/>
              <a:buChar char="•"/>
              <a:defRPr sz="35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eaLnBrk="1" hangingPunct="1">
              <a:spcBef>
                <a:spcPct val="0"/>
              </a:spcBef>
              <a:buFontTx/>
              <a:buChar char="•"/>
            </a:pPr>
            <a:r>
              <a:rPr lang="en-US" altLang="en-US" sz="1059" dirty="0">
                <a:latin typeface="Arial" panose="020B0604020202020204" pitchFamily="34" charset="0"/>
              </a:rPr>
              <a:t>Primary Care</a:t>
            </a:r>
          </a:p>
          <a:p>
            <a:pPr eaLnBrk="1" hangingPunct="1">
              <a:spcBef>
                <a:spcPct val="0"/>
              </a:spcBef>
              <a:buFontTx/>
              <a:buChar char="•"/>
            </a:pPr>
            <a:r>
              <a:rPr lang="en-US" altLang="en-US" sz="1059" dirty="0">
                <a:latin typeface="Arial" panose="020B0604020202020204" pitchFamily="34" charset="0"/>
              </a:rPr>
              <a:t>Mental Health</a:t>
            </a:r>
          </a:p>
          <a:p>
            <a:pPr eaLnBrk="1" hangingPunct="1">
              <a:spcBef>
                <a:spcPct val="0"/>
              </a:spcBef>
              <a:buFontTx/>
              <a:buChar char="•"/>
            </a:pPr>
            <a:r>
              <a:rPr lang="en-US" altLang="en-US" sz="1059" dirty="0">
                <a:latin typeface="Arial" panose="020B0604020202020204" pitchFamily="34" charset="0"/>
              </a:rPr>
              <a:t>Dental </a:t>
            </a:r>
          </a:p>
        </p:txBody>
      </p:sp>
      <p:sp>
        <p:nvSpPr>
          <p:cNvPr id="17" name="TextBox 6">
            <a:extLst>
              <a:ext uri="{FF2B5EF4-FFF2-40B4-BE49-F238E27FC236}">
                <a16:creationId xmlns:a16="http://schemas.microsoft.com/office/drawing/2014/main" id="{9AD9C92A-7E9B-42E6-91A4-930F6BE09079}"/>
              </a:ext>
            </a:extLst>
          </p:cNvPr>
          <p:cNvSpPr txBox="1">
            <a:spLocks noChangeArrowheads="1"/>
          </p:cNvSpPr>
          <p:nvPr/>
        </p:nvSpPr>
        <p:spPr bwMode="auto">
          <a:xfrm>
            <a:off x="6322948" y="3349783"/>
            <a:ext cx="3361765" cy="742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96" tIns="44948" rIns="89896" bIns="44948">
            <a:spAutoFit/>
          </a:bodyPr>
          <a:lstStyle>
            <a:lvl1pPr marL="315913" indent="-317500">
              <a:spcBef>
                <a:spcPct val="20000"/>
              </a:spcBef>
              <a:buFont typeface="Arial" panose="020B0604020202020204" pitchFamily="34" charset="0"/>
              <a:buChar char="•"/>
              <a:defRPr sz="35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eaLnBrk="1" hangingPunct="1">
              <a:spcBef>
                <a:spcPct val="0"/>
              </a:spcBef>
              <a:buFontTx/>
              <a:buChar char="•"/>
            </a:pPr>
            <a:r>
              <a:rPr lang="en-US" altLang="en-US" sz="1412" dirty="0">
                <a:latin typeface="Arial" panose="020B0604020202020204" pitchFamily="34" charset="0"/>
              </a:rPr>
              <a:t>Geographic Boundaries</a:t>
            </a:r>
          </a:p>
          <a:p>
            <a:pPr eaLnBrk="1" hangingPunct="1">
              <a:spcBef>
                <a:spcPct val="0"/>
              </a:spcBef>
              <a:buFontTx/>
              <a:buChar char="•"/>
            </a:pPr>
            <a:r>
              <a:rPr lang="en-US" altLang="en-US" sz="1412" dirty="0">
                <a:latin typeface="Arial" panose="020B0604020202020204" pitchFamily="34" charset="0"/>
              </a:rPr>
              <a:t>Special Populations (homeless, Medicaid, etc.)</a:t>
            </a:r>
          </a:p>
        </p:txBody>
      </p:sp>
    </p:spTree>
    <p:extLst>
      <p:ext uri="{BB962C8B-B14F-4D97-AF65-F5344CB8AC3E}">
        <p14:creationId xmlns:p14="http://schemas.microsoft.com/office/powerpoint/2010/main" val="3664906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EA04D-F139-4D26-9D30-57BC4719B1E7}"/>
              </a:ext>
            </a:extLst>
          </p:cNvPr>
          <p:cNvSpPr>
            <a:spLocks noGrp="1"/>
          </p:cNvSpPr>
          <p:nvPr>
            <p:ph type="title"/>
          </p:nvPr>
        </p:nvSpPr>
        <p:spPr>
          <a:xfrm>
            <a:off x="4077056" y="584622"/>
            <a:ext cx="10515600" cy="994949"/>
          </a:xfrm>
        </p:spPr>
        <p:txBody>
          <a:bodyPr/>
          <a:lstStyle/>
          <a:p>
            <a:r>
              <a:rPr lang="en-US" dirty="0"/>
              <a:t>Thank You!</a:t>
            </a:r>
          </a:p>
        </p:txBody>
      </p:sp>
      <p:sp>
        <p:nvSpPr>
          <p:cNvPr id="4" name="Slide Number Placeholder 3">
            <a:extLst>
              <a:ext uri="{FF2B5EF4-FFF2-40B4-BE49-F238E27FC236}">
                <a16:creationId xmlns:a16="http://schemas.microsoft.com/office/drawing/2014/main" id="{9146DEFE-D7D5-42BE-9296-306FA3B2C44F}"/>
              </a:ext>
            </a:extLst>
          </p:cNvPr>
          <p:cNvSpPr>
            <a:spLocks noGrp="1"/>
          </p:cNvSpPr>
          <p:nvPr>
            <p:ph type="sldNum" sz="quarter" idx="12"/>
          </p:nvPr>
        </p:nvSpPr>
        <p:spPr/>
        <p:txBody>
          <a:bodyPr/>
          <a:lstStyle/>
          <a:p>
            <a:fld id="{D275CE6D-5C38-C543-B8AD-F8110668FDF9}" type="slidenum">
              <a:rPr lang="en-US" smtClean="0"/>
              <a:pPr/>
              <a:t>70</a:t>
            </a:fld>
            <a:endParaRPr lang="en-US" dirty="0"/>
          </a:p>
        </p:txBody>
      </p:sp>
      <p:sp>
        <p:nvSpPr>
          <p:cNvPr id="5" name="Text Placeholder 4">
            <a:extLst>
              <a:ext uri="{FF2B5EF4-FFF2-40B4-BE49-F238E27FC236}">
                <a16:creationId xmlns:a16="http://schemas.microsoft.com/office/drawing/2014/main" id="{F5B43293-E7BB-4E38-8866-F508DE93A6A1}"/>
              </a:ext>
            </a:extLst>
          </p:cNvPr>
          <p:cNvSpPr>
            <a:spLocks noGrp="1"/>
          </p:cNvSpPr>
          <p:nvPr>
            <p:ph type="body" sz="quarter" idx="13"/>
          </p:nvPr>
        </p:nvSpPr>
        <p:spPr/>
        <p:txBody>
          <a:bodyPr/>
          <a:lstStyle/>
          <a:p>
            <a:r>
              <a:rPr lang="en-US" dirty="0"/>
              <a:t>PCO Contact Information</a:t>
            </a:r>
          </a:p>
        </p:txBody>
      </p:sp>
      <p:sp>
        <p:nvSpPr>
          <p:cNvPr id="6" name="Content Placeholder 2">
            <a:extLst>
              <a:ext uri="{FF2B5EF4-FFF2-40B4-BE49-F238E27FC236}">
                <a16:creationId xmlns:a16="http://schemas.microsoft.com/office/drawing/2014/main" id="{736832FE-9F76-43B6-B005-FDA029678DA6}"/>
              </a:ext>
            </a:extLst>
          </p:cNvPr>
          <p:cNvSpPr>
            <a:spLocks noGrp="1"/>
          </p:cNvSpPr>
          <p:nvPr>
            <p:ph idx="1"/>
          </p:nvPr>
        </p:nvSpPr>
        <p:spPr>
          <a:xfrm>
            <a:off x="1282700" y="2734653"/>
            <a:ext cx="10071100" cy="3442309"/>
          </a:xfrm>
        </p:spPr>
        <p:txBody>
          <a:bodyPr>
            <a:normAutofit/>
          </a:bodyPr>
          <a:lstStyle/>
          <a:p>
            <a:pPr marL="0" indent="0" algn="ctr">
              <a:buNone/>
            </a:pPr>
            <a:r>
              <a:rPr lang="en-US" altLang="en-US" dirty="0"/>
              <a:t>Elizabeth Vaidya, PCO Director </a:t>
            </a:r>
          </a:p>
          <a:p>
            <a:pPr marL="457200" lvl="1" indent="0" algn="ctr">
              <a:buNone/>
            </a:pPr>
            <a:r>
              <a:rPr lang="en-US" altLang="en-US" dirty="0"/>
              <a:t>(410) 767-5695 office</a:t>
            </a:r>
          </a:p>
          <a:p>
            <a:pPr marL="457200" lvl="1" indent="0" algn="ctr">
              <a:buNone/>
            </a:pPr>
            <a:r>
              <a:rPr lang="en-US" altLang="en-US" i="1" dirty="0">
                <a:solidFill>
                  <a:schemeClr val="accent1"/>
                </a:solidFill>
                <a:hlinkClick r:id="rId3"/>
              </a:rPr>
              <a:t>Elizabeth.vaidya@maryland.gov</a:t>
            </a:r>
            <a:endParaRPr lang="en-US" altLang="en-US" i="1" dirty="0">
              <a:solidFill>
                <a:schemeClr val="accent1"/>
              </a:solidFill>
            </a:endParaRPr>
          </a:p>
          <a:p>
            <a:pPr marL="457200" lvl="1" indent="0">
              <a:buNone/>
            </a:pPr>
            <a:endParaRPr lang="en-US" altLang="en-US" i="1" dirty="0">
              <a:solidFill>
                <a:schemeClr val="accent1"/>
              </a:solidFill>
            </a:endParaRPr>
          </a:p>
          <a:p>
            <a:pPr marL="0" indent="0">
              <a:buNone/>
            </a:pPr>
            <a:endParaRPr lang="en-US" altLang="en-US" i="1" u="sng" dirty="0">
              <a:solidFill>
                <a:schemeClr val="accent1"/>
              </a:solidFill>
            </a:endParaRPr>
          </a:p>
          <a:p>
            <a:endParaRPr lang="en-US" dirty="0"/>
          </a:p>
        </p:txBody>
      </p:sp>
    </p:spTree>
    <p:extLst>
      <p:ext uri="{BB962C8B-B14F-4D97-AF65-F5344CB8AC3E}">
        <p14:creationId xmlns:p14="http://schemas.microsoft.com/office/powerpoint/2010/main" val="848388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583A9-0079-491D-9179-B05799F8FD6E}"/>
              </a:ext>
            </a:extLst>
          </p:cNvPr>
          <p:cNvSpPr>
            <a:spLocks noGrp="1"/>
          </p:cNvSpPr>
          <p:nvPr>
            <p:ph type="title"/>
          </p:nvPr>
        </p:nvSpPr>
        <p:spPr>
          <a:xfrm>
            <a:off x="946421" y="715170"/>
            <a:ext cx="10387759" cy="739588"/>
          </a:xfrm>
        </p:spPr>
        <p:txBody>
          <a:bodyPr>
            <a:noAutofit/>
          </a:bodyPr>
          <a:lstStyle/>
          <a:p>
            <a:pPr algn="l">
              <a:defRPr/>
            </a:pPr>
            <a:r>
              <a:rPr lang="en-US" dirty="0"/>
              <a:t>Shortage Designation: Types of Providers</a:t>
            </a:r>
          </a:p>
        </p:txBody>
      </p:sp>
      <p:graphicFrame>
        <p:nvGraphicFramePr>
          <p:cNvPr id="3" name="Content Placeholder 1">
            <a:extLst>
              <a:ext uri="{FF2B5EF4-FFF2-40B4-BE49-F238E27FC236}">
                <a16:creationId xmlns:a16="http://schemas.microsoft.com/office/drawing/2014/main" id="{5359CF6D-C94A-4265-89C2-1B9C34BC6307}"/>
              </a:ext>
            </a:extLst>
          </p:cNvPr>
          <p:cNvGraphicFramePr>
            <a:graphicFrameLocks/>
          </p:cNvGraphicFramePr>
          <p:nvPr>
            <p:extLst>
              <p:ext uri="{D42A27DB-BD31-4B8C-83A1-F6EECF244321}">
                <p14:modId xmlns:p14="http://schemas.microsoft.com/office/powerpoint/2010/main" val="730505868"/>
              </p:ext>
            </p:extLst>
          </p:nvPr>
        </p:nvGraphicFramePr>
        <p:xfrm>
          <a:off x="7709647" y="1739775"/>
          <a:ext cx="1996888"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Content Placeholder 1">
            <a:extLst>
              <a:ext uri="{FF2B5EF4-FFF2-40B4-BE49-F238E27FC236}">
                <a16:creationId xmlns:a16="http://schemas.microsoft.com/office/drawing/2014/main" id="{96A38711-B54F-435C-A695-EB617FA84306}"/>
              </a:ext>
            </a:extLst>
          </p:cNvPr>
          <p:cNvGraphicFramePr>
            <a:graphicFrameLocks/>
          </p:cNvGraphicFramePr>
          <p:nvPr>
            <p:extLst>
              <p:ext uri="{D42A27DB-BD31-4B8C-83A1-F6EECF244321}">
                <p14:modId xmlns:p14="http://schemas.microsoft.com/office/powerpoint/2010/main" val="1333491445"/>
              </p:ext>
            </p:extLst>
          </p:nvPr>
        </p:nvGraphicFramePr>
        <p:xfrm>
          <a:off x="4818529" y="1672540"/>
          <a:ext cx="2286000" cy="437029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5" name="Content Placeholder 1">
            <a:extLst>
              <a:ext uri="{FF2B5EF4-FFF2-40B4-BE49-F238E27FC236}">
                <a16:creationId xmlns:a16="http://schemas.microsoft.com/office/drawing/2014/main" id="{5C2F3633-A0F2-4076-825F-9CDAA8355173}"/>
              </a:ext>
            </a:extLst>
          </p:cNvPr>
          <p:cNvGraphicFramePr>
            <a:graphicFrameLocks noGrp="1"/>
          </p:cNvGraphicFramePr>
          <p:nvPr>
            <p:ph sz="half" idx="4294967295"/>
            <p:extLst>
              <p:ext uri="{D42A27DB-BD31-4B8C-83A1-F6EECF244321}">
                <p14:modId xmlns:p14="http://schemas.microsoft.com/office/powerpoint/2010/main" val="1105753054"/>
              </p:ext>
            </p:extLst>
          </p:nvPr>
        </p:nvGraphicFramePr>
        <p:xfrm>
          <a:off x="1792941" y="1807010"/>
          <a:ext cx="2736476" cy="423582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1" name="Text Placeholder 4">
            <a:extLst>
              <a:ext uri="{FF2B5EF4-FFF2-40B4-BE49-F238E27FC236}">
                <a16:creationId xmlns:a16="http://schemas.microsoft.com/office/drawing/2014/main" id="{8E28DC7B-D59E-439F-8A40-55EF5E03AD10}"/>
              </a:ext>
            </a:extLst>
          </p:cNvPr>
          <p:cNvSpPr txBox="1">
            <a:spLocks/>
          </p:cNvSpPr>
          <p:nvPr/>
        </p:nvSpPr>
        <p:spPr>
          <a:xfrm>
            <a:off x="884583" y="362022"/>
            <a:ext cx="10469217" cy="3436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None/>
            </a:pPr>
            <a:r>
              <a:rPr lang="en-US" sz="2200" i="1" dirty="0">
                <a:solidFill>
                  <a:schemeClr val="tx1">
                    <a:lumMod val="50000"/>
                    <a:lumOff val="50000"/>
                  </a:schemeClr>
                </a:solidFill>
              </a:rPr>
              <a:t>HPSA Update</a:t>
            </a:r>
          </a:p>
        </p:txBody>
      </p:sp>
      <p:sp>
        <p:nvSpPr>
          <p:cNvPr id="8" name="Slide Number Placeholder 7">
            <a:extLst>
              <a:ext uri="{FF2B5EF4-FFF2-40B4-BE49-F238E27FC236}">
                <a16:creationId xmlns:a16="http://schemas.microsoft.com/office/drawing/2014/main" id="{D32A8975-3756-4502-A040-FC4334532733}"/>
              </a:ext>
            </a:extLst>
          </p:cNvPr>
          <p:cNvSpPr>
            <a:spLocks noGrp="1"/>
          </p:cNvSpPr>
          <p:nvPr>
            <p:ph type="sldNum" sz="quarter" idx="12"/>
          </p:nvPr>
        </p:nvSpPr>
        <p:spPr/>
        <p:txBody>
          <a:bodyPr/>
          <a:lstStyle/>
          <a:p>
            <a:fld id="{D275CE6D-5C38-C543-B8AD-F8110668FDF9}" type="slidenum">
              <a:rPr lang="en-US" smtClean="0"/>
              <a:t>8</a:t>
            </a:fld>
            <a:endParaRPr lang="en-US" dirty="0"/>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59820-BA26-4A8F-8B62-200471092A56}"/>
              </a:ext>
            </a:extLst>
          </p:cNvPr>
          <p:cNvSpPr>
            <a:spLocks noGrp="1"/>
          </p:cNvSpPr>
          <p:nvPr>
            <p:ph type="title"/>
          </p:nvPr>
        </p:nvSpPr>
        <p:spPr/>
        <p:txBody>
          <a:bodyPr/>
          <a:lstStyle/>
          <a:p>
            <a:r>
              <a:rPr lang="en-US" dirty="0"/>
              <a:t>Benefits of HPSA Designation</a:t>
            </a:r>
          </a:p>
        </p:txBody>
      </p:sp>
      <p:sp>
        <p:nvSpPr>
          <p:cNvPr id="3" name="Content Placeholder 2">
            <a:extLst>
              <a:ext uri="{FF2B5EF4-FFF2-40B4-BE49-F238E27FC236}">
                <a16:creationId xmlns:a16="http://schemas.microsoft.com/office/drawing/2014/main" id="{C8E02044-D5EE-4F2E-A60F-8E81F8C85A6A}"/>
              </a:ext>
            </a:extLst>
          </p:cNvPr>
          <p:cNvSpPr>
            <a:spLocks noGrp="1"/>
          </p:cNvSpPr>
          <p:nvPr>
            <p:ph idx="1"/>
          </p:nvPr>
        </p:nvSpPr>
        <p:spPr>
          <a:xfrm>
            <a:off x="930826" y="1825625"/>
            <a:ext cx="10422974" cy="4351338"/>
          </a:xfrm>
        </p:spPr>
        <p:txBody>
          <a:bodyPr>
            <a:normAutofit fontScale="92500" lnSpcReduction="20000"/>
          </a:bodyPr>
          <a:lstStyle/>
          <a:p>
            <a:pPr>
              <a:defRPr/>
            </a:pPr>
            <a:r>
              <a:rPr lang="en-US" altLang="en-US" sz="2400" dirty="0"/>
              <a:t>Component for Eligibility for certain HRSA Grants like:</a:t>
            </a:r>
          </a:p>
          <a:p>
            <a:pPr lvl="1">
              <a:defRPr/>
            </a:pPr>
            <a:r>
              <a:rPr lang="en-US" altLang="en-US" sz="2200" dirty="0"/>
              <a:t>Rural Health Center applications</a:t>
            </a:r>
          </a:p>
          <a:p>
            <a:pPr lvl="1">
              <a:defRPr/>
            </a:pPr>
            <a:r>
              <a:rPr lang="en-US" altLang="en-US" sz="2200" dirty="0"/>
              <a:t>Area Health Education Centers</a:t>
            </a:r>
          </a:p>
          <a:p>
            <a:pPr>
              <a:defRPr/>
            </a:pPr>
            <a:r>
              <a:rPr lang="en-US" altLang="en-US" sz="2400" dirty="0">
                <a:solidFill>
                  <a:schemeClr val="accent6">
                    <a:lumMod val="60000"/>
                    <a:lumOff val="40000"/>
                  </a:schemeClr>
                </a:solidFill>
                <a:hlinkClick r:id="rId2"/>
              </a:rPr>
              <a:t>CMS Physician Bonus Payments</a:t>
            </a:r>
            <a:endParaRPr lang="en-US" altLang="en-US" sz="2400" dirty="0">
              <a:solidFill>
                <a:schemeClr val="accent6">
                  <a:lumMod val="60000"/>
                  <a:lumOff val="40000"/>
                </a:schemeClr>
              </a:solidFill>
            </a:endParaRPr>
          </a:p>
          <a:p>
            <a:pPr>
              <a:defRPr/>
            </a:pPr>
            <a:r>
              <a:rPr lang="en-US" altLang="en-US" sz="2400" dirty="0"/>
              <a:t>Workforce Programs</a:t>
            </a:r>
          </a:p>
          <a:p>
            <a:pPr lvl="1">
              <a:defRPr/>
            </a:pPr>
            <a:r>
              <a:rPr lang="en-US" altLang="en-US" sz="2200" dirty="0"/>
              <a:t>National Health Service Corps’ Loan Repayment and Scholarship Programs</a:t>
            </a:r>
          </a:p>
          <a:p>
            <a:pPr lvl="1">
              <a:defRPr/>
            </a:pPr>
            <a:r>
              <a:rPr lang="en-US" altLang="en-US" sz="2200" dirty="0"/>
              <a:t>Nurse Corps and Scholarship Programs</a:t>
            </a:r>
          </a:p>
          <a:p>
            <a:pPr lvl="1">
              <a:defRPr/>
            </a:pPr>
            <a:r>
              <a:rPr lang="en-US" altLang="en-US" sz="2200" dirty="0"/>
              <a:t>MHEC’s Janet L Hoffman Loan Assistance Repayment Program</a:t>
            </a:r>
          </a:p>
          <a:p>
            <a:pPr lvl="1">
              <a:defRPr/>
            </a:pPr>
            <a:r>
              <a:rPr lang="en-US" altLang="en-US" sz="2200" dirty="0"/>
              <a:t>Maryland Dent Loan Assistance Program</a:t>
            </a:r>
          </a:p>
          <a:p>
            <a:pPr lvl="1">
              <a:defRPr/>
            </a:pPr>
            <a:r>
              <a:rPr lang="en-US" altLang="en-US" sz="2200" dirty="0"/>
              <a:t>Maryland state loan repayment program</a:t>
            </a:r>
          </a:p>
          <a:p>
            <a:pPr lvl="1">
              <a:defRPr/>
            </a:pPr>
            <a:r>
              <a:rPr lang="en-US" altLang="en-US" sz="2200" dirty="0"/>
              <a:t>Preceptor Tax Credit Program</a:t>
            </a:r>
          </a:p>
          <a:p>
            <a:pPr lvl="1">
              <a:defRPr/>
            </a:pPr>
            <a:r>
              <a:rPr lang="en-US" altLang="en-US" sz="2200" dirty="0"/>
              <a:t>J-1 Visa Waiver &amp; National Interest Waiver Programs</a:t>
            </a:r>
          </a:p>
          <a:p>
            <a:pPr lvl="2">
              <a:defRPr/>
            </a:pPr>
            <a:r>
              <a:rPr lang="en-US" altLang="en-US" sz="1800" dirty="0"/>
              <a:t>Appalachian Regional Commission</a:t>
            </a:r>
          </a:p>
          <a:p>
            <a:pPr lvl="2">
              <a:defRPr/>
            </a:pPr>
            <a:r>
              <a:rPr lang="en-US" altLang="en-US" sz="1800" dirty="0"/>
              <a:t>Department of Health and Human Services (HHS)</a:t>
            </a:r>
          </a:p>
          <a:p>
            <a:endParaRPr lang="en-US" dirty="0"/>
          </a:p>
        </p:txBody>
      </p:sp>
      <p:sp>
        <p:nvSpPr>
          <p:cNvPr id="4" name="Slide Number Placeholder 3">
            <a:extLst>
              <a:ext uri="{FF2B5EF4-FFF2-40B4-BE49-F238E27FC236}">
                <a16:creationId xmlns:a16="http://schemas.microsoft.com/office/drawing/2014/main" id="{D84A70A4-A170-4F45-B4AF-A4AA97FAF7A0}"/>
              </a:ext>
            </a:extLst>
          </p:cNvPr>
          <p:cNvSpPr>
            <a:spLocks noGrp="1"/>
          </p:cNvSpPr>
          <p:nvPr>
            <p:ph type="sldNum" sz="quarter" idx="12"/>
          </p:nvPr>
        </p:nvSpPr>
        <p:spPr/>
        <p:txBody>
          <a:bodyPr/>
          <a:lstStyle/>
          <a:p>
            <a:fld id="{D275CE6D-5C38-C543-B8AD-F8110668FDF9}" type="slidenum">
              <a:rPr lang="en-US" smtClean="0"/>
              <a:pPr/>
              <a:t>9</a:t>
            </a:fld>
            <a:endParaRPr lang="en-US" dirty="0"/>
          </a:p>
        </p:txBody>
      </p:sp>
      <p:sp>
        <p:nvSpPr>
          <p:cNvPr id="5" name="Text Placeholder 4">
            <a:extLst>
              <a:ext uri="{FF2B5EF4-FFF2-40B4-BE49-F238E27FC236}">
                <a16:creationId xmlns:a16="http://schemas.microsoft.com/office/drawing/2014/main" id="{523D6CC4-C2AC-4A41-BECA-0D6B25C36C80}"/>
              </a:ext>
            </a:extLst>
          </p:cNvPr>
          <p:cNvSpPr>
            <a:spLocks noGrp="1"/>
          </p:cNvSpPr>
          <p:nvPr>
            <p:ph type="body" sz="quarter" idx="13"/>
          </p:nvPr>
        </p:nvSpPr>
        <p:spPr/>
        <p:txBody>
          <a:bodyPr/>
          <a:lstStyle/>
          <a:p>
            <a:r>
              <a:rPr lang="en-US" dirty="0"/>
              <a:t>HPSA Update</a:t>
            </a:r>
          </a:p>
        </p:txBody>
      </p:sp>
    </p:spTree>
    <p:extLst>
      <p:ext uri="{BB962C8B-B14F-4D97-AF65-F5344CB8AC3E}">
        <p14:creationId xmlns:p14="http://schemas.microsoft.com/office/powerpoint/2010/main" val="2017712690"/>
      </p:ext>
    </p:extLst>
  </p:cSld>
  <p:clrMapOvr>
    <a:masterClrMapping/>
  </p:clrMapOvr>
</p:sld>
</file>

<file path=ppt/theme/theme1.xml><?xml version="1.0" encoding="utf-8"?>
<a:theme xmlns:a="http://schemas.openxmlformats.org/drawingml/2006/main" name="Office Theme">
  <a:themeElements>
    <a:clrScheme name="MDH Pallette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AC51B964D87DC4F99D5B4B6302DCEE1" ma:contentTypeVersion="14" ma:contentTypeDescription="Create a new document." ma:contentTypeScope="" ma:versionID="4e7a663794bb9caad657b3a194f5f6f3">
  <xsd:schema xmlns:xsd="http://www.w3.org/2001/XMLSchema" xmlns:xs="http://www.w3.org/2001/XMLSchema" xmlns:p="http://schemas.microsoft.com/office/2006/metadata/properties" xmlns:ns1="http://schemas.microsoft.com/sharepoint/v3" xmlns:ns2="1dc5e53a-c1e0-4483-b47b-900e6e4e187a" targetNamespace="http://schemas.microsoft.com/office/2006/metadata/properties" ma:root="true" ma:fieldsID="b312af64f8857040d653acd1f585ee08" ns1:_="" ns2:_="">
    <xsd:import namespace="http://schemas.microsoft.com/sharepoint/v3"/>
    <xsd:import namespace="1dc5e53a-c1e0-4483-b47b-900e6e4e187a"/>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ma:readOnly="fals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dc5e53a-c1e0-4483-b47b-900e6e4e187a"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4.xml><?xml version="1.0" encoding="utf-8"?>
<?mso-contentType ?>
<spe:Receivers xmlns:spe="http://schemas.microsoft.com/sharepoint/events"/>
</file>

<file path=customXml/itemProps1.xml><?xml version="1.0" encoding="utf-8"?>
<ds:datastoreItem xmlns:ds="http://schemas.openxmlformats.org/officeDocument/2006/customXml" ds:itemID="{E43E8A5D-C655-44E9-8F9E-988BDB032C0C}"/>
</file>

<file path=customXml/itemProps2.xml><?xml version="1.0" encoding="utf-8"?>
<ds:datastoreItem xmlns:ds="http://schemas.openxmlformats.org/officeDocument/2006/customXml" ds:itemID="{4C703F4C-24F2-425C-B7FE-0B523E3D09E0}"/>
</file>

<file path=customXml/itemProps3.xml><?xml version="1.0" encoding="utf-8"?>
<ds:datastoreItem xmlns:ds="http://schemas.openxmlformats.org/officeDocument/2006/customXml" ds:itemID="{3168AAE9-83CC-433A-91C8-084F456AB66F}"/>
</file>

<file path=customXml/itemProps4.xml><?xml version="1.0" encoding="utf-8"?>
<ds:datastoreItem xmlns:ds="http://schemas.openxmlformats.org/officeDocument/2006/customXml" ds:itemID="{9DDF7C1D-F65F-493C-9DC0-4FF44D8E6B2A}"/>
</file>

<file path=docProps/app.xml><?xml version="1.0" encoding="utf-8"?>
<Properties xmlns="http://schemas.openxmlformats.org/officeDocument/2006/extended-properties" xmlns:vt="http://schemas.openxmlformats.org/officeDocument/2006/docPropsVTypes">
  <TotalTime>3737</TotalTime>
  <Words>3961</Words>
  <Application>Microsoft Office PowerPoint</Application>
  <PresentationFormat>Widescreen</PresentationFormat>
  <Paragraphs>792</Paragraphs>
  <Slides>70</Slides>
  <Notes>37</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70</vt:i4>
      </vt:variant>
    </vt:vector>
  </HeadingPairs>
  <TitlesOfParts>
    <vt:vector size="78" baseType="lpstr">
      <vt:lpstr>Arial</vt:lpstr>
      <vt:lpstr>Calibri</vt:lpstr>
      <vt:lpstr>Calibri Light</vt:lpstr>
      <vt:lpstr>Symbol</vt:lpstr>
      <vt:lpstr>Times New Roman</vt:lpstr>
      <vt:lpstr>Office Theme</vt:lpstr>
      <vt:lpstr>Worksheet</vt:lpstr>
      <vt:lpstr>Adobe Acrobat Document</vt:lpstr>
      <vt:lpstr>Mid-Eastern Shore Maryland Regional Meeting University Of Maryland Shore Medical Pavilion at Easton</vt:lpstr>
      <vt:lpstr>PowerPoint Presentation</vt:lpstr>
      <vt:lpstr>Regional Meetings</vt:lpstr>
      <vt:lpstr>Regional Meetings</vt:lpstr>
      <vt:lpstr>PowerPoint Presentation</vt:lpstr>
      <vt:lpstr>PowerPoint Presentation</vt:lpstr>
      <vt:lpstr>PCO Shortage Designation - Types</vt:lpstr>
      <vt:lpstr>Shortage Designation: Types of Providers</vt:lpstr>
      <vt:lpstr>Benefits of HPSA Designation</vt:lpstr>
      <vt:lpstr>Provider Verification</vt:lpstr>
      <vt:lpstr>Caroline County Current HPSAs</vt:lpstr>
      <vt:lpstr>Dorchester County Current HPSAs</vt:lpstr>
      <vt:lpstr>Kent County Current HPSAs</vt:lpstr>
      <vt:lpstr>Queen Anne’s County Current HPSAs</vt:lpstr>
      <vt:lpstr>Talbot County Current HPSAs</vt:lpstr>
      <vt:lpstr>Dental HPSAs and FQHCs</vt:lpstr>
      <vt:lpstr>Primary Care  HPSAs &amp; FQHCs</vt:lpstr>
      <vt:lpstr>Mental Health HPSAs &amp; FQHCs</vt:lpstr>
      <vt:lpstr>Questions</vt:lpstr>
      <vt:lpstr>Response Sheet - #1</vt:lpstr>
      <vt:lpstr>PowerPoint Presentation</vt:lpstr>
      <vt:lpstr>Why is a Provider Survey Needed?</vt:lpstr>
      <vt:lpstr>Provider Data Needed &amp; Sources</vt:lpstr>
      <vt:lpstr>Lack of Provider Data Concerns</vt:lpstr>
      <vt:lpstr>Disclosure and Informed Consent Statement</vt:lpstr>
      <vt:lpstr>Survey Overview</vt:lpstr>
      <vt:lpstr>Contact Information</vt:lpstr>
      <vt:lpstr>Services provided</vt:lpstr>
      <vt:lpstr>Patients*</vt:lpstr>
      <vt:lpstr>Payer Breakdown</vt:lpstr>
      <vt:lpstr>Protocols and Partnerships</vt:lpstr>
      <vt:lpstr>Areas of Need</vt:lpstr>
      <vt:lpstr>Provider Information</vt:lpstr>
      <vt:lpstr>Questions</vt:lpstr>
      <vt:lpstr>Response Sheet - #2</vt:lpstr>
      <vt:lpstr>PowerPoint Presentation</vt:lpstr>
      <vt:lpstr>PowerPoint Presentation</vt:lpstr>
      <vt:lpstr>Rational Service Area (RSA)</vt:lpstr>
      <vt:lpstr>HRSA Requirement</vt:lpstr>
      <vt:lpstr>Benchmark – Year 1 (4/1/19 - 3/31/20)</vt:lpstr>
      <vt:lpstr>Benchmark – Year 2 (4/1/20 - 3/31/21)</vt:lpstr>
      <vt:lpstr>Benchmark – Year 3 (4/1/21 - 3/31/22)</vt:lpstr>
      <vt:lpstr>Benchmark – Year 4 (4/1/22 - 3/31/23)</vt:lpstr>
      <vt:lpstr>Caroline County Neighborhoods</vt:lpstr>
      <vt:lpstr>Caroline County by Median Household Income</vt:lpstr>
      <vt:lpstr>Dorchester County Neighborhoods</vt:lpstr>
      <vt:lpstr>Dorchester County by Median Household Income</vt:lpstr>
      <vt:lpstr>Kent County Neighborhoods</vt:lpstr>
      <vt:lpstr>Kent County Neighborhoods</vt:lpstr>
      <vt:lpstr>Queen Anne’s County Neighborhoods</vt:lpstr>
      <vt:lpstr>Queen Anne’s County by Median Household Income</vt:lpstr>
      <vt:lpstr>Talbot County Neighborhoods</vt:lpstr>
      <vt:lpstr>Talbot County by Median Household Income</vt:lpstr>
      <vt:lpstr>Response Sheet - #3</vt:lpstr>
      <vt:lpstr>Questions</vt:lpstr>
      <vt:lpstr>PowerPoint Presentation</vt:lpstr>
      <vt:lpstr>Goal &amp; Purpose</vt:lpstr>
      <vt:lpstr>County Ranking</vt:lpstr>
      <vt:lpstr>Prevention Quality Indicators (PQIs) </vt:lpstr>
      <vt:lpstr>Listing of PQIs</vt:lpstr>
      <vt:lpstr>State Health Improvement Process (SHIP) </vt:lpstr>
      <vt:lpstr>Listing of SHIP Measurements </vt:lpstr>
      <vt:lpstr>Findings</vt:lpstr>
      <vt:lpstr>Quartile Ranking by County Statewide</vt:lpstr>
      <vt:lpstr>Other Data Included</vt:lpstr>
      <vt:lpstr>New Ideas</vt:lpstr>
      <vt:lpstr>Questions</vt:lpstr>
      <vt:lpstr>Response Sheet - #4</vt:lpstr>
      <vt:lpstr>Next Steps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Maureen C. Regan -MDH-</dc:creator>
  <cp:lastModifiedBy>Elizabeth Vaidya</cp:lastModifiedBy>
  <cp:revision>191</cp:revision>
  <dcterms:created xsi:type="dcterms:W3CDTF">2018-02-09T13:05:01Z</dcterms:created>
  <dcterms:modified xsi:type="dcterms:W3CDTF">2020-01-10T04:09:16Z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0x0101008AC51B964D87DC4F99D5B4B6302DCEE1</vt:lpwstr>
  </property>
</Properties>
</file>