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8" r:id="rId3"/>
    <p:sldId id="264" r:id="rId4"/>
    <p:sldId id="274" r:id="rId5"/>
    <p:sldId id="275" r:id="rId6"/>
    <p:sldId id="276" r:id="rId7"/>
    <p:sldId id="277" r:id="rId8"/>
    <p:sldId id="278" r:id="rId9"/>
    <p:sldId id="279" r:id="rId10"/>
    <p:sldId id="280" r:id="rId11"/>
    <p:sldId id="273" r:id="rId12"/>
    <p:sldId id="281" r:id="rId13"/>
    <p:sldId id="284" r:id="rId14"/>
    <p:sldId id="282" r:id="rId15"/>
    <p:sldId id="283"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03DC41-BD81-46B4-B6B1-38E744A2CA6A}">
          <p14:sldIdLst>
            <p14:sldId id="256"/>
            <p14:sldId id="258"/>
            <p14:sldId id="264"/>
            <p14:sldId id="274"/>
            <p14:sldId id="275"/>
            <p14:sldId id="276"/>
            <p14:sldId id="277"/>
            <p14:sldId id="278"/>
            <p14:sldId id="279"/>
            <p14:sldId id="280"/>
            <p14:sldId id="273"/>
            <p14:sldId id="281"/>
          </p14:sldIdLst>
        </p14:section>
        <p14:section name="Reminders" id="{D2175A49-82A9-466B-8B87-8B5B8FD8F67F}">
          <p14:sldIdLst>
            <p14:sldId id="284"/>
            <p14:sldId id="282"/>
            <p14:sldId id="283"/>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1"/>
    <p:restoredTop sz="85631" autoAdjust="0"/>
  </p:normalViewPr>
  <p:slideViewPr>
    <p:cSldViewPr snapToGrid="0" snapToObjects="1">
      <p:cViewPr varScale="1">
        <p:scale>
          <a:sx n="94" d="100"/>
          <a:sy n="94" d="100"/>
        </p:scale>
        <p:origin x="9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4.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86460-F53C-4203-A548-6D66029A8528}" type="doc">
      <dgm:prSet loTypeId="urn:microsoft.com/office/officeart/2005/8/layout/arrow2" loCatId="process" qsTypeId="urn:microsoft.com/office/officeart/2005/8/quickstyle/simple1" qsCatId="simple" csTypeId="urn:microsoft.com/office/officeart/2005/8/colors/accent1_2" csCatId="accent1" phldr="1"/>
      <dgm:spPr/>
    </dgm:pt>
    <dgm:pt modelId="{60E91B59-E636-4897-849A-7677AC07288E}">
      <dgm:prSet phldrT="[Text]" custT="1"/>
      <dgm:spPr/>
      <dgm:t>
        <a:bodyPr/>
        <a:lstStyle/>
        <a:p>
          <a:r>
            <a:rPr lang="en-US" sz="1400" b="1" i="0" dirty="0">
              <a:solidFill>
                <a:srgbClr val="FF0000"/>
              </a:solidFill>
            </a:rPr>
            <a:t>1st Year </a:t>
          </a:r>
          <a:r>
            <a:rPr lang="en-US" sz="1400" i="0" dirty="0"/>
            <a:t>4/1/19-3/31/20</a:t>
          </a:r>
        </a:p>
      </dgm:t>
    </dgm:pt>
    <dgm:pt modelId="{97EEACC2-7B8C-4ED0-8F8D-F5F0B9CC2E22}" type="parTrans" cxnId="{09852511-227C-43EE-AEE8-0BFEB33B4AAE}">
      <dgm:prSet/>
      <dgm:spPr/>
      <dgm:t>
        <a:bodyPr/>
        <a:lstStyle/>
        <a:p>
          <a:endParaRPr lang="en-US"/>
        </a:p>
      </dgm:t>
    </dgm:pt>
    <dgm:pt modelId="{71751412-855D-49B0-B008-CFAA464758BF}" type="sibTrans" cxnId="{09852511-227C-43EE-AEE8-0BFEB33B4AAE}">
      <dgm:prSet/>
      <dgm:spPr/>
      <dgm:t>
        <a:bodyPr/>
        <a:lstStyle/>
        <a:p>
          <a:endParaRPr lang="en-US"/>
        </a:p>
      </dgm:t>
    </dgm:pt>
    <dgm:pt modelId="{EF60D8F6-5EA2-4A38-A67C-5F124073D500}">
      <dgm:prSet phldrT="[Text]" custT="1"/>
      <dgm:spPr/>
      <dgm:t>
        <a:bodyPr/>
        <a:lstStyle/>
        <a:p>
          <a:r>
            <a:rPr lang="en-US" sz="1400" b="1" dirty="0"/>
            <a:t>2nd Year </a:t>
          </a:r>
          <a:r>
            <a:rPr lang="en-US" sz="1400" dirty="0"/>
            <a:t>4/1/20-3/31/21</a:t>
          </a:r>
        </a:p>
      </dgm:t>
    </dgm:pt>
    <dgm:pt modelId="{AF0B0CBF-2319-4CCB-AE38-2C1D88258CD9}" type="parTrans" cxnId="{FDBC366B-7CE0-4BD5-82FD-571971DC7EBA}">
      <dgm:prSet/>
      <dgm:spPr/>
      <dgm:t>
        <a:bodyPr/>
        <a:lstStyle/>
        <a:p>
          <a:endParaRPr lang="en-US"/>
        </a:p>
      </dgm:t>
    </dgm:pt>
    <dgm:pt modelId="{80DBABB3-CAFD-4C31-B371-B4DA113C6A41}" type="sibTrans" cxnId="{FDBC366B-7CE0-4BD5-82FD-571971DC7EBA}">
      <dgm:prSet/>
      <dgm:spPr/>
      <dgm:t>
        <a:bodyPr/>
        <a:lstStyle/>
        <a:p>
          <a:endParaRPr lang="en-US"/>
        </a:p>
      </dgm:t>
    </dgm:pt>
    <dgm:pt modelId="{1923FA2F-12F5-4662-AC26-1AD6DA77BC95}">
      <dgm:prSet phldrT="[Text]" custT="1"/>
      <dgm:spPr/>
      <dgm:t>
        <a:bodyPr/>
        <a:lstStyle/>
        <a:p>
          <a:r>
            <a:rPr lang="en-US" sz="1400" b="1" dirty="0"/>
            <a:t>3rd Year </a:t>
          </a:r>
          <a:r>
            <a:rPr lang="en-US" sz="1400" dirty="0"/>
            <a:t>4/1/21-3/31/22</a:t>
          </a:r>
        </a:p>
      </dgm:t>
    </dgm:pt>
    <dgm:pt modelId="{A6B84DFA-49A0-4095-8807-7FB10BC2E00C}" type="parTrans" cxnId="{0CB67530-FE57-47ED-A2CB-AF44195E414A}">
      <dgm:prSet/>
      <dgm:spPr/>
      <dgm:t>
        <a:bodyPr/>
        <a:lstStyle/>
        <a:p>
          <a:endParaRPr lang="en-US"/>
        </a:p>
      </dgm:t>
    </dgm:pt>
    <dgm:pt modelId="{981B30E4-BD9B-4CB1-B3DD-FF103BDBCC1C}" type="sibTrans" cxnId="{0CB67530-FE57-47ED-A2CB-AF44195E414A}">
      <dgm:prSet/>
      <dgm:spPr/>
      <dgm:t>
        <a:bodyPr/>
        <a:lstStyle/>
        <a:p>
          <a:endParaRPr lang="en-US"/>
        </a:p>
      </dgm:t>
    </dgm:pt>
    <dgm:pt modelId="{1645F994-9D2B-472C-B822-42E583FE4D1F}">
      <dgm:prSet phldrT="[Text]" custT="1"/>
      <dgm:spPr/>
      <dgm:t>
        <a:bodyPr/>
        <a:lstStyle/>
        <a:p>
          <a:r>
            <a:rPr lang="en-US" sz="1400" b="1" dirty="0"/>
            <a:t>4th Year</a:t>
          </a:r>
          <a:r>
            <a:rPr lang="en-US" sz="1400" dirty="0"/>
            <a:t> 4/1/22-3/31/23</a:t>
          </a:r>
        </a:p>
      </dgm:t>
    </dgm:pt>
    <dgm:pt modelId="{6EBBFBDA-D8D2-40BD-95F3-11B7F137C805}" type="parTrans" cxnId="{2165C563-8811-4E12-AE20-4991D07881C7}">
      <dgm:prSet/>
      <dgm:spPr/>
      <dgm:t>
        <a:bodyPr/>
        <a:lstStyle/>
        <a:p>
          <a:endParaRPr lang="en-US"/>
        </a:p>
      </dgm:t>
    </dgm:pt>
    <dgm:pt modelId="{1F929C41-A9F5-4791-8FFE-799EBAAFF924}" type="sibTrans" cxnId="{2165C563-8811-4E12-AE20-4991D07881C7}">
      <dgm:prSet/>
      <dgm:spPr/>
      <dgm:t>
        <a:bodyPr/>
        <a:lstStyle/>
        <a:p>
          <a:endParaRPr lang="en-US"/>
        </a:p>
      </dgm:t>
    </dgm:pt>
    <dgm:pt modelId="{97EE5B6A-F767-451D-84CF-25D04230F9B3}">
      <dgm:prSet phldrT="[Text]" custT="1"/>
      <dgm:spPr/>
      <dgm:t>
        <a:bodyPr/>
        <a:lstStyle/>
        <a:p>
          <a:r>
            <a:rPr lang="en-US" sz="1400" b="1" dirty="0"/>
            <a:t>5th Year </a:t>
          </a:r>
          <a:r>
            <a:rPr lang="en-US" sz="1400" dirty="0"/>
            <a:t>4/1/23-3/31/24</a:t>
          </a:r>
        </a:p>
      </dgm:t>
    </dgm:pt>
    <dgm:pt modelId="{444AD6E0-F45C-455F-87EE-E3B6820C6E29}" type="parTrans" cxnId="{ACE76C29-3283-413F-836F-08FC5111B65E}">
      <dgm:prSet/>
      <dgm:spPr/>
      <dgm:t>
        <a:bodyPr/>
        <a:lstStyle/>
        <a:p>
          <a:endParaRPr lang="en-US"/>
        </a:p>
      </dgm:t>
    </dgm:pt>
    <dgm:pt modelId="{2FAE3A04-51EB-4A5B-9E1E-4B6BEEF6D9DD}" type="sibTrans" cxnId="{ACE76C29-3283-413F-836F-08FC5111B65E}">
      <dgm:prSet/>
      <dgm:spPr/>
      <dgm:t>
        <a:bodyPr/>
        <a:lstStyle/>
        <a:p>
          <a:endParaRPr lang="en-US"/>
        </a:p>
      </dgm:t>
    </dgm:pt>
    <dgm:pt modelId="{12628A4C-7EF3-481C-881A-F39AB2D42D1D}" type="pres">
      <dgm:prSet presAssocID="{88386460-F53C-4203-A548-6D66029A8528}" presName="arrowDiagram" presStyleCnt="0">
        <dgm:presLayoutVars>
          <dgm:chMax val="5"/>
          <dgm:dir/>
          <dgm:resizeHandles val="exact"/>
        </dgm:presLayoutVars>
      </dgm:prSet>
      <dgm:spPr/>
    </dgm:pt>
    <dgm:pt modelId="{AB54150D-D70C-4FED-8D45-AF605EB7D6B3}" type="pres">
      <dgm:prSet presAssocID="{88386460-F53C-4203-A548-6D66029A8528}" presName="arrow" presStyleLbl="bgShp" presStyleIdx="0" presStyleCnt="1"/>
      <dgm:spPr>
        <a:solidFill>
          <a:schemeClr val="accent3">
            <a:lumMod val="40000"/>
            <a:lumOff val="60000"/>
          </a:schemeClr>
        </a:solidFill>
      </dgm:spPr>
    </dgm:pt>
    <dgm:pt modelId="{99BF16FA-14E1-44C7-BBD6-F896EFCAC3F5}" type="pres">
      <dgm:prSet presAssocID="{88386460-F53C-4203-A548-6D66029A8528}" presName="arrowDiagram5" presStyleCnt="0"/>
      <dgm:spPr/>
    </dgm:pt>
    <dgm:pt modelId="{0E849527-2024-426C-B5C0-C5405B509914}" type="pres">
      <dgm:prSet presAssocID="{60E91B59-E636-4897-849A-7677AC07288E}" presName="bullet5a" presStyleLbl="node1" presStyleIdx="0" presStyleCnt="5"/>
      <dgm:spPr>
        <a:solidFill>
          <a:srgbClr val="FFC000"/>
        </a:solidFill>
      </dgm:spPr>
    </dgm:pt>
    <dgm:pt modelId="{8C43C5E3-3E17-440A-B697-F91892C5C4BF}" type="pres">
      <dgm:prSet presAssocID="{60E91B59-E636-4897-849A-7677AC07288E}" presName="textBox5a" presStyleLbl="revTx" presStyleIdx="0" presStyleCnt="5">
        <dgm:presLayoutVars>
          <dgm:bulletEnabled val="1"/>
        </dgm:presLayoutVars>
      </dgm:prSet>
      <dgm:spPr/>
    </dgm:pt>
    <dgm:pt modelId="{59C44D5B-C10A-46F8-9BFE-7481AC9F658A}" type="pres">
      <dgm:prSet presAssocID="{EF60D8F6-5EA2-4A38-A67C-5F124073D500}" presName="bullet5b" presStyleLbl="node1" presStyleIdx="1" presStyleCnt="5"/>
      <dgm:spPr>
        <a:solidFill>
          <a:schemeClr val="accent4"/>
        </a:solidFill>
      </dgm:spPr>
    </dgm:pt>
    <dgm:pt modelId="{F3C1944D-C2B4-4F58-98A0-7C9AAF49E151}" type="pres">
      <dgm:prSet presAssocID="{EF60D8F6-5EA2-4A38-A67C-5F124073D500}" presName="textBox5b" presStyleLbl="revTx" presStyleIdx="1" presStyleCnt="5">
        <dgm:presLayoutVars>
          <dgm:bulletEnabled val="1"/>
        </dgm:presLayoutVars>
      </dgm:prSet>
      <dgm:spPr/>
    </dgm:pt>
    <dgm:pt modelId="{73480509-DE55-4B9D-BA94-B500767F591F}" type="pres">
      <dgm:prSet presAssocID="{1923FA2F-12F5-4662-AC26-1AD6DA77BC95}" presName="bullet5c" presStyleLbl="node1" presStyleIdx="2" presStyleCnt="5"/>
      <dgm:spPr>
        <a:solidFill>
          <a:srgbClr val="FFC000"/>
        </a:solidFill>
      </dgm:spPr>
    </dgm:pt>
    <dgm:pt modelId="{FC4F8F10-4546-4469-881C-E3A26A2386CC}" type="pres">
      <dgm:prSet presAssocID="{1923FA2F-12F5-4662-AC26-1AD6DA77BC95}" presName="textBox5c" presStyleLbl="revTx" presStyleIdx="2" presStyleCnt="5">
        <dgm:presLayoutVars>
          <dgm:bulletEnabled val="1"/>
        </dgm:presLayoutVars>
      </dgm:prSet>
      <dgm:spPr/>
    </dgm:pt>
    <dgm:pt modelId="{1CDA8B54-068E-4FC0-A0C7-24DC58541328}" type="pres">
      <dgm:prSet presAssocID="{1645F994-9D2B-472C-B822-42E583FE4D1F}" presName="bullet5d" presStyleLbl="node1" presStyleIdx="3" presStyleCnt="5"/>
      <dgm:spPr>
        <a:solidFill>
          <a:srgbClr val="FFC000"/>
        </a:solidFill>
      </dgm:spPr>
    </dgm:pt>
    <dgm:pt modelId="{C1F1F29C-172C-404D-BBA5-17802AAD5931}" type="pres">
      <dgm:prSet presAssocID="{1645F994-9D2B-472C-B822-42E583FE4D1F}" presName="textBox5d" presStyleLbl="revTx" presStyleIdx="3" presStyleCnt="5">
        <dgm:presLayoutVars>
          <dgm:bulletEnabled val="1"/>
        </dgm:presLayoutVars>
      </dgm:prSet>
      <dgm:spPr/>
    </dgm:pt>
    <dgm:pt modelId="{DADC9A32-C76E-4811-A850-FDF17C8EF0C2}" type="pres">
      <dgm:prSet presAssocID="{97EE5B6A-F767-451D-84CF-25D04230F9B3}" presName="bullet5e" presStyleLbl="node1" presStyleIdx="4" presStyleCnt="5"/>
      <dgm:spPr>
        <a:solidFill>
          <a:srgbClr val="FFC000"/>
        </a:solidFill>
      </dgm:spPr>
    </dgm:pt>
    <dgm:pt modelId="{A5FB3294-DB59-4B3F-8A09-DA0F1EF7CA50}" type="pres">
      <dgm:prSet presAssocID="{97EE5B6A-F767-451D-84CF-25D04230F9B3}" presName="textBox5e" presStyleLbl="revTx" presStyleIdx="4" presStyleCnt="5">
        <dgm:presLayoutVars>
          <dgm:bulletEnabled val="1"/>
        </dgm:presLayoutVars>
      </dgm:prSet>
      <dgm:spPr/>
    </dgm:pt>
  </dgm:ptLst>
  <dgm:cxnLst>
    <dgm:cxn modelId="{09852511-227C-43EE-AEE8-0BFEB33B4AAE}" srcId="{88386460-F53C-4203-A548-6D66029A8528}" destId="{60E91B59-E636-4897-849A-7677AC07288E}" srcOrd="0" destOrd="0" parTransId="{97EEACC2-7B8C-4ED0-8F8D-F5F0B9CC2E22}" sibTransId="{71751412-855D-49B0-B008-CFAA464758BF}"/>
    <dgm:cxn modelId="{F0C30515-4BA7-4715-BA9F-D9F4FFF850BF}" type="presOf" srcId="{88386460-F53C-4203-A548-6D66029A8528}" destId="{12628A4C-7EF3-481C-881A-F39AB2D42D1D}" srcOrd="0" destOrd="0" presId="urn:microsoft.com/office/officeart/2005/8/layout/arrow2"/>
    <dgm:cxn modelId="{ACE76C29-3283-413F-836F-08FC5111B65E}" srcId="{88386460-F53C-4203-A548-6D66029A8528}" destId="{97EE5B6A-F767-451D-84CF-25D04230F9B3}" srcOrd="4" destOrd="0" parTransId="{444AD6E0-F45C-455F-87EE-E3B6820C6E29}" sibTransId="{2FAE3A04-51EB-4A5B-9E1E-4B6BEEF6D9DD}"/>
    <dgm:cxn modelId="{0CB67530-FE57-47ED-A2CB-AF44195E414A}" srcId="{88386460-F53C-4203-A548-6D66029A8528}" destId="{1923FA2F-12F5-4662-AC26-1AD6DA77BC95}" srcOrd="2" destOrd="0" parTransId="{A6B84DFA-49A0-4095-8807-7FB10BC2E00C}" sibTransId="{981B30E4-BD9B-4CB1-B3DD-FF103BDBCC1C}"/>
    <dgm:cxn modelId="{2165C563-8811-4E12-AE20-4991D07881C7}" srcId="{88386460-F53C-4203-A548-6D66029A8528}" destId="{1645F994-9D2B-472C-B822-42E583FE4D1F}" srcOrd="3" destOrd="0" parTransId="{6EBBFBDA-D8D2-40BD-95F3-11B7F137C805}" sibTransId="{1F929C41-A9F5-4791-8FFE-799EBAAFF924}"/>
    <dgm:cxn modelId="{FDBC366B-7CE0-4BD5-82FD-571971DC7EBA}" srcId="{88386460-F53C-4203-A548-6D66029A8528}" destId="{EF60D8F6-5EA2-4A38-A67C-5F124073D500}" srcOrd="1" destOrd="0" parTransId="{AF0B0CBF-2319-4CCB-AE38-2C1D88258CD9}" sibTransId="{80DBABB3-CAFD-4C31-B371-B4DA113C6A41}"/>
    <dgm:cxn modelId="{E9AD1F53-7DC1-4BAB-8F47-5E9CDAC1AC9A}" type="presOf" srcId="{1645F994-9D2B-472C-B822-42E583FE4D1F}" destId="{C1F1F29C-172C-404D-BBA5-17802AAD5931}" srcOrd="0" destOrd="0" presId="urn:microsoft.com/office/officeart/2005/8/layout/arrow2"/>
    <dgm:cxn modelId="{3301AF90-B0BD-4A07-9C79-39E953DAD41A}" type="presOf" srcId="{1923FA2F-12F5-4662-AC26-1AD6DA77BC95}" destId="{FC4F8F10-4546-4469-881C-E3A26A2386CC}" srcOrd="0" destOrd="0" presId="urn:microsoft.com/office/officeart/2005/8/layout/arrow2"/>
    <dgm:cxn modelId="{018AFAA3-B5EC-4ED9-A679-320B8512EFF3}" type="presOf" srcId="{EF60D8F6-5EA2-4A38-A67C-5F124073D500}" destId="{F3C1944D-C2B4-4F58-98A0-7C9AAF49E151}" srcOrd="0" destOrd="0" presId="urn:microsoft.com/office/officeart/2005/8/layout/arrow2"/>
    <dgm:cxn modelId="{1256B2D7-977F-4127-AAF7-382E54516110}" type="presOf" srcId="{60E91B59-E636-4897-849A-7677AC07288E}" destId="{8C43C5E3-3E17-440A-B697-F91892C5C4BF}" srcOrd="0" destOrd="0" presId="urn:microsoft.com/office/officeart/2005/8/layout/arrow2"/>
    <dgm:cxn modelId="{AC2B71F4-34CC-4300-8FB4-E77EFE58AA46}" type="presOf" srcId="{97EE5B6A-F767-451D-84CF-25D04230F9B3}" destId="{A5FB3294-DB59-4B3F-8A09-DA0F1EF7CA50}" srcOrd="0" destOrd="0" presId="urn:microsoft.com/office/officeart/2005/8/layout/arrow2"/>
    <dgm:cxn modelId="{215A0BBE-5154-4EC8-A706-3CB349720F0A}" type="presParOf" srcId="{12628A4C-7EF3-481C-881A-F39AB2D42D1D}" destId="{AB54150D-D70C-4FED-8D45-AF605EB7D6B3}" srcOrd="0" destOrd="0" presId="urn:microsoft.com/office/officeart/2005/8/layout/arrow2"/>
    <dgm:cxn modelId="{03C0C659-1671-4FD5-A999-1629115DECD2}" type="presParOf" srcId="{12628A4C-7EF3-481C-881A-F39AB2D42D1D}" destId="{99BF16FA-14E1-44C7-BBD6-F896EFCAC3F5}" srcOrd="1" destOrd="0" presId="urn:microsoft.com/office/officeart/2005/8/layout/arrow2"/>
    <dgm:cxn modelId="{4ED36467-6655-42F8-9602-B458D208F517}" type="presParOf" srcId="{99BF16FA-14E1-44C7-BBD6-F896EFCAC3F5}" destId="{0E849527-2024-426C-B5C0-C5405B509914}" srcOrd="0" destOrd="0" presId="urn:microsoft.com/office/officeart/2005/8/layout/arrow2"/>
    <dgm:cxn modelId="{29765294-D60F-4153-8AB1-8CFFA6401350}" type="presParOf" srcId="{99BF16FA-14E1-44C7-BBD6-F896EFCAC3F5}" destId="{8C43C5E3-3E17-440A-B697-F91892C5C4BF}" srcOrd="1" destOrd="0" presId="urn:microsoft.com/office/officeart/2005/8/layout/arrow2"/>
    <dgm:cxn modelId="{21AB3BA7-14CB-4346-8E9C-20096B8E4EE1}" type="presParOf" srcId="{99BF16FA-14E1-44C7-BBD6-F896EFCAC3F5}" destId="{59C44D5B-C10A-46F8-9BFE-7481AC9F658A}" srcOrd="2" destOrd="0" presId="urn:microsoft.com/office/officeart/2005/8/layout/arrow2"/>
    <dgm:cxn modelId="{BAA1275D-9E9B-43A7-AB30-ECC2DFCB41FD}" type="presParOf" srcId="{99BF16FA-14E1-44C7-BBD6-F896EFCAC3F5}" destId="{F3C1944D-C2B4-4F58-98A0-7C9AAF49E151}" srcOrd="3" destOrd="0" presId="urn:microsoft.com/office/officeart/2005/8/layout/arrow2"/>
    <dgm:cxn modelId="{DD6EF0F1-8B0F-49AC-97ED-DEF30F7AD03E}" type="presParOf" srcId="{99BF16FA-14E1-44C7-BBD6-F896EFCAC3F5}" destId="{73480509-DE55-4B9D-BA94-B500767F591F}" srcOrd="4" destOrd="0" presId="urn:microsoft.com/office/officeart/2005/8/layout/arrow2"/>
    <dgm:cxn modelId="{C70C59B4-13AE-40A7-87F8-B7197432F14D}" type="presParOf" srcId="{99BF16FA-14E1-44C7-BBD6-F896EFCAC3F5}" destId="{FC4F8F10-4546-4469-881C-E3A26A2386CC}" srcOrd="5" destOrd="0" presId="urn:microsoft.com/office/officeart/2005/8/layout/arrow2"/>
    <dgm:cxn modelId="{08F18E24-E12E-4E81-A165-FE809D431312}" type="presParOf" srcId="{99BF16FA-14E1-44C7-BBD6-F896EFCAC3F5}" destId="{1CDA8B54-068E-4FC0-A0C7-24DC58541328}" srcOrd="6" destOrd="0" presId="urn:microsoft.com/office/officeart/2005/8/layout/arrow2"/>
    <dgm:cxn modelId="{AD3985FA-4F00-4E27-96C2-F6711C7CA860}" type="presParOf" srcId="{99BF16FA-14E1-44C7-BBD6-F896EFCAC3F5}" destId="{C1F1F29C-172C-404D-BBA5-17802AAD5931}" srcOrd="7" destOrd="0" presId="urn:microsoft.com/office/officeart/2005/8/layout/arrow2"/>
    <dgm:cxn modelId="{BD4BEBD6-75D2-4435-8911-F8DDC2616A32}" type="presParOf" srcId="{99BF16FA-14E1-44C7-BBD6-F896EFCAC3F5}" destId="{DADC9A32-C76E-4811-A850-FDF17C8EF0C2}" srcOrd="8" destOrd="0" presId="urn:microsoft.com/office/officeart/2005/8/layout/arrow2"/>
    <dgm:cxn modelId="{C6E388A4-9441-4588-A0AC-9B77B404373F}" type="presParOf" srcId="{99BF16FA-14E1-44C7-BBD6-F896EFCAC3F5}" destId="{A5FB3294-DB59-4B3F-8A09-DA0F1EF7CA50}"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9B0A5A-EC3F-4365-AA74-8F13C2F53690}"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n-US"/>
        </a:p>
      </dgm:t>
    </dgm:pt>
    <dgm:pt modelId="{A8461AAA-0FFC-4787-9E7D-2CFE55335CD1}">
      <dgm:prSet/>
      <dgm:spPr/>
      <dgm:t>
        <a:bodyPr/>
        <a:lstStyle/>
        <a:p>
          <a:r>
            <a:rPr lang="en-US" b="1" dirty="0"/>
            <a:t>Nov.-Dec. of 2019</a:t>
          </a:r>
        </a:p>
      </dgm:t>
    </dgm:pt>
    <dgm:pt modelId="{1AD6DF25-B925-4AA9-AFAC-64C15C64E75F}" type="parTrans" cxnId="{FC07033A-ADB1-4118-BA1C-751A40DA9DAB}">
      <dgm:prSet/>
      <dgm:spPr/>
      <dgm:t>
        <a:bodyPr/>
        <a:lstStyle/>
        <a:p>
          <a:endParaRPr lang="en-US"/>
        </a:p>
      </dgm:t>
    </dgm:pt>
    <dgm:pt modelId="{C3E714E9-5C76-4BEA-BFB5-B612DA89BEE6}" type="sibTrans" cxnId="{FC07033A-ADB1-4118-BA1C-751A40DA9DAB}">
      <dgm:prSet/>
      <dgm:spPr/>
      <dgm:t>
        <a:bodyPr/>
        <a:lstStyle/>
        <a:p>
          <a:endParaRPr lang="en-US"/>
        </a:p>
      </dgm:t>
    </dgm:pt>
    <dgm:pt modelId="{A83D0CE9-DEDE-4AFB-A8CE-97284717CFCF}">
      <dgm:prSet/>
      <dgm:spPr/>
      <dgm:t>
        <a:bodyPr anchor="ctr" anchorCtr="1"/>
        <a:lstStyle/>
        <a:p>
          <a:r>
            <a:rPr lang="en-US" dirty="0"/>
            <a:t>LHOs, MACHC, FQHCs, SBHCs, AHECs, hospitals, providers, and others</a:t>
          </a:r>
        </a:p>
      </dgm:t>
    </dgm:pt>
    <dgm:pt modelId="{FE9A23DA-73F7-4C6B-AE1A-5AEC42801060}" type="parTrans" cxnId="{68514B0A-1CD8-47AC-ACDE-DE1B60515DCB}">
      <dgm:prSet/>
      <dgm:spPr/>
      <dgm:t>
        <a:bodyPr/>
        <a:lstStyle/>
        <a:p>
          <a:endParaRPr lang="en-US"/>
        </a:p>
      </dgm:t>
    </dgm:pt>
    <dgm:pt modelId="{459B660E-2FEC-4764-8C66-4212055CF03D}" type="sibTrans" cxnId="{68514B0A-1CD8-47AC-ACDE-DE1B60515DCB}">
      <dgm:prSet/>
      <dgm:spPr/>
      <dgm:t>
        <a:bodyPr/>
        <a:lstStyle/>
        <a:p>
          <a:endParaRPr lang="en-US"/>
        </a:p>
      </dgm:t>
    </dgm:pt>
    <dgm:pt modelId="{48511332-44E0-4332-87C0-52EF881F8B29}">
      <dgm:prSet/>
      <dgm:spPr/>
      <dgm:t>
        <a:bodyPr/>
        <a:lstStyle/>
        <a:p>
          <a:r>
            <a:rPr lang="en-US" b="1" dirty="0"/>
            <a:t>Meetings</a:t>
          </a:r>
        </a:p>
      </dgm:t>
    </dgm:pt>
    <dgm:pt modelId="{92DE2115-1C41-4A7B-8C74-4E990DC55795}" type="parTrans" cxnId="{6F17894C-305D-4A31-B5FE-5F7B37EDD903}">
      <dgm:prSet/>
      <dgm:spPr/>
      <dgm:t>
        <a:bodyPr/>
        <a:lstStyle/>
        <a:p>
          <a:endParaRPr lang="en-US"/>
        </a:p>
      </dgm:t>
    </dgm:pt>
    <dgm:pt modelId="{D7799FFA-925F-46BA-9D6D-664FE07D2F47}" type="sibTrans" cxnId="{6F17894C-305D-4A31-B5FE-5F7B37EDD903}">
      <dgm:prSet/>
      <dgm:spPr/>
      <dgm:t>
        <a:bodyPr/>
        <a:lstStyle/>
        <a:p>
          <a:endParaRPr lang="en-US"/>
        </a:p>
      </dgm:t>
    </dgm:pt>
    <dgm:pt modelId="{8A7C329A-DFA6-4945-AD4D-08AE00EBF104}">
      <dgm:prSet/>
      <dgm:spPr/>
      <dgm:t>
        <a:bodyPr anchor="ctr" anchorCtr="1"/>
        <a:lstStyle/>
        <a:p>
          <a:pPr algn="l"/>
          <a:r>
            <a:rPr lang="en-US" dirty="0"/>
            <a:t>Meet in-person with each region in a central location for 1 to 2-day increments</a:t>
          </a:r>
        </a:p>
      </dgm:t>
    </dgm:pt>
    <dgm:pt modelId="{F731CBEF-F030-4668-A990-C05164DC26DF}" type="parTrans" cxnId="{24544AD3-8803-4765-95B3-30BE373E1D41}">
      <dgm:prSet/>
      <dgm:spPr/>
      <dgm:t>
        <a:bodyPr/>
        <a:lstStyle/>
        <a:p>
          <a:endParaRPr lang="en-US"/>
        </a:p>
      </dgm:t>
    </dgm:pt>
    <dgm:pt modelId="{C01F13BA-CF52-4860-AE4D-D718A0ECC3CF}" type="sibTrans" cxnId="{24544AD3-8803-4765-95B3-30BE373E1D41}">
      <dgm:prSet/>
      <dgm:spPr/>
      <dgm:t>
        <a:bodyPr/>
        <a:lstStyle/>
        <a:p>
          <a:endParaRPr lang="en-US"/>
        </a:p>
      </dgm:t>
    </dgm:pt>
    <dgm:pt modelId="{DAACDD52-DCD8-4E72-92BC-88C3097BB4C8}">
      <dgm:prSet/>
      <dgm:spPr/>
      <dgm:t>
        <a:bodyPr anchor="ctr" anchorCtr="1"/>
        <a:lstStyle/>
        <a:p>
          <a:r>
            <a:rPr lang="en-US" dirty="0"/>
            <a:t>Meet, discuss federal requirements, regional needs, set goals, and provide next steps annually.</a:t>
          </a:r>
        </a:p>
      </dgm:t>
    </dgm:pt>
    <dgm:pt modelId="{B2684B80-3543-4C37-AAE9-01C63A2AFF06}" type="parTrans" cxnId="{12EABEAB-E8D2-4238-9CEB-F265F13B49DC}">
      <dgm:prSet/>
      <dgm:spPr/>
      <dgm:t>
        <a:bodyPr/>
        <a:lstStyle/>
        <a:p>
          <a:endParaRPr lang="en-US"/>
        </a:p>
      </dgm:t>
    </dgm:pt>
    <dgm:pt modelId="{2F87610C-AF0C-458A-A397-31B7811137C8}" type="sibTrans" cxnId="{12EABEAB-E8D2-4238-9CEB-F265F13B49DC}">
      <dgm:prSet/>
      <dgm:spPr/>
      <dgm:t>
        <a:bodyPr/>
        <a:lstStyle/>
        <a:p>
          <a:endParaRPr lang="en-US"/>
        </a:p>
      </dgm:t>
    </dgm:pt>
    <dgm:pt modelId="{FB477309-695B-4284-94FC-7A008DB09BBA}">
      <dgm:prSet/>
      <dgm:spPr/>
      <dgm:t>
        <a:bodyPr/>
        <a:lstStyle/>
        <a:p>
          <a:r>
            <a:rPr lang="en-US" b="1" dirty="0"/>
            <a:t>Stakeholders</a:t>
          </a:r>
        </a:p>
      </dgm:t>
    </dgm:pt>
    <dgm:pt modelId="{438965F9-AA3C-4E57-8A8E-28957D786B24}" type="sibTrans" cxnId="{E7011546-0249-42A1-8BF6-07BC6E30F474}">
      <dgm:prSet/>
      <dgm:spPr/>
      <dgm:t>
        <a:bodyPr/>
        <a:lstStyle/>
        <a:p>
          <a:endParaRPr lang="en-US"/>
        </a:p>
      </dgm:t>
    </dgm:pt>
    <dgm:pt modelId="{9EAE54C2-2965-456C-A017-783F9AB6821D}" type="parTrans" cxnId="{E7011546-0249-42A1-8BF6-07BC6E30F474}">
      <dgm:prSet/>
      <dgm:spPr/>
      <dgm:t>
        <a:bodyPr/>
        <a:lstStyle/>
        <a:p>
          <a:endParaRPr lang="en-US"/>
        </a:p>
      </dgm:t>
    </dgm:pt>
    <dgm:pt modelId="{65492F2C-E007-429A-90AD-E96D453635AC}" type="pres">
      <dgm:prSet presAssocID="{199B0A5A-EC3F-4365-AA74-8F13C2F53690}" presName="Name0" presStyleCnt="0">
        <dgm:presLayoutVars>
          <dgm:chMax val="7"/>
          <dgm:dir/>
          <dgm:animLvl val="lvl"/>
          <dgm:resizeHandles val="exact"/>
        </dgm:presLayoutVars>
      </dgm:prSet>
      <dgm:spPr/>
    </dgm:pt>
    <dgm:pt modelId="{43415DE9-62FA-45E8-8A1D-C33BF5BCF1D4}" type="pres">
      <dgm:prSet presAssocID="{A8461AAA-0FFC-4787-9E7D-2CFE55335CD1}" presName="circle1" presStyleLbl="node1" presStyleIdx="0" presStyleCnt="3"/>
      <dgm:spPr/>
    </dgm:pt>
    <dgm:pt modelId="{E3EB00F3-FD1A-44BA-A96D-289342718130}" type="pres">
      <dgm:prSet presAssocID="{A8461AAA-0FFC-4787-9E7D-2CFE55335CD1}" presName="space" presStyleCnt="0"/>
      <dgm:spPr/>
    </dgm:pt>
    <dgm:pt modelId="{34902002-9AA1-4E5E-8E88-5FF913DBEABE}" type="pres">
      <dgm:prSet presAssocID="{A8461AAA-0FFC-4787-9E7D-2CFE55335CD1}" presName="rect1" presStyleLbl="alignAcc1" presStyleIdx="0" presStyleCnt="3" custScaleY="100000" custLinFactNeighborX="6617" custLinFactNeighborY="4591"/>
      <dgm:spPr/>
    </dgm:pt>
    <dgm:pt modelId="{E59290FA-0666-47A3-9282-38DA26E8B741}" type="pres">
      <dgm:prSet presAssocID="{FB477309-695B-4284-94FC-7A008DB09BBA}" presName="vertSpace2" presStyleLbl="node1" presStyleIdx="0" presStyleCnt="3"/>
      <dgm:spPr/>
    </dgm:pt>
    <dgm:pt modelId="{A1D74C0F-8918-46C0-AD5D-1F30DEEA2CA6}" type="pres">
      <dgm:prSet presAssocID="{FB477309-695B-4284-94FC-7A008DB09BBA}" presName="circle2" presStyleLbl="node1" presStyleIdx="1" presStyleCnt="3"/>
      <dgm:spPr/>
    </dgm:pt>
    <dgm:pt modelId="{1594DB84-77DB-4689-AA0E-8C1C91CD8032}" type="pres">
      <dgm:prSet presAssocID="{FB477309-695B-4284-94FC-7A008DB09BBA}" presName="rect2" presStyleLbl="alignAcc1" presStyleIdx="1" presStyleCnt="3"/>
      <dgm:spPr/>
    </dgm:pt>
    <dgm:pt modelId="{D5C1C009-AB1A-4F24-AF96-557E2DD0F318}" type="pres">
      <dgm:prSet presAssocID="{48511332-44E0-4332-87C0-52EF881F8B29}" presName="vertSpace3" presStyleLbl="node1" presStyleIdx="1" presStyleCnt="3"/>
      <dgm:spPr/>
    </dgm:pt>
    <dgm:pt modelId="{50C851C9-CBBA-49BE-8C65-513DA571A490}" type="pres">
      <dgm:prSet presAssocID="{48511332-44E0-4332-87C0-52EF881F8B29}" presName="circle3" presStyleLbl="node1" presStyleIdx="2" presStyleCnt="3"/>
      <dgm:spPr/>
    </dgm:pt>
    <dgm:pt modelId="{0E98E7E8-F048-4BB8-98D6-F995ECB37B78}" type="pres">
      <dgm:prSet presAssocID="{48511332-44E0-4332-87C0-52EF881F8B29}" presName="rect3" presStyleLbl="alignAcc1" presStyleIdx="2" presStyleCnt="3"/>
      <dgm:spPr/>
    </dgm:pt>
    <dgm:pt modelId="{B0F8BD05-2536-4C96-A3BE-76FD369FA118}" type="pres">
      <dgm:prSet presAssocID="{A8461AAA-0FFC-4787-9E7D-2CFE55335CD1}" presName="rect1ParTx" presStyleLbl="alignAcc1" presStyleIdx="2" presStyleCnt="3">
        <dgm:presLayoutVars>
          <dgm:chMax val="1"/>
          <dgm:bulletEnabled val="1"/>
        </dgm:presLayoutVars>
      </dgm:prSet>
      <dgm:spPr/>
    </dgm:pt>
    <dgm:pt modelId="{9BE1B12E-CF17-4733-8BAD-B03A885E5152}" type="pres">
      <dgm:prSet presAssocID="{A8461AAA-0FFC-4787-9E7D-2CFE55335CD1}" presName="rect1ChTx" presStyleLbl="alignAcc1" presStyleIdx="2" presStyleCnt="3">
        <dgm:presLayoutVars>
          <dgm:bulletEnabled val="1"/>
        </dgm:presLayoutVars>
      </dgm:prSet>
      <dgm:spPr/>
    </dgm:pt>
    <dgm:pt modelId="{04C545BA-AB47-416C-AD22-09D99A55A0B1}" type="pres">
      <dgm:prSet presAssocID="{FB477309-695B-4284-94FC-7A008DB09BBA}" presName="rect2ParTx" presStyleLbl="alignAcc1" presStyleIdx="2" presStyleCnt="3">
        <dgm:presLayoutVars>
          <dgm:chMax val="1"/>
          <dgm:bulletEnabled val="1"/>
        </dgm:presLayoutVars>
      </dgm:prSet>
      <dgm:spPr/>
    </dgm:pt>
    <dgm:pt modelId="{26357A8D-4BFA-417D-8610-7F067FEC25D0}" type="pres">
      <dgm:prSet presAssocID="{FB477309-695B-4284-94FC-7A008DB09BBA}" presName="rect2ChTx" presStyleLbl="alignAcc1" presStyleIdx="2" presStyleCnt="3">
        <dgm:presLayoutVars>
          <dgm:bulletEnabled val="1"/>
        </dgm:presLayoutVars>
      </dgm:prSet>
      <dgm:spPr/>
    </dgm:pt>
    <dgm:pt modelId="{B3C5B69D-DFC8-4D23-AE52-475AF2545E12}" type="pres">
      <dgm:prSet presAssocID="{48511332-44E0-4332-87C0-52EF881F8B29}" presName="rect3ParTx" presStyleLbl="alignAcc1" presStyleIdx="2" presStyleCnt="3">
        <dgm:presLayoutVars>
          <dgm:chMax val="1"/>
          <dgm:bulletEnabled val="1"/>
        </dgm:presLayoutVars>
      </dgm:prSet>
      <dgm:spPr/>
    </dgm:pt>
    <dgm:pt modelId="{94AE545E-3617-49E3-B205-73F31F27BDCD}" type="pres">
      <dgm:prSet presAssocID="{48511332-44E0-4332-87C0-52EF881F8B29}" presName="rect3ChTx" presStyleLbl="alignAcc1" presStyleIdx="2" presStyleCnt="3">
        <dgm:presLayoutVars>
          <dgm:bulletEnabled val="1"/>
        </dgm:presLayoutVars>
      </dgm:prSet>
      <dgm:spPr/>
    </dgm:pt>
  </dgm:ptLst>
  <dgm:cxnLst>
    <dgm:cxn modelId="{68514B0A-1CD8-47AC-ACDE-DE1B60515DCB}" srcId="{FB477309-695B-4284-94FC-7A008DB09BBA}" destId="{A83D0CE9-DEDE-4AFB-A8CE-97284717CFCF}" srcOrd="0" destOrd="0" parTransId="{FE9A23DA-73F7-4C6B-AE1A-5AEC42801060}" sibTransId="{459B660E-2FEC-4764-8C66-4212055CF03D}"/>
    <dgm:cxn modelId="{9D90072B-28AC-43B3-829D-EFB76D2EFF5F}" type="presOf" srcId="{48511332-44E0-4332-87C0-52EF881F8B29}" destId="{0E98E7E8-F048-4BB8-98D6-F995ECB37B78}" srcOrd="0" destOrd="0" presId="urn:microsoft.com/office/officeart/2005/8/layout/target3"/>
    <dgm:cxn modelId="{FC07033A-ADB1-4118-BA1C-751A40DA9DAB}" srcId="{199B0A5A-EC3F-4365-AA74-8F13C2F53690}" destId="{A8461AAA-0FFC-4787-9E7D-2CFE55335CD1}" srcOrd="0" destOrd="0" parTransId="{1AD6DF25-B925-4AA9-AFAC-64C15C64E75F}" sibTransId="{C3E714E9-5C76-4BEA-BFB5-B612DA89BEE6}"/>
    <dgm:cxn modelId="{E7011546-0249-42A1-8BF6-07BC6E30F474}" srcId="{199B0A5A-EC3F-4365-AA74-8F13C2F53690}" destId="{FB477309-695B-4284-94FC-7A008DB09BBA}" srcOrd="1" destOrd="0" parTransId="{9EAE54C2-2965-456C-A017-783F9AB6821D}" sibTransId="{438965F9-AA3C-4E57-8A8E-28957D786B24}"/>
    <dgm:cxn modelId="{6F17894C-305D-4A31-B5FE-5F7B37EDD903}" srcId="{199B0A5A-EC3F-4365-AA74-8F13C2F53690}" destId="{48511332-44E0-4332-87C0-52EF881F8B29}" srcOrd="2" destOrd="0" parTransId="{92DE2115-1C41-4A7B-8C74-4E990DC55795}" sibTransId="{D7799FFA-925F-46BA-9D6D-664FE07D2F47}"/>
    <dgm:cxn modelId="{9720DA50-EDD6-4924-B362-356E55DE7FC9}" type="presOf" srcId="{FB477309-695B-4284-94FC-7A008DB09BBA}" destId="{04C545BA-AB47-416C-AD22-09D99A55A0B1}" srcOrd="1" destOrd="0" presId="urn:microsoft.com/office/officeart/2005/8/layout/target3"/>
    <dgm:cxn modelId="{E0C32D97-4B70-4258-A685-57E785144302}" type="presOf" srcId="{48511332-44E0-4332-87C0-52EF881F8B29}" destId="{B3C5B69D-DFC8-4D23-AE52-475AF2545E12}" srcOrd="1" destOrd="0" presId="urn:microsoft.com/office/officeart/2005/8/layout/target3"/>
    <dgm:cxn modelId="{0DE944A6-2768-43F1-92DB-8B1927411607}" type="presOf" srcId="{DAACDD52-DCD8-4E72-92BC-88C3097BB4C8}" destId="{94AE545E-3617-49E3-B205-73F31F27BDCD}" srcOrd="0" destOrd="0" presId="urn:microsoft.com/office/officeart/2005/8/layout/target3"/>
    <dgm:cxn modelId="{D75A1DAB-8A32-44F3-8DE0-B5A84550FABA}" type="presOf" srcId="{8A7C329A-DFA6-4945-AD4D-08AE00EBF104}" destId="{9BE1B12E-CF17-4733-8BAD-B03A885E5152}" srcOrd="0" destOrd="0" presId="urn:microsoft.com/office/officeart/2005/8/layout/target3"/>
    <dgm:cxn modelId="{12EABEAB-E8D2-4238-9CEB-F265F13B49DC}" srcId="{48511332-44E0-4332-87C0-52EF881F8B29}" destId="{DAACDD52-DCD8-4E72-92BC-88C3097BB4C8}" srcOrd="0" destOrd="0" parTransId="{B2684B80-3543-4C37-AAE9-01C63A2AFF06}" sibTransId="{2F87610C-AF0C-458A-A397-31B7811137C8}"/>
    <dgm:cxn modelId="{21DBDFCB-952B-46B8-876A-00D39EB87E57}" type="presOf" srcId="{A83D0CE9-DEDE-4AFB-A8CE-97284717CFCF}" destId="{26357A8D-4BFA-417D-8610-7F067FEC25D0}" srcOrd="0" destOrd="0" presId="urn:microsoft.com/office/officeart/2005/8/layout/target3"/>
    <dgm:cxn modelId="{24544AD3-8803-4765-95B3-30BE373E1D41}" srcId="{A8461AAA-0FFC-4787-9E7D-2CFE55335CD1}" destId="{8A7C329A-DFA6-4945-AD4D-08AE00EBF104}" srcOrd="0" destOrd="0" parTransId="{F731CBEF-F030-4668-A990-C05164DC26DF}" sibTransId="{C01F13BA-CF52-4860-AE4D-D718A0ECC3CF}"/>
    <dgm:cxn modelId="{9C805ED4-4B13-4E90-8289-C8AD8F71F039}" type="presOf" srcId="{FB477309-695B-4284-94FC-7A008DB09BBA}" destId="{1594DB84-77DB-4689-AA0E-8C1C91CD8032}" srcOrd="0" destOrd="0" presId="urn:microsoft.com/office/officeart/2005/8/layout/target3"/>
    <dgm:cxn modelId="{9F1209F8-8B9D-4F75-A20E-40158268B1E1}" type="presOf" srcId="{199B0A5A-EC3F-4365-AA74-8F13C2F53690}" destId="{65492F2C-E007-429A-90AD-E96D453635AC}" srcOrd="0" destOrd="0" presId="urn:microsoft.com/office/officeart/2005/8/layout/target3"/>
    <dgm:cxn modelId="{5BB670F8-F2FF-4260-AE6E-0E451705B05E}" type="presOf" srcId="{A8461AAA-0FFC-4787-9E7D-2CFE55335CD1}" destId="{B0F8BD05-2536-4C96-A3BE-76FD369FA118}" srcOrd="1" destOrd="0" presId="urn:microsoft.com/office/officeart/2005/8/layout/target3"/>
    <dgm:cxn modelId="{3E4CA1FD-E620-4946-A19A-C6962C46EF34}" type="presOf" srcId="{A8461AAA-0FFC-4787-9E7D-2CFE55335CD1}" destId="{34902002-9AA1-4E5E-8E88-5FF913DBEABE}" srcOrd="0" destOrd="0" presId="urn:microsoft.com/office/officeart/2005/8/layout/target3"/>
    <dgm:cxn modelId="{F418AF38-1AC9-4DE2-8F12-FEE2EC8C73E9}" type="presParOf" srcId="{65492F2C-E007-429A-90AD-E96D453635AC}" destId="{43415DE9-62FA-45E8-8A1D-C33BF5BCF1D4}" srcOrd="0" destOrd="0" presId="urn:microsoft.com/office/officeart/2005/8/layout/target3"/>
    <dgm:cxn modelId="{8CE99DE5-2063-473E-9DDD-D1548AD0D256}" type="presParOf" srcId="{65492F2C-E007-429A-90AD-E96D453635AC}" destId="{E3EB00F3-FD1A-44BA-A96D-289342718130}" srcOrd="1" destOrd="0" presId="urn:microsoft.com/office/officeart/2005/8/layout/target3"/>
    <dgm:cxn modelId="{6D32014A-566B-46F3-AD6D-1C7E8B8917E2}" type="presParOf" srcId="{65492F2C-E007-429A-90AD-E96D453635AC}" destId="{34902002-9AA1-4E5E-8E88-5FF913DBEABE}" srcOrd="2" destOrd="0" presId="urn:microsoft.com/office/officeart/2005/8/layout/target3"/>
    <dgm:cxn modelId="{25C9F260-FE82-4E5B-9505-2871398E61BC}" type="presParOf" srcId="{65492F2C-E007-429A-90AD-E96D453635AC}" destId="{E59290FA-0666-47A3-9282-38DA26E8B741}" srcOrd="3" destOrd="0" presId="urn:microsoft.com/office/officeart/2005/8/layout/target3"/>
    <dgm:cxn modelId="{FB8838A2-65BE-4F99-8CE3-D9E9920C7A99}" type="presParOf" srcId="{65492F2C-E007-429A-90AD-E96D453635AC}" destId="{A1D74C0F-8918-46C0-AD5D-1F30DEEA2CA6}" srcOrd="4" destOrd="0" presId="urn:microsoft.com/office/officeart/2005/8/layout/target3"/>
    <dgm:cxn modelId="{CE3E4DF0-31CC-45E2-868B-97991A4B975E}" type="presParOf" srcId="{65492F2C-E007-429A-90AD-E96D453635AC}" destId="{1594DB84-77DB-4689-AA0E-8C1C91CD8032}" srcOrd="5" destOrd="0" presId="urn:microsoft.com/office/officeart/2005/8/layout/target3"/>
    <dgm:cxn modelId="{9EB2DA43-1EFB-4F78-A3B4-B35C800C9BBF}" type="presParOf" srcId="{65492F2C-E007-429A-90AD-E96D453635AC}" destId="{D5C1C009-AB1A-4F24-AF96-557E2DD0F318}" srcOrd="6" destOrd="0" presId="urn:microsoft.com/office/officeart/2005/8/layout/target3"/>
    <dgm:cxn modelId="{C8CF8D28-F496-40AE-9829-B2D54CDDEDD7}" type="presParOf" srcId="{65492F2C-E007-429A-90AD-E96D453635AC}" destId="{50C851C9-CBBA-49BE-8C65-513DA571A490}" srcOrd="7" destOrd="0" presId="urn:microsoft.com/office/officeart/2005/8/layout/target3"/>
    <dgm:cxn modelId="{11AF12A0-14C4-4D9D-A9F6-07C420566466}" type="presParOf" srcId="{65492F2C-E007-429A-90AD-E96D453635AC}" destId="{0E98E7E8-F048-4BB8-98D6-F995ECB37B78}" srcOrd="8" destOrd="0" presId="urn:microsoft.com/office/officeart/2005/8/layout/target3"/>
    <dgm:cxn modelId="{6286AF0E-62A7-430A-880E-616DD01CE696}" type="presParOf" srcId="{65492F2C-E007-429A-90AD-E96D453635AC}" destId="{B0F8BD05-2536-4C96-A3BE-76FD369FA118}" srcOrd="9" destOrd="0" presId="urn:microsoft.com/office/officeart/2005/8/layout/target3"/>
    <dgm:cxn modelId="{59D7DE04-F586-4BDE-BFC0-690284466173}" type="presParOf" srcId="{65492F2C-E007-429A-90AD-E96D453635AC}" destId="{9BE1B12E-CF17-4733-8BAD-B03A885E5152}" srcOrd="10" destOrd="0" presId="urn:microsoft.com/office/officeart/2005/8/layout/target3"/>
    <dgm:cxn modelId="{A1A07C4D-00CD-49D1-B59B-ECA6709A4A9C}" type="presParOf" srcId="{65492F2C-E007-429A-90AD-E96D453635AC}" destId="{04C545BA-AB47-416C-AD22-09D99A55A0B1}" srcOrd="11" destOrd="0" presId="urn:microsoft.com/office/officeart/2005/8/layout/target3"/>
    <dgm:cxn modelId="{B177EE3F-C4F6-4FC2-958C-BC64BFD70FD3}" type="presParOf" srcId="{65492F2C-E007-429A-90AD-E96D453635AC}" destId="{26357A8D-4BFA-417D-8610-7F067FEC25D0}" srcOrd="12" destOrd="0" presId="urn:microsoft.com/office/officeart/2005/8/layout/target3"/>
    <dgm:cxn modelId="{687537E0-1981-4EE7-A66E-DA7494C4CB6D}" type="presParOf" srcId="{65492F2C-E007-429A-90AD-E96D453635AC}" destId="{B3C5B69D-DFC8-4D23-AE52-475AF2545E12}" srcOrd="13" destOrd="0" presId="urn:microsoft.com/office/officeart/2005/8/layout/target3"/>
    <dgm:cxn modelId="{41A75E95-7AB2-4635-A313-897DEBBC7268}" type="presParOf" srcId="{65492F2C-E007-429A-90AD-E96D453635AC}" destId="{94AE545E-3617-49E3-B205-73F31F27BDCD}"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4150D-D70C-4FED-8D45-AF605EB7D6B3}">
      <dsp:nvSpPr>
        <dsp:cNvPr id="0" name=""/>
        <dsp:cNvSpPr/>
      </dsp:nvSpPr>
      <dsp:spPr>
        <a:xfrm>
          <a:off x="1960873" y="0"/>
          <a:ext cx="6913030" cy="4320644"/>
        </a:xfrm>
        <a:prstGeom prst="swooshArrow">
          <a:avLst>
            <a:gd name="adj1" fmla="val 25000"/>
            <a:gd name="adj2" fmla="val 25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sp>
    <dsp:sp modelId="{0E849527-2024-426C-B5C0-C5405B509914}">
      <dsp:nvSpPr>
        <dsp:cNvPr id="0" name=""/>
        <dsp:cNvSpPr/>
      </dsp:nvSpPr>
      <dsp:spPr>
        <a:xfrm>
          <a:off x="2641807" y="3212830"/>
          <a:ext cx="158999" cy="158999"/>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43C5E3-3E17-440A-B697-F91892C5C4BF}">
      <dsp:nvSpPr>
        <dsp:cNvPr id="0" name=""/>
        <dsp:cNvSpPr/>
      </dsp:nvSpPr>
      <dsp:spPr>
        <a:xfrm>
          <a:off x="2721307" y="3292330"/>
          <a:ext cx="905606" cy="1028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51" tIns="0" rIns="0" bIns="0" numCol="1" spcCol="1270" anchor="t" anchorCtr="0">
          <a:noAutofit/>
        </a:bodyPr>
        <a:lstStyle/>
        <a:p>
          <a:pPr marL="0" lvl="0" indent="0" algn="l" defTabSz="622300">
            <a:lnSpc>
              <a:spcPct val="90000"/>
            </a:lnSpc>
            <a:spcBef>
              <a:spcPct val="0"/>
            </a:spcBef>
            <a:spcAft>
              <a:spcPct val="35000"/>
            </a:spcAft>
            <a:buNone/>
          </a:pPr>
          <a:r>
            <a:rPr lang="en-US" sz="1400" b="1" i="0" kern="1200" dirty="0">
              <a:solidFill>
                <a:srgbClr val="FF0000"/>
              </a:solidFill>
            </a:rPr>
            <a:t>1st Year </a:t>
          </a:r>
          <a:r>
            <a:rPr lang="en-US" sz="1400" i="0" kern="1200" dirty="0"/>
            <a:t>4/1/19-3/31/20</a:t>
          </a:r>
        </a:p>
      </dsp:txBody>
      <dsp:txXfrm>
        <a:off x="2721307" y="3292330"/>
        <a:ext cx="905606" cy="1028313"/>
      </dsp:txXfrm>
    </dsp:sp>
    <dsp:sp modelId="{59C44D5B-C10A-46F8-9BFE-7481AC9F658A}">
      <dsp:nvSpPr>
        <dsp:cNvPr id="0" name=""/>
        <dsp:cNvSpPr/>
      </dsp:nvSpPr>
      <dsp:spPr>
        <a:xfrm>
          <a:off x="3502479" y="2385859"/>
          <a:ext cx="248869" cy="248869"/>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C1944D-C2B4-4F58-98A0-7C9AAF49E151}">
      <dsp:nvSpPr>
        <dsp:cNvPr id="0" name=""/>
        <dsp:cNvSpPr/>
      </dsp:nvSpPr>
      <dsp:spPr>
        <a:xfrm>
          <a:off x="3626914" y="2510294"/>
          <a:ext cx="1147563" cy="181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871"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t>2nd Year </a:t>
          </a:r>
          <a:r>
            <a:rPr lang="en-US" sz="1400" kern="1200" dirty="0"/>
            <a:t>4/1/20-3/31/21</a:t>
          </a:r>
        </a:p>
      </dsp:txBody>
      <dsp:txXfrm>
        <a:off x="3626914" y="2510294"/>
        <a:ext cx="1147563" cy="1810349"/>
      </dsp:txXfrm>
    </dsp:sp>
    <dsp:sp modelId="{73480509-DE55-4B9D-BA94-B500767F591F}">
      <dsp:nvSpPr>
        <dsp:cNvPr id="0" name=""/>
        <dsp:cNvSpPr/>
      </dsp:nvSpPr>
      <dsp:spPr>
        <a:xfrm>
          <a:off x="4608564" y="1726529"/>
          <a:ext cx="331825" cy="331825"/>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4F8F10-4546-4469-881C-E3A26A2386CC}">
      <dsp:nvSpPr>
        <dsp:cNvPr id="0" name=""/>
        <dsp:cNvSpPr/>
      </dsp:nvSpPr>
      <dsp:spPr>
        <a:xfrm>
          <a:off x="4774477" y="1892442"/>
          <a:ext cx="1334214" cy="242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827"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t>3rd Year </a:t>
          </a:r>
          <a:r>
            <a:rPr lang="en-US" sz="1400" kern="1200" dirty="0"/>
            <a:t>4/1/21-3/31/22</a:t>
          </a:r>
        </a:p>
      </dsp:txBody>
      <dsp:txXfrm>
        <a:off x="4774477" y="1892442"/>
        <a:ext cx="1334214" cy="2428201"/>
      </dsp:txXfrm>
    </dsp:sp>
    <dsp:sp modelId="{1CDA8B54-068E-4FC0-A0C7-24DC58541328}">
      <dsp:nvSpPr>
        <dsp:cNvPr id="0" name=""/>
        <dsp:cNvSpPr/>
      </dsp:nvSpPr>
      <dsp:spPr>
        <a:xfrm>
          <a:off x="5894388" y="1211508"/>
          <a:ext cx="428607" cy="42860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F1F29C-172C-404D-BBA5-17802AAD5931}">
      <dsp:nvSpPr>
        <dsp:cNvPr id="0" name=""/>
        <dsp:cNvSpPr/>
      </dsp:nvSpPr>
      <dsp:spPr>
        <a:xfrm>
          <a:off x="6108692" y="1425812"/>
          <a:ext cx="1382606" cy="2894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110"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t>4th Year</a:t>
          </a:r>
          <a:r>
            <a:rPr lang="en-US" sz="1400" kern="1200" dirty="0"/>
            <a:t> 4/1/22-3/31/23</a:t>
          </a:r>
        </a:p>
      </dsp:txBody>
      <dsp:txXfrm>
        <a:off x="6108692" y="1425812"/>
        <a:ext cx="1382606" cy="2894831"/>
      </dsp:txXfrm>
    </dsp:sp>
    <dsp:sp modelId="{DADC9A32-C76E-4811-A850-FDF17C8EF0C2}">
      <dsp:nvSpPr>
        <dsp:cNvPr id="0" name=""/>
        <dsp:cNvSpPr/>
      </dsp:nvSpPr>
      <dsp:spPr>
        <a:xfrm>
          <a:off x="7218233" y="867585"/>
          <a:ext cx="546129" cy="546129"/>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FB3294-DB59-4B3F-8A09-DA0F1EF7CA50}">
      <dsp:nvSpPr>
        <dsp:cNvPr id="0" name=""/>
        <dsp:cNvSpPr/>
      </dsp:nvSpPr>
      <dsp:spPr>
        <a:xfrm>
          <a:off x="7491298" y="1140650"/>
          <a:ext cx="1382606" cy="317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383"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t>5th Year </a:t>
          </a:r>
          <a:r>
            <a:rPr lang="en-US" sz="1400" kern="1200" dirty="0"/>
            <a:t>4/1/23-3/31/24</a:t>
          </a:r>
        </a:p>
      </dsp:txBody>
      <dsp:txXfrm>
        <a:off x="7491298" y="1140650"/>
        <a:ext cx="1382606" cy="3179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15DE9-62FA-45E8-8A1D-C33BF5BCF1D4}">
      <dsp:nvSpPr>
        <dsp:cNvPr id="0" name=""/>
        <dsp:cNvSpPr/>
      </dsp:nvSpPr>
      <dsp:spPr>
        <a:xfrm>
          <a:off x="0" y="0"/>
          <a:ext cx="3984455" cy="3984455"/>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902002-9AA1-4E5E-8E88-5FF913DBEABE}">
      <dsp:nvSpPr>
        <dsp:cNvPr id="0" name=""/>
        <dsp:cNvSpPr/>
      </dsp:nvSpPr>
      <dsp:spPr>
        <a:xfrm>
          <a:off x="1992227" y="0"/>
          <a:ext cx="7516679" cy="3984455"/>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a:t>Nov.-Dec. of 2019</a:t>
          </a:r>
        </a:p>
      </dsp:txBody>
      <dsp:txXfrm>
        <a:off x="1992227" y="0"/>
        <a:ext cx="3758339" cy="1195339"/>
      </dsp:txXfrm>
    </dsp:sp>
    <dsp:sp modelId="{A1D74C0F-8918-46C0-AD5D-1F30DEEA2CA6}">
      <dsp:nvSpPr>
        <dsp:cNvPr id="0" name=""/>
        <dsp:cNvSpPr/>
      </dsp:nvSpPr>
      <dsp:spPr>
        <a:xfrm>
          <a:off x="697280" y="1195339"/>
          <a:ext cx="2589893" cy="2589893"/>
        </a:xfrm>
        <a:prstGeom prst="pie">
          <a:avLst>
            <a:gd name="adj1" fmla="val 5400000"/>
            <a:gd name="adj2" fmla="val 1620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594DB84-77DB-4689-AA0E-8C1C91CD8032}">
      <dsp:nvSpPr>
        <dsp:cNvPr id="0" name=""/>
        <dsp:cNvSpPr/>
      </dsp:nvSpPr>
      <dsp:spPr>
        <a:xfrm>
          <a:off x="1992227" y="1195339"/>
          <a:ext cx="7516679" cy="2589893"/>
        </a:xfrm>
        <a:prstGeom prst="rect">
          <a:avLst/>
        </a:prstGeom>
        <a:solidFill>
          <a:schemeClr val="lt1">
            <a:alpha val="90000"/>
            <a:hueOff val="0"/>
            <a:satOff val="0"/>
            <a:lumOff val="0"/>
            <a:alphaOff val="0"/>
          </a:schemeClr>
        </a:solidFill>
        <a:ln w="6350" cap="flat" cmpd="sng" algn="ctr">
          <a:solidFill>
            <a:schemeClr val="accent3">
              <a:hueOff val="1355300"/>
              <a:satOff val="50000"/>
              <a:lumOff val="-735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a:t>Stakeholders</a:t>
          </a:r>
        </a:p>
      </dsp:txBody>
      <dsp:txXfrm>
        <a:off x="1992227" y="1195339"/>
        <a:ext cx="3758339" cy="1195335"/>
      </dsp:txXfrm>
    </dsp:sp>
    <dsp:sp modelId="{50C851C9-CBBA-49BE-8C65-513DA571A490}">
      <dsp:nvSpPr>
        <dsp:cNvPr id="0" name=""/>
        <dsp:cNvSpPr/>
      </dsp:nvSpPr>
      <dsp:spPr>
        <a:xfrm>
          <a:off x="1394559" y="2390674"/>
          <a:ext cx="1195335" cy="1195335"/>
        </a:xfrm>
        <a:prstGeom prst="pie">
          <a:avLst>
            <a:gd name="adj1" fmla="val 5400000"/>
            <a:gd name="adj2" fmla="val 1620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E98E7E8-F048-4BB8-98D6-F995ECB37B78}">
      <dsp:nvSpPr>
        <dsp:cNvPr id="0" name=""/>
        <dsp:cNvSpPr/>
      </dsp:nvSpPr>
      <dsp:spPr>
        <a:xfrm>
          <a:off x="1992227" y="2390674"/>
          <a:ext cx="7516679" cy="1195335"/>
        </a:xfrm>
        <a:prstGeom prst="rect">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a:t>Meetings</a:t>
          </a:r>
        </a:p>
      </dsp:txBody>
      <dsp:txXfrm>
        <a:off x="1992227" y="2390674"/>
        <a:ext cx="3758339" cy="1195335"/>
      </dsp:txXfrm>
    </dsp:sp>
    <dsp:sp modelId="{9BE1B12E-CF17-4733-8BAD-B03A885E5152}">
      <dsp:nvSpPr>
        <dsp:cNvPr id="0" name=""/>
        <dsp:cNvSpPr/>
      </dsp:nvSpPr>
      <dsp:spPr>
        <a:xfrm>
          <a:off x="5750567" y="0"/>
          <a:ext cx="3758339" cy="1195339"/>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1">
          <a:noAutofit/>
        </a:bodyPr>
        <a:lstStyle/>
        <a:p>
          <a:pPr marL="171450" lvl="1" indent="-171450" algn="l" defTabSz="800100">
            <a:lnSpc>
              <a:spcPct val="90000"/>
            </a:lnSpc>
            <a:spcBef>
              <a:spcPct val="0"/>
            </a:spcBef>
            <a:spcAft>
              <a:spcPct val="15000"/>
            </a:spcAft>
            <a:buChar char="•"/>
          </a:pPr>
          <a:r>
            <a:rPr lang="en-US" sz="1800" kern="1200" dirty="0"/>
            <a:t>Meet in-person with each region in a central location for 1 to 2-day increments</a:t>
          </a:r>
        </a:p>
      </dsp:txBody>
      <dsp:txXfrm>
        <a:off x="5750567" y="0"/>
        <a:ext cx="3758339" cy="1195339"/>
      </dsp:txXfrm>
    </dsp:sp>
    <dsp:sp modelId="{26357A8D-4BFA-417D-8610-7F067FEC25D0}">
      <dsp:nvSpPr>
        <dsp:cNvPr id="0" name=""/>
        <dsp:cNvSpPr/>
      </dsp:nvSpPr>
      <dsp:spPr>
        <a:xfrm>
          <a:off x="5750567" y="1195339"/>
          <a:ext cx="3758339" cy="1195335"/>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1">
          <a:noAutofit/>
        </a:bodyPr>
        <a:lstStyle/>
        <a:p>
          <a:pPr marL="171450" lvl="1" indent="-171450" algn="l" defTabSz="800100">
            <a:lnSpc>
              <a:spcPct val="90000"/>
            </a:lnSpc>
            <a:spcBef>
              <a:spcPct val="0"/>
            </a:spcBef>
            <a:spcAft>
              <a:spcPct val="15000"/>
            </a:spcAft>
            <a:buChar char="•"/>
          </a:pPr>
          <a:r>
            <a:rPr lang="en-US" sz="1800" kern="1200" dirty="0"/>
            <a:t>LHOs, MACHC, FQHCs, SBHCs, AHECs, hospitals, providers, and others</a:t>
          </a:r>
        </a:p>
      </dsp:txBody>
      <dsp:txXfrm>
        <a:off x="5750567" y="1195339"/>
        <a:ext cx="3758339" cy="1195335"/>
      </dsp:txXfrm>
    </dsp:sp>
    <dsp:sp modelId="{94AE545E-3617-49E3-B205-73F31F27BDCD}">
      <dsp:nvSpPr>
        <dsp:cNvPr id="0" name=""/>
        <dsp:cNvSpPr/>
      </dsp:nvSpPr>
      <dsp:spPr>
        <a:xfrm>
          <a:off x="5750567" y="2390674"/>
          <a:ext cx="3758339" cy="1195335"/>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1">
          <a:noAutofit/>
        </a:bodyPr>
        <a:lstStyle/>
        <a:p>
          <a:pPr marL="171450" lvl="1" indent="-171450" algn="l" defTabSz="800100">
            <a:lnSpc>
              <a:spcPct val="90000"/>
            </a:lnSpc>
            <a:spcBef>
              <a:spcPct val="0"/>
            </a:spcBef>
            <a:spcAft>
              <a:spcPct val="15000"/>
            </a:spcAft>
            <a:buChar char="•"/>
          </a:pPr>
          <a:r>
            <a:rPr lang="en-US" sz="1800" kern="1200" dirty="0"/>
            <a:t>Meet, discuss federal requirements, regional needs, set goals, and provide next steps annually.</a:t>
          </a:r>
        </a:p>
      </dsp:txBody>
      <dsp:txXfrm>
        <a:off x="5750567" y="2390674"/>
        <a:ext cx="3758339" cy="119533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0779F-2152-C84C-A2C2-FD36C5CC5AAE}" type="datetimeFigureOut">
              <a:rPr lang="en-US" smtClean="0"/>
              <a:t>10/10/2019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8579C-EAC7-0B4D-AE5F-5E3A5B26F7DD}" type="slidenum">
              <a:rPr lang="en-US" smtClean="0"/>
              <a:t>‹#›</a:t>
            </a:fld>
            <a:endParaRPr lang="en-US"/>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We will begin very shortly at 1:05.</a:t>
            </a:r>
          </a:p>
          <a:p>
            <a:endParaRPr lang="en-US" dirty="0"/>
          </a:p>
          <a:p>
            <a:r>
              <a:rPr lang="en-US" dirty="0"/>
              <a:t>Welcome and thank you for calling in to join us in today’s presentation, Maryland Regional Meetings’ Introduction Webinar. My name is Elizabeth Vaidya and I am director of the Maryland Primary Care Office.  A few housekeeping rules, please only mute your line if you can do so without background music. I do not believe this presentation will take up the full hour. I will be taking questions at the end of the presentation. Please feel free type in your questions if you think you may forget it by the end. Lastly, please note that this presentation is being recorded. Okay, I will begin and again thank you for your participation.</a:t>
            </a:r>
          </a:p>
        </p:txBody>
      </p:sp>
      <p:sp>
        <p:nvSpPr>
          <p:cNvPr id="4" name="Slide Number Placeholder 3"/>
          <p:cNvSpPr>
            <a:spLocks noGrp="1"/>
          </p:cNvSpPr>
          <p:nvPr>
            <p:ph type="sldNum" sz="quarter" idx="5"/>
          </p:nvPr>
        </p:nvSpPr>
        <p:spPr/>
        <p:txBody>
          <a:bodyPr/>
          <a:lstStyle/>
          <a:p>
            <a:fld id="{C368579C-EAC7-0B4D-AE5F-5E3A5B26F7DD}" type="slidenum">
              <a:rPr lang="en-US" smtClean="0"/>
              <a:t>1</a:t>
            </a:fld>
            <a:endParaRPr lang="en-US"/>
          </a:p>
        </p:txBody>
      </p:sp>
    </p:spTree>
    <p:extLst>
      <p:ext uri="{BB962C8B-B14F-4D97-AF65-F5344CB8AC3E}">
        <p14:creationId xmlns:p14="http://schemas.microsoft.com/office/powerpoint/2010/main" val="2584323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Dependent on how fast we can locate sites to host meeting and how kind the weather will be to us as we get deeper into the fall, the schedule listed here is tentative. Please call me or send me an email if you have available space for hosting the regional meetings in your area. </a:t>
            </a:r>
          </a:p>
        </p:txBody>
      </p:sp>
      <p:sp>
        <p:nvSpPr>
          <p:cNvPr id="4" name="Slide Number Placeholder 3"/>
          <p:cNvSpPr>
            <a:spLocks noGrp="1"/>
          </p:cNvSpPr>
          <p:nvPr>
            <p:ph type="sldNum" sz="quarter" idx="5"/>
          </p:nvPr>
        </p:nvSpPr>
        <p:spPr/>
        <p:txBody>
          <a:bodyPr/>
          <a:lstStyle/>
          <a:p>
            <a:fld id="{C368579C-EAC7-0B4D-AE5F-5E3A5B26F7DD}" type="slidenum">
              <a:rPr lang="en-US" smtClean="0"/>
              <a:t>11</a:t>
            </a:fld>
            <a:endParaRPr lang="en-US"/>
          </a:p>
        </p:txBody>
      </p:sp>
    </p:spTree>
    <p:extLst>
      <p:ext uri="{BB962C8B-B14F-4D97-AF65-F5344CB8AC3E}">
        <p14:creationId xmlns:p14="http://schemas.microsoft.com/office/powerpoint/2010/main" val="2434125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now time for me to be quiet and to listen to you. Does anyone have any questions or comments?</a:t>
            </a:r>
          </a:p>
        </p:txBody>
      </p:sp>
      <p:sp>
        <p:nvSpPr>
          <p:cNvPr id="4" name="Slide Number Placeholder 3"/>
          <p:cNvSpPr>
            <a:spLocks noGrp="1"/>
          </p:cNvSpPr>
          <p:nvPr>
            <p:ph type="sldNum" sz="quarter" idx="5"/>
          </p:nvPr>
        </p:nvSpPr>
        <p:spPr/>
        <p:txBody>
          <a:bodyPr/>
          <a:lstStyle/>
          <a:p>
            <a:fld id="{C368579C-EAC7-0B4D-AE5F-5E3A5B26F7DD}" type="slidenum">
              <a:rPr lang="en-US" smtClean="0"/>
              <a:t>12</a:t>
            </a:fld>
            <a:endParaRPr lang="en-US"/>
          </a:p>
        </p:txBody>
      </p:sp>
    </p:spTree>
    <p:extLst>
      <p:ext uri="{BB962C8B-B14F-4D97-AF65-F5344CB8AC3E}">
        <p14:creationId xmlns:p14="http://schemas.microsoft.com/office/powerpoint/2010/main" val="1171745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information regarding Regional Meetings, please go to the PCO’s website linked on this screen. It will have this PP, updates, and any additional information regarding these meetings. Also, if you would like to learn more about other OPHI programs, you can also navigate through this link as well.</a:t>
            </a:r>
          </a:p>
        </p:txBody>
      </p:sp>
      <p:sp>
        <p:nvSpPr>
          <p:cNvPr id="4" name="Slide Number Placeholder 3"/>
          <p:cNvSpPr>
            <a:spLocks noGrp="1"/>
          </p:cNvSpPr>
          <p:nvPr>
            <p:ph type="sldNum" sz="quarter" idx="5"/>
          </p:nvPr>
        </p:nvSpPr>
        <p:spPr/>
        <p:txBody>
          <a:bodyPr/>
          <a:lstStyle/>
          <a:p>
            <a:fld id="{C368579C-EAC7-0B4D-AE5F-5E3A5B26F7DD}" type="slidenum">
              <a:rPr lang="en-US" smtClean="0"/>
              <a:t>13</a:t>
            </a:fld>
            <a:endParaRPr lang="en-US"/>
          </a:p>
        </p:txBody>
      </p:sp>
    </p:spTree>
    <p:extLst>
      <p:ext uri="{BB962C8B-B14F-4D97-AF65-F5344CB8AC3E}">
        <p14:creationId xmlns:p14="http://schemas.microsoft.com/office/powerpoint/2010/main" val="2992430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 you who are not on my distribution list, please note that there are two new loan repayment programs, the Substance Use Disorder workforce program and the rural community loan repayment programs by the NHSC. These programs were launched to combat the nation’s opioid crisis. Physicians, PAs, nurse practitioners, and others are eligible. There are links on this page that will give you detailed information regarding the program and how to opt in. It is important to opt in so you can participate in the program when it is open officially in the beginning of next year. Please note that these programs differ from other NHSC’s programs in that they do not prioritize eligibility based on the scores of your HPSA designations. As long as your site is located in a primary care or mental health HPSA, you are eligible. Again, there is a link on this screen detailing how to opt in.</a:t>
            </a:r>
          </a:p>
        </p:txBody>
      </p:sp>
      <p:sp>
        <p:nvSpPr>
          <p:cNvPr id="4" name="Slide Number Placeholder 3"/>
          <p:cNvSpPr>
            <a:spLocks noGrp="1"/>
          </p:cNvSpPr>
          <p:nvPr>
            <p:ph type="sldNum" sz="quarter" idx="5"/>
          </p:nvPr>
        </p:nvSpPr>
        <p:spPr/>
        <p:txBody>
          <a:bodyPr/>
          <a:lstStyle/>
          <a:p>
            <a:fld id="{C368579C-EAC7-0B4D-AE5F-5E3A5B26F7DD}" type="slidenum">
              <a:rPr lang="en-US" smtClean="0"/>
              <a:t>14</a:t>
            </a:fld>
            <a:endParaRPr lang="en-US"/>
          </a:p>
        </p:txBody>
      </p:sp>
    </p:spTree>
    <p:extLst>
      <p:ext uri="{BB962C8B-B14F-4D97-AF65-F5344CB8AC3E}">
        <p14:creationId xmlns:p14="http://schemas.microsoft.com/office/powerpoint/2010/main" val="1262077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 is a reference for the types of sites eligible to opt in for the SUD Workforce and Rural loan repayment programs. If you are inpatient or residential treatment facility, you are not eligible for any of NHSC’s programs. Is there any questions?</a:t>
            </a:r>
          </a:p>
        </p:txBody>
      </p:sp>
      <p:sp>
        <p:nvSpPr>
          <p:cNvPr id="4" name="Slide Number Placeholder 3"/>
          <p:cNvSpPr>
            <a:spLocks noGrp="1"/>
          </p:cNvSpPr>
          <p:nvPr>
            <p:ph type="sldNum" sz="quarter" idx="5"/>
          </p:nvPr>
        </p:nvSpPr>
        <p:spPr/>
        <p:txBody>
          <a:bodyPr/>
          <a:lstStyle/>
          <a:p>
            <a:fld id="{C368579C-EAC7-0B4D-AE5F-5E3A5B26F7DD}" type="slidenum">
              <a:rPr lang="en-US" smtClean="0"/>
              <a:t>15</a:t>
            </a:fld>
            <a:endParaRPr lang="en-US"/>
          </a:p>
        </p:txBody>
      </p:sp>
    </p:spTree>
    <p:extLst>
      <p:ext uri="{BB962C8B-B14F-4D97-AF65-F5344CB8AC3E}">
        <p14:creationId xmlns:p14="http://schemas.microsoft.com/office/powerpoint/2010/main" val="45574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like to thank everyone for their participation in the webinar. Have </a:t>
            </a:r>
            <a:r>
              <a:rPr lang="en-US"/>
              <a:t>a great day.</a:t>
            </a:r>
          </a:p>
        </p:txBody>
      </p:sp>
      <p:sp>
        <p:nvSpPr>
          <p:cNvPr id="4" name="Slide Number Placeholder 3"/>
          <p:cNvSpPr>
            <a:spLocks noGrp="1"/>
          </p:cNvSpPr>
          <p:nvPr>
            <p:ph type="sldNum" sz="quarter" idx="5"/>
          </p:nvPr>
        </p:nvSpPr>
        <p:spPr/>
        <p:txBody>
          <a:bodyPr/>
          <a:lstStyle/>
          <a:p>
            <a:fld id="{C368579C-EAC7-0B4D-AE5F-5E3A5B26F7DD}" type="slidenum">
              <a:rPr lang="en-US" smtClean="0"/>
              <a:t>16</a:t>
            </a:fld>
            <a:endParaRPr lang="en-US"/>
          </a:p>
        </p:txBody>
      </p:sp>
    </p:spTree>
    <p:extLst>
      <p:ext uri="{BB962C8B-B14F-4D97-AF65-F5344CB8AC3E}">
        <p14:creationId xmlns:p14="http://schemas.microsoft.com/office/powerpoint/2010/main" val="332545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to introduce everyone to the concept of Regional Meetings and what is to be expected. We will first discuss the Background and Purpose for why these meetings are occurring.</a:t>
            </a:r>
          </a:p>
        </p:txBody>
      </p:sp>
      <p:sp>
        <p:nvSpPr>
          <p:cNvPr id="4" name="Slide Number Placeholder 3"/>
          <p:cNvSpPr>
            <a:spLocks noGrp="1"/>
          </p:cNvSpPr>
          <p:nvPr>
            <p:ph type="sldNum" sz="quarter" idx="5"/>
          </p:nvPr>
        </p:nvSpPr>
        <p:spPr/>
        <p:txBody>
          <a:bodyPr/>
          <a:lstStyle/>
          <a:p>
            <a:fld id="{C368579C-EAC7-0B4D-AE5F-5E3A5B26F7DD}" type="slidenum">
              <a:rPr lang="en-US" smtClean="0"/>
              <a:t>2</a:t>
            </a:fld>
            <a:endParaRPr lang="en-US"/>
          </a:p>
        </p:txBody>
      </p:sp>
    </p:spTree>
    <p:extLst>
      <p:ext uri="{BB962C8B-B14F-4D97-AF65-F5344CB8AC3E}">
        <p14:creationId xmlns:p14="http://schemas.microsoft.com/office/powerpoint/2010/main" val="2480113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Care Office (PCO) was awarded a 5 year grant by the Health Resources and Services Administration (HRSA) to improve access to healthcare. As you can see, the first year began in April of this year, which means we are already halfway finished. In the PCO’s grant, we proposed the concept of Regional Meetings to meet specific federal requirements of the grant. Also demonstrated in the diagram, the end of the grant period will conclude in March of 2024.</a:t>
            </a:r>
          </a:p>
        </p:txBody>
      </p:sp>
      <p:sp>
        <p:nvSpPr>
          <p:cNvPr id="4" name="Slide Number Placeholder 3"/>
          <p:cNvSpPr>
            <a:spLocks noGrp="1"/>
          </p:cNvSpPr>
          <p:nvPr>
            <p:ph type="sldNum" sz="quarter" idx="5"/>
          </p:nvPr>
        </p:nvSpPr>
        <p:spPr/>
        <p:txBody>
          <a:bodyPr/>
          <a:lstStyle/>
          <a:p>
            <a:fld id="{C368579C-EAC7-0B4D-AE5F-5E3A5B26F7DD}" type="slidenum">
              <a:rPr lang="en-US" smtClean="0"/>
              <a:t>3</a:t>
            </a:fld>
            <a:endParaRPr lang="en-US"/>
          </a:p>
        </p:txBody>
      </p:sp>
    </p:spTree>
    <p:extLst>
      <p:ext uri="{BB962C8B-B14F-4D97-AF65-F5344CB8AC3E}">
        <p14:creationId xmlns:p14="http://schemas.microsoft.com/office/powerpoint/2010/main" val="3732637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purpose in having annual Regional Meetings is to improve upon access to healthcare in your community. Specifically, these meetings will help to meet federal guidelines pertaining to Statewide Primary Care Needs Assessment, coordination of shortage designation, workforce needs, and to provide technical assistance to communities.</a:t>
            </a:r>
          </a:p>
        </p:txBody>
      </p:sp>
      <p:sp>
        <p:nvSpPr>
          <p:cNvPr id="4" name="Slide Number Placeholder 3"/>
          <p:cNvSpPr>
            <a:spLocks noGrp="1"/>
          </p:cNvSpPr>
          <p:nvPr>
            <p:ph type="sldNum" sz="quarter" idx="5"/>
          </p:nvPr>
        </p:nvSpPr>
        <p:spPr/>
        <p:txBody>
          <a:bodyPr/>
          <a:lstStyle/>
          <a:p>
            <a:fld id="{C368579C-EAC7-0B4D-AE5F-5E3A5B26F7DD}" type="slidenum">
              <a:rPr lang="en-US" smtClean="0"/>
              <a:t>4</a:t>
            </a:fld>
            <a:endParaRPr lang="en-US"/>
          </a:p>
        </p:txBody>
      </p:sp>
    </p:spTree>
    <p:extLst>
      <p:ext uri="{BB962C8B-B14F-4D97-AF65-F5344CB8AC3E}">
        <p14:creationId xmlns:p14="http://schemas.microsoft.com/office/powerpoint/2010/main" val="2714059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up, are Logistics.</a:t>
            </a:r>
          </a:p>
        </p:txBody>
      </p:sp>
      <p:sp>
        <p:nvSpPr>
          <p:cNvPr id="4" name="Slide Number Placeholder 3"/>
          <p:cNvSpPr>
            <a:spLocks noGrp="1"/>
          </p:cNvSpPr>
          <p:nvPr>
            <p:ph type="sldNum" sz="quarter" idx="5"/>
          </p:nvPr>
        </p:nvSpPr>
        <p:spPr/>
        <p:txBody>
          <a:bodyPr/>
          <a:lstStyle/>
          <a:p>
            <a:fld id="{C368579C-EAC7-0B4D-AE5F-5E3A5B26F7DD}" type="slidenum">
              <a:rPr lang="en-US" smtClean="0"/>
              <a:t>5</a:t>
            </a:fld>
            <a:endParaRPr lang="en-US"/>
          </a:p>
        </p:txBody>
      </p:sp>
    </p:spTree>
    <p:extLst>
      <p:ext uri="{BB962C8B-B14F-4D97-AF65-F5344CB8AC3E}">
        <p14:creationId xmlns:p14="http://schemas.microsoft.com/office/powerpoint/2010/main" val="3106165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stated in the previous slide, these meetings are being held each year to meet federal requirements, but we will also discuss regional needs, set goals and provide next steps. Those invited to the meetings include local health departments, the primary care association for Maryland, federally qualified health centers, school based health centers, hospitals, providers, Area Health Education Centers, and any other entities that have input to improve upon access to healthcare in the state. Lastly, the meetings are tentatively scheduled to occur from November to December. Dependent on the size of the region, a two day meeting may be necessary, but we are hoping in most cases, one day will be sufficient. I stated the tentatively because I am hoping to schedule these meetings and set locations fairly quickly. I am also hoping the weather is on our side for traveling to various areas. </a:t>
            </a:r>
          </a:p>
        </p:txBody>
      </p:sp>
      <p:sp>
        <p:nvSpPr>
          <p:cNvPr id="4" name="Slide Number Placeholder 3"/>
          <p:cNvSpPr>
            <a:spLocks noGrp="1"/>
          </p:cNvSpPr>
          <p:nvPr>
            <p:ph type="sldNum" sz="quarter" idx="5"/>
          </p:nvPr>
        </p:nvSpPr>
        <p:spPr/>
        <p:txBody>
          <a:bodyPr/>
          <a:lstStyle/>
          <a:p>
            <a:fld id="{C368579C-EAC7-0B4D-AE5F-5E3A5B26F7DD}" type="slidenum">
              <a:rPr lang="en-US" smtClean="0"/>
              <a:t>6</a:t>
            </a:fld>
            <a:endParaRPr lang="en-US"/>
          </a:p>
        </p:txBody>
      </p:sp>
    </p:spTree>
    <p:extLst>
      <p:ext uri="{BB962C8B-B14F-4D97-AF65-F5344CB8AC3E}">
        <p14:creationId xmlns:p14="http://schemas.microsoft.com/office/powerpoint/2010/main" val="239593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your screen is a map of how the PCO divided the state into regions. These regions are associated in how geographically counties border each other and how the PCO looks at the areas for shortage designation. </a:t>
            </a:r>
          </a:p>
          <a:p>
            <a:endParaRPr lang="en-US" dirty="0"/>
          </a:p>
          <a:p>
            <a:r>
              <a:rPr lang="en-US" dirty="0"/>
              <a:t>Central MD is in purple toward the right center of the map. It includes </a:t>
            </a:r>
            <a:r>
              <a:rPr lang="en-US" dirty="0" err="1"/>
              <a:t>Balto</a:t>
            </a:r>
            <a:r>
              <a:rPr lang="en-US" dirty="0"/>
              <a:t> City and the counties that border it, which are Baltimore County and Anne Arundel County. Currently, there are shortage designations that have a combination of these counties borders, which seem reasonable to then group as a region due to similar demographics. However, each county still have unique components from each other as you will fine in each regional grouping that will still be considered in proposing shortage designations.</a:t>
            </a:r>
          </a:p>
          <a:p>
            <a:endParaRPr lang="en-US" dirty="0"/>
          </a:p>
          <a:p>
            <a:r>
              <a:rPr lang="en-US" dirty="0"/>
              <a:t>The Lower Eastern Shore is in green is located at the bottom right of the map. It includes Wicomico, Worcester and Somerset. This grouping again shared shortage designation groupings and have been known to work together on common rural health needs in the past.</a:t>
            </a:r>
          </a:p>
          <a:p>
            <a:endParaRPr lang="en-US" dirty="0"/>
          </a:p>
          <a:p>
            <a:r>
              <a:rPr lang="en-US" dirty="0"/>
              <a:t>Center right in brown on the map is the Middle Eastern Shore which includes Kent, Queen Anne’s, Talbot, Caroline, and Dorchester counties. Again, this grouping is due to these counties being known to work together on common rural health needs.</a:t>
            </a:r>
          </a:p>
          <a:p>
            <a:endParaRPr lang="en-US" dirty="0"/>
          </a:p>
          <a:p>
            <a:r>
              <a:rPr lang="en-US" dirty="0"/>
              <a:t>Top right in blue is Northeast Maryland which includes Harford and Cecil counties. This grouping makes sense also due to the shared initiatives that occur between these jurisdictions.</a:t>
            </a:r>
          </a:p>
          <a:p>
            <a:endParaRPr lang="en-US" dirty="0"/>
          </a:p>
          <a:p>
            <a:r>
              <a:rPr lang="en-US" dirty="0"/>
              <a:t>Northwest Maryland is in light green and is center top left on the map. This grouping includes Frederick, Carroll and Howard counties. I know of some </a:t>
            </a:r>
            <a:r>
              <a:rPr lang="en-US" dirty="0" err="1"/>
              <a:t>convesations</a:t>
            </a:r>
            <a:r>
              <a:rPr lang="en-US" dirty="0"/>
              <a:t> regarding access with Frederick and Carroll, and Frederick and Howard, but not all three. However, it made sense to group these jurisdictions together due to similar demographics.</a:t>
            </a:r>
          </a:p>
          <a:p>
            <a:endParaRPr lang="en-US" dirty="0"/>
          </a:p>
          <a:p>
            <a:r>
              <a:rPr lang="en-US" dirty="0"/>
              <a:t>Right below Northwest is in blue is the Washington DC Metropolitan Area. These are counties that border Washington DC which include Montgomery and Prince George’s counties. These counties have had shared shortage designations in the past, and have certain areas that border that share similar demographics.</a:t>
            </a:r>
          </a:p>
          <a:p>
            <a:endParaRPr lang="en-US" dirty="0"/>
          </a:p>
          <a:p>
            <a:r>
              <a:rPr lang="en-US" dirty="0"/>
              <a:t>In pink in the bottom center on the map is Southern Maryland. This grouping includes Charles, Calvert and St. Mary’s counties. These counties have been known to work together on health concerns in the past and have more in common with each other than other jurisdictions bordering them.</a:t>
            </a:r>
          </a:p>
          <a:p>
            <a:endParaRPr lang="en-US" dirty="0"/>
          </a:p>
          <a:p>
            <a:r>
              <a:rPr lang="en-US" dirty="0"/>
              <a:t>Lastly, in the top left corner in green on the map is Western Maryland. This grouping includes Garrett, Allegany, and Washington counties. These counties are also known to work together and under the Appalachian geographic region as well.</a:t>
            </a:r>
          </a:p>
        </p:txBody>
      </p:sp>
      <p:sp>
        <p:nvSpPr>
          <p:cNvPr id="4" name="Slide Number Placeholder 3"/>
          <p:cNvSpPr>
            <a:spLocks noGrp="1"/>
          </p:cNvSpPr>
          <p:nvPr>
            <p:ph type="sldNum" sz="quarter" idx="5"/>
          </p:nvPr>
        </p:nvSpPr>
        <p:spPr/>
        <p:txBody>
          <a:bodyPr/>
          <a:lstStyle/>
          <a:p>
            <a:fld id="{C368579C-EAC7-0B4D-AE5F-5E3A5B26F7DD}" type="slidenum">
              <a:rPr lang="en-US" smtClean="0"/>
              <a:t>7</a:t>
            </a:fld>
            <a:endParaRPr lang="en-US"/>
          </a:p>
        </p:txBody>
      </p:sp>
    </p:spTree>
    <p:extLst>
      <p:ext uri="{BB962C8B-B14F-4D97-AF65-F5344CB8AC3E}">
        <p14:creationId xmlns:p14="http://schemas.microsoft.com/office/powerpoint/2010/main" val="339394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Regional Meetings, we will discuss the status of each jurisdiction’s current shortage designation. We will also discuss what is needed to improve access to healthcare in regards to shortage designation, workforce, workforce programs, and technical assistance. We will begin to discuss HRSA’s new requirement for a State Rational Service Area and what that means for your communities. The PCO is also required by HRSA to do another Needs Assessment, so we will be discussing what that will entail, any goals that you want to establish, and collect any input that you may have. We will also have representation from other programs under the Office of Population Health Improvement (OPHI) that will be providing information on Workforce Programs, Community Health Worker Program, State Office of Rural Health, and Prevention Behavioral Health Program.</a:t>
            </a:r>
          </a:p>
        </p:txBody>
      </p:sp>
      <p:sp>
        <p:nvSpPr>
          <p:cNvPr id="4" name="Slide Number Placeholder 3"/>
          <p:cNvSpPr>
            <a:spLocks noGrp="1"/>
          </p:cNvSpPr>
          <p:nvPr>
            <p:ph type="sldNum" sz="quarter" idx="5"/>
          </p:nvPr>
        </p:nvSpPr>
        <p:spPr/>
        <p:txBody>
          <a:bodyPr/>
          <a:lstStyle/>
          <a:p>
            <a:fld id="{C368579C-EAC7-0B4D-AE5F-5E3A5B26F7DD}" type="slidenum">
              <a:rPr lang="en-US" smtClean="0"/>
              <a:t>8</a:t>
            </a:fld>
            <a:endParaRPr lang="en-US"/>
          </a:p>
        </p:txBody>
      </p:sp>
    </p:spTree>
    <p:extLst>
      <p:ext uri="{BB962C8B-B14F-4D97-AF65-F5344CB8AC3E}">
        <p14:creationId xmlns:p14="http://schemas.microsoft.com/office/powerpoint/2010/main" val="1343960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know by now, many of you are asking how can I help the PCO? Well, let me pontificate exactly how you can help…</a:t>
            </a:r>
          </a:p>
        </p:txBody>
      </p:sp>
      <p:sp>
        <p:nvSpPr>
          <p:cNvPr id="4" name="Slide Number Placeholder 3"/>
          <p:cNvSpPr>
            <a:spLocks noGrp="1"/>
          </p:cNvSpPr>
          <p:nvPr>
            <p:ph type="sldNum" sz="quarter" idx="5"/>
          </p:nvPr>
        </p:nvSpPr>
        <p:spPr/>
        <p:txBody>
          <a:bodyPr/>
          <a:lstStyle/>
          <a:p>
            <a:fld id="{C368579C-EAC7-0B4D-AE5F-5E3A5B26F7DD}" type="slidenum">
              <a:rPr lang="en-US" smtClean="0"/>
              <a:t>9</a:t>
            </a:fld>
            <a:endParaRPr lang="en-US"/>
          </a:p>
        </p:txBody>
      </p:sp>
    </p:spTree>
    <p:extLst>
      <p:ext uri="{BB962C8B-B14F-4D97-AF65-F5344CB8AC3E}">
        <p14:creationId xmlns:p14="http://schemas.microsoft.com/office/powerpoint/2010/main" val="1887857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960F7A-981E-2849-A4A6-FFB20B3D6491}"/>
              </a:ext>
            </a:extLst>
          </p:cNvPr>
          <p:cNvSpPr/>
          <p:nvPr userDrawn="1"/>
        </p:nvSpPr>
        <p:spPr>
          <a:xfrm>
            <a:off x="0" y="1550987"/>
            <a:ext cx="12192000" cy="4423144"/>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3694" y="2808325"/>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373217"/>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940300"/>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0884" y="1900887"/>
            <a:ext cx="1229620" cy="992976"/>
          </a:xfrm>
          <a:prstGeom prst="rect">
            <a:avLst/>
          </a:prstGeom>
        </p:spPr>
      </p:pic>
      <p:pic>
        <p:nvPicPr>
          <p:cNvPr id="6" name="Picture 5">
            <a:extLst>
              <a:ext uri="{FF2B5EF4-FFF2-40B4-BE49-F238E27FC236}">
                <a16:creationId xmlns:a16="http://schemas.microsoft.com/office/drawing/2014/main"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610" y="-10160"/>
            <a:ext cx="12192000" cy="1837010"/>
          </a:xfrm>
          <a:prstGeom prst="rect">
            <a:avLst/>
          </a:prstGeom>
        </p:spPr>
      </p:pic>
      <p:pic>
        <p:nvPicPr>
          <p:cNvPr id="8" name="Picture 7">
            <a:extLst>
              <a:ext uri="{FF2B5EF4-FFF2-40B4-BE49-F238E27FC236}">
                <a16:creationId xmlns:a16="http://schemas.microsoft.com/office/drawing/2014/main" id="{DF213F6B-DB0A-0A45-AF73-5CD8B81A2AA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77068"/>
            <a:ext cx="12192000" cy="1179543"/>
          </a:xfrm>
          <a:prstGeom prst="rect">
            <a:avLst/>
          </a:prstGeom>
        </p:spPr>
      </p:pic>
      <p:pic>
        <p:nvPicPr>
          <p:cNvPr id="9" name="Picture 8">
            <a:extLst>
              <a:ext uri="{FF2B5EF4-FFF2-40B4-BE49-F238E27FC236}">
                <a16:creationId xmlns:a16="http://schemas.microsoft.com/office/drawing/2014/main" id="{CAC89C6B-9E8C-E847-91E4-0288DCEE107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b="96281"/>
          <a:stretch/>
        </p:blipFill>
        <p:spPr>
          <a:xfrm>
            <a:off x="-612" y="5820248"/>
            <a:ext cx="12192000" cy="60959"/>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10" name="Shape 99">
            <a:extLst>
              <a:ext uri="{FF2B5EF4-FFF2-40B4-BE49-F238E27FC236}">
                <a16:creationId xmlns:a16="http://schemas.microsoft.com/office/drawing/2014/main"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a16="http://schemas.microsoft.com/office/drawing/2014/main"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a16="http://schemas.microsoft.com/office/drawing/2014/main" id="{1373610A-5E58-E749-8E27-85C5693283B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elizabeth.vaidya@Maryland.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Question_mark_road_sign,_Australia.jp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ophealth.health.maryland.gov/Pages/Primary-Care.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nhsc.hrsa.gov/loan-repayment/nhsc-sud-workforce-loan-repayment-program.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nhsc.hrsa.gov/sites/default/files/NHSC/downloads/nhsc-SUD-opioid-expansion-site-opt-in-instructions.pdf" TargetMode="External"/><Relationship Id="rId4" Type="http://schemas.openxmlformats.org/officeDocument/2006/relationships/hyperlink" Target="https://nhsc.hrsa.gov/loan-repayment/nhsc-rural-community-loan-repayment-progra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nhsc.hrsa.gov/sites/default/files/NHSC/nhsc-sites/nhsc-site-agreement.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nhsc.hrsa.gov/sites/default/files/NHSC/nhsc-sites/nhsc-sud-opioid-expansion-site-opt-in-instructions.pdf" TargetMode="External"/><Relationship Id="rId4" Type="http://schemas.openxmlformats.org/officeDocument/2006/relationships/hyperlink" Target="https://nhsc.hrsa.gov/sites/default/files/NHSC/nhsc-sites/nhsc-site-reference-guide.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Elizabeth.vaidya@maryland.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a:xfrm>
            <a:off x="1523694" y="2808325"/>
            <a:ext cx="9144000" cy="1539545"/>
          </a:xfrm>
        </p:spPr>
        <p:txBody>
          <a:bodyPr/>
          <a:lstStyle/>
          <a:p>
            <a:r>
              <a:rPr lang="en-US" dirty="0"/>
              <a:t>Maryland Regional Meetings’</a:t>
            </a:r>
            <a:br>
              <a:rPr lang="en-US" dirty="0"/>
            </a:br>
            <a:r>
              <a:rPr lang="en-US" dirty="0"/>
              <a:t>Introduction Webinar</a:t>
            </a:r>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4000" y="4527327"/>
            <a:ext cx="9144000" cy="387626"/>
          </a:xfrm>
        </p:spPr>
        <p:txBody>
          <a:bodyPr>
            <a:normAutofit fontScale="92500" lnSpcReduction="10000"/>
          </a:bodyPr>
          <a:lstStyle/>
          <a:p>
            <a:r>
              <a:rPr lang="en-US" dirty="0"/>
              <a:t>Elizabeth Vaidya, Primary Care Office (PCO) Director</a:t>
            </a:r>
          </a:p>
        </p:txBody>
      </p:sp>
      <p:sp>
        <p:nvSpPr>
          <p:cNvPr id="11" name="Text Placeholder 10">
            <a:extLst>
              <a:ext uri="{FF2B5EF4-FFF2-40B4-BE49-F238E27FC236}">
                <a16:creationId xmlns:a16="http://schemas.microsoft.com/office/drawing/2014/main" id="{2164A2A8-21D7-5942-ADD6-E9C1C3FB3677}"/>
              </a:ext>
            </a:extLst>
          </p:cNvPr>
          <p:cNvSpPr>
            <a:spLocks noGrp="1"/>
          </p:cNvSpPr>
          <p:nvPr>
            <p:ph type="body" sz="quarter" idx="11"/>
          </p:nvPr>
        </p:nvSpPr>
        <p:spPr>
          <a:xfrm>
            <a:off x="1524000" y="5094410"/>
            <a:ext cx="9144000" cy="366713"/>
          </a:xfrm>
        </p:spPr>
        <p:txBody>
          <a:bodyPr>
            <a:normAutofit fontScale="92500" lnSpcReduction="10000"/>
          </a:bodyPr>
          <a:lstStyle/>
          <a:p>
            <a:r>
              <a:rPr lang="en-US" dirty="0"/>
              <a:t>October 10, 2019 1-2 PM</a:t>
            </a:r>
          </a:p>
        </p:txBody>
      </p:sp>
    </p:spTree>
    <p:extLst>
      <p:ext uri="{BB962C8B-B14F-4D97-AF65-F5344CB8AC3E}">
        <p14:creationId xmlns:p14="http://schemas.microsoft.com/office/powerpoint/2010/main" val="39641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FD39-C588-468C-945B-5B58FDBAD3E9}"/>
              </a:ext>
            </a:extLst>
          </p:cNvPr>
          <p:cNvSpPr>
            <a:spLocks noGrp="1"/>
          </p:cNvSpPr>
          <p:nvPr>
            <p:ph type="title"/>
          </p:nvPr>
        </p:nvSpPr>
        <p:spPr/>
        <p:txBody>
          <a:bodyPr/>
          <a:lstStyle/>
          <a:p>
            <a:r>
              <a:rPr lang="en-US" dirty="0"/>
              <a:t>How can you Help?</a:t>
            </a:r>
          </a:p>
        </p:txBody>
      </p:sp>
      <p:sp>
        <p:nvSpPr>
          <p:cNvPr id="3" name="Content Placeholder 2">
            <a:extLst>
              <a:ext uri="{FF2B5EF4-FFF2-40B4-BE49-F238E27FC236}">
                <a16:creationId xmlns:a16="http://schemas.microsoft.com/office/drawing/2014/main" id="{01E3543B-CFCC-4BE5-8B37-759161622AA5}"/>
              </a:ext>
            </a:extLst>
          </p:cNvPr>
          <p:cNvSpPr>
            <a:spLocks noGrp="1"/>
          </p:cNvSpPr>
          <p:nvPr>
            <p:ph idx="1"/>
          </p:nvPr>
        </p:nvSpPr>
        <p:spPr/>
        <p:txBody>
          <a:bodyPr>
            <a:normAutofit/>
          </a:bodyPr>
          <a:lstStyle/>
          <a:p>
            <a:r>
              <a:rPr lang="en-US" dirty="0"/>
              <a:t>Let the PCO know if you have free meeting space available for use.</a:t>
            </a:r>
          </a:p>
          <a:p>
            <a:r>
              <a:rPr lang="en-US" dirty="0"/>
              <a:t>Get the word out to healthcare and community leaders that need to be at these meetings.</a:t>
            </a:r>
          </a:p>
          <a:p>
            <a:r>
              <a:rPr lang="en-US" dirty="0"/>
              <a:t>Share any contacts with the PCO that you think should be on the invite distribution by sending an email to  </a:t>
            </a:r>
            <a:r>
              <a:rPr lang="en-US" dirty="0">
                <a:hlinkClick r:id="rId2"/>
              </a:rPr>
              <a:t>elizabeth.vaidya@Maryland.gov</a:t>
            </a:r>
            <a:r>
              <a:rPr lang="en-US" dirty="0"/>
              <a:t>.</a:t>
            </a:r>
          </a:p>
          <a:p>
            <a:r>
              <a:rPr lang="en-US" dirty="0"/>
              <a:t>Help the PCO to know what is needed in your community to improve healthcare access by attending and participating in the Regional Meetings.</a:t>
            </a:r>
          </a:p>
        </p:txBody>
      </p:sp>
      <p:sp>
        <p:nvSpPr>
          <p:cNvPr id="4" name="Slide Number Placeholder 3">
            <a:extLst>
              <a:ext uri="{FF2B5EF4-FFF2-40B4-BE49-F238E27FC236}">
                <a16:creationId xmlns:a16="http://schemas.microsoft.com/office/drawing/2014/main" id="{5AD670CD-DAEF-4F2C-A50F-EBAD198AFE25}"/>
              </a:ext>
            </a:extLst>
          </p:cNvPr>
          <p:cNvSpPr>
            <a:spLocks noGrp="1"/>
          </p:cNvSpPr>
          <p:nvPr>
            <p:ph type="sldNum" sz="quarter" idx="12"/>
          </p:nvPr>
        </p:nvSpPr>
        <p:spPr/>
        <p:txBody>
          <a:bodyPr/>
          <a:lstStyle/>
          <a:p>
            <a:fld id="{D275CE6D-5C38-C543-B8AD-F8110668FDF9}" type="slidenum">
              <a:rPr lang="en-US" smtClean="0"/>
              <a:pPr/>
              <a:t>10</a:t>
            </a:fld>
            <a:endParaRPr lang="en-US" dirty="0"/>
          </a:p>
        </p:txBody>
      </p:sp>
      <p:sp>
        <p:nvSpPr>
          <p:cNvPr id="5" name="Text Placeholder 4">
            <a:extLst>
              <a:ext uri="{FF2B5EF4-FFF2-40B4-BE49-F238E27FC236}">
                <a16:creationId xmlns:a16="http://schemas.microsoft.com/office/drawing/2014/main" id="{96D2D65D-6458-4371-882B-EA7AF0BAE458}"/>
              </a:ext>
            </a:extLst>
          </p:cNvPr>
          <p:cNvSpPr>
            <a:spLocks noGrp="1"/>
          </p:cNvSpPr>
          <p:nvPr>
            <p:ph type="body" sz="quarter" idx="13"/>
          </p:nvPr>
        </p:nvSpPr>
        <p:spPr/>
        <p:txBody>
          <a:bodyPr/>
          <a:lstStyle/>
          <a:p>
            <a:r>
              <a:rPr lang="en-US" dirty="0"/>
              <a:t>Next Steps</a:t>
            </a:r>
          </a:p>
        </p:txBody>
      </p:sp>
    </p:spTree>
    <p:extLst>
      <p:ext uri="{BB962C8B-B14F-4D97-AF65-F5344CB8AC3E}">
        <p14:creationId xmlns:p14="http://schemas.microsoft.com/office/powerpoint/2010/main" val="140039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FD39-C588-468C-945B-5B58FDBAD3E9}"/>
              </a:ext>
            </a:extLst>
          </p:cNvPr>
          <p:cNvSpPr>
            <a:spLocks noGrp="1"/>
          </p:cNvSpPr>
          <p:nvPr>
            <p:ph type="title"/>
          </p:nvPr>
        </p:nvSpPr>
        <p:spPr/>
        <p:txBody>
          <a:bodyPr/>
          <a:lstStyle/>
          <a:p>
            <a:r>
              <a:rPr lang="en-US" dirty="0"/>
              <a:t>Meetings</a:t>
            </a:r>
          </a:p>
        </p:txBody>
      </p:sp>
      <p:sp>
        <p:nvSpPr>
          <p:cNvPr id="3" name="Content Placeholder 2">
            <a:extLst>
              <a:ext uri="{FF2B5EF4-FFF2-40B4-BE49-F238E27FC236}">
                <a16:creationId xmlns:a16="http://schemas.microsoft.com/office/drawing/2014/main" id="{01E3543B-CFCC-4BE5-8B37-759161622AA5}"/>
              </a:ext>
            </a:extLst>
          </p:cNvPr>
          <p:cNvSpPr>
            <a:spLocks noGrp="1"/>
          </p:cNvSpPr>
          <p:nvPr>
            <p:ph idx="1"/>
          </p:nvPr>
        </p:nvSpPr>
        <p:spPr/>
        <p:txBody>
          <a:bodyPr>
            <a:normAutofit/>
          </a:bodyPr>
          <a:lstStyle/>
          <a:p>
            <a:pPr marL="0" indent="0">
              <a:buNone/>
            </a:pPr>
            <a:r>
              <a:rPr lang="en-US" i="1" dirty="0"/>
              <a:t>Tentative </a:t>
            </a:r>
            <a:r>
              <a:rPr lang="en-US" dirty="0"/>
              <a:t>Regional Meeting Schedule:</a:t>
            </a:r>
          </a:p>
          <a:p>
            <a:pPr lvl="1"/>
            <a:r>
              <a:rPr lang="en-US" dirty="0"/>
              <a:t>Western Maryland – Week of Nov 4th</a:t>
            </a:r>
          </a:p>
          <a:p>
            <a:pPr lvl="1"/>
            <a:r>
              <a:rPr lang="en-US" dirty="0"/>
              <a:t>Northeast Maryland –Week of Nov 4th</a:t>
            </a:r>
          </a:p>
          <a:p>
            <a:pPr lvl="1"/>
            <a:r>
              <a:rPr lang="en-US" dirty="0"/>
              <a:t>Lower Eastern Shore – Week of Nov 11th</a:t>
            </a:r>
          </a:p>
          <a:p>
            <a:pPr lvl="1"/>
            <a:r>
              <a:rPr lang="en-US" dirty="0"/>
              <a:t>Middle Eastern Shore – Week of Nov 11</a:t>
            </a:r>
            <a:r>
              <a:rPr lang="en-US" baseline="30000" dirty="0"/>
              <a:t>th</a:t>
            </a:r>
            <a:r>
              <a:rPr lang="en-US" dirty="0"/>
              <a:t> </a:t>
            </a:r>
          </a:p>
          <a:p>
            <a:pPr lvl="1"/>
            <a:r>
              <a:rPr lang="en-US" dirty="0"/>
              <a:t>Southern Maryland – Week of Nov 18th</a:t>
            </a:r>
          </a:p>
          <a:p>
            <a:pPr lvl="1"/>
            <a:r>
              <a:rPr lang="en-US" dirty="0"/>
              <a:t>Northwest Maryland – Week of Nov 18th</a:t>
            </a:r>
          </a:p>
          <a:p>
            <a:pPr lvl="1"/>
            <a:r>
              <a:rPr lang="en-US" dirty="0"/>
              <a:t>Washington DC Metropolitan Area – Week of Dec 2</a:t>
            </a:r>
            <a:r>
              <a:rPr lang="en-US" baseline="30000" dirty="0"/>
              <a:t>nd</a:t>
            </a:r>
            <a:r>
              <a:rPr lang="en-US" dirty="0"/>
              <a:t> </a:t>
            </a:r>
          </a:p>
          <a:p>
            <a:pPr lvl="1"/>
            <a:r>
              <a:rPr lang="en-US" dirty="0"/>
              <a:t>Central Maryland – Week of Dec 2</a:t>
            </a:r>
            <a:r>
              <a:rPr lang="en-US" baseline="30000" dirty="0"/>
              <a:t>nd</a:t>
            </a:r>
            <a:endParaRPr lang="en-US" dirty="0"/>
          </a:p>
          <a:p>
            <a:pPr lvl="1"/>
            <a:endParaRPr lang="en-US" dirty="0"/>
          </a:p>
        </p:txBody>
      </p:sp>
      <p:sp>
        <p:nvSpPr>
          <p:cNvPr id="4" name="Slide Number Placeholder 3">
            <a:extLst>
              <a:ext uri="{FF2B5EF4-FFF2-40B4-BE49-F238E27FC236}">
                <a16:creationId xmlns:a16="http://schemas.microsoft.com/office/drawing/2014/main" id="{5AD670CD-DAEF-4F2C-A50F-EBAD198AFE25}"/>
              </a:ext>
            </a:extLst>
          </p:cNvPr>
          <p:cNvSpPr>
            <a:spLocks noGrp="1"/>
          </p:cNvSpPr>
          <p:nvPr>
            <p:ph type="sldNum" sz="quarter" idx="12"/>
          </p:nvPr>
        </p:nvSpPr>
        <p:spPr/>
        <p:txBody>
          <a:bodyPr/>
          <a:lstStyle/>
          <a:p>
            <a:fld id="{D275CE6D-5C38-C543-B8AD-F8110668FDF9}" type="slidenum">
              <a:rPr lang="en-US" smtClean="0"/>
              <a:pPr/>
              <a:t>11</a:t>
            </a:fld>
            <a:endParaRPr lang="en-US" dirty="0"/>
          </a:p>
        </p:txBody>
      </p:sp>
      <p:sp>
        <p:nvSpPr>
          <p:cNvPr id="5" name="Text Placeholder 4">
            <a:extLst>
              <a:ext uri="{FF2B5EF4-FFF2-40B4-BE49-F238E27FC236}">
                <a16:creationId xmlns:a16="http://schemas.microsoft.com/office/drawing/2014/main" id="{96D2D65D-6458-4371-882B-EA7AF0BAE458}"/>
              </a:ext>
            </a:extLst>
          </p:cNvPr>
          <p:cNvSpPr>
            <a:spLocks noGrp="1"/>
          </p:cNvSpPr>
          <p:nvPr>
            <p:ph type="body" sz="quarter" idx="13"/>
          </p:nvPr>
        </p:nvSpPr>
        <p:spPr/>
        <p:txBody>
          <a:bodyPr/>
          <a:lstStyle/>
          <a:p>
            <a:r>
              <a:rPr lang="en-US" dirty="0"/>
              <a:t>Next steps</a:t>
            </a:r>
          </a:p>
        </p:txBody>
      </p:sp>
    </p:spTree>
    <p:extLst>
      <p:ext uri="{BB962C8B-B14F-4D97-AF65-F5344CB8AC3E}">
        <p14:creationId xmlns:p14="http://schemas.microsoft.com/office/powerpoint/2010/main" val="3711348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43BD6-C384-4EF4-A5F6-5D4D58B74FCE}"/>
              </a:ext>
            </a:extLst>
          </p:cNvPr>
          <p:cNvSpPr>
            <a:spLocks noGrp="1"/>
          </p:cNvSpPr>
          <p:nvPr>
            <p:ph type="title"/>
          </p:nvPr>
        </p:nvSpPr>
        <p:spPr>
          <a:xfrm>
            <a:off x="8174735" y="640081"/>
            <a:ext cx="3377183" cy="3708895"/>
          </a:xfrm>
          <a:noFill/>
        </p:spPr>
        <p:txBody>
          <a:bodyPr vert="horz" lIns="91440" tIns="45720" rIns="91440" bIns="45720" rtlCol="0" anchor="b">
            <a:normAutofit/>
          </a:bodyPr>
          <a:lstStyle/>
          <a:p>
            <a:r>
              <a:rPr lang="en-US" dirty="0">
                <a:latin typeface="+mj-lt"/>
              </a:rPr>
              <a:t>Questions</a:t>
            </a:r>
          </a:p>
        </p:txBody>
      </p:sp>
      <p:sp>
        <p:nvSpPr>
          <p:cNvPr id="5" name="Text Placeholder 4">
            <a:extLst>
              <a:ext uri="{FF2B5EF4-FFF2-40B4-BE49-F238E27FC236}">
                <a16:creationId xmlns:a16="http://schemas.microsoft.com/office/drawing/2014/main" id="{0BE67ADA-96B6-4C19-86DA-FE6E03BAF014}"/>
              </a:ext>
            </a:extLst>
          </p:cNvPr>
          <p:cNvSpPr>
            <a:spLocks noGrp="1"/>
          </p:cNvSpPr>
          <p:nvPr>
            <p:ph type="body" sz="quarter" idx="13"/>
          </p:nvPr>
        </p:nvSpPr>
        <p:spPr>
          <a:xfrm>
            <a:off x="8174735" y="4571999"/>
            <a:ext cx="3377184" cy="1645921"/>
          </a:xfrm>
          <a:noFill/>
        </p:spPr>
        <p:txBody>
          <a:bodyPr vert="horz" lIns="91440" tIns="45720" rIns="91440" bIns="45720" rtlCol="0">
            <a:normAutofit/>
          </a:bodyPr>
          <a:lstStyle/>
          <a:p>
            <a:r>
              <a:rPr lang="en-US" sz="2000" dirty="0">
                <a:solidFill>
                  <a:schemeClr val="tx1"/>
                </a:solidFill>
                <a:latin typeface="+mn-lt"/>
                <a:cs typeface="+mn-cs"/>
              </a:rPr>
              <a:t>Time to Hear Your Thoughts</a:t>
            </a:r>
          </a:p>
        </p:txBody>
      </p:sp>
      <p:pic>
        <p:nvPicPr>
          <p:cNvPr id="7" name="Content Placeholder 6">
            <a:extLst>
              <a:ext uri="{FF2B5EF4-FFF2-40B4-BE49-F238E27FC236}">
                <a16:creationId xmlns:a16="http://schemas.microsoft.com/office/drawing/2014/main" id="{0215EF17-5726-4392-9A97-36807DC4748B}"/>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266" r="5744" b="2"/>
          <a:stretch/>
        </p:blipFill>
        <p:spPr>
          <a:xfrm>
            <a:off x="20" y="10"/>
            <a:ext cx="7534636" cy="6857990"/>
          </a:xfrm>
          <a:prstGeom prst="rect">
            <a:avLst/>
          </a:prstGeom>
        </p:spPr>
      </p:pic>
      <p:sp>
        <p:nvSpPr>
          <p:cNvPr id="4" name="Slide Number Placeholder 3">
            <a:extLst>
              <a:ext uri="{FF2B5EF4-FFF2-40B4-BE49-F238E27FC236}">
                <a16:creationId xmlns:a16="http://schemas.microsoft.com/office/drawing/2014/main" id="{6FEFF48A-1577-4C26-9B7A-E04708D97366}"/>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r">
              <a:spcAft>
                <a:spcPts val="600"/>
              </a:spcAft>
              <a:defRPr/>
            </a:pPr>
            <a:fld id="{D275CE6D-5C38-C543-B8AD-F8110668FDF9}" type="slidenum">
              <a:rPr lang="en-US" sz="1200" smtClean="0">
                <a:solidFill>
                  <a:prstClr val="black">
                    <a:tint val="75000"/>
                  </a:prstClr>
                </a:solidFill>
                <a:latin typeface="Calibri" panose="020F0502020204030204"/>
                <a:cs typeface="+mn-cs"/>
              </a:rPr>
              <a:pPr algn="r">
                <a:spcAft>
                  <a:spcPts val="600"/>
                </a:spcAft>
                <a:defRPr/>
              </a:pPr>
              <a:t>12</a:t>
            </a:fld>
            <a:endParaRPr lang="en-US" sz="1200">
              <a:solidFill>
                <a:prstClr val="black">
                  <a:tint val="75000"/>
                </a:prstClr>
              </a:solidFill>
              <a:latin typeface="Calibri" panose="020F0502020204030204"/>
              <a:cs typeface="+mn-cs"/>
            </a:endParaRPr>
          </a:p>
        </p:txBody>
      </p:sp>
      <p:sp>
        <p:nvSpPr>
          <p:cNvPr id="8" name="TextBox 7">
            <a:extLst>
              <a:ext uri="{FF2B5EF4-FFF2-40B4-BE49-F238E27FC236}">
                <a16:creationId xmlns:a16="http://schemas.microsoft.com/office/drawing/2014/main" id="{DDCE3CFD-2031-4B62-ABB6-A4B5B7B54962}"/>
              </a:ext>
            </a:extLst>
          </p:cNvPr>
          <p:cNvSpPr txBox="1"/>
          <p:nvPr/>
        </p:nvSpPr>
        <p:spPr>
          <a:xfrm>
            <a:off x="5227614"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commons.wikimedia.org/wiki/File:Question_mark_road_sign,_Australia.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431935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1651-BB08-4392-B0C2-DBA94BB2B8FA}"/>
              </a:ext>
            </a:extLst>
          </p:cNvPr>
          <p:cNvSpPr>
            <a:spLocks noGrp="1"/>
          </p:cNvSpPr>
          <p:nvPr>
            <p:ph type="title"/>
          </p:nvPr>
        </p:nvSpPr>
        <p:spPr/>
        <p:txBody>
          <a:bodyPr/>
          <a:lstStyle/>
          <a:p>
            <a:r>
              <a:rPr lang="en-US" dirty="0"/>
              <a:t>Regional Meetings Information</a:t>
            </a:r>
          </a:p>
        </p:txBody>
      </p:sp>
      <p:sp>
        <p:nvSpPr>
          <p:cNvPr id="3" name="Content Placeholder 2">
            <a:extLst>
              <a:ext uri="{FF2B5EF4-FFF2-40B4-BE49-F238E27FC236}">
                <a16:creationId xmlns:a16="http://schemas.microsoft.com/office/drawing/2014/main" id="{B0F5E399-EDFB-4F4A-A9BB-2BAFDFF90C0C}"/>
              </a:ext>
            </a:extLst>
          </p:cNvPr>
          <p:cNvSpPr>
            <a:spLocks noGrp="1"/>
          </p:cNvSpPr>
          <p:nvPr>
            <p:ph idx="1"/>
          </p:nvPr>
        </p:nvSpPr>
        <p:spPr/>
        <p:txBody>
          <a:bodyPr/>
          <a:lstStyle/>
          <a:p>
            <a:pPr marL="0" indent="0">
              <a:buNone/>
            </a:pPr>
            <a:r>
              <a:rPr lang="en-US" dirty="0"/>
              <a:t>Please visit our </a:t>
            </a:r>
            <a:r>
              <a:rPr lang="en-US" dirty="0">
                <a:hlinkClick r:id="rId3"/>
              </a:rPr>
              <a:t>website</a:t>
            </a:r>
            <a:r>
              <a:rPr lang="en-US" dirty="0"/>
              <a:t> at </a:t>
            </a:r>
            <a:r>
              <a:rPr lang="en-US" sz="2000" dirty="0">
                <a:hlinkClick r:id="rId3"/>
              </a:rPr>
              <a:t>https://pophealth.health.maryland.gov/Pages/Primary-Care.aspx</a:t>
            </a:r>
            <a:r>
              <a:rPr lang="en-US" sz="2000" dirty="0"/>
              <a:t> </a:t>
            </a:r>
            <a:r>
              <a:rPr lang="en-US" dirty="0"/>
              <a:t>to:</a:t>
            </a:r>
          </a:p>
          <a:p>
            <a:pPr marL="0" indent="0">
              <a:buNone/>
            </a:pPr>
            <a:endParaRPr lang="en-US" dirty="0"/>
          </a:p>
          <a:p>
            <a:pPr lvl="1"/>
            <a:r>
              <a:rPr lang="en-US" dirty="0"/>
              <a:t>Download this PowerPoint</a:t>
            </a:r>
          </a:p>
          <a:p>
            <a:pPr lvl="1"/>
            <a:r>
              <a:rPr lang="en-US" dirty="0"/>
              <a:t>Updates and additional information regarding Regional Meetings</a:t>
            </a:r>
          </a:p>
          <a:p>
            <a:pPr lvl="1"/>
            <a:r>
              <a:rPr lang="en-US" dirty="0"/>
              <a:t>Learn more about the PCO or other Office of Population Health Improvement (OPHI) Programs.</a:t>
            </a:r>
          </a:p>
        </p:txBody>
      </p:sp>
      <p:sp>
        <p:nvSpPr>
          <p:cNvPr id="4" name="Slide Number Placeholder 3">
            <a:extLst>
              <a:ext uri="{FF2B5EF4-FFF2-40B4-BE49-F238E27FC236}">
                <a16:creationId xmlns:a16="http://schemas.microsoft.com/office/drawing/2014/main" id="{E501E2FB-C87A-4A29-A63E-57C9E26E1DD0}"/>
              </a:ext>
            </a:extLst>
          </p:cNvPr>
          <p:cNvSpPr>
            <a:spLocks noGrp="1"/>
          </p:cNvSpPr>
          <p:nvPr>
            <p:ph type="sldNum" sz="quarter" idx="12"/>
          </p:nvPr>
        </p:nvSpPr>
        <p:spPr/>
        <p:txBody>
          <a:bodyPr/>
          <a:lstStyle/>
          <a:p>
            <a:fld id="{D275CE6D-5C38-C543-B8AD-F8110668FDF9}" type="slidenum">
              <a:rPr lang="en-US" smtClean="0"/>
              <a:pPr/>
              <a:t>13</a:t>
            </a:fld>
            <a:endParaRPr lang="en-US" dirty="0"/>
          </a:p>
        </p:txBody>
      </p:sp>
      <p:sp>
        <p:nvSpPr>
          <p:cNvPr id="5" name="Text Placeholder 4">
            <a:extLst>
              <a:ext uri="{FF2B5EF4-FFF2-40B4-BE49-F238E27FC236}">
                <a16:creationId xmlns:a16="http://schemas.microsoft.com/office/drawing/2014/main" id="{6D77C011-FA73-458D-A96D-7B22FDDD067B}"/>
              </a:ext>
            </a:extLst>
          </p:cNvPr>
          <p:cNvSpPr>
            <a:spLocks noGrp="1"/>
          </p:cNvSpPr>
          <p:nvPr>
            <p:ph type="body" sz="quarter" idx="13"/>
          </p:nvPr>
        </p:nvSpPr>
        <p:spPr/>
        <p:txBody>
          <a:bodyPr/>
          <a:lstStyle/>
          <a:p>
            <a:r>
              <a:rPr lang="en-US" dirty="0"/>
              <a:t>Reminders</a:t>
            </a:r>
          </a:p>
        </p:txBody>
      </p:sp>
    </p:spTree>
    <p:extLst>
      <p:ext uri="{BB962C8B-B14F-4D97-AF65-F5344CB8AC3E}">
        <p14:creationId xmlns:p14="http://schemas.microsoft.com/office/powerpoint/2010/main" val="162174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E9D1-1159-45B3-9A06-02C310B25C7C}"/>
              </a:ext>
            </a:extLst>
          </p:cNvPr>
          <p:cNvSpPr>
            <a:spLocks noGrp="1"/>
          </p:cNvSpPr>
          <p:nvPr>
            <p:ph type="title"/>
          </p:nvPr>
        </p:nvSpPr>
        <p:spPr/>
        <p:txBody>
          <a:bodyPr>
            <a:normAutofit/>
          </a:bodyPr>
          <a:lstStyle/>
          <a:p>
            <a:r>
              <a:rPr lang="en-US" sz="3600" dirty="0"/>
              <a:t>New Federal Loan Repayment Programs for Providers</a:t>
            </a:r>
          </a:p>
        </p:txBody>
      </p:sp>
      <p:sp>
        <p:nvSpPr>
          <p:cNvPr id="3" name="Content Placeholder 2">
            <a:extLst>
              <a:ext uri="{FF2B5EF4-FFF2-40B4-BE49-F238E27FC236}">
                <a16:creationId xmlns:a16="http://schemas.microsoft.com/office/drawing/2014/main" id="{6A768A99-60C8-457C-84CF-C8F01B0FEED9}"/>
              </a:ext>
            </a:extLst>
          </p:cNvPr>
          <p:cNvSpPr>
            <a:spLocks noGrp="1"/>
          </p:cNvSpPr>
          <p:nvPr>
            <p:ph idx="1"/>
          </p:nvPr>
        </p:nvSpPr>
        <p:spPr>
          <a:xfrm>
            <a:off x="1282148" y="1583501"/>
            <a:ext cx="10071652" cy="4351338"/>
          </a:xfrm>
        </p:spPr>
        <p:txBody>
          <a:bodyPr>
            <a:normAutofit fontScale="85000" lnSpcReduction="10000"/>
          </a:bodyPr>
          <a:lstStyle/>
          <a:p>
            <a:r>
              <a:rPr lang="en-US" dirty="0"/>
              <a:t>The </a:t>
            </a:r>
            <a:r>
              <a:rPr lang="en-US" dirty="0">
                <a:hlinkClick r:id="rId3"/>
              </a:rPr>
              <a:t>Substance Use Disorder (SUD) Workforce</a:t>
            </a:r>
            <a:r>
              <a:rPr lang="en-US" dirty="0"/>
              <a:t> and the </a:t>
            </a:r>
            <a:r>
              <a:rPr lang="en-US" dirty="0">
                <a:hlinkClick r:id="rId4"/>
              </a:rPr>
              <a:t>Rural Community</a:t>
            </a:r>
            <a:r>
              <a:rPr lang="en-US" dirty="0"/>
              <a:t> Loan Repayment Programs (LRPs) were launched by the National Health Service Corps (NHSC) to combat the nation’s opioid crisis. Participants can receive up to $75,000 for the SUD Workforce LRP and $100,000 for the Rural Community LRP in tax-free awards aimed to help outpatient healthcare facilities to recruit and retain health professionals to expand access to substance use disorder treatment and prevent opioid overdose deaths.</a:t>
            </a:r>
          </a:p>
          <a:p>
            <a:r>
              <a:rPr lang="en-US" dirty="0"/>
              <a:t>In order to be eligible for these LRPs, your site must opt-in as a SUD treatment provider. Even if your Health Professional Shortage Area (HPSA) score has been too low to qualify for NHSC funding in the past, HPSA scores are not the biggest factor for these LRPs and eligible clinicians at opted-in sites may still qualify for a loan repayment award. Apply now to opt-in before the next LRP application cycle. Please click </a:t>
            </a:r>
            <a:r>
              <a:rPr lang="en-US" dirty="0">
                <a:hlinkClick r:id="rId5"/>
              </a:rPr>
              <a:t>here </a:t>
            </a:r>
            <a:r>
              <a:rPr lang="en-US" dirty="0"/>
              <a:t>for detailed instructions regarding how to opt-in.</a:t>
            </a:r>
          </a:p>
          <a:p>
            <a:endParaRPr lang="en-US" dirty="0"/>
          </a:p>
        </p:txBody>
      </p:sp>
      <p:sp>
        <p:nvSpPr>
          <p:cNvPr id="4" name="Slide Number Placeholder 3">
            <a:extLst>
              <a:ext uri="{FF2B5EF4-FFF2-40B4-BE49-F238E27FC236}">
                <a16:creationId xmlns:a16="http://schemas.microsoft.com/office/drawing/2014/main" id="{96F63A9F-4E51-4960-B32D-CF232C70720B}"/>
              </a:ext>
            </a:extLst>
          </p:cNvPr>
          <p:cNvSpPr>
            <a:spLocks noGrp="1"/>
          </p:cNvSpPr>
          <p:nvPr>
            <p:ph type="sldNum" sz="quarter" idx="12"/>
          </p:nvPr>
        </p:nvSpPr>
        <p:spPr/>
        <p:txBody>
          <a:bodyPr/>
          <a:lstStyle/>
          <a:p>
            <a:fld id="{D275CE6D-5C38-C543-B8AD-F8110668FDF9}" type="slidenum">
              <a:rPr lang="en-US" smtClean="0"/>
              <a:pPr/>
              <a:t>14</a:t>
            </a:fld>
            <a:endParaRPr lang="en-US" dirty="0"/>
          </a:p>
        </p:txBody>
      </p:sp>
      <p:sp>
        <p:nvSpPr>
          <p:cNvPr id="5" name="Text Placeholder 4">
            <a:extLst>
              <a:ext uri="{FF2B5EF4-FFF2-40B4-BE49-F238E27FC236}">
                <a16:creationId xmlns:a16="http://schemas.microsoft.com/office/drawing/2014/main" id="{690AB97D-1A51-4E5D-B0E6-50D5D78AD3C0}"/>
              </a:ext>
            </a:extLst>
          </p:cNvPr>
          <p:cNvSpPr>
            <a:spLocks noGrp="1"/>
          </p:cNvSpPr>
          <p:nvPr>
            <p:ph type="body" sz="quarter" idx="13"/>
          </p:nvPr>
        </p:nvSpPr>
        <p:spPr/>
        <p:txBody>
          <a:bodyPr/>
          <a:lstStyle/>
          <a:p>
            <a:r>
              <a:rPr lang="en-US" dirty="0"/>
              <a:t>Reminders</a:t>
            </a:r>
          </a:p>
        </p:txBody>
      </p:sp>
    </p:spTree>
    <p:extLst>
      <p:ext uri="{BB962C8B-B14F-4D97-AF65-F5344CB8AC3E}">
        <p14:creationId xmlns:p14="http://schemas.microsoft.com/office/powerpoint/2010/main" val="3918826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8793-5CD6-45E3-AC41-F5C551639834}"/>
              </a:ext>
            </a:extLst>
          </p:cNvPr>
          <p:cNvSpPr>
            <a:spLocks noGrp="1"/>
          </p:cNvSpPr>
          <p:nvPr>
            <p:ph type="title"/>
          </p:nvPr>
        </p:nvSpPr>
        <p:spPr/>
        <p:txBody>
          <a:bodyPr>
            <a:normAutofit/>
          </a:bodyPr>
          <a:lstStyle/>
          <a:p>
            <a:r>
              <a:rPr lang="en-US" sz="3600" dirty="0"/>
              <a:t>New Federal Loan Repayment Programs for Providers</a:t>
            </a:r>
          </a:p>
        </p:txBody>
      </p:sp>
      <p:sp>
        <p:nvSpPr>
          <p:cNvPr id="3" name="Content Placeholder 2">
            <a:extLst>
              <a:ext uri="{FF2B5EF4-FFF2-40B4-BE49-F238E27FC236}">
                <a16:creationId xmlns:a16="http://schemas.microsoft.com/office/drawing/2014/main" id="{DE241AF7-3E72-4249-88EC-034E082936FB}"/>
              </a:ext>
            </a:extLst>
          </p:cNvPr>
          <p:cNvSpPr>
            <a:spLocks noGrp="1"/>
          </p:cNvSpPr>
          <p:nvPr>
            <p:ph idx="1"/>
          </p:nvPr>
        </p:nvSpPr>
        <p:spPr>
          <a:xfrm>
            <a:off x="1282148" y="1825625"/>
            <a:ext cx="10071652" cy="4351338"/>
          </a:xfrm>
        </p:spPr>
        <p:txBody>
          <a:bodyPr>
            <a:normAutofit/>
          </a:bodyPr>
          <a:lstStyle/>
          <a:p>
            <a:pPr marL="0" indent="0">
              <a:buNone/>
            </a:pPr>
            <a:r>
              <a:rPr lang="en-US" sz="1800" dirty="0"/>
              <a:t>Inpatient or residential facilities are not eligible for the SUD opt-in. Only outpatient facilities are eligible for NHSC programs. To be an NHSC-approved SUD site, facilities must have demonstrated that they meet the requirements set forth in the </a:t>
            </a:r>
            <a:r>
              <a:rPr lang="en-US" sz="1800" dirty="0">
                <a:hlinkClick r:id="rId3"/>
              </a:rPr>
              <a:t>NHSC Site Agreement</a:t>
            </a:r>
            <a:r>
              <a:rPr lang="en-US" sz="1800" dirty="0"/>
              <a:t> (PDF - 303 KB) and </a:t>
            </a:r>
            <a:r>
              <a:rPr lang="en-US" sz="1800" dirty="0">
                <a:hlinkClick r:id="rId4"/>
              </a:rPr>
              <a:t>NHSC Site Reference Guide</a:t>
            </a:r>
            <a:r>
              <a:rPr lang="en-US" sz="1800" dirty="0"/>
              <a:t> (PDF - 788 KB), including submission of </a:t>
            </a:r>
            <a:r>
              <a:rPr lang="en-US" sz="1800" dirty="0">
                <a:hlinkClick r:id="rId5"/>
              </a:rPr>
              <a:t>SUD documentation</a:t>
            </a:r>
            <a:r>
              <a:rPr lang="en-US" sz="1800" dirty="0"/>
              <a:t> (PDF - 257 KB). The following types of sites are eligible:</a:t>
            </a:r>
          </a:p>
          <a:p>
            <a:pPr marL="0" indent="0">
              <a:buNone/>
            </a:pPr>
            <a:endParaRPr lang="en-US" dirty="0"/>
          </a:p>
        </p:txBody>
      </p:sp>
      <p:sp>
        <p:nvSpPr>
          <p:cNvPr id="4" name="Slide Number Placeholder 3">
            <a:extLst>
              <a:ext uri="{FF2B5EF4-FFF2-40B4-BE49-F238E27FC236}">
                <a16:creationId xmlns:a16="http://schemas.microsoft.com/office/drawing/2014/main" id="{FE6A0BA3-4782-4C24-B625-A90BC92E76E6}"/>
              </a:ext>
            </a:extLst>
          </p:cNvPr>
          <p:cNvSpPr>
            <a:spLocks noGrp="1"/>
          </p:cNvSpPr>
          <p:nvPr>
            <p:ph type="sldNum" sz="quarter" idx="12"/>
          </p:nvPr>
        </p:nvSpPr>
        <p:spPr/>
        <p:txBody>
          <a:bodyPr/>
          <a:lstStyle/>
          <a:p>
            <a:fld id="{D275CE6D-5C38-C543-B8AD-F8110668FDF9}" type="slidenum">
              <a:rPr lang="en-US" smtClean="0"/>
              <a:pPr/>
              <a:t>15</a:t>
            </a:fld>
            <a:endParaRPr lang="en-US" dirty="0"/>
          </a:p>
        </p:txBody>
      </p:sp>
      <p:sp>
        <p:nvSpPr>
          <p:cNvPr id="5" name="Text Placeholder 4">
            <a:extLst>
              <a:ext uri="{FF2B5EF4-FFF2-40B4-BE49-F238E27FC236}">
                <a16:creationId xmlns:a16="http://schemas.microsoft.com/office/drawing/2014/main" id="{1BF495EF-026E-4E4F-9957-4D8F2DE5A27B}"/>
              </a:ext>
            </a:extLst>
          </p:cNvPr>
          <p:cNvSpPr>
            <a:spLocks noGrp="1"/>
          </p:cNvSpPr>
          <p:nvPr>
            <p:ph type="body" sz="quarter" idx="13"/>
          </p:nvPr>
        </p:nvSpPr>
        <p:spPr/>
        <p:txBody>
          <a:bodyPr/>
          <a:lstStyle/>
          <a:p>
            <a:r>
              <a:rPr lang="en-US" dirty="0"/>
              <a:t>Reminders</a:t>
            </a:r>
          </a:p>
        </p:txBody>
      </p:sp>
      <p:graphicFrame>
        <p:nvGraphicFramePr>
          <p:cNvPr id="6" name="Table 6">
            <a:extLst>
              <a:ext uri="{FF2B5EF4-FFF2-40B4-BE49-F238E27FC236}">
                <a16:creationId xmlns:a16="http://schemas.microsoft.com/office/drawing/2014/main" id="{3E639E95-2474-44BC-8EA4-D38DC5AE87EC}"/>
              </a:ext>
            </a:extLst>
          </p:cNvPr>
          <p:cNvGraphicFramePr>
            <a:graphicFrameLocks noGrp="1"/>
          </p:cNvGraphicFramePr>
          <p:nvPr>
            <p:extLst>
              <p:ext uri="{D42A27DB-BD31-4B8C-83A1-F6EECF244321}">
                <p14:modId xmlns:p14="http://schemas.microsoft.com/office/powerpoint/2010/main" val="1753247915"/>
              </p:ext>
            </p:extLst>
          </p:nvPr>
        </p:nvGraphicFramePr>
        <p:xfrm>
          <a:off x="1341454" y="3245619"/>
          <a:ext cx="7415026" cy="3261360"/>
        </p:xfrm>
        <a:graphic>
          <a:graphicData uri="http://schemas.openxmlformats.org/drawingml/2006/table">
            <a:tbl>
              <a:tblPr firstRow="1" bandRow="1">
                <a:tableStyleId>{5C22544A-7EE6-4342-B048-85BDC9FD1C3A}</a:tableStyleId>
              </a:tblPr>
              <a:tblGrid>
                <a:gridCol w="4059535">
                  <a:extLst>
                    <a:ext uri="{9D8B030D-6E8A-4147-A177-3AD203B41FA5}">
                      <a16:colId xmlns:a16="http://schemas.microsoft.com/office/drawing/2014/main" val="2102333445"/>
                    </a:ext>
                  </a:extLst>
                </a:gridCol>
                <a:gridCol w="3355491">
                  <a:extLst>
                    <a:ext uri="{9D8B030D-6E8A-4147-A177-3AD203B41FA5}">
                      <a16:colId xmlns:a16="http://schemas.microsoft.com/office/drawing/2014/main" val="2066462782"/>
                    </a:ext>
                  </a:extLst>
                </a:gridCol>
              </a:tblGrid>
              <a:tr h="2622619">
                <a:tc>
                  <a:txBody>
                    <a:bodyPr/>
                    <a:lstStyle/>
                    <a:p>
                      <a:r>
                        <a:rPr lang="en-US" sz="1600" b="0" i="0" kern="1200" dirty="0">
                          <a:solidFill>
                            <a:schemeClr val="lt1"/>
                          </a:solidFill>
                          <a:effectLst/>
                          <a:latin typeface="+mn-lt"/>
                          <a:ea typeface="+mn-ea"/>
                          <a:cs typeface="+mn-cs"/>
                        </a:rPr>
                        <a:t>SAMHSA-certified opioid treatment programs (OTPs)</a:t>
                      </a:r>
                    </a:p>
                    <a:p>
                      <a:r>
                        <a:rPr lang="en-US" sz="1600" b="0" i="0" kern="1200" dirty="0">
                          <a:solidFill>
                            <a:schemeClr val="lt1"/>
                          </a:solidFill>
                          <a:effectLst/>
                          <a:latin typeface="+mn-lt"/>
                          <a:ea typeface="+mn-ea"/>
                          <a:cs typeface="+mn-cs"/>
                        </a:rPr>
                        <a:t>Office-based opioid treatment facilities (OBOTs)</a:t>
                      </a:r>
                    </a:p>
                    <a:p>
                      <a:r>
                        <a:rPr lang="en-US" sz="1600" b="0" i="0" kern="1200" dirty="0">
                          <a:solidFill>
                            <a:schemeClr val="lt1"/>
                          </a:solidFill>
                          <a:effectLst/>
                          <a:latin typeface="+mn-lt"/>
                          <a:ea typeface="+mn-ea"/>
                          <a:cs typeface="+mn-cs"/>
                        </a:rPr>
                        <a:t>Non-opioid substance use disorder treatment facilities (SUD treatment facilities)</a:t>
                      </a:r>
                    </a:p>
                    <a:p>
                      <a:r>
                        <a:rPr lang="en-US" sz="1600" b="0" i="0" kern="1200" dirty="0">
                          <a:solidFill>
                            <a:schemeClr val="lt1"/>
                          </a:solidFill>
                          <a:effectLst/>
                          <a:latin typeface="+mn-lt"/>
                          <a:ea typeface="+mn-ea"/>
                          <a:cs typeface="+mn-cs"/>
                        </a:rPr>
                        <a:t>Federally Qualified Health Care Centers (FQHCs)</a:t>
                      </a:r>
                    </a:p>
                    <a:p>
                      <a:r>
                        <a:rPr lang="en-US" sz="1600" b="0" i="0" kern="1200" dirty="0">
                          <a:solidFill>
                            <a:schemeClr val="lt1"/>
                          </a:solidFill>
                          <a:effectLst/>
                          <a:latin typeface="+mn-lt"/>
                          <a:ea typeface="+mn-ea"/>
                          <a:cs typeface="+mn-cs"/>
                        </a:rPr>
                        <a:t>Rural Health Clinics (RHCs)</a:t>
                      </a:r>
                    </a:p>
                    <a:p>
                      <a:r>
                        <a:rPr lang="en-US" sz="1600" b="0" i="0" kern="1200" dirty="0">
                          <a:solidFill>
                            <a:schemeClr val="lt1"/>
                          </a:solidFill>
                          <a:effectLst/>
                          <a:latin typeface="+mn-lt"/>
                          <a:ea typeface="+mn-ea"/>
                          <a:cs typeface="+mn-cs"/>
                        </a:rPr>
                        <a:t>American Indian Health facilities</a:t>
                      </a:r>
                    </a:p>
                    <a:p>
                      <a:r>
                        <a:rPr lang="en-US" sz="1600" b="0" i="0" kern="1200" dirty="0">
                          <a:solidFill>
                            <a:schemeClr val="lt1"/>
                          </a:solidFill>
                          <a:effectLst/>
                          <a:latin typeface="+mn-lt"/>
                          <a:ea typeface="+mn-ea"/>
                          <a:cs typeface="+mn-cs"/>
                        </a:rPr>
                        <a:t>FQHC Look-Alikes</a:t>
                      </a:r>
                    </a:p>
                    <a:p>
                      <a:r>
                        <a:rPr lang="en-US" sz="1600" b="0" i="0" kern="1200" dirty="0">
                          <a:solidFill>
                            <a:schemeClr val="lt1"/>
                          </a:solidFill>
                          <a:effectLst/>
                          <a:latin typeface="+mn-lt"/>
                          <a:ea typeface="+mn-ea"/>
                          <a:cs typeface="+mn-cs"/>
                        </a:rPr>
                        <a:t>State or federal correctional facilities</a:t>
                      </a:r>
                    </a:p>
                    <a:p>
                      <a:endParaRPr lang="en-US" sz="1600" dirty="0"/>
                    </a:p>
                  </a:txBody>
                  <a:tcPr/>
                </a:tc>
                <a:tc>
                  <a:txBody>
                    <a:bodyPr/>
                    <a:lstStyle/>
                    <a:p>
                      <a:r>
                        <a:rPr lang="en-US" sz="1600" b="0" i="0" kern="1200" dirty="0">
                          <a:solidFill>
                            <a:schemeClr val="lt1"/>
                          </a:solidFill>
                          <a:effectLst/>
                          <a:latin typeface="+mn-lt"/>
                          <a:ea typeface="+mn-ea"/>
                          <a:cs typeface="+mn-cs"/>
                        </a:rPr>
                        <a:t>Critical Access Hospitals</a:t>
                      </a:r>
                    </a:p>
                    <a:p>
                      <a:r>
                        <a:rPr lang="en-US" sz="1600" b="0" i="0" kern="1200" dirty="0">
                          <a:solidFill>
                            <a:schemeClr val="lt1"/>
                          </a:solidFill>
                          <a:effectLst/>
                          <a:latin typeface="+mn-lt"/>
                          <a:ea typeface="+mn-ea"/>
                          <a:cs typeface="+mn-cs"/>
                        </a:rPr>
                        <a:t>Community health centers</a:t>
                      </a:r>
                    </a:p>
                    <a:p>
                      <a:r>
                        <a:rPr lang="en-US" sz="1600" b="0" i="0" kern="1200" dirty="0">
                          <a:solidFill>
                            <a:schemeClr val="lt1"/>
                          </a:solidFill>
                          <a:effectLst/>
                          <a:latin typeface="+mn-lt"/>
                          <a:ea typeface="+mn-ea"/>
                          <a:cs typeface="+mn-cs"/>
                        </a:rPr>
                        <a:t>State or local health departments</a:t>
                      </a:r>
                    </a:p>
                    <a:p>
                      <a:r>
                        <a:rPr lang="en-US" sz="1600" b="0" i="0" kern="1200" dirty="0">
                          <a:solidFill>
                            <a:schemeClr val="lt1"/>
                          </a:solidFill>
                          <a:effectLst/>
                          <a:latin typeface="+mn-lt"/>
                          <a:ea typeface="+mn-ea"/>
                          <a:cs typeface="+mn-cs"/>
                        </a:rPr>
                        <a:t>Community outpatient facilities</a:t>
                      </a:r>
                    </a:p>
                    <a:p>
                      <a:r>
                        <a:rPr lang="en-US" sz="1600" b="0" i="0" kern="1200" dirty="0">
                          <a:solidFill>
                            <a:schemeClr val="lt1"/>
                          </a:solidFill>
                          <a:effectLst/>
                          <a:latin typeface="+mn-lt"/>
                          <a:ea typeface="+mn-ea"/>
                          <a:cs typeface="+mn-cs"/>
                        </a:rPr>
                        <a:t>Private practices</a:t>
                      </a:r>
                    </a:p>
                    <a:p>
                      <a:r>
                        <a:rPr lang="en-US" sz="1600" b="0" i="0" kern="1200" dirty="0">
                          <a:solidFill>
                            <a:schemeClr val="lt1"/>
                          </a:solidFill>
                          <a:effectLst/>
                          <a:latin typeface="+mn-lt"/>
                          <a:ea typeface="+mn-ea"/>
                          <a:cs typeface="+mn-cs"/>
                        </a:rPr>
                        <a:t>School-based clinics</a:t>
                      </a:r>
                    </a:p>
                    <a:p>
                      <a:r>
                        <a:rPr lang="en-US" sz="1600" b="0" i="0" kern="1200" dirty="0">
                          <a:solidFill>
                            <a:schemeClr val="lt1"/>
                          </a:solidFill>
                          <a:effectLst/>
                          <a:latin typeface="+mn-lt"/>
                          <a:ea typeface="+mn-ea"/>
                          <a:cs typeface="+mn-cs"/>
                        </a:rPr>
                        <a:t>Mobile units and free clinics</a:t>
                      </a:r>
                    </a:p>
                    <a:p>
                      <a:endParaRPr lang="en-US" sz="1600" dirty="0"/>
                    </a:p>
                  </a:txBody>
                  <a:tcPr/>
                </a:tc>
                <a:extLst>
                  <a:ext uri="{0D108BD9-81ED-4DB2-BD59-A6C34878D82A}">
                    <a16:rowId xmlns:a16="http://schemas.microsoft.com/office/drawing/2014/main" val="2449581390"/>
                  </a:ext>
                </a:extLst>
              </a:tr>
            </a:tbl>
          </a:graphicData>
        </a:graphic>
      </p:graphicFrame>
    </p:spTree>
    <p:extLst>
      <p:ext uri="{BB962C8B-B14F-4D97-AF65-F5344CB8AC3E}">
        <p14:creationId xmlns:p14="http://schemas.microsoft.com/office/powerpoint/2010/main" val="13203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EA04D-F139-4D26-9D30-57BC4719B1E7}"/>
              </a:ext>
            </a:extLst>
          </p:cNvPr>
          <p:cNvSpPr>
            <a:spLocks noGrp="1"/>
          </p:cNvSpPr>
          <p:nvPr>
            <p:ph type="title"/>
          </p:nvPr>
        </p:nvSpPr>
        <p:spPr>
          <a:xfrm>
            <a:off x="4077056" y="584622"/>
            <a:ext cx="10515600" cy="994949"/>
          </a:xfrm>
        </p:spPr>
        <p:txBody>
          <a:bodyPr/>
          <a:lstStyle/>
          <a:p>
            <a:r>
              <a:rPr lang="en-US" dirty="0"/>
              <a:t>Thank You!</a:t>
            </a:r>
          </a:p>
        </p:txBody>
      </p:sp>
      <p:sp>
        <p:nvSpPr>
          <p:cNvPr id="4" name="Slide Number Placeholder 3">
            <a:extLst>
              <a:ext uri="{FF2B5EF4-FFF2-40B4-BE49-F238E27FC236}">
                <a16:creationId xmlns:a16="http://schemas.microsoft.com/office/drawing/2014/main" id="{9146DEFE-D7D5-42BE-9296-306FA3B2C44F}"/>
              </a:ext>
            </a:extLst>
          </p:cNvPr>
          <p:cNvSpPr>
            <a:spLocks noGrp="1"/>
          </p:cNvSpPr>
          <p:nvPr>
            <p:ph type="sldNum" sz="quarter" idx="12"/>
          </p:nvPr>
        </p:nvSpPr>
        <p:spPr/>
        <p:txBody>
          <a:bodyPr/>
          <a:lstStyle/>
          <a:p>
            <a:fld id="{D275CE6D-5C38-C543-B8AD-F8110668FDF9}" type="slidenum">
              <a:rPr lang="en-US" smtClean="0"/>
              <a:pPr/>
              <a:t>16</a:t>
            </a:fld>
            <a:endParaRPr lang="en-US" dirty="0"/>
          </a:p>
        </p:txBody>
      </p:sp>
      <p:sp>
        <p:nvSpPr>
          <p:cNvPr id="5" name="Text Placeholder 4">
            <a:extLst>
              <a:ext uri="{FF2B5EF4-FFF2-40B4-BE49-F238E27FC236}">
                <a16:creationId xmlns:a16="http://schemas.microsoft.com/office/drawing/2014/main" id="{F5B43293-E7BB-4E38-8866-F508DE93A6A1}"/>
              </a:ext>
            </a:extLst>
          </p:cNvPr>
          <p:cNvSpPr>
            <a:spLocks noGrp="1"/>
          </p:cNvSpPr>
          <p:nvPr>
            <p:ph type="body" sz="quarter" idx="13"/>
          </p:nvPr>
        </p:nvSpPr>
        <p:spPr/>
        <p:txBody>
          <a:bodyPr/>
          <a:lstStyle/>
          <a:p>
            <a:r>
              <a:rPr lang="en-US" dirty="0"/>
              <a:t>PCO Contact Information</a:t>
            </a:r>
          </a:p>
        </p:txBody>
      </p:sp>
      <p:sp>
        <p:nvSpPr>
          <p:cNvPr id="6" name="Content Placeholder 2">
            <a:extLst>
              <a:ext uri="{FF2B5EF4-FFF2-40B4-BE49-F238E27FC236}">
                <a16:creationId xmlns:a16="http://schemas.microsoft.com/office/drawing/2014/main" id="{736832FE-9F76-43B6-B005-FDA029678DA6}"/>
              </a:ext>
            </a:extLst>
          </p:cNvPr>
          <p:cNvSpPr>
            <a:spLocks noGrp="1"/>
          </p:cNvSpPr>
          <p:nvPr>
            <p:ph idx="1"/>
          </p:nvPr>
        </p:nvSpPr>
        <p:spPr>
          <a:xfrm>
            <a:off x="1282700" y="2734653"/>
            <a:ext cx="10071100" cy="3442309"/>
          </a:xfrm>
        </p:spPr>
        <p:txBody>
          <a:bodyPr>
            <a:normAutofit/>
          </a:bodyPr>
          <a:lstStyle/>
          <a:p>
            <a:pPr marL="0" indent="0" algn="ctr">
              <a:buNone/>
            </a:pPr>
            <a:r>
              <a:rPr lang="en-US" altLang="en-US" dirty="0"/>
              <a:t>Elizabeth Vaidya, PCO Director </a:t>
            </a:r>
          </a:p>
          <a:p>
            <a:pPr marL="457200" lvl="1" indent="0" algn="ctr">
              <a:buNone/>
            </a:pPr>
            <a:r>
              <a:rPr lang="en-US" altLang="en-US" dirty="0"/>
              <a:t>(410) 767-5695 office</a:t>
            </a:r>
          </a:p>
          <a:p>
            <a:pPr marL="457200" lvl="1" indent="0" algn="ctr">
              <a:buNone/>
            </a:pPr>
            <a:r>
              <a:rPr lang="en-US" altLang="en-US" i="1" dirty="0">
                <a:solidFill>
                  <a:schemeClr val="accent1"/>
                </a:solidFill>
                <a:hlinkClick r:id="rId3"/>
              </a:rPr>
              <a:t>Elizabeth.vaidya@maryland.gov</a:t>
            </a:r>
            <a:endParaRPr lang="en-US" altLang="en-US" i="1" dirty="0">
              <a:solidFill>
                <a:schemeClr val="accent1"/>
              </a:solidFill>
            </a:endParaRPr>
          </a:p>
          <a:p>
            <a:pPr marL="457200" lvl="1" indent="0">
              <a:buNone/>
            </a:pPr>
            <a:endParaRPr lang="en-US" altLang="en-US" i="1" dirty="0">
              <a:solidFill>
                <a:schemeClr val="accent1"/>
              </a:solidFill>
            </a:endParaRPr>
          </a:p>
          <a:p>
            <a:pPr marL="0" indent="0">
              <a:buNone/>
            </a:pPr>
            <a:endParaRPr lang="en-US" altLang="en-US" i="1" u="sng" dirty="0">
              <a:solidFill>
                <a:schemeClr val="accent1"/>
              </a:solidFill>
            </a:endParaRPr>
          </a:p>
          <a:p>
            <a:endParaRPr lang="en-US" dirty="0"/>
          </a:p>
        </p:txBody>
      </p:sp>
    </p:spTree>
    <p:extLst>
      <p:ext uri="{BB962C8B-B14F-4D97-AF65-F5344CB8AC3E}">
        <p14:creationId xmlns:p14="http://schemas.microsoft.com/office/powerpoint/2010/main" val="84838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07762E-6853-6448-900A-068377C34EF1}"/>
              </a:ext>
            </a:extLst>
          </p:cNvPr>
          <p:cNvSpPr>
            <a:spLocks noGrp="1"/>
          </p:cNvSpPr>
          <p:nvPr>
            <p:ph type="body" sz="quarter" idx="13"/>
          </p:nvPr>
        </p:nvSpPr>
        <p:spPr/>
        <p:txBody>
          <a:bodyPr/>
          <a:lstStyle/>
          <a:p>
            <a:r>
              <a:rPr lang="en-US" dirty="0"/>
              <a:t>PCO Grant Requirements</a:t>
            </a:r>
          </a:p>
        </p:txBody>
      </p:sp>
      <p:sp>
        <p:nvSpPr>
          <p:cNvPr id="3" name="Text Placeholder 2">
            <a:extLst>
              <a:ext uri="{FF2B5EF4-FFF2-40B4-BE49-F238E27FC236}">
                <a16:creationId xmlns:a16="http://schemas.microsoft.com/office/drawing/2014/main" id="{71D75E7B-B08A-BC48-9A69-5A400694FC0C}"/>
              </a:ext>
            </a:extLst>
          </p:cNvPr>
          <p:cNvSpPr>
            <a:spLocks noGrp="1"/>
          </p:cNvSpPr>
          <p:nvPr>
            <p:ph type="body" sz="quarter" idx="14"/>
          </p:nvPr>
        </p:nvSpPr>
        <p:spPr/>
        <p:txBody>
          <a:bodyPr/>
          <a:lstStyle/>
          <a:p>
            <a:r>
              <a:rPr lang="en-US" dirty="0"/>
              <a:t>Background &amp; Purpose</a:t>
            </a:r>
            <a:endParaRPr lang="en-US" sz="5500" dirty="0"/>
          </a:p>
        </p:txBody>
      </p:sp>
    </p:spTree>
    <p:extLst>
      <p:ext uri="{BB962C8B-B14F-4D97-AF65-F5344CB8AC3E}">
        <p14:creationId xmlns:p14="http://schemas.microsoft.com/office/powerpoint/2010/main" val="346392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1C60879-6E8F-447C-B393-321248D15916}"/>
              </a:ext>
            </a:extLst>
          </p:cNvPr>
          <p:cNvGraphicFramePr/>
          <p:nvPr>
            <p:extLst>
              <p:ext uri="{D42A27DB-BD31-4B8C-83A1-F6EECF244321}">
                <p14:modId xmlns:p14="http://schemas.microsoft.com/office/powerpoint/2010/main" val="3151668502"/>
              </p:ext>
            </p:extLst>
          </p:nvPr>
        </p:nvGraphicFramePr>
        <p:xfrm>
          <a:off x="-839827" y="1183242"/>
          <a:ext cx="10834778" cy="4320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CC6858-A8C9-475C-AAF3-72E758E66148}"/>
              </a:ext>
            </a:extLst>
          </p:cNvPr>
          <p:cNvSpPr>
            <a:spLocks noGrp="1"/>
          </p:cNvSpPr>
          <p:nvPr>
            <p:ph type="title"/>
          </p:nvPr>
        </p:nvSpPr>
        <p:spPr/>
        <p:txBody>
          <a:bodyPr>
            <a:normAutofit/>
          </a:bodyPr>
          <a:lstStyle/>
          <a:p>
            <a:r>
              <a:rPr lang="en-US" dirty="0"/>
              <a:t>Regional Meetings</a:t>
            </a:r>
          </a:p>
        </p:txBody>
      </p:sp>
      <p:sp>
        <p:nvSpPr>
          <p:cNvPr id="3" name="Content Placeholder 2">
            <a:extLst>
              <a:ext uri="{FF2B5EF4-FFF2-40B4-BE49-F238E27FC236}">
                <a16:creationId xmlns:a16="http://schemas.microsoft.com/office/drawing/2014/main" id="{97ABBFF5-2B6D-4750-9472-87E4B29F0F9D}"/>
              </a:ext>
            </a:extLst>
          </p:cNvPr>
          <p:cNvSpPr>
            <a:spLocks noGrp="1"/>
          </p:cNvSpPr>
          <p:nvPr>
            <p:ph idx="1"/>
          </p:nvPr>
        </p:nvSpPr>
        <p:spPr>
          <a:xfrm>
            <a:off x="5181600" y="4302947"/>
            <a:ext cx="5606716" cy="1355770"/>
          </a:xfrm>
        </p:spPr>
        <p:txBody>
          <a:bodyPr>
            <a:normAutofit fontScale="92500" lnSpcReduction="20000"/>
          </a:bodyPr>
          <a:lstStyle/>
          <a:p>
            <a:pPr marL="0" indent="0">
              <a:buNone/>
            </a:pPr>
            <a:r>
              <a:rPr lang="en-US" dirty="0"/>
              <a:t>HRSA awarded the Primary Care Office (PCO) a 5-year grant that began April 1, 2019. Regional meetings are to occur each year to meet federal requirements.</a:t>
            </a:r>
          </a:p>
          <a:p>
            <a:endParaRPr lang="en-US" sz="800" dirty="0"/>
          </a:p>
        </p:txBody>
      </p:sp>
      <p:sp>
        <p:nvSpPr>
          <p:cNvPr id="4" name="Slide Number Placeholder 3">
            <a:extLst>
              <a:ext uri="{FF2B5EF4-FFF2-40B4-BE49-F238E27FC236}">
                <a16:creationId xmlns:a16="http://schemas.microsoft.com/office/drawing/2014/main" id="{2A961ED8-D4BE-4AB6-A3BB-EFA826DEE953}"/>
              </a:ext>
            </a:extLst>
          </p:cNvPr>
          <p:cNvSpPr>
            <a:spLocks noGrp="1"/>
          </p:cNvSpPr>
          <p:nvPr>
            <p:ph type="sldNum" sz="quarter" idx="12"/>
          </p:nvPr>
        </p:nvSpPr>
        <p:spPr/>
        <p:txBody>
          <a:bodyPr/>
          <a:lstStyle/>
          <a:p>
            <a:fld id="{D275CE6D-5C38-C543-B8AD-F8110668FDF9}" type="slidenum">
              <a:rPr lang="en-US" smtClean="0"/>
              <a:pPr/>
              <a:t>3</a:t>
            </a:fld>
            <a:endParaRPr lang="en-US" dirty="0"/>
          </a:p>
        </p:txBody>
      </p:sp>
      <p:sp>
        <p:nvSpPr>
          <p:cNvPr id="5" name="Text Placeholder 4">
            <a:extLst>
              <a:ext uri="{FF2B5EF4-FFF2-40B4-BE49-F238E27FC236}">
                <a16:creationId xmlns:a16="http://schemas.microsoft.com/office/drawing/2014/main" id="{6C5F7C8C-86CA-4990-B306-94D0AA85F666}"/>
              </a:ext>
            </a:extLst>
          </p:cNvPr>
          <p:cNvSpPr>
            <a:spLocks noGrp="1"/>
          </p:cNvSpPr>
          <p:nvPr>
            <p:ph type="body" sz="quarter" idx="13"/>
          </p:nvPr>
        </p:nvSpPr>
        <p:spPr>
          <a:xfrm>
            <a:off x="884583" y="362022"/>
            <a:ext cx="10469217" cy="343659"/>
          </a:xfrm>
        </p:spPr>
        <p:txBody>
          <a:bodyPr/>
          <a:lstStyle/>
          <a:p>
            <a:r>
              <a:rPr lang="en-US" sz="1900" dirty="0"/>
              <a:t>Background</a:t>
            </a:r>
          </a:p>
        </p:txBody>
      </p:sp>
      <p:sp>
        <p:nvSpPr>
          <p:cNvPr id="7" name="TextBox 6">
            <a:extLst>
              <a:ext uri="{FF2B5EF4-FFF2-40B4-BE49-F238E27FC236}">
                <a16:creationId xmlns:a16="http://schemas.microsoft.com/office/drawing/2014/main" id="{3AD04FAC-AB1F-4C56-A4CD-A2636D7CF447}"/>
              </a:ext>
            </a:extLst>
          </p:cNvPr>
          <p:cNvSpPr txBox="1"/>
          <p:nvPr/>
        </p:nvSpPr>
        <p:spPr>
          <a:xfrm>
            <a:off x="1381861" y="1947358"/>
            <a:ext cx="3126690" cy="461665"/>
          </a:xfrm>
          <a:prstGeom prst="rect">
            <a:avLst/>
          </a:prstGeom>
          <a:noFill/>
        </p:spPr>
        <p:txBody>
          <a:bodyPr wrap="none" rtlCol="0">
            <a:spAutoFit/>
          </a:bodyPr>
          <a:lstStyle/>
          <a:p>
            <a:r>
              <a:rPr lang="en-US" sz="2400" b="1" i="1" dirty="0">
                <a:solidFill>
                  <a:schemeClr val="accent2">
                    <a:lumMod val="75000"/>
                  </a:schemeClr>
                </a:solidFill>
              </a:rPr>
              <a:t>PCO Cooperative Grant</a:t>
            </a:r>
          </a:p>
        </p:txBody>
      </p:sp>
    </p:spTree>
    <p:extLst>
      <p:ext uri="{BB962C8B-B14F-4D97-AF65-F5344CB8AC3E}">
        <p14:creationId xmlns:p14="http://schemas.microsoft.com/office/powerpoint/2010/main" val="74821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C6858-A8C9-475C-AAF3-72E758E66148}"/>
              </a:ext>
            </a:extLst>
          </p:cNvPr>
          <p:cNvSpPr>
            <a:spLocks noGrp="1"/>
          </p:cNvSpPr>
          <p:nvPr>
            <p:ph type="title"/>
          </p:nvPr>
        </p:nvSpPr>
        <p:spPr/>
        <p:txBody>
          <a:bodyPr>
            <a:normAutofit/>
          </a:bodyPr>
          <a:lstStyle/>
          <a:p>
            <a:r>
              <a:rPr lang="en-US" dirty="0"/>
              <a:t>Regional Meetings</a:t>
            </a:r>
          </a:p>
        </p:txBody>
      </p:sp>
      <p:sp>
        <p:nvSpPr>
          <p:cNvPr id="3" name="Content Placeholder 2">
            <a:extLst>
              <a:ext uri="{FF2B5EF4-FFF2-40B4-BE49-F238E27FC236}">
                <a16:creationId xmlns:a16="http://schemas.microsoft.com/office/drawing/2014/main" id="{97ABBFF5-2B6D-4750-9472-87E4B29F0F9D}"/>
              </a:ext>
            </a:extLst>
          </p:cNvPr>
          <p:cNvSpPr>
            <a:spLocks noGrp="1"/>
          </p:cNvSpPr>
          <p:nvPr>
            <p:ph idx="1"/>
          </p:nvPr>
        </p:nvSpPr>
        <p:spPr/>
        <p:txBody>
          <a:bodyPr/>
          <a:lstStyle/>
          <a:p>
            <a:pPr marL="0" indent="0">
              <a:spcAft>
                <a:spcPts val="1200"/>
              </a:spcAft>
              <a:buNone/>
            </a:pPr>
            <a:r>
              <a:rPr lang="en-US" dirty="0"/>
              <a:t>The purpose for holding Annual Regional Meetings is to aide the PCO in meeting federal requirements for:</a:t>
            </a:r>
          </a:p>
          <a:p>
            <a:pPr marL="640080"/>
            <a:r>
              <a:rPr lang="en-US" dirty="0"/>
              <a:t>Statewide Primary Care Needs Assessment, </a:t>
            </a:r>
          </a:p>
          <a:p>
            <a:pPr marL="640080"/>
            <a:r>
              <a:rPr lang="en-US" dirty="0"/>
              <a:t>New requirements in the coordination of shortage designation,</a:t>
            </a:r>
          </a:p>
          <a:p>
            <a:pPr marL="640080"/>
            <a:r>
              <a:rPr lang="en-US" dirty="0"/>
              <a:t>Workforce needs, and </a:t>
            </a:r>
          </a:p>
          <a:p>
            <a:pPr marL="640080"/>
            <a:r>
              <a:rPr lang="en-US" dirty="0"/>
              <a:t>To provide technical assistance to communities to support efforts to expand or improve upon access to healthcare. </a:t>
            </a:r>
          </a:p>
        </p:txBody>
      </p:sp>
      <p:sp>
        <p:nvSpPr>
          <p:cNvPr id="4" name="Slide Number Placeholder 3">
            <a:extLst>
              <a:ext uri="{FF2B5EF4-FFF2-40B4-BE49-F238E27FC236}">
                <a16:creationId xmlns:a16="http://schemas.microsoft.com/office/drawing/2014/main" id="{2A961ED8-D4BE-4AB6-A3BB-EFA826DEE953}"/>
              </a:ext>
            </a:extLst>
          </p:cNvPr>
          <p:cNvSpPr>
            <a:spLocks noGrp="1"/>
          </p:cNvSpPr>
          <p:nvPr>
            <p:ph type="sldNum" sz="quarter" idx="12"/>
          </p:nvPr>
        </p:nvSpPr>
        <p:spPr/>
        <p:txBody>
          <a:bodyPr/>
          <a:lstStyle/>
          <a:p>
            <a:fld id="{D275CE6D-5C38-C543-B8AD-F8110668FDF9}" type="slidenum">
              <a:rPr lang="en-US" smtClean="0"/>
              <a:pPr/>
              <a:t>4</a:t>
            </a:fld>
            <a:endParaRPr lang="en-US" dirty="0"/>
          </a:p>
        </p:txBody>
      </p:sp>
      <p:sp>
        <p:nvSpPr>
          <p:cNvPr id="5" name="Text Placeholder 4">
            <a:extLst>
              <a:ext uri="{FF2B5EF4-FFF2-40B4-BE49-F238E27FC236}">
                <a16:creationId xmlns:a16="http://schemas.microsoft.com/office/drawing/2014/main" id="{6C5F7C8C-86CA-4990-B306-94D0AA85F666}"/>
              </a:ext>
            </a:extLst>
          </p:cNvPr>
          <p:cNvSpPr>
            <a:spLocks noGrp="1"/>
          </p:cNvSpPr>
          <p:nvPr>
            <p:ph type="body" sz="quarter" idx="13"/>
          </p:nvPr>
        </p:nvSpPr>
        <p:spPr/>
        <p:txBody>
          <a:bodyPr/>
          <a:lstStyle/>
          <a:p>
            <a:r>
              <a:rPr lang="en-US" sz="1900" dirty="0"/>
              <a:t>Purpose</a:t>
            </a:r>
          </a:p>
        </p:txBody>
      </p:sp>
    </p:spTree>
    <p:extLst>
      <p:ext uri="{BB962C8B-B14F-4D97-AF65-F5344CB8AC3E}">
        <p14:creationId xmlns:p14="http://schemas.microsoft.com/office/powerpoint/2010/main" val="3663482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07762E-6853-6448-900A-068377C34EF1}"/>
              </a:ext>
            </a:extLst>
          </p:cNvPr>
          <p:cNvSpPr>
            <a:spLocks noGrp="1"/>
          </p:cNvSpPr>
          <p:nvPr>
            <p:ph type="body" sz="quarter" idx="13"/>
          </p:nvPr>
        </p:nvSpPr>
        <p:spPr/>
        <p:txBody>
          <a:bodyPr/>
          <a:lstStyle/>
          <a:p>
            <a:r>
              <a:rPr lang="en-US" dirty="0"/>
              <a:t>Who &amp; Where</a:t>
            </a:r>
          </a:p>
        </p:txBody>
      </p:sp>
      <p:sp>
        <p:nvSpPr>
          <p:cNvPr id="3" name="Text Placeholder 2">
            <a:extLst>
              <a:ext uri="{FF2B5EF4-FFF2-40B4-BE49-F238E27FC236}">
                <a16:creationId xmlns:a16="http://schemas.microsoft.com/office/drawing/2014/main" id="{71D75E7B-B08A-BC48-9A69-5A400694FC0C}"/>
              </a:ext>
            </a:extLst>
          </p:cNvPr>
          <p:cNvSpPr>
            <a:spLocks noGrp="1"/>
          </p:cNvSpPr>
          <p:nvPr>
            <p:ph type="body" sz="quarter" idx="14"/>
          </p:nvPr>
        </p:nvSpPr>
        <p:spPr/>
        <p:txBody>
          <a:bodyPr/>
          <a:lstStyle/>
          <a:p>
            <a:r>
              <a:rPr lang="en-US" dirty="0"/>
              <a:t>Logistics</a:t>
            </a:r>
            <a:endParaRPr lang="en-US" sz="5500" dirty="0"/>
          </a:p>
        </p:txBody>
      </p:sp>
    </p:spTree>
    <p:extLst>
      <p:ext uri="{BB962C8B-B14F-4D97-AF65-F5344CB8AC3E}">
        <p14:creationId xmlns:p14="http://schemas.microsoft.com/office/powerpoint/2010/main" val="4195860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C6858-A8C9-475C-AAF3-72E758E66148}"/>
              </a:ext>
            </a:extLst>
          </p:cNvPr>
          <p:cNvSpPr>
            <a:spLocks noGrp="1"/>
          </p:cNvSpPr>
          <p:nvPr>
            <p:ph type="title"/>
          </p:nvPr>
        </p:nvSpPr>
        <p:spPr/>
        <p:txBody>
          <a:bodyPr>
            <a:normAutofit/>
          </a:bodyPr>
          <a:lstStyle/>
          <a:p>
            <a:r>
              <a:rPr lang="en-US" dirty="0"/>
              <a:t>Logistics of Meetings</a:t>
            </a:r>
          </a:p>
        </p:txBody>
      </p:sp>
      <p:graphicFrame>
        <p:nvGraphicFramePr>
          <p:cNvPr id="6" name="Content Placeholder 5">
            <a:extLst>
              <a:ext uri="{FF2B5EF4-FFF2-40B4-BE49-F238E27FC236}">
                <a16:creationId xmlns:a16="http://schemas.microsoft.com/office/drawing/2014/main" id="{80E6311F-9F4B-47B4-B41B-331CB3920F2E}"/>
              </a:ext>
            </a:extLst>
          </p:cNvPr>
          <p:cNvGraphicFramePr>
            <a:graphicFrameLocks noGrp="1"/>
          </p:cNvGraphicFramePr>
          <p:nvPr>
            <p:ph idx="1"/>
            <p:extLst>
              <p:ext uri="{D42A27DB-BD31-4B8C-83A1-F6EECF244321}">
                <p14:modId xmlns:p14="http://schemas.microsoft.com/office/powerpoint/2010/main" val="4050415294"/>
              </p:ext>
            </p:extLst>
          </p:nvPr>
        </p:nvGraphicFramePr>
        <p:xfrm>
          <a:off x="1371599" y="1814766"/>
          <a:ext cx="9508907" cy="3984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A961ED8-D4BE-4AB6-A3BB-EFA826DEE953}"/>
              </a:ext>
            </a:extLst>
          </p:cNvPr>
          <p:cNvSpPr>
            <a:spLocks noGrp="1"/>
          </p:cNvSpPr>
          <p:nvPr>
            <p:ph type="sldNum" sz="quarter" idx="12"/>
          </p:nvPr>
        </p:nvSpPr>
        <p:spPr/>
        <p:txBody>
          <a:bodyPr/>
          <a:lstStyle/>
          <a:p>
            <a:fld id="{D275CE6D-5C38-C543-B8AD-F8110668FDF9}" type="slidenum">
              <a:rPr lang="en-US" smtClean="0"/>
              <a:pPr/>
              <a:t>6</a:t>
            </a:fld>
            <a:endParaRPr lang="en-US" dirty="0"/>
          </a:p>
        </p:txBody>
      </p:sp>
      <p:sp>
        <p:nvSpPr>
          <p:cNvPr id="5" name="Text Placeholder 4">
            <a:extLst>
              <a:ext uri="{FF2B5EF4-FFF2-40B4-BE49-F238E27FC236}">
                <a16:creationId xmlns:a16="http://schemas.microsoft.com/office/drawing/2014/main" id="{6C5F7C8C-86CA-4990-B306-94D0AA85F666}"/>
              </a:ext>
            </a:extLst>
          </p:cNvPr>
          <p:cNvSpPr>
            <a:spLocks noGrp="1"/>
          </p:cNvSpPr>
          <p:nvPr>
            <p:ph type="body" sz="quarter" idx="13"/>
          </p:nvPr>
        </p:nvSpPr>
        <p:spPr/>
        <p:txBody>
          <a:bodyPr/>
          <a:lstStyle/>
          <a:p>
            <a:r>
              <a:rPr lang="en-US" sz="1900" dirty="0"/>
              <a:t>Description</a:t>
            </a:r>
          </a:p>
        </p:txBody>
      </p:sp>
    </p:spTree>
    <p:extLst>
      <p:ext uri="{BB962C8B-B14F-4D97-AF65-F5344CB8AC3E}">
        <p14:creationId xmlns:p14="http://schemas.microsoft.com/office/powerpoint/2010/main" val="120406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4FC8A67-6BFD-455B-830C-98370CC58B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9069"/>
            <a:ext cx="12248147" cy="5755209"/>
          </a:xfrm>
        </p:spPr>
      </p:pic>
      <p:sp>
        <p:nvSpPr>
          <p:cNvPr id="4" name="Slide Number Placeholder 3">
            <a:extLst>
              <a:ext uri="{FF2B5EF4-FFF2-40B4-BE49-F238E27FC236}">
                <a16:creationId xmlns:a16="http://schemas.microsoft.com/office/drawing/2014/main" id="{2A961ED8-D4BE-4AB6-A3BB-EFA826DEE953}"/>
              </a:ext>
            </a:extLst>
          </p:cNvPr>
          <p:cNvSpPr>
            <a:spLocks noGrp="1"/>
          </p:cNvSpPr>
          <p:nvPr>
            <p:ph type="sldNum" sz="quarter" idx="12"/>
          </p:nvPr>
        </p:nvSpPr>
        <p:spPr/>
        <p:txBody>
          <a:bodyPr/>
          <a:lstStyle/>
          <a:p>
            <a:fld id="{D275CE6D-5C38-C543-B8AD-F8110668FDF9}" type="slidenum">
              <a:rPr lang="en-US" smtClean="0"/>
              <a:pPr/>
              <a:t>7</a:t>
            </a:fld>
            <a:endParaRPr lang="en-US" dirty="0"/>
          </a:p>
        </p:txBody>
      </p:sp>
    </p:spTree>
    <p:extLst>
      <p:ext uri="{BB962C8B-B14F-4D97-AF65-F5344CB8AC3E}">
        <p14:creationId xmlns:p14="http://schemas.microsoft.com/office/powerpoint/2010/main" val="205721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C6858-A8C9-475C-AAF3-72E758E66148}"/>
              </a:ext>
            </a:extLst>
          </p:cNvPr>
          <p:cNvSpPr>
            <a:spLocks noGrp="1"/>
          </p:cNvSpPr>
          <p:nvPr>
            <p:ph type="title"/>
          </p:nvPr>
        </p:nvSpPr>
        <p:spPr/>
        <p:txBody>
          <a:bodyPr>
            <a:normAutofit/>
          </a:bodyPr>
          <a:lstStyle/>
          <a:p>
            <a:r>
              <a:rPr lang="en-US" dirty="0"/>
              <a:t>Regional Meetings</a:t>
            </a:r>
          </a:p>
        </p:txBody>
      </p:sp>
      <p:sp>
        <p:nvSpPr>
          <p:cNvPr id="3" name="Content Placeholder 2">
            <a:extLst>
              <a:ext uri="{FF2B5EF4-FFF2-40B4-BE49-F238E27FC236}">
                <a16:creationId xmlns:a16="http://schemas.microsoft.com/office/drawing/2014/main" id="{97ABBFF5-2B6D-4750-9472-87E4B29F0F9D}"/>
              </a:ext>
            </a:extLst>
          </p:cNvPr>
          <p:cNvSpPr>
            <a:spLocks noGrp="1"/>
          </p:cNvSpPr>
          <p:nvPr>
            <p:ph idx="1"/>
          </p:nvPr>
        </p:nvSpPr>
        <p:spPr/>
        <p:txBody>
          <a:bodyPr>
            <a:normAutofit/>
          </a:bodyPr>
          <a:lstStyle/>
          <a:p>
            <a:pPr marL="1097280" lvl="1"/>
            <a:r>
              <a:rPr lang="en-US" dirty="0"/>
              <a:t>Current shortage designations</a:t>
            </a:r>
          </a:p>
          <a:p>
            <a:pPr marL="1097280" lvl="1"/>
            <a:r>
              <a:rPr lang="en-US" dirty="0"/>
              <a:t>HRSA’s Required State Rational Service Area (SRSA)</a:t>
            </a:r>
          </a:p>
          <a:p>
            <a:pPr marL="1097280" lvl="1"/>
            <a:r>
              <a:rPr lang="en-US" dirty="0"/>
              <a:t>PCO Needs Assessment 2020</a:t>
            </a:r>
          </a:p>
          <a:p>
            <a:pPr marL="1097280" lvl="1"/>
            <a:r>
              <a:rPr lang="en-US" dirty="0"/>
              <a:t>Workforce Programs &amp; Region’s Needs, and </a:t>
            </a:r>
          </a:p>
          <a:p>
            <a:pPr marL="1097280" lvl="1"/>
            <a:r>
              <a:rPr lang="en-US" dirty="0"/>
              <a:t>Technical assistance needs</a:t>
            </a:r>
          </a:p>
          <a:p>
            <a:pPr marL="1097280" lvl="1"/>
            <a:r>
              <a:rPr lang="en-US" dirty="0"/>
              <a:t>Community Health Worker Program Updates</a:t>
            </a:r>
          </a:p>
          <a:p>
            <a:pPr marL="1097280" lvl="1"/>
            <a:r>
              <a:rPr lang="en-US" dirty="0"/>
              <a:t>State Office of Rural Health Program Updates</a:t>
            </a:r>
          </a:p>
          <a:p>
            <a:pPr marL="1097280" lvl="1"/>
            <a:r>
              <a:rPr lang="en-US" dirty="0"/>
              <a:t>Prevention Behavioral Health Program Updates</a:t>
            </a:r>
          </a:p>
        </p:txBody>
      </p:sp>
      <p:sp>
        <p:nvSpPr>
          <p:cNvPr id="4" name="Slide Number Placeholder 3">
            <a:extLst>
              <a:ext uri="{FF2B5EF4-FFF2-40B4-BE49-F238E27FC236}">
                <a16:creationId xmlns:a16="http://schemas.microsoft.com/office/drawing/2014/main" id="{2A961ED8-D4BE-4AB6-A3BB-EFA826DEE953}"/>
              </a:ext>
            </a:extLst>
          </p:cNvPr>
          <p:cNvSpPr>
            <a:spLocks noGrp="1"/>
          </p:cNvSpPr>
          <p:nvPr>
            <p:ph type="sldNum" sz="quarter" idx="12"/>
          </p:nvPr>
        </p:nvSpPr>
        <p:spPr/>
        <p:txBody>
          <a:bodyPr/>
          <a:lstStyle/>
          <a:p>
            <a:fld id="{D275CE6D-5C38-C543-B8AD-F8110668FDF9}" type="slidenum">
              <a:rPr lang="en-US" smtClean="0"/>
              <a:pPr/>
              <a:t>8</a:t>
            </a:fld>
            <a:endParaRPr lang="en-US" dirty="0"/>
          </a:p>
        </p:txBody>
      </p:sp>
      <p:sp>
        <p:nvSpPr>
          <p:cNvPr id="5" name="Text Placeholder 4">
            <a:extLst>
              <a:ext uri="{FF2B5EF4-FFF2-40B4-BE49-F238E27FC236}">
                <a16:creationId xmlns:a16="http://schemas.microsoft.com/office/drawing/2014/main" id="{6C5F7C8C-86CA-4990-B306-94D0AA85F666}"/>
              </a:ext>
            </a:extLst>
          </p:cNvPr>
          <p:cNvSpPr>
            <a:spLocks noGrp="1"/>
          </p:cNvSpPr>
          <p:nvPr>
            <p:ph type="body" sz="quarter" idx="13"/>
          </p:nvPr>
        </p:nvSpPr>
        <p:spPr/>
        <p:txBody>
          <a:bodyPr/>
          <a:lstStyle/>
          <a:p>
            <a:r>
              <a:rPr lang="en-US" sz="1900" dirty="0"/>
              <a:t>Agenda</a:t>
            </a:r>
          </a:p>
        </p:txBody>
      </p:sp>
    </p:spTree>
    <p:extLst>
      <p:ext uri="{BB962C8B-B14F-4D97-AF65-F5344CB8AC3E}">
        <p14:creationId xmlns:p14="http://schemas.microsoft.com/office/powerpoint/2010/main" val="722914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07762E-6853-6448-900A-068377C34EF1}"/>
              </a:ext>
            </a:extLst>
          </p:cNvPr>
          <p:cNvSpPr>
            <a:spLocks noGrp="1"/>
          </p:cNvSpPr>
          <p:nvPr>
            <p:ph type="body" sz="quarter" idx="13"/>
          </p:nvPr>
        </p:nvSpPr>
        <p:spPr/>
        <p:txBody>
          <a:bodyPr/>
          <a:lstStyle/>
          <a:p>
            <a:r>
              <a:rPr lang="en-US" dirty="0"/>
              <a:t>What Can I Do?</a:t>
            </a:r>
          </a:p>
        </p:txBody>
      </p:sp>
      <p:sp>
        <p:nvSpPr>
          <p:cNvPr id="3" name="Text Placeholder 2">
            <a:extLst>
              <a:ext uri="{FF2B5EF4-FFF2-40B4-BE49-F238E27FC236}">
                <a16:creationId xmlns:a16="http://schemas.microsoft.com/office/drawing/2014/main" id="{71D75E7B-B08A-BC48-9A69-5A400694FC0C}"/>
              </a:ext>
            </a:extLst>
          </p:cNvPr>
          <p:cNvSpPr>
            <a:spLocks noGrp="1"/>
          </p:cNvSpPr>
          <p:nvPr>
            <p:ph type="body" sz="quarter" idx="14"/>
          </p:nvPr>
        </p:nvSpPr>
        <p:spPr/>
        <p:txBody>
          <a:bodyPr/>
          <a:lstStyle/>
          <a:p>
            <a:r>
              <a:rPr lang="en-US" dirty="0"/>
              <a:t>Next Steps</a:t>
            </a:r>
            <a:endParaRPr lang="en-US" sz="5500" dirty="0"/>
          </a:p>
        </p:txBody>
      </p:sp>
    </p:spTree>
    <p:extLst>
      <p:ext uri="{BB962C8B-B14F-4D97-AF65-F5344CB8AC3E}">
        <p14:creationId xmlns:p14="http://schemas.microsoft.com/office/powerpoint/2010/main" val="2696902491"/>
      </p:ext>
    </p:extLst>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C51B964D87DC4F99D5B4B6302DCEE1" ma:contentTypeVersion="14" ma:contentTypeDescription="Create a new document." ma:contentTypeScope="" ma:versionID="4e7a663794bb9caad657b3a194f5f6f3">
  <xsd:schema xmlns:xsd="http://www.w3.org/2001/XMLSchema" xmlns:xs="http://www.w3.org/2001/XMLSchema" xmlns:p="http://schemas.microsoft.com/office/2006/metadata/properties" xmlns:ns1="http://schemas.microsoft.com/sharepoint/v3" xmlns:ns2="1dc5e53a-c1e0-4483-b47b-900e6e4e187a" targetNamespace="http://schemas.microsoft.com/office/2006/metadata/properties" ma:root="true" ma:fieldsID="b312af64f8857040d653acd1f585ee08" ns1:_="" ns2:_="">
    <xsd:import namespace="http://schemas.microsoft.com/sharepoint/v3"/>
    <xsd:import namespace="1dc5e53a-c1e0-4483-b47b-900e6e4e187a"/>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c5e53a-c1e0-4483-b47b-900e6e4e187a"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6B74F76-0349-42F0-832E-EFE50B9B178F}"/>
</file>

<file path=customXml/itemProps2.xml><?xml version="1.0" encoding="utf-8"?>
<ds:datastoreItem xmlns:ds="http://schemas.openxmlformats.org/officeDocument/2006/customXml" ds:itemID="{72BA8A14-7075-4FD8-902C-0674EC4EF5F2}"/>
</file>

<file path=customXml/itemProps3.xml><?xml version="1.0" encoding="utf-8"?>
<ds:datastoreItem xmlns:ds="http://schemas.openxmlformats.org/officeDocument/2006/customXml" ds:itemID="{7A3DD146-DBC6-4B55-BA28-B18B5ACDE31F}"/>
</file>

<file path=customXml/itemProps4.xml><?xml version="1.0" encoding="utf-8"?>
<ds:datastoreItem xmlns:ds="http://schemas.openxmlformats.org/officeDocument/2006/customXml" ds:itemID="{AA2F9848-019F-4FE3-BA0A-53B8B7CAE9C9}"/>
</file>

<file path=docProps/app.xml><?xml version="1.0" encoding="utf-8"?>
<Properties xmlns="http://schemas.openxmlformats.org/officeDocument/2006/extended-properties" xmlns:vt="http://schemas.openxmlformats.org/officeDocument/2006/docPropsVTypes">
  <TotalTime>504</TotalTime>
  <Words>2048</Words>
  <Application>Microsoft Office PowerPoint</Application>
  <PresentationFormat>Widescreen</PresentationFormat>
  <Paragraphs>158</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Maryland Regional Meetings’ Introduction Webinar</vt:lpstr>
      <vt:lpstr>PowerPoint Presentation</vt:lpstr>
      <vt:lpstr>Regional Meetings</vt:lpstr>
      <vt:lpstr>Regional Meetings</vt:lpstr>
      <vt:lpstr>PowerPoint Presentation</vt:lpstr>
      <vt:lpstr>Logistics of Meetings</vt:lpstr>
      <vt:lpstr>PowerPoint Presentation</vt:lpstr>
      <vt:lpstr>Regional Meetings</vt:lpstr>
      <vt:lpstr>PowerPoint Presentation</vt:lpstr>
      <vt:lpstr>How can you Help?</vt:lpstr>
      <vt:lpstr>Meetings</vt:lpstr>
      <vt:lpstr>Questions</vt:lpstr>
      <vt:lpstr>Regional Meetings Information</vt:lpstr>
      <vt:lpstr>New Federal Loan Repayment Programs for Providers</vt:lpstr>
      <vt:lpstr>New Federal Loan Repayment Programs for Providers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Sade Diggs</cp:lastModifiedBy>
  <cp:revision>52</cp:revision>
  <dcterms:created xsi:type="dcterms:W3CDTF">2018-02-09T13:05:01Z</dcterms:created>
  <dcterms:modified xsi:type="dcterms:W3CDTF">2019-10-10T19:32:09Z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0x0101008AC51B964D87DC4F99D5B4B6302DCEE1</vt:lpwstr>
  </property>
</Properties>
</file>