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40.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Masters/notesMaster1.xml" ContentType="application/vnd.openxmlformats-officedocument.presentationml.notesMaster+xml"/>
  <Override PartName="/ppt/diagrams/quickStyle5.xml" ContentType="application/vnd.openxmlformats-officedocument.drawingml.diagramStyle+xml"/>
  <Override PartName="/ppt/diagrams/colors5.xml" ContentType="application/vnd.openxmlformats-officedocument.drawingml.diagramColors+xml"/>
  <Override PartName="/ppt/theme/theme1.xml" ContentType="application/vnd.openxmlformats-officedocument.theme+xml"/>
  <Override PartName="/ppt/diagrams/drawing5.xml" ContentType="application/vnd.ms-office.drawingml.diagramDrawing+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4.xml" ContentType="application/vnd.ms-office.drawingml.diagramDrawing+xml"/>
  <Override PartName="/ppt/diagrams/layout6.xml" ContentType="application/vnd.openxmlformats-officedocument.drawingml.diagramLayout+xml"/>
  <Override PartName="/ppt/diagrams/quickStyle4.xml" ContentType="application/vnd.openxmlformats-officedocument.drawingml.diagramStyle+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4.xml" ContentType="application/vnd.openxmlformats-officedocument.drawingml.diagramLayout+xml"/>
  <Override PartName="/ppt/diagrams/colors4.xml" ContentType="application/vnd.openxmlformats-officedocument.drawingml.diagramColors+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rawing3.xml" ContentType="application/vnd.ms-office.drawingml.diagramDrawing+xml"/>
  <Override PartName="/ppt/diagrams/layout5.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4" r:id="rId2"/>
    <p:sldMasterId id="2147483697" r:id="rId3"/>
  </p:sldMasterIdLst>
  <p:notesMasterIdLst>
    <p:notesMasterId r:id="rId68"/>
  </p:notesMasterIdLst>
  <p:sldIdLst>
    <p:sldId id="256" r:id="rId4"/>
    <p:sldId id="257" r:id="rId5"/>
    <p:sldId id="274" r:id="rId6"/>
    <p:sldId id="263" r:id="rId7"/>
    <p:sldId id="276" r:id="rId8"/>
    <p:sldId id="280" r:id="rId9"/>
    <p:sldId id="781" r:id="rId10"/>
    <p:sldId id="782" r:id="rId11"/>
    <p:sldId id="780" r:id="rId12"/>
    <p:sldId id="271" r:id="rId13"/>
    <p:sldId id="341" r:id="rId14"/>
    <p:sldId id="665" r:id="rId15"/>
    <p:sldId id="762" r:id="rId16"/>
    <p:sldId id="701" r:id="rId17"/>
    <p:sldId id="764" r:id="rId18"/>
    <p:sldId id="760" r:id="rId19"/>
    <p:sldId id="774" r:id="rId20"/>
    <p:sldId id="777" r:id="rId21"/>
    <p:sldId id="682" r:id="rId22"/>
    <p:sldId id="759" r:id="rId23"/>
    <p:sldId id="457" r:id="rId24"/>
    <p:sldId id="778" r:id="rId25"/>
    <p:sldId id="771" r:id="rId26"/>
    <p:sldId id="767" r:id="rId27"/>
    <p:sldId id="463" r:id="rId28"/>
    <p:sldId id="729" r:id="rId29"/>
    <p:sldId id="733" r:id="rId30"/>
    <p:sldId id="734" r:id="rId31"/>
    <p:sldId id="779" r:id="rId32"/>
    <p:sldId id="784" r:id="rId33"/>
    <p:sldId id="785" r:id="rId34"/>
    <p:sldId id="289" r:id="rId35"/>
    <p:sldId id="334" r:id="rId36"/>
    <p:sldId id="323" r:id="rId37"/>
    <p:sldId id="786" r:id="rId38"/>
    <p:sldId id="335" r:id="rId39"/>
    <p:sldId id="337" r:id="rId40"/>
    <p:sldId id="787" r:id="rId41"/>
    <p:sldId id="260" r:id="rId42"/>
    <p:sldId id="288" r:id="rId43"/>
    <p:sldId id="336" r:id="rId44"/>
    <p:sldId id="788" r:id="rId45"/>
    <p:sldId id="258" r:id="rId46"/>
    <p:sldId id="459" r:id="rId47"/>
    <p:sldId id="460" r:id="rId48"/>
    <p:sldId id="275" r:id="rId49"/>
    <p:sldId id="428" r:id="rId50"/>
    <p:sldId id="429" r:id="rId51"/>
    <p:sldId id="427" r:id="rId52"/>
    <p:sldId id="448" r:id="rId53"/>
    <p:sldId id="469" r:id="rId54"/>
    <p:sldId id="466" r:id="rId55"/>
    <p:sldId id="467" r:id="rId56"/>
    <p:sldId id="468" r:id="rId57"/>
    <p:sldId id="464" r:id="rId58"/>
    <p:sldId id="447" r:id="rId59"/>
    <p:sldId id="456" r:id="rId60"/>
    <p:sldId id="789" r:id="rId61"/>
    <p:sldId id="783" r:id="rId62"/>
    <p:sldId id="281" r:id="rId63"/>
    <p:sldId id="272" r:id="rId64"/>
    <p:sldId id="269" r:id="rId65"/>
    <p:sldId id="270" r:id="rId66"/>
    <p:sldId id="273"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E3E"/>
    <a:srgbClr val="980000"/>
    <a:srgbClr val="8F46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1176" autoAdjust="0"/>
  </p:normalViewPr>
  <p:slideViewPr>
    <p:cSldViewPr snapToGrid="0" snapToObjects="1">
      <p:cViewPr varScale="1">
        <p:scale>
          <a:sx n="92" d="100"/>
          <a:sy n="92" d="100"/>
        </p:scale>
        <p:origin x="21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customXml" Target="../customXml/item2.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customXml" Target="../customXml/item4.xml"/><Relationship Id="rId7" Type="http://schemas.openxmlformats.org/officeDocument/2006/relationships/slide" Target="slides/slide4.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luster2\HSIA_Shared\HSIA\OfficePrimaryCareAccess\Workforce\LARP-SLRP\State%20Reports\General%20Assembly%20Report\Legislative%20Report%20Data%20FY21%2011-30-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luster2\HSIA_Shared\HSIA\OfficePrimaryCareAccess\Workforce\LARP-SLRP\State%20Reports\General%20Assembly%20Report\Legislative%20Report%20Data%20FY21%2011-30-20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B4-484B-A8C6-15ACBB3A50B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B4-484B-A8C6-15ACBB3A50B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EB4-484B-A8C6-15ACBB3A50B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EB4-484B-A8C6-15ACBB3A50B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EB4-484B-A8C6-15ACBB3A50B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Awards!$H$25:$H$33</c:f>
              <c:strCache>
                <c:ptCount val="5"/>
                <c:pt idx="0">
                  <c:v>Family Practice</c:v>
                </c:pt>
                <c:pt idx="1">
                  <c:v>Internal Medicine</c:v>
                </c:pt>
                <c:pt idx="2">
                  <c:v>Pediatrics</c:v>
                </c:pt>
                <c:pt idx="3">
                  <c:v>Psychiatry</c:v>
                </c:pt>
                <c:pt idx="4">
                  <c:v>Sub-specialist</c:v>
                </c:pt>
              </c:strCache>
            </c:strRef>
          </c:cat>
          <c:val>
            <c:numRef>
              <c:f>Awards!$I$25:$I$33</c:f>
              <c:numCache>
                <c:formatCode>0.00%</c:formatCode>
                <c:ptCount val="5"/>
                <c:pt idx="0">
                  <c:v>0.34615384615384615</c:v>
                </c:pt>
                <c:pt idx="1">
                  <c:v>0.26923076923076922</c:v>
                </c:pt>
                <c:pt idx="2">
                  <c:v>0.19230769230769232</c:v>
                </c:pt>
                <c:pt idx="3">
                  <c:v>0.15384615384615385</c:v>
                </c:pt>
                <c:pt idx="4">
                  <c:v>3.8461538461538464E-2</c:v>
                </c:pt>
              </c:numCache>
            </c:numRef>
          </c:val>
          <c:extLst>
            <c:ext xmlns:c16="http://schemas.microsoft.com/office/drawing/2014/chart" uri="{C3380CC4-5D6E-409C-BE32-E72D297353CC}">
              <c16:uniqueId val="{0000000A-9EB4-484B-A8C6-15ACBB3A50B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5.4070440627298384E-2"/>
          <c:y val="0.80127124251051285"/>
          <c:w val="0.94413719775495786"/>
          <c:h val="0.1709195606481832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0C-40F6-91A6-F3B1B66BBF2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0C-40F6-91A6-F3B1B66BBF2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E0C-40F6-91A6-F3B1B66BBF2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E0C-40F6-91A6-F3B1B66BBF2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E0C-40F6-91A6-F3B1B66BBF2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E0C-40F6-91A6-F3B1B66BBF2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Awards!$H$37:$H$42</c:f>
              <c:strCache>
                <c:ptCount val="6"/>
                <c:pt idx="0">
                  <c:v>Hospital</c:v>
                </c:pt>
                <c:pt idx="1">
                  <c:v>FQHC/ Look-alike</c:v>
                </c:pt>
                <c:pt idx="2">
                  <c:v>Private Practice</c:v>
                </c:pt>
                <c:pt idx="3">
                  <c:v>Correctional Facility</c:v>
                </c:pt>
                <c:pt idx="4">
                  <c:v>State Facility/ HD</c:v>
                </c:pt>
                <c:pt idx="5">
                  <c:v>Community clinic</c:v>
                </c:pt>
              </c:strCache>
            </c:strRef>
          </c:cat>
          <c:val>
            <c:numRef>
              <c:f>Awards!$I$37:$I$42</c:f>
              <c:numCache>
                <c:formatCode>0.00%</c:formatCode>
                <c:ptCount val="6"/>
                <c:pt idx="0">
                  <c:v>0.26923076923076922</c:v>
                </c:pt>
                <c:pt idx="1">
                  <c:v>0.15384615384615385</c:v>
                </c:pt>
                <c:pt idx="2">
                  <c:v>0.34615384615384615</c:v>
                </c:pt>
                <c:pt idx="3">
                  <c:v>7.6923076923076927E-2</c:v>
                </c:pt>
                <c:pt idx="4">
                  <c:v>0.11538461538461539</c:v>
                </c:pt>
                <c:pt idx="5">
                  <c:v>3.8461538461538464E-2</c:v>
                </c:pt>
              </c:numCache>
            </c:numRef>
          </c:val>
          <c:extLst>
            <c:ext xmlns:c16="http://schemas.microsoft.com/office/drawing/2014/chart" uri="{C3380CC4-5D6E-409C-BE32-E72D297353CC}">
              <c16:uniqueId val="{0000000C-1E0C-40F6-91A6-F3B1B66BBF2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9B2DAB-F645-4DA1-8291-38E711C996A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D1EE8DE7-8802-4475-90A5-42B91C07AC62}">
      <dgm:prSet phldrT="[Text]"/>
      <dgm:spPr>
        <a:solidFill>
          <a:schemeClr val="accent2">
            <a:lumMod val="75000"/>
          </a:schemeClr>
        </a:solidFill>
        <a:scene3d>
          <a:camera prst="orthographicFront"/>
          <a:lightRig rig="threePt" dir="t"/>
        </a:scene3d>
        <a:sp3d>
          <a:bevelT/>
        </a:sp3d>
      </dgm:spPr>
      <dgm:t>
        <a:bodyPr/>
        <a:lstStyle/>
        <a:p>
          <a:r>
            <a:rPr lang="en-US" dirty="0"/>
            <a:t>Shortage Designation</a:t>
          </a:r>
        </a:p>
      </dgm:t>
    </dgm:pt>
    <dgm:pt modelId="{CE5FB1CD-8408-4DC1-9812-FC8B9CC05ABD}" type="parTrans" cxnId="{60DB0B69-CA9B-42D8-BF87-08DF292A0986}">
      <dgm:prSet/>
      <dgm:spPr/>
      <dgm:t>
        <a:bodyPr/>
        <a:lstStyle/>
        <a:p>
          <a:endParaRPr lang="en-US"/>
        </a:p>
      </dgm:t>
    </dgm:pt>
    <dgm:pt modelId="{D772DFF8-3AB4-4E04-8E55-23E09E8F9A56}" type="sibTrans" cxnId="{60DB0B69-CA9B-42D8-BF87-08DF292A0986}">
      <dgm:prSet/>
      <dgm:spPr/>
      <dgm:t>
        <a:bodyPr/>
        <a:lstStyle/>
        <a:p>
          <a:endParaRPr lang="en-US"/>
        </a:p>
      </dgm:t>
    </dgm:pt>
    <dgm:pt modelId="{5124830E-DC84-4FA8-B962-F0F8287950CB}">
      <dgm:prSet phldrT="[Text]"/>
      <dgm:spPr>
        <a:scene3d>
          <a:camera prst="orthographicFront"/>
          <a:lightRig rig="threePt" dir="t"/>
        </a:scene3d>
        <a:sp3d>
          <a:bevelT/>
        </a:sp3d>
      </dgm:spPr>
      <dgm:t>
        <a:bodyPr/>
        <a:lstStyle/>
        <a:p>
          <a:r>
            <a:rPr lang="en-US" dirty="0"/>
            <a:t>Workforce Development</a:t>
          </a:r>
        </a:p>
      </dgm:t>
    </dgm:pt>
    <dgm:pt modelId="{BF096167-D866-44A7-AFDE-6461EC1A8962}" type="parTrans" cxnId="{0667F24D-C61C-4295-8B48-C275C252380F}">
      <dgm:prSet/>
      <dgm:spPr/>
      <dgm:t>
        <a:bodyPr/>
        <a:lstStyle/>
        <a:p>
          <a:endParaRPr lang="en-US"/>
        </a:p>
      </dgm:t>
    </dgm:pt>
    <dgm:pt modelId="{62A53F4C-DDD0-45CB-86AA-AD039396BD82}" type="sibTrans" cxnId="{0667F24D-C61C-4295-8B48-C275C252380F}">
      <dgm:prSet/>
      <dgm:spPr/>
      <dgm:t>
        <a:bodyPr/>
        <a:lstStyle/>
        <a:p>
          <a:endParaRPr lang="en-US"/>
        </a:p>
      </dgm:t>
    </dgm:pt>
    <dgm:pt modelId="{64F513FA-D95F-4CB0-AE40-5ABF4F3B7DDD}">
      <dgm:prSet phldrT="[Text]" custT="1"/>
      <dgm:spPr>
        <a:solidFill>
          <a:schemeClr val="bg2">
            <a:lumMod val="50000"/>
          </a:schemeClr>
        </a:solidFill>
        <a:scene3d>
          <a:camera prst="orthographicFront"/>
          <a:lightRig rig="threePt" dir="t"/>
        </a:scene3d>
        <a:sp3d>
          <a:bevelT/>
        </a:sp3d>
      </dgm:spPr>
      <dgm:t>
        <a:bodyPr/>
        <a:lstStyle/>
        <a:p>
          <a:r>
            <a:rPr lang="en-US" sz="1400" dirty="0"/>
            <a:t>Technical Assistance</a:t>
          </a:r>
        </a:p>
      </dgm:t>
    </dgm:pt>
    <dgm:pt modelId="{ABEBD8FC-1699-4F3B-A80F-DDF47CECA315}" type="parTrans" cxnId="{BDD56F6C-D7D3-4E77-AC4C-DF5BEA42A218}">
      <dgm:prSet/>
      <dgm:spPr/>
      <dgm:t>
        <a:bodyPr/>
        <a:lstStyle/>
        <a:p>
          <a:endParaRPr lang="en-US"/>
        </a:p>
      </dgm:t>
    </dgm:pt>
    <dgm:pt modelId="{9A76FD7D-F988-4207-A2A3-3594F0DBD26E}" type="sibTrans" cxnId="{BDD56F6C-D7D3-4E77-AC4C-DF5BEA42A218}">
      <dgm:prSet/>
      <dgm:spPr/>
      <dgm:t>
        <a:bodyPr/>
        <a:lstStyle/>
        <a:p>
          <a:endParaRPr lang="en-US"/>
        </a:p>
      </dgm:t>
    </dgm:pt>
    <dgm:pt modelId="{A44DE9C8-519C-4804-ADE2-2C4AAED1D956}">
      <dgm:prSet phldrT="[Text]" custT="1"/>
      <dgm:spPr>
        <a:solidFill>
          <a:schemeClr val="accent4">
            <a:lumMod val="75000"/>
          </a:schemeClr>
        </a:solidFill>
        <a:scene3d>
          <a:camera prst="orthographicFront"/>
          <a:lightRig rig="threePt" dir="t"/>
        </a:scene3d>
        <a:sp3d>
          <a:bevelT/>
        </a:sp3d>
      </dgm:spPr>
      <dgm:t>
        <a:bodyPr/>
        <a:lstStyle/>
        <a:p>
          <a:r>
            <a:rPr lang="en-US" sz="1400" dirty="0"/>
            <a:t>Data Collection</a:t>
          </a:r>
        </a:p>
      </dgm:t>
    </dgm:pt>
    <dgm:pt modelId="{4764BA76-232B-4F2C-AC88-057849CF7675}" type="parTrans" cxnId="{F65B4B90-B962-428A-8A1F-1E7BB9FA427C}">
      <dgm:prSet/>
      <dgm:spPr/>
      <dgm:t>
        <a:bodyPr/>
        <a:lstStyle/>
        <a:p>
          <a:endParaRPr lang="en-US"/>
        </a:p>
      </dgm:t>
    </dgm:pt>
    <dgm:pt modelId="{A58F9489-E923-4FFC-A172-1D1CF0F33939}" type="sibTrans" cxnId="{F65B4B90-B962-428A-8A1F-1E7BB9FA427C}">
      <dgm:prSet/>
      <dgm:spPr/>
      <dgm:t>
        <a:bodyPr/>
        <a:lstStyle/>
        <a:p>
          <a:endParaRPr lang="en-US"/>
        </a:p>
      </dgm:t>
    </dgm:pt>
    <dgm:pt modelId="{8B2587DC-B00E-4F49-866A-E5AF11ECECCC}">
      <dgm:prSet phldrT="[Text]" custT="1"/>
      <dgm:spPr>
        <a:solidFill>
          <a:schemeClr val="accent6">
            <a:lumMod val="60000"/>
            <a:lumOff val="40000"/>
          </a:schemeClr>
        </a:solidFill>
        <a:scene3d>
          <a:camera prst="orthographicFront"/>
          <a:lightRig rig="threePt" dir="t"/>
        </a:scene3d>
        <a:sp3d>
          <a:bevelT/>
        </a:sp3d>
      </dgm:spPr>
      <dgm:t>
        <a:bodyPr/>
        <a:lstStyle/>
        <a:p>
          <a:r>
            <a:rPr lang="en-US" sz="1400" dirty="0"/>
            <a:t>Community Engagement</a:t>
          </a:r>
        </a:p>
      </dgm:t>
    </dgm:pt>
    <dgm:pt modelId="{79D0CE7D-4E95-44A2-96C0-882D9BD852BE}" type="parTrans" cxnId="{2B72B2AE-F1B4-4FB4-89E0-B38BD4B7DEBE}">
      <dgm:prSet/>
      <dgm:spPr/>
      <dgm:t>
        <a:bodyPr/>
        <a:lstStyle/>
        <a:p>
          <a:endParaRPr lang="en-US"/>
        </a:p>
      </dgm:t>
    </dgm:pt>
    <dgm:pt modelId="{39A54165-639F-42AC-B45C-A3B189D5BC4C}" type="sibTrans" cxnId="{2B72B2AE-F1B4-4FB4-89E0-B38BD4B7DEBE}">
      <dgm:prSet/>
      <dgm:spPr/>
      <dgm:t>
        <a:bodyPr/>
        <a:lstStyle/>
        <a:p>
          <a:endParaRPr lang="en-US"/>
        </a:p>
      </dgm:t>
    </dgm:pt>
    <dgm:pt modelId="{B4B24378-5ECC-4926-B569-8332C5A11776}" type="pres">
      <dgm:prSet presAssocID="{009B2DAB-F645-4DA1-8291-38E711C996A5}" presName="Name0" presStyleCnt="0">
        <dgm:presLayoutVars>
          <dgm:chMax val="1"/>
          <dgm:dir/>
          <dgm:animLvl val="ctr"/>
          <dgm:resizeHandles val="exact"/>
        </dgm:presLayoutVars>
      </dgm:prSet>
      <dgm:spPr/>
    </dgm:pt>
    <dgm:pt modelId="{CF2D6568-0C88-496A-8235-0611DC719F27}" type="pres">
      <dgm:prSet presAssocID="{D1EE8DE7-8802-4475-90A5-42B91C07AC62}" presName="centerShape" presStyleLbl="node0" presStyleIdx="0" presStyleCnt="1" custLinFactNeighborX="499" custLinFactNeighborY="473"/>
      <dgm:spPr/>
    </dgm:pt>
    <dgm:pt modelId="{97A83CA3-255C-4D47-B20A-99A6C81F7A37}" type="pres">
      <dgm:prSet presAssocID="{5124830E-DC84-4FA8-B962-F0F8287950CB}" presName="node" presStyleLbl="node1" presStyleIdx="0" presStyleCnt="4">
        <dgm:presLayoutVars>
          <dgm:bulletEnabled val="1"/>
        </dgm:presLayoutVars>
      </dgm:prSet>
      <dgm:spPr/>
    </dgm:pt>
    <dgm:pt modelId="{C0DF8107-C169-4343-9898-F32250DF3BEE}" type="pres">
      <dgm:prSet presAssocID="{5124830E-DC84-4FA8-B962-F0F8287950CB}" presName="dummy" presStyleCnt="0"/>
      <dgm:spPr/>
    </dgm:pt>
    <dgm:pt modelId="{594EA1D9-BB57-454B-8E0B-04AFE9E63389}" type="pres">
      <dgm:prSet presAssocID="{62A53F4C-DDD0-45CB-86AA-AD039396BD82}" presName="sibTrans" presStyleLbl="sibTrans2D1" presStyleIdx="0" presStyleCnt="4"/>
      <dgm:spPr/>
    </dgm:pt>
    <dgm:pt modelId="{4E18418B-33E0-48D9-8E61-0E179B392DDB}" type="pres">
      <dgm:prSet presAssocID="{64F513FA-D95F-4CB0-AE40-5ABF4F3B7DDD}" presName="node" presStyleLbl="node1" presStyleIdx="1" presStyleCnt="4" custScaleX="115976" custScaleY="99519">
        <dgm:presLayoutVars>
          <dgm:bulletEnabled val="1"/>
        </dgm:presLayoutVars>
      </dgm:prSet>
      <dgm:spPr/>
    </dgm:pt>
    <dgm:pt modelId="{EA66884F-D3D7-4E9F-A4C5-5219A09C7992}" type="pres">
      <dgm:prSet presAssocID="{64F513FA-D95F-4CB0-AE40-5ABF4F3B7DDD}" presName="dummy" presStyleCnt="0"/>
      <dgm:spPr/>
    </dgm:pt>
    <dgm:pt modelId="{EDA89645-D4B3-4F9B-AB4A-1703F8664E15}" type="pres">
      <dgm:prSet presAssocID="{9A76FD7D-F988-4207-A2A3-3594F0DBD26E}" presName="sibTrans" presStyleLbl="sibTrans2D1" presStyleIdx="1" presStyleCnt="4"/>
      <dgm:spPr/>
    </dgm:pt>
    <dgm:pt modelId="{BF4B89FD-2769-4C03-8873-F2F1FD89E512}" type="pres">
      <dgm:prSet presAssocID="{A44DE9C8-519C-4804-ADE2-2C4AAED1D956}" presName="node" presStyleLbl="node1" presStyleIdx="2" presStyleCnt="4">
        <dgm:presLayoutVars>
          <dgm:bulletEnabled val="1"/>
        </dgm:presLayoutVars>
      </dgm:prSet>
      <dgm:spPr/>
    </dgm:pt>
    <dgm:pt modelId="{4A0834E5-1233-4625-8822-220AA44C3A29}" type="pres">
      <dgm:prSet presAssocID="{A44DE9C8-519C-4804-ADE2-2C4AAED1D956}" presName="dummy" presStyleCnt="0"/>
      <dgm:spPr/>
    </dgm:pt>
    <dgm:pt modelId="{AC5679A4-5F26-448C-86D8-1556B30B098C}" type="pres">
      <dgm:prSet presAssocID="{A58F9489-E923-4FFC-A172-1D1CF0F33939}" presName="sibTrans" presStyleLbl="sibTrans2D1" presStyleIdx="2" presStyleCnt="4"/>
      <dgm:spPr/>
    </dgm:pt>
    <dgm:pt modelId="{56A872B7-09CF-4FC4-81F1-DC7C1E0A2906}" type="pres">
      <dgm:prSet presAssocID="{8B2587DC-B00E-4F49-866A-E5AF11ECECCC}" presName="node" presStyleLbl="node1" presStyleIdx="3" presStyleCnt="4" custScaleX="123207" custScaleY="103295">
        <dgm:presLayoutVars>
          <dgm:bulletEnabled val="1"/>
        </dgm:presLayoutVars>
      </dgm:prSet>
      <dgm:spPr/>
    </dgm:pt>
    <dgm:pt modelId="{00559518-FD94-4D66-900E-A4E30E750D1E}" type="pres">
      <dgm:prSet presAssocID="{8B2587DC-B00E-4F49-866A-E5AF11ECECCC}" presName="dummy" presStyleCnt="0"/>
      <dgm:spPr/>
    </dgm:pt>
    <dgm:pt modelId="{37FC9650-AA02-4F86-8B98-BD8FD6047CC2}" type="pres">
      <dgm:prSet presAssocID="{39A54165-639F-42AC-B45C-A3B189D5BC4C}" presName="sibTrans" presStyleLbl="sibTrans2D1" presStyleIdx="3" presStyleCnt="4"/>
      <dgm:spPr/>
    </dgm:pt>
  </dgm:ptLst>
  <dgm:cxnLst>
    <dgm:cxn modelId="{229DFA1E-C918-47A5-BE18-662174631DF9}" type="presOf" srcId="{A58F9489-E923-4FFC-A172-1D1CF0F33939}" destId="{AC5679A4-5F26-448C-86D8-1556B30B098C}" srcOrd="0" destOrd="0" presId="urn:microsoft.com/office/officeart/2005/8/layout/radial6"/>
    <dgm:cxn modelId="{6428602A-AFCC-43EB-806D-06E0B8055392}" type="presOf" srcId="{39A54165-639F-42AC-B45C-A3B189D5BC4C}" destId="{37FC9650-AA02-4F86-8B98-BD8FD6047CC2}" srcOrd="0" destOrd="0" presId="urn:microsoft.com/office/officeart/2005/8/layout/radial6"/>
    <dgm:cxn modelId="{60DB0B69-CA9B-42D8-BF87-08DF292A0986}" srcId="{009B2DAB-F645-4DA1-8291-38E711C996A5}" destId="{D1EE8DE7-8802-4475-90A5-42B91C07AC62}" srcOrd="0" destOrd="0" parTransId="{CE5FB1CD-8408-4DC1-9812-FC8B9CC05ABD}" sibTransId="{D772DFF8-3AB4-4E04-8E55-23E09E8F9A56}"/>
    <dgm:cxn modelId="{BDD56F6C-D7D3-4E77-AC4C-DF5BEA42A218}" srcId="{D1EE8DE7-8802-4475-90A5-42B91C07AC62}" destId="{64F513FA-D95F-4CB0-AE40-5ABF4F3B7DDD}" srcOrd="1" destOrd="0" parTransId="{ABEBD8FC-1699-4F3B-A80F-DDF47CECA315}" sibTransId="{9A76FD7D-F988-4207-A2A3-3594F0DBD26E}"/>
    <dgm:cxn modelId="{0667F24D-C61C-4295-8B48-C275C252380F}" srcId="{D1EE8DE7-8802-4475-90A5-42B91C07AC62}" destId="{5124830E-DC84-4FA8-B962-F0F8287950CB}" srcOrd="0" destOrd="0" parTransId="{BF096167-D866-44A7-AFDE-6461EC1A8962}" sibTransId="{62A53F4C-DDD0-45CB-86AA-AD039396BD82}"/>
    <dgm:cxn modelId="{FC0B8955-1835-4126-BDBD-727942EC4629}" type="presOf" srcId="{62A53F4C-DDD0-45CB-86AA-AD039396BD82}" destId="{594EA1D9-BB57-454B-8E0B-04AFE9E63389}" srcOrd="0" destOrd="0" presId="urn:microsoft.com/office/officeart/2005/8/layout/radial6"/>
    <dgm:cxn modelId="{3E386D7B-CCC2-4352-8794-7A283CDD591F}" type="presOf" srcId="{A44DE9C8-519C-4804-ADE2-2C4AAED1D956}" destId="{BF4B89FD-2769-4C03-8873-F2F1FD89E512}" srcOrd="0" destOrd="0" presId="urn:microsoft.com/office/officeart/2005/8/layout/radial6"/>
    <dgm:cxn modelId="{F65B4B90-B962-428A-8A1F-1E7BB9FA427C}" srcId="{D1EE8DE7-8802-4475-90A5-42B91C07AC62}" destId="{A44DE9C8-519C-4804-ADE2-2C4AAED1D956}" srcOrd="2" destOrd="0" parTransId="{4764BA76-232B-4F2C-AC88-057849CF7675}" sibTransId="{A58F9489-E923-4FFC-A172-1D1CF0F33939}"/>
    <dgm:cxn modelId="{3FC23692-9256-4F9D-9D62-A261495260A3}" type="presOf" srcId="{9A76FD7D-F988-4207-A2A3-3594F0DBD26E}" destId="{EDA89645-D4B3-4F9B-AB4A-1703F8664E15}" srcOrd="0" destOrd="0" presId="urn:microsoft.com/office/officeart/2005/8/layout/radial6"/>
    <dgm:cxn modelId="{7B5FFDA3-D2F5-48C4-BF18-70DB3463958F}" type="presOf" srcId="{D1EE8DE7-8802-4475-90A5-42B91C07AC62}" destId="{CF2D6568-0C88-496A-8235-0611DC719F27}" srcOrd="0" destOrd="0" presId="urn:microsoft.com/office/officeart/2005/8/layout/radial6"/>
    <dgm:cxn modelId="{2B72B2AE-F1B4-4FB4-89E0-B38BD4B7DEBE}" srcId="{D1EE8DE7-8802-4475-90A5-42B91C07AC62}" destId="{8B2587DC-B00E-4F49-866A-E5AF11ECECCC}" srcOrd="3" destOrd="0" parTransId="{79D0CE7D-4E95-44A2-96C0-882D9BD852BE}" sibTransId="{39A54165-639F-42AC-B45C-A3B189D5BC4C}"/>
    <dgm:cxn modelId="{264C31B5-BD1C-4C95-8606-16937444CFAB}" type="presOf" srcId="{64F513FA-D95F-4CB0-AE40-5ABF4F3B7DDD}" destId="{4E18418B-33E0-48D9-8E61-0E179B392DDB}" srcOrd="0" destOrd="0" presId="urn:microsoft.com/office/officeart/2005/8/layout/radial6"/>
    <dgm:cxn modelId="{C73432DB-C549-4CDA-9F61-EA3862F5C3B6}" type="presOf" srcId="{009B2DAB-F645-4DA1-8291-38E711C996A5}" destId="{B4B24378-5ECC-4926-B569-8332C5A11776}" srcOrd="0" destOrd="0" presId="urn:microsoft.com/office/officeart/2005/8/layout/radial6"/>
    <dgm:cxn modelId="{534C26F1-B81E-43C1-ABE2-DECA99124BE5}" type="presOf" srcId="{8B2587DC-B00E-4F49-866A-E5AF11ECECCC}" destId="{56A872B7-09CF-4FC4-81F1-DC7C1E0A2906}" srcOrd="0" destOrd="0" presId="urn:microsoft.com/office/officeart/2005/8/layout/radial6"/>
    <dgm:cxn modelId="{36AC7BF1-4CB2-44C9-A2AF-C32262D311EB}" type="presOf" srcId="{5124830E-DC84-4FA8-B962-F0F8287950CB}" destId="{97A83CA3-255C-4D47-B20A-99A6C81F7A37}" srcOrd="0" destOrd="0" presId="urn:microsoft.com/office/officeart/2005/8/layout/radial6"/>
    <dgm:cxn modelId="{57BB97FF-98E9-4769-AE58-89352BC49A16}" type="presParOf" srcId="{B4B24378-5ECC-4926-B569-8332C5A11776}" destId="{CF2D6568-0C88-496A-8235-0611DC719F27}" srcOrd="0" destOrd="0" presId="urn:microsoft.com/office/officeart/2005/8/layout/radial6"/>
    <dgm:cxn modelId="{F0232CEA-7C3F-430E-B6C0-863F0ABC5F55}" type="presParOf" srcId="{B4B24378-5ECC-4926-B569-8332C5A11776}" destId="{97A83CA3-255C-4D47-B20A-99A6C81F7A37}" srcOrd="1" destOrd="0" presId="urn:microsoft.com/office/officeart/2005/8/layout/radial6"/>
    <dgm:cxn modelId="{AC107341-97C2-4A6E-9F88-6DB97011181A}" type="presParOf" srcId="{B4B24378-5ECC-4926-B569-8332C5A11776}" destId="{C0DF8107-C169-4343-9898-F32250DF3BEE}" srcOrd="2" destOrd="0" presId="urn:microsoft.com/office/officeart/2005/8/layout/radial6"/>
    <dgm:cxn modelId="{AEE04E1F-8A07-44C2-9FBE-6B2CA0D082EF}" type="presParOf" srcId="{B4B24378-5ECC-4926-B569-8332C5A11776}" destId="{594EA1D9-BB57-454B-8E0B-04AFE9E63389}" srcOrd="3" destOrd="0" presId="urn:microsoft.com/office/officeart/2005/8/layout/radial6"/>
    <dgm:cxn modelId="{E1570A36-1C8A-4FA7-B084-DFC371457621}" type="presParOf" srcId="{B4B24378-5ECC-4926-B569-8332C5A11776}" destId="{4E18418B-33E0-48D9-8E61-0E179B392DDB}" srcOrd="4" destOrd="0" presId="urn:microsoft.com/office/officeart/2005/8/layout/radial6"/>
    <dgm:cxn modelId="{21791240-F51E-494C-9337-4E6D8A048854}" type="presParOf" srcId="{B4B24378-5ECC-4926-B569-8332C5A11776}" destId="{EA66884F-D3D7-4E9F-A4C5-5219A09C7992}" srcOrd="5" destOrd="0" presId="urn:microsoft.com/office/officeart/2005/8/layout/radial6"/>
    <dgm:cxn modelId="{44210100-7BD0-4223-A3DB-9BC0E36A8ABC}" type="presParOf" srcId="{B4B24378-5ECC-4926-B569-8332C5A11776}" destId="{EDA89645-D4B3-4F9B-AB4A-1703F8664E15}" srcOrd="6" destOrd="0" presId="urn:microsoft.com/office/officeart/2005/8/layout/radial6"/>
    <dgm:cxn modelId="{3F1110A6-68AC-4F16-8A01-C6EC70C5B570}" type="presParOf" srcId="{B4B24378-5ECC-4926-B569-8332C5A11776}" destId="{BF4B89FD-2769-4C03-8873-F2F1FD89E512}" srcOrd="7" destOrd="0" presId="urn:microsoft.com/office/officeart/2005/8/layout/radial6"/>
    <dgm:cxn modelId="{BD3E38F7-E389-437D-83E3-A839D584421B}" type="presParOf" srcId="{B4B24378-5ECC-4926-B569-8332C5A11776}" destId="{4A0834E5-1233-4625-8822-220AA44C3A29}" srcOrd="8" destOrd="0" presId="urn:microsoft.com/office/officeart/2005/8/layout/radial6"/>
    <dgm:cxn modelId="{5EDB0897-96CA-4489-8206-48994B75FA38}" type="presParOf" srcId="{B4B24378-5ECC-4926-B569-8332C5A11776}" destId="{AC5679A4-5F26-448C-86D8-1556B30B098C}" srcOrd="9" destOrd="0" presId="urn:microsoft.com/office/officeart/2005/8/layout/radial6"/>
    <dgm:cxn modelId="{47B0DB88-F836-42C0-B1A3-A24ABA4ED9D1}" type="presParOf" srcId="{B4B24378-5ECC-4926-B569-8332C5A11776}" destId="{56A872B7-09CF-4FC4-81F1-DC7C1E0A2906}" srcOrd="10" destOrd="0" presId="urn:microsoft.com/office/officeart/2005/8/layout/radial6"/>
    <dgm:cxn modelId="{CC1A9A3D-8923-47EA-A5D2-F8A5F1DBBE3E}" type="presParOf" srcId="{B4B24378-5ECC-4926-B569-8332C5A11776}" destId="{00559518-FD94-4D66-900E-A4E30E750D1E}" srcOrd="11" destOrd="0" presId="urn:microsoft.com/office/officeart/2005/8/layout/radial6"/>
    <dgm:cxn modelId="{423FC52A-6233-4C28-9BAB-36845867476D}" type="presParOf" srcId="{B4B24378-5ECC-4926-B569-8332C5A11776}" destId="{37FC9650-AA02-4F86-8B98-BD8FD6047CC2}"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FC660D-91B4-408D-B2D6-3142F55D33EC}"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n-US"/>
        </a:p>
      </dgm:t>
    </dgm:pt>
    <dgm:pt modelId="{56749B4D-F1C7-4235-AC6E-4D975D0A617B}">
      <dgm:prSet phldrT="[Text]"/>
      <dgm:spPr>
        <a:xfrm>
          <a:off x="711964" y="512942"/>
          <a:ext cx="3659709" cy="1025885"/>
        </a:xfrm>
        <a:solidFill>
          <a:schemeClr val="accent2">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b="1" dirty="0">
              <a:solidFill>
                <a:schemeClr val="tx1"/>
              </a:solidFill>
              <a:latin typeface="Calibri"/>
              <a:ea typeface="+mn-ea"/>
              <a:cs typeface="+mn-cs"/>
            </a:rPr>
            <a:t>Health Professional Shortage Areas (HPSAs) </a:t>
          </a:r>
        </a:p>
      </dgm:t>
    </dgm:pt>
    <dgm:pt modelId="{A77A30AC-D121-4BE2-94EB-5FDEBFB38B64}" type="parTrans" cxnId="{667AAF78-A69C-46F3-9CEF-C8146065D48D}">
      <dgm:prSet/>
      <dgm:spPr/>
      <dgm:t>
        <a:bodyPr/>
        <a:lstStyle/>
        <a:p>
          <a:endParaRPr lang="en-US"/>
        </a:p>
      </dgm:t>
    </dgm:pt>
    <dgm:pt modelId="{0C02E456-4F61-4708-9CDA-32DF48BD9A86}" type="sibTrans" cxnId="{667AAF78-A69C-46F3-9CEF-C8146065D48D}">
      <dgm:prSet/>
      <dgm:spPr>
        <a:xfrm>
          <a:off x="-5798510" y="-887661"/>
          <a:ext cx="6904747" cy="6904747"/>
        </a:xfrm>
        <a:noFill/>
        <a:ln w="25400" cap="flat" cmpd="sng" algn="ctr">
          <a:solidFill>
            <a:schemeClr val="tx1"/>
          </a:solidFill>
          <a:prstDash val="solid"/>
        </a:ln>
        <a:effectLst/>
        <a:scene3d>
          <a:camera prst="orthographicFront"/>
          <a:lightRig rig="threePt" dir="t">
            <a:rot lat="0" lon="0" rev="7500000"/>
          </a:lightRig>
        </a:scene3d>
        <a:sp3d z="-40000" prstMaterial="matte"/>
      </dgm:spPr>
      <dgm:t>
        <a:bodyPr/>
        <a:lstStyle/>
        <a:p>
          <a:endParaRPr lang="en-US"/>
        </a:p>
      </dgm:t>
    </dgm:pt>
    <dgm:pt modelId="{A018D886-737D-4154-B401-48FD78ACDCEF}">
      <dgm:prSet phldrT="[Text]"/>
      <dgm:spPr>
        <a:xfrm>
          <a:off x="1155659" y="2051770"/>
          <a:ext cx="3286800" cy="1025885"/>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b="1" dirty="0">
              <a:solidFill>
                <a:schemeClr val="tx1"/>
              </a:solidFill>
              <a:latin typeface="Calibri"/>
              <a:ea typeface="+mn-ea"/>
              <a:cs typeface="+mn-cs"/>
            </a:rPr>
            <a:t>Medically Underserved Areas/ Medically Underserved Populations       (MUA/MUPs)</a:t>
          </a:r>
        </a:p>
      </dgm:t>
    </dgm:pt>
    <dgm:pt modelId="{78565BDC-E8BF-4E68-8498-1228FAF849D3}" type="parTrans" cxnId="{6B3C362D-93BB-4369-9E50-7C6EE8AA541E}">
      <dgm:prSet/>
      <dgm:spPr/>
      <dgm:t>
        <a:bodyPr/>
        <a:lstStyle/>
        <a:p>
          <a:endParaRPr lang="en-US"/>
        </a:p>
      </dgm:t>
    </dgm:pt>
    <dgm:pt modelId="{63A027B5-C1DB-4FD5-9143-55B4E502F756}" type="sibTrans" cxnId="{6B3C362D-93BB-4369-9E50-7C6EE8AA541E}">
      <dgm:prSet/>
      <dgm:spPr/>
      <dgm:t>
        <a:bodyPr/>
        <a:lstStyle/>
        <a:p>
          <a:endParaRPr lang="en-US"/>
        </a:p>
      </dgm:t>
    </dgm:pt>
    <dgm:pt modelId="{52549DC2-204F-4877-96A5-DCBD1E4C5EDF}">
      <dgm:prSet phldrT="[Text]"/>
      <dgm:spPr>
        <a:xfrm>
          <a:off x="711964" y="3590597"/>
          <a:ext cx="3659709" cy="1025885"/>
        </a:xfr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b="1" dirty="0">
              <a:solidFill>
                <a:schemeClr val="tx1"/>
              </a:solidFill>
              <a:latin typeface="Calibri"/>
              <a:ea typeface="+mn-ea"/>
              <a:cs typeface="+mn-cs"/>
            </a:rPr>
            <a:t>Other Facility Area Centers (OFACs)</a:t>
          </a:r>
        </a:p>
      </dgm:t>
    </dgm:pt>
    <dgm:pt modelId="{E51A0DAE-6BE1-491F-9D24-974560F8AEE8}" type="parTrans" cxnId="{D3BEA20C-8EA2-43D1-8447-BD87141D01C0}">
      <dgm:prSet/>
      <dgm:spPr/>
      <dgm:t>
        <a:bodyPr/>
        <a:lstStyle/>
        <a:p>
          <a:endParaRPr lang="en-US"/>
        </a:p>
      </dgm:t>
    </dgm:pt>
    <dgm:pt modelId="{B8331978-8C70-4338-B8B5-E05CBF855838}" type="sibTrans" cxnId="{D3BEA20C-8EA2-43D1-8447-BD87141D01C0}">
      <dgm:prSet/>
      <dgm:spPr/>
      <dgm:t>
        <a:bodyPr/>
        <a:lstStyle/>
        <a:p>
          <a:endParaRPr lang="en-US"/>
        </a:p>
      </dgm:t>
    </dgm:pt>
    <dgm:pt modelId="{D813137D-D29D-4A6F-B3F1-8A8356364B50}" type="pres">
      <dgm:prSet presAssocID="{88FC660D-91B4-408D-B2D6-3142F55D33EC}" presName="Name0" presStyleCnt="0">
        <dgm:presLayoutVars>
          <dgm:chMax val="7"/>
          <dgm:chPref val="7"/>
          <dgm:dir/>
        </dgm:presLayoutVars>
      </dgm:prSet>
      <dgm:spPr/>
    </dgm:pt>
    <dgm:pt modelId="{BA27065A-54B2-4D06-A530-6373D5D266F6}" type="pres">
      <dgm:prSet presAssocID="{88FC660D-91B4-408D-B2D6-3142F55D33EC}" presName="Name1" presStyleCnt="0"/>
      <dgm:spPr/>
    </dgm:pt>
    <dgm:pt modelId="{55D51048-2330-4243-9CBE-66ABECA8E43B}" type="pres">
      <dgm:prSet presAssocID="{88FC660D-91B4-408D-B2D6-3142F55D33EC}" presName="cycle" presStyleCnt="0"/>
      <dgm:spPr/>
    </dgm:pt>
    <dgm:pt modelId="{48696468-3A87-4373-BDA6-87A647265F97}" type="pres">
      <dgm:prSet presAssocID="{88FC660D-91B4-408D-B2D6-3142F55D33EC}" presName="srcNode" presStyleLbl="node1" presStyleIdx="0" presStyleCnt="3"/>
      <dgm:spPr/>
    </dgm:pt>
    <dgm:pt modelId="{684EE52B-F001-4F1B-84DC-546264C9B4FD}" type="pres">
      <dgm:prSet presAssocID="{88FC660D-91B4-408D-B2D6-3142F55D33EC}" presName="conn" presStyleLbl="parChTrans1D2" presStyleIdx="0" presStyleCnt="1"/>
      <dgm:spPr>
        <a:prstGeom prst="blockArc">
          <a:avLst>
            <a:gd name="adj1" fmla="val 18900000"/>
            <a:gd name="adj2" fmla="val 2700000"/>
            <a:gd name="adj3" fmla="val 313"/>
          </a:avLst>
        </a:prstGeom>
      </dgm:spPr>
    </dgm:pt>
    <dgm:pt modelId="{2B0F7E0B-B40D-444D-A667-2B867B4A77A4}" type="pres">
      <dgm:prSet presAssocID="{88FC660D-91B4-408D-B2D6-3142F55D33EC}" presName="extraNode" presStyleLbl="node1" presStyleIdx="0" presStyleCnt="3"/>
      <dgm:spPr/>
    </dgm:pt>
    <dgm:pt modelId="{9332FDF3-2BB2-4E04-A033-F16A2E67850E}" type="pres">
      <dgm:prSet presAssocID="{88FC660D-91B4-408D-B2D6-3142F55D33EC}" presName="dstNode" presStyleLbl="node1" presStyleIdx="0" presStyleCnt="3"/>
      <dgm:spPr/>
    </dgm:pt>
    <dgm:pt modelId="{71EAD11A-CDD6-49E1-BE62-2A19F2D2AB0C}" type="pres">
      <dgm:prSet presAssocID="{56749B4D-F1C7-4235-AC6E-4D975D0A617B}" presName="text_1" presStyleLbl="node1" presStyleIdx="0" presStyleCnt="3">
        <dgm:presLayoutVars>
          <dgm:bulletEnabled val="1"/>
        </dgm:presLayoutVars>
      </dgm:prSet>
      <dgm:spPr>
        <a:prstGeom prst="rect">
          <a:avLst/>
        </a:prstGeom>
      </dgm:spPr>
    </dgm:pt>
    <dgm:pt modelId="{4823BCE6-2891-4F2E-9379-F65250E0EAD2}" type="pres">
      <dgm:prSet presAssocID="{56749B4D-F1C7-4235-AC6E-4D975D0A617B}" presName="accent_1" presStyleCnt="0"/>
      <dgm:spPr/>
    </dgm:pt>
    <dgm:pt modelId="{8E3E1368-779C-49EC-986E-7F341FF77A10}" type="pres">
      <dgm:prSet presAssocID="{56749B4D-F1C7-4235-AC6E-4D975D0A617B}" presName="accentRepeatNode" presStyleLbl="solidFgAcc1" presStyleIdx="0" presStyleCnt="3" custLinFactNeighborX="1214" custLinFactNeighborY="2844"/>
      <dgm:spPr>
        <a:xfrm>
          <a:off x="76194" y="371626"/>
          <a:ext cx="1131490" cy="1131490"/>
        </a:xfrm>
        <a:prstGeom prst="ellipse">
          <a:avLst/>
        </a:prstGeom>
        <a:solidFill>
          <a:srgbClr val="A5A5A5">
            <a:lumMod val="40000"/>
            <a:lumOff val="60000"/>
          </a:srgbClr>
        </a:solidFill>
        <a:ln w="25400" cap="flat" cmpd="sng" algn="ctr">
          <a:solidFill>
            <a:schemeClr val="accent2">
              <a:lumMod val="50000"/>
            </a:scheme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7F45C9-E6ED-430B-8D65-59804B3FA4A0}" type="pres">
      <dgm:prSet presAssocID="{A018D886-737D-4154-B401-48FD78ACDCEF}" presName="text_2" presStyleLbl="node1" presStyleIdx="1" presStyleCnt="3" custLinFactNeighborX="2701" custLinFactNeighborY="0">
        <dgm:presLayoutVars>
          <dgm:bulletEnabled val="1"/>
        </dgm:presLayoutVars>
      </dgm:prSet>
      <dgm:spPr>
        <a:prstGeom prst="rect">
          <a:avLst/>
        </a:prstGeom>
      </dgm:spPr>
    </dgm:pt>
    <dgm:pt modelId="{BCCD3D9F-B612-457C-B2A0-69D4D26E42A9}" type="pres">
      <dgm:prSet presAssocID="{A018D886-737D-4154-B401-48FD78ACDCEF}" presName="accent_2" presStyleCnt="0"/>
      <dgm:spPr/>
    </dgm:pt>
    <dgm:pt modelId="{4F8B0DD3-7A33-4702-9201-A6D1C3CEAE95}" type="pres">
      <dgm:prSet presAssocID="{A018D886-737D-4154-B401-48FD78ACDCEF}" presName="accentRepeatNode" presStyleLbl="solidFgAcc1" presStyleIdx="1" presStyleCnt="3"/>
      <dgm:spPr>
        <a:xfrm>
          <a:off x="443695" y="1923534"/>
          <a:ext cx="1282356" cy="1282356"/>
        </a:xfrm>
        <a:prstGeom prst="ellipse">
          <a:avLst/>
        </a:prstGeom>
        <a:solidFill>
          <a:schemeClr val="accent3">
            <a:lumMod val="40000"/>
            <a:lumOff val="60000"/>
          </a:schemeClr>
        </a:solidFill>
        <a:ln w="25400" cap="flat" cmpd="sng" algn="ctr">
          <a:solidFill>
            <a:srgbClr val="0070C0"/>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586D2698-E1D1-427B-88C7-E2522DF697CE}" type="pres">
      <dgm:prSet presAssocID="{52549DC2-204F-4877-96A5-DCBD1E4C5EDF}" presName="text_3" presStyleLbl="node1" presStyleIdx="2" presStyleCnt="3">
        <dgm:presLayoutVars>
          <dgm:bulletEnabled val="1"/>
        </dgm:presLayoutVars>
      </dgm:prSet>
      <dgm:spPr>
        <a:prstGeom prst="rect">
          <a:avLst/>
        </a:prstGeom>
      </dgm:spPr>
    </dgm:pt>
    <dgm:pt modelId="{A6DC1DCD-9F9A-4012-AFE6-361DA017A6CE}" type="pres">
      <dgm:prSet presAssocID="{52549DC2-204F-4877-96A5-DCBD1E4C5EDF}" presName="accent_3" presStyleCnt="0"/>
      <dgm:spPr/>
    </dgm:pt>
    <dgm:pt modelId="{1CB8F190-9C77-4482-A322-110DA4143436}" type="pres">
      <dgm:prSet presAssocID="{52549DC2-204F-4877-96A5-DCBD1E4C5EDF}" presName="accentRepeatNode" presStyleLbl="solidFgAcc1" presStyleIdx="2" presStyleCnt="3"/>
      <dgm:spPr>
        <a:xfrm>
          <a:off x="62458" y="3055025"/>
          <a:ext cx="1131490" cy="1131490"/>
        </a:xfrm>
        <a:prstGeom prst="ellipse">
          <a:avLst/>
        </a:prstGeom>
        <a:solidFill>
          <a:srgbClr val="A5A5A5">
            <a:lumMod val="40000"/>
            <a:lumOff val="60000"/>
          </a:srgbClr>
        </a:solidFill>
        <a:ln w="25400" cap="flat" cmpd="sng" algn="ctr">
          <a:solidFill>
            <a:schemeClr val="accent4"/>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D3BEA20C-8EA2-43D1-8447-BD87141D01C0}" srcId="{88FC660D-91B4-408D-B2D6-3142F55D33EC}" destId="{52549DC2-204F-4877-96A5-DCBD1E4C5EDF}" srcOrd="2" destOrd="0" parTransId="{E51A0DAE-6BE1-491F-9D24-974560F8AEE8}" sibTransId="{B8331978-8C70-4338-B8B5-E05CBF855838}"/>
    <dgm:cxn modelId="{A07EC720-101D-498A-81F9-570A907ACD23}" type="presOf" srcId="{0C02E456-4F61-4708-9CDA-32DF48BD9A86}" destId="{684EE52B-F001-4F1B-84DC-546264C9B4FD}" srcOrd="0" destOrd="0" presId="urn:microsoft.com/office/officeart/2008/layout/VerticalCurvedList"/>
    <dgm:cxn modelId="{6B3C362D-93BB-4369-9E50-7C6EE8AA541E}" srcId="{88FC660D-91B4-408D-B2D6-3142F55D33EC}" destId="{A018D886-737D-4154-B401-48FD78ACDCEF}" srcOrd="1" destOrd="0" parTransId="{78565BDC-E8BF-4E68-8498-1228FAF849D3}" sibTransId="{63A027B5-C1DB-4FD5-9143-55B4E502F756}"/>
    <dgm:cxn modelId="{AFC9D567-C330-402B-A439-1CCD7B6A3D4F}" type="presOf" srcId="{88FC660D-91B4-408D-B2D6-3142F55D33EC}" destId="{D813137D-D29D-4A6F-B3F1-8A8356364B50}" srcOrd="0" destOrd="0" presId="urn:microsoft.com/office/officeart/2008/layout/VerticalCurvedList"/>
    <dgm:cxn modelId="{667AAF78-A69C-46F3-9CEF-C8146065D48D}" srcId="{88FC660D-91B4-408D-B2D6-3142F55D33EC}" destId="{56749B4D-F1C7-4235-AC6E-4D975D0A617B}" srcOrd="0" destOrd="0" parTransId="{A77A30AC-D121-4BE2-94EB-5FDEBFB38B64}" sibTransId="{0C02E456-4F61-4708-9CDA-32DF48BD9A86}"/>
    <dgm:cxn modelId="{8C7D5584-7631-4C87-9CEE-D8ADDF95A747}" type="presOf" srcId="{A018D886-737D-4154-B401-48FD78ACDCEF}" destId="{387F45C9-E6ED-430B-8D65-59804B3FA4A0}" srcOrd="0" destOrd="0" presId="urn:microsoft.com/office/officeart/2008/layout/VerticalCurvedList"/>
    <dgm:cxn modelId="{600BBF91-7BFE-4A0F-965D-67866C49F5E8}" type="presOf" srcId="{56749B4D-F1C7-4235-AC6E-4D975D0A617B}" destId="{71EAD11A-CDD6-49E1-BE62-2A19F2D2AB0C}" srcOrd="0" destOrd="0" presId="urn:microsoft.com/office/officeart/2008/layout/VerticalCurvedList"/>
    <dgm:cxn modelId="{B1C9F5AC-D94D-403B-AAB2-288DCC439382}" type="presOf" srcId="{52549DC2-204F-4877-96A5-DCBD1E4C5EDF}" destId="{586D2698-E1D1-427B-88C7-E2522DF697CE}" srcOrd="0" destOrd="0" presId="urn:microsoft.com/office/officeart/2008/layout/VerticalCurvedList"/>
    <dgm:cxn modelId="{8CD66648-1BFC-4AA6-9F5D-37895C378C3F}" type="presParOf" srcId="{D813137D-D29D-4A6F-B3F1-8A8356364B50}" destId="{BA27065A-54B2-4D06-A530-6373D5D266F6}" srcOrd="0" destOrd="0" presId="urn:microsoft.com/office/officeart/2008/layout/VerticalCurvedList"/>
    <dgm:cxn modelId="{3DF896CD-8C39-4619-89A8-65FDEDAE84C7}" type="presParOf" srcId="{BA27065A-54B2-4D06-A530-6373D5D266F6}" destId="{55D51048-2330-4243-9CBE-66ABECA8E43B}" srcOrd="0" destOrd="0" presId="urn:microsoft.com/office/officeart/2008/layout/VerticalCurvedList"/>
    <dgm:cxn modelId="{8E6A8037-3E4E-438C-AC9B-63B0D50E2664}" type="presParOf" srcId="{55D51048-2330-4243-9CBE-66ABECA8E43B}" destId="{48696468-3A87-4373-BDA6-87A647265F97}" srcOrd="0" destOrd="0" presId="urn:microsoft.com/office/officeart/2008/layout/VerticalCurvedList"/>
    <dgm:cxn modelId="{E2967D2D-821F-4B5F-8268-079BD0E8DDFF}" type="presParOf" srcId="{55D51048-2330-4243-9CBE-66ABECA8E43B}" destId="{684EE52B-F001-4F1B-84DC-546264C9B4FD}" srcOrd="1" destOrd="0" presId="urn:microsoft.com/office/officeart/2008/layout/VerticalCurvedList"/>
    <dgm:cxn modelId="{BE2800CB-28DF-4DC3-A8E5-90371577F50B}" type="presParOf" srcId="{55D51048-2330-4243-9CBE-66ABECA8E43B}" destId="{2B0F7E0B-B40D-444D-A667-2B867B4A77A4}" srcOrd="2" destOrd="0" presId="urn:microsoft.com/office/officeart/2008/layout/VerticalCurvedList"/>
    <dgm:cxn modelId="{7BBC2441-6DB7-4514-9556-64663FE2876C}" type="presParOf" srcId="{55D51048-2330-4243-9CBE-66ABECA8E43B}" destId="{9332FDF3-2BB2-4E04-A033-F16A2E67850E}" srcOrd="3" destOrd="0" presId="urn:microsoft.com/office/officeart/2008/layout/VerticalCurvedList"/>
    <dgm:cxn modelId="{3DDD9FE8-7B99-4367-B14C-AB0275E6C187}" type="presParOf" srcId="{BA27065A-54B2-4D06-A530-6373D5D266F6}" destId="{71EAD11A-CDD6-49E1-BE62-2A19F2D2AB0C}" srcOrd="1" destOrd="0" presId="urn:microsoft.com/office/officeart/2008/layout/VerticalCurvedList"/>
    <dgm:cxn modelId="{7C4D21F9-3C48-4A8B-A40E-87854B1F092A}" type="presParOf" srcId="{BA27065A-54B2-4D06-A530-6373D5D266F6}" destId="{4823BCE6-2891-4F2E-9379-F65250E0EAD2}" srcOrd="2" destOrd="0" presId="urn:microsoft.com/office/officeart/2008/layout/VerticalCurvedList"/>
    <dgm:cxn modelId="{39C5FBAC-A0A9-4386-AD06-AFDF66FE580A}" type="presParOf" srcId="{4823BCE6-2891-4F2E-9379-F65250E0EAD2}" destId="{8E3E1368-779C-49EC-986E-7F341FF77A10}" srcOrd="0" destOrd="0" presId="urn:microsoft.com/office/officeart/2008/layout/VerticalCurvedList"/>
    <dgm:cxn modelId="{3FBDBED0-182B-4059-AACD-75C3ED7C8E30}" type="presParOf" srcId="{BA27065A-54B2-4D06-A530-6373D5D266F6}" destId="{387F45C9-E6ED-430B-8D65-59804B3FA4A0}" srcOrd="3" destOrd="0" presId="urn:microsoft.com/office/officeart/2008/layout/VerticalCurvedList"/>
    <dgm:cxn modelId="{B3E2DCEF-113B-4A2B-ACB0-D28B2CC340EE}" type="presParOf" srcId="{BA27065A-54B2-4D06-A530-6373D5D266F6}" destId="{BCCD3D9F-B612-457C-B2A0-69D4D26E42A9}" srcOrd="4" destOrd="0" presId="urn:microsoft.com/office/officeart/2008/layout/VerticalCurvedList"/>
    <dgm:cxn modelId="{4EF37FDA-DC5D-4C16-AB88-DEB7F4845544}" type="presParOf" srcId="{BCCD3D9F-B612-457C-B2A0-69D4D26E42A9}" destId="{4F8B0DD3-7A33-4702-9201-A6D1C3CEAE95}" srcOrd="0" destOrd="0" presId="urn:microsoft.com/office/officeart/2008/layout/VerticalCurvedList"/>
    <dgm:cxn modelId="{BD859C1E-396C-4306-B3BD-9DFD7682765B}" type="presParOf" srcId="{BA27065A-54B2-4D06-A530-6373D5D266F6}" destId="{586D2698-E1D1-427B-88C7-E2522DF697CE}" srcOrd="5" destOrd="0" presId="urn:microsoft.com/office/officeart/2008/layout/VerticalCurvedList"/>
    <dgm:cxn modelId="{4D302297-9F05-4C4B-914B-B0D786DA2BCE}" type="presParOf" srcId="{BA27065A-54B2-4D06-A530-6373D5D266F6}" destId="{A6DC1DCD-9F9A-4012-AFE6-361DA017A6CE}" srcOrd="6" destOrd="0" presId="urn:microsoft.com/office/officeart/2008/layout/VerticalCurvedList"/>
    <dgm:cxn modelId="{2AD0B352-1F9B-4A07-8703-B04CC458437B}" type="presParOf" srcId="{A6DC1DCD-9F9A-4012-AFE6-361DA017A6CE}" destId="{1CB8F190-9C77-4482-A322-110DA414343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AF44D7-D672-413E-A065-2B0EE6C0F04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BFE161EE-A4F5-4E13-AC94-D50807BE44BB}">
      <dgm:prSet custT="1"/>
      <dgm:spPr>
        <a:solidFill>
          <a:schemeClr val="accent4">
            <a:lumMod val="75000"/>
          </a:schemeClr>
        </a:solidFill>
        <a:ln>
          <a:solidFill>
            <a:schemeClr val="tx1">
              <a:lumMod val="75000"/>
              <a:lumOff val="2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sz="1800" dirty="0"/>
            <a:t>Dentists (DDS and DMD)</a:t>
          </a:r>
        </a:p>
      </dgm:t>
    </dgm:pt>
    <dgm:pt modelId="{D6B9BAF2-171F-4683-BE54-DFE01C48E916}" type="parTrans" cxnId="{6D2043C0-7ECA-47B0-A6C6-E9B7E6C3D72B}">
      <dgm:prSet/>
      <dgm:spPr/>
      <dgm:t>
        <a:bodyPr/>
        <a:lstStyle/>
        <a:p>
          <a:endParaRPr lang="en-US" sz="1300"/>
        </a:p>
      </dgm:t>
    </dgm:pt>
    <dgm:pt modelId="{5D1EC39F-6B3E-4A52-B50B-998B8A38A1AB}" type="sibTrans" cxnId="{6D2043C0-7ECA-47B0-A6C6-E9B7E6C3D72B}">
      <dgm:prSet/>
      <dgm:spPr/>
      <dgm:t>
        <a:bodyPr/>
        <a:lstStyle/>
        <a:p>
          <a:endParaRPr lang="en-US" sz="1300"/>
        </a:p>
      </dgm:t>
    </dgm:pt>
    <dgm:pt modelId="{6020225E-9F64-4606-B0CC-5B409564C71B}">
      <dgm:prSet custT="1"/>
      <dgm:spPr>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500" dirty="0"/>
            <a:t>General Dentistry</a:t>
          </a:r>
        </a:p>
      </dgm:t>
    </dgm:pt>
    <dgm:pt modelId="{70F58F61-2FC4-4D9E-A33C-558FE23BEA2D}" type="parTrans" cxnId="{40485847-BBA4-42A6-B28D-519B4C302ABC}">
      <dgm:prSet/>
      <dgm:spPr>
        <a:ln>
          <a:solidFill>
            <a:schemeClr val="tx1">
              <a:lumMod val="75000"/>
              <a:lumOff val="25000"/>
            </a:schemeClr>
          </a:solidFill>
        </a:ln>
      </dgm:spPr>
      <dgm:t>
        <a:bodyPr/>
        <a:lstStyle/>
        <a:p>
          <a:endParaRPr lang="en-US" sz="1300"/>
        </a:p>
      </dgm:t>
    </dgm:pt>
    <dgm:pt modelId="{7F7AF65B-AE3D-481D-BAB6-8C17466F96BF}" type="sibTrans" cxnId="{40485847-BBA4-42A6-B28D-519B4C302ABC}">
      <dgm:prSet/>
      <dgm:spPr/>
      <dgm:t>
        <a:bodyPr/>
        <a:lstStyle/>
        <a:p>
          <a:endParaRPr lang="en-US" sz="1300"/>
        </a:p>
      </dgm:t>
    </dgm:pt>
    <dgm:pt modelId="{7B7A197A-0EFA-4D79-87AC-CA41D14908F5}">
      <dgm:prSet custT="1"/>
      <dgm:spPr>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500" dirty="0"/>
            <a:t>Pediatric Dentistry</a:t>
          </a:r>
        </a:p>
      </dgm:t>
    </dgm:pt>
    <dgm:pt modelId="{29C2FF27-21CB-4E34-90D3-34748726F624}" type="parTrans" cxnId="{DC7E129A-D89A-4A70-B550-8D04A66B24EB}">
      <dgm:prSet/>
      <dgm:spPr>
        <a:ln>
          <a:solidFill>
            <a:schemeClr val="tx1">
              <a:lumMod val="75000"/>
              <a:lumOff val="25000"/>
            </a:schemeClr>
          </a:solidFill>
        </a:ln>
      </dgm:spPr>
      <dgm:t>
        <a:bodyPr/>
        <a:lstStyle/>
        <a:p>
          <a:endParaRPr lang="en-US" sz="1300"/>
        </a:p>
      </dgm:t>
    </dgm:pt>
    <dgm:pt modelId="{1483B44E-0DC4-4697-B010-1BC9129481AE}" type="sibTrans" cxnId="{DC7E129A-D89A-4A70-B550-8D04A66B24EB}">
      <dgm:prSet/>
      <dgm:spPr/>
      <dgm:t>
        <a:bodyPr/>
        <a:lstStyle/>
        <a:p>
          <a:endParaRPr lang="en-US" sz="1300"/>
        </a:p>
      </dgm:t>
    </dgm:pt>
    <dgm:pt modelId="{8AF950CB-58C3-45E0-9922-07886E5B1A95}" type="pres">
      <dgm:prSet presAssocID="{4BAF44D7-D672-413E-A065-2B0EE6C0F046}" presName="diagram" presStyleCnt="0">
        <dgm:presLayoutVars>
          <dgm:chPref val="1"/>
          <dgm:dir/>
          <dgm:animOne val="branch"/>
          <dgm:animLvl val="lvl"/>
          <dgm:resizeHandles/>
        </dgm:presLayoutVars>
      </dgm:prSet>
      <dgm:spPr/>
    </dgm:pt>
    <dgm:pt modelId="{50DA1C74-6189-43A1-9B98-D4A65D32F98E}" type="pres">
      <dgm:prSet presAssocID="{BFE161EE-A4F5-4E13-AC94-D50807BE44BB}" presName="root" presStyleCnt="0"/>
      <dgm:spPr/>
    </dgm:pt>
    <dgm:pt modelId="{07A4932F-2F3C-48DE-8242-524CED6D7BB9}" type="pres">
      <dgm:prSet presAssocID="{BFE161EE-A4F5-4E13-AC94-D50807BE44BB}" presName="rootComposite" presStyleCnt="0"/>
      <dgm:spPr/>
    </dgm:pt>
    <dgm:pt modelId="{688117A5-F479-4096-996F-EE3FEF318735}" type="pres">
      <dgm:prSet presAssocID="{BFE161EE-A4F5-4E13-AC94-D50807BE44BB}" presName="rootText" presStyleLbl="node1" presStyleIdx="0" presStyleCnt="1" custScaleY="57422" custLinFactNeighborY="-88889"/>
      <dgm:spPr/>
    </dgm:pt>
    <dgm:pt modelId="{22266B94-4107-49D9-B25E-539A1DD86CF9}" type="pres">
      <dgm:prSet presAssocID="{BFE161EE-A4F5-4E13-AC94-D50807BE44BB}" presName="rootConnector" presStyleLbl="node1" presStyleIdx="0" presStyleCnt="1"/>
      <dgm:spPr/>
    </dgm:pt>
    <dgm:pt modelId="{4BF3D606-C845-4291-96A5-F119F879886F}" type="pres">
      <dgm:prSet presAssocID="{BFE161EE-A4F5-4E13-AC94-D50807BE44BB}" presName="childShape" presStyleCnt="0"/>
      <dgm:spPr/>
    </dgm:pt>
    <dgm:pt modelId="{C7863398-026B-4E75-B0A6-D44495FC80D8}" type="pres">
      <dgm:prSet presAssocID="{70F58F61-2FC4-4D9E-A33C-558FE23BEA2D}" presName="Name13" presStyleLbl="parChTrans1D2" presStyleIdx="0" presStyleCnt="2"/>
      <dgm:spPr/>
    </dgm:pt>
    <dgm:pt modelId="{377D369C-72A2-4228-9084-FF8C1B70F3BF}" type="pres">
      <dgm:prSet presAssocID="{6020225E-9F64-4606-B0CC-5B409564C71B}" presName="childText" presStyleLbl="bgAcc1" presStyleIdx="0" presStyleCnt="2" custScaleY="57393" custLinFactNeighborX="-1852" custLinFactNeighborY="-75014">
        <dgm:presLayoutVars>
          <dgm:bulletEnabled val="1"/>
        </dgm:presLayoutVars>
      </dgm:prSet>
      <dgm:spPr/>
    </dgm:pt>
    <dgm:pt modelId="{1986D1F9-DE18-4892-86C5-B3418A2CE73B}" type="pres">
      <dgm:prSet presAssocID="{29C2FF27-21CB-4E34-90D3-34748726F624}" presName="Name13" presStyleLbl="parChTrans1D2" presStyleIdx="1" presStyleCnt="2"/>
      <dgm:spPr/>
    </dgm:pt>
    <dgm:pt modelId="{8D6B0E8E-CA31-4522-A644-1746818EA6D9}" type="pres">
      <dgm:prSet presAssocID="{7B7A197A-0EFA-4D79-87AC-CA41D14908F5}" presName="childText" presStyleLbl="bgAcc1" presStyleIdx="1" presStyleCnt="2" custScaleY="61111" custLinFactNeighborX="-1852" custLinFactNeighborY="-61111">
        <dgm:presLayoutVars>
          <dgm:bulletEnabled val="1"/>
        </dgm:presLayoutVars>
      </dgm:prSet>
      <dgm:spPr/>
    </dgm:pt>
  </dgm:ptLst>
  <dgm:cxnLst>
    <dgm:cxn modelId="{FFEF5400-F616-452E-9B71-2A5487B76B33}" type="presOf" srcId="{7B7A197A-0EFA-4D79-87AC-CA41D14908F5}" destId="{8D6B0E8E-CA31-4522-A644-1746818EA6D9}" srcOrd="0" destOrd="0" presId="urn:microsoft.com/office/officeart/2005/8/layout/hierarchy3"/>
    <dgm:cxn modelId="{40485847-BBA4-42A6-B28D-519B4C302ABC}" srcId="{BFE161EE-A4F5-4E13-AC94-D50807BE44BB}" destId="{6020225E-9F64-4606-B0CC-5B409564C71B}" srcOrd="0" destOrd="0" parTransId="{70F58F61-2FC4-4D9E-A33C-558FE23BEA2D}" sibTransId="{7F7AF65B-AE3D-481D-BAB6-8C17466F96BF}"/>
    <dgm:cxn modelId="{5071E46B-5D42-4594-8471-7910CC1E9A3A}" type="presOf" srcId="{4BAF44D7-D672-413E-A065-2B0EE6C0F046}" destId="{8AF950CB-58C3-45E0-9922-07886E5B1A95}" srcOrd="0" destOrd="0" presId="urn:microsoft.com/office/officeart/2005/8/layout/hierarchy3"/>
    <dgm:cxn modelId="{DC7E129A-D89A-4A70-B550-8D04A66B24EB}" srcId="{BFE161EE-A4F5-4E13-AC94-D50807BE44BB}" destId="{7B7A197A-0EFA-4D79-87AC-CA41D14908F5}" srcOrd="1" destOrd="0" parTransId="{29C2FF27-21CB-4E34-90D3-34748726F624}" sibTransId="{1483B44E-0DC4-4697-B010-1BC9129481AE}"/>
    <dgm:cxn modelId="{60C7B39B-C136-4B0A-AC0C-5974F34447F9}" type="presOf" srcId="{6020225E-9F64-4606-B0CC-5B409564C71B}" destId="{377D369C-72A2-4228-9084-FF8C1B70F3BF}" srcOrd="0" destOrd="0" presId="urn:microsoft.com/office/officeart/2005/8/layout/hierarchy3"/>
    <dgm:cxn modelId="{6D2043C0-7ECA-47B0-A6C6-E9B7E6C3D72B}" srcId="{4BAF44D7-D672-413E-A065-2B0EE6C0F046}" destId="{BFE161EE-A4F5-4E13-AC94-D50807BE44BB}" srcOrd="0" destOrd="0" parTransId="{D6B9BAF2-171F-4683-BE54-DFE01C48E916}" sibTransId="{5D1EC39F-6B3E-4A52-B50B-998B8A38A1AB}"/>
    <dgm:cxn modelId="{910980DB-4880-4787-9616-3F5EF99DA4F9}" type="presOf" srcId="{29C2FF27-21CB-4E34-90D3-34748726F624}" destId="{1986D1F9-DE18-4892-86C5-B3418A2CE73B}" srcOrd="0" destOrd="0" presId="urn:microsoft.com/office/officeart/2005/8/layout/hierarchy3"/>
    <dgm:cxn modelId="{09AE7ADD-1A56-4FE3-BF38-7A194BB41FB8}" type="presOf" srcId="{BFE161EE-A4F5-4E13-AC94-D50807BE44BB}" destId="{688117A5-F479-4096-996F-EE3FEF318735}" srcOrd="0" destOrd="0" presId="urn:microsoft.com/office/officeart/2005/8/layout/hierarchy3"/>
    <dgm:cxn modelId="{BC6759E7-41F5-4124-A9B7-EC69B91A9B5A}" type="presOf" srcId="{70F58F61-2FC4-4D9E-A33C-558FE23BEA2D}" destId="{C7863398-026B-4E75-B0A6-D44495FC80D8}" srcOrd="0" destOrd="0" presId="urn:microsoft.com/office/officeart/2005/8/layout/hierarchy3"/>
    <dgm:cxn modelId="{8F9EBFF9-728D-4B64-8BEB-D61592D27375}" type="presOf" srcId="{BFE161EE-A4F5-4E13-AC94-D50807BE44BB}" destId="{22266B94-4107-49D9-B25E-539A1DD86CF9}" srcOrd="1" destOrd="0" presId="urn:microsoft.com/office/officeart/2005/8/layout/hierarchy3"/>
    <dgm:cxn modelId="{D38B9C94-EC8A-49A3-8BCD-F825A0BF9210}" type="presParOf" srcId="{8AF950CB-58C3-45E0-9922-07886E5B1A95}" destId="{50DA1C74-6189-43A1-9B98-D4A65D32F98E}" srcOrd="0" destOrd="0" presId="urn:microsoft.com/office/officeart/2005/8/layout/hierarchy3"/>
    <dgm:cxn modelId="{D2EFF783-BC2E-47A8-BA60-FE927CC3E5D5}" type="presParOf" srcId="{50DA1C74-6189-43A1-9B98-D4A65D32F98E}" destId="{07A4932F-2F3C-48DE-8242-524CED6D7BB9}" srcOrd="0" destOrd="0" presId="urn:microsoft.com/office/officeart/2005/8/layout/hierarchy3"/>
    <dgm:cxn modelId="{CBE6F8D9-FC5D-4254-A0A8-0FCC6DA5D4E2}" type="presParOf" srcId="{07A4932F-2F3C-48DE-8242-524CED6D7BB9}" destId="{688117A5-F479-4096-996F-EE3FEF318735}" srcOrd="0" destOrd="0" presId="urn:microsoft.com/office/officeart/2005/8/layout/hierarchy3"/>
    <dgm:cxn modelId="{A784A4AC-33A9-4A72-AF7F-444D17EE44E7}" type="presParOf" srcId="{07A4932F-2F3C-48DE-8242-524CED6D7BB9}" destId="{22266B94-4107-49D9-B25E-539A1DD86CF9}" srcOrd="1" destOrd="0" presId="urn:microsoft.com/office/officeart/2005/8/layout/hierarchy3"/>
    <dgm:cxn modelId="{8FD52A49-92E5-4DB9-858D-BF302918690A}" type="presParOf" srcId="{50DA1C74-6189-43A1-9B98-D4A65D32F98E}" destId="{4BF3D606-C845-4291-96A5-F119F879886F}" srcOrd="1" destOrd="0" presId="urn:microsoft.com/office/officeart/2005/8/layout/hierarchy3"/>
    <dgm:cxn modelId="{35E708AF-2963-4158-B433-46C4A8064225}" type="presParOf" srcId="{4BF3D606-C845-4291-96A5-F119F879886F}" destId="{C7863398-026B-4E75-B0A6-D44495FC80D8}" srcOrd="0" destOrd="0" presId="urn:microsoft.com/office/officeart/2005/8/layout/hierarchy3"/>
    <dgm:cxn modelId="{2B0D6CC7-738C-456C-8708-5E2C341D1C4D}" type="presParOf" srcId="{4BF3D606-C845-4291-96A5-F119F879886F}" destId="{377D369C-72A2-4228-9084-FF8C1B70F3BF}" srcOrd="1" destOrd="0" presId="urn:microsoft.com/office/officeart/2005/8/layout/hierarchy3"/>
    <dgm:cxn modelId="{C65469BB-9B62-44A1-849D-C22C4791B43A}" type="presParOf" srcId="{4BF3D606-C845-4291-96A5-F119F879886F}" destId="{1986D1F9-DE18-4892-86C5-B3418A2CE73B}" srcOrd="2" destOrd="0" presId="urn:microsoft.com/office/officeart/2005/8/layout/hierarchy3"/>
    <dgm:cxn modelId="{7E46AB11-5877-4207-BC04-8906EE485B5D}" type="presParOf" srcId="{4BF3D606-C845-4291-96A5-F119F879886F}" destId="{8D6B0E8E-CA31-4522-A644-1746818EA6D9}"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82DE9E-84A1-4FB9-9B0B-74CCBF1FC69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FCEBB02-2164-41F1-9224-9796CBE2D222}">
      <dgm:prSet custT="1"/>
      <dgm:spPr>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4290" tIns="22860" rIns="34290" bIns="22860" numCol="1" spcCol="1270" anchor="ctr" anchorCtr="0"/>
        <a:lstStyle/>
        <a:p>
          <a:pPr rtl="0"/>
          <a:r>
            <a:rPr lang="en-US" sz="1800" dirty="0"/>
            <a:t>Mental Health Providers</a:t>
          </a:r>
        </a:p>
      </dgm:t>
    </dgm:pt>
    <dgm:pt modelId="{9F164318-2F47-40B8-A16D-68D5865FBA4C}" type="parTrans" cxnId="{4CEC88D5-0558-43E7-BB44-3D7C180D71C8}">
      <dgm:prSet/>
      <dgm:spPr/>
      <dgm:t>
        <a:bodyPr/>
        <a:lstStyle/>
        <a:p>
          <a:endParaRPr lang="en-US"/>
        </a:p>
      </dgm:t>
    </dgm:pt>
    <dgm:pt modelId="{F3369960-B16A-4F54-BCC6-63FBCE4D677B}" type="sibTrans" cxnId="{4CEC88D5-0558-43E7-BB44-3D7C180D71C8}">
      <dgm:prSet/>
      <dgm:spPr/>
      <dgm:t>
        <a:bodyPr/>
        <a:lstStyle/>
        <a:p>
          <a:endParaRPr lang="en-US"/>
        </a:p>
      </dgm:t>
    </dgm:pt>
    <dgm:pt modelId="{A90A7313-E967-4A3D-9CB9-56A3728C7443}">
      <dgm:prSet/>
      <dgm:spPr>
        <a:solidFill>
          <a:schemeClr val="bg1">
            <a:lumMod val="95000"/>
            <a:alpha val="90000"/>
          </a:schemeClr>
        </a:solidFill>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Psychiatrist</a:t>
          </a:r>
        </a:p>
      </dgm:t>
    </dgm:pt>
    <dgm:pt modelId="{8FB31ADD-B621-4F6A-9C0E-C43FC2F11496}" type="parTrans" cxnId="{9FC422F8-137B-4B4E-8A99-48B6EEF2C6A8}">
      <dgm:prSet/>
      <dgm:spPr>
        <a:ln>
          <a:solidFill>
            <a:schemeClr val="tx1">
              <a:lumMod val="75000"/>
              <a:lumOff val="25000"/>
            </a:schemeClr>
          </a:solidFill>
        </a:ln>
      </dgm:spPr>
      <dgm:t>
        <a:bodyPr/>
        <a:lstStyle/>
        <a:p>
          <a:endParaRPr lang="en-US"/>
        </a:p>
      </dgm:t>
    </dgm:pt>
    <dgm:pt modelId="{43929122-0868-4A2F-9169-93F27C44D721}" type="sibTrans" cxnId="{9FC422F8-137B-4B4E-8A99-48B6EEF2C6A8}">
      <dgm:prSet/>
      <dgm:spPr/>
      <dgm:t>
        <a:bodyPr/>
        <a:lstStyle/>
        <a:p>
          <a:endParaRPr lang="en-US"/>
        </a:p>
      </dgm:t>
    </dgm:pt>
    <dgm:pt modelId="{46A4A951-515D-49FA-A590-DD7B0663529F}">
      <dgm:prSet/>
      <dgm:spPr>
        <a:solidFill>
          <a:schemeClr val="bg1">
            <a:lumMod val="65000"/>
            <a:alpha val="90000"/>
          </a:schemeClr>
        </a:solidFill>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Clinical Psychologist</a:t>
          </a:r>
        </a:p>
      </dgm:t>
    </dgm:pt>
    <dgm:pt modelId="{62752EF8-98CA-4467-9C45-0C66276322B3}" type="parTrans" cxnId="{A703D017-462C-4B3E-93A9-7F93638ACFB0}">
      <dgm:prSet/>
      <dgm:spPr>
        <a:ln>
          <a:solidFill>
            <a:schemeClr val="tx1">
              <a:lumMod val="75000"/>
              <a:lumOff val="25000"/>
            </a:schemeClr>
          </a:solidFill>
        </a:ln>
      </dgm:spPr>
      <dgm:t>
        <a:bodyPr/>
        <a:lstStyle/>
        <a:p>
          <a:endParaRPr lang="en-US"/>
        </a:p>
      </dgm:t>
    </dgm:pt>
    <dgm:pt modelId="{1C0F385D-7819-4406-ACFE-B704C57F7FAF}" type="sibTrans" cxnId="{A703D017-462C-4B3E-93A9-7F93638ACFB0}">
      <dgm:prSet/>
      <dgm:spPr/>
      <dgm:t>
        <a:bodyPr/>
        <a:lstStyle/>
        <a:p>
          <a:endParaRPr lang="en-US"/>
        </a:p>
      </dgm:t>
    </dgm:pt>
    <dgm:pt modelId="{B1193528-3CA9-4E99-98FA-9342A35A70AE}">
      <dgm:prSet/>
      <dgm:spPr>
        <a:solidFill>
          <a:schemeClr val="bg1">
            <a:lumMod val="65000"/>
            <a:alpha val="90000"/>
          </a:schemeClr>
        </a:solidFill>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Clinical Social Worker</a:t>
          </a:r>
        </a:p>
      </dgm:t>
    </dgm:pt>
    <dgm:pt modelId="{C00730F2-5DCC-4E54-A27C-419D7DF25A3F}" type="parTrans" cxnId="{96892741-EAB8-46CC-B007-71817B96712E}">
      <dgm:prSet/>
      <dgm:spPr>
        <a:ln>
          <a:solidFill>
            <a:schemeClr val="tx1">
              <a:lumMod val="75000"/>
              <a:lumOff val="25000"/>
            </a:schemeClr>
          </a:solidFill>
        </a:ln>
      </dgm:spPr>
      <dgm:t>
        <a:bodyPr/>
        <a:lstStyle/>
        <a:p>
          <a:endParaRPr lang="en-US"/>
        </a:p>
      </dgm:t>
    </dgm:pt>
    <dgm:pt modelId="{9B5F84FF-5549-43B7-901C-6E7F1A34FE8C}" type="sibTrans" cxnId="{96892741-EAB8-46CC-B007-71817B96712E}">
      <dgm:prSet/>
      <dgm:spPr/>
      <dgm:t>
        <a:bodyPr/>
        <a:lstStyle/>
        <a:p>
          <a:endParaRPr lang="en-US"/>
        </a:p>
      </dgm:t>
    </dgm:pt>
    <dgm:pt modelId="{68F07CA7-6500-47D1-9521-B327BB51B8BD}">
      <dgm:prSet/>
      <dgm:spPr>
        <a:solidFill>
          <a:schemeClr val="bg1">
            <a:lumMod val="65000"/>
            <a:alpha val="90000"/>
          </a:schemeClr>
        </a:solidFill>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Psychiatric Nurse Specialist</a:t>
          </a:r>
        </a:p>
      </dgm:t>
    </dgm:pt>
    <dgm:pt modelId="{B798994D-3F4F-4E51-8C3F-EEE4EFE432D1}" type="parTrans" cxnId="{4F8D4C3F-E5F8-48CB-9683-2FA8893D925D}">
      <dgm:prSet/>
      <dgm:spPr>
        <a:ln>
          <a:solidFill>
            <a:schemeClr val="tx1">
              <a:lumMod val="75000"/>
              <a:lumOff val="25000"/>
            </a:schemeClr>
          </a:solidFill>
        </a:ln>
      </dgm:spPr>
      <dgm:t>
        <a:bodyPr/>
        <a:lstStyle/>
        <a:p>
          <a:endParaRPr lang="en-US"/>
        </a:p>
      </dgm:t>
    </dgm:pt>
    <dgm:pt modelId="{893D4D95-8BE5-4528-A887-ECDDD203C0A1}" type="sibTrans" cxnId="{4F8D4C3F-E5F8-48CB-9683-2FA8893D925D}">
      <dgm:prSet/>
      <dgm:spPr/>
      <dgm:t>
        <a:bodyPr/>
        <a:lstStyle/>
        <a:p>
          <a:endParaRPr lang="en-US"/>
        </a:p>
      </dgm:t>
    </dgm:pt>
    <dgm:pt modelId="{73DEC1F0-8AC7-4BD1-AFF6-CC71F3D908FE}">
      <dgm:prSet/>
      <dgm:spPr>
        <a:solidFill>
          <a:schemeClr val="bg1">
            <a:lumMod val="65000"/>
            <a:alpha val="90000"/>
          </a:schemeClr>
        </a:solidFill>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Marriage/Family Therapist</a:t>
          </a:r>
        </a:p>
      </dgm:t>
    </dgm:pt>
    <dgm:pt modelId="{3839E7B0-3F4C-4EAD-97B9-CDE9BD4E3A29}" type="parTrans" cxnId="{D746E740-CE87-4750-AEC8-95045EF90562}">
      <dgm:prSet/>
      <dgm:spPr>
        <a:ln>
          <a:solidFill>
            <a:schemeClr val="tx1">
              <a:lumMod val="75000"/>
              <a:lumOff val="25000"/>
            </a:schemeClr>
          </a:solidFill>
        </a:ln>
      </dgm:spPr>
      <dgm:t>
        <a:bodyPr/>
        <a:lstStyle/>
        <a:p>
          <a:endParaRPr lang="en-US"/>
        </a:p>
      </dgm:t>
    </dgm:pt>
    <dgm:pt modelId="{F007CBB3-074B-485F-B1CD-FE869AF4DF08}" type="sibTrans" cxnId="{D746E740-CE87-4750-AEC8-95045EF90562}">
      <dgm:prSet/>
      <dgm:spPr/>
      <dgm:t>
        <a:bodyPr/>
        <a:lstStyle/>
        <a:p>
          <a:endParaRPr lang="en-US"/>
        </a:p>
      </dgm:t>
    </dgm:pt>
    <dgm:pt modelId="{A3FB424F-5974-484B-A83E-CC656CC9E798}">
      <dgm:prSet/>
      <dgm:spPr>
        <a:solidFill>
          <a:schemeClr val="bg1">
            <a:lumMod val="65000"/>
            <a:alpha val="90000"/>
          </a:schemeClr>
        </a:solidFill>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Licensed Clinical Professional Counselor</a:t>
          </a:r>
        </a:p>
      </dgm:t>
    </dgm:pt>
    <dgm:pt modelId="{F49AA3E6-0524-460B-ADE9-7079CD3B4ADE}" type="parTrans" cxnId="{EFC2526C-504A-48AE-89CA-D3D941ECDB54}">
      <dgm:prSet/>
      <dgm:spPr>
        <a:ln>
          <a:solidFill>
            <a:schemeClr val="tx1">
              <a:lumMod val="75000"/>
              <a:lumOff val="25000"/>
            </a:schemeClr>
          </a:solidFill>
        </a:ln>
      </dgm:spPr>
      <dgm:t>
        <a:bodyPr/>
        <a:lstStyle/>
        <a:p>
          <a:endParaRPr lang="en-US"/>
        </a:p>
      </dgm:t>
    </dgm:pt>
    <dgm:pt modelId="{68DF2BCF-5AB9-4B59-AC80-C760904FE920}" type="sibTrans" cxnId="{EFC2526C-504A-48AE-89CA-D3D941ECDB54}">
      <dgm:prSet/>
      <dgm:spPr/>
      <dgm:t>
        <a:bodyPr/>
        <a:lstStyle/>
        <a:p>
          <a:endParaRPr lang="en-US"/>
        </a:p>
      </dgm:t>
    </dgm:pt>
    <dgm:pt modelId="{7FE15978-6040-4FA0-987F-7397359DF7D3}" type="pres">
      <dgm:prSet presAssocID="{2082DE9E-84A1-4FB9-9B0B-74CCBF1FC696}" presName="diagram" presStyleCnt="0">
        <dgm:presLayoutVars>
          <dgm:chPref val="1"/>
          <dgm:dir/>
          <dgm:animOne val="branch"/>
          <dgm:animLvl val="lvl"/>
          <dgm:resizeHandles/>
        </dgm:presLayoutVars>
      </dgm:prSet>
      <dgm:spPr/>
    </dgm:pt>
    <dgm:pt modelId="{180E9E9C-83E8-4C7A-B5F8-9C73E7823F21}" type="pres">
      <dgm:prSet presAssocID="{FFCEBB02-2164-41F1-9224-9796CBE2D222}" presName="root" presStyleCnt="0"/>
      <dgm:spPr/>
    </dgm:pt>
    <dgm:pt modelId="{6A4495A9-9DA0-4973-A8C9-7D313EA23B9B}" type="pres">
      <dgm:prSet presAssocID="{FFCEBB02-2164-41F1-9224-9796CBE2D222}" presName="rootComposite" presStyleCnt="0"/>
      <dgm:spPr/>
    </dgm:pt>
    <dgm:pt modelId="{D55303EB-9B3E-4398-8EAE-971BA07CC756}" type="pres">
      <dgm:prSet presAssocID="{FFCEBB02-2164-41F1-9224-9796CBE2D222}" presName="rootText" presStyleLbl="node1" presStyleIdx="0" presStyleCnt="1" custScaleX="244504" custScaleY="129856" custLinFactNeighborX="21738" custLinFactNeighborY="-18938"/>
      <dgm:spPr>
        <a:xfrm>
          <a:off x="69905" y="105650"/>
          <a:ext cx="2216094" cy="588483"/>
        </a:xfrm>
        <a:prstGeom prst="roundRect">
          <a:avLst>
            <a:gd name="adj" fmla="val 10000"/>
          </a:avLst>
        </a:prstGeom>
      </dgm:spPr>
    </dgm:pt>
    <dgm:pt modelId="{4EBF7208-2949-409C-99EF-85CB04C1D03F}" type="pres">
      <dgm:prSet presAssocID="{FFCEBB02-2164-41F1-9224-9796CBE2D222}" presName="rootConnector" presStyleLbl="node1" presStyleIdx="0" presStyleCnt="1"/>
      <dgm:spPr/>
    </dgm:pt>
    <dgm:pt modelId="{12B311B2-962C-4AC9-AD3C-96091F8AFAA8}" type="pres">
      <dgm:prSet presAssocID="{FFCEBB02-2164-41F1-9224-9796CBE2D222}" presName="childShape" presStyleCnt="0"/>
      <dgm:spPr/>
    </dgm:pt>
    <dgm:pt modelId="{0B42008F-CB71-4F7B-8C08-3322CF24D376}" type="pres">
      <dgm:prSet presAssocID="{8FB31ADD-B621-4F6A-9C0E-C43FC2F11496}" presName="Name13" presStyleLbl="parChTrans1D2" presStyleIdx="0" presStyleCnt="6"/>
      <dgm:spPr/>
    </dgm:pt>
    <dgm:pt modelId="{8978CAD2-40AA-4932-B467-940D49EFB439}" type="pres">
      <dgm:prSet presAssocID="{A90A7313-E967-4A3D-9CB9-56A3728C7443}" presName="childText" presStyleLbl="bgAcc1" presStyleIdx="0" presStyleCnt="6" custScaleX="251290">
        <dgm:presLayoutVars>
          <dgm:bulletEnabled val="1"/>
        </dgm:presLayoutVars>
      </dgm:prSet>
      <dgm:spPr/>
    </dgm:pt>
    <dgm:pt modelId="{A9F2141B-E86E-459A-8BA6-F0CC662A6EE1}" type="pres">
      <dgm:prSet presAssocID="{62752EF8-98CA-4467-9C45-0C66276322B3}" presName="Name13" presStyleLbl="parChTrans1D2" presStyleIdx="1" presStyleCnt="6"/>
      <dgm:spPr/>
    </dgm:pt>
    <dgm:pt modelId="{FB3709A6-6376-458F-8F22-25DB381D16B1}" type="pres">
      <dgm:prSet presAssocID="{46A4A951-515D-49FA-A590-DD7B0663529F}" presName="childText" presStyleLbl="bgAcc1" presStyleIdx="1" presStyleCnt="6" custScaleX="252820">
        <dgm:presLayoutVars>
          <dgm:bulletEnabled val="1"/>
        </dgm:presLayoutVars>
      </dgm:prSet>
      <dgm:spPr/>
    </dgm:pt>
    <dgm:pt modelId="{253C588B-906B-48AD-A113-8EA109AB465C}" type="pres">
      <dgm:prSet presAssocID="{C00730F2-5DCC-4E54-A27C-419D7DF25A3F}" presName="Name13" presStyleLbl="parChTrans1D2" presStyleIdx="2" presStyleCnt="6"/>
      <dgm:spPr/>
    </dgm:pt>
    <dgm:pt modelId="{EAE5BDF5-3847-471D-B714-FB548A45D544}" type="pres">
      <dgm:prSet presAssocID="{B1193528-3CA9-4E99-98FA-9342A35A70AE}" presName="childText" presStyleLbl="bgAcc1" presStyleIdx="2" presStyleCnt="6" custScaleX="251290">
        <dgm:presLayoutVars>
          <dgm:bulletEnabled val="1"/>
        </dgm:presLayoutVars>
      </dgm:prSet>
      <dgm:spPr/>
    </dgm:pt>
    <dgm:pt modelId="{971F47D6-8265-4D4D-B047-3095B48B9DB3}" type="pres">
      <dgm:prSet presAssocID="{B798994D-3F4F-4E51-8C3F-EEE4EFE432D1}" presName="Name13" presStyleLbl="parChTrans1D2" presStyleIdx="3" presStyleCnt="6"/>
      <dgm:spPr/>
    </dgm:pt>
    <dgm:pt modelId="{FCF0BDA9-121A-47F9-A238-634C3CBD0AD2}" type="pres">
      <dgm:prSet presAssocID="{68F07CA7-6500-47D1-9521-B327BB51B8BD}" presName="childText" presStyleLbl="bgAcc1" presStyleIdx="3" presStyleCnt="6" custScaleX="251291">
        <dgm:presLayoutVars>
          <dgm:bulletEnabled val="1"/>
        </dgm:presLayoutVars>
      </dgm:prSet>
      <dgm:spPr/>
    </dgm:pt>
    <dgm:pt modelId="{C866C75B-F184-4CCB-B1F0-EE13E300BF00}" type="pres">
      <dgm:prSet presAssocID="{3839E7B0-3F4C-4EAD-97B9-CDE9BD4E3A29}" presName="Name13" presStyleLbl="parChTrans1D2" presStyleIdx="4" presStyleCnt="6"/>
      <dgm:spPr/>
    </dgm:pt>
    <dgm:pt modelId="{F277EE41-CA88-40C9-AC82-BC3AF90CB10E}" type="pres">
      <dgm:prSet presAssocID="{73DEC1F0-8AC7-4BD1-AFF6-CC71F3D908FE}" presName="childText" presStyleLbl="bgAcc1" presStyleIdx="4" presStyleCnt="6" custScaleX="252329">
        <dgm:presLayoutVars>
          <dgm:bulletEnabled val="1"/>
        </dgm:presLayoutVars>
      </dgm:prSet>
      <dgm:spPr/>
    </dgm:pt>
    <dgm:pt modelId="{11AE500F-AEBD-46D2-AD2C-5038D16D74F1}" type="pres">
      <dgm:prSet presAssocID="{F49AA3E6-0524-460B-ADE9-7079CD3B4ADE}" presName="Name13" presStyleLbl="parChTrans1D2" presStyleIdx="5" presStyleCnt="6"/>
      <dgm:spPr/>
    </dgm:pt>
    <dgm:pt modelId="{9D9FE663-27D9-468B-814F-1AAE31AF6908}" type="pres">
      <dgm:prSet presAssocID="{A3FB424F-5974-484B-A83E-CC656CC9E798}" presName="childText" presStyleLbl="bgAcc1" presStyleIdx="5" presStyleCnt="6" custScaleX="253859">
        <dgm:presLayoutVars>
          <dgm:bulletEnabled val="1"/>
        </dgm:presLayoutVars>
      </dgm:prSet>
      <dgm:spPr/>
    </dgm:pt>
  </dgm:ptLst>
  <dgm:cxnLst>
    <dgm:cxn modelId="{B60AAB0F-A1AD-4A98-A227-0E8A90BAB3B3}" type="presOf" srcId="{8FB31ADD-B621-4F6A-9C0E-C43FC2F11496}" destId="{0B42008F-CB71-4F7B-8C08-3322CF24D376}" srcOrd="0" destOrd="0" presId="urn:microsoft.com/office/officeart/2005/8/layout/hierarchy3"/>
    <dgm:cxn modelId="{A703D017-462C-4B3E-93A9-7F93638ACFB0}" srcId="{FFCEBB02-2164-41F1-9224-9796CBE2D222}" destId="{46A4A951-515D-49FA-A590-DD7B0663529F}" srcOrd="1" destOrd="0" parTransId="{62752EF8-98CA-4467-9C45-0C66276322B3}" sibTransId="{1C0F385D-7819-4406-ACFE-B704C57F7FAF}"/>
    <dgm:cxn modelId="{0DFE142E-5537-4029-8457-3EE06590C5A2}" type="presOf" srcId="{A90A7313-E967-4A3D-9CB9-56A3728C7443}" destId="{8978CAD2-40AA-4932-B467-940D49EFB439}" srcOrd="0" destOrd="0" presId="urn:microsoft.com/office/officeart/2005/8/layout/hierarchy3"/>
    <dgm:cxn modelId="{4F8D4C3F-E5F8-48CB-9683-2FA8893D925D}" srcId="{FFCEBB02-2164-41F1-9224-9796CBE2D222}" destId="{68F07CA7-6500-47D1-9521-B327BB51B8BD}" srcOrd="3" destOrd="0" parTransId="{B798994D-3F4F-4E51-8C3F-EEE4EFE432D1}" sibTransId="{893D4D95-8BE5-4528-A887-ECDDD203C0A1}"/>
    <dgm:cxn modelId="{D746E740-CE87-4750-AEC8-95045EF90562}" srcId="{FFCEBB02-2164-41F1-9224-9796CBE2D222}" destId="{73DEC1F0-8AC7-4BD1-AFF6-CC71F3D908FE}" srcOrd="4" destOrd="0" parTransId="{3839E7B0-3F4C-4EAD-97B9-CDE9BD4E3A29}" sibTransId="{F007CBB3-074B-485F-B1CD-FE869AF4DF08}"/>
    <dgm:cxn modelId="{96892741-EAB8-46CC-B007-71817B96712E}" srcId="{FFCEBB02-2164-41F1-9224-9796CBE2D222}" destId="{B1193528-3CA9-4E99-98FA-9342A35A70AE}" srcOrd="2" destOrd="0" parTransId="{C00730F2-5DCC-4E54-A27C-419D7DF25A3F}" sibTransId="{9B5F84FF-5549-43B7-901C-6E7F1A34FE8C}"/>
    <dgm:cxn modelId="{EFC2526C-504A-48AE-89CA-D3D941ECDB54}" srcId="{FFCEBB02-2164-41F1-9224-9796CBE2D222}" destId="{A3FB424F-5974-484B-A83E-CC656CC9E798}" srcOrd="5" destOrd="0" parTransId="{F49AA3E6-0524-460B-ADE9-7079CD3B4ADE}" sibTransId="{68DF2BCF-5AB9-4B59-AC80-C760904FE920}"/>
    <dgm:cxn modelId="{9AF1CE52-A394-4640-8819-965DDA0DA52F}" type="presOf" srcId="{C00730F2-5DCC-4E54-A27C-419D7DF25A3F}" destId="{253C588B-906B-48AD-A113-8EA109AB465C}" srcOrd="0" destOrd="0" presId="urn:microsoft.com/office/officeart/2005/8/layout/hierarchy3"/>
    <dgm:cxn modelId="{831A968C-5923-472E-9349-0B1D689C2513}" type="presOf" srcId="{FFCEBB02-2164-41F1-9224-9796CBE2D222}" destId="{D55303EB-9B3E-4398-8EAE-971BA07CC756}" srcOrd="0" destOrd="0" presId="urn:microsoft.com/office/officeart/2005/8/layout/hierarchy3"/>
    <dgm:cxn modelId="{46308C93-A562-4674-8630-DC13D2A71865}" type="presOf" srcId="{A3FB424F-5974-484B-A83E-CC656CC9E798}" destId="{9D9FE663-27D9-468B-814F-1AAE31AF6908}" srcOrd="0" destOrd="0" presId="urn:microsoft.com/office/officeart/2005/8/layout/hierarchy3"/>
    <dgm:cxn modelId="{DBF9DF95-4081-456D-8E40-CA4DCDB17DF5}" type="presOf" srcId="{F49AA3E6-0524-460B-ADE9-7079CD3B4ADE}" destId="{11AE500F-AEBD-46D2-AD2C-5038D16D74F1}" srcOrd="0" destOrd="0" presId="urn:microsoft.com/office/officeart/2005/8/layout/hierarchy3"/>
    <dgm:cxn modelId="{A39CEEA5-3DD7-4F29-8974-51A90AF58268}" type="presOf" srcId="{46A4A951-515D-49FA-A590-DD7B0663529F}" destId="{FB3709A6-6376-458F-8F22-25DB381D16B1}" srcOrd="0" destOrd="0" presId="urn:microsoft.com/office/officeart/2005/8/layout/hierarchy3"/>
    <dgm:cxn modelId="{443374A6-BBE4-47AB-A485-16755BA0003B}" type="presOf" srcId="{62752EF8-98CA-4467-9C45-0C66276322B3}" destId="{A9F2141B-E86E-459A-8BA6-F0CC662A6EE1}" srcOrd="0" destOrd="0" presId="urn:microsoft.com/office/officeart/2005/8/layout/hierarchy3"/>
    <dgm:cxn modelId="{2F7E07A8-E5D6-4AB1-92B5-73EB2A168883}" type="presOf" srcId="{68F07CA7-6500-47D1-9521-B327BB51B8BD}" destId="{FCF0BDA9-121A-47F9-A238-634C3CBD0AD2}" srcOrd="0" destOrd="0" presId="urn:microsoft.com/office/officeart/2005/8/layout/hierarchy3"/>
    <dgm:cxn modelId="{7CA8C9B3-4873-4609-BA7D-F5E7FB3876AA}" type="presOf" srcId="{FFCEBB02-2164-41F1-9224-9796CBE2D222}" destId="{4EBF7208-2949-409C-99EF-85CB04C1D03F}" srcOrd="1" destOrd="0" presId="urn:microsoft.com/office/officeart/2005/8/layout/hierarchy3"/>
    <dgm:cxn modelId="{355A42C0-B0E8-4882-9214-ABFC0268669A}" type="presOf" srcId="{B798994D-3F4F-4E51-8C3F-EEE4EFE432D1}" destId="{971F47D6-8265-4D4D-B047-3095B48B9DB3}" srcOrd="0" destOrd="0" presId="urn:microsoft.com/office/officeart/2005/8/layout/hierarchy3"/>
    <dgm:cxn modelId="{A5C010CF-4AB1-4FB5-B0A3-82EBEEB623F0}" type="presOf" srcId="{B1193528-3CA9-4E99-98FA-9342A35A70AE}" destId="{EAE5BDF5-3847-471D-B714-FB548A45D544}" srcOrd="0" destOrd="0" presId="urn:microsoft.com/office/officeart/2005/8/layout/hierarchy3"/>
    <dgm:cxn modelId="{EA3778D0-75DB-4FC0-AFC2-F2BB2DC228FC}" type="presOf" srcId="{73DEC1F0-8AC7-4BD1-AFF6-CC71F3D908FE}" destId="{F277EE41-CA88-40C9-AC82-BC3AF90CB10E}" srcOrd="0" destOrd="0" presId="urn:microsoft.com/office/officeart/2005/8/layout/hierarchy3"/>
    <dgm:cxn modelId="{4CEC88D5-0558-43E7-BB44-3D7C180D71C8}" srcId="{2082DE9E-84A1-4FB9-9B0B-74CCBF1FC696}" destId="{FFCEBB02-2164-41F1-9224-9796CBE2D222}" srcOrd="0" destOrd="0" parTransId="{9F164318-2F47-40B8-A16D-68D5865FBA4C}" sibTransId="{F3369960-B16A-4F54-BCC6-63FBCE4D677B}"/>
    <dgm:cxn modelId="{269310E1-1B8C-499E-9CC5-74373F6CB9E0}" type="presOf" srcId="{2082DE9E-84A1-4FB9-9B0B-74CCBF1FC696}" destId="{7FE15978-6040-4FA0-987F-7397359DF7D3}" srcOrd="0" destOrd="0" presId="urn:microsoft.com/office/officeart/2005/8/layout/hierarchy3"/>
    <dgm:cxn modelId="{FAA7E8F7-49EE-4704-A2D1-A6529BB96147}" type="presOf" srcId="{3839E7B0-3F4C-4EAD-97B9-CDE9BD4E3A29}" destId="{C866C75B-F184-4CCB-B1F0-EE13E300BF00}" srcOrd="0" destOrd="0" presId="urn:microsoft.com/office/officeart/2005/8/layout/hierarchy3"/>
    <dgm:cxn modelId="{9FC422F8-137B-4B4E-8A99-48B6EEF2C6A8}" srcId="{FFCEBB02-2164-41F1-9224-9796CBE2D222}" destId="{A90A7313-E967-4A3D-9CB9-56A3728C7443}" srcOrd="0" destOrd="0" parTransId="{8FB31ADD-B621-4F6A-9C0E-C43FC2F11496}" sibTransId="{43929122-0868-4A2F-9169-93F27C44D721}"/>
    <dgm:cxn modelId="{EB1A26DF-851B-4B02-9B67-C6F3BDE585D4}" type="presParOf" srcId="{7FE15978-6040-4FA0-987F-7397359DF7D3}" destId="{180E9E9C-83E8-4C7A-B5F8-9C73E7823F21}" srcOrd="0" destOrd="0" presId="urn:microsoft.com/office/officeart/2005/8/layout/hierarchy3"/>
    <dgm:cxn modelId="{95C790E8-8544-4770-869F-2751AFFC4CA1}" type="presParOf" srcId="{180E9E9C-83E8-4C7A-B5F8-9C73E7823F21}" destId="{6A4495A9-9DA0-4973-A8C9-7D313EA23B9B}" srcOrd="0" destOrd="0" presId="urn:microsoft.com/office/officeart/2005/8/layout/hierarchy3"/>
    <dgm:cxn modelId="{BEFD3810-B697-4AD9-BF16-A06F5373DC62}" type="presParOf" srcId="{6A4495A9-9DA0-4973-A8C9-7D313EA23B9B}" destId="{D55303EB-9B3E-4398-8EAE-971BA07CC756}" srcOrd="0" destOrd="0" presId="urn:microsoft.com/office/officeart/2005/8/layout/hierarchy3"/>
    <dgm:cxn modelId="{AA6A1036-C8B9-4A02-8DDE-9A14FF090D3E}" type="presParOf" srcId="{6A4495A9-9DA0-4973-A8C9-7D313EA23B9B}" destId="{4EBF7208-2949-409C-99EF-85CB04C1D03F}" srcOrd="1" destOrd="0" presId="urn:microsoft.com/office/officeart/2005/8/layout/hierarchy3"/>
    <dgm:cxn modelId="{CFB88A57-9417-4D61-99CF-EFB8EDE9D375}" type="presParOf" srcId="{180E9E9C-83E8-4C7A-B5F8-9C73E7823F21}" destId="{12B311B2-962C-4AC9-AD3C-96091F8AFAA8}" srcOrd="1" destOrd="0" presId="urn:microsoft.com/office/officeart/2005/8/layout/hierarchy3"/>
    <dgm:cxn modelId="{97D22F1C-6B62-43BB-97E1-651F60232874}" type="presParOf" srcId="{12B311B2-962C-4AC9-AD3C-96091F8AFAA8}" destId="{0B42008F-CB71-4F7B-8C08-3322CF24D376}" srcOrd="0" destOrd="0" presId="urn:microsoft.com/office/officeart/2005/8/layout/hierarchy3"/>
    <dgm:cxn modelId="{5F43277E-B050-4B62-891A-2E9AF49B3A90}" type="presParOf" srcId="{12B311B2-962C-4AC9-AD3C-96091F8AFAA8}" destId="{8978CAD2-40AA-4932-B467-940D49EFB439}" srcOrd="1" destOrd="0" presId="urn:microsoft.com/office/officeart/2005/8/layout/hierarchy3"/>
    <dgm:cxn modelId="{018FC13E-B791-43B6-A121-D4F9509F6BE9}" type="presParOf" srcId="{12B311B2-962C-4AC9-AD3C-96091F8AFAA8}" destId="{A9F2141B-E86E-459A-8BA6-F0CC662A6EE1}" srcOrd="2" destOrd="0" presId="urn:microsoft.com/office/officeart/2005/8/layout/hierarchy3"/>
    <dgm:cxn modelId="{C9197CD3-AA3C-4B10-AF02-4997C1C30542}" type="presParOf" srcId="{12B311B2-962C-4AC9-AD3C-96091F8AFAA8}" destId="{FB3709A6-6376-458F-8F22-25DB381D16B1}" srcOrd="3" destOrd="0" presId="urn:microsoft.com/office/officeart/2005/8/layout/hierarchy3"/>
    <dgm:cxn modelId="{A6B726F0-8146-40E3-946D-D8577B84C043}" type="presParOf" srcId="{12B311B2-962C-4AC9-AD3C-96091F8AFAA8}" destId="{253C588B-906B-48AD-A113-8EA109AB465C}" srcOrd="4" destOrd="0" presId="urn:microsoft.com/office/officeart/2005/8/layout/hierarchy3"/>
    <dgm:cxn modelId="{6A7FD06A-B50B-413E-8A5A-11722FDAC545}" type="presParOf" srcId="{12B311B2-962C-4AC9-AD3C-96091F8AFAA8}" destId="{EAE5BDF5-3847-471D-B714-FB548A45D544}" srcOrd="5" destOrd="0" presId="urn:microsoft.com/office/officeart/2005/8/layout/hierarchy3"/>
    <dgm:cxn modelId="{61A712FF-2C71-40EA-A20F-760864CC1964}" type="presParOf" srcId="{12B311B2-962C-4AC9-AD3C-96091F8AFAA8}" destId="{971F47D6-8265-4D4D-B047-3095B48B9DB3}" srcOrd="6" destOrd="0" presId="urn:microsoft.com/office/officeart/2005/8/layout/hierarchy3"/>
    <dgm:cxn modelId="{1DE9175D-4CE4-4299-A1CB-7566A54A196A}" type="presParOf" srcId="{12B311B2-962C-4AC9-AD3C-96091F8AFAA8}" destId="{FCF0BDA9-121A-47F9-A238-634C3CBD0AD2}" srcOrd="7" destOrd="0" presId="urn:microsoft.com/office/officeart/2005/8/layout/hierarchy3"/>
    <dgm:cxn modelId="{AB2A33C7-A1C2-48F7-BACE-42D684E96334}" type="presParOf" srcId="{12B311B2-962C-4AC9-AD3C-96091F8AFAA8}" destId="{C866C75B-F184-4CCB-B1F0-EE13E300BF00}" srcOrd="8" destOrd="0" presId="urn:microsoft.com/office/officeart/2005/8/layout/hierarchy3"/>
    <dgm:cxn modelId="{55FA90C1-81C9-425C-A7E6-348ECE1C3606}" type="presParOf" srcId="{12B311B2-962C-4AC9-AD3C-96091F8AFAA8}" destId="{F277EE41-CA88-40C9-AC82-BC3AF90CB10E}" srcOrd="9" destOrd="0" presId="urn:microsoft.com/office/officeart/2005/8/layout/hierarchy3"/>
    <dgm:cxn modelId="{0D4718A7-C45E-4F7F-8202-2EBD97C6F5F1}" type="presParOf" srcId="{12B311B2-962C-4AC9-AD3C-96091F8AFAA8}" destId="{11AE500F-AEBD-46D2-AD2C-5038D16D74F1}" srcOrd="10" destOrd="0" presId="urn:microsoft.com/office/officeart/2005/8/layout/hierarchy3"/>
    <dgm:cxn modelId="{F985DDA5-708E-4AEB-9D13-676F02418335}" type="presParOf" srcId="{12B311B2-962C-4AC9-AD3C-96091F8AFAA8}" destId="{9D9FE663-27D9-468B-814F-1AAE31AF6908}" srcOrd="1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63E083-CEE8-471F-8342-B08E2DD3A94C}" type="doc">
      <dgm:prSet loTypeId="urn:microsoft.com/office/officeart/2005/8/layout/hierarchy3" loCatId="hierarchy" qsTypeId="urn:microsoft.com/office/officeart/2005/8/quickstyle/3d3" qsCatId="3D" csTypeId="urn:microsoft.com/office/officeart/2005/8/colors/colorful4" csCatId="colorful" phldr="1"/>
      <dgm:spPr/>
      <dgm:t>
        <a:bodyPr/>
        <a:lstStyle/>
        <a:p>
          <a:endParaRPr lang="en-US"/>
        </a:p>
      </dgm:t>
    </dgm:pt>
    <dgm:pt modelId="{4B6C093C-9A28-4A0D-8687-FFF6890EB2FA}">
      <dgm:prSet custT="1"/>
      <dgm:spPr>
        <a:solidFill>
          <a:srgbClr val="688ACE"/>
        </a:solidFill>
      </dgm:spPr>
      <dgm:t>
        <a:bodyPr/>
        <a:lstStyle/>
        <a:p>
          <a:pPr rtl="0"/>
          <a:r>
            <a:rPr lang="en-US" sz="1800" dirty="0"/>
            <a:t>Primary</a:t>
          </a:r>
          <a:r>
            <a:rPr lang="en-US" sz="1400" dirty="0"/>
            <a:t> </a:t>
          </a:r>
          <a:r>
            <a:rPr lang="en-US" sz="1800" dirty="0"/>
            <a:t>Care</a:t>
          </a:r>
          <a:r>
            <a:rPr lang="en-US" sz="1400" dirty="0"/>
            <a:t> </a:t>
          </a:r>
          <a:r>
            <a:rPr lang="en-US" sz="1800" dirty="0"/>
            <a:t>Providers (MDs and DOs)</a:t>
          </a:r>
        </a:p>
      </dgm:t>
    </dgm:pt>
    <dgm:pt modelId="{B5930954-2AF5-4F16-8EC2-D8E36BD14039}" type="parTrans" cxnId="{3FD390E8-BB1A-4637-B319-5ED201DFF0AE}">
      <dgm:prSet/>
      <dgm:spPr/>
      <dgm:t>
        <a:bodyPr/>
        <a:lstStyle/>
        <a:p>
          <a:endParaRPr lang="en-US"/>
        </a:p>
      </dgm:t>
    </dgm:pt>
    <dgm:pt modelId="{B0A2FDFF-ECB7-438B-ABC3-73397E830706}" type="sibTrans" cxnId="{3FD390E8-BB1A-4637-B319-5ED201DFF0AE}">
      <dgm:prSet/>
      <dgm:spPr/>
      <dgm:t>
        <a:bodyPr/>
        <a:lstStyle/>
        <a:p>
          <a:endParaRPr lang="en-US"/>
        </a:p>
      </dgm:t>
    </dgm:pt>
    <dgm:pt modelId="{E786F8F9-EE7A-414B-9705-0EECE0CF914D}">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General Practice</a:t>
          </a:r>
        </a:p>
      </dgm:t>
    </dgm:pt>
    <dgm:pt modelId="{6E65CABE-7D6B-46E3-8E04-BB371F4C2A9B}" type="parTrans" cxnId="{E57A7FE9-AAAD-4320-B89C-7C7504723C6D}">
      <dgm:prSet/>
      <dgm:spPr>
        <a:ln>
          <a:solidFill>
            <a:schemeClr val="tx1">
              <a:lumMod val="65000"/>
              <a:lumOff val="35000"/>
            </a:schemeClr>
          </a:solidFill>
        </a:ln>
      </dgm:spPr>
      <dgm:t>
        <a:bodyPr/>
        <a:lstStyle/>
        <a:p>
          <a:endParaRPr lang="en-US"/>
        </a:p>
      </dgm:t>
    </dgm:pt>
    <dgm:pt modelId="{A49D85DB-605F-457E-AFDD-48455E22CC32}" type="sibTrans" cxnId="{E57A7FE9-AAAD-4320-B89C-7C7504723C6D}">
      <dgm:prSet/>
      <dgm:spPr/>
      <dgm:t>
        <a:bodyPr/>
        <a:lstStyle/>
        <a:p>
          <a:endParaRPr lang="en-US"/>
        </a:p>
      </dgm:t>
    </dgm:pt>
    <dgm:pt modelId="{90005484-CFBD-4836-AAD6-F1E0EAF0FD46}">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General Internal Medicine</a:t>
          </a:r>
        </a:p>
      </dgm:t>
    </dgm:pt>
    <dgm:pt modelId="{80BE1881-A2DA-451D-9F40-599A99F8DD3B}" type="parTrans" cxnId="{2BD403D2-4185-4561-BEA0-3F1FA1A3CD1C}">
      <dgm:prSet/>
      <dgm:spPr>
        <a:ln>
          <a:solidFill>
            <a:schemeClr val="tx1">
              <a:lumMod val="65000"/>
              <a:lumOff val="35000"/>
            </a:schemeClr>
          </a:solidFill>
        </a:ln>
      </dgm:spPr>
      <dgm:t>
        <a:bodyPr/>
        <a:lstStyle/>
        <a:p>
          <a:endParaRPr lang="en-US"/>
        </a:p>
      </dgm:t>
    </dgm:pt>
    <dgm:pt modelId="{BC540AAB-60A3-4F89-92D5-6CBA8C11BA6E}" type="sibTrans" cxnId="{2BD403D2-4185-4561-BEA0-3F1FA1A3CD1C}">
      <dgm:prSet/>
      <dgm:spPr/>
      <dgm:t>
        <a:bodyPr/>
        <a:lstStyle/>
        <a:p>
          <a:endParaRPr lang="en-US"/>
        </a:p>
      </dgm:t>
    </dgm:pt>
    <dgm:pt modelId="{375F5361-CB39-492E-81A2-D09EEAB1F19C}">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Family Practice</a:t>
          </a:r>
        </a:p>
      </dgm:t>
    </dgm:pt>
    <dgm:pt modelId="{0BB70350-A511-4423-9438-DB9142D6AA6E}" type="parTrans" cxnId="{CC8AA92E-D692-46D8-8EBA-9CF06B9F1998}">
      <dgm:prSet/>
      <dgm:spPr>
        <a:ln>
          <a:solidFill>
            <a:schemeClr val="tx1">
              <a:lumMod val="65000"/>
              <a:lumOff val="35000"/>
            </a:schemeClr>
          </a:solidFill>
        </a:ln>
      </dgm:spPr>
      <dgm:t>
        <a:bodyPr/>
        <a:lstStyle/>
        <a:p>
          <a:endParaRPr lang="en-US"/>
        </a:p>
      </dgm:t>
    </dgm:pt>
    <dgm:pt modelId="{283A5232-3D2A-4D54-BDF4-173836AD5FBA}" type="sibTrans" cxnId="{CC8AA92E-D692-46D8-8EBA-9CF06B9F1998}">
      <dgm:prSet/>
      <dgm:spPr/>
      <dgm:t>
        <a:bodyPr/>
        <a:lstStyle/>
        <a:p>
          <a:endParaRPr lang="en-US"/>
        </a:p>
      </dgm:t>
    </dgm:pt>
    <dgm:pt modelId="{E4FBDE2B-D42B-4EB5-99BA-848D2EB24FB3}">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Pediatrics</a:t>
          </a:r>
        </a:p>
      </dgm:t>
    </dgm:pt>
    <dgm:pt modelId="{53540A4C-1425-45E6-94DF-FEFA16DC6CBE}" type="parTrans" cxnId="{2369A465-2E7B-4362-B9D6-5431A0F4B949}">
      <dgm:prSet/>
      <dgm:spPr>
        <a:ln>
          <a:solidFill>
            <a:schemeClr val="tx1">
              <a:lumMod val="65000"/>
              <a:lumOff val="35000"/>
            </a:schemeClr>
          </a:solidFill>
        </a:ln>
      </dgm:spPr>
      <dgm:t>
        <a:bodyPr/>
        <a:lstStyle/>
        <a:p>
          <a:endParaRPr lang="en-US"/>
        </a:p>
      </dgm:t>
    </dgm:pt>
    <dgm:pt modelId="{CC81AE93-D6D8-443C-85BD-5DAC2D090192}" type="sibTrans" cxnId="{2369A465-2E7B-4362-B9D6-5431A0F4B949}">
      <dgm:prSet/>
      <dgm:spPr/>
      <dgm:t>
        <a:bodyPr/>
        <a:lstStyle/>
        <a:p>
          <a:endParaRPr lang="en-US"/>
        </a:p>
      </dgm:t>
    </dgm:pt>
    <dgm:pt modelId="{199A014D-EB6D-4541-AA55-1A3982220087}">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Obstetrics and Gynecology</a:t>
          </a:r>
        </a:p>
      </dgm:t>
    </dgm:pt>
    <dgm:pt modelId="{B062E1A6-CC9D-46F8-A538-58D7AA329A5E}" type="parTrans" cxnId="{09A0EA66-8337-4534-9643-4C3D9CEBFAD1}">
      <dgm:prSet/>
      <dgm:spPr>
        <a:ln>
          <a:solidFill>
            <a:schemeClr val="tx1">
              <a:lumMod val="65000"/>
              <a:lumOff val="35000"/>
            </a:schemeClr>
          </a:solidFill>
        </a:ln>
      </dgm:spPr>
      <dgm:t>
        <a:bodyPr/>
        <a:lstStyle/>
        <a:p>
          <a:endParaRPr lang="en-US"/>
        </a:p>
      </dgm:t>
    </dgm:pt>
    <dgm:pt modelId="{83D6237C-1955-4D6D-8234-CA1C80C29153}" type="sibTrans" cxnId="{09A0EA66-8337-4534-9643-4C3D9CEBFAD1}">
      <dgm:prSet/>
      <dgm:spPr/>
      <dgm:t>
        <a:bodyPr/>
        <a:lstStyle/>
        <a:p>
          <a:endParaRPr lang="en-US"/>
        </a:p>
      </dgm:t>
    </dgm:pt>
    <dgm:pt modelId="{AACCA1E9-0030-4296-BC5B-65F227FA61B8}" type="pres">
      <dgm:prSet presAssocID="{CB63E083-CEE8-471F-8342-B08E2DD3A94C}" presName="diagram" presStyleCnt="0">
        <dgm:presLayoutVars>
          <dgm:chPref val="1"/>
          <dgm:dir/>
          <dgm:animOne val="branch"/>
          <dgm:animLvl val="lvl"/>
          <dgm:resizeHandles/>
        </dgm:presLayoutVars>
      </dgm:prSet>
      <dgm:spPr/>
    </dgm:pt>
    <dgm:pt modelId="{0C890772-252A-455A-A8D2-A4B066223253}" type="pres">
      <dgm:prSet presAssocID="{4B6C093C-9A28-4A0D-8687-FFF6890EB2FA}" presName="root" presStyleCnt="0"/>
      <dgm:spPr/>
    </dgm:pt>
    <dgm:pt modelId="{0D2267F2-57BA-4A33-9CC6-120B5A275EC1}" type="pres">
      <dgm:prSet presAssocID="{4B6C093C-9A28-4A0D-8687-FFF6890EB2FA}" presName="rootComposite" presStyleCnt="0"/>
      <dgm:spPr/>
    </dgm:pt>
    <dgm:pt modelId="{097C6EEE-19BE-46F0-9F32-E8A22423042C}" type="pres">
      <dgm:prSet presAssocID="{4B6C093C-9A28-4A0D-8687-FFF6890EB2FA}" presName="rootText" presStyleLbl="node1" presStyleIdx="0" presStyleCnt="1" custScaleX="311160" custScaleY="183301" custLinFactNeighborX="1404" custLinFactNeighborY="-352"/>
      <dgm:spPr/>
    </dgm:pt>
    <dgm:pt modelId="{42E4439F-C47C-4905-923B-7A3994DAE72A}" type="pres">
      <dgm:prSet presAssocID="{4B6C093C-9A28-4A0D-8687-FFF6890EB2FA}" presName="rootConnector" presStyleLbl="node1" presStyleIdx="0" presStyleCnt="1"/>
      <dgm:spPr/>
    </dgm:pt>
    <dgm:pt modelId="{6EC26412-F6EA-4589-ADF8-7972B90C29B8}" type="pres">
      <dgm:prSet presAssocID="{4B6C093C-9A28-4A0D-8687-FFF6890EB2FA}" presName="childShape" presStyleCnt="0"/>
      <dgm:spPr/>
    </dgm:pt>
    <dgm:pt modelId="{4B2279C9-DE00-4BDB-AEAD-B74F29E7DD6A}" type="pres">
      <dgm:prSet presAssocID="{6E65CABE-7D6B-46E3-8E04-BB371F4C2A9B}" presName="Name13" presStyleLbl="parChTrans1D2" presStyleIdx="0" presStyleCnt="5"/>
      <dgm:spPr/>
    </dgm:pt>
    <dgm:pt modelId="{7A236DE4-CCEC-41A9-A565-FADD767689F0}" type="pres">
      <dgm:prSet presAssocID="{E786F8F9-EE7A-414B-9705-0EECE0CF914D}" presName="childText" presStyleLbl="bgAcc1" presStyleIdx="0" presStyleCnt="5" custScaleX="302371" custScaleY="150948">
        <dgm:presLayoutVars>
          <dgm:bulletEnabled val="1"/>
        </dgm:presLayoutVars>
      </dgm:prSet>
      <dgm:spPr/>
    </dgm:pt>
    <dgm:pt modelId="{F02E15A2-43F1-445A-92EC-E8ACB9EE4CCE}" type="pres">
      <dgm:prSet presAssocID="{80BE1881-A2DA-451D-9F40-599A99F8DD3B}" presName="Name13" presStyleLbl="parChTrans1D2" presStyleIdx="1" presStyleCnt="5"/>
      <dgm:spPr/>
    </dgm:pt>
    <dgm:pt modelId="{285F4EF5-9EC8-4A13-8900-7D5D8A84EDDB}" type="pres">
      <dgm:prSet presAssocID="{90005484-CFBD-4836-AAD6-F1E0EAF0FD46}" presName="childText" presStyleLbl="bgAcc1" presStyleIdx="1" presStyleCnt="5" custScaleX="302588" custScaleY="227781">
        <dgm:presLayoutVars>
          <dgm:bulletEnabled val="1"/>
        </dgm:presLayoutVars>
      </dgm:prSet>
      <dgm:spPr/>
    </dgm:pt>
    <dgm:pt modelId="{B6479B26-8CCF-4ECE-9680-A60FED4B4996}" type="pres">
      <dgm:prSet presAssocID="{0BB70350-A511-4423-9438-DB9142D6AA6E}" presName="Name13" presStyleLbl="parChTrans1D2" presStyleIdx="2" presStyleCnt="5"/>
      <dgm:spPr/>
    </dgm:pt>
    <dgm:pt modelId="{7D462FE3-3738-490A-A7FA-7B346F6C78A1}" type="pres">
      <dgm:prSet presAssocID="{375F5361-CB39-492E-81A2-D09EEAB1F19C}" presName="childText" presStyleLbl="bgAcc1" presStyleIdx="2" presStyleCnt="5" custScaleX="300290" custScaleY="145030">
        <dgm:presLayoutVars>
          <dgm:bulletEnabled val="1"/>
        </dgm:presLayoutVars>
      </dgm:prSet>
      <dgm:spPr/>
    </dgm:pt>
    <dgm:pt modelId="{153CFED0-25D6-4F92-923C-040F9C038722}" type="pres">
      <dgm:prSet presAssocID="{53540A4C-1425-45E6-94DF-FEFA16DC6CBE}" presName="Name13" presStyleLbl="parChTrans1D2" presStyleIdx="3" presStyleCnt="5"/>
      <dgm:spPr/>
    </dgm:pt>
    <dgm:pt modelId="{AD42F0FA-865E-4C0B-A971-331EAE05274A}" type="pres">
      <dgm:prSet presAssocID="{E4FBDE2B-D42B-4EB5-99BA-848D2EB24FB3}" presName="childText" presStyleLbl="bgAcc1" presStyleIdx="3" presStyleCnt="5" custScaleX="302371" custScaleY="117306">
        <dgm:presLayoutVars>
          <dgm:bulletEnabled val="1"/>
        </dgm:presLayoutVars>
      </dgm:prSet>
      <dgm:spPr/>
    </dgm:pt>
    <dgm:pt modelId="{9084C786-382D-45C0-8EF1-9BB137EBFF67}" type="pres">
      <dgm:prSet presAssocID="{B062E1A6-CC9D-46F8-A538-58D7AA329A5E}" presName="Name13" presStyleLbl="parChTrans1D2" presStyleIdx="4" presStyleCnt="5"/>
      <dgm:spPr/>
    </dgm:pt>
    <dgm:pt modelId="{447EF883-17C8-456A-A79E-BCA39DB68238}" type="pres">
      <dgm:prSet presAssocID="{199A014D-EB6D-4541-AA55-1A3982220087}" presName="childText" presStyleLbl="bgAcc1" presStyleIdx="4" presStyleCnt="5" custScaleX="302371" custScaleY="186159">
        <dgm:presLayoutVars>
          <dgm:bulletEnabled val="1"/>
        </dgm:presLayoutVars>
      </dgm:prSet>
      <dgm:spPr/>
    </dgm:pt>
  </dgm:ptLst>
  <dgm:cxnLst>
    <dgm:cxn modelId="{AAFDC00B-8C14-4A37-BF80-5CEA3D27BBC4}" type="presOf" srcId="{4B6C093C-9A28-4A0D-8687-FFF6890EB2FA}" destId="{42E4439F-C47C-4905-923B-7A3994DAE72A}" srcOrd="1" destOrd="0" presId="urn:microsoft.com/office/officeart/2005/8/layout/hierarchy3"/>
    <dgm:cxn modelId="{E7D6160C-EA91-45F6-98BD-BEAA5C6C3477}" type="presOf" srcId="{CB63E083-CEE8-471F-8342-B08E2DD3A94C}" destId="{AACCA1E9-0030-4296-BC5B-65F227FA61B8}" srcOrd="0" destOrd="0" presId="urn:microsoft.com/office/officeart/2005/8/layout/hierarchy3"/>
    <dgm:cxn modelId="{8EFD8A14-BDA6-41EB-81EC-DA03B88A38A3}" type="presOf" srcId="{6E65CABE-7D6B-46E3-8E04-BB371F4C2A9B}" destId="{4B2279C9-DE00-4BDB-AEAD-B74F29E7DD6A}" srcOrd="0" destOrd="0" presId="urn:microsoft.com/office/officeart/2005/8/layout/hierarchy3"/>
    <dgm:cxn modelId="{CC8AA92E-D692-46D8-8EBA-9CF06B9F1998}" srcId="{4B6C093C-9A28-4A0D-8687-FFF6890EB2FA}" destId="{375F5361-CB39-492E-81A2-D09EEAB1F19C}" srcOrd="2" destOrd="0" parTransId="{0BB70350-A511-4423-9438-DB9142D6AA6E}" sibTransId="{283A5232-3D2A-4D54-BDF4-173836AD5FBA}"/>
    <dgm:cxn modelId="{2369A465-2E7B-4362-B9D6-5431A0F4B949}" srcId="{4B6C093C-9A28-4A0D-8687-FFF6890EB2FA}" destId="{E4FBDE2B-D42B-4EB5-99BA-848D2EB24FB3}" srcOrd="3" destOrd="0" parTransId="{53540A4C-1425-45E6-94DF-FEFA16DC6CBE}" sibTransId="{CC81AE93-D6D8-443C-85BD-5DAC2D090192}"/>
    <dgm:cxn modelId="{09A0EA66-8337-4534-9643-4C3D9CEBFAD1}" srcId="{4B6C093C-9A28-4A0D-8687-FFF6890EB2FA}" destId="{199A014D-EB6D-4541-AA55-1A3982220087}" srcOrd="4" destOrd="0" parTransId="{B062E1A6-CC9D-46F8-A538-58D7AA329A5E}" sibTransId="{83D6237C-1955-4D6D-8234-CA1C80C29153}"/>
    <dgm:cxn modelId="{995A0C6B-5B36-47EA-8B9D-0BB8832D6C23}" type="presOf" srcId="{375F5361-CB39-492E-81A2-D09EEAB1F19C}" destId="{7D462FE3-3738-490A-A7FA-7B346F6C78A1}" srcOrd="0" destOrd="0" presId="urn:microsoft.com/office/officeart/2005/8/layout/hierarchy3"/>
    <dgm:cxn modelId="{900DAB6B-A584-4AD3-9D63-F7531D1FA1AD}" type="presOf" srcId="{4B6C093C-9A28-4A0D-8687-FFF6890EB2FA}" destId="{097C6EEE-19BE-46F0-9F32-E8A22423042C}" srcOrd="0" destOrd="0" presId="urn:microsoft.com/office/officeart/2005/8/layout/hierarchy3"/>
    <dgm:cxn modelId="{3F242F5A-E02D-48A3-94E4-F98E6586335E}" type="presOf" srcId="{E4FBDE2B-D42B-4EB5-99BA-848D2EB24FB3}" destId="{AD42F0FA-865E-4C0B-A971-331EAE05274A}" srcOrd="0" destOrd="0" presId="urn:microsoft.com/office/officeart/2005/8/layout/hierarchy3"/>
    <dgm:cxn modelId="{C50D179C-C003-4A89-8701-EB3C29841F32}" type="presOf" srcId="{0BB70350-A511-4423-9438-DB9142D6AA6E}" destId="{B6479B26-8CCF-4ECE-9680-A60FED4B4996}" srcOrd="0" destOrd="0" presId="urn:microsoft.com/office/officeart/2005/8/layout/hierarchy3"/>
    <dgm:cxn modelId="{2BD403D2-4185-4561-BEA0-3F1FA1A3CD1C}" srcId="{4B6C093C-9A28-4A0D-8687-FFF6890EB2FA}" destId="{90005484-CFBD-4836-AAD6-F1E0EAF0FD46}" srcOrd="1" destOrd="0" parTransId="{80BE1881-A2DA-451D-9F40-599A99F8DD3B}" sibTransId="{BC540AAB-60A3-4F89-92D5-6CBA8C11BA6E}"/>
    <dgm:cxn modelId="{14784FD9-720D-4768-AE73-6387FFC47B14}" type="presOf" srcId="{B062E1A6-CC9D-46F8-A538-58D7AA329A5E}" destId="{9084C786-382D-45C0-8EF1-9BB137EBFF67}" srcOrd="0" destOrd="0" presId="urn:microsoft.com/office/officeart/2005/8/layout/hierarchy3"/>
    <dgm:cxn modelId="{EEBBD4E0-E3CC-406B-B8AE-94906EA91A30}" type="presOf" srcId="{53540A4C-1425-45E6-94DF-FEFA16DC6CBE}" destId="{153CFED0-25D6-4F92-923C-040F9C038722}" srcOrd="0" destOrd="0" presId="urn:microsoft.com/office/officeart/2005/8/layout/hierarchy3"/>
    <dgm:cxn modelId="{3FD390E8-BB1A-4637-B319-5ED201DFF0AE}" srcId="{CB63E083-CEE8-471F-8342-B08E2DD3A94C}" destId="{4B6C093C-9A28-4A0D-8687-FFF6890EB2FA}" srcOrd="0" destOrd="0" parTransId="{B5930954-2AF5-4F16-8EC2-D8E36BD14039}" sibTransId="{B0A2FDFF-ECB7-438B-ABC3-73397E830706}"/>
    <dgm:cxn modelId="{E57A7FE9-AAAD-4320-B89C-7C7504723C6D}" srcId="{4B6C093C-9A28-4A0D-8687-FFF6890EB2FA}" destId="{E786F8F9-EE7A-414B-9705-0EECE0CF914D}" srcOrd="0" destOrd="0" parTransId="{6E65CABE-7D6B-46E3-8E04-BB371F4C2A9B}" sibTransId="{A49D85DB-605F-457E-AFDD-48455E22CC32}"/>
    <dgm:cxn modelId="{312740EF-1FDD-4A00-B243-59C54E5EE979}" type="presOf" srcId="{E786F8F9-EE7A-414B-9705-0EECE0CF914D}" destId="{7A236DE4-CCEC-41A9-A565-FADD767689F0}" srcOrd="0" destOrd="0" presId="urn:microsoft.com/office/officeart/2005/8/layout/hierarchy3"/>
    <dgm:cxn modelId="{CA8AA9F0-3403-4261-BD75-365B3664FBF4}" type="presOf" srcId="{199A014D-EB6D-4541-AA55-1A3982220087}" destId="{447EF883-17C8-456A-A79E-BCA39DB68238}" srcOrd="0" destOrd="0" presId="urn:microsoft.com/office/officeart/2005/8/layout/hierarchy3"/>
    <dgm:cxn modelId="{0FC992F4-11FB-43F3-BF87-AE7BC628B16B}" type="presOf" srcId="{90005484-CFBD-4836-AAD6-F1E0EAF0FD46}" destId="{285F4EF5-9EC8-4A13-8900-7D5D8A84EDDB}" srcOrd="0" destOrd="0" presId="urn:microsoft.com/office/officeart/2005/8/layout/hierarchy3"/>
    <dgm:cxn modelId="{DA755EF7-16D5-45AE-B9CC-A7B7325D2549}" type="presOf" srcId="{80BE1881-A2DA-451D-9F40-599A99F8DD3B}" destId="{F02E15A2-43F1-445A-92EC-E8ACB9EE4CCE}" srcOrd="0" destOrd="0" presId="urn:microsoft.com/office/officeart/2005/8/layout/hierarchy3"/>
    <dgm:cxn modelId="{341A778C-E2B1-420D-8C42-CB38CAA7D99E}" type="presParOf" srcId="{AACCA1E9-0030-4296-BC5B-65F227FA61B8}" destId="{0C890772-252A-455A-A8D2-A4B066223253}" srcOrd="0" destOrd="0" presId="urn:microsoft.com/office/officeart/2005/8/layout/hierarchy3"/>
    <dgm:cxn modelId="{24257AAC-5FD5-45C7-98D5-99E0117ECDBD}" type="presParOf" srcId="{0C890772-252A-455A-A8D2-A4B066223253}" destId="{0D2267F2-57BA-4A33-9CC6-120B5A275EC1}" srcOrd="0" destOrd="0" presId="urn:microsoft.com/office/officeart/2005/8/layout/hierarchy3"/>
    <dgm:cxn modelId="{349097CE-DC1A-4EDB-9599-42814AC239F9}" type="presParOf" srcId="{0D2267F2-57BA-4A33-9CC6-120B5A275EC1}" destId="{097C6EEE-19BE-46F0-9F32-E8A22423042C}" srcOrd="0" destOrd="0" presId="urn:microsoft.com/office/officeart/2005/8/layout/hierarchy3"/>
    <dgm:cxn modelId="{EE07A924-C3A0-4C92-8097-344650E909E8}" type="presParOf" srcId="{0D2267F2-57BA-4A33-9CC6-120B5A275EC1}" destId="{42E4439F-C47C-4905-923B-7A3994DAE72A}" srcOrd="1" destOrd="0" presId="urn:microsoft.com/office/officeart/2005/8/layout/hierarchy3"/>
    <dgm:cxn modelId="{E8852986-CB0C-44C2-ACCE-B333C1A9253A}" type="presParOf" srcId="{0C890772-252A-455A-A8D2-A4B066223253}" destId="{6EC26412-F6EA-4589-ADF8-7972B90C29B8}" srcOrd="1" destOrd="0" presId="urn:microsoft.com/office/officeart/2005/8/layout/hierarchy3"/>
    <dgm:cxn modelId="{6E454DA5-FF3D-43C8-9BC4-5B76AB963C3A}" type="presParOf" srcId="{6EC26412-F6EA-4589-ADF8-7972B90C29B8}" destId="{4B2279C9-DE00-4BDB-AEAD-B74F29E7DD6A}" srcOrd="0" destOrd="0" presId="urn:microsoft.com/office/officeart/2005/8/layout/hierarchy3"/>
    <dgm:cxn modelId="{8668D294-0D04-4C9A-9CEC-D7B2A0DE72CE}" type="presParOf" srcId="{6EC26412-F6EA-4589-ADF8-7972B90C29B8}" destId="{7A236DE4-CCEC-41A9-A565-FADD767689F0}" srcOrd="1" destOrd="0" presId="urn:microsoft.com/office/officeart/2005/8/layout/hierarchy3"/>
    <dgm:cxn modelId="{2D007089-0D9B-4637-A40B-66B6FF0C2782}" type="presParOf" srcId="{6EC26412-F6EA-4589-ADF8-7972B90C29B8}" destId="{F02E15A2-43F1-445A-92EC-E8ACB9EE4CCE}" srcOrd="2" destOrd="0" presId="urn:microsoft.com/office/officeart/2005/8/layout/hierarchy3"/>
    <dgm:cxn modelId="{F8015B33-742E-499A-8216-D62FE0130BB2}" type="presParOf" srcId="{6EC26412-F6EA-4589-ADF8-7972B90C29B8}" destId="{285F4EF5-9EC8-4A13-8900-7D5D8A84EDDB}" srcOrd="3" destOrd="0" presId="urn:microsoft.com/office/officeart/2005/8/layout/hierarchy3"/>
    <dgm:cxn modelId="{DFCAA565-ED94-4ACA-9CB0-A64A3D4B2E72}" type="presParOf" srcId="{6EC26412-F6EA-4589-ADF8-7972B90C29B8}" destId="{B6479B26-8CCF-4ECE-9680-A60FED4B4996}" srcOrd="4" destOrd="0" presId="urn:microsoft.com/office/officeart/2005/8/layout/hierarchy3"/>
    <dgm:cxn modelId="{699A6B10-8C88-47E0-9B14-1716470D223B}" type="presParOf" srcId="{6EC26412-F6EA-4589-ADF8-7972B90C29B8}" destId="{7D462FE3-3738-490A-A7FA-7B346F6C78A1}" srcOrd="5" destOrd="0" presId="urn:microsoft.com/office/officeart/2005/8/layout/hierarchy3"/>
    <dgm:cxn modelId="{8DF3AA33-E179-4E9A-93E2-53A6518D293F}" type="presParOf" srcId="{6EC26412-F6EA-4589-ADF8-7972B90C29B8}" destId="{153CFED0-25D6-4F92-923C-040F9C038722}" srcOrd="6" destOrd="0" presId="urn:microsoft.com/office/officeart/2005/8/layout/hierarchy3"/>
    <dgm:cxn modelId="{551BDA5A-C46F-4080-85CE-94DC4EEAC712}" type="presParOf" srcId="{6EC26412-F6EA-4589-ADF8-7972B90C29B8}" destId="{AD42F0FA-865E-4C0B-A971-331EAE05274A}" srcOrd="7" destOrd="0" presId="urn:microsoft.com/office/officeart/2005/8/layout/hierarchy3"/>
    <dgm:cxn modelId="{5F0D959B-9FDC-46EC-9337-5F905DBD4C5B}" type="presParOf" srcId="{6EC26412-F6EA-4589-ADF8-7972B90C29B8}" destId="{9084C786-382D-45C0-8EF1-9BB137EBFF67}" srcOrd="8" destOrd="0" presId="urn:microsoft.com/office/officeart/2005/8/layout/hierarchy3"/>
    <dgm:cxn modelId="{B943EB16-5E09-4667-84EB-DABF7F60D63E}" type="presParOf" srcId="{6EC26412-F6EA-4589-ADF8-7972B90C29B8}" destId="{447EF883-17C8-456A-A79E-BCA39DB68238}" srcOrd="9"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F853FF-CCDD-421E-9D5F-4F862B6CAB6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265ABF6F-3997-4CBC-AE04-28F98508575B}">
      <dgm:prSet phldrT="[Text]"/>
      <dgm:spPr>
        <a:solidFill>
          <a:schemeClr val="accent2"/>
        </a:solidFill>
        <a:scene3d>
          <a:camera prst="orthographicFront"/>
          <a:lightRig rig="threePt" dir="t"/>
        </a:scene3d>
        <a:sp3d>
          <a:bevelT/>
        </a:sp3d>
      </dgm:spPr>
      <dgm:t>
        <a:bodyPr/>
        <a:lstStyle/>
        <a:p>
          <a:r>
            <a:rPr lang="en-US" dirty="0"/>
            <a:t>Data Sources</a:t>
          </a:r>
        </a:p>
      </dgm:t>
    </dgm:pt>
    <dgm:pt modelId="{A61AB34D-0EC1-49F5-B91C-3A7B8B66D063}" type="parTrans" cxnId="{C5E8F14B-4D16-4AA6-8161-39F9E06990CE}">
      <dgm:prSet/>
      <dgm:spPr/>
      <dgm:t>
        <a:bodyPr/>
        <a:lstStyle/>
        <a:p>
          <a:endParaRPr lang="en-US"/>
        </a:p>
      </dgm:t>
    </dgm:pt>
    <dgm:pt modelId="{967F1E9D-162E-445B-BDF0-116005D626D7}" type="sibTrans" cxnId="{C5E8F14B-4D16-4AA6-8161-39F9E06990CE}">
      <dgm:prSet/>
      <dgm:spPr>
        <a:solidFill>
          <a:schemeClr val="tx1"/>
        </a:solidFill>
      </dgm:spPr>
      <dgm:t>
        <a:bodyPr/>
        <a:lstStyle/>
        <a:p>
          <a:endParaRPr lang="en-US"/>
        </a:p>
      </dgm:t>
    </dgm:pt>
    <dgm:pt modelId="{D4315EE6-29FB-4671-92E0-0D6A4F326CAB}">
      <dgm:prSet phldrT="[Text]"/>
      <dgm:spPr>
        <a:solidFill>
          <a:schemeClr val="accent4">
            <a:lumMod val="40000"/>
            <a:lumOff val="60000"/>
            <a:alpha val="90000"/>
          </a:schemeClr>
        </a:solidFill>
        <a:scene3d>
          <a:camera prst="orthographicFront"/>
          <a:lightRig rig="threePt" dir="t"/>
        </a:scene3d>
        <a:sp3d>
          <a:bevelT/>
        </a:sp3d>
      </dgm:spPr>
      <dgm:t>
        <a:bodyPr/>
        <a:lstStyle/>
        <a:p>
          <a:r>
            <a:rPr lang="en-US" dirty="0"/>
            <a:t>Shortage Designation Survey</a:t>
          </a:r>
        </a:p>
      </dgm:t>
    </dgm:pt>
    <dgm:pt modelId="{0324387D-4D89-4E95-BD6E-7EC84E1D5558}" type="parTrans" cxnId="{CE80F6E5-4267-4A52-B078-434DE0C961A5}">
      <dgm:prSet/>
      <dgm:spPr/>
      <dgm:t>
        <a:bodyPr/>
        <a:lstStyle/>
        <a:p>
          <a:endParaRPr lang="en-US"/>
        </a:p>
      </dgm:t>
    </dgm:pt>
    <dgm:pt modelId="{2A22D040-735E-425B-B05D-B9FDF31B4D2C}" type="sibTrans" cxnId="{CE80F6E5-4267-4A52-B078-434DE0C961A5}">
      <dgm:prSet/>
      <dgm:spPr/>
      <dgm:t>
        <a:bodyPr/>
        <a:lstStyle/>
        <a:p>
          <a:endParaRPr lang="en-US"/>
        </a:p>
      </dgm:t>
    </dgm:pt>
    <dgm:pt modelId="{AA16B58E-8AF8-4843-9163-70CE2E735BA0}">
      <dgm:prSet phldrT="[Text]"/>
      <dgm:spPr>
        <a:solidFill>
          <a:schemeClr val="accent4">
            <a:lumMod val="40000"/>
            <a:lumOff val="60000"/>
            <a:alpha val="90000"/>
          </a:schemeClr>
        </a:solidFill>
        <a:scene3d>
          <a:camera prst="orthographicFront"/>
          <a:lightRig rig="threePt" dir="t"/>
        </a:scene3d>
        <a:sp3d>
          <a:bevelT/>
        </a:sp3d>
      </dgm:spPr>
      <dgm:t>
        <a:bodyPr/>
        <a:lstStyle/>
        <a:p>
          <a:r>
            <a:rPr lang="en-US" dirty="0"/>
            <a:t>Medicaid Claims</a:t>
          </a:r>
        </a:p>
      </dgm:t>
    </dgm:pt>
    <dgm:pt modelId="{A898070A-BBAF-4B26-9570-5CA63AAAEAB8}" type="parTrans" cxnId="{4BCEE10E-C877-48E4-BBE0-B2DF2C5CCE5D}">
      <dgm:prSet/>
      <dgm:spPr/>
      <dgm:t>
        <a:bodyPr/>
        <a:lstStyle/>
        <a:p>
          <a:endParaRPr lang="en-US"/>
        </a:p>
      </dgm:t>
    </dgm:pt>
    <dgm:pt modelId="{4E04F4C5-D65D-4CA4-92FC-58162AC4DC4D}" type="sibTrans" cxnId="{4BCEE10E-C877-48E4-BBE0-B2DF2C5CCE5D}">
      <dgm:prSet/>
      <dgm:spPr/>
      <dgm:t>
        <a:bodyPr/>
        <a:lstStyle/>
        <a:p>
          <a:endParaRPr lang="en-US"/>
        </a:p>
      </dgm:t>
    </dgm:pt>
    <dgm:pt modelId="{4EA02ACF-F317-4853-9FD4-89FC6F01C771}">
      <dgm:prSet phldrT="[Text]"/>
      <dgm:spPr>
        <a:solidFill>
          <a:schemeClr val="accent6">
            <a:lumMod val="75000"/>
          </a:schemeClr>
        </a:solidFill>
        <a:scene3d>
          <a:camera prst="orthographicFront"/>
          <a:lightRig rig="threePt" dir="t"/>
        </a:scene3d>
        <a:sp3d>
          <a:bevelT/>
        </a:sp3d>
      </dgm:spPr>
      <dgm:t>
        <a:bodyPr/>
        <a:lstStyle/>
        <a:p>
          <a:r>
            <a:rPr lang="en-US" dirty="0"/>
            <a:t>Access Barriers</a:t>
          </a:r>
        </a:p>
      </dgm:t>
    </dgm:pt>
    <dgm:pt modelId="{12A000A4-0F0A-4199-A618-434D912EDC20}" type="parTrans" cxnId="{BC6DC759-518D-4122-83FF-F0BC8E5FF3DA}">
      <dgm:prSet/>
      <dgm:spPr/>
      <dgm:t>
        <a:bodyPr/>
        <a:lstStyle/>
        <a:p>
          <a:endParaRPr lang="en-US"/>
        </a:p>
      </dgm:t>
    </dgm:pt>
    <dgm:pt modelId="{613B58D0-C00D-47BE-9BD0-72D92AD71744}" type="sibTrans" cxnId="{BC6DC759-518D-4122-83FF-F0BC8E5FF3DA}">
      <dgm:prSet/>
      <dgm:spPr>
        <a:solidFill>
          <a:schemeClr val="tx1"/>
        </a:solidFill>
      </dgm:spPr>
      <dgm:t>
        <a:bodyPr/>
        <a:lstStyle/>
        <a:p>
          <a:endParaRPr lang="en-US"/>
        </a:p>
      </dgm:t>
    </dgm:pt>
    <dgm:pt modelId="{26C63D56-03EE-4720-8B24-BD9998622D8E}">
      <dgm:prSet phldrT="[Text]"/>
      <dgm:spPr>
        <a:scene3d>
          <a:camera prst="orthographicFront"/>
          <a:lightRig rig="threePt" dir="t"/>
        </a:scene3d>
        <a:sp3d>
          <a:bevelT/>
        </a:sp3d>
      </dgm:spPr>
      <dgm:t>
        <a:bodyPr/>
        <a:lstStyle/>
        <a:p>
          <a:r>
            <a:rPr lang="en-US" dirty="0"/>
            <a:t>Benefits</a:t>
          </a:r>
        </a:p>
      </dgm:t>
    </dgm:pt>
    <dgm:pt modelId="{95411FD6-78AA-4FB9-BECC-C410C77668FE}" type="parTrans" cxnId="{B80562AA-3B8C-4150-A523-0A0EAD2B6840}">
      <dgm:prSet/>
      <dgm:spPr/>
      <dgm:t>
        <a:bodyPr/>
        <a:lstStyle/>
        <a:p>
          <a:endParaRPr lang="en-US"/>
        </a:p>
      </dgm:t>
    </dgm:pt>
    <dgm:pt modelId="{1B504386-849B-4334-B04C-062073C9914C}" type="sibTrans" cxnId="{B80562AA-3B8C-4150-A523-0A0EAD2B6840}">
      <dgm:prSet/>
      <dgm:spPr/>
      <dgm:t>
        <a:bodyPr/>
        <a:lstStyle/>
        <a:p>
          <a:endParaRPr lang="en-US"/>
        </a:p>
      </dgm:t>
    </dgm:pt>
    <dgm:pt modelId="{8A9AB3F6-7E9F-474B-8B85-83A91FA98754}">
      <dgm:prSet phldrT="[Text]"/>
      <dgm:spPr>
        <a:solidFill>
          <a:schemeClr val="accent1">
            <a:lumMod val="20000"/>
            <a:lumOff val="80000"/>
          </a:schemeClr>
        </a:solidFill>
        <a:scene3d>
          <a:camera prst="orthographicFront"/>
          <a:lightRig rig="threePt" dir="t"/>
        </a:scene3d>
        <a:sp3d>
          <a:bevelT/>
        </a:sp3d>
      </dgm:spPr>
      <dgm:t>
        <a:bodyPr/>
        <a:lstStyle/>
        <a:p>
          <a:r>
            <a:rPr lang="en-US" dirty="0"/>
            <a:t>Shortage Designations</a:t>
          </a:r>
        </a:p>
      </dgm:t>
    </dgm:pt>
    <dgm:pt modelId="{6BFB3DF3-A378-43B4-9274-8DFA6577BA62}" type="parTrans" cxnId="{F50A2833-B3B1-4B94-857C-D24759BAD158}">
      <dgm:prSet/>
      <dgm:spPr/>
      <dgm:t>
        <a:bodyPr/>
        <a:lstStyle/>
        <a:p>
          <a:endParaRPr lang="en-US"/>
        </a:p>
      </dgm:t>
    </dgm:pt>
    <dgm:pt modelId="{01A5426F-2E12-4221-A69E-BAC54FFECEBF}" type="sibTrans" cxnId="{F50A2833-B3B1-4B94-857C-D24759BAD158}">
      <dgm:prSet/>
      <dgm:spPr/>
      <dgm:t>
        <a:bodyPr/>
        <a:lstStyle/>
        <a:p>
          <a:endParaRPr lang="en-US"/>
        </a:p>
      </dgm:t>
    </dgm:pt>
    <dgm:pt modelId="{00A590C8-376E-45EC-9C2A-787B43CAF3FD}">
      <dgm:prSet phldrT="[Text]"/>
      <dgm:spPr>
        <a:solidFill>
          <a:schemeClr val="accent1">
            <a:lumMod val="20000"/>
            <a:lumOff val="80000"/>
          </a:schemeClr>
        </a:solidFill>
        <a:scene3d>
          <a:camera prst="orthographicFront"/>
          <a:lightRig rig="threePt" dir="t"/>
        </a:scene3d>
        <a:sp3d>
          <a:bevelT/>
        </a:sp3d>
      </dgm:spPr>
      <dgm:t>
        <a:bodyPr/>
        <a:lstStyle/>
        <a:p>
          <a:r>
            <a:rPr lang="en-US" dirty="0"/>
            <a:t>Recruitment &amp; Retainment of Providers</a:t>
          </a:r>
        </a:p>
      </dgm:t>
    </dgm:pt>
    <dgm:pt modelId="{2044AD83-BA3F-4E39-9D95-8072EBF5C50E}" type="parTrans" cxnId="{CBFE5D69-CF29-4A91-8B92-E4FF8AF5FA8B}">
      <dgm:prSet/>
      <dgm:spPr/>
      <dgm:t>
        <a:bodyPr/>
        <a:lstStyle/>
        <a:p>
          <a:endParaRPr lang="en-US"/>
        </a:p>
      </dgm:t>
    </dgm:pt>
    <dgm:pt modelId="{6BA49277-890C-450B-8081-0484B7237CC7}" type="sibTrans" cxnId="{CBFE5D69-CF29-4A91-8B92-E4FF8AF5FA8B}">
      <dgm:prSet/>
      <dgm:spPr/>
      <dgm:t>
        <a:bodyPr/>
        <a:lstStyle/>
        <a:p>
          <a:endParaRPr lang="en-US"/>
        </a:p>
      </dgm:t>
    </dgm:pt>
    <dgm:pt modelId="{4E3E4815-8A35-4BA4-8FE7-A09048D06A1A}">
      <dgm:prSet phldrT="[Text]"/>
      <dgm:spPr>
        <a:solidFill>
          <a:schemeClr val="accent4">
            <a:lumMod val="40000"/>
            <a:lumOff val="60000"/>
            <a:alpha val="90000"/>
          </a:schemeClr>
        </a:solidFill>
        <a:scene3d>
          <a:camera prst="orthographicFront"/>
          <a:lightRig rig="threePt" dir="t"/>
        </a:scene3d>
        <a:sp3d>
          <a:bevelT/>
        </a:sp3d>
      </dgm:spPr>
      <dgm:t>
        <a:bodyPr/>
        <a:lstStyle/>
        <a:p>
          <a:r>
            <a:rPr lang="en-US" dirty="0"/>
            <a:t>License Board Websites</a:t>
          </a:r>
        </a:p>
      </dgm:t>
    </dgm:pt>
    <dgm:pt modelId="{16F3898A-848D-43CB-B4C7-8446742D3C1A}" type="parTrans" cxnId="{72488D5B-EE33-4948-8D31-427B9B282FD0}">
      <dgm:prSet/>
      <dgm:spPr/>
      <dgm:t>
        <a:bodyPr/>
        <a:lstStyle/>
        <a:p>
          <a:endParaRPr lang="en-US"/>
        </a:p>
      </dgm:t>
    </dgm:pt>
    <dgm:pt modelId="{E74EBFB2-D6A2-41A2-B865-459FD4E70114}" type="sibTrans" cxnId="{72488D5B-EE33-4948-8D31-427B9B282FD0}">
      <dgm:prSet/>
      <dgm:spPr/>
      <dgm:t>
        <a:bodyPr/>
        <a:lstStyle/>
        <a:p>
          <a:endParaRPr lang="en-US"/>
        </a:p>
      </dgm:t>
    </dgm:pt>
    <dgm:pt modelId="{24712B28-1BE1-43B4-BC8F-BB0DF1172806}">
      <dgm:prSet phldrT="[Text]"/>
      <dgm:spPr>
        <a:solidFill>
          <a:schemeClr val="accent1">
            <a:lumMod val="20000"/>
            <a:lumOff val="80000"/>
          </a:schemeClr>
        </a:solidFill>
        <a:scene3d>
          <a:camera prst="orthographicFront"/>
          <a:lightRig rig="threePt" dir="t"/>
        </a:scene3d>
        <a:sp3d>
          <a:bevelT/>
        </a:sp3d>
      </dgm:spPr>
      <dgm:t>
        <a:bodyPr/>
        <a:lstStyle/>
        <a:p>
          <a:r>
            <a:rPr lang="en-US" dirty="0"/>
            <a:t>Alignment of State Funds to Needs of the State</a:t>
          </a:r>
        </a:p>
      </dgm:t>
    </dgm:pt>
    <dgm:pt modelId="{E2CB93FB-F377-4160-A45C-AD78B6933A96}" type="parTrans" cxnId="{8D519E9C-6E1A-4FFD-BAA1-22A6EB2BE0B7}">
      <dgm:prSet/>
      <dgm:spPr/>
      <dgm:t>
        <a:bodyPr/>
        <a:lstStyle/>
        <a:p>
          <a:endParaRPr lang="en-US"/>
        </a:p>
      </dgm:t>
    </dgm:pt>
    <dgm:pt modelId="{A8EEECCD-F39D-4C70-BE7C-0072F718458D}" type="sibTrans" cxnId="{8D519E9C-6E1A-4FFD-BAA1-22A6EB2BE0B7}">
      <dgm:prSet/>
      <dgm:spPr/>
      <dgm:t>
        <a:bodyPr/>
        <a:lstStyle/>
        <a:p>
          <a:endParaRPr lang="en-US"/>
        </a:p>
      </dgm:t>
    </dgm:pt>
    <dgm:pt modelId="{4BB5026F-24F8-4C45-BE9B-CCBE83D63C57}">
      <dgm:prSet phldrT="[Text]"/>
      <dgm:spPr>
        <a:solidFill>
          <a:schemeClr val="accent6">
            <a:lumMod val="40000"/>
            <a:lumOff val="60000"/>
            <a:alpha val="90000"/>
          </a:schemeClr>
        </a:solidFill>
        <a:scene3d>
          <a:camera prst="orthographicFront"/>
          <a:lightRig rig="threePt" dir="t"/>
        </a:scene3d>
        <a:sp3d>
          <a:bevelT/>
        </a:sp3d>
      </dgm:spPr>
      <dgm:t>
        <a:bodyPr/>
        <a:lstStyle/>
        <a:p>
          <a:r>
            <a:rPr lang="en-US" dirty="0"/>
            <a:t>Provider Availability to Residents</a:t>
          </a:r>
        </a:p>
      </dgm:t>
    </dgm:pt>
    <dgm:pt modelId="{14C9704E-BE11-43FC-894D-22957B3C7213}" type="sibTrans" cxnId="{B49D9125-A50A-4B5C-B8FB-B31017E59BE1}">
      <dgm:prSet/>
      <dgm:spPr/>
      <dgm:t>
        <a:bodyPr/>
        <a:lstStyle/>
        <a:p>
          <a:endParaRPr lang="en-US"/>
        </a:p>
      </dgm:t>
    </dgm:pt>
    <dgm:pt modelId="{7E8D113F-D3DF-4C11-8902-D7D9054F3239}" type="parTrans" cxnId="{B49D9125-A50A-4B5C-B8FB-B31017E59BE1}">
      <dgm:prSet/>
      <dgm:spPr/>
      <dgm:t>
        <a:bodyPr/>
        <a:lstStyle/>
        <a:p>
          <a:endParaRPr lang="en-US"/>
        </a:p>
      </dgm:t>
    </dgm:pt>
    <dgm:pt modelId="{0DA25E6C-FF8D-44FC-BCD7-639123F06F8C}">
      <dgm:prSet phldrT="[Text]"/>
      <dgm:spPr>
        <a:solidFill>
          <a:schemeClr val="accent6">
            <a:lumMod val="40000"/>
            <a:lumOff val="60000"/>
            <a:alpha val="90000"/>
          </a:schemeClr>
        </a:solidFill>
        <a:scene3d>
          <a:camera prst="orthographicFront"/>
          <a:lightRig rig="threePt" dir="t"/>
        </a:scene3d>
        <a:sp3d>
          <a:bevelT/>
        </a:sp3d>
      </dgm:spPr>
      <dgm:t>
        <a:bodyPr/>
        <a:lstStyle/>
        <a:p>
          <a:r>
            <a:rPr lang="en-US" dirty="0"/>
            <a:t>Types of Providers</a:t>
          </a:r>
        </a:p>
      </dgm:t>
    </dgm:pt>
    <dgm:pt modelId="{CF904D65-7172-495A-B90F-8DC489CDA868}" type="sibTrans" cxnId="{D0243D07-CFBB-45E2-9A9A-C46F1253FC6A}">
      <dgm:prSet/>
      <dgm:spPr/>
      <dgm:t>
        <a:bodyPr/>
        <a:lstStyle/>
        <a:p>
          <a:endParaRPr lang="en-US"/>
        </a:p>
      </dgm:t>
    </dgm:pt>
    <dgm:pt modelId="{114F1E4C-3660-44A6-AF17-B6BB5E41475B}" type="parTrans" cxnId="{D0243D07-CFBB-45E2-9A9A-C46F1253FC6A}">
      <dgm:prSet/>
      <dgm:spPr/>
      <dgm:t>
        <a:bodyPr/>
        <a:lstStyle/>
        <a:p>
          <a:endParaRPr lang="en-US"/>
        </a:p>
      </dgm:t>
    </dgm:pt>
    <dgm:pt modelId="{E9E9EBAE-9B27-4EEF-9650-81B154EE70B7}">
      <dgm:prSet phldrT="[Text]"/>
      <dgm:spPr>
        <a:solidFill>
          <a:schemeClr val="accent6">
            <a:lumMod val="40000"/>
            <a:lumOff val="60000"/>
            <a:alpha val="90000"/>
          </a:schemeClr>
        </a:solidFill>
        <a:scene3d>
          <a:camera prst="orthographicFront"/>
          <a:lightRig rig="threePt" dir="t"/>
        </a:scene3d>
        <a:sp3d>
          <a:bevelT/>
        </a:sp3d>
      </dgm:spPr>
      <dgm:t>
        <a:bodyPr/>
        <a:lstStyle/>
        <a:p>
          <a:r>
            <a:rPr lang="en-US" dirty="0"/>
            <a:t>Capacity</a:t>
          </a:r>
        </a:p>
      </dgm:t>
    </dgm:pt>
    <dgm:pt modelId="{3CDFEBA9-9F82-44E6-A8F4-46A790C73F7A}" type="sibTrans" cxnId="{C863BED0-59C9-40B6-85D5-16BABFAAB7F3}">
      <dgm:prSet/>
      <dgm:spPr/>
      <dgm:t>
        <a:bodyPr/>
        <a:lstStyle/>
        <a:p>
          <a:endParaRPr lang="en-US"/>
        </a:p>
      </dgm:t>
    </dgm:pt>
    <dgm:pt modelId="{5900FC85-7C48-4B14-BC45-463733F995AB}" type="parTrans" cxnId="{C863BED0-59C9-40B6-85D5-16BABFAAB7F3}">
      <dgm:prSet/>
      <dgm:spPr/>
      <dgm:t>
        <a:bodyPr/>
        <a:lstStyle/>
        <a:p>
          <a:endParaRPr lang="en-US"/>
        </a:p>
      </dgm:t>
    </dgm:pt>
    <dgm:pt modelId="{CDC04505-88C1-44C3-A974-5F4A796A5EB3}">
      <dgm:prSet phldrT="[Text]"/>
      <dgm:spPr>
        <a:solidFill>
          <a:schemeClr val="accent6">
            <a:lumMod val="40000"/>
            <a:lumOff val="60000"/>
            <a:alpha val="90000"/>
          </a:schemeClr>
        </a:solidFill>
        <a:scene3d>
          <a:camera prst="orthographicFront"/>
          <a:lightRig rig="threePt" dir="t"/>
        </a:scene3d>
        <a:sp3d>
          <a:bevelT/>
        </a:sp3d>
      </dgm:spPr>
      <dgm:t>
        <a:bodyPr/>
        <a:lstStyle/>
        <a:p>
          <a:r>
            <a:rPr lang="en-US" dirty="0"/>
            <a:t>Open Panels</a:t>
          </a:r>
        </a:p>
      </dgm:t>
    </dgm:pt>
    <dgm:pt modelId="{F7B828DC-3822-46AA-B67A-4391B3E3FB34}" type="sibTrans" cxnId="{BA3C1924-D4FE-4BDA-A970-50E7A5478080}">
      <dgm:prSet/>
      <dgm:spPr/>
      <dgm:t>
        <a:bodyPr/>
        <a:lstStyle/>
        <a:p>
          <a:endParaRPr lang="en-US"/>
        </a:p>
      </dgm:t>
    </dgm:pt>
    <dgm:pt modelId="{A643691B-BEC8-460E-B8BD-A915AC7B7239}" type="parTrans" cxnId="{BA3C1924-D4FE-4BDA-A970-50E7A5478080}">
      <dgm:prSet/>
      <dgm:spPr/>
      <dgm:t>
        <a:bodyPr/>
        <a:lstStyle/>
        <a:p>
          <a:endParaRPr lang="en-US"/>
        </a:p>
      </dgm:t>
    </dgm:pt>
    <dgm:pt modelId="{9D3782E3-FF0A-4541-A979-9B35068262B6}">
      <dgm:prSet phldrT="[Text]"/>
      <dgm:spPr>
        <a:solidFill>
          <a:schemeClr val="accent4">
            <a:lumMod val="40000"/>
            <a:lumOff val="60000"/>
            <a:alpha val="90000"/>
          </a:schemeClr>
        </a:solidFill>
        <a:scene3d>
          <a:camera prst="orthographicFront"/>
          <a:lightRig rig="threePt" dir="t"/>
        </a:scene3d>
        <a:sp3d>
          <a:bevelT/>
        </a:sp3d>
      </dgm:spPr>
      <dgm:t>
        <a:bodyPr/>
        <a:lstStyle/>
        <a:p>
          <a:r>
            <a:rPr lang="en-US" dirty="0"/>
            <a:t>Community Surveys</a:t>
          </a:r>
        </a:p>
      </dgm:t>
    </dgm:pt>
    <dgm:pt modelId="{1FA4D65A-8E2B-40DF-A26B-0C0EA595E68A}" type="parTrans" cxnId="{89DE6D5E-F3AF-4CD3-8045-8D3E8235FC79}">
      <dgm:prSet/>
      <dgm:spPr/>
    </dgm:pt>
    <dgm:pt modelId="{A7A31CED-35D7-411F-A52B-2ED54A22A3A1}" type="sibTrans" cxnId="{89DE6D5E-F3AF-4CD3-8045-8D3E8235FC79}">
      <dgm:prSet/>
      <dgm:spPr/>
    </dgm:pt>
    <dgm:pt modelId="{82934A2C-C807-42EC-A56E-C4221751CB2F}">
      <dgm:prSet phldrT="[Text]"/>
      <dgm:spPr>
        <a:solidFill>
          <a:schemeClr val="accent4">
            <a:lumMod val="40000"/>
            <a:lumOff val="60000"/>
            <a:alpha val="90000"/>
          </a:schemeClr>
        </a:solidFill>
        <a:scene3d>
          <a:camera prst="orthographicFront"/>
          <a:lightRig rig="threePt" dir="t"/>
        </a:scene3d>
        <a:sp3d>
          <a:bevelT/>
        </a:sp3d>
      </dgm:spPr>
      <dgm:t>
        <a:bodyPr/>
        <a:lstStyle/>
        <a:p>
          <a:r>
            <a:rPr lang="en-US" dirty="0"/>
            <a:t>Internet Search</a:t>
          </a:r>
        </a:p>
      </dgm:t>
    </dgm:pt>
    <dgm:pt modelId="{4815CF37-0781-45FC-B20A-C1B6F072AD8D}" type="parTrans" cxnId="{D5B700C2-81CB-4316-93CE-CA0718D6D4EB}">
      <dgm:prSet/>
      <dgm:spPr/>
    </dgm:pt>
    <dgm:pt modelId="{1352E0AD-B45F-49F7-AA31-3A84A1B497CC}" type="sibTrans" cxnId="{D5B700C2-81CB-4316-93CE-CA0718D6D4EB}">
      <dgm:prSet/>
      <dgm:spPr/>
    </dgm:pt>
    <dgm:pt modelId="{40972AE9-2D45-4ACF-B538-3AD04F6527E0}">
      <dgm:prSet phldrT="[Text]"/>
      <dgm:spPr>
        <a:solidFill>
          <a:schemeClr val="accent6">
            <a:lumMod val="40000"/>
            <a:lumOff val="60000"/>
            <a:alpha val="90000"/>
          </a:schemeClr>
        </a:solidFill>
        <a:scene3d>
          <a:camera prst="orthographicFront"/>
          <a:lightRig rig="threePt" dir="t"/>
        </a:scene3d>
        <a:sp3d>
          <a:bevelT/>
        </a:sp3d>
      </dgm:spPr>
      <dgm:t>
        <a:bodyPr/>
        <a:lstStyle/>
        <a:p>
          <a:r>
            <a:rPr lang="en-US" dirty="0"/>
            <a:t>Insurance</a:t>
          </a:r>
        </a:p>
      </dgm:t>
    </dgm:pt>
    <dgm:pt modelId="{FEFAA117-6980-4297-9377-9CDCACD22FF4}" type="parTrans" cxnId="{B2FB85E2-EF2F-4448-A4B7-43B6F475AA3C}">
      <dgm:prSet/>
      <dgm:spPr/>
    </dgm:pt>
    <dgm:pt modelId="{B295A3DF-0DC6-4BF6-89C9-E7D9B340E243}" type="sibTrans" cxnId="{B2FB85E2-EF2F-4448-A4B7-43B6F475AA3C}">
      <dgm:prSet/>
      <dgm:spPr/>
    </dgm:pt>
    <dgm:pt modelId="{499FFCB5-CBE3-4127-804B-C919D8B0BCE6}" type="pres">
      <dgm:prSet presAssocID="{69F853FF-CCDD-421E-9D5F-4F862B6CAB6F}" presName="Name0" presStyleCnt="0">
        <dgm:presLayoutVars>
          <dgm:dir/>
          <dgm:animLvl val="lvl"/>
          <dgm:resizeHandles val="exact"/>
        </dgm:presLayoutVars>
      </dgm:prSet>
      <dgm:spPr/>
    </dgm:pt>
    <dgm:pt modelId="{5AF7C279-2C05-4062-A9D5-81052686A049}" type="pres">
      <dgm:prSet presAssocID="{69F853FF-CCDD-421E-9D5F-4F862B6CAB6F}" presName="tSp" presStyleCnt="0"/>
      <dgm:spPr/>
    </dgm:pt>
    <dgm:pt modelId="{76808EC3-6189-477C-A92B-16CF28569EAC}" type="pres">
      <dgm:prSet presAssocID="{69F853FF-CCDD-421E-9D5F-4F862B6CAB6F}" presName="bSp" presStyleCnt="0"/>
      <dgm:spPr/>
    </dgm:pt>
    <dgm:pt modelId="{9CE70452-0B18-4B5A-8503-C2795E3D70C4}" type="pres">
      <dgm:prSet presAssocID="{69F853FF-CCDD-421E-9D5F-4F862B6CAB6F}" presName="process" presStyleCnt="0"/>
      <dgm:spPr/>
    </dgm:pt>
    <dgm:pt modelId="{7E9E3B3A-5996-45BD-9BDB-ECB3BDECAE10}" type="pres">
      <dgm:prSet presAssocID="{265ABF6F-3997-4CBC-AE04-28F98508575B}" presName="composite1" presStyleCnt="0"/>
      <dgm:spPr/>
    </dgm:pt>
    <dgm:pt modelId="{A4F480C8-6DCE-4F03-BD2D-FB1A94A26177}" type="pres">
      <dgm:prSet presAssocID="{265ABF6F-3997-4CBC-AE04-28F98508575B}" presName="dummyNode1" presStyleLbl="node1" presStyleIdx="0" presStyleCnt="3"/>
      <dgm:spPr/>
    </dgm:pt>
    <dgm:pt modelId="{7F9390FD-1F7D-4ABD-8EB3-8B0940116292}" type="pres">
      <dgm:prSet presAssocID="{265ABF6F-3997-4CBC-AE04-28F98508575B}" presName="childNode1" presStyleLbl="bgAcc1" presStyleIdx="0" presStyleCnt="3">
        <dgm:presLayoutVars>
          <dgm:bulletEnabled val="1"/>
        </dgm:presLayoutVars>
      </dgm:prSet>
      <dgm:spPr/>
    </dgm:pt>
    <dgm:pt modelId="{036B0C0A-6B26-4293-A62F-6B9C3436C64C}" type="pres">
      <dgm:prSet presAssocID="{265ABF6F-3997-4CBC-AE04-28F98508575B}" presName="childNode1tx" presStyleLbl="bgAcc1" presStyleIdx="0" presStyleCnt="3">
        <dgm:presLayoutVars>
          <dgm:bulletEnabled val="1"/>
        </dgm:presLayoutVars>
      </dgm:prSet>
      <dgm:spPr/>
    </dgm:pt>
    <dgm:pt modelId="{81858F61-BCA4-4DF6-A740-F647E96D9F5B}" type="pres">
      <dgm:prSet presAssocID="{265ABF6F-3997-4CBC-AE04-28F98508575B}" presName="parentNode1" presStyleLbl="node1" presStyleIdx="0" presStyleCnt="3">
        <dgm:presLayoutVars>
          <dgm:chMax val="1"/>
          <dgm:bulletEnabled val="1"/>
        </dgm:presLayoutVars>
      </dgm:prSet>
      <dgm:spPr/>
    </dgm:pt>
    <dgm:pt modelId="{CF5DF58C-3C2A-45C3-90A5-A7F91ED02A1D}" type="pres">
      <dgm:prSet presAssocID="{265ABF6F-3997-4CBC-AE04-28F98508575B}" presName="connSite1" presStyleCnt="0"/>
      <dgm:spPr/>
    </dgm:pt>
    <dgm:pt modelId="{4712B636-8CB0-4271-BB78-320694584991}" type="pres">
      <dgm:prSet presAssocID="{967F1E9D-162E-445B-BDF0-116005D626D7}" presName="Name9" presStyleLbl="sibTrans2D1" presStyleIdx="0" presStyleCnt="2"/>
      <dgm:spPr/>
    </dgm:pt>
    <dgm:pt modelId="{399E2C61-EE3A-43B8-95FB-626D48EF61B9}" type="pres">
      <dgm:prSet presAssocID="{4EA02ACF-F317-4853-9FD4-89FC6F01C771}" presName="composite2" presStyleCnt="0"/>
      <dgm:spPr/>
    </dgm:pt>
    <dgm:pt modelId="{455A8005-7856-499F-B39F-06214BF0F24E}" type="pres">
      <dgm:prSet presAssocID="{4EA02ACF-F317-4853-9FD4-89FC6F01C771}" presName="dummyNode2" presStyleLbl="node1" presStyleIdx="0" presStyleCnt="3"/>
      <dgm:spPr/>
    </dgm:pt>
    <dgm:pt modelId="{350ED8B7-350F-4F63-A688-6B34C3426C9F}" type="pres">
      <dgm:prSet presAssocID="{4EA02ACF-F317-4853-9FD4-89FC6F01C771}" presName="childNode2" presStyleLbl="bgAcc1" presStyleIdx="1" presStyleCnt="3">
        <dgm:presLayoutVars>
          <dgm:bulletEnabled val="1"/>
        </dgm:presLayoutVars>
      </dgm:prSet>
      <dgm:spPr/>
    </dgm:pt>
    <dgm:pt modelId="{14296F25-9092-43A4-BEF2-8E0D6A40EE54}" type="pres">
      <dgm:prSet presAssocID="{4EA02ACF-F317-4853-9FD4-89FC6F01C771}" presName="childNode2tx" presStyleLbl="bgAcc1" presStyleIdx="1" presStyleCnt="3">
        <dgm:presLayoutVars>
          <dgm:bulletEnabled val="1"/>
        </dgm:presLayoutVars>
      </dgm:prSet>
      <dgm:spPr/>
    </dgm:pt>
    <dgm:pt modelId="{4D98A039-36FF-4290-A6B4-9C3F6C141E83}" type="pres">
      <dgm:prSet presAssocID="{4EA02ACF-F317-4853-9FD4-89FC6F01C771}" presName="parentNode2" presStyleLbl="node1" presStyleIdx="1" presStyleCnt="3">
        <dgm:presLayoutVars>
          <dgm:chMax val="0"/>
          <dgm:bulletEnabled val="1"/>
        </dgm:presLayoutVars>
      </dgm:prSet>
      <dgm:spPr/>
    </dgm:pt>
    <dgm:pt modelId="{681D1F46-3E7C-41C6-8617-72BA26083CF7}" type="pres">
      <dgm:prSet presAssocID="{4EA02ACF-F317-4853-9FD4-89FC6F01C771}" presName="connSite2" presStyleCnt="0"/>
      <dgm:spPr/>
    </dgm:pt>
    <dgm:pt modelId="{F54DBB08-682F-46F2-B09D-D76CC923E665}" type="pres">
      <dgm:prSet presAssocID="{613B58D0-C00D-47BE-9BD0-72D92AD71744}" presName="Name18" presStyleLbl="sibTrans2D1" presStyleIdx="1" presStyleCnt="2"/>
      <dgm:spPr/>
    </dgm:pt>
    <dgm:pt modelId="{9DE60C64-C6BB-47F6-8CD9-5F26603ADFE3}" type="pres">
      <dgm:prSet presAssocID="{26C63D56-03EE-4720-8B24-BD9998622D8E}" presName="composite1" presStyleCnt="0"/>
      <dgm:spPr/>
    </dgm:pt>
    <dgm:pt modelId="{6296C354-CC88-446D-9305-41B0FE1B52F1}" type="pres">
      <dgm:prSet presAssocID="{26C63D56-03EE-4720-8B24-BD9998622D8E}" presName="dummyNode1" presStyleLbl="node1" presStyleIdx="1" presStyleCnt="3"/>
      <dgm:spPr/>
    </dgm:pt>
    <dgm:pt modelId="{77874282-1A81-46D0-B9DC-680F32B70944}" type="pres">
      <dgm:prSet presAssocID="{26C63D56-03EE-4720-8B24-BD9998622D8E}" presName="childNode1" presStyleLbl="bgAcc1" presStyleIdx="2" presStyleCnt="3">
        <dgm:presLayoutVars>
          <dgm:bulletEnabled val="1"/>
        </dgm:presLayoutVars>
      </dgm:prSet>
      <dgm:spPr/>
    </dgm:pt>
    <dgm:pt modelId="{A38DAB55-A81B-4EDE-9BB6-756D0B17A9FC}" type="pres">
      <dgm:prSet presAssocID="{26C63D56-03EE-4720-8B24-BD9998622D8E}" presName="childNode1tx" presStyleLbl="bgAcc1" presStyleIdx="2" presStyleCnt="3">
        <dgm:presLayoutVars>
          <dgm:bulletEnabled val="1"/>
        </dgm:presLayoutVars>
      </dgm:prSet>
      <dgm:spPr/>
    </dgm:pt>
    <dgm:pt modelId="{35F6BB1D-94B4-4C03-96F6-D49D18CC7739}" type="pres">
      <dgm:prSet presAssocID="{26C63D56-03EE-4720-8B24-BD9998622D8E}" presName="parentNode1" presStyleLbl="node1" presStyleIdx="2" presStyleCnt="3">
        <dgm:presLayoutVars>
          <dgm:chMax val="1"/>
          <dgm:bulletEnabled val="1"/>
        </dgm:presLayoutVars>
      </dgm:prSet>
      <dgm:spPr/>
    </dgm:pt>
    <dgm:pt modelId="{DA36A308-FB99-47E1-92A8-78090C0BC968}" type="pres">
      <dgm:prSet presAssocID="{26C63D56-03EE-4720-8B24-BD9998622D8E}" presName="connSite1" presStyleCnt="0"/>
      <dgm:spPr/>
    </dgm:pt>
  </dgm:ptLst>
  <dgm:cxnLst>
    <dgm:cxn modelId="{69CE3F04-8706-4FFF-B40A-9B1E1EEA83E5}" type="presOf" srcId="{0DA25E6C-FF8D-44FC-BCD7-639123F06F8C}" destId="{350ED8B7-350F-4F63-A688-6B34C3426C9F}" srcOrd="0" destOrd="1" presId="urn:microsoft.com/office/officeart/2005/8/layout/hProcess4"/>
    <dgm:cxn modelId="{D0243D07-CFBB-45E2-9A9A-C46F1253FC6A}" srcId="{4EA02ACF-F317-4853-9FD4-89FC6F01C771}" destId="{0DA25E6C-FF8D-44FC-BCD7-639123F06F8C}" srcOrd="1" destOrd="0" parTransId="{114F1E4C-3660-44A6-AF17-B6BB5E41475B}" sibTransId="{CF904D65-7172-495A-B90F-8DC489CDA868}"/>
    <dgm:cxn modelId="{A8BBF00B-1A68-453E-9B34-6111899A1AAC}" type="presOf" srcId="{69F853FF-CCDD-421E-9D5F-4F862B6CAB6F}" destId="{499FFCB5-CBE3-4127-804B-C919D8B0BCE6}" srcOrd="0" destOrd="0" presId="urn:microsoft.com/office/officeart/2005/8/layout/hProcess4"/>
    <dgm:cxn modelId="{4BCEE10E-C877-48E4-BBE0-B2DF2C5CCE5D}" srcId="{265ABF6F-3997-4CBC-AE04-28F98508575B}" destId="{AA16B58E-8AF8-4843-9163-70CE2E735BA0}" srcOrd="2" destOrd="0" parTransId="{A898070A-BBAF-4B26-9570-5CA63AAAEAB8}" sibTransId="{4E04F4C5-D65D-4CA4-92FC-58162AC4DC4D}"/>
    <dgm:cxn modelId="{45851C1D-9C0A-47FC-B0BB-AAAF4A79F857}" type="presOf" srcId="{8A9AB3F6-7E9F-474B-8B85-83A91FA98754}" destId="{A38DAB55-A81B-4EDE-9BB6-756D0B17A9FC}" srcOrd="1" destOrd="0" presId="urn:microsoft.com/office/officeart/2005/8/layout/hProcess4"/>
    <dgm:cxn modelId="{BA3C1924-D4FE-4BDA-A970-50E7A5478080}" srcId="{4EA02ACF-F317-4853-9FD4-89FC6F01C771}" destId="{CDC04505-88C1-44C3-A974-5F4A796A5EB3}" srcOrd="3" destOrd="0" parTransId="{A643691B-BEC8-460E-B8BD-A915AC7B7239}" sibTransId="{F7B828DC-3822-46AA-B67A-4391B3E3FB34}"/>
    <dgm:cxn modelId="{0EFF2625-DB5A-47F5-AB54-E7A83C258CAA}" type="presOf" srcId="{4E3E4815-8A35-4BA4-8FE7-A09048D06A1A}" destId="{036B0C0A-6B26-4293-A62F-6B9C3436C64C}" srcOrd="1" destOrd="1" presId="urn:microsoft.com/office/officeart/2005/8/layout/hProcess4"/>
    <dgm:cxn modelId="{B49D9125-A50A-4B5C-B8FB-B31017E59BE1}" srcId="{4EA02ACF-F317-4853-9FD4-89FC6F01C771}" destId="{4BB5026F-24F8-4C45-BE9B-CCBE83D63C57}" srcOrd="0" destOrd="0" parTransId="{7E8D113F-D3DF-4C11-8902-D7D9054F3239}" sibTransId="{14C9704E-BE11-43FC-894D-22957B3C7213}"/>
    <dgm:cxn modelId="{25940629-A383-438B-87DE-08C2929366AE}" type="presOf" srcId="{26C63D56-03EE-4720-8B24-BD9998622D8E}" destId="{35F6BB1D-94B4-4C03-96F6-D49D18CC7739}" srcOrd="0" destOrd="0" presId="urn:microsoft.com/office/officeart/2005/8/layout/hProcess4"/>
    <dgm:cxn modelId="{F50A2833-B3B1-4B94-857C-D24759BAD158}" srcId="{26C63D56-03EE-4720-8B24-BD9998622D8E}" destId="{8A9AB3F6-7E9F-474B-8B85-83A91FA98754}" srcOrd="0" destOrd="0" parTransId="{6BFB3DF3-A378-43B4-9274-8DFA6577BA62}" sibTransId="{01A5426F-2E12-4221-A69E-BAC54FFECEBF}"/>
    <dgm:cxn modelId="{2376F63B-AC53-4F84-8CCB-28D9A159461C}" type="presOf" srcId="{40972AE9-2D45-4ACF-B538-3AD04F6527E0}" destId="{14296F25-9092-43A4-BEF2-8E0D6A40EE54}" srcOrd="1" destOrd="4" presId="urn:microsoft.com/office/officeart/2005/8/layout/hProcess4"/>
    <dgm:cxn modelId="{9718073D-8A5A-4A77-A5E3-DE1AC1BF0957}" type="presOf" srcId="{D4315EE6-29FB-4671-92E0-0D6A4F326CAB}" destId="{036B0C0A-6B26-4293-A62F-6B9C3436C64C}" srcOrd="1" destOrd="0" presId="urn:microsoft.com/office/officeart/2005/8/layout/hProcess4"/>
    <dgm:cxn modelId="{72488D5B-EE33-4948-8D31-427B9B282FD0}" srcId="{265ABF6F-3997-4CBC-AE04-28F98508575B}" destId="{4E3E4815-8A35-4BA4-8FE7-A09048D06A1A}" srcOrd="1" destOrd="0" parTransId="{16F3898A-848D-43CB-B4C7-8446742D3C1A}" sibTransId="{E74EBFB2-D6A2-41A2-B865-459FD4E70114}"/>
    <dgm:cxn modelId="{89DE6D5E-F3AF-4CD3-8045-8D3E8235FC79}" srcId="{265ABF6F-3997-4CBC-AE04-28F98508575B}" destId="{9D3782E3-FF0A-4541-A979-9B35068262B6}" srcOrd="3" destOrd="0" parTransId="{1FA4D65A-8E2B-40DF-A26B-0C0EA595E68A}" sibTransId="{A7A31CED-35D7-411F-A52B-2ED54A22A3A1}"/>
    <dgm:cxn modelId="{95DF2548-FFC4-482C-8591-00881173D937}" type="presOf" srcId="{265ABF6F-3997-4CBC-AE04-28F98508575B}" destId="{81858F61-BCA4-4DF6-A740-F647E96D9F5B}" srcOrd="0" destOrd="0" presId="urn:microsoft.com/office/officeart/2005/8/layout/hProcess4"/>
    <dgm:cxn modelId="{48157448-CDF6-4D51-949E-A149BCA66E13}" type="presOf" srcId="{4E3E4815-8A35-4BA4-8FE7-A09048D06A1A}" destId="{7F9390FD-1F7D-4ABD-8EB3-8B0940116292}" srcOrd="0" destOrd="1" presId="urn:microsoft.com/office/officeart/2005/8/layout/hProcess4"/>
    <dgm:cxn modelId="{CBFE5D69-CF29-4A91-8B92-E4FF8AF5FA8B}" srcId="{26C63D56-03EE-4720-8B24-BD9998622D8E}" destId="{00A590C8-376E-45EC-9C2A-787B43CAF3FD}" srcOrd="1" destOrd="0" parTransId="{2044AD83-BA3F-4E39-9D95-8072EBF5C50E}" sibTransId="{6BA49277-890C-450B-8081-0484B7237CC7}"/>
    <dgm:cxn modelId="{2E70B16A-E150-4E8A-A947-8F705534922D}" type="presOf" srcId="{9D3782E3-FF0A-4541-A979-9B35068262B6}" destId="{7F9390FD-1F7D-4ABD-8EB3-8B0940116292}" srcOrd="0" destOrd="3" presId="urn:microsoft.com/office/officeart/2005/8/layout/hProcess4"/>
    <dgm:cxn modelId="{C5E8F14B-4D16-4AA6-8161-39F9E06990CE}" srcId="{69F853FF-CCDD-421E-9D5F-4F862B6CAB6F}" destId="{265ABF6F-3997-4CBC-AE04-28F98508575B}" srcOrd="0" destOrd="0" parTransId="{A61AB34D-0EC1-49F5-B91C-3A7B8B66D063}" sibTransId="{967F1E9D-162E-445B-BDF0-116005D626D7}"/>
    <dgm:cxn modelId="{EA790051-BF87-410B-A5D6-B7C17996D5C6}" type="presOf" srcId="{E9E9EBAE-9B27-4EEF-9650-81B154EE70B7}" destId="{14296F25-9092-43A4-BEF2-8E0D6A40EE54}" srcOrd="1" destOrd="2" presId="urn:microsoft.com/office/officeart/2005/8/layout/hProcess4"/>
    <dgm:cxn modelId="{10366375-038F-4A9E-B456-8C90C58661A5}" type="presOf" srcId="{24712B28-1BE1-43B4-BC8F-BB0DF1172806}" destId="{77874282-1A81-46D0-B9DC-680F32B70944}" srcOrd="0" destOrd="2" presId="urn:microsoft.com/office/officeart/2005/8/layout/hProcess4"/>
    <dgm:cxn modelId="{7BBB6979-A6CA-4FE3-9BE2-850136BDCB26}" type="presOf" srcId="{9D3782E3-FF0A-4541-A979-9B35068262B6}" destId="{036B0C0A-6B26-4293-A62F-6B9C3436C64C}" srcOrd="1" destOrd="3" presId="urn:microsoft.com/office/officeart/2005/8/layout/hProcess4"/>
    <dgm:cxn modelId="{D66D4D59-63E4-447F-9570-8C4D7BAB0A8E}" type="presOf" srcId="{82934A2C-C807-42EC-A56E-C4221751CB2F}" destId="{036B0C0A-6B26-4293-A62F-6B9C3436C64C}" srcOrd="1" destOrd="4" presId="urn:microsoft.com/office/officeart/2005/8/layout/hProcess4"/>
    <dgm:cxn modelId="{BC6DC759-518D-4122-83FF-F0BC8E5FF3DA}" srcId="{69F853FF-CCDD-421E-9D5F-4F862B6CAB6F}" destId="{4EA02ACF-F317-4853-9FD4-89FC6F01C771}" srcOrd="1" destOrd="0" parTransId="{12A000A4-0F0A-4199-A618-434D912EDC20}" sibTransId="{613B58D0-C00D-47BE-9BD0-72D92AD71744}"/>
    <dgm:cxn modelId="{6A556780-C72D-4EED-AF3B-AD45C5A39CE3}" type="presOf" srcId="{CDC04505-88C1-44C3-A974-5F4A796A5EB3}" destId="{350ED8B7-350F-4F63-A688-6B34C3426C9F}" srcOrd="0" destOrd="3" presId="urn:microsoft.com/office/officeart/2005/8/layout/hProcess4"/>
    <dgm:cxn modelId="{8D519E9C-6E1A-4FFD-BAA1-22A6EB2BE0B7}" srcId="{26C63D56-03EE-4720-8B24-BD9998622D8E}" destId="{24712B28-1BE1-43B4-BC8F-BB0DF1172806}" srcOrd="2" destOrd="0" parTransId="{E2CB93FB-F377-4160-A45C-AD78B6933A96}" sibTransId="{A8EEECCD-F39D-4C70-BE7C-0072F718458D}"/>
    <dgm:cxn modelId="{0CF232A2-AF56-4FC4-AB9A-6A6B199A2E31}" type="presOf" srcId="{24712B28-1BE1-43B4-BC8F-BB0DF1172806}" destId="{A38DAB55-A81B-4EDE-9BB6-756D0B17A9FC}" srcOrd="1" destOrd="2" presId="urn:microsoft.com/office/officeart/2005/8/layout/hProcess4"/>
    <dgm:cxn modelId="{D412F8A3-7805-4D45-8F1F-D78FB984FC09}" type="presOf" srcId="{82934A2C-C807-42EC-A56E-C4221751CB2F}" destId="{7F9390FD-1F7D-4ABD-8EB3-8B0940116292}" srcOrd="0" destOrd="4" presId="urn:microsoft.com/office/officeart/2005/8/layout/hProcess4"/>
    <dgm:cxn modelId="{BB69E2A5-7AA9-4F2B-9E1C-5A20E2C1CB06}" type="presOf" srcId="{613B58D0-C00D-47BE-9BD0-72D92AD71744}" destId="{F54DBB08-682F-46F2-B09D-D76CC923E665}" srcOrd="0" destOrd="0" presId="urn:microsoft.com/office/officeart/2005/8/layout/hProcess4"/>
    <dgm:cxn modelId="{B80562AA-3B8C-4150-A523-0A0EAD2B6840}" srcId="{69F853FF-CCDD-421E-9D5F-4F862B6CAB6F}" destId="{26C63D56-03EE-4720-8B24-BD9998622D8E}" srcOrd="2" destOrd="0" parTransId="{95411FD6-78AA-4FB9-BECC-C410C77668FE}" sibTransId="{1B504386-849B-4334-B04C-062073C9914C}"/>
    <dgm:cxn modelId="{3F44E8B3-938B-4B56-898C-8CCDB1CC6DDF}" type="presOf" srcId="{0DA25E6C-FF8D-44FC-BCD7-639123F06F8C}" destId="{14296F25-9092-43A4-BEF2-8E0D6A40EE54}" srcOrd="1" destOrd="1" presId="urn:microsoft.com/office/officeart/2005/8/layout/hProcess4"/>
    <dgm:cxn modelId="{062A5BBA-40FD-4E88-A69A-6452C97088C1}" type="presOf" srcId="{E9E9EBAE-9B27-4EEF-9650-81B154EE70B7}" destId="{350ED8B7-350F-4F63-A688-6B34C3426C9F}" srcOrd="0" destOrd="2" presId="urn:microsoft.com/office/officeart/2005/8/layout/hProcess4"/>
    <dgm:cxn modelId="{9F5B4CBF-EE15-4059-8585-F33908DE902E}" type="presOf" srcId="{CDC04505-88C1-44C3-A974-5F4A796A5EB3}" destId="{14296F25-9092-43A4-BEF2-8E0D6A40EE54}" srcOrd="1" destOrd="3" presId="urn:microsoft.com/office/officeart/2005/8/layout/hProcess4"/>
    <dgm:cxn modelId="{DB2DE6BF-0363-4D87-9287-0AEC78582458}" type="presOf" srcId="{967F1E9D-162E-445B-BDF0-116005D626D7}" destId="{4712B636-8CB0-4271-BB78-320694584991}" srcOrd="0" destOrd="0" presId="urn:microsoft.com/office/officeart/2005/8/layout/hProcess4"/>
    <dgm:cxn modelId="{D5B700C2-81CB-4316-93CE-CA0718D6D4EB}" srcId="{265ABF6F-3997-4CBC-AE04-28F98508575B}" destId="{82934A2C-C807-42EC-A56E-C4221751CB2F}" srcOrd="4" destOrd="0" parTransId="{4815CF37-0781-45FC-B20A-C1B6F072AD8D}" sibTransId="{1352E0AD-B45F-49F7-AA31-3A84A1B497CC}"/>
    <dgm:cxn modelId="{64C539C3-9347-4E09-BF0C-4290C5EB6171}" type="presOf" srcId="{00A590C8-376E-45EC-9C2A-787B43CAF3FD}" destId="{77874282-1A81-46D0-B9DC-680F32B70944}" srcOrd="0" destOrd="1" presId="urn:microsoft.com/office/officeart/2005/8/layout/hProcess4"/>
    <dgm:cxn modelId="{14DBD8C7-DD35-4520-ADDE-09153DA5B30D}" type="presOf" srcId="{D4315EE6-29FB-4671-92E0-0D6A4F326CAB}" destId="{7F9390FD-1F7D-4ABD-8EB3-8B0940116292}" srcOrd="0" destOrd="0" presId="urn:microsoft.com/office/officeart/2005/8/layout/hProcess4"/>
    <dgm:cxn modelId="{3090A2CA-BB32-44EE-BEF3-E462915772AE}" type="presOf" srcId="{AA16B58E-8AF8-4843-9163-70CE2E735BA0}" destId="{7F9390FD-1F7D-4ABD-8EB3-8B0940116292}" srcOrd="0" destOrd="2" presId="urn:microsoft.com/office/officeart/2005/8/layout/hProcess4"/>
    <dgm:cxn modelId="{47D03BCD-B178-4C30-A04F-52658BEC4CCA}" type="presOf" srcId="{AA16B58E-8AF8-4843-9163-70CE2E735BA0}" destId="{036B0C0A-6B26-4293-A62F-6B9C3436C64C}" srcOrd="1" destOrd="2" presId="urn:microsoft.com/office/officeart/2005/8/layout/hProcess4"/>
    <dgm:cxn modelId="{D3E840CD-F1C5-41AA-AA2C-E2406F0A2B01}" type="presOf" srcId="{4BB5026F-24F8-4C45-BE9B-CCBE83D63C57}" destId="{350ED8B7-350F-4F63-A688-6B34C3426C9F}" srcOrd="0" destOrd="0" presId="urn:microsoft.com/office/officeart/2005/8/layout/hProcess4"/>
    <dgm:cxn modelId="{DC1AC9CE-0461-4562-836D-A36F6B5B5AF7}" type="presOf" srcId="{00A590C8-376E-45EC-9C2A-787B43CAF3FD}" destId="{A38DAB55-A81B-4EDE-9BB6-756D0B17A9FC}" srcOrd="1" destOrd="1" presId="urn:microsoft.com/office/officeart/2005/8/layout/hProcess4"/>
    <dgm:cxn modelId="{C863BED0-59C9-40B6-85D5-16BABFAAB7F3}" srcId="{4EA02ACF-F317-4853-9FD4-89FC6F01C771}" destId="{E9E9EBAE-9B27-4EEF-9650-81B154EE70B7}" srcOrd="2" destOrd="0" parTransId="{5900FC85-7C48-4B14-BC45-463733F995AB}" sibTransId="{3CDFEBA9-9F82-44E6-A8F4-46A790C73F7A}"/>
    <dgm:cxn modelId="{167181DB-D23F-4A1D-8910-205B52ED97C1}" type="presOf" srcId="{40972AE9-2D45-4ACF-B538-3AD04F6527E0}" destId="{350ED8B7-350F-4F63-A688-6B34C3426C9F}" srcOrd="0" destOrd="4" presId="urn:microsoft.com/office/officeart/2005/8/layout/hProcess4"/>
    <dgm:cxn modelId="{B2FB85E2-EF2F-4448-A4B7-43B6F475AA3C}" srcId="{4EA02ACF-F317-4853-9FD4-89FC6F01C771}" destId="{40972AE9-2D45-4ACF-B538-3AD04F6527E0}" srcOrd="4" destOrd="0" parTransId="{FEFAA117-6980-4297-9377-9CDCACD22FF4}" sibTransId="{B295A3DF-0DC6-4BF6-89C9-E7D9B340E243}"/>
    <dgm:cxn modelId="{CE80F6E5-4267-4A52-B078-434DE0C961A5}" srcId="{265ABF6F-3997-4CBC-AE04-28F98508575B}" destId="{D4315EE6-29FB-4671-92E0-0D6A4F326CAB}" srcOrd="0" destOrd="0" parTransId="{0324387D-4D89-4E95-BD6E-7EC84E1D5558}" sibTransId="{2A22D040-735E-425B-B05D-B9FDF31B4D2C}"/>
    <dgm:cxn modelId="{12CB4AE9-9EE9-4209-B002-E462799B650F}" type="presOf" srcId="{4BB5026F-24F8-4C45-BE9B-CCBE83D63C57}" destId="{14296F25-9092-43A4-BEF2-8E0D6A40EE54}" srcOrd="1" destOrd="0" presId="urn:microsoft.com/office/officeart/2005/8/layout/hProcess4"/>
    <dgm:cxn modelId="{B7DB08EE-F60E-4BC1-A55D-766A09A4720A}" type="presOf" srcId="{4EA02ACF-F317-4853-9FD4-89FC6F01C771}" destId="{4D98A039-36FF-4290-A6B4-9C3F6C141E83}" srcOrd="0" destOrd="0" presId="urn:microsoft.com/office/officeart/2005/8/layout/hProcess4"/>
    <dgm:cxn modelId="{76CFC2FA-392F-466F-AF30-AA3A2B7EC68B}" type="presOf" srcId="{8A9AB3F6-7E9F-474B-8B85-83A91FA98754}" destId="{77874282-1A81-46D0-B9DC-680F32B70944}" srcOrd="0" destOrd="0" presId="urn:microsoft.com/office/officeart/2005/8/layout/hProcess4"/>
    <dgm:cxn modelId="{B6137642-9CBD-4493-A3AD-B71B96BB5031}" type="presParOf" srcId="{499FFCB5-CBE3-4127-804B-C919D8B0BCE6}" destId="{5AF7C279-2C05-4062-A9D5-81052686A049}" srcOrd="0" destOrd="0" presId="urn:microsoft.com/office/officeart/2005/8/layout/hProcess4"/>
    <dgm:cxn modelId="{62FDDA88-07AE-4FBA-B8D5-1C68DCFD6B94}" type="presParOf" srcId="{499FFCB5-CBE3-4127-804B-C919D8B0BCE6}" destId="{76808EC3-6189-477C-A92B-16CF28569EAC}" srcOrd="1" destOrd="0" presId="urn:microsoft.com/office/officeart/2005/8/layout/hProcess4"/>
    <dgm:cxn modelId="{D5BBBFD5-39CD-48AB-B0F9-891E7895FF89}" type="presParOf" srcId="{499FFCB5-CBE3-4127-804B-C919D8B0BCE6}" destId="{9CE70452-0B18-4B5A-8503-C2795E3D70C4}" srcOrd="2" destOrd="0" presId="urn:microsoft.com/office/officeart/2005/8/layout/hProcess4"/>
    <dgm:cxn modelId="{66A3E1C4-714E-4AE7-872B-F01A6DEE16FD}" type="presParOf" srcId="{9CE70452-0B18-4B5A-8503-C2795E3D70C4}" destId="{7E9E3B3A-5996-45BD-9BDB-ECB3BDECAE10}" srcOrd="0" destOrd="0" presId="urn:microsoft.com/office/officeart/2005/8/layout/hProcess4"/>
    <dgm:cxn modelId="{3FCF012D-25A4-4D20-B608-0CDCE04AAA04}" type="presParOf" srcId="{7E9E3B3A-5996-45BD-9BDB-ECB3BDECAE10}" destId="{A4F480C8-6DCE-4F03-BD2D-FB1A94A26177}" srcOrd="0" destOrd="0" presId="urn:microsoft.com/office/officeart/2005/8/layout/hProcess4"/>
    <dgm:cxn modelId="{4E382D3B-85B5-48C3-AE1B-9C5A56C8E75F}" type="presParOf" srcId="{7E9E3B3A-5996-45BD-9BDB-ECB3BDECAE10}" destId="{7F9390FD-1F7D-4ABD-8EB3-8B0940116292}" srcOrd="1" destOrd="0" presId="urn:microsoft.com/office/officeart/2005/8/layout/hProcess4"/>
    <dgm:cxn modelId="{58D56C32-14B7-42B0-9BE7-685FC4A4579C}" type="presParOf" srcId="{7E9E3B3A-5996-45BD-9BDB-ECB3BDECAE10}" destId="{036B0C0A-6B26-4293-A62F-6B9C3436C64C}" srcOrd="2" destOrd="0" presId="urn:microsoft.com/office/officeart/2005/8/layout/hProcess4"/>
    <dgm:cxn modelId="{754AEC3D-13DD-48D8-8683-C6D36AC832C3}" type="presParOf" srcId="{7E9E3B3A-5996-45BD-9BDB-ECB3BDECAE10}" destId="{81858F61-BCA4-4DF6-A740-F647E96D9F5B}" srcOrd="3" destOrd="0" presId="urn:microsoft.com/office/officeart/2005/8/layout/hProcess4"/>
    <dgm:cxn modelId="{A147D799-D304-4EEA-821F-E6467E1689C3}" type="presParOf" srcId="{7E9E3B3A-5996-45BD-9BDB-ECB3BDECAE10}" destId="{CF5DF58C-3C2A-45C3-90A5-A7F91ED02A1D}" srcOrd="4" destOrd="0" presId="urn:microsoft.com/office/officeart/2005/8/layout/hProcess4"/>
    <dgm:cxn modelId="{B5F91184-AC47-4FC0-95A7-EE21FEBD87E5}" type="presParOf" srcId="{9CE70452-0B18-4B5A-8503-C2795E3D70C4}" destId="{4712B636-8CB0-4271-BB78-320694584991}" srcOrd="1" destOrd="0" presId="urn:microsoft.com/office/officeart/2005/8/layout/hProcess4"/>
    <dgm:cxn modelId="{B014F26D-A4D1-49D3-9C76-5FB95FDA8298}" type="presParOf" srcId="{9CE70452-0B18-4B5A-8503-C2795E3D70C4}" destId="{399E2C61-EE3A-43B8-95FB-626D48EF61B9}" srcOrd="2" destOrd="0" presId="urn:microsoft.com/office/officeart/2005/8/layout/hProcess4"/>
    <dgm:cxn modelId="{42DA9AD1-23F6-4360-A773-45131128C441}" type="presParOf" srcId="{399E2C61-EE3A-43B8-95FB-626D48EF61B9}" destId="{455A8005-7856-499F-B39F-06214BF0F24E}" srcOrd="0" destOrd="0" presId="urn:microsoft.com/office/officeart/2005/8/layout/hProcess4"/>
    <dgm:cxn modelId="{2D3A4C8F-4179-4227-AC40-0080EECCAB54}" type="presParOf" srcId="{399E2C61-EE3A-43B8-95FB-626D48EF61B9}" destId="{350ED8B7-350F-4F63-A688-6B34C3426C9F}" srcOrd="1" destOrd="0" presId="urn:microsoft.com/office/officeart/2005/8/layout/hProcess4"/>
    <dgm:cxn modelId="{C0C0ABA6-CD21-42DF-874E-FF9103A420E2}" type="presParOf" srcId="{399E2C61-EE3A-43B8-95FB-626D48EF61B9}" destId="{14296F25-9092-43A4-BEF2-8E0D6A40EE54}" srcOrd="2" destOrd="0" presId="urn:microsoft.com/office/officeart/2005/8/layout/hProcess4"/>
    <dgm:cxn modelId="{1D310E1C-3D00-41E4-A0A5-37964C059384}" type="presParOf" srcId="{399E2C61-EE3A-43B8-95FB-626D48EF61B9}" destId="{4D98A039-36FF-4290-A6B4-9C3F6C141E83}" srcOrd="3" destOrd="0" presId="urn:microsoft.com/office/officeart/2005/8/layout/hProcess4"/>
    <dgm:cxn modelId="{34C11080-8AE2-40D6-8867-7F333F944050}" type="presParOf" srcId="{399E2C61-EE3A-43B8-95FB-626D48EF61B9}" destId="{681D1F46-3E7C-41C6-8617-72BA26083CF7}" srcOrd="4" destOrd="0" presId="urn:microsoft.com/office/officeart/2005/8/layout/hProcess4"/>
    <dgm:cxn modelId="{F728A799-45DC-4DD6-BB80-2CA8929FE7D5}" type="presParOf" srcId="{9CE70452-0B18-4B5A-8503-C2795E3D70C4}" destId="{F54DBB08-682F-46F2-B09D-D76CC923E665}" srcOrd="3" destOrd="0" presId="urn:microsoft.com/office/officeart/2005/8/layout/hProcess4"/>
    <dgm:cxn modelId="{77097998-3CF7-4681-8834-95CF0ECEC9EB}" type="presParOf" srcId="{9CE70452-0B18-4B5A-8503-C2795E3D70C4}" destId="{9DE60C64-C6BB-47F6-8CD9-5F26603ADFE3}" srcOrd="4" destOrd="0" presId="urn:microsoft.com/office/officeart/2005/8/layout/hProcess4"/>
    <dgm:cxn modelId="{CABD579E-8197-4E47-A728-4BE5AD6DC248}" type="presParOf" srcId="{9DE60C64-C6BB-47F6-8CD9-5F26603ADFE3}" destId="{6296C354-CC88-446D-9305-41B0FE1B52F1}" srcOrd="0" destOrd="0" presId="urn:microsoft.com/office/officeart/2005/8/layout/hProcess4"/>
    <dgm:cxn modelId="{636983C0-4906-4668-B6DE-33F390270136}" type="presParOf" srcId="{9DE60C64-C6BB-47F6-8CD9-5F26603ADFE3}" destId="{77874282-1A81-46D0-B9DC-680F32B70944}" srcOrd="1" destOrd="0" presId="urn:microsoft.com/office/officeart/2005/8/layout/hProcess4"/>
    <dgm:cxn modelId="{01B89A45-7034-44D7-B7DE-AA8D8DC4CF53}" type="presParOf" srcId="{9DE60C64-C6BB-47F6-8CD9-5F26603ADFE3}" destId="{A38DAB55-A81B-4EDE-9BB6-756D0B17A9FC}" srcOrd="2" destOrd="0" presId="urn:microsoft.com/office/officeart/2005/8/layout/hProcess4"/>
    <dgm:cxn modelId="{1CF0BB84-466A-4F2C-8C55-F248479FD4F6}" type="presParOf" srcId="{9DE60C64-C6BB-47F6-8CD9-5F26603ADFE3}" destId="{35F6BB1D-94B4-4C03-96F6-D49D18CC7739}" srcOrd="3" destOrd="0" presId="urn:microsoft.com/office/officeart/2005/8/layout/hProcess4"/>
    <dgm:cxn modelId="{7C5601DD-0FAF-4545-ADA4-F37C52C8A0D9}" type="presParOf" srcId="{9DE60C64-C6BB-47F6-8CD9-5F26603ADFE3}" destId="{DA36A308-FB99-47E1-92A8-78090C0BC96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719F5E-955E-433F-927B-95B38C21DB0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0A125B39-2FB1-4496-A28D-77275910D8AF}">
      <dgm:prSet phldrT="[Text]"/>
      <dgm:spPr>
        <a:solidFill>
          <a:schemeClr val="accent4">
            <a:lumMod val="75000"/>
          </a:schemeClr>
        </a:solidFill>
      </dgm:spPr>
      <dgm:t>
        <a:bodyPr/>
        <a:lstStyle/>
        <a:p>
          <a:r>
            <a:rPr lang="en-US" dirty="0"/>
            <a:t>86.5%</a:t>
          </a:r>
        </a:p>
      </dgm:t>
    </dgm:pt>
    <dgm:pt modelId="{3DFF4CBC-CAC1-4A33-9381-56D3E510AC2D}" type="parTrans" cxnId="{C16F573B-12CE-48EC-81B2-CC70A7F0E581}">
      <dgm:prSet/>
      <dgm:spPr/>
      <dgm:t>
        <a:bodyPr/>
        <a:lstStyle/>
        <a:p>
          <a:endParaRPr lang="en-US"/>
        </a:p>
      </dgm:t>
    </dgm:pt>
    <dgm:pt modelId="{D9056F65-17A6-4719-99F9-9D08FAD8EA8B}" type="sibTrans" cxnId="{C16F573B-12CE-48EC-81B2-CC70A7F0E581}">
      <dgm:prSet/>
      <dgm:spPr/>
      <dgm:t>
        <a:bodyPr/>
        <a:lstStyle/>
        <a:p>
          <a:endParaRPr lang="en-US"/>
        </a:p>
      </dgm:t>
    </dgm:pt>
    <dgm:pt modelId="{9BF72EB8-AB8F-43B1-A4C8-4F8046D7E053}">
      <dgm:prSet phldrT="[Text]" custT="1"/>
      <dgm:spPr/>
      <dgm:t>
        <a:bodyPr/>
        <a:lstStyle/>
        <a:p>
          <a:r>
            <a:rPr lang="en-US" sz="1900" dirty="0"/>
            <a:t>Utilizes a provider survey</a:t>
          </a:r>
        </a:p>
      </dgm:t>
    </dgm:pt>
    <dgm:pt modelId="{C42A184C-FA72-487D-8D22-C0CDEE57B0EF}" type="parTrans" cxnId="{A1FE80F0-508F-4381-A599-1EA727A5DCDB}">
      <dgm:prSet/>
      <dgm:spPr/>
      <dgm:t>
        <a:bodyPr/>
        <a:lstStyle/>
        <a:p>
          <a:endParaRPr lang="en-US"/>
        </a:p>
      </dgm:t>
    </dgm:pt>
    <dgm:pt modelId="{DE0447FF-A07F-4694-926A-D1CF4A9AC1EA}" type="sibTrans" cxnId="{A1FE80F0-508F-4381-A599-1EA727A5DCDB}">
      <dgm:prSet/>
      <dgm:spPr/>
      <dgm:t>
        <a:bodyPr/>
        <a:lstStyle/>
        <a:p>
          <a:endParaRPr lang="en-US"/>
        </a:p>
      </dgm:t>
    </dgm:pt>
    <dgm:pt modelId="{020EEF97-3A57-4A5C-8593-4AC196ABB90E}">
      <dgm:prSet phldrT="[Text]"/>
      <dgm:spPr/>
      <dgm:t>
        <a:bodyPr/>
        <a:lstStyle/>
        <a:p>
          <a:r>
            <a:rPr lang="en-US" dirty="0"/>
            <a:t>64.8%</a:t>
          </a:r>
        </a:p>
      </dgm:t>
    </dgm:pt>
    <dgm:pt modelId="{88A30590-9636-46FA-A691-681C6B51720D}" type="parTrans" cxnId="{9BB4F098-5FD5-42EA-9AE1-AD92A577A9C4}">
      <dgm:prSet/>
      <dgm:spPr/>
      <dgm:t>
        <a:bodyPr/>
        <a:lstStyle/>
        <a:p>
          <a:endParaRPr lang="en-US"/>
        </a:p>
      </dgm:t>
    </dgm:pt>
    <dgm:pt modelId="{AE1F4912-7FA8-43C9-A1B3-6EEBA2FE241E}" type="sibTrans" cxnId="{9BB4F098-5FD5-42EA-9AE1-AD92A577A9C4}">
      <dgm:prSet/>
      <dgm:spPr/>
      <dgm:t>
        <a:bodyPr/>
        <a:lstStyle/>
        <a:p>
          <a:endParaRPr lang="en-US"/>
        </a:p>
      </dgm:t>
    </dgm:pt>
    <dgm:pt modelId="{76024B57-FA91-4F02-B1C3-CCC5CEE27444}">
      <dgm:prSet phldrT="[Text]" custT="1"/>
      <dgm:spPr/>
      <dgm:t>
        <a:bodyPr/>
        <a:lstStyle/>
        <a:p>
          <a:r>
            <a:rPr lang="en-US" sz="1800" dirty="0"/>
            <a:t>Survey in physician license renewal process</a:t>
          </a:r>
        </a:p>
      </dgm:t>
    </dgm:pt>
    <dgm:pt modelId="{3B6B5FCA-D329-41D1-B905-54965B6AB998}" type="parTrans" cxnId="{870DCFBD-7B9E-4FC3-B9C8-7EA337C6DC53}">
      <dgm:prSet/>
      <dgm:spPr/>
      <dgm:t>
        <a:bodyPr/>
        <a:lstStyle/>
        <a:p>
          <a:endParaRPr lang="en-US"/>
        </a:p>
      </dgm:t>
    </dgm:pt>
    <dgm:pt modelId="{21D9E763-F512-497E-B71A-E1536FC76B0C}" type="sibTrans" cxnId="{870DCFBD-7B9E-4FC3-B9C8-7EA337C6DC53}">
      <dgm:prSet/>
      <dgm:spPr/>
      <dgm:t>
        <a:bodyPr/>
        <a:lstStyle/>
        <a:p>
          <a:endParaRPr lang="en-US"/>
        </a:p>
      </dgm:t>
    </dgm:pt>
    <dgm:pt modelId="{A7185390-FF1A-4E68-8CE0-5605CD7818D7}">
      <dgm:prSet phldrT="[Text]"/>
      <dgm:spPr>
        <a:solidFill>
          <a:schemeClr val="accent2">
            <a:lumMod val="75000"/>
          </a:schemeClr>
        </a:solidFill>
      </dgm:spPr>
      <dgm:t>
        <a:bodyPr/>
        <a:lstStyle/>
        <a:p>
          <a:r>
            <a:rPr lang="en-US" dirty="0"/>
            <a:t>27%</a:t>
          </a:r>
        </a:p>
      </dgm:t>
    </dgm:pt>
    <dgm:pt modelId="{41626569-E95B-4E3C-86F8-80FFD96B7506}" type="parTrans" cxnId="{FAF5108B-DCDD-48D7-896E-8E44D98FCA00}">
      <dgm:prSet/>
      <dgm:spPr/>
      <dgm:t>
        <a:bodyPr/>
        <a:lstStyle/>
        <a:p>
          <a:endParaRPr lang="en-US"/>
        </a:p>
      </dgm:t>
    </dgm:pt>
    <dgm:pt modelId="{69523735-22B1-4814-AA85-24208AA065DE}" type="sibTrans" cxnId="{FAF5108B-DCDD-48D7-896E-8E44D98FCA00}">
      <dgm:prSet/>
      <dgm:spPr/>
      <dgm:t>
        <a:bodyPr/>
        <a:lstStyle/>
        <a:p>
          <a:endParaRPr lang="en-US"/>
        </a:p>
      </dgm:t>
    </dgm:pt>
    <dgm:pt modelId="{F74BE9AC-CCE4-4C4F-8A0E-AAB616B7AC91}">
      <dgm:prSet phldrT="[Text]"/>
      <dgm:spPr/>
      <dgm:t>
        <a:bodyPr/>
        <a:lstStyle/>
        <a:p>
          <a:r>
            <a:rPr lang="en-US" dirty="0"/>
            <a:t>Utilizes Medicaid data</a:t>
          </a:r>
        </a:p>
      </dgm:t>
    </dgm:pt>
    <dgm:pt modelId="{08DDA751-69EF-4FE1-834C-A0F10B054433}" type="parTrans" cxnId="{9FA16C1E-F63D-43F5-8CD8-507989D8F82F}">
      <dgm:prSet/>
      <dgm:spPr/>
      <dgm:t>
        <a:bodyPr/>
        <a:lstStyle/>
        <a:p>
          <a:endParaRPr lang="en-US"/>
        </a:p>
      </dgm:t>
    </dgm:pt>
    <dgm:pt modelId="{77FA89BA-2A57-4184-A1EF-9C780F18531F}" type="sibTrans" cxnId="{9FA16C1E-F63D-43F5-8CD8-507989D8F82F}">
      <dgm:prSet/>
      <dgm:spPr/>
      <dgm:t>
        <a:bodyPr/>
        <a:lstStyle/>
        <a:p>
          <a:endParaRPr lang="en-US"/>
        </a:p>
      </dgm:t>
    </dgm:pt>
    <dgm:pt modelId="{7B1B4D97-B01A-49CF-B06C-B1D38A54EC6F}">
      <dgm:prSet phldrT="[Text]"/>
      <dgm:spPr>
        <a:solidFill>
          <a:schemeClr val="accent6">
            <a:lumMod val="75000"/>
          </a:schemeClr>
        </a:solidFill>
      </dgm:spPr>
      <dgm:t>
        <a:bodyPr/>
        <a:lstStyle/>
        <a:p>
          <a:r>
            <a:rPr lang="en-US" dirty="0"/>
            <a:t>40.5%</a:t>
          </a:r>
        </a:p>
      </dgm:t>
    </dgm:pt>
    <dgm:pt modelId="{485E2C95-1A48-4CA9-B403-FC4D45D84A28}" type="parTrans" cxnId="{D720DD8C-BDE8-413B-AA80-B415AD127A08}">
      <dgm:prSet/>
      <dgm:spPr/>
      <dgm:t>
        <a:bodyPr/>
        <a:lstStyle/>
        <a:p>
          <a:endParaRPr lang="en-US"/>
        </a:p>
      </dgm:t>
    </dgm:pt>
    <dgm:pt modelId="{B9777439-3ED5-45F0-B276-3F52F53FECCE}" type="sibTrans" cxnId="{D720DD8C-BDE8-413B-AA80-B415AD127A08}">
      <dgm:prSet/>
      <dgm:spPr/>
      <dgm:t>
        <a:bodyPr/>
        <a:lstStyle/>
        <a:p>
          <a:endParaRPr lang="en-US"/>
        </a:p>
      </dgm:t>
    </dgm:pt>
    <dgm:pt modelId="{8D26B3B9-4E79-43A7-A877-51F26C594F29}">
      <dgm:prSet phldrT="[Text]" custT="1"/>
      <dgm:spPr/>
      <dgm:t>
        <a:bodyPr/>
        <a:lstStyle/>
        <a:p>
          <a:r>
            <a:rPr lang="en-US" sz="1900" dirty="0"/>
            <a:t>Utilizes license board data</a:t>
          </a:r>
        </a:p>
      </dgm:t>
    </dgm:pt>
    <dgm:pt modelId="{D3AE2425-087D-406B-A822-6DA0C1E991B3}" type="parTrans" cxnId="{F853FBF7-68DE-492C-BB70-E2C30F31522C}">
      <dgm:prSet/>
      <dgm:spPr/>
      <dgm:t>
        <a:bodyPr/>
        <a:lstStyle/>
        <a:p>
          <a:endParaRPr lang="en-US"/>
        </a:p>
      </dgm:t>
    </dgm:pt>
    <dgm:pt modelId="{C4ADA0FD-57D4-4C0B-95DC-D04FA8C05EEB}" type="sibTrans" cxnId="{F853FBF7-68DE-492C-BB70-E2C30F31522C}">
      <dgm:prSet/>
      <dgm:spPr/>
      <dgm:t>
        <a:bodyPr/>
        <a:lstStyle/>
        <a:p>
          <a:endParaRPr lang="en-US"/>
        </a:p>
      </dgm:t>
    </dgm:pt>
    <dgm:pt modelId="{8FAE6320-F65D-4740-8BB9-83B6BC4FFD1D}" type="pres">
      <dgm:prSet presAssocID="{84719F5E-955E-433F-927B-95B38C21DB02}" presName="cycleMatrixDiagram" presStyleCnt="0">
        <dgm:presLayoutVars>
          <dgm:chMax val="1"/>
          <dgm:dir/>
          <dgm:animLvl val="lvl"/>
          <dgm:resizeHandles val="exact"/>
        </dgm:presLayoutVars>
      </dgm:prSet>
      <dgm:spPr/>
    </dgm:pt>
    <dgm:pt modelId="{4299F6F7-9D6E-4473-9523-0801BD86E258}" type="pres">
      <dgm:prSet presAssocID="{84719F5E-955E-433F-927B-95B38C21DB02}" presName="children" presStyleCnt="0"/>
      <dgm:spPr/>
    </dgm:pt>
    <dgm:pt modelId="{D0B7F22D-42E7-4E29-BF97-1379E36BFB67}" type="pres">
      <dgm:prSet presAssocID="{84719F5E-955E-433F-927B-95B38C21DB02}" presName="child1group" presStyleCnt="0"/>
      <dgm:spPr/>
    </dgm:pt>
    <dgm:pt modelId="{EB7BA1BC-9DA1-4DFE-B0DB-BF39871DB348}" type="pres">
      <dgm:prSet presAssocID="{84719F5E-955E-433F-927B-95B38C21DB02}" presName="child1" presStyleLbl="bgAcc1" presStyleIdx="0" presStyleCnt="4"/>
      <dgm:spPr/>
    </dgm:pt>
    <dgm:pt modelId="{6A255B0E-8020-4A67-9E9F-A1E94D2AD507}" type="pres">
      <dgm:prSet presAssocID="{84719F5E-955E-433F-927B-95B38C21DB02}" presName="child1Text" presStyleLbl="bgAcc1" presStyleIdx="0" presStyleCnt="4">
        <dgm:presLayoutVars>
          <dgm:bulletEnabled val="1"/>
        </dgm:presLayoutVars>
      </dgm:prSet>
      <dgm:spPr/>
    </dgm:pt>
    <dgm:pt modelId="{6D8C551F-7C72-4E16-8EF5-154C1FD52DBF}" type="pres">
      <dgm:prSet presAssocID="{84719F5E-955E-433F-927B-95B38C21DB02}" presName="child2group" presStyleCnt="0"/>
      <dgm:spPr/>
    </dgm:pt>
    <dgm:pt modelId="{358EDEE2-03BC-4904-BD82-D710C0AF3AC4}" type="pres">
      <dgm:prSet presAssocID="{84719F5E-955E-433F-927B-95B38C21DB02}" presName="child2" presStyleLbl="bgAcc1" presStyleIdx="1" presStyleCnt="4" custLinFactNeighborX="9453"/>
      <dgm:spPr/>
    </dgm:pt>
    <dgm:pt modelId="{AF2B1890-E7DC-4365-B714-163F9196F62F}" type="pres">
      <dgm:prSet presAssocID="{84719F5E-955E-433F-927B-95B38C21DB02}" presName="child2Text" presStyleLbl="bgAcc1" presStyleIdx="1" presStyleCnt="4">
        <dgm:presLayoutVars>
          <dgm:bulletEnabled val="1"/>
        </dgm:presLayoutVars>
      </dgm:prSet>
      <dgm:spPr/>
    </dgm:pt>
    <dgm:pt modelId="{FD718FBC-7DA3-4911-B1FC-E2DE1A39EDE2}" type="pres">
      <dgm:prSet presAssocID="{84719F5E-955E-433F-927B-95B38C21DB02}" presName="child3group" presStyleCnt="0"/>
      <dgm:spPr/>
    </dgm:pt>
    <dgm:pt modelId="{B7E1A472-B4D0-45F5-82F8-51EA6E35A3E5}" type="pres">
      <dgm:prSet presAssocID="{84719F5E-955E-433F-927B-95B38C21DB02}" presName="child3" presStyleLbl="bgAcc1" presStyleIdx="2" presStyleCnt="4"/>
      <dgm:spPr/>
    </dgm:pt>
    <dgm:pt modelId="{6073F63D-390E-41F7-B10C-65CF4C914F05}" type="pres">
      <dgm:prSet presAssocID="{84719F5E-955E-433F-927B-95B38C21DB02}" presName="child3Text" presStyleLbl="bgAcc1" presStyleIdx="2" presStyleCnt="4">
        <dgm:presLayoutVars>
          <dgm:bulletEnabled val="1"/>
        </dgm:presLayoutVars>
      </dgm:prSet>
      <dgm:spPr/>
    </dgm:pt>
    <dgm:pt modelId="{61005721-873C-49D5-9059-281D98AC331B}" type="pres">
      <dgm:prSet presAssocID="{84719F5E-955E-433F-927B-95B38C21DB02}" presName="child4group" presStyleCnt="0"/>
      <dgm:spPr/>
    </dgm:pt>
    <dgm:pt modelId="{E48D12B6-E21D-4C32-ACA2-E127D3888DCD}" type="pres">
      <dgm:prSet presAssocID="{84719F5E-955E-433F-927B-95B38C21DB02}" presName="child4" presStyleLbl="bgAcc1" presStyleIdx="3" presStyleCnt="4"/>
      <dgm:spPr/>
    </dgm:pt>
    <dgm:pt modelId="{C918FE0D-CFE7-43FE-87DC-52F7631913BA}" type="pres">
      <dgm:prSet presAssocID="{84719F5E-955E-433F-927B-95B38C21DB02}" presName="child4Text" presStyleLbl="bgAcc1" presStyleIdx="3" presStyleCnt="4">
        <dgm:presLayoutVars>
          <dgm:bulletEnabled val="1"/>
        </dgm:presLayoutVars>
      </dgm:prSet>
      <dgm:spPr/>
    </dgm:pt>
    <dgm:pt modelId="{5C1455E8-B6E7-4314-BA48-CA094B595270}" type="pres">
      <dgm:prSet presAssocID="{84719F5E-955E-433F-927B-95B38C21DB02}" presName="childPlaceholder" presStyleCnt="0"/>
      <dgm:spPr/>
    </dgm:pt>
    <dgm:pt modelId="{A176FF27-3377-4FDB-95B4-D46E67B794A5}" type="pres">
      <dgm:prSet presAssocID="{84719F5E-955E-433F-927B-95B38C21DB02}" presName="circle" presStyleCnt="0"/>
      <dgm:spPr/>
    </dgm:pt>
    <dgm:pt modelId="{9FC342CD-0F28-4DDE-B6AF-2BB0E1CB2519}" type="pres">
      <dgm:prSet presAssocID="{84719F5E-955E-433F-927B-95B38C21DB02}" presName="quadrant1" presStyleLbl="node1" presStyleIdx="0" presStyleCnt="4" custLinFactNeighborX="-2825" custLinFactNeighborY="18">
        <dgm:presLayoutVars>
          <dgm:chMax val="1"/>
          <dgm:bulletEnabled val="1"/>
        </dgm:presLayoutVars>
      </dgm:prSet>
      <dgm:spPr/>
    </dgm:pt>
    <dgm:pt modelId="{8E436C8D-B55D-4849-BEDF-986179E7E1C2}" type="pres">
      <dgm:prSet presAssocID="{84719F5E-955E-433F-927B-95B38C21DB02}" presName="quadrant2" presStyleLbl="node1" presStyleIdx="1" presStyleCnt="4">
        <dgm:presLayoutVars>
          <dgm:chMax val="1"/>
          <dgm:bulletEnabled val="1"/>
        </dgm:presLayoutVars>
      </dgm:prSet>
      <dgm:spPr/>
    </dgm:pt>
    <dgm:pt modelId="{7FA2D525-DB48-4341-A4C0-470CB97FD96E}" type="pres">
      <dgm:prSet presAssocID="{84719F5E-955E-433F-927B-95B38C21DB02}" presName="quadrant3" presStyleLbl="node1" presStyleIdx="2" presStyleCnt="4">
        <dgm:presLayoutVars>
          <dgm:chMax val="1"/>
          <dgm:bulletEnabled val="1"/>
        </dgm:presLayoutVars>
      </dgm:prSet>
      <dgm:spPr/>
    </dgm:pt>
    <dgm:pt modelId="{878A28AD-300E-48A7-8DE8-FCEA392AFB24}" type="pres">
      <dgm:prSet presAssocID="{84719F5E-955E-433F-927B-95B38C21DB02}" presName="quadrant4" presStyleLbl="node1" presStyleIdx="3" presStyleCnt="4">
        <dgm:presLayoutVars>
          <dgm:chMax val="1"/>
          <dgm:bulletEnabled val="1"/>
        </dgm:presLayoutVars>
      </dgm:prSet>
      <dgm:spPr/>
    </dgm:pt>
    <dgm:pt modelId="{97C3A967-BD13-4053-B316-183E2E0456EF}" type="pres">
      <dgm:prSet presAssocID="{84719F5E-955E-433F-927B-95B38C21DB02}" presName="quadrantPlaceholder" presStyleCnt="0"/>
      <dgm:spPr/>
    </dgm:pt>
    <dgm:pt modelId="{CBA40374-9F00-448A-A1C1-0A793A663FFD}" type="pres">
      <dgm:prSet presAssocID="{84719F5E-955E-433F-927B-95B38C21DB02}" presName="center1" presStyleLbl="fgShp" presStyleIdx="0" presStyleCnt="2"/>
      <dgm:spPr/>
    </dgm:pt>
    <dgm:pt modelId="{B55DA990-27C8-4757-9265-51BB6786DE3D}" type="pres">
      <dgm:prSet presAssocID="{84719F5E-955E-433F-927B-95B38C21DB02}" presName="center2" presStyleLbl="fgShp" presStyleIdx="1" presStyleCnt="2"/>
      <dgm:spPr/>
    </dgm:pt>
  </dgm:ptLst>
  <dgm:cxnLst>
    <dgm:cxn modelId="{F7E47015-5C34-4187-A7D1-4ABCADF89171}" type="presOf" srcId="{9BF72EB8-AB8F-43B1-A4C8-4F8046D7E053}" destId="{6A255B0E-8020-4A67-9E9F-A1E94D2AD507}" srcOrd="1" destOrd="0" presId="urn:microsoft.com/office/officeart/2005/8/layout/cycle4"/>
    <dgm:cxn modelId="{9FA16C1E-F63D-43F5-8CD8-507989D8F82F}" srcId="{A7185390-FF1A-4E68-8CE0-5605CD7818D7}" destId="{F74BE9AC-CCE4-4C4F-8A0E-AAB616B7AC91}" srcOrd="0" destOrd="0" parTransId="{08DDA751-69EF-4FE1-834C-A0F10B054433}" sibTransId="{77FA89BA-2A57-4184-A1EF-9C780F18531F}"/>
    <dgm:cxn modelId="{8442C929-BD44-406C-AF8C-C7D5C991AB83}" type="presOf" srcId="{0A125B39-2FB1-4496-A28D-77275910D8AF}" destId="{9FC342CD-0F28-4DDE-B6AF-2BB0E1CB2519}" srcOrd="0" destOrd="0" presId="urn:microsoft.com/office/officeart/2005/8/layout/cycle4"/>
    <dgm:cxn modelId="{57A97E35-9340-4974-9C21-3C01BE51439B}" type="presOf" srcId="{7B1B4D97-B01A-49CF-B06C-B1D38A54EC6F}" destId="{878A28AD-300E-48A7-8DE8-FCEA392AFB24}" srcOrd="0" destOrd="0" presId="urn:microsoft.com/office/officeart/2005/8/layout/cycle4"/>
    <dgm:cxn modelId="{C16F573B-12CE-48EC-81B2-CC70A7F0E581}" srcId="{84719F5E-955E-433F-927B-95B38C21DB02}" destId="{0A125B39-2FB1-4496-A28D-77275910D8AF}" srcOrd="0" destOrd="0" parTransId="{3DFF4CBC-CAC1-4A33-9381-56D3E510AC2D}" sibTransId="{D9056F65-17A6-4719-99F9-9D08FAD8EA8B}"/>
    <dgm:cxn modelId="{2D77105D-9F8A-4A0F-AFA0-EA3E3ED19792}" type="presOf" srcId="{F74BE9AC-CCE4-4C4F-8A0E-AAB616B7AC91}" destId="{B7E1A472-B4D0-45F5-82F8-51EA6E35A3E5}" srcOrd="0" destOrd="0" presId="urn:microsoft.com/office/officeart/2005/8/layout/cycle4"/>
    <dgm:cxn modelId="{D5AE5C4C-1924-406A-AE5B-BF4B44E5FD50}" type="presOf" srcId="{76024B57-FA91-4F02-B1C3-CCC5CEE27444}" destId="{358EDEE2-03BC-4904-BD82-D710C0AF3AC4}" srcOrd="0" destOrd="0" presId="urn:microsoft.com/office/officeart/2005/8/layout/cycle4"/>
    <dgm:cxn modelId="{B5AA504E-83E5-4EBA-BF86-FB09D558B333}" type="presOf" srcId="{76024B57-FA91-4F02-B1C3-CCC5CEE27444}" destId="{AF2B1890-E7DC-4365-B714-163F9196F62F}" srcOrd="1" destOrd="0" presId="urn:microsoft.com/office/officeart/2005/8/layout/cycle4"/>
    <dgm:cxn modelId="{BB3B495A-ADDB-4630-8F13-16B80B5D37E9}" type="presOf" srcId="{8D26B3B9-4E79-43A7-A877-51F26C594F29}" destId="{C918FE0D-CFE7-43FE-87DC-52F7631913BA}" srcOrd="1" destOrd="0" presId="urn:microsoft.com/office/officeart/2005/8/layout/cycle4"/>
    <dgm:cxn modelId="{520A517C-A5C1-49D9-8F99-271CF6270933}" type="presOf" srcId="{F74BE9AC-CCE4-4C4F-8A0E-AAB616B7AC91}" destId="{6073F63D-390E-41F7-B10C-65CF4C914F05}" srcOrd="1" destOrd="0" presId="urn:microsoft.com/office/officeart/2005/8/layout/cycle4"/>
    <dgm:cxn modelId="{D31D5783-AB5D-49EB-B5A3-8340FA562755}" type="presOf" srcId="{A7185390-FF1A-4E68-8CE0-5605CD7818D7}" destId="{7FA2D525-DB48-4341-A4C0-470CB97FD96E}" srcOrd="0" destOrd="0" presId="urn:microsoft.com/office/officeart/2005/8/layout/cycle4"/>
    <dgm:cxn modelId="{FAF5108B-DCDD-48D7-896E-8E44D98FCA00}" srcId="{84719F5E-955E-433F-927B-95B38C21DB02}" destId="{A7185390-FF1A-4E68-8CE0-5605CD7818D7}" srcOrd="2" destOrd="0" parTransId="{41626569-E95B-4E3C-86F8-80FFD96B7506}" sibTransId="{69523735-22B1-4814-AA85-24208AA065DE}"/>
    <dgm:cxn modelId="{D720DD8C-BDE8-413B-AA80-B415AD127A08}" srcId="{84719F5E-955E-433F-927B-95B38C21DB02}" destId="{7B1B4D97-B01A-49CF-B06C-B1D38A54EC6F}" srcOrd="3" destOrd="0" parTransId="{485E2C95-1A48-4CA9-B403-FC4D45D84A28}" sibTransId="{B9777439-3ED5-45F0-B276-3F52F53FECCE}"/>
    <dgm:cxn modelId="{9BB4F098-5FD5-42EA-9AE1-AD92A577A9C4}" srcId="{84719F5E-955E-433F-927B-95B38C21DB02}" destId="{020EEF97-3A57-4A5C-8593-4AC196ABB90E}" srcOrd="1" destOrd="0" parTransId="{88A30590-9636-46FA-A691-681C6B51720D}" sibTransId="{AE1F4912-7FA8-43C9-A1B3-6EEBA2FE241E}"/>
    <dgm:cxn modelId="{870DCFBD-7B9E-4FC3-B9C8-7EA337C6DC53}" srcId="{020EEF97-3A57-4A5C-8593-4AC196ABB90E}" destId="{76024B57-FA91-4F02-B1C3-CCC5CEE27444}" srcOrd="0" destOrd="0" parTransId="{3B6B5FCA-D329-41D1-B905-54965B6AB998}" sibTransId="{21D9E763-F512-497E-B71A-E1536FC76B0C}"/>
    <dgm:cxn modelId="{8A8BAACC-9F6E-48B5-B659-6EEFDF3A5EDA}" type="presOf" srcId="{020EEF97-3A57-4A5C-8593-4AC196ABB90E}" destId="{8E436C8D-B55D-4849-BEDF-986179E7E1C2}" srcOrd="0" destOrd="0" presId="urn:microsoft.com/office/officeart/2005/8/layout/cycle4"/>
    <dgm:cxn modelId="{8FD55CD0-BA37-4032-9B94-7AB627E97EE2}" type="presOf" srcId="{9BF72EB8-AB8F-43B1-A4C8-4F8046D7E053}" destId="{EB7BA1BC-9DA1-4DFE-B0DB-BF39871DB348}" srcOrd="0" destOrd="0" presId="urn:microsoft.com/office/officeart/2005/8/layout/cycle4"/>
    <dgm:cxn modelId="{CF9FE6EC-114C-405A-B158-6CF9EEA0D7E1}" type="presOf" srcId="{8D26B3B9-4E79-43A7-A877-51F26C594F29}" destId="{E48D12B6-E21D-4C32-ACA2-E127D3888DCD}" srcOrd="0" destOrd="0" presId="urn:microsoft.com/office/officeart/2005/8/layout/cycle4"/>
    <dgm:cxn modelId="{A1FE80F0-508F-4381-A599-1EA727A5DCDB}" srcId="{0A125B39-2FB1-4496-A28D-77275910D8AF}" destId="{9BF72EB8-AB8F-43B1-A4C8-4F8046D7E053}" srcOrd="0" destOrd="0" parTransId="{C42A184C-FA72-487D-8D22-C0CDEE57B0EF}" sibTransId="{DE0447FF-A07F-4694-926A-D1CF4A9AC1EA}"/>
    <dgm:cxn modelId="{A8ACFEF1-2B35-479B-AC6B-DEEAECFE0EAF}" type="presOf" srcId="{84719F5E-955E-433F-927B-95B38C21DB02}" destId="{8FAE6320-F65D-4740-8BB9-83B6BC4FFD1D}" srcOrd="0" destOrd="0" presId="urn:microsoft.com/office/officeart/2005/8/layout/cycle4"/>
    <dgm:cxn modelId="{F853FBF7-68DE-492C-BB70-E2C30F31522C}" srcId="{7B1B4D97-B01A-49CF-B06C-B1D38A54EC6F}" destId="{8D26B3B9-4E79-43A7-A877-51F26C594F29}" srcOrd="0" destOrd="0" parTransId="{D3AE2425-087D-406B-A822-6DA0C1E991B3}" sibTransId="{C4ADA0FD-57D4-4C0B-95DC-D04FA8C05EEB}"/>
    <dgm:cxn modelId="{318737EE-C9BB-4D66-84FB-6ADB85267FAC}" type="presParOf" srcId="{8FAE6320-F65D-4740-8BB9-83B6BC4FFD1D}" destId="{4299F6F7-9D6E-4473-9523-0801BD86E258}" srcOrd="0" destOrd="0" presId="urn:microsoft.com/office/officeart/2005/8/layout/cycle4"/>
    <dgm:cxn modelId="{1F8A801F-7D96-4D09-985C-A7218F7DA8F2}" type="presParOf" srcId="{4299F6F7-9D6E-4473-9523-0801BD86E258}" destId="{D0B7F22D-42E7-4E29-BF97-1379E36BFB67}" srcOrd="0" destOrd="0" presId="urn:microsoft.com/office/officeart/2005/8/layout/cycle4"/>
    <dgm:cxn modelId="{0A847107-858D-4F17-B055-F93B1990B064}" type="presParOf" srcId="{D0B7F22D-42E7-4E29-BF97-1379E36BFB67}" destId="{EB7BA1BC-9DA1-4DFE-B0DB-BF39871DB348}" srcOrd="0" destOrd="0" presId="urn:microsoft.com/office/officeart/2005/8/layout/cycle4"/>
    <dgm:cxn modelId="{36839C8D-A5FD-4C2D-BA94-E86F385B11FE}" type="presParOf" srcId="{D0B7F22D-42E7-4E29-BF97-1379E36BFB67}" destId="{6A255B0E-8020-4A67-9E9F-A1E94D2AD507}" srcOrd="1" destOrd="0" presId="urn:microsoft.com/office/officeart/2005/8/layout/cycle4"/>
    <dgm:cxn modelId="{F1769628-F2DA-480E-929D-AC1F906AD9D8}" type="presParOf" srcId="{4299F6F7-9D6E-4473-9523-0801BD86E258}" destId="{6D8C551F-7C72-4E16-8EF5-154C1FD52DBF}" srcOrd="1" destOrd="0" presId="urn:microsoft.com/office/officeart/2005/8/layout/cycle4"/>
    <dgm:cxn modelId="{6E5E78EE-DEEE-4F3B-8596-71AB7D2BF38E}" type="presParOf" srcId="{6D8C551F-7C72-4E16-8EF5-154C1FD52DBF}" destId="{358EDEE2-03BC-4904-BD82-D710C0AF3AC4}" srcOrd="0" destOrd="0" presId="urn:microsoft.com/office/officeart/2005/8/layout/cycle4"/>
    <dgm:cxn modelId="{AC0B9095-1DB5-4B7D-9655-4223FA922661}" type="presParOf" srcId="{6D8C551F-7C72-4E16-8EF5-154C1FD52DBF}" destId="{AF2B1890-E7DC-4365-B714-163F9196F62F}" srcOrd="1" destOrd="0" presId="urn:microsoft.com/office/officeart/2005/8/layout/cycle4"/>
    <dgm:cxn modelId="{FBCD94DB-3325-42E1-872D-947BF720B716}" type="presParOf" srcId="{4299F6F7-9D6E-4473-9523-0801BD86E258}" destId="{FD718FBC-7DA3-4911-B1FC-E2DE1A39EDE2}" srcOrd="2" destOrd="0" presId="urn:microsoft.com/office/officeart/2005/8/layout/cycle4"/>
    <dgm:cxn modelId="{277C879D-275E-45D8-906B-A2C4A78689BD}" type="presParOf" srcId="{FD718FBC-7DA3-4911-B1FC-E2DE1A39EDE2}" destId="{B7E1A472-B4D0-45F5-82F8-51EA6E35A3E5}" srcOrd="0" destOrd="0" presId="urn:microsoft.com/office/officeart/2005/8/layout/cycle4"/>
    <dgm:cxn modelId="{634AF918-35F8-4D25-ABFE-9ED4D43FEE31}" type="presParOf" srcId="{FD718FBC-7DA3-4911-B1FC-E2DE1A39EDE2}" destId="{6073F63D-390E-41F7-B10C-65CF4C914F05}" srcOrd="1" destOrd="0" presId="urn:microsoft.com/office/officeart/2005/8/layout/cycle4"/>
    <dgm:cxn modelId="{1AD9AB51-8F4A-4BE7-94DF-AF6C4DBA75BA}" type="presParOf" srcId="{4299F6F7-9D6E-4473-9523-0801BD86E258}" destId="{61005721-873C-49D5-9059-281D98AC331B}" srcOrd="3" destOrd="0" presId="urn:microsoft.com/office/officeart/2005/8/layout/cycle4"/>
    <dgm:cxn modelId="{038DA1D0-0772-4A30-87A5-C0A28E045FB8}" type="presParOf" srcId="{61005721-873C-49D5-9059-281D98AC331B}" destId="{E48D12B6-E21D-4C32-ACA2-E127D3888DCD}" srcOrd="0" destOrd="0" presId="urn:microsoft.com/office/officeart/2005/8/layout/cycle4"/>
    <dgm:cxn modelId="{610299EC-CC92-4AC2-8419-13871A88897D}" type="presParOf" srcId="{61005721-873C-49D5-9059-281D98AC331B}" destId="{C918FE0D-CFE7-43FE-87DC-52F7631913BA}" srcOrd="1" destOrd="0" presId="urn:microsoft.com/office/officeart/2005/8/layout/cycle4"/>
    <dgm:cxn modelId="{2E164DFD-5E55-4A94-8909-D9DA948BC77B}" type="presParOf" srcId="{4299F6F7-9D6E-4473-9523-0801BD86E258}" destId="{5C1455E8-B6E7-4314-BA48-CA094B595270}" srcOrd="4" destOrd="0" presId="urn:microsoft.com/office/officeart/2005/8/layout/cycle4"/>
    <dgm:cxn modelId="{829DD61C-9515-471D-9202-308236BE4968}" type="presParOf" srcId="{8FAE6320-F65D-4740-8BB9-83B6BC4FFD1D}" destId="{A176FF27-3377-4FDB-95B4-D46E67B794A5}" srcOrd="1" destOrd="0" presId="urn:microsoft.com/office/officeart/2005/8/layout/cycle4"/>
    <dgm:cxn modelId="{217F503F-410B-43C4-8F34-EFD0EC349562}" type="presParOf" srcId="{A176FF27-3377-4FDB-95B4-D46E67B794A5}" destId="{9FC342CD-0F28-4DDE-B6AF-2BB0E1CB2519}" srcOrd="0" destOrd="0" presId="urn:microsoft.com/office/officeart/2005/8/layout/cycle4"/>
    <dgm:cxn modelId="{3D2B601A-E1BB-4E8E-84D0-EFD8D4101D8C}" type="presParOf" srcId="{A176FF27-3377-4FDB-95B4-D46E67B794A5}" destId="{8E436C8D-B55D-4849-BEDF-986179E7E1C2}" srcOrd="1" destOrd="0" presId="urn:microsoft.com/office/officeart/2005/8/layout/cycle4"/>
    <dgm:cxn modelId="{C7DC7FD8-DA09-4220-8399-A244FD6F6221}" type="presParOf" srcId="{A176FF27-3377-4FDB-95B4-D46E67B794A5}" destId="{7FA2D525-DB48-4341-A4C0-470CB97FD96E}" srcOrd="2" destOrd="0" presId="urn:microsoft.com/office/officeart/2005/8/layout/cycle4"/>
    <dgm:cxn modelId="{1A2A1EA2-A1E5-424F-9366-AF233829945D}" type="presParOf" srcId="{A176FF27-3377-4FDB-95B4-D46E67B794A5}" destId="{878A28AD-300E-48A7-8DE8-FCEA392AFB24}" srcOrd="3" destOrd="0" presId="urn:microsoft.com/office/officeart/2005/8/layout/cycle4"/>
    <dgm:cxn modelId="{AEF483B0-1502-4A01-BAA2-C69FECA0A8ED}" type="presParOf" srcId="{A176FF27-3377-4FDB-95B4-D46E67B794A5}" destId="{97C3A967-BD13-4053-B316-183E2E0456EF}" srcOrd="4" destOrd="0" presId="urn:microsoft.com/office/officeart/2005/8/layout/cycle4"/>
    <dgm:cxn modelId="{010882F9-BF67-411B-B816-E9EC65670622}" type="presParOf" srcId="{8FAE6320-F65D-4740-8BB9-83B6BC4FFD1D}" destId="{CBA40374-9F00-448A-A1C1-0A793A663FFD}" srcOrd="2" destOrd="0" presId="urn:microsoft.com/office/officeart/2005/8/layout/cycle4"/>
    <dgm:cxn modelId="{CA493EEB-A496-42B1-928D-C879465E76FB}" type="presParOf" srcId="{8FAE6320-F65D-4740-8BB9-83B6BC4FFD1D}" destId="{B55DA990-27C8-4757-9265-51BB6786DE3D}"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C9650-AA02-4F86-8B98-BD8FD6047CC2}">
      <dsp:nvSpPr>
        <dsp:cNvPr id="0" name=""/>
        <dsp:cNvSpPr/>
      </dsp:nvSpPr>
      <dsp:spPr>
        <a:xfrm>
          <a:off x="1920844" y="563331"/>
          <a:ext cx="3755413" cy="3755413"/>
        </a:xfrm>
        <a:prstGeom prst="blockArc">
          <a:avLst>
            <a:gd name="adj1" fmla="val 108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5679A4-5F26-448C-86D8-1556B30B098C}">
      <dsp:nvSpPr>
        <dsp:cNvPr id="0" name=""/>
        <dsp:cNvSpPr/>
      </dsp:nvSpPr>
      <dsp:spPr>
        <a:xfrm>
          <a:off x="1920844" y="563331"/>
          <a:ext cx="3755413" cy="3755413"/>
        </a:xfrm>
        <a:prstGeom prst="blockArc">
          <a:avLst>
            <a:gd name="adj1" fmla="val 5400000"/>
            <a:gd name="adj2" fmla="val 10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A89645-D4B3-4F9B-AB4A-1703F8664E15}">
      <dsp:nvSpPr>
        <dsp:cNvPr id="0" name=""/>
        <dsp:cNvSpPr/>
      </dsp:nvSpPr>
      <dsp:spPr>
        <a:xfrm>
          <a:off x="1920844" y="563331"/>
          <a:ext cx="3755413" cy="3755413"/>
        </a:xfrm>
        <a:prstGeom prst="blockArc">
          <a:avLst>
            <a:gd name="adj1" fmla="val 0"/>
            <a:gd name="adj2" fmla="val 54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4EA1D9-BB57-454B-8E0B-04AFE9E63389}">
      <dsp:nvSpPr>
        <dsp:cNvPr id="0" name=""/>
        <dsp:cNvSpPr/>
      </dsp:nvSpPr>
      <dsp:spPr>
        <a:xfrm>
          <a:off x="1920844" y="563331"/>
          <a:ext cx="3755413" cy="3755413"/>
        </a:xfrm>
        <a:prstGeom prst="blockArc">
          <a:avLst>
            <a:gd name="adj1" fmla="val 16200000"/>
            <a:gd name="adj2" fmla="val 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2D6568-0C88-496A-8235-0611DC719F27}">
      <dsp:nvSpPr>
        <dsp:cNvPr id="0" name=""/>
        <dsp:cNvSpPr/>
      </dsp:nvSpPr>
      <dsp:spPr>
        <a:xfrm>
          <a:off x="2951985" y="1593518"/>
          <a:ext cx="1729740" cy="1729740"/>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Shortage Designation</a:t>
          </a:r>
        </a:p>
      </dsp:txBody>
      <dsp:txXfrm>
        <a:off x="3205300" y="1846833"/>
        <a:ext cx="1223110" cy="1223110"/>
      </dsp:txXfrm>
    </dsp:sp>
    <dsp:sp modelId="{97A83CA3-255C-4D47-B20A-99A6C81F7A37}">
      <dsp:nvSpPr>
        <dsp:cNvPr id="0" name=""/>
        <dsp:cNvSpPr/>
      </dsp:nvSpPr>
      <dsp:spPr>
        <a:xfrm>
          <a:off x="3193141" y="1512"/>
          <a:ext cx="1210818" cy="12108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Workforce Development</a:t>
          </a:r>
        </a:p>
      </dsp:txBody>
      <dsp:txXfrm>
        <a:off x="3370461" y="178832"/>
        <a:ext cx="856178" cy="856178"/>
      </dsp:txXfrm>
    </dsp:sp>
    <dsp:sp modelId="{4E18418B-33E0-48D9-8E61-0E179B392DDB}">
      <dsp:nvSpPr>
        <dsp:cNvPr id="0" name=""/>
        <dsp:cNvSpPr/>
      </dsp:nvSpPr>
      <dsp:spPr>
        <a:xfrm>
          <a:off x="4930538" y="1838541"/>
          <a:ext cx="1404259" cy="1204994"/>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Technical Assistance</a:t>
          </a:r>
        </a:p>
      </dsp:txBody>
      <dsp:txXfrm>
        <a:off x="5136187" y="2015008"/>
        <a:ext cx="992961" cy="852060"/>
      </dsp:txXfrm>
    </dsp:sp>
    <dsp:sp modelId="{BF4B89FD-2769-4C03-8873-F2F1FD89E512}">
      <dsp:nvSpPr>
        <dsp:cNvPr id="0" name=""/>
        <dsp:cNvSpPr/>
      </dsp:nvSpPr>
      <dsp:spPr>
        <a:xfrm>
          <a:off x="3193141" y="3669746"/>
          <a:ext cx="1210818" cy="1210818"/>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Data Collection</a:t>
          </a:r>
        </a:p>
      </dsp:txBody>
      <dsp:txXfrm>
        <a:off x="3370461" y="3847066"/>
        <a:ext cx="856178" cy="856178"/>
      </dsp:txXfrm>
    </dsp:sp>
    <dsp:sp modelId="{56A872B7-09CF-4FC4-81F1-DC7C1E0A2906}">
      <dsp:nvSpPr>
        <dsp:cNvPr id="0" name=""/>
        <dsp:cNvSpPr/>
      </dsp:nvSpPr>
      <dsp:spPr>
        <a:xfrm>
          <a:off x="1218527" y="1815680"/>
          <a:ext cx="1491813" cy="1250715"/>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Community Engagement</a:t>
          </a:r>
        </a:p>
      </dsp:txBody>
      <dsp:txXfrm>
        <a:off x="1436998" y="1998843"/>
        <a:ext cx="1054871" cy="884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EE52B-F001-4F1B-84DC-546264C9B4FD}">
      <dsp:nvSpPr>
        <dsp:cNvPr id="0" name=""/>
        <dsp:cNvSpPr/>
      </dsp:nvSpPr>
      <dsp:spPr>
        <a:xfrm>
          <a:off x="-3836843" y="-589249"/>
          <a:ext cx="4572970" cy="4572970"/>
        </a:xfrm>
        <a:prstGeom prst="blockArc">
          <a:avLst>
            <a:gd name="adj1" fmla="val 18900000"/>
            <a:gd name="adj2" fmla="val 2700000"/>
            <a:gd name="adj3" fmla="val 313"/>
          </a:avLst>
        </a:prstGeom>
        <a:noFill/>
        <a:ln w="25400" cap="flat" cmpd="sng" algn="ctr">
          <a:solidFill>
            <a:schemeClr val="tx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1EAD11A-CDD6-49E1-BE62-2A19F2D2AB0C}">
      <dsp:nvSpPr>
        <dsp:cNvPr id="0" name=""/>
        <dsp:cNvSpPr/>
      </dsp:nvSpPr>
      <dsp:spPr>
        <a:xfrm>
          <a:off x="473384" y="339447"/>
          <a:ext cx="2421867" cy="678894"/>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8872" tIns="27940" rIns="27940" bIns="2794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chemeClr val="tx1"/>
              </a:solidFill>
              <a:latin typeface="Calibri"/>
              <a:ea typeface="+mn-ea"/>
              <a:cs typeface="+mn-cs"/>
            </a:rPr>
            <a:t>Health Professional Shortage Areas (HPSAs) </a:t>
          </a:r>
        </a:p>
      </dsp:txBody>
      <dsp:txXfrm>
        <a:off x="473384" y="339447"/>
        <a:ext cx="2421867" cy="678894"/>
      </dsp:txXfrm>
    </dsp:sp>
    <dsp:sp modelId="{8E3E1368-779C-49EC-986E-7F341FF77A10}">
      <dsp:nvSpPr>
        <dsp:cNvPr id="0" name=""/>
        <dsp:cNvSpPr/>
      </dsp:nvSpPr>
      <dsp:spPr>
        <a:xfrm>
          <a:off x="59377" y="278720"/>
          <a:ext cx="848618" cy="848618"/>
        </a:xfrm>
        <a:prstGeom prst="ellipse">
          <a:avLst/>
        </a:prstGeom>
        <a:solidFill>
          <a:srgbClr val="A5A5A5">
            <a:lumMod val="40000"/>
            <a:lumOff val="60000"/>
          </a:srgbClr>
        </a:solidFill>
        <a:ln w="25400" cap="flat" cmpd="sng" algn="ctr">
          <a:solidFill>
            <a:schemeClr val="accent2">
              <a:lumMod val="50000"/>
            </a:scheme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7F45C9-E6ED-430B-8D65-59804B3FA4A0}">
      <dsp:nvSpPr>
        <dsp:cNvPr id="0" name=""/>
        <dsp:cNvSpPr/>
      </dsp:nvSpPr>
      <dsp:spPr>
        <a:xfrm>
          <a:off x="764774" y="1357788"/>
          <a:ext cx="2175089" cy="678894"/>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8872" tIns="27940" rIns="27940" bIns="2794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chemeClr val="tx1"/>
              </a:solidFill>
              <a:latin typeface="Calibri"/>
              <a:ea typeface="+mn-ea"/>
              <a:cs typeface="+mn-cs"/>
            </a:rPr>
            <a:t>Medically Underserved Areas/ Medically Underserved Populations       (MUA/MUPs)</a:t>
          </a:r>
        </a:p>
      </dsp:txBody>
      <dsp:txXfrm>
        <a:off x="764774" y="1357788"/>
        <a:ext cx="2175089" cy="678894"/>
      </dsp:txXfrm>
    </dsp:sp>
    <dsp:sp modelId="{4F8B0DD3-7A33-4702-9201-A6D1C3CEAE95}">
      <dsp:nvSpPr>
        <dsp:cNvPr id="0" name=""/>
        <dsp:cNvSpPr/>
      </dsp:nvSpPr>
      <dsp:spPr>
        <a:xfrm>
          <a:off x="295853" y="1272927"/>
          <a:ext cx="848618" cy="848618"/>
        </a:xfrm>
        <a:prstGeom prst="ellipse">
          <a:avLst/>
        </a:prstGeom>
        <a:solidFill>
          <a:schemeClr val="accent3">
            <a:lumMod val="40000"/>
            <a:lumOff val="60000"/>
          </a:schemeClr>
        </a:solidFill>
        <a:ln w="25400" cap="flat" cmpd="sng" algn="ctr">
          <a:solidFill>
            <a:srgbClr val="0070C0"/>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586D2698-E1D1-427B-88C7-E2522DF697CE}">
      <dsp:nvSpPr>
        <dsp:cNvPr id="0" name=""/>
        <dsp:cNvSpPr/>
      </dsp:nvSpPr>
      <dsp:spPr>
        <a:xfrm>
          <a:off x="473384" y="2376130"/>
          <a:ext cx="2421867" cy="678894"/>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8872" tIns="27940" rIns="27940" bIns="2794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chemeClr val="tx1"/>
              </a:solidFill>
              <a:latin typeface="Calibri"/>
              <a:ea typeface="+mn-ea"/>
              <a:cs typeface="+mn-cs"/>
            </a:rPr>
            <a:t>Other Facility Area Centers (OFACs)</a:t>
          </a:r>
        </a:p>
      </dsp:txBody>
      <dsp:txXfrm>
        <a:off x="473384" y="2376130"/>
        <a:ext cx="2421867" cy="678894"/>
      </dsp:txXfrm>
    </dsp:sp>
    <dsp:sp modelId="{1CB8F190-9C77-4482-A322-110DA4143436}">
      <dsp:nvSpPr>
        <dsp:cNvPr id="0" name=""/>
        <dsp:cNvSpPr/>
      </dsp:nvSpPr>
      <dsp:spPr>
        <a:xfrm>
          <a:off x="49075" y="2291268"/>
          <a:ext cx="848618" cy="848618"/>
        </a:xfrm>
        <a:prstGeom prst="ellipse">
          <a:avLst/>
        </a:prstGeom>
        <a:solidFill>
          <a:srgbClr val="A5A5A5">
            <a:lumMod val="40000"/>
            <a:lumOff val="60000"/>
          </a:srgbClr>
        </a:solidFill>
        <a:ln w="25400" cap="flat" cmpd="sng" algn="ctr">
          <a:solidFill>
            <a:schemeClr val="accent4"/>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117A5-F479-4096-996F-EE3FEF318735}">
      <dsp:nvSpPr>
        <dsp:cNvPr id="0" name=""/>
        <dsp:cNvSpPr/>
      </dsp:nvSpPr>
      <dsp:spPr>
        <a:xfrm>
          <a:off x="975" y="0"/>
          <a:ext cx="1994937" cy="572766"/>
        </a:xfrm>
        <a:prstGeom prst="roundRect">
          <a:avLst>
            <a:gd name="adj" fmla="val 10000"/>
          </a:avLst>
        </a:prstGeom>
        <a:solidFill>
          <a:schemeClr val="accent4">
            <a:lumMod val="75000"/>
          </a:schemeClr>
        </a:solidFill>
        <a:ln w="12700" cap="flat" cmpd="sng" algn="ctr">
          <a:solidFill>
            <a:schemeClr val="tx1">
              <a:lumMod val="75000"/>
              <a:lumOff val="25000"/>
            </a:schemeClr>
          </a:solid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Dentists (DDS and DMD)</a:t>
          </a:r>
        </a:p>
      </dsp:txBody>
      <dsp:txXfrm>
        <a:off x="17751" y="16776"/>
        <a:ext cx="1961385" cy="539214"/>
      </dsp:txXfrm>
    </dsp:sp>
    <dsp:sp modelId="{C7863398-026B-4E75-B0A6-D44495FC80D8}">
      <dsp:nvSpPr>
        <dsp:cNvPr id="0" name=""/>
        <dsp:cNvSpPr/>
      </dsp:nvSpPr>
      <dsp:spPr>
        <a:xfrm>
          <a:off x="200468" y="572766"/>
          <a:ext cx="169936" cy="641793"/>
        </a:xfrm>
        <a:custGeom>
          <a:avLst/>
          <a:gdLst/>
          <a:ahLst/>
          <a:cxnLst/>
          <a:rect l="0" t="0" r="0" b="0"/>
          <a:pathLst>
            <a:path>
              <a:moveTo>
                <a:pt x="0" y="0"/>
              </a:moveTo>
              <a:lnTo>
                <a:pt x="0" y="641793"/>
              </a:lnTo>
              <a:lnTo>
                <a:pt x="169936" y="641793"/>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377D369C-72A2-4228-9084-FF8C1B70F3BF}">
      <dsp:nvSpPr>
        <dsp:cNvPr id="0" name=""/>
        <dsp:cNvSpPr/>
      </dsp:nvSpPr>
      <dsp:spPr>
        <a:xfrm>
          <a:off x="370405" y="928321"/>
          <a:ext cx="1595950" cy="572477"/>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Dentistry</a:t>
          </a:r>
        </a:p>
      </dsp:txBody>
      <dsp:txXfrm>
        <a:off x="387172" y="945088"/>
        <a:ext cx="1562416" cy="538943"/>
      </dsp:txXfrm>
    </dsp:sp>
    <dsp:sp modelId="{1986D1F9-DE18-4892-86C5-B3418A2CE73B}">
      <dsp:nvSpPr>
        <dsp:cNvPr id="0" name=""/>
        <dsp:cNvSpPr/>
      </dsp:nvSpPr>
      <dsp:spPr>
        <a:xfrm>
          <a:off x="200468" y="572766"/>
          <a:ext cx="169936" cy="1620859"/>
        </a:xfrm>
        <a:custGeom>
          <a:avLst/>
          <a:gdLst/>
          <a:ahLst/>
          <a:cxnLst/>
          <a:rect l="0" t="0" r="0" b="0"/>
          <a:pathLst>
            <a:path>
              <a:moveTo>
                <a:pt x="0" y="0"/>
              </a:moveTo>
              <a:lnTo>
                <a:pt x="0" y="1620859"/>
              </a:lnTo>
              <a:lnTo>
                <a:pt x="169936" y="1620859"/>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D6B0E8E-CA31-4522-A644-1746818EA6D9}">
      <dsp:nvSpPr>
        <dsp:cNvPr id="0" name=""/>
        <dsp:cNvSpPr/>
      </dsp:nvSpPr>
      <dsp:spPr>
        <a:xfrm>
          <a:off x="370405" y="1888844"/>
          <a:ext cx="1595950" cy="609563"/>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Pediatric Dentistry</a:t>
          </a:r>
        </a:p>
      </dsp:txBody>
      <dsp:txXfrm>
        <a:off x="388258" y="1906697"/>
        <a:ext cx="1560244" cy="5738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303EB-9B3E-4398-8EAE-971BA07CC756}">
      <dsp:nvSpPr>
        <dsp:cNvPr id="0" name=""/>
        <dsp:cNvSpPr/>
      </dsp:nvSpPr>
      <dsp:spPr>
        <a:xfrm>
          <a:off x="69905" y="105650"/>
          <a:ext cx="2216094" cy="588483"/>
        </a:xfrm>
        <a:prstGeom prst="roundRect">
          <a:avLst>
            <a:gd name="adj" fmla="val 10000"/>
          </a:avLst>
        </a:prstGeom>
        <a:solidFill>
          <a:schemeClr val="accent2">
            <a:lumMod val="75000"/>
          </a:schemeClr>
        </a:solidFill>
        <a:ln w="1270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Mental Health Providers</a:t>
          </a:r>
        </a:p>
      </dsp:txBody>
      <dsp:txXfrm>
        <a:off x="87141" y="122886"/>
        <a:ext cx="2181622" cy="554011"/>
      </dsp:txXfrm>
    </dsp:sp>
    <dsp:sp modelId="{0B42008F-CB71-4F7B-8C08-3322CF24D376}">
      <dsp:nvSpPr>
        <dsp:cNvPr id="0" name=""/>
        <dsp:cNvSpPr/>
      </dsp:nvSpPr>
      <dsp:spPr>
        <a:xfrm>
          <a:off x="291514" y="694134"/>
          <a:ext cx="152740" cy="425709"/>
        </a:xfrm>
        <a:custGeom>
          <a:avLst/>
          <a:gdLst/>
          <a:ahLst/>
          <a:cxnLst/>
          <a:rect l="0" t="0" r="0" b="0"/>
          <a:pathLst>
            <a:path>
              <a:moveTo>
                <a:pt x="0" y="0"/>
              </a:moveTo>
              <a:lnTo>
                <a:pt x="0" y="425709"/>
              </a:lnTo>
              <a:lnTo>
                <a:pt x="152740" y="425709"/>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978CAD2-40AA-4932-B467-940D49EFB439}">
      <dsp:nvSpPr>
        <dsp:cNvPr id="0" name=""/>
        <dsp:cNvSpPr/>
      </dsp:nvSpPr>
      <dsp:spPr>
        <a:xfrm>
          <a:off x="444255" y="893253"/>
          <a:ext cx="1822080" cy="453181"/>
        </a:xfrm>
        <a:prstGeom prst="roundRect">
          <a:avLst>
            <a:gd name="adj" fmla="val 10000"/>
          </a:avLst>
        </a:prstGeom>
        <a:solidFill>
          <a:schemeClr val="bg1">
            <a:lumMod val="95000"/>
            <a:alpha val="9000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Psychiatrist</a:t>
          </a:r>
        </a:p>
      </dsp:txBody>
      <dsp:txXfrm>
        <a:off x="457528" y="906526"/>
        <a:ext cx="1795534" cy="426635"/>
      </dsp:txXfrm>
    </dsp:sp>
    <dsp:sp modelId="{A9F2141B-E86E-459A-8BA6-F0CC662A6EE1}">
      <dsp:nvSpPr>
        <dsp:cNvPr id="0" name=""/>
        <dsp:cNvSpPr/>
      </dsp:nvSpPr>
      <dsp:spPr>
        <a:xfrm>
          <a:off x="291514" y="694134"/>
          <a:ext cx="152740" cy="992186"/>
        </a:xfrm>
        <a:custGeom>
          <a:avLst/>
          <a:gdLst/>
          <a:ahLst/>
          <a:cxnLst/>
          <a:rect l="0" t="0" r="0" b="0"/>
          <a:pathLst>
            <a:path>
              <a:moveTo>
                <a:pt x="0" y="0"/>
              </a:moveTo>
              <a:lnTo>
                <a:pt x="0" y="992186"/>
              </a:lnTo>
              <a:lnTo>
                <a:pt x="152740" y="99218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B3709A6-6376-458F-8F22-25DB381D16B1}">
      <dsp:nvSpPr>
        <dsp:cNvPr id="0" name=""/>
        <dsp:cNvSpPr/>
      </dsp:nvSpPr>
      <dsp:spPr>
        <a:xfrm>
          <a:off x="444255" y="1459730"/>
          <a:ext cx="1833174" cy="453181"/>
        </a:xfrm>
        <a:prstGeom prst="roundRect">
          <a:avLst>
            <a:gd name="adj" fmla="val 10000"/>
          </a:avLst>
        </a:prstGeom>
        <a:solidFill>
          <a:schemeClr val="bg1">
            <a:lumMod val="65000"/>
            <a:alpha val="9000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Clinical Psychologist</a:t>
          </a:r>
        </a:p>
      </dsp:txBody>
      <dsp:txXfrm>
        <a:off x="457528" y="1473003"/>
        <a:ext cx="1806628" cy="426635"/>
      </dsp:txXfrm>
    </dsp:sp>
    <dsp:sp modelId="{253C588B-906B-48AD-A113-8EA109AB465C}">
      <dsp:nvSpPr>
        <dsp:cNvPr id="0" name=""/>
        <dsp:cNvSpPr/>
      </dsp:nvSpPr>
      <dsp:spPr>
        <a:xfrm>
          <a:off x="291514" y="694134"/>
          <a:ext cx="152740" cy="1558663"/>
        </a:xfrm>
        <a:custGeom>
          <a:avLst/>
          <a:gdLst/>
          <a:ahLst/>
          <a:cxnLst/>
          <a:rect l="0" t="0" r="0" b="0"/>
          <a:pathLst>
            <a:path>
              <a:moveTo>
                <a:pt x="0" y="0"/>
              </a:moveTo>
              <a:lnTo>
                <a:pt x="0" y="1558663"/>
              </a:lnTo>
              <a:lnTo>
                <a:pt x="152740" y="1558663"/>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EAE5BDF5-3847-471D-B714-FB548A45D544}">
      <dsp:nvSpPr>
        <dsp:cNvPr id="0" name=""/>
        <dsp:cNvSpPr/>
      </dsp:nvSpPr>
      <dsp:spPr>
        <a:xfrm>
          <a:off x="444255" y="2026207"/>
          <a:ext cx="1822080" cy="453181"/>
        </a:xfrm>
        <a:prstGeom prst="roundRect">
          <a:avLst>
            <a:gd name="adj" fmla="val 10000"/>
          </a:avLst>
        </a:prstGeom>
        <a:solidFill>
          <a:schemeClr val="bg1">
            <a:lumMod val="65000"/>
            <a:alpha val="9000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Clinical Social Worker</a:t>
          </a:r>
        </a:p>
      </dsp:txBody>
      <dsp:txXfrm>
        <a:off x="457528" y="2039480"/>
        <a:ext cx="1795534" cy="426635"/>
      </dsp:txXfrm>
    </dsp:sp>
    <dsp:sp modelId="{971F47D6-8265-4D4D-B047-3095B48B9DB3}">
      <dsp:nvSpPr>
        <dsp:cNvPr id="0" name=""/>
        <dsp:cNvSpPr/>
      </dsp:nvSpPr>
      <dsp:spPr>
        <a:xfrm>
          <a:off x="291514" y="694134"/>
          <a:ext cx="152740" cy="2125140"/>
        </a:xfrm>
        <a:custGeom>
          <a:avLst/>
          <a:gdLst/>
          <a:ahLst/>
          <a:cxnLst/>
          <a:rect l="0" t="0" r="0" b="0"/>
          <a:pathLst>
            <a:path>
              <a:moveTo>
                <a:pt x="0" y="0"/>
              </a:moveTo>
              <a:lnTo>
                <a:pt x="0" y="2125140"/>
              </a:lnTo>
              <a:lnTo>
                <a:pt x="152740" y="2125140"/>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CF0BDA9-121A-47F9-A238-634C3CBD0AD2}">
      <dsp:nvSpPr>
        <dsp:cNvPr id="0" name=""/>
        <dsp:cNvSpPr/>
      </dsp:nvSpPr>
      <dsp:spPr>
        <a:xfrm>
          <a:off x="444255" y="2592684"/>
          <a:ext cx="1822087" cy="453181"/>
        </a:xfrm>
        <a:prstGeom prst="roundRect">
          <a:avLst>
            <a:gd name="adj" fmla="val 10000"/>
          </a:avLst>
        </a:prstGeom>
        <a:solidFill>
          <a:schemeClr val="bg1">
            <a:lumMod val="65000"/>
            <a:alpha val="9000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Psychiatric Nurse Specialist</a:t>
          </a:r>
        </a:p>
      </dsp:txBody>
      <dsp:txXfrm>
        <a:off x="457528" y="2605957"/>
        <a:ext cx="1795541" cy="426635"/>
      </dsp:txXfrm>
    </dsp:sp>
    <dsp:sp modelId="{C866C75B-F184-4CCB-B1F0-EE13E300BF00}">
      <dsp:nvSpPr>
        <dsp:cNvPr id="0" name=""/>
        <dsp:cNvSpPr/>
      </dsp:nvSpPr>
      <dsp:spPr>
        <a:xfrm>
          <a:off x="291514" y="694134"/>
          <a:ext cx="152740" cy="2691617"/>
        </a:xfrm>
        <a:custGeom>
          <a:avLst/>
          <a:gdLst/>
          <a:ahLst/>
          <a:cxnLst/>
          <a:rect l="0" t="0" r="0" b="0"/>
          <a:pathLst>
            <a:path>
              <a:moveTo>
                <a:pt x="0" y="0"/>
              </a:moveTo>
              <a:lnTo>
                <a:pt x="0" y="2691617"/>
              </a:lnTo>
              <a:lnTo>
                <a:pt x="152740" y="2691617"/>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277EE41-CA88-40C9-AC82-BC3AF90CB10E}">
      <dsp:nvSpPr>
        <dsp:cNvPr id="0" name=""/>
        <dsp:cNvSpPr/>
      </dsp:nvSpPr>
      <dsp:spPr>
        <a:xfrm>
          <a:off x="444255" y="3159161"/>
          <a:ext cx="1829613" cy="453181"/>
        </a:xfrm>
        <a:prstGeom prst="roundRect">
          <a:avLst>
            <a:gd name="adj" fmla="val 10000"/>
          </a:avLst>
        </a:prstGeom>
        <a:solidFill>
          <a:schemeClr val="bg1">
            <a:lumMod val="65000"/>
            <a:alpha val="9000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Marriage/Family Therapist</a:t>
          </a:r>
        </a:p>
      </dsp:txBody>
      <dsp:txXfrm>
        <a:off x="457528" y="3172434"/>
        <a:ext cx="1803067" cy="426635"/>
      </dsp:txXfrm>
    </dsp:sp>
    <dsp:sp modelId="{11AE500F-AEBD-46D2-AD2C-5038D16D74F1}">
      <dsp:nvSpPr>
        <dsp:cNvPr id="0" name=""/>
        <dsp:cNvSpPr/>
      </dsp:nvSpPr>
      <dsp:spPr>
        <a:xfrm>
          <a:off x="291514" y="694134"/>
          <a:ext cx="152740" cy="3258095"/>
        </a:xfrm>
        <a:custGeom>
          <a:avLst/>
          <a:gdLst/>
          <a:ahLst/>
          <a:cxnLst/>
          <a:rect l="0" t="0" r="0" b="0"/>
          <a:pathLst>
            <a:path>
              <a:moveTo>
                <a:pt x="0" y="0"/>
              </a:moveTo>
              <a:lnTo>
                <a:pt x="0" y="3258095"/>
              </a:lnTo>
              <a:lnTo>
                <a:pt x="152740" y="3258095"/>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9D9FE663-27D9-468B-814F-1AAE31AF6908}">
      <dsp:nvSpPr>
        <dsp:cNvPr id="0" name=""/>
        <dsp:cNvSpPr/>
      </dsp:nvSpPr>
      <dsp:spPr>
        <a:xfrm>
          <a:off x="444255" y="3725638"/>
          <a:ext cx="1840707" cy="453181"/>
        </a:xfrm>
        <a:prstGeom prst="roundRect">
          <a:avLst>
            <a:gd name="adj" fmla="val 10000"/>
          </a:avLst>
        </a:prstGeom>
        <a:solidFill>
          <a:schemeClr val="bg1">
            <a:lumMod val="65000"/>
            <a:alpha val="9000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Licensed Clinical Professional Counselor</a:t>
          </a:r>
        </a:p>
      </dsp:txBody>
      <dsp:txXfrm>
        <a:off x="457528" y="3738911"/>
        <a:ext cx="1814161" cy="4266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C6EEE-19BE-46F0-9F32-E8A22423042C}">
      <dsp:nvSpPr>
        <dsp:cNvPr id="0" name=""/>
        <dsp:cNvSpPr/>
      </dsp:nvSpPr>
      <dsp:spPr>
        <a:xfrm>
          <a:off x="218728" y="29"/>
          <a:ext cx="2319955" cy="683330"/>
        </a:xfrm>
        <a:prstGeom prst="roundRect">
          <a:avLst>
            <a:gd name="adj" fmla="val 10000"/>
          </a:avLst>
        </a:prstGeom>
        <a:solidFill>
          <a:srgbClr val="688ACE"/>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Primary</a:t>
          </a:r>
          <a:r>
            <a:rPr lang="en-US" sz="1400" kern="1200" dirty="0"/>
            <a:t> </a:t>
          </a:r>
          <a:r>
            <a:rPr lang="en-US" sz="1800" kern="1200" dirty="0"/>
            <a:t>Care</a:t>
          </a:r>
          <a:r>
            <a:rPr lang="en-US" sz="1400" kern="1200" dirty="0"/>
            <a:t> </a:t>
          </a:r>
          <a:r>
            <a:rPr lang="en-US" sz="1800" kern="1200" dirty="0"/>
            <a:t>Providers (MDs and DOs)</a:t>
          </a:r>
        </a:p>
      </dsp:txBody>
      <dsp:txXfrm>
        <a:off x="238742" y="20043"/>
        <a:ext cx="2279927" cy="643302"/>
      </dsp:txXfrm>
    </dsp:sp>
    <dsp:sp modelId="{4B2279C9-DE00-4BDB-AEAD-B74F29E7DD6A}">
      <dsp:nvSpPr>
        <dsp:cNvPr id="0" name=""/>
        <dsp:cNvSpPr/>
      </dsp:nvSpPr>
      <dsp:spPr>
        <a:xfrm>
          <a:off x="450723" y="683360"/>
          <a:ext cx="221527" cy="375870"/>
        </a:xfrm>
        <a:custGeom>
          <a:avLst/>
          <a:gdLst/>
          <a:ahLst/>
          <a:cxnLst/>
          <a:rect l="0" t="0" r="0" b="0"/>
          <a:pathLst>
            <a:path>
              <a:moveTo>
                <a:pt x="0" y="0"/>
              </a:moveTo>
              <a:lnTo>
                <a:pt x="0" y="375870"/>
              </a:lnTo>
              <a:lnTo>
                <a:pt x="221527" y="375870"/>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A236DE4-CCEC-41A9-A565-FADD767689F0}">
      <dsp:nvSpPr>
        <dsp:cNvPr id="0" name=""/>
        <dsp:cNvSpPr/>
      </dsp:nvSpPr>
      <dsp:spPr>
        <a:xfrm>
          <a:off x="672251" y="777870"/>
          <a:ext cx="1803540" cy="562721"/>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Practice</a:t>
          </a:r>
        </a:p>
      </dsp:txBody>
      <dsp:txXfrm>
        <a:off x="688733" y="794352"/>
        <a:ext cx="1770576" cy="529757"/>
      </dsp:txXfrm>
    </dsp:sp>
    <dsp:sp modelId="{F02E15A2-43F1-445A-92EC-E8ACB9EE4CCE}">
      <dsp:nvSpPr>
        <dsp:cNvPr id="0" name=""/>
        <dsp:cNvSpPr/>
      </dsp:nvSpPr>
      <dsp:spPr>
        <a:xfrm>
          <a:off x="450723" y="683360"/>
          <a:ext cx="221527" cy="1175003"/>
        </a:xfrm>
        <a:custGeom>
          <a:avLst/>
          <a:gdLst/>
          <a:ahLst/>
          <a:cxnLst/>
          <a:rect l="0" t="0" r="0" b="0"/>
          <a:pathLst>
            <a:path>
              <a:moveTo>
                <a:pt x="0" y="0"/>
              </a:moveTo>
              <a:lnTo>
                <a:pt x="0" y="1175003"/>
              </a:lnTo>
              <a:lnTo>
                <a:pt x="221527" y="1175003"/>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85F4EF5-9EC8-4A13-8900-7D5D8A84EDDB}">
      <dsp:nvSpPr>
        <dsp:cNvPr id="0" name=""/>
        <dsp:cNvSpPr/>
      </dsp:nvSpPr>
      <dsp:spPr>
        <a:xfrm>
          <a:off x="672251" y="1433789"/>
          <a:ext cx="1804835" cy="849147"/>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Internal Medicine</a:t>
          </a:r>
        </a:p>
      </dsp:txBody>
      <dsp:txXfrm>
        <a:off x="697122" y="1458660"/>
        <a:ext cx="1755093" cy="799405"/>
      </dsp:txXfrm>
    </dsp:sp>
    <dsp:sp modelId="{B6479B26-8CCF-4ECE-9680-A60FED4B4996}">
      <dsp:nvSpPr>
        <dsp:cNvPr id="0" name=""/>
        <dsp:cNvSpPr/>
      </dsp:nvSpPr>
      <dsp:spPr>
        <a:xfrm>
          <a:off x="450723" y="683360"/>
          <a:ext cx="221527" cy="1963104"/>
        </a:xfrm>
        <a:custGeom>
          <a:avLst/>
          <a:gdLst/>
          <a:ahLst/>
          <a:cxnLst/>
          <a:rect l="0" t="0" r="0" b="0"/>
          <a:pathLst>
            <a:path>
              <a:moveTo>
                <a:pt x="0" y="0"/>
              </a:moveTo>
              <a:lnTo>
                <a:pt x="0" y="1963104"/>
              </a:lnTo>
              <a:lnTo>
                <a:pt x="221527" y="1963104"/>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D462FE3-3738-490A-A7FA-7B346F6C78A1}">
      <dsp:nvSpPr>
        <dsp:cNvPr id="0" name=""/>
        <dsp:cNvSpPr/>
      </dsp:nvSpPr>
      <dsp:spPr>
        <a:xfrm>
          <a:off x="672251" y="2376135"/>
          <a:ext cx="1791128" cy="540659"/>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Family Practice</a:t>
          </a:r>
        </a:p>
      </dsp:txBody>
      <dsp:txXfrm>
        <a:off x="688086" y="2391970"/>
        <a:ext cx="1759458" cy="508989"/>
      </dsp:txXfrm>
    </dsp:sp>
    <dsp:sp modelId="{153CFED0-25D6-4F92-923C-040F9C038722}">
      <dsp:nvSpPr>
        <dsp:cNvPr id="0" name=""/>
        <dsp:cNvSpPr/>
      </dsp:nvSpPr>
      <dsp:spPr>
        <a:xfrm>
          <a:off x="450723" y="683360"/>
          <a:ext cx="221527" cy="2545285"/>
        </a:xfrm>
        <a:custGeom>
          <a:avLst/>
          <a:gdLst/>
          <a:ahLst/>
          <a:cxnLst/>
          <a:rect l="0" t="0" r="0" b="0"/>
          <a:pathLst>
            <a:path>
              <a:moveTo>
                <a:pt x="0" y="0"/>
              </a:moveTo>
              <a:lnTo>
                <a:pt x="0" y="2545285"/>
              </a:lnTo>
              <a:lnTo>
                <a:pt x="221527" y="2545285"/>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D42F0FA-865E-4C0B-A971-331EAE05274A}">
      <dsp:nvSpPr>
        <dsp:cNvPr id="0" name=""/>
        <dsp:cNvSpPr/>
      </dsp:nvSpPr>
      <dsp:spPr>
        <a:xfrm>
          <a:off x="672251" y="3009992"/>
          <a:ext cx="1803540" cy="437306"/>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Pediatrics</a:t>
          </a:r>
        </a:p>
      </dsp:txBody>
      <dsp:txXfrm>
        <a:off x="685059" y="3022800"/>
        <a:ext cx="1777924" cy="411690"/>
      </dsp:txXfrm>
    </dsp:sp>
    <dsp:sp modelId="{9084C786-382D-45C0-8EF1-9BB137EBFF67}">
      <dsp:nvSpPr>
        <dsp:cNvPr id="0" name=""/>
        <dsp:cNvSpPr/>
      </dsp:nvSpPr>
      <dsp:spPr>
        <a:xfrm>
          <a:off x="450723" y="683360"/>
          <a:ext cx="221527" cy="3204129"/>
        </a:xfrm>
        <a:custGeom>
          <a:avLst/>
          <a:gdLst/>
          <a:ahLst/>
          <a:cxnLst/>
          <a:rect l="0" t="0" r="0" b="0"/>
          <a:pathLst>
            <a:path>
              <a:moveTo>
                <a:pt x="0" y="0"/>
              </a:moveTo>
              <a:lnTo>
                <a:pt x="0" y="3204129"/>
              </a:lnTo>
              <a:lnTo>
                <a:pt x="221527" y="3204129"/>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47EF883-17C8-456A-A79E-BCA39DB68238}">
      <dsp:nvSpPr>
        <dsp:cNvPr id="0" name=""/>
        <dsp:cNvSpPr/>
      </dsp:nvSpPr>
      <dsp:spPr>
        <a:xfrm>
          <a:off x="672251" y="3540497"/>
          <a:ext cx="1803540" cy="693984"/>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Obstetrics and Gynecology</a:t>
          </a:r>
        </a:p>
      </dsp:txBody>
      <dsp:txXfrm>
        <a:off x="692577" y="3560823"/>
        <a:ext cx="1762888" cy="653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390FD-1F7D-4ABD-8EB3-8B0940116292}">
      <dsp:nvSpPr>
        <dsp:cNvPr id="0" name=""/>
        <dsp:cNvSpPr/>
      </dsp:nvSpPr>
      <dsp:spPr>
        <a:xfrm>
          <a:off x="167637" y="832193"/>
          <a:ext cx="1938815" cy="1599116"/>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Shortage Designation Survey</a:t>
          </a:r>
        </a:p>
        <a:p>
          <a:pPr marL="114300" lvl="1" indent="-114300" algn="l" defTabSz="533400">
            <a:lnSpc>
              <a:spcPct val="90000"/>
            </a:lnSpc>
            <a:spcBef>
              <a:spcPct val="0"/>
            </a:spcBef>
            <a:spcAft>
              <a:spcPct val="15000"/>
            </a:spcAft>
            <a:buChar char="•"/>
          </a:pPr>
          <a:r>
            <a:rPr lang="en-US" sz="1200" kern="1200" dirty="0"/>
            <a:t>License Board Websites</a:t>
          </a:r>
        </a:p>
        <a:p>
          <a:pPr marL="114300" lvl="1" indent="-114300" algn="l" defTabSz="533400">
            <a:lnSpc>
              <a:spcPct val="90000"/>
            </a:lnSpc>
            <a:spcBef>
              <a:spcPct val="0"/>
            </a:spcBef>
            <a:spcAft>
              <a:spcPct val="15000"/>
            </a:spcAft>
            <a:buChar char="•"/>
          </a:pPr>
          <a:r>
            <a:rPr lang="en-US" sz="1200" kern="1200" dirty="0"/>
            <a:t>Medicaid Claims</a:t>
          </a:r>
        </a:p>
        <a:p>
          <a:pPr marL="114300" lvl="1" indent="-114300" algn="l" defTabSz="533400">
            <a:lnSpc>
              <a:spcPct val="90000"/>
            </a:lnSpc>
            <a:spcBef>
              <a:spcPct val="0"/>
            </a:spcBef>
            <a:spcAft>
              <a:spcPct val="15000"/>
            </a:spcAft>
            <a:buChar char="•"/>
          </a:pPr>
          <a:r>
            <a:rPr lang="en-US" sz="1200" kern="1200" dirty="0"/>
            <a:t>Community Surveys</a:t>
          </a:r>
        </a:p>
        <a:p>
          <a:pPr marL="114300" lvl="1" indent="-114300" algn="l" defTabSz="533400">
            <a:lnSpc>
              <a:spcPct val="90000"/>
            </a:lnSpc>
            <a:spcBef>
              <a:spcPct val="0"/>
            </a:spcBef>
            <a:spcAft>
              <a:spcPct val="15000"/>
            </a:spcAft>
            <a:buChar char="•"/>
          </a:pPr>
          <a:r>
            <a:rPr lang="en-US" sz="1200" kern="1200" dirty="0"/>
            <a:t>Internet Search</a:t>
          </a:r>
        </a:p>
      </dsp:txBody>
      <dsp:txXfrm>
        <a:off x="204437" y="868993"/>
        <a:ext cx="1865215" cy="1182849"/>
      </dsp:txXfrm>
    </dsp:sp>
    <dsp:sp modelId="{4712B636-8CB0-4271-BB78-320694584991}">
      <dsp:nvSpPr>
        <dsp:cNvPr id="0" name=""/>
        <dsp:cNvSpPr/>
      </dsp:nvSpPr>
      <dsp:spPr>
        <a:xfrm>
          <a:off x="1240110" y="1151669"/>
          <a:ext cx="2228834" cy="2228834"/>
        </a:xfrm>
        <a:prstGeom prst="leftCircularArrow">
          <a:avLst>
            <a:gd name="adj1" fmla="val 3558"/>
            <a:gd name="adj2" fmla="val 442126"/>
            <a:gd name="adj3" fmla="val 2217637"/>
            <a:gd name="adj4" fmla="val 9024489"/>
            <a:gd name="adj5" fmla="val 4151"/>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81858F61-BCA4-4DF6-A740-F647E96D9F5B}">
      <dsp:nvSpPr>
        <dsp:cNvPr id="0" name=""/>
        <dsp:cNvSpPr/>
      </dsp:nvSpPr>
      <dsp:spPr>
        <a:xfrm>
          <a:off x="598485" y="2088642"/>
          <a:ext cx="1723391" cy="68533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Data Sources</a:t>
          </a:r>
        </a:p>
      </dsp:txBody>
      <dsp:txXfrm>
        <a:off x="618558" y="2108715"/>
        <a:ext cx="1683245" cy="645189"/>
      </dsp:txXfrm>
    </dsp:sp>
    <dsp:sp modelId="{350ED8B7-350F-4F63-A688-6B34C3426C9F}">
      <dsp:nvSpPr>
        <dsp:cNvPr id="0" name=""/>
        <dsp:cNvSpPr/>
      </dsp:nvSpPr>
      <dsp:spPr>
        <a:xfrm>
          <a:off x="2699543" y="832193"/>
          <a:ext cx="1938815" cy="1599116"/>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Provider Availability to Residents</a:t>
          </a:r>
        </a:p>
        <a:p>
          <a:pPr marL="114300" lvl="1" indent="-114300" algn="l" defTabSz="533400">
            <a:lnSpc>
              <a:spcPct val="90000"/>
            </a:lnSpc>
            <a:spcBef>
              <a:spcPct val="0"/>
            </a:spcBef>
            <a:spcAft>
              <a:spcPct val="15000"/>
            </a:spcAft>
            <a:buChar char="•"/>
          </a:pPr>
          <a:r>
            <a:rPr lang="en-US" sz="1200" kern="1200" dirty="0"/>
            <a:t>Types of Providers</a:t>
          </a:r>
        </a:p>
        <a:p>
          <a:pPr marL="114300" lvl="1" indent="-114300" algn="l" defTabSz="533400">
            <a:lnSpc>
              <a:spcPct val="90000"/>
            </a:lnSpc>
            <a:spcBef>
              <a:spcPct val="0"/>
            </a:spcBef>
            <a:spcAft>
              <a:spcPct val="15000"/>
            </a:spcAft>
            <a:buChar char="•"/>
          </a:pPr>
          <a:r>
            <a:rPr lang="en-US" sz="1200" kern="1200" dirty="0"/>
            <a:t>Capacity</a:t>
          </a:r>
        </a:p>
        <a:p>
          <a:pPr marL="114300" lvl="1" indent="-114300" algn="l" defTabSz="533400">
            <a:lnSpc>
              <a:spcPct val="90000"/>
            </a:lnSpc>
            <a:spcBef>
              <a:spcPct val="0"/>
            </a:spcBef>
            <a:spcAft>
              <a:spcPct val="15000"/>
            </a:spcAft>
            <a:buChar char="•"/>
          </a:pPr>
          <a:r>
            <a:rPr lang="en-US" sz="1200" kern="1200" dirty="0"/>
            <a:t>Open Panels</a:t>
          </a:r>
        </a:p>
        <a:p>
          <a:pPr marL="114300" lvl="1" indent="-114300" algn="l" defTabSz="533400">
            <a:lnSpc>
              <a:spcPct val="90000"/>
            </a:lnSpc>
            <a:spcBef>
              <a:spcPct val="0"/>
            </a:spcBef>
            <a:spcAft>
              <a:spcPct val="15000"/>
            </a:spcAft>
            <a:buChar char="•"/>
          </a:pPr>
          <a:r>
            <a:rPr lang="en-US" sz="1200" kern="1200" dirty="0"/>
            <a:t>Insurance</a:t>
          </a:r>
        </a:p>
      </dsp:txBody>
      <dsp:txXfrm>
        <a:off x="2736343" y="1211661"/>
        <a:ext cx="1865215" cy="1182849"/>
      </dsp:txXfrm>
    </dsp:sp>
    <dsp:sp modelId="{F54DBB08-682F-46F2-B09D-D76CC923E665}">
      <dsp:nvSpPr>
        <dsp:cNvPr id="0" name=""/>
        <dsp:cNvSpPr/>
      </dsp:nvSpPr>
      <dsp:spPr>
        <a:xfrm>
          <a:off x="3755858" y="-179700"/>
          <a:ext cx="2476572" cy="2476572"/>
        </a:xfrm>
        <a:prstGeom prst="circularArrow">
          <a:avLst>
            <a:gd name="adj1" fmla="val 3202"/>
            <a:gd name="adj2" fmla="val 394546"/>
            <a:gd name="adj3" fmla="val 19429943"/>
            <a:gd name="adj4" fmla="val 12575511"/>
            <a:gd name="adj5" fmla="val 3736"/>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4D98A039-36FF-4290-A6B4-9C3F6C141E83}">
      <dsp:nvSpPr>
        <dsp:cNvPr id="0" name=""/>
        <dsp:cNvSpPr/>
      </dsp:nvSpPr>
      <dsp:spPr>
        <a:xfrm>
          <a:off x="3130390" y="489525"/>
          <a:ext cx="1723391" cy="685335"/>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Access Barriers</a:t>
          </a:r>
        </a:p>
      </dsp:txBody>
      <dsp:txXfrm>
        <a:off x="3150463" y="509598"/>
        <a:ext cx="1683245" cy="645189"/>
      </dsp:txXfrm>
    </dsp:sp>
    <dsp:sp modelId="{77874282-1A81-46D0-B9DC-680F32B70944}">
      <dsp:nvSpPr>
        <dsp:cNvPr id="0" name=""/>
        <dsp:cNvSpPr/>
      </dsp:nvSpPr>
      <dsp:spPr>
        <a:xfrm>
          <a:off x="5231448" y="832193"/>
          <a:ext cx="1938815" cy="1599116"/>
        </a:xfrm>
        <a:prstGeom prst="roundRect">
          <a:avLst>
            <a:gd name="adj" fmla="val 10000"/>
          </a:avLst>
        </a:prstGeom>
        <a:solidFill>
          <a:schemeClr val="accent1">
            <a:lumMod val="20000"/>
            <a:lumOff val="8000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Shortage Designations</a:t>
          </a:r>
        </a:p>
        <a:p>
          <a:pPr marL="114300" lvl="1" indent="-114300" algn="l" defTabSz="533400">
            <a:lnSpc>
              <a:spcPct val="90000"/>
            </a:lnSpc>
            <a:spcBef>
              <a:spcPct val="0"/>
            </a:spcBef>
            <a:spcAft>
              <a:spcPct val="15000"/>
            </a:spcAft>
            <a:buChar char="•"/>
          </a:pPr>
          <a:r>
            <a:rPr lang="en-US" sz="1200" kern="1200" dirty="0"/>
            <a:t>Recruitment &amp; Retainment of Providers</a:t>
          </a:r>
        </a:p>
        <a:p>
          <a:pPr marL="114300" lvl="1" indent="-114300" algn="l" defTabSz="533400">
            <a:lnSpc>
              <a:spcPct val="90000"/>
            </a:lnSpc>
            <a:spcBef>
              <a:spcPct val="0"/>
            </a:spcBef>
            <a:spcAft>
              <a:spcPct val="15000"/>
            </a:spcAft>
            <a:buChar char="•"/>
          </a:pPr>
          <a:r>
            <a:rPr lang="en-US" sz="1200" kern="1200" dirty="0"/>
            <a:t>Alignment of State Funds to Needs of the State</a:t>
          </a:r>
        </a:p>
      </dsp:txBody>
      <dsp:txXfrm>
        <a:off x="5268248" y="868993"/>
        <a:ext cx="1865215" cy="1182849"/>
      </dsp:txXfrm>
    </dsp:sp>
    <dsp:sp modelId="{35F6BB1D-94B4-4C03-96F6-D49D18CC7739}">
      <dsp:nvSpPr>
        <dsp:cNvPr id="0" name=""/>
        <dsp:cNvSpPr/>
      </dsp:nvSpPr>
      <dsp:spPr>
        <a:xfrm>
          <a:off x="5662296" y="2088642"/>
          <a:ext cx="1723391" cy="6853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Benefits</a:t>
          </a:r>
        </a:p>
      </dsp:txBody>
      <dsp:txXfrm>
        <a:off x="5682369" y="2108715"/>
        <a:ext cx="1683245" cy="6451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1A472-B4D0-45F5-82F8-51EA6E35A3E5}">
      <dsp:nvSpPr>
        <dsp:cNvPr id="0" name=""/>
        <dsp:cNvSpPr/>
      </dsp:nvSpPr>
      <dsp:spPr>
        <a:xfrm>
          <a:off x="5714358" y="2958909"/>
          <a:ext cx="2149560" cy="13924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171450" lvl="1" indent="-171450" algn="l" defTabSz="844550">
            <a:lnSpc>
              <a:spcPct val="90000"/>
            </a:lnSpc>
            <a:spcBef>
              <a:spcPct val="0"/>
            </a:spcBef>
            <a:spcAft>
              <a:spcPct val="15000"/>
            </a:spcAft>
            <a:buChar char="•"/>
          </a:pPr>
          <a:r>
            <a:rPr lang="en-US" sz="1900" kern="1200" dirty="0"/>
            <a:t>Utilizes Medicaid data</a:t>
          </a:r>
        </a:p>
      </dsp:txBody>
      <dsp:txXfrm>
        <a:off x="6389814" y="3337603"/>
        <a:ext cx="1443518" cy="983147"/>
      </dsp:txXfrm>
    </dsp:sp>
    <dsp:sp modelId="{E48D12B6-E21D-4C32-ACA2-E127D3888DCD}">
      <dsp:nvSpPr>
        <dsp:cNvPr id="0" name=""/>
        <dsp:cNvSpPr/>
      </dsp:nvSpPr>
      <dsp:spPr>
        <a:xfrm>
          <a:off x="2207180" y="2958909"/>
          <a:ext cx="2149560" cy="13924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71450" lvl="1" indent="-171450" algn="l" defTabSz="844550">
            <a:lnSpc>
              <a:spcPct val="90000"/>
            </a:lnSpc>
            <a:spcBef>
              <a:spcPct val="0"/>
            </a:spcBef>
            <a:spcAft>
              <a:spcPct val="15000"/>
            </a:spcAft>
            <a:buChar char="•"/>
          </a:pPr>
          <a:r>
            <a:rPr lang="en-US" sz="1900" kern="1200" dirty="0"/>
            <a:t>Utilizes license board data</a:t>
          </a:r>
        </a:p>
      </dsp:txBody>
      <dsp:txXfrm>
        <a:off x="2237767" y="3337603"/>
        <a:ext cx="1443518" cy="983147"/>
      </dsp:txXfrm>
    </dsp:sp>
    <dsp:sp modelId="{358EDEE2-03BC-4904-BD82-D710C0AF3AC4}">
      <dsp:nvSpPr>
        <dsp:cNvPr id="0" name=""/>
        <dsp:cNvSpPr/>
      </dsp:nvSpPr>
      <dsp:spPr>
        <a:xfrm>
          <a:off x="5917556" y="0"/>
          <a:ext cx="2149560" cy="13924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Survey in physician license renewal process</a:t>
          </a:r>
        </a:p>
      </dsp:txBody>
      <dsp:txXfrm>
        <a:off x="6593012" y="30587"/>
        <a:ext cx="1443518" cy="983147"/>
      </dsp:txXfrm>
    </dsp:sp>
    <dsp:sp modelId="{EB7BA1BC-9DA1-4DFE-B0DB-BF39871DB348}">
      <dsp:nvSpPr>
        <dsp:cNvPr id="0" name=""/>
        <dsp:cNvSpPr/>
      </dsp:nvSpPr>
      <dsp:spPr>
        <a:xfrm>
          <a:off x="2207180" y="0"/>
          <a:ext cx="2149560" cy="13924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71450" lvl="1" indent="-171450" algn="l" defTabSz="844550">
            <a:lnSpc>
              <a:spcPct val="90000"/>
            </a:lnSpc>
            <a:spcBef>
              <a:spcPct val="0"/>
            </a:spcBef>
            <a:spcAft>
              <a:spcPct val="15000"/>
            </a:spcAft>
            <a:buChar char="•"/>
          </a:pPr>
          <a:r>
            <a:rPr lang="en-US" sz="1900" kern="1200" dirty="0"/>
            <a:t>Utilizes a provider survey</a:t>
          </a:r>
        </a:p>
      </dsp:txBody>
      <dsp:txXfrm>
        <a:off x="2237767" y="30587"/>
        <a:ext cx="1443518" cy="983147"/>
      </dsp:txXfrm>
    </dsp:sp>
    <dsp:sp modelId="{9FC342CD-0F28-4DDE-B6AF-2BB0E1CB2519}">
      <dsp:nvSpPr>
        <dsp:cNvPr id="0" name=""/>
        <dsp:cNvSpPr/>
      </dsp:nvSpPr>
      <dsp:spPr>
        <a:xfrm>
          <a:off x="3054680" y="248365"/>
          <a:ext cx="1884129" cy="1884129"/>
        </a:xfrm>
        <a:prstGeom prst="pieWedg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86.5%</a:t>
          </a:r>
        </a:p>
      </dsp:txBody>
      <dsp:txXfrm>
        <a:off x="3606529" y="800214"/>
        <a:ext cx="1332280" cy="1332280"/>
      </dsp:txXfrm>
    </dsp:sp>
    <dsp:sp modelId="{8E436C8D-B55D-4849-BEDF-986179E7E1C2}">
      <dsp:nvSpPr>
        <dsp:cNvPr id="0" name=""/>
        <dsp:cNvSpPr/>
      </dsp:nvSpPr>
      <dsp:spPr>
        <a:xfrm rot="5400000">
          <a:off x="5079063" y="248026"/>
          <a:ext cx="1884129" cy="188412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64.8%</a:t>
          </a:r>
        </a:p>
      </dsp:txBody>
      <dsp:txXfrm rot="-5400000">
        <a:off x="5079063" y="799875"/>
        <a:ext cx="1332280" cy="1332280"/>
      </dsp:txXfrm>
    </dsp:sp>
    <dsp:sp modelId="{7FA2D525-DB48-4341-A4C0-470CB97FD96E}">
      <dsp:nvSpPr>
        <dsp:cNvPr id="0" name=""/>
        <dsp:cNvSpPr/>
      </dsp:nvSpPr>
      <dsp:spPr>
        <a:xfrm rot="10800000">
          <a:off x="5079063" y="2219182"/>
          <a:ext cx="1884129" cy="1884129"/>
        </a:xfrm>
        <a:prstGeom prst="pieWedg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27%</a:t>
          </a:r>
        </a:p>
      </dsp:txBody>
      <dsp:txXfrm rot="10800000">
        <a:off x="5079063" y="2219182"/>
        <a:ext cx="1332280" cy="1332280"/>
      </dsp:txXfrm>
    </dsp:sp>
    <dsp:sp modelId="{878A28AD-300E-48A7-8DE8-FCEA392AFB24}">
      <dsp:nvSpPr>
        <dsp:cNvPr id="0" name=""/>
        <dsp:cNvSpPr/>
      </dsp:nvSpPr>
      <dsp:spPr>
        <a:xfrm rot="16200000">
          <a:off x="3107907" y="2219182"/>
          <a:ext cx="1884129" cy="1884129"/>
        </a:xfrm>
        <a:prstGeom prst="pieWedg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40.5%</a:t>
          </a:r>
        </a:p>
      </dsp:txBody>
      <dsp:txXfrm rot="5400000">
        <a:off x="3659756" y="2219182"/>
        <a:ext cx="1332280" cy="1332280"/>
      </dsp:txXfrm>
    </dsp:sp>
    <dsp:sp modelId="{CBA40374-9F00-448A-A1C1-0A793A663FFD}">
      <dsp:nvSpPr>
        <dsp:cNvPr id="0" name=""/>
        <dsp:cNvSpPr/>
      </dsp:nvSpPr>
      <dsp:spPr>
        <a:xfrm>
          <a:off x="4710287" y="1784048"/>
          <a:ext cx="650525" cy="565673"/>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DA990-27C8-4757-9265-51BB6786DE3D}">
      <dsp:nvSpPr>
        <dsp:cNvPr id="0" name=""/>
        <dsp:cNvSpPr/>
      </dsp:nvSpPr>
      <dsp:spPr>
        <a:xfrm rot="10800000">
          <a:off x="4710287" y="2001615"/>
          <a:ext cx="650525" cy="565673"/>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C923C-4FA7-9942-BB3F-0BFDE21D633B}" type="datetimeFigureOut">
              <a:rPr lang="en-US" smtClean="0"/>
              <a:t>3/19/2021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2D189-9561-B349-9142-68706A7C32FC}" type="slidenum">
              <a:rPr lang="en-US" smtClean="0"/>
              <a:t>‹#›</a:t>
            </a:fld>
            <a:endParaRPr lang="en-US"/>
          </a:p>
        </p:txBody>
      </p:sp>
    </p:spTree>
    <p:extLst>
      <p:ext uri="{BB962C8B-B14F-4D97-AF65-F5344CB8AC3E}">
        <p14:creationId xmlns:p14="http://schemas.microsoft.com/office/powerpoint/2010/main" val="1408283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a:t>
            </a:r>
          </a:p>
        </p:txBody>
      </p:sp>
      <p:sp>
        <p:nvSpPr>
          <p:cNvPr id="4" name="Slide Number Placeholder 3"/>
          <p:cNvSpPr>
            <a:spLocks noGrp="1"/>
          </p:cNvSpPr>
          <p:nvPr>
            <p:ph type="sldNum" sz="quarter" idx="5"/>
          </p:nvPr>
        </p:nvSpPr>
        <p:spPr/>
        <p:txBody>
          <a:bodyPr/>
          <a:lstStyle/>
          <a:p>
            <a:fld id="{6732D189-9561-B349-9142-68706A7C32FC}" type="slidenum">
              <a:rPr lang="en-US" smtClean="0"/>
              <a:t>2</a:t>
            </a:fld>
            <a:endParaRPr lang="en-US"/>
          </a:p>
        </p:txBody>
      </p:sp>
    </p:spTree>
    <p:extLst>
      <p:ext uri="{BB962C8B-B14F-4D97-AF65-F5344CB8AC3E}">
        <p14:creationId xmlns:p14="http://schemas.microsoft.com/office/powerpoint/2010/main" val="389189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110097-C944-47AC-93C6-50C47B30E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894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110097-C944-47AC-93C6-50C47B30E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466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110097-C944-47AC-93C6-50C47B30E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922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110097-C944-47AC-93C6-50C47B30E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828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110097-C944-47AC-93C6-50C47B30E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59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110097-C944-47AC-93C6-50C47B30E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192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EE1A9B-00BD-4AC2-8C30-D15B1DCCBB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825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EE1A9B-00BD-4AC2-8C30-D15B1DCCBB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778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110097-C944-47AC-93C6-50C47B30E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041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110097-C944-47AC-93C6-50C47B30E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27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Workgroup members, please share video</a:t>
            </a:r>
          </a:p>
          <a:p>
            <a:endParaRPr lang="en-US" dirty="0"/>
          </a:p>
          <a:p>
            <a:r>
              <a:rPr lang="en-US" dirty="0"/>
              <a:t>Quorum?</a:t>
            </a:r>
          </a:p>
          <a:p>
            <a:endParaRPr lang="en-US" dirty="0"/>
          </a:p>
        </p:txBody>
      </p:sp>
      <p:sp>
        <p:nvSpPr>
          <p:cNvPr id="4" name="Slide Number Placeholder 3"/>
          <p:cNvSpPr>
            <a:spLocks noGrp="1"/>
          </p:cNvSpPr>
          <p:nvPr>
            <p:ph type="sldNum" sz="quarter" idx="5"/>
          </p:nvPr>
        </p:nvSpPr>
        <p:spPr/>
        <p:txBody>
          <a:bodyPr/>
          <a:lstStyle/>
          <a:p>
            <a:fld id="{6732D189-9561-B349-9142-68706A7C32FC}" type="slidenum">
              <a:rPr lang="en-US" smtClean="0"/>
              <a:t>3</a:t>
            </a:fld>
            <a:endParaRPr lang="en-US"/>
          </a:p>
        </p:txBody>
      </p:sp>
    </p:spTree>
    <p:extLst>
      <p:ext uri="{BB962C8B-B14F-4D97-AF65-F5344CB8AC3E}">
        <p14:creationId xmlns:p14="http://schemas.microsoft.com/office/powerpoint/2010/main" val="3251005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110097-C944-47AC-93C6-50C47B30E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377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42</a:t>
            </a:fld>
            <a:endParaRPr lang="en-US" dirty="0"/>
          </a:p>
        </p:txBody>
      </p:sp>
    </p:spTree>
    <p:extLst>
      <p:ext uri="{BB962C8B-B14F-4D97-AF65-F5344CB8AC3E}">
        <p14:creationId xmlns:p14="http://schemas.microsoft.com/office/powerpoint/2010/main" val="2584323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43</a:t>
            </a:fld>
            <a:endParaRPr lang="en-US" dirty="0"/>
          </a:p>
        </p:txBody>
      </p:sp>
    </p:spTree>
    <p:extLst>
      <p:ext uri="{BB962C8B-B14F-4D97-AF65-F5344CB8AC3E}">
        <p14:creationId xmlns:p14="http://schemas.microsoft.com/office/powerpoint/2010/main" val="2480113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have several functions, the key point here is that they all revolve around our primary function of analyzing areas of Maryland to be designated as a federally designated underserved area.</a:t>
            </a:r>
          </a:p>
        </p:txBody>
      </p:sp>
      <p:sp>
        <p:nvSpPr>
          <p:cNvPr id="4" name="Slide Number Placeholder 3"/>
          <p:cNvSpPr>
            <a:spLocks noGrp="1"/>
          </p:cNvSpPr>
          <p:nvPr>
            <p:ph type="sldNum" sz="quarter" idx="5"/>
          </p:nvPr>
        </p:nvSpPr>
        <p:spPr/>
        <p:txBody>
          <a:bodyPr/>
          <a:lstStyle/>
          <a:p>
            <a:fld id="{C368579C-EAC7-0B4D-AE5F-5E3A5B26F7DD}" type="slidenum">
              <a:rPr lang="en-US" smtClean="0"/>
              <a:t>45</a:t>
            </a:fld>
            <a:endParaRPr lang="en-US" dirty="0"/>
          </a:p>
        </p:txBody>
      </p:sp>
    </p:spTree>
    <p:extLst>
      <p:ext uri="{BB962C8B-B14F-4D97-AF65-F5344CB8AC3E}">
        <p14:creationId xmlns:p14="http://schemas.microsoft.com/office/powerpoint/2010/main" val="1980009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are Logistics.</a:t>
            </a:r>
          </a:p>
        </p:txBody>
      </p:sp>
      <p:sp>
        <p:nvSpPr>
          <p:cNvPr id="4" name="Slide Number Placeholder 3"/>
          <p:cNvSpPr>
            <a:spLocks noGrp="1"/>
          </p:cNvSpPr>
          <p:nvPr>
            <p:ph type="sldNum" sz="quarter" idx="5"/>
          </p:nvPr>
        </p:nvSpPr>
        <p:spPr/>
        <p:txBody>
          <a:bodyPr/>
          <a:lstStyle/>
          <a:p>
            <a:fld id="{C368579C-EAC7-0B4D-AE5F-5E3A5B26F7DD}" type="slidenum">
              <a:rPr lang="en-US" smtClean="0"/>
              <a:t>46</a:t>
            </a:fld>
            <a:endParaRPr lang="en-US" dirty="0"/>
          </a:p>
        </p:txBody>
      </p:sp>
    </p:spTree>
    <p:extLst>
      <p:ext uri="{BB962C8B-B14F-4D97-AF65-F5344CB8AC3E}">
        <p14:creationId xmlns:p14="http://schemas.microsoft.com/office/powerpoint/2010/main" val="3106165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Shortage designations are based on federal regulations and guidance. They are based on the principal of not having enough providers to serve the population. There are different types and disciplines for shortage designations.</a:t>
            </a:r>
          </a:p>
        </p:txBody>
      </p:sp>
      <p:sp>
        <p:nvSpPr>
          <p:cNvPr id="4" name="Slide Number Placeholder 3"/>
          <p:cNvSpPr>
            <a:spLocks noGrp="1"/>
          </p:cNvSpPr>
          <p:nvPr>
            <p:ph type="sldNum" sz="quarter" idx="5"/>
          </p:nvPr>
        </p:nvSpPr>
        <p:spPr/>
        <p:txBody>
          <a:bodyPr/>
          <a:lstStyle/>
          <a:p>
            <a:fld id="{C368579C-EAC7-0B4D-AE5F-5E3A5B26F7DD}" type="slidenum">
              <a:rPr lang="en-US" smtClean="0"/>
              <a:t>47</a:t>
            </a:fld>
            <a:endParaRPr lang="en-US" dirty="0"/>
          </a:p>
        </p:txBody>
      </p:sp>
    </p:spTree>
    <p:extLst>
      <p:ext uri="{BB962C8B-B14F-4D97-AF65-F5344CB8AC3E}">
        <p14:creationId xmlns:p14="http://schemas.microsoft.com/office/powerpoint/2010/main" val="2483421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benefits of shortage designations are more than what is listed here, but these are the most sought after.</a:t>
            </a:r>
          </a:p>
        </p:txBody>
      </p:sp>
      <p:sp>
        <p:nvSpPr>
          <p:cNvPr id="4" name="Slide Number Placeholder 3"/>
          <p:cNvSpPr>
            <a:spLocks noGrp="1"/>
          </p:cNvSpPr>
          <p:nvPr>
            <p:ph type="sldNum" sz="quarter" idx="5"/>
          </p:nvPr>
        </p:nvSpPr>
        <p:spPr/>
        <p:txBody>
          <a:bodyPr/>
          <a:lstStyle/>
          <a:p>
            <a:fld id="{C368579C-EAC7-0B4D-AE5F-5E3A5B26F7DD}" type="slidenum">
              <a:rPr lang="en-US" smtClean="0"/>
              <a:t>48</a:t>
            </a:fld>
            <a:endParaRPr lang="en-US" dirty="0"/>
          </a:p>
        </p:txBody>
      </p:sp>
    </p:spTree>
    <p:extLst>
      <p:ext uri="{BB962C8B-B14F-4D97-AF65-F5344CB8AC3E}">
        <p14:creationId xmlns:p14="http://schemas.microsoft.com/office/powerpoint/2010/main" val="4262026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2196574E-C4B3-4CE9-AFCE-C4D217365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C7F43B1B-AB84-48C6-B086-C7AA530A84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Even though shortage designations benefit a plethora of providers from physicians, nurses, social workers, counselors, and many more! The only providers that the federal grant requires the PCO to review are listed here. We do not collect data on physician assistants, nurses, or specialists. The data for the providers in the dark grey boxes under mental health are only collected by communities or organizations when surveying for us. We can also collect data from Core Service Agencies. HRSA allows PCOs throughout the US to review mental health providers 3 different ways, by psychiatrist only, by mid level only, or by all three together. Maryland generally only uses psychiatrist data only.</a:t>
            </a:r>
          </a:p>
        </p:txBody>
      </p:sp>
      <p:sp>
        <p:nvSpPr>
          <p:cNvPr id="4" name="Header Placeholder 3">
            <a:extLst>
              <a:ext uri="{FF2B5EF4-FFF2-40B4-BE49-F238E27FC236}">
                <a16:creationId xmlns:a16="http://schemas.microsoft.com/office/drawing/2014/main" id="{87E3218D-6448-44D9-8311-16B59830D6FE}"/>
              </a:ext>
            </a:extLst>
          </p:cNvPr>
          <p:cNvSpPr>
            <a:spLocks noGrp="1"/>
          </p:cNvSpPr>
          <p:nvPr>
            <p:ph type="hdr" sz="quarter"/>
          </p:nvPr>
        </p:nvSpPr>
        <p:spPr/>
        <p:txBody>
          <a:bodyPr/>
          <a:lstStyle/>
          <a:p>
            <a:pPr>
              <a:defRPr/>
            </a:pPr>
            <a:r>
              <a:rPr lang="en-US" dirty="0"/>
              <a:t>PCO Overview</a:t>
            </a:r>
          </a:p>
        </p:txBody>
      </p:sp>
      <p:sp>
        <p:nvSpPr>
          <p:cNvPr id="50181" name="Slide Number Placeholder 4">
            <a:extLst>
              <a:ext uri="{FF2B5EF4-FFF2-40B4-BE49-F238E27FC236}">
                <a16:creationId xmlns:a16="http://schemas.microsoft.com/office/drawing/2014/main" id="{01C1881C-B0EB-4AB8-8785-F7D0DAD3A4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6638">
              <a:spcBef>
                <a:spcPct val="30000"/>
              </a:spcBef>
              <a:defRPr sz="1400">
                <a:solidFill>
                  <a:schemeClr val="tx1"/>
                </a:solidFill>
                <a:latin typeface="Calibri" panose="020F0502020204030204" pitchFamily="34" charset="0"/>
              </a:defRPr>
            </a:lvl1pPr>
            <a:lvl2pPr marL="742950" indent="-285750" defTabSz="1036638">
              <a:spcBef>
                <a:spcPct val="30000"/>
              </a:spcBef>
              <a:defRPr sz="1400">
                <a:solidFill>
                  <a:schemeClr val="tx1"/>
                </a:solidFill>
                <a:latin typeface="Calibri" panose="020F0502020204030204" pitchFamily="34" charset="0"/>
              </a:defRPr>
            </a:lvl2pPr>
            <a:lvl3pPr marL="1143000" indent="-228600" defTabSz="1036638">
              <a:spcBef>
                <a:spcPct val="30000"/>
              </a:spcBef>
              <a:defRPr sz="1400">
                <a:solidFill>
                  <a:schemeClr val="tx1"/>
                </a:solidFill>
                <a:latin typeface="Calibri" panose="020F0502020204030204" pitchFamily="34" charset="0"/>
              </a:defRPr>
            </a:lvl3pPr>
            <a:lvl4pPr marL="1600200" indent="-228600" defTabSz="1036638">
              <a:spcBef>
                <a:spcPct val="30000"/>
              </a:spcBef>
              <a:defRPr sz="1400">
                <a:solidFill>
                  <a:schemeClr val="tx1"/>
                </a:solidFill>
                <a:latin typeface="Calibri" panose="020F0502020204030204" pitchFamily="34" charset="0"/>
              </a:defRPr>
            </a:lvl4pPr>
            <a:lvl5pPr marL="2057400" indent="-228600" defTabSz="1036638">
              <a:spcBef>
                <a:spcPct val="30000"/>
              </a:spcBef>
              <a:defRPr sz="1400">
                <a:solidFill>
                  <a:schemeClr val="tx1"/>
                </a:solidFill>
                <a:latin typeface="Calibri" panose="020F0502020204030204" pitchFamily="34" charset="0"/>
              </a:defRPr>
            </a:lvl5pPr>
            <a:lvl6pPr marL="2514600" indent="-228600" defTabSz="1036638"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1036638"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1036638"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1036638"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3F2995FC-D2C9-4353-A6A3-52A54590C985}" type="slidenum">
              <a:rPr lang="en-US" altLang="en-US" sz="1200" smtClean="0"/>
              <a:pPr>
                <a:spcBef>
                  <a:spcPct val="0"/>
                </a:spcBef>
              </a:pPr>
              <a:t>49</a:t>
            </a:fld>
            <a:endParaRPr lang="en-US" alt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In a “perfect world” all our data sources listed under Section 1 would provide enough data to analyze all Access barriers listed under Section 2. With all barriers identified, the PCO could provide all the necessary benefits under Section 3 needed to recruit and retain providers through out the state. However, this is not a “perfect world”, our sources are limited and does not provide all of the details. The PCO had an MOU with the BOP license board to incorporate the shortage designation survey into its license renewal. Although not a perfect solution because it did not include all provider types needed like dentists or mental health mid-levels, it was a fantastic solution that most states still do not have. However, after hearing about it, some states have mimicked. Effective Dec 2018, the Maryland BOP ended agreements throughout the state to provide physician data. Since the survey is no longer available, the PCO no longer has a data source to update detailed provider data for shortage designations. We do receive Medicaid claims data for primary care, dental and mental health. Great data, but only useful for high poverty areas of Maryland. Some smaller rural counties at times will survey through the LHD or hospitals that volunteer staff that have other duties to perform. This leaves the PCO to perform Internet searches to try to find data on providers for validation. Since there are thousands of providers, every provider cannot be checked by a staff of two. This also does not cover specialists or other types of provider inquiries that our office is also asked about. If we had better data sources, Maryland would be able to determine all of its barriers better to provide needed resources in communities to improve access to healthcare.</a:t>
            </a:r>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50</a:t>
            </a:fld>
            <a:endParaRPr lang="en-US" dirty="0"/>
          </a:p>
        </p:txBody>
      </p:sp>
    </p:spTree>
    <p:extLst>
      <p:ext uri="{BB962C8B-B14F-4D97-AF65-F5344CB8AC3E}">
        <p14:creationId xmlns:p14="http://schemas.microsoft.com/office/powerpoint/2010/main" val="4044247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PCO office in every state and territory of the US. Since Congress has mandated that each PCO office update provider data within the federal database annually, validation is an important subject to most PCOs. I sent out a poll to all PCOs and also pulled data from the State Health Workforce Data Collection Inventory’s website. I was able to gather how 32 states collected provider data. Almost 87% of participating states utilize a provider survey to collect data. 65% of provider surveys are incorporated in the retrospective state’s license renewal process. Some states questions are directly in the questions of the license renewal application like Maryland prior to 2018. While others are electronically embedded as a different document to complete. Some surveys are mandatory while others are not. 41% of states utilizes license board data from websites or reports. As Maryland does now. Only 27% of states are able to utilize Medicaid data from their state programs. Maryland is very lucky to be a part of this group that is able to receive Medicaid data. </a:t>
            </a:r>
          </a:p>
        </p:txBody>
      </p:sp>
      <p:sp>
        <p:nvSpPr>
          <p:cNvPr id="4" name="Slide Number Placeholder 3"/>
          <p:cNvSpPr>
            <a:spLocks noGrp="1"/>
          </p:cNvSpPr>
          <p:nvPr>
            <p:ph type="sldNum" sz="quarter" idx="5"/>
          </p:nvPr>
        </p:nvSpPr>
        <p:spPr/>
        <p:txBody>
          <a:bodyPr/>
          <a:lstStyle/>
          <a:p>
            <a:fld id="{C368579C-EAC7-0B4D-AE5F-5E3A5B26F7DD}" type="slidenum">
              <a:rPr lang="en-US" smtClean="0"/>
              <a:t>51</a:t>
            </a:fld>
            <a:endParaRPr lang="en-US" dirty="0"/>
          </a:p>
        </p:txBody>
      </p:sp>
    </p:spTree>
    <p:extLst>
      <p:ext uri="{BB962C8B-B14F-4D97-AF65-F5344CB8AC3E}">
        <p14:creationId xmlns:p14="http://schemas.microsoft.com/office/powerpoint/2010/main" val="3120398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6732D189-9561-B349-9142-68706A7C32FC}" type="slidenum">
              <a:rPr lang="en-US" smtClean="0"/>
              <a:t>4</a:t>
            </a:fld>
            <a:endParaRPr lang="en-US"/>
          </a:p>
        </p:txBody>
      </p:sp>
    </p:spTree>
    <p:extLst>
      <p:ext uri="{BB962C8B-B14F-4D97-AF65-F5344CB8AC3E}">
        <p14:creationId xmlns:p14="http://schemas.microsoft.com/office/powerpoint/2010/main" val="2171733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will go over the required data necessary to analyze Maryland communities' access to providers per our grant requirements. These 15 elements listed can be validated through the BOP’s website, SDMS database, Medicaid claims, Dental Examiner’s website and/or via workforce programs. However, this is only for MDs/DOs for the provider types that we went over in the previous slide. The PCO does not have consistent access to data for mid-level providers. These data elements are our most verifiable and come from our most consistent sources.</a:t>
            </a:r>
          </a:p>
        </p:txBody>
      </p:sp>
      <p:sp>
        <p:nvSpPr>
          <p:cNvPr id="4" name="Slide Number Placeholder 3"/>
          <p:cNvSpPr>
            <a:spLocks noGrp="1"/>
          </p:cNvSpPr>
          <p:nvPr>
            <p:ph type="sldNum" sz="quarter" idx="5"/>
          </p:nvPr>
        </p:nvSpPr>
        <p:spPr/>
        <p:txBody>
          <a:bodyPr/>
          <a:lstStyle/>
          <a:p>
            <a:fld id="{C368579C-EAC7-0B4D-AE5F-5E3A5B26F7DD}" type="slidenum">
              <a:rPr lang="en-US" smtClean="0"/>
              <a:t>52</a:t>
            </a:fld>
            <a:endParaRPr lang="en-US" dirty="0"/>
          </a:p>
        </p:txBody>
      </p:sp>
    </p:spTree>
    <p:extLst>
      <p:ext uri="{BB962C8B-B14F-4D97-AF65-F5344CB8AC3E}">
        <p14:creationId xmlns:p14="http://schemas.microsoft.com/office/powerpoint/2010/main" val="64138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six of these data elements were previously validated by the agreement that ended with the BOP. Now these data must be inferred. For example…. If we come across the name of a military base or veteran’s hospital we can look up the address and log into the database that the employees there are federal and do not see the general public in Maryland. However, this is only when we can connect the dots. This is the same for all six elements, the connection must be inferred and is not a direct link to the data.</a:t>
            </a:r>
          </a:p>
        </p:txBody>
      </p:sp>
      <p:sp>
        <p:nvSpPr>
          <p:cNvPr id="4" name="Slide Number Placeholder 3"/>
          <p:cNvSpPr>
            <a:spLocks noGrp="1"/>
          </p:cNvSpPr>
          <p:nvPr>
            <p:ph type="sldNum" sz="quarter" idx="5"/>
          </p:nvPr>
        </p:nvSpPr>
        <p:spPr/>
        <p:txBody>
          <a:bodyPr/>
          <a:lstStyle/>
          <a:p>
            <a:fld id="{C368579C-EAC7-0B4D-AE5F-5E3A5B26F7DD}" type="slidenum">
              <a:rPr lang="en-US" smtClean="0"/>
              <a:t>53</a:t>
            </a:fld>
            <a:endParaRPr lang="en-US" dirty="0"/>
          </a:p>
        </p:txBody>
      </p:sp>
    </p:spTree>
    <p:extLst>
      <p:ext uri="{BB962C8B-B14F-4D97-AF65-F5344CB8AC3E}">
        <p14:creationId xmlns:p14="http://schemas.microsoft.com/office/powerpoint/2010/main" val="3713699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six data elements cannot be validated at all. The only way to validate these data elements is if the community surveys. Communities rarely survey. The first two elements were previously validated by the agreement with BOP; practice hours and acceptance of new patients. At this time, we assume that providers are working 40 hours a week. The other elements we are not able to answer.</a:t>
            </a:r>
          </a:p>
        </p:txBody>
      </p:sp>
      <p:sp>
        <p:nvSpPr>
          <p:cNvPr id="4" name="Slide Number Placeholder 3"/>
          <p:cNvSpPr>
            <a:spLocks noGrp="1"/>
          </p:cNvSpPr>
          <p:nvPr>
            <p:ph type="sldNum" sz="quarter" idx="5"/>
          </p:nvPr>
        </p:nvSpPr>
        <p:spPr/>
        <p:txBody>
          <a:bodyPr/>
          <a:lstStyle/>
          <a:p>
            <a:fld id="{C368579C-EAC7-0B4D-AE5F-5E3A5B26F7DD}" type="slidenum">
              <a:rPr lang="en-US" smtClean="0"/>
              <a:t>54</a:t>
            </a:fld>
            <a:endParaRPr lang="en-US" dirty="0"/>
          </a:p>
        </p:txBody>
      </p:sp>
    </p:spTree>
    <p:extLst>
      <p:ext uri="{BB962C8B-B14F-4D97-AF65-F5344CB8AC3E}">
        <p14:creationId xmlns:p14="http://schemas.microsoft.com/office/powerpoint/2010/main" val="963822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57</a:t>
            </a:fld>
            <a:endParaRPr lang="en-US" dirty="0"/>
          </a:p>
        </p:txBody>
      </p:sp>
    </p:spTree>
    <p:extLst>
      <p:ext uri="{BB962C8B-B14F-4D97-AF65-F5344CB8AC3E}">
        <p14:creationId xmlns:p14="http://schemas.microsoft.com/office/powerpoint/2010/main" val="33451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58</a:t>
            </a:fld>
            <a:endParaRPr lang="en-US" dirty="0"/>
          </a:p>
        </p:txBody>
      </p:sp>
    </p:spTree>
    <p:extLst>
      <p:ext uri="{BB962C8B-B14F-4D97-AF65-F5344CB8AC3E}">
        <p14:creationId xmlns:p14="http://schemas.microsoft.com/office/powerpoint/2010/main" val="332545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6732D189-9561-B349-9142-68706A7C32FC}" type="slidenum">
              <a:rPr lang="en-US" smtClean="0"/>
              <a:t>59</a:t>
            </a:fld>
            <a:endParaRPr lang="en-US"/>
          </a:p>
        </p:txBody>
      </p:sp>
    </p:spTree>
    <p:extLst>
      <p:ext uri="{BB962C8B-B14F-4D97-AF65-F5344CB8AC3E}">
        <p14:creationId xmlns:p14="http://schemas.microsoft.com/office/powerpoint/2010/main" val="2970267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32D189-9561-B349-9142-68706A7C32FC}" type="slidenum">
              <a:rPr lang="en-US" smtClean="0"/>
              <a:t>60</a:t>
            </a:fld>
            <a:endParaRPr lang="en-US"/>
          </a:p>
        </p:txBody>
      </p:sp>
    </p:spTree>
    <p:extLst>
      <p:ext uri="{BB962C8B-B14F-4D97-AF65-F5344CB8AC3E}">
        <p14:creationId xmlns:p14="http://schemas.microsoft.com/office/powerpoint/2010/main" val="4274636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a:t>
            </a:r>
          </a:p>
        </p:txBody>
      </p:sp>
      <p:sp>
        <p:nvSpPr>
          <p:cNvPr id="4" name="Slide Number Placeholder 3"/>
          <p:cNvSpPr>
            <a:spLocks noGrp="1"/>
          </p:cNvSpPr>
          <p:nvPr>
            <p:ph type="sldNum" sz="quarter" idx="5"/>
          </p:nvPr>
        </p:nvSpPr>
        <p:spPr/>
        <p:txBody>
          <a:bodyPr/>
          <a:lstStyle/>
          <a:p>
            <a:fld id="{6732D189-9561-B349-9142-68706A7C32FC}" type="slidenum">
              <a:rPr lang="en-US" smtClean="0"/>
              <a:t>61</a:t>
            </a:fld>
            <a:endParaRPr lang="en-US"/>
          </a:p>
        </p:txBody>
      </p:sp>
    </p:spTree>
    <p:extLst>
      <p:ext uri="{BB962C8B-B14F-4D97-AF65-F5344CB8AC3E}">
        <p14:creationId xmlns:p14="http://schemas.microsoft.com/office/powerpoint/2010/main" val="4214498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a:t>
            </a:r>
          </a:p>
        </p:txBody>
      </p:sp>
      <p:sp>
        <p:nvSpPr>
          <p:cNvPr id="4" name="Slide Number Placeholder 3"/>
          <p:cNvSpPr>
            <a:spLocks noGrp="1"/>
          </p:cNvSpPr>
          <p:nvPr>
            <p:ph type="sldNum" sz="quarter" idx="5"/>
          </p:nvPr>
        </p:nvSpPr>
        <p:spPr/>
        <p:txBody>
          <a:bodyPr/>
          <a:lstStyle/>
          <a:p>
            <a:fld id="{6732D189-9561-B349-9142-68706A7C32FC}" type="slidenum">
              <a:rPr lang="en-US" smtClean="0"/>
              <a:t>62</a:t>
            </a:fld>
            <a:endParaRPr lang="en-US"/>
          </a:p>
        </p:txBody>
      </p:sp>
    </p:spTree>
    <p:extLst>
      <p:ext uri="{BB962C8B-B14F-4D97-AF65-F5344CB8AC3E}">
        <p14:creationId xmlns:p14="http://schemas.microsoft.com/office/powerpoint/2010/main" val="875216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a:t>
            </a:r>
          </a:p>
        </p:txBody>
      </p:sp>
      <p:sp>
        <p:nvSpPr>
          <p:cNvPr id="4" name="Slide Number Placeholder 3"/>
          <p:cNvSpPr>
            <a:spLocks noGrp="1"/>
          </p:cNvSpPr>
          <p:nvPr>
            <p:ph type="sldNum" sz="quarter" idx="5"/>
          </p:nvPr>
        </p:nvSpPr>
        <p:spPr/>
        <p:txBody>
          <a:bodyPr/>
          <a:lstStyle/>
          <a:p>
            <a:fld id="{6732D189-9561-B349-9142-68706A7C32FC}" type="slidenum">
              <a:rPr lang="en-US" smtClean="0"/>
              <a:t>63</a:t>
            </a:fld>
            <a:endParaRPr lang="en-US"/>
          </a:p>
        </p:txBody>
      </p:sp>
    </p:spTree>
    <p:extLst>
      <p:ext uri="{BB962C8B-B14F-4D97-AF65-F5344CB8AC3E}">
        <p14:creationId xmlns:p14="http://schemas.microsoft.com/office/powerpoint/2010/main" val="2872923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Minutes</a:t>
            </a:r>
          </a:p>
          <a:p>
            <a:r>
              <a:rPr lang="en-US" sz="1200" b="0" i="0" kern="1200" dirty="0">
                <a:solidFill>
                  <a:schemeClr val="tx1"/>
                </a:solidFill>
                <a:effectLst/>
                <a:latin typeface="+mn-lt"/>
                <a:ea typeface="+mn-ea"/>
                <a:cs typeface="+mn-cs"/>
              </a:rPr>
              <a:t>The minutes have been distributed attached to today’s agenda (shared via meeting invite). Are there any corrections?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there are no (further) corrections . . . (pause) . . . the minutes are approved as distributed/corrected.</a:t>
            </a:r>
            <a:endParaRPr lang="en-US" dirty="0"/>
          </a:p>
        </p:txBody>
      </p:sp>
      <p:sp>
        <p:nvSpPr>
          <p:cNvPr id="4" name="Slide Number Placeholder 3"/>
          <p:cNvSpPr>
            <a:spLocks noGrp="1"/>
          </p:cNvSpPr>
          <p:nvPr>
            <p:ph type="sldNum" sz="quarter" idx="5"/>
          </p:nvPr>
        </p:nvSpPr>
        <p:spPr/>
        <p:txBody>
          <a:bodyPr/>
          <a:lstStyle/>
          <a:p>
            <a:fld id="{6732D189-9561-B349-9142-68706A7C32FC}" type="slidenum">
              <a:rPr lang="en-US" smtClean="0"/>
              <a:t>5</a:t>
            </a:fld>
            <a:endParaRPr lang="en-US"/>
          </a:p>
        </p:txBody>
      </p:sp>
    </p:spTree>
    <p:extLst>
      <p:ext uri="{BB962C8B-B14F-4D97-AF65-F5344CB8AC3E}">
        <p14:creationId xmlns:p14="http://schemas.microsoft.com/office/powerpoint/2010/main" val="2111059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a:t>
            </a:r>
          </a:p>
          <a:p>
            <a:r>
              <a:rPr lang="en-US" b="1" dirty="0"/>
              <a:t>Motion to adjourn</a:t>
            </a:r>
          </a:p>
        </p:txBody>
      </p:sp>
      <p:sp>
        <p:nvSpPr>
          <p:cNvPr id="4" name="Slide Number Placeholder 3"/>
          <p:cNvSpPr>
            <a:spLocks noGrp="1"/>
          </p:cNvSpPr>
          <p:nvPr>
            <p:ph type="sldNum" sz="quarter" idx="5"/>
          </p:nvPr>
        </p:nvSpPr>
        <p:spPr/>
        <p:txBody>
          <a:bodyPr/>
          <a:lstStyle/>
          <a:p>
            <a:fld id="{6732D189-9561-B349-9142-68706A7C32FC}" type="slidenum">
              <a:rPr lang="en-US" smtClean="0"/>
              <a:t>64</a:t>
            </a:fld>
            <a:endParaRPr lang="en-US"/>
          </a:p>
        </p:txBody>
      </p:sp>
    </p:spTree>
    <p:extLst>
      <p:ext uri="{BB962C8B-B14F-4D97-AF65-F5344CB8AC3E}">
        <p14:creationId xmlns:p14="http://schemas.microsoft.com/office/powerpoint/2010/main" val="3247510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discuss FY2021 participants in more detail in just a moment</a:t>
            </a:r>
          </a:p>
          <a:p>
            <a:endParaRPr lang="en-US" dirty="0"/>
          </a:p>
          <a:p>
            <a:r>
              <a:rPr lang="en-US" dirty="0"/>
              <a:t>2 initial awardees will not be participating as employment status changed and they are no longer eligible as unable to meet service obligation requirements.</a:t>
            </a:r>
          </a:p>
          <a:p>
            <a:endParaRPr lang="en-US" dirty="0"/>
          </a:p>
        </p:txBody>
      </p:sp>
      <p:sp>
        <p:nvSpPr>
          <p:cNvPr id="4" name="Slide Number Placeholder 3"/>
          <p:cNvSpPr>
            <a:spLocks noGrp="1"/>
          </p:cNvSpPr>
          <p:nvPr>
            <p:ph type="sldNum" sz="quarter" idx="5"/>
          </p:nvPr>
        </p:nvSpPr>
        <p:spPr/>
        <p:txBody>
          <a:bodyPr/>
          <a:lstStyle/>
          <a:p>
            <a:fld id="{6732D189-9561-B349-9142-68706A7C32FC}" type="slidenum">
              <a:rPr lang="en-US" smtClean="0"/>
              <a:t>6</a:t>
            </a:fld>
            <a:endParaRPr lang="en-US"/>
          </a:p>
        </p:txBody>
      </p:sp>
    </p:spTree>
    <p:extLst>
      <p:ext uri="{BB962C8B-B14F-4D97-AF65-F5344CB8AC3E}">
        <p14:creationId xmlns:p14="http://schemas.microsoft.com/office/powerpoint/2010/main" val="300085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0" i="0" u="none" strike="noStrike" kern="1200" dirty="0">
                <a:solidFill>
                  <a:schemeClr val="tx1"/>
                </a:solidFill>
                <a:effectLst/>
                <a:latin typeface="+mn-lt"/>
                <a:ea typeface="+mn-ea"/>
                <a:cs typeface="+mn-cs"/>
              </a:rPr>
              <a:t>Physician    15</a:t>
            </a:r>
          </a:p>
          <a:p>
            <a:pPr rtl="0" eaLnBrk="1" fontAlgn="t" latinLnBrk="0" hangingPunct="1"/>
            <a:r>
              <a:rPr lang="en-US" sz="1200" b="0" i="0" u="none" strike="noStrike" kern="1200" dirty="0">
                <a:solidFill>
                  <a:schemeClr val="tx1"/>
                </a:solidFill>
                <a:effectLst/>
                <a:latin typeface="+mn-lt"/>
                <a:ea typeface="+mn-ea"/>
                <a:cs typeface="+mn-cs"/>
              </a:rPr>
              <a:t>Physician Assistant      11</a:t>
            </a:r>
          </a:p>
          <a:p>
            <a:pPr rtl="0" eaLnBrk="1" fontAlgn="t" latinLnBrk="0" hangingPunct="1"/>
            <a:r>
              <a:rPr lang="en-US" sz="1200" b="0" i="0" u="none" strike="noStrike" kern="1200" dirty="0">
                <a:solidFill>
                  <a:schemeClr val="tx1"/>
                </a:solidFill>
                <a:effectLst/>
                <a:latin typeface="+mn-lt"/>
                <a:ea typeface="+mn-ea"/>
                <a:cs typeface="+mn-cs"/>
              </a:rPr>
              <a:t>Total     26</a:t>
            </a:r>
          </a:p>
          <a:p>
            <a:endParaRPr lang="en-US" dirty="0"/>
          </a:p>
        </p:txBody>
      </p:sp>
      <p:sp>
        <p:nvSpPr>
          <p:cNvPr id="4" name="Slide Number Placeholder 3"/>
          <p:cNvSpPr>
            <a:spLocks noGrp="1"/>
          </p:cNvSpPr>
          <p:nvPr>
            <p:ph type="sldNum" sz="quarter" idx="5"/>
          </p:nvPr>
        </p:nvSpPr>
        <p:spPr/>
        <p:txBody>
          <a:bodyPr/>
          <a:lstStyle/>
          <a:p>
            <a:fld id="{6732D189-9561-B349-9142-68706A7C32FC}" type="slidenum">
              <a:rPr lang="en-US" smtClean="0"/>
              <a:t>7</a:t>
            </a:fld>
            <a:endParaRPr lang="en-US"/>
          </a:p>
        </p:txBody>
      </p:sp>
    </p:spTree>
    <p:extLst>
      <p:ext uri="{BB962C8B-B14F-4D97-AF65-F5344CB8AC3E}">
        <p14:creationId xmlns:p14="http://schemas.microsoft.com/office/powerpoint/2010/main" val="168341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32D189-9561-B349-9142-68706A7C32FC}" type="slidenum">
              <a:rPr lang="en-US" smtClean="0"/>
              <a:t>9</a:t>
            </a:fld>
            <a:endParaRPr lang="en-US"/>
          </a:p>
        </p:txBody>
      </p:sp>
    </p:spTree>
    <p:extLst>
      <p:ext uri="{BB962C8B-B14F-4D97-AF65-F5344CB8AC3E}">
        <p14:creationId xmlns:p14="http://schemas.microsoft.com/office/powerpoint/2010/main" val="1452421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 Sewell</a:t>
            </a:r>
          </a:p>
          <a:p>
            <a:r>
              <a:rPr lang="en-US" dirty="0"/>
              <a:t>Caryn </a:t>
            </a:r>
            <a:r>
              <a:rPr lang="en-US" dirty="0" err="1"/>
              <a:t>Rizell</a:t>
            </a:r>
            <a:endParaRPr lang="en-US" dirty="0"/>
          </a:p>
          <a:p>
            <a:r>
              <a:rPr lang="en-US" dirty="0"/>
              <a:t>Elizabeth Vaidya</a:t>
            </a:r>
          </a:p>
          <a:p>
            <a:endParaRPr lang="en-US" dirty="0"/>
          </a:p>
          <a:p>
            <a:r>
              <a:rPr lang="en-US" dirty="0"/>
              <a:t>Speak for about 20 minutes to provide overview of program.  Please use Q/A function, we will have a few minutes at the end of each for questions and a greater discussion period at the end.</a:t>
            </a:r>
          </a:p>
        </p:txBody>
      </p:sp>
      <p:sp>
        <p:nvSpPr>
          <p:cNvPr id="4" name="Slide Number Placeholder 3"/>
          <p:cNvSpPr>
            <a:spLocks noGrp="1"/>
          </p:cNvSpPr>
          <p:nvPr>
            <p:ph type="sldNum" sz="quarter" idx="5"/>
          </p:nvPr>
        </p:nvSpPr>
        <p:spPr/>
        <p:txBody>
          <a:bodyPr/>
          <a:lstStyle/>
          <a:p>
            <a:fld id="{6732D189-9561-B349-9142-68706A7C32FC}" type="slidenum">
              <a:rPr lang="en-US" smtClean="0"/>
              <a:t>10</a:t>
            </a:fld>
            <a:endParaRPr lang="en-US"/>
          </a:p>
        </p:txBody>
      </p:sp>
    </p:spTree>
    <p:extLst>
      <p:ext uri="{BB962C8B-B14F-4D97-AF65-F5344CB8AC3E}">
        <p14:creationId xmlns:p14="http://schemas.microsoft.com/office/powerpoint/2010/main" val="1854330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54C2491-FF93-4419-BC9D-52DFC98C97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spcBef>
                <a:spcPct val="30000"/>
              </a:spcBef>
              <a:defRPr sz="1200">
                <a:solidFill>
                  <a:schemeClr val="tx1"/>
                </a:solidFill>
                <a:latin typeface="Arial" panose="020B0604020202020204" pitchFamily="34" charset="0"/>
              </a:defRPr>
            </a:lvl1pPr>
            <a:lvl2pPr marL="742950" indent="-285750" defTabSz="938213">
              <a:spcBef>
                <a:spcPct val="30000"/>
              </a:spcBef>
              <a:defRPr sz="1200">
                <a:solidFill>
                  <a:schemeClr val="tx1"/>
                </a:solidFill>
                <a:latin typeface="Arial" panose="020B0604020202020204" pitchFamily="34" charset="0"/>
              </a:defRPr>
            </a:lvl2pPr>
            <a:lvl3pPr marL="1143000" indent="-228600" defTabSz="938213">
              <a:spcBef>
                <a:spcPct val="30000"/>
              </a:spcBef>
              <a:defRPr sz="1200">
                <a:solidFill>
                  <a:schemeClr val="tx1"/>
                </a:solidFill>
                <a:latin typeface="Arial" panose="020B0604020202020204" pitchFamily="34" charset="0"/>
              </a:defRPr>
            </a:lvl3pPr>
            <a:lvl4pPr marL="1600200" indent="-228600" defTabSz="938213">
              <a:spcBef>
                <a:spcPct val="30000"/>
              </a:spcBef>
              <a:defRPr sz="1200">
                <a:solidFill>
                  <a:schemeClr val="tx1"/>
                </a:solidFill>
                <a:latin typeface="Arial" panose="020B0604020202020204" pitchFamily="34" charset="0"/>
              </a:defRPr>
            </a:lvl4pPr>
            <a:lvl5pPr marL="2057400" indent="-228600" defTabSz="938213">
              <a:spcBef>
                <a:spcPct val="30000"/>
              </a:spcBef>
              <a:defRPr sz="1200">
                <a:solidFill>
                  <a:schemeClr val="tx1"/>
                </a:solidFill>
                <a:latin typeface="Arial" panose="020B0604020202020204" pitchFamily="34" charset="0"/>
              </a:defRPr>
            </a:lvl5pPr>
            <a:lvl6pPr marL="2514600" indent="-228600" defTabSz="9382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82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82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821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8213" rtl="0" eaLnBrk="1" fontAlgn="base" latinLnBrk="0" hangingPunct="1">
              <a:lnSpc>
                <a:spcPct val="100000"/>
              </a:lnSpc>
              <a:spcBef>
                <a:spcPct val="0"/>
              </a:spcBef>
              <a:spcAft>
                <a:spcPct val="0"/>
              </a:spcAft>
              <a:buClrTx/>
              <a:buSzTx/>
              <a:buFontTx/>
              <a:buNone/>
              <a:tabLst/>
              <a:defRPr/>
            </a:pPr>
            <a:fld id="{E60D64F6-8C38-4EFE-AE98-47A8139A963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8213" rtl="0" eaLnBrk="1" fontAlgn="base" latinLnBrk="0" hangingPunct="1">
                <a:lnSpc>
                  <a:spcPct val="100000"/>
                </a:lnSpc>
                <a:spcBef>
                  <a:spcPct val="0"/>
                </a:spcBef>
                <a:spcAft>
                  <a:spcPct val="0"/>
                </a:spcAft>
                <a:buClrTx/>
                <a:buSzTx/>
                <a:buFontTx/>
                <a:buNone/>
                <a:tabLst/>
                <a:defRPr/>
              </a:pPr>
              <a:t>29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5" name="Rectangle 2">
            <a:extLst>
              <a:ext uri="{FF2B5EF4-FFF2-40B4-BE49-F238E27FC236}">
                <a16:creationId xmlns:a16="http://schemas.microsoft.com/office/drawing/2014/main" id="{96A3666D-C462-484A-88D3-92DDA78EA7A0}"/>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8865A3C-E5B5-4336-A09F-397FE29E20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482523"/>
            <a:ext cx="7772400" cy="1526610"/>
          </a:xfrm>
        </p:spPr>
        <p:txBody>
          <a:bodyPr anchor="b">
            <a:normAutofit/>
          </a:bodyPr>
          <a:lstStyle>
            <a:lvl1pPr algn="ctr">
              <a:defRPr sz="3600">
                <a:solidFill>
                  <a:schemeClr val="tx1"/>
                </a:solidFill>
                <a:latin typeface="Calibri" panose="020F0502020204030204" pitchFamily="34" charset="0"/>
                <a:cs typeface="Calibri" panose="020F0502020204030204" pitchFamily="34" charset="0"/>
              </a:defRPr>
            </a:lvl1pPr>
          </a:lstStyle>
          <a:p>
            <a:r>
              <a:rPr lang="en-US" dirty="0"/>
              <a:t>Click to Add Title</a:t>
            </a:r>
          </a:p>
        </p:txBody>
      </p:sp>
      <p:sp>
        <p:nvSpPr>
          <p:cNvPr id="3" name="Subtitle 2"/>
          <p:cNvSpPr>
            <a:spLocks noGrp="1"/>
          </p:cNvSpPr>
          <p:nvPr>
            <p:ph type="subTitle" idx="1" hasCustomPrompt="1"/>
          </p:nvPr>
        </p:nvSpPr>
        <p:spPr>
          <a:xfrm>
            <a:off x="685800" y="4375479"/>
            <a:ext cx="7772400" cy="437322"/>
          </a:xfrm>
        </p:spPr>
        <p:txBody>
          <a:bodyPr>
            <a:normAutofit/>
          </a:bodyPr>
          <a:lstStyle>
            <a:lvl1pPr marL="0" indent="0" algn="ctr">
              <a:buNone/>
              <a:defRPr sz="2000" b="1">
                <a:solidFill>
                  <a:srgbClr val="C40E3E"/>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name, title, office</a:t>
            </a:r>
          </a:p>
        </p:txBody>
      </p:sp>
      <p:sp>
        <p:nvSpPr>
          <p:cNvPr id="9" name="Text Placeholder 8">
            <a:extLst>
              <a:ext uri="{FF2B5EF4-FFF2-40B4-BE49-F238E27FC236}">
                <a16:creationId xmlns:a16="http://schemas.microsoft.com/office/drawing/2014/main" id="{58768825-E069-6F42-87A9-92529D06218A}"/>
              </a:ext>
            </a:extLst>
          </p:cNvPr>
          <p:cNvSpPr>
            <a:spLocks noGrp="1"/>
          </p:cNvSpPr>
          <p:nvPr>
            <p:ph type="body" sz="quarter" idx="13" hasCustomPrompt="1"/>
          </p:nvPr>
        </p:nvSpPr>
        <p:spPr>
          <a:xfrm>
            <a:off x="685801" y="4969297"/>
            <a:ext cx="7772399" cy="400094"/>
          </a:xfrm>
        </p:spPr>
        <p:txBody>
          <a:bodyPr>
            <a:noAutofit/>
          </a:bodyPr>
          <a:lstStyle>
            <a:lvl1pPr marL="0" indent="0" algn="ctr">
              <a:buNone/>
              <a:defRPr sz="1800">
                <a:solidFill>
                  <a:srgbClr val="C40E3E"/>
                </a:solidFill>
                <a:latin typeface="Calibri" panose="020F0502020204030204" pitchFamily="34" charset="0"/>
                <a:cs typeface="Calibri" panose="020F0502020204030204" pitchFamily="34" charset="0"/>
              </a:defRPr>
            </a:lvl1pPr>
          </a:lstStyle>
          <a:p>
            <a:pPr lvl="0"/>
            <a:r>
              <a:rPr lang="en-US" dirty="0"/>
              <a:t>Click to add date</a:t>
            </a:r>
          </a:p>
        </p:txBody>
      </p:sp>
      <p:pic>
        <p:nvPicPr>
          <p:cNvPr id="34" name="Picture 33">
            <a:extLst>
              <a:ext uri="{FF2B5EF4-FFF2-40B4-BE49-F238E27FC236}">
                <a16:creationId xmlns:a16="http://schemas.microsoft.com/office/drawing/2014/main" id="{80AC2AF7-589A-3E4A-9732-1874C91CA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6579" y="1961016"/>
            <a:ext cx="1229620" cy="992976"/>
          </a:xfrm>
          <a:prstGeom prst="rect">
            <a:avLst/>
          </a:prstGeom>
        </p:spPr>
      </p:pic>
      <p:pic>
        <p:nvPicPr>
          <p:cNvPr id="5" name="Picture 4">
            <a:extLst>
              <a:ext uri="{FF2B5EF4-FFF2-40B4-BE49-F238E27FC236}">
                <a16:creationId xmlns:a16="http://schemas.microsoft.com/office/drawing/2014/main" id="{B5AD0743-1DF6-9C4B-8F46-87B1AAB976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 y="0"/>
            <a:ext cx="9144611" cy="1869440"/>
          </a:xfrm>
          <a:prstGeom prst="rect">
            <a:avLst/>
          </a:prstGeom>
        </p:spPr>
      </p:pic>
      <p:pic>
        <p:nvPicPr>
          <p:cNvPr id="8" name="Picture 7">
            <a:extLst>
              <a:ext uri="{FF2B5EF4-FFF2-40B4-BE49-F238E27FC236}">
                <a16:creationId xmlns:a16="http://schemas.microsoft.com/office/drawing/2014/main" id="{6582A782-CCF9-844B-8CC8-AAF2E39CAE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2" y="5628640"/>
            <a:ext cx="9144000" cy="1229360"/>
          </a:xfrm>
          <a:prstGeom prst="rect">
            <a:avLst/>
          </a:prstGeom>
        </p:spPr>
      </p:pic>
    </p:spTree>
    <p:extLst>
      <p:ext uri="{BB962C8B-B14F-4D97-AF65-F5344CB8AC3E}">
        <p14:creationId xmlns:p14="http://schemas.microsoft.com/office/powerpoint/2010/main" val="2951456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4BE1A8-99A0-BE4B-B404-CE990ED5FA0C}" type="slidenum">
              <a:rPr lang="en-US" smtClean="0"/>
              <a:t>‹#›</a:t>
            </a:fld>
            <a:endParaRPr lang="en-US"/>
          </a:p>
        </p:txBody>
      </p:sp>
      <p:cxnSp>
        <p:nvCxnSpPr>
          <p:cNvPr id="5" name="Shape 99">
            <a:extLst>
              <a:ext uri="{FF2B5EF4-FFF2-40B4-BE49-F238E27FC236}">
                <a16:creationId xmlns:a16="http://schemas.microsoft.com/office/drawing/2014/main" id="{B62FA918-A69A-734A-9793-F17E460D89DA}"/>
              </a:ext>
            </a:extLst>
          </p:cNvPr>
          <p:cNvCxnSpPr>
            <a:cxnSpLocks/>
          </p:cNvCxnSpPr>
          <p:nvPr userDrawn="1"/>
        </p:nvCxnSpPr>
        <p:spPr>
          <a:xfrm>
            <a:off x="628650" y="1431759"/>
            <a:ext cx="8515350"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198220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en-US" dirty="0"/>
              <a:t>Click to Edit Master </a:t>
            </a:r>
            <a:br>
              <a:rPr lang="en-US" dirty="0"/>
            </a:br>
            <a:r>
              <a:rPr lang="en-US" dirty="0"/>
              <a:t>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4BE1A8-99A0-BE4B-B404-CE990ED5FA0C}" type="slidenum">
              <a:rPr lang="en-US" smtClean="0"/>
              <a:t>‹#›</a:t>
            </a:fld>
            <a:endParaRPr lang="en-US"/>
          </a:p>
        </p:txBody>
      </p:sp>
      <p:cxnSp>
        <p:nvCxnSpPr>
          <p:cNvPr id="5" name="Shape 99">
            <a:extLst>
              <a:ext uri="{FF2B5EF4-FFF2-40B4-BE49-F238E27FC236}">
                <a16:creationId xmlns:a16="http://schemas.microsoft.com/office/drawing/2014/main" id="{70C5C8BD-B327-4742-A00A-D5C25EA0DFB2}"/>
              </a:ext>
            </a:extLst>
          </p:cNvPr>
          <p:cNvCxnSpPr>
            <a:cxnSpLocks/>
          </p:cNvCxnSpPr>
          <p:nvPr userDrawn="1"/>
        </p:nvCxnSpPr>
        <p:spPr>
          <a:xfrm>
            <a:off x="6851737" y="365125"/>
            <a:ext cx="0" cy="5284113"/>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425380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960F7A-981E-2849-A4A6-FFB20B3D6491}"/>
              </a:ext>
            </a:extLst>
          </p:cNvPr>
          <p:cNvSpPr/>
          <p:nvPr userDrawn="1"/>
        </p:nvSpPr>
        <p:spPr>
          <a:xfrm>
            <a:off x="0" y="1550987"/>
            <a:ext cx="9144000" cy="442314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13EC1CAE-181F-AE45-82F8-A14FDE796289}"/>
              </a:ext>
            </a:extLst>
          </p:cNvPr>
          <p:cNvSpPr>
            <a:spLocks noGrp="1"/>
          </p:cNvSpPr>
          <p:nvPr>
            <p:ph type="ctrTitle" hasCustomPrompt="1"/>
          </p:nvPr>
        </p:nvSpPr>
        <p:spPr>
          <a:xfrm>
            <a:off x="1142771" y="2808326"/>
            <a:ext cx="6858000" cy="1338567"/>
          </a:xfrm>
        </p:spPr>
        <p:txBody>
          <a:bodyPr anchor="b">
            <a:normAutofit/>
          </a:bodyPr>
          <a:lstStyle>
            <a:lvl1pPr algn="ctr">
              <a:defRPr sz="3000">
                <a:solidFill>
                  <a:schemeClr val="tx1"/>
                </a:solidFill>
              </a:defRPr>
            </a:lvl1pPr>
          </a:lstStyle>
          <a:p>
            <a:r>
              <a:rPr lang="en-US" dirty="0"/>
              <a:t>Click to Add Title</a:t>
            </a:r>
          </a:p>
        </p:txBody>
      </p:sp>
      <p:sp>
        <p:nvSpPr>
          <p:cNvPr id="3" name="Subtitle 2">
            <a:extLst>
              <a:ext uri="{FF2B5EF4-FFF2-40B4-BE49-F238E27FC236}">
                <a16:creationId xmlns:a16="http://schemas.microsoft.com/office/drawing/2014/main" id="{B4AB1C7E-8E53-164B-8983-F17A528253E5}"/>
              </a:ext>
            </a:extLst>
          </p:cNvPr>
          <p:cNvSpPr>
            <a:spLocks noGrp="1"/>
          </p:cNvSpPr>
          <p:nvPr>
            <p:ph type="subTitle" idx="1" hasCustomPrompt="1"/>
          </p:nvPr>
        </p:nvSpPr>
        <p:spPr>
          <a:xfrm>
            <a:off x="1143000" y="4373217"/>
            <a:ext cx="6858000" cy="387626"/>
          </a:xfrm>
        </p:spPr>
        <p:txBody>
          <a:bodyPr/>
          <a:lstStyle>
            <a:lvl1pPr marL="0" indent="0" algn="ctr">
              <a:buNone/>
              <a:defRPr sz="1800" b="1">
                <a:solidFill>
                  <a:srgbClr val="C40E3E"/>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presenter name, title, office</a:t>
            </a:r>
          </a:p>
        </p:txBody>
      </p:sp>
      <p:sp>
        <p:nvSpPr>
          <p:cNvPr id="11" name="Text Placeholder 10">
            <a:extLst>
              <a:ext uri="{FF2B5EF4-FFF2-40B4-BE49-F238E27FC236}">
                <a16:creationId xmlns:a16="http://schemas.microsoft.com/office/drawing/2014/main" id="{7B8BAC13-88FE-C64F-96CA-64033FB21D6C}"/>
              </a:ext>
            </a:extLst>
          </p:cNvPr>
          <p:cNvSpPr>
            <a:spLocks noGrp="1"/>
          </p:cNvSpPr>
          <p:nvPr>
            <p:ph type="body" sz="quarter" idx="11" hasCustomPrompt="1"/>
          </p:nvPr>
        </p:nvSpPr>
        <p:spPr>
          <a:xfrm>
            <a:off x="1143000" y="4940301"/>
            <a:ext cx="6858000" cy="366713"/>
          </a:xfrm>
        </p:spPr>
        <p:txBody>
          <a:bodyPr/>
          <a:lstStyle>
            <a:lvl1pPr marL="0" indent="0" algn="ctr">
              <a:buNone/>
              <a:defRPr sz="1800">
                <a:solidFill>
                  <a:srgbClr val="C40E3E"/>
                </a:solidFill>
              </a:defRPr>
            </a:lvl1pPr>
          </a:lstStyle>
          <a:p>
            <a:pPr lvl="0"/>
            <a:r>
              <a:rPr lang="en-US" dirty="0"/>
              <a:t>Click to add date</a:t>
            </a:r>
          </a:p>
        </p:txBody>
      </p:sp>
      <p:pic>
        <p:nvPicPr>
          <p:cNvPr id="21" name="Picture 20">
            <a:extLst>
              <a:ext uri="{FF2B5EF4-FFF2-40B4-BE49-F238E27FC236}">
                <a16:creationId xmlns:a16="http://schemas.microsoft.com/office/drawing/2014/main" id="{B1337298-74C7-D143-9804-A644D0613C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0663" y="1900887"/>
            <a:ext cx="922215" cy="992976"/>
          </a:xfrm>
          <a:prstGeom prst="rect">
            <a:avLst/>
          </a:prstGeom>
        </p:spPr>
      </p:pic>
      <p:pic>
        <p:nvPicPr>
          <p:cNvPr id="6" name="Picture 5">
            <a:extLst>
              <a:ext uri="{FF2B5EF4-FFF2-40B4-BE49-F238E27FC236}">
                <a16:creationId xmlns:a16="http://schemas.microsoft.com/office/drawing/2014/main" id="{EC7FB37E-432E-7A4F-B863-4B75CE2DBB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58" y="-10160"/>
            <a:ext cx="9144000" cy="1837010"/>
          </a:xfrm>
          <a:prstGeom prst="rect">
            <a:avLst/>
          </a:prstGeom>
        </p:spPr>
      </p:pic>
      <p:pic>
        <p:nvPicPr>
          <p:cNvPr id="8" name="Picture 7">
            <a:extLst>
              <a:ext uri="{FF2B5EF4-FFF2-40B4-BE49-F238E27FC236}">
                <a16:creationId xmlns:a16="http://schemas.microsoft.com/office/drawing/2014/main" id="{DF213F6B-DB0A-0A45-AF73-5CD8B81A2A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77069"/>
            <a:ext cx="9144000" cy="1179543"/>
          </a:xfrm>
          <a:prstGeom prst="rect">
            <a:avLst/>
          </a:prstGeom>
        </p:spPr>
      </p:pic>
      <p:pic>
        <p:nvPicPr>
          <p:cNvPr id="9" name="Picture 8">
            <a:extLst>
              <a:ext uri="{FF2B5EF4-FFF2-40B4-BE49-F238E27FC236}">
                <a16:creationId xmlns:a16="http://schemas.microsoft.com/office/drawing/2014/main" id="{CAC89C6B-9E8C-E847-91E4-0288DCEE107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96281"/>
          <a:stretch/>
        </p:blipFill>
        <p:spPr>
          <a:xfrm>
            <a:off x="-459" y="5820249"/>
            <a:ext cx="9144000" cy="60959"/>
          </a:xfrm>
          <a:prstGeom prst="rect">
            <a:avLst/>
          </a:prstGeom>
        </p:spPr>
      </p:pic>
    </p:spTree>
    <p:extLst>
      <p:ext uri="{BB962C8B-B14F-4D97-AF65-F5344CB8AC3E}">
        <p14:creationId xmlns:p14="http://schemas.microsoft.com/office/powerpoint/2010/main" val="3440758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pter ">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2F32DB1-E964-D44B-9D97-3CEFD7EBC5E3}"/>
              </a:ext>
            </a:extLst>
          </p:cNvPr>
          <p:cNvSpPr>
            <a:spLocks noGrp="1"/>
          </p:cNvSpPr>
          <p:nvPr>
            <p:ph type="body" sz="quarter" idx="13" hasCustomPrompt="1"/>
          </p:nvPr>
        </p:nvSpPr>
        <p:spPr>
          <a:xfrm>
            <a:off x="1207604" y="3575638"/>
            <a:ext cx="7936395" cy="569913"/>
          </a:xfrm>
          <a:prstGeom prst="rect">
            <a:avLst/>
          </a:prstGeom>
        </p:spPr>
        <p:txBody>
          <a:bodyPr>
            <a:noAutofit/>
          </a:bodyPr>
          <a:lstStyle>
            <a:lvl1pPr>
              <a:buNone/>
              <a:defRPr sz="3000" i="1">
                <a:solidFill>
                  <a:schemeClr val="tx1"/>
                </a:solidFill>
                <a:latin typeface="Calibri" panose="020F0502020204030204" pitchFamily="34" charset="0"/>
                <a:cs typeface="Calibri" panose="020F0502020204030204" pitchFamily="34" charset="0"/>
              </a:defRPr>
            </a:lvl1pPr>
          </a:lstStyle>
          <a:p>
            <a:pPr lvl="0"/>
            <a:r>
              <a:rPr lang="en-US" dirty="0"/>
              <a:t>Click to Add Chapter Intro</a:t>
            </a:r>
          </a:p>
        </p:txBody>
      </p:sp>
      <p:sp>
        <p:nvSpPr>
          <p:cNvPr id="6" name="Text Placeholder 9">
            <a:extLst>
              <a:ext uri="{FF2B5EF4-FFF2-40B4-BE49-F238E27FC236}">
                <a16:creationId xmlns:a16="http://schemas.microsoft.com/office/drawing/2014/main" id="{2A0465EC-8468-8947-A27C-8FA981D39BF2}"/>
              </a:ext>
            </a:extLst>
          </p:cNvPr>
          <p:cNvSpPr>
            <a:spLocks noGrp="1"/>
          </p:cNvSpPr>
          <p:nvPr>
            <p:ph type="body" sz="quarter" idx="14" hasCustomPrompt="1"/>
          </p:nvPr>
        </p:nvSpPr>
        <p:spPr>
          <a:xfrm>
            <a:off x="1207604" y="4162496"/>
            <a:ext cx="7936396" cy="764217"/>
          </a:xfrm>
          <a:prstGeom prst="rect">
            <a:avLst/>
          </a:prstGeom>
        </p:spPr>
        <p:txBody>
          <a:bodyPr>
            <a:noAutofit/>
          </a:bodyPr>
          <a:lstStyle>
            <a:lvl1pPr>
              <a:buNone/>
              <a:defRPr sz="4125" b="1">
                <a:latin typeface="Calibri" panose="020F0502020204030204" pitchFamily="34" charset="0"/>
                <a:cs typeface="Calibri" panose="020F0502020204030204" pitchFamily="34" charset="0"/>
              </a:defRPr>
            </a:lvl1pPr>
          </a:lstStyle>
          <a:p>
            <a:pPr lvl="0"/>
            <a:r>
              <a:rPr lang="en-US" dirty="0"/>
              <a:t>Click to Add Chapter Title</a:t>
            </a:r>
          </a:p>
        </p:txBody>
      </p:sp>
      <p:cxnSp>
        <p:nvCxnSpPr>
          <p:cNvPr id="7" name="Shape 99">
            <a:extLst>
              <a:ext uri="{FF2B5EF4-FFF2-40B4-BE49-F238E27FC236}">
                <a16:creationId xmlns:a16="http://schemas.microsoft.com/office/drawing/2014/main" id="{94E87B3F-A490-CE4B-89E0-18FC29BB5205}"/>
              </a:ext>
            </a:extLst>
          </p:cNvPr>
          <p:cNvCxnSpPr>
            <a:cxnSpLocks/>
          </p:cNvCxnSpPr>
          <p:nvPr userDrawn="1"/>
        </p:nvCxnSpPr>
        <p:spPr>
          <a:xfrm>
            <a:off x="1207604" y="4225063"/>
            <a:ext cx="7936396"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852367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E9C1B3D-72B0-4214-908F-97DBBFEC4BFF}"/>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5" name="Rectangle 5">
            <a:extLst>
              <a:ext uri="{FF2B5EF4-FFF2-40B4-BE49-F238E27FC236}">
                <a16:creationId xmlns:a16="http://schemas.microsoft.com/office/drawing/2014/main" id="{858E1D7D-7F6D-4843-87F3-51EC3355EF87}"/>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6" name="Rectangle 6">
            <a:extLst>
              <a:ext uri="{FF2B5EF4-FFF2-40B4-BE49-F238E27FC236}">
                <a16:creationId xmlns:a16="http://schemas.microsoft.com/office/drawing/2014/main" id="{806652B2-B3BE-461B-8746-D498E31AF97E}"/>
              </a:ext>
            </a:extLst>
          </p:cNvPr>
          <p:cNvSpPr>
            <a:spLocks noGrp="1" noChangeArrowheads="1"/>
          </p:cNvSpPr>
          <p:nvPr>
            <p:ph type="sldNum" sz="quarter" idx="12"/>
          </p:nvPr>
        </p:nvSpPr>
        <p:spPr>
          <a:ln/>
        </p:spPr>
        <p:txBody>
          <a:bodyPr/>
          <a:lstStyle>
            <a:lvl1pPr>
              <a:defRPr/>
            </a:lvl1pPr>
          </a:lstStyle>
          <a:p>
            <a:fld id="{AEB8B0B5-084D-46CB-A059-4C6602A0A595}" type="slidenum">
              <a:rPr lang="en-US" altLang="en-US"/>
              <a:pPr/>
              <a:t>‹#›</a:t>
            </a:fld>
            <a:endParaRPr lang="en-US" altLang="en-US"/>
          </a:p>
        </p:txBody>
      </p:sp>
    </p:spTree>
    <p:extLst>
      <p:ext uri="{BB962C8B-B14F-4D97-AF65-F5344CB8AC3E}">
        <p14:creationId xmlns:p14="http://schemas.microsoft.com/office/powerpoint/2010/main" val="365460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97CE15-BBDE-4022-880E-231DC282535E}"/>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5" name="Rectangle 5">
            <a:extLst>
              <a:ext uri="{FF2B5EF4-FFF2-40B4-BE49-F238E27FC236}">
                <a16:creationId xmlns:a16="http://schemas.microsoft.com/office/drawing/2014/main" id="{F47AA97D-288F-405A-BC94-C80C85C08C90}"/>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6" name="Rectangle 6">
            <a:extLst>
              <a:ext uri="{FF2B5EF4-FFF2-40B4-BE49-F238E27FC236}">
                <a16:creationId xmlns:a16="http://schemas.microsoft.com/office/drawing/2014/main" id="{06927781-E9BD-4BA7-85BF-BF895FB4A591}"/>
              </a:ext>
            </a:extLst>
          </p:cNvPr>
          <p:cNvSpPr>
            <a:spLocks noGrp="1" noChangeArrowheads="1"/>
          </p:cNvSpPr>
          <p:nvPr>
            <p:ph type="sldNum" sz="quarter" idx="12"/>
          </p:nvPr>
        </p:nvSpPr>
        <p:spPr>
          <a:ln/>
        </p:spPr>
        <p:txBody>
          <a:bodyPr/>
          <a:lstStyle>
            <a:lvl1pPr>
              <a:defRPr/>
            </a:lvl1pPr>
          </a:lstStyle>
          <a:p>
            <a:fld id="{C0C5D95D-47C5-46F4-92F1-4BB25DF65584}" type="slidenum">
              <a:rPr lang="en-US" altLang="en-US"/>
              <a:pPr/>
              <a:t>‹#›</a:t>
            </a:fld>
            <a:endParaRPr lang="en-US" altLang="en-US"/>
          </a:p>
        </p:txBody>
      </p:sp>
    </p:spTree>
    <p:extLst>
      <p:ext uri="{BB962C8B-B14F-4D97-AF65-F5344CB8AC3E}">
        <p14:creationId xmlns:p14="http://schemas.microsoft.com/office/powerpoint/2010/main" val="1915156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76B50CD-312A-4266-8842-074719CCF3E2}"/>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5" name="Rectangle 5">
            <a:extLst>
              <a:ext uri="{FF2B5EF4-FFF2-40B4-BE49-F238E27FC236}">
                <a16:creationId xmlns:a16="http://schemas.microsoft.com/office/drawing/2014/main" id="{1966E6AE-C7BE-45CF-978D-B13A2D2E0B8E}"/>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6" name="Rectangle 6">
            <a:extLst>
              <a:ext uri="{FF2B5EF4-FFF2-40B4-BE49-F238E27FC236}">
                <a16:creationId xmlns:a16="http://schemas.microsoft.com/office/drawing/2014/main" id="{DC2941AD-99BD-4324-AA38-3180D963A77F}"/>
              </a:ext>
            </a:extLst>
          </p:cNvPr>
          <p:cNvSpPr>
            <a:spLocks noGrp="1" noChangeArrowheads="1"/>
          </p:cNvSpPr>
          <p:nvPr>
            <p:ph type="sldNum" sz="quarter" idx="12"/>
          </p:nvPr>
        </p:nvSpPr>
        <p:spPr>
          <a:ln/>
        </p:spPr>
        <p:txBody>
          <a:bodyPr/>
          <a:lstStyle>
            <a:lvl1pPr>
              <a:defRPr/>
            </a:lvl1pPr>
          </a:lstStyle>
          <a:p>
            <a:fld id="{9FE81F55-7345-44AD-BA34-710C936531AC}" type="slidenum">
              <a:rPr lang="en-US" altLang="en-US"/>
              <a:pPr/>
              <a:t>‹#›</a:t>
            </a:fld>
            <a:endParaRPr lang="en-US" altLang="en-US"/>
          </a:p>
        </p:txBody>
      </p:sp>
    </p:spTree>
    <p:extLst>
      <p:ext uri="{BB962C8B-B14F-4D97-AF65-F5344CB8AC3E}">
        <p14:creationId xmlns:p14="http://schemas.microsoft.com/office/powerpoint/2010/main" val="299975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6F935F8-45EB-4FF4-85BD-B150B38E02C6}"/>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6" name="Rectangle 5">
            <a:extLst>
              <a:ext uri="{FF2B5EF4-FFF2-40B4-BE49-F238E27FC236}">
                <a16:creationId xmlns:a16="http://schemas.microsoft.com/office/drawing/2014/main" id="{5E554B5D-68BA-4C62-AA22-A6448CE41BF6}"/>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7" name="Rectangle 6">
            <a:extLst>
              <a:ext uri="{FF2B5EF4-FFF2-40B4-BE49-F238E27FC236}">
                <a16:creationId xmlns:a16="http://schemas.microsoft.com/office/drawing/2014/main" id="{871781C3-65D1-4069-BCC3-C648795D86AB}"/>
              </a:ext>
            </a:extLst>
          </p:cNvPr>
          <p:cNvSpPr>
            <a:spLocks noGrp="1" noChangeArrowheads="1"/>
          </p:cNvSpPr>
          <p:nvPr>
            <p:ph type="sldNum" sz="quarter" idx="12"/>
          </p:nvPr>
        </p:nvSpPr>
        <p:spPr>
          <a:ln/>
        </p:spPr>
        <p:txBody>
          <a:bodyPr/>
          <a:lstStyle>
            <a:lvl1pPr>
              <a:defRPr/>
            </a:lvl1pPr>
          </a:lstStyle>
          <a:p>
            <a:fld id="{25952698-7CCC-44EE-B9AB-E182B6A763C7}" type="slidenum">
              <a:rPr lang="en-US" altLang="en-US"/>
              <a:pPr/>
              <a:t>‹#›</a:t>
            </a:fld>
            <a:endParaRPr lang="en-US" altLang="en-US"/>
          </a:p>
        </p:txBody>
      </p:sp>
    </p:spTree>
    <p:extLst>
      <p:ext uri="{BB962C8B-B14F-4D97-AF65-F5344CB8AC3E}">
        <p14:creationId xmlns:p14="http://schemas.microsoft.com/office/powerpoint/2010/main" val="1475728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772FAD5-B55F-4346-B27D-A0FAB8F40020}"/>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8" name="Rectangle 5">
            <a:extLst>
              <a:ext uri="{FF2B5EF4-FFF2-40B4-BE49-F238E27FC236}">
                <a16:creationId xmlns:a16="http://schemas.microsoft.com/office/drawing/2014/main" id="{71EA7D1E-02DF-4680-BD21-2E8E8103D04F}"/>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9" name="Rectangle 6">
            <a:extLst>
              <a:ext uri="{FF2B5EF4-FFF2-40B4-BE49-F238E27FC236}">
                <a16:creationId xmlns:a16="http://schemas.microsoft.com/office/drawing/2014/main" id="{8D45FC79-C861-45AD-ABF7-6320820C59CF}"/>
              </a:ext>
            </a:extLst>
          </p:cNvPr>
          <p:cNvSpPr>
            <a:spLocks noGrp="1" noChangeArrowheads="1"/>
          </p:cNvSpPr>
          <p:nvPr>
            <p:ph type="sldNum" sz="quarter" idx="12"/>
          </p:nvPr>
        </p:nvSpPr>
        <p:spPr>
          <a:ln/>
        </p:spPr>
        <p:txBody>
          <a:bodyPr/>
          <a:lstStyle>
            <a:lvl1pPr>
              <a:defRPr/>
            </a:lvl1pPr>
          </a:lstStyle>
          <a:p>
            <a:fld id="{FF150733-98C7-41F8-B7A8-A6288317C7E4}" type="slidenum">
              <a:rPr lang="en-US" altLang="en-US"/>
              <a:pPr/>
              <a:t>‹#›</a:t>
            </a:fld>
            <a:endParaRPr lang="en-US" altLang="en-US"/>
          </a:p>
        </p:txBody>
      </p:sp>
    </p:spTree>
    <p:extLst>
      <p:ext uri="{BB962C8B-B14F-4D97-AF65-F5344CB8AC3E}">
        <p14:creationId xmlns:p14="http://schemas.microsoft.com/office/powerpoint/2010/main" val="4284409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5E7ADB-A598-4F23-9F8B-6D94B7173520}"/>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4" name="Rectangle 5">
            <a:extLst>
              <a:ext uri="{FF2B5EF4-FFF2-40B4-BE49-F238E27FC236}">
                <a16:creationId xmlns:a16="http://schemas.microsoft.com/office/drawing/2014/main" id="{38532B9F-6D63-444D-B0CA-7D5BDE0DC851}"/>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5" name="Rectangle 6">
            <a:extLst>
              <a:ext uri="{FF2B5EF4-FFF2-40B4-BE49-F238E27FC236}">
                <a16:creationId xmlns:a16="http://schemas.microsoft.com/office/drawing/2014/main" id="{556078EA-F38D-41CB-B1E5-3DD9B3A5F8D2}"/>
              </a:ext>
            </a:extLst>
          </p:cNvPr>
          <p:cNvSpPr>
            <a:spLocks noGrp="1" noChangeArrowheads="1"/>
          </p:cNvSpPr>
          <p:nvPr>
            <p:ph type="sldNum" sz="quarter" idx="12"/>
          </p:nvPr>
        </p:nvSpPr>
        <p:spPr>
          <a:ln/>
        </p:spPr>
        <p:txBody>
          <a:bodyPr/>
          <a:lstStyle>
            <a:lvl1pPr>
              <a:defRPr/>
            </a:lvl1pPr>
          </a:lstStyle>
          <a:p>
            <a:fld id="{F05C6553-E702-465A-B26A-1D2410ACD603}" type="slidenum">
              <a:rPr lang="en-US" altLang="en-US"/>
              <a:pPr/>
              <a:t>‹#›</a:t>
            </a:fld>
            <a:endParaRPr lang="en-US" altLang="en-US"/>
          </a:p>
        </p:txBody>
      </p:sp>
    </p:spTree>
    <p:extLst>
      <p:ext uri="{BB962C8B-B14F-4D97-AF65-F5344CB8AC3E}">
        <p14:creationId xmlns:p14="http://schemas.microsoft.com/office/powerpoint/2010/main" val="573578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577712" y="6152495"/>
            <a:ext cx="499248" cy="365125"/>
          </a:xfrm>
        </p:spPr>
        <p:txBody>
          <a:bodyPr/>
          <a:lstStyle>
            <a:lvl1pPr>
              <a:defRPr sz="1600"/>
            </a:lvl1pPr>
          </a:lstStyle>
          <a:p>
            <a:fld id="{EB4BE1A8-99A0-BE4B-B404-CE990ED5FA0C}" type="slidenum">
              <a:rPr lang="en-US" smtClean="0"/>
              <a:pPr/>
              <a:t>‹#›</a:t>
            </a:fld>
            <a:endParaRPr lang="en-US" dirty="0"/>
          </a:p>
        </p:txBody>
      </p:sp>
      <p:sp>
        <p:nvSpPr>
          <p:cNvPr id="8" name="Text Placeholder 7">
            <a:extLst>
              <a:ext uri="{FF2B5EF4-FFF2-40B4-BE49-F238E27FC236}">
                <a16:creationId xmlns:a16="http://schemas.microsoft.com/office/drawing/2014/main" id="{48F4CB9B-4BD7-3D49-A075-0D8E65D83CF6}"/>
              </a:ext>
            </a:extLst>
          </p:cNvPr>
          <p:cNvSpPr>
            <a:spLocks noGrp="1"/>
          </p:cNvSpPr>
          <p:nvPr>
            <p:ph type="body" sz="quarter" idx="13" hasCustomPrompt="1"/>
          </p:nvPr>
        </p:nvSpPr>
        <p:spPr>
          <a:xfrm>
            <a:off x="628650" y="365126"/>
            <a:ext cx="7886700" cy="447675"/>
          </a:xfrm>
        </p:spPr>
        <p:txBody>
          <a:bodyPr>
            <a:normAutofit/>
          </a:bodyPr>
          <a:lstStyle>
            <a:lvl1pPr marL="0" indent="0">
              <a:buNone/>
              <a:defRPr sz="2000" i="1">
                <a:solidFill>
                  <a:schemeClr val="tx1">
                    <a:lumMod val="50000"/>
                    <a:lumOff val="50000"/>
                  </a:schemeClr>
                </a:solidFill>
                <a:latin typeface="Calibri" panose="020F0502020204030204" pitchFamily="34" charset="0"/>
                <a:cs typeface="Calibri" panose="020F0502020204030204" pitchFamily="34" charset="0"/>
              </a:defRPr>
            </a:lvl1pPr>
          </a:lstStyle>
          <a:p>
            <a:pPr lvl="0"/>
            <a:r>
              <a:rPr lang="en-US" dirty="0"/>
              <a:t>Click to Add Chapter Reference: Title</a:t>
            </a:r>
          </a:p>
        </p:txBody>
      </p:sp>
      <p:cxnSp>
        <p:nvCxnSpPr>
          <p:cNvPr id="9" name="Shape 99">
            <a:extLst>
              <a:ext uri="{FF2B5EF4-FFF2-40B4-BE49-F238E27FC236}">
                <a16:creationId xmlns:a16="http://schemas.microsoft.com/office/drawing/2014/main" id="{59082D67-683C-F04F-AAA3-DE3D5B856320}"/>
              </a:ext>
            </a:extLst>
          </p:cNvPr>
          <p:cNvCxnSpPr>
            <a:cxnSpLocks/>
          </p:cNvCxnSpPr>
          <p:nvPr userDrawn="1"/>
        </p:nvCxnSpPr>
        <p:spPr>
          <a:xfrm>
            <a:off x="739036" y="1394181"/>
            <a:ext cx="8404964"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588021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0E2B54F-E491-4C6E-9B13-0C3CF0D0310C}"/>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3" name="Rectangle 5">
            <a:extLst>
              <a:ext uri="{FF2B5EF4-FFF2-40B4-BE49-F238E27FC236}">
                <a16:creationId xmlns:a16="http://schemas.microsoft.com/office/drawing/2014/main" id="{86411F1F-A007-49FE-A294-03B452E68C6F}"/>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4" name="Rectangle 6">
            <a:extLst>
              <a:ext uri="{FF2B5EF4-FFF2-40B4-BE49-F238E27FC236}">
                <a16:creationId xmlns:a16="http://schemas.microsoft.com/office/drawing/2014/main" id="{5679C80E-F3E3-4604-BEA3-64FA39B0804B}"/>
              </a:ext>
            </a:extLst>
          </p:cNvPr>
          <p:cNvSpPr>
            <a:spLocks noGrp="1" noChangeArrowheads="1"/>
          </p:cNvSpPr>
          <p:nvPr>
            <p:ph type="sldNum" sz="quarter" idx="12"/>
          </p:nvPr>
        </p:nvSpPr>
        <p:spPr>
          <a:ln/>
        </p:spPr>
        <p:txBody>
          <a:bodyPr/>
          <a:lstStyle>
            <a:lvl1pPr>
              <a:defRPr/>
            </a:lvl1pPr>
          </a:lstStyle>
          <a:p>
            <a:fld id="{F62E85D3-0718-43C8-A57C-12DAD7CE5BF5}" type="slidenum">
              <a:rPr lang="en-US" altLang="en-US"/>
              <a:pPr/>
              <a:t>‹#›</a:t>
            </a:fld>
            <a:endParaRPr lang="en-US" altLang="en-US"/>
          </a:p>
        </p:txBody>
      </p:sp>
    </p:spTree>
    <p:extLst>
      <p:ext uri="{BB962C8B-B14F-4D97-AF65-F5344CB8AC3E}">
        <p14:creationId xmlns:p14="http://schemas.microsoft.com/office/powerpoint/2010/main" val="1942306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6226A74-F3B2-4473-B3B2-9A4C36B31055}"/>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6" name="Rectangle 5">
            <a:extLst>
              <a:ext uri="{FF2B5EF4-FFF2-40B4-BE49-F238E27FC236}">
                <a16:creationId xmlns:a16="http://schemas.microsoft.com/office/drawing/2014/main" id="{BCEEB102-7C25-427A-A7C1-21BA98ED993D}"/>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7" name="Rectangle 6">
            <a:extLst>
              <a:ext uri="{FF2B5EF4-FFF2-40B4-BE49-F238E27FC236}">
                <a16:creationId xmlns:a16="http://schemas.microsoft.com/office/drawing/2014/main" id="{3F8387E0-579E-4580-B8F9-A3BD983FD578}"/>
              </a:ext>
            </a:extLst>
          </p:cNvPr>
          <p:cNvSpPr>
            <a:spLocks noGrp="1" noChangeArrowheads="1"/>
          </p:cNvSpPr>
          <p:nvPr>
            <p:ph type="sldNum" sz="quarter" idx="12"/>
          </p:nvPr>
        </p:nvSpPr>
        <p:spPr>
          <a:ln/>
        </p:spPr>
        <p:txBody>
          <a:bodyPr/>
          <a:lstStyle>
            <a:lvl1pPr>
              <a:defRPr/>
            </a:lvl1pPr>
          </a:lstStyle>
          <a:p>
            <a:fld id="{E088AB58-B715-4A00-B9EE-41978FBA7B33}" type="slidenum">
              <a:rPr lang="en-US" altLang="en-US"/>
              <a:pPr/>
              <a:t>‹#›</a:t>
            </a:fld>
            <a:endParaRPr lang="en-US" altLang="en-US"/>
          </a:p>
        </p:txBody>
      </p:sp>
    </p:spTree>
    <p:extLst>
      <p:ext uri="{BB962C8B-B14F-4D97-AF65-F5344CB8AC3E}">
        <p14:creationId xmlns:p14="http://schemas.microsoft.com/office/powerpoint/2010/main" val="1123220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366470-7382-4C1D-873E-98BB13658A4E}"/>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6" name="Rectangle 5">
            <a:extLst>
              <a:ext uri="{FF2B5EF4-FFF2-40B4-BE49-F238E27FC236}">
                <a16:creationId xmlns:a16="http://schemas.microsoft.com/office/drawing/2014/main" id="{7DD9BAEF-C6D9-4845-B11B-1DCED02BF70F}"/>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7" name="Rectangle 6">
            <a:extLst>
              <a:ext uri="{FF2B5EF4-FFF2-40B4-BE49-F238E27FC236}">
                <a16:creationId xmlns:a16="http://schemas.microsoft.com/office/drawing/2014/main" id="{CD428903-E433-4D28-88EF-B7D2CC2D43C7}"/>
              </a:ext>
            </a:extLst>
          </p:cNvPr>
          <p:cNvSpPr>
            <a:spLocks noGrp="1" noChangeArrowheads="1"/>
          </p:cNvSpPr>
          <p:nvPr>
            <p:ph type="sldNum" sz="quarter" idx="12"/>
          </p:nvPr>
        </p:nvSpPr>
        <p:spPr>
          <a:ln/>
        </p:spPr>
        <p:txBody>
          <a:bodyPr/>
          <a:lstStyle>
            <a:lvl1pPr>
              <a:defRPr/>
            </a:lvl1pPr>
          </a:lstStyle>
          <a:p>
            <a:fld id="{C6587DA2-4D60-426C-9B30-4F2E9A8054CC}" type="slidenum">
              <a:rPr lang="en-US" altLang="en-US"/>
              <a:pPr/>
              <a:t>‹#›</a:t>
            </a:fld>
            <a:endParaRPr lang="en-US" altLang="en-US"/>
          </a:p>
        </p:txBody>
      </p:sp>
    </p:spTree>
    <p:extLst>
      <p:ext uri="{BB962C8B-B14F-4D97-AF65-F5344CB8AC3E}">
        <p14:creationId xmlns:p14="http://schemas.microsoft.com/office/powerpoint/2010/main" val="315016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592984-D5B5-479B-99F5-0E1990EADA83}"/>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5" name="Rectangle 5">
            <a:extLst>
              <a:ext uri="{FF2B5EF4-FFF2-40B4-BE49-F238E27FC236}">
                <a16:creationId xmlns:a16="http://schemas.microsoft.com/office/drawing/2014/main" id="{642D27AD-46F3-4300-AE67-AD961CB4E7ED}"/>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6" name="Rectangle 6">
            <a:extLst>
              <a:ext uri="{FF2B5EF4-FFF2-40B4-BE49-F238E27FC236}">
                <a16:creationId xmlns:a16="http://schemas.microsoft.com/office/drawing/2014/main" id="{62BCE00B-3386-499F-9051-7C1EC5C3454D}"/>
              </a:ext>
            </a:extLst>
          </p:cNvPr>
          <p:cNvSpPr>
            <a:spLocks noGrp="1" noChangeArrowheads="1"/>
          </p:cNvSpPr>
          <p:nvPr>
            <p:ph type="sldNum" sz="quarter" idx="12"/>
          </p:nvPr>
        </p:nvSpPr>
        <p:spPr>
          <a:ln/>
        </p:spPr>
        <p:txBody>
          <a:bodyPr/>
          <a:lstStyle>
            <a:lvl1pPr>
              <a:defRPr/>
            </a:lvl1pPr>
          </a:lstStyle>
          <a:p>
            <a:fld id="{0AB468A0-3B58-4DEA-9EB2-7DADD4F1A8CF}" type="slidenum">
              <a:rPr lang="en-US" altLang="en-US"/>
              <a:pPr/>
              <a:t>‹#›</a:t>
            </a:fld>
            <a:endParaRPr lang="en-US" altLang="en-US"/>
          </a:p>
        </p:txBody>
      </p:sp>
    </p:spTree>
    <p:extLst>
      <p:ext uri="{BB962C8B-B14F-4D97-AF65-F5344CB8AC3E}">
        <p14:creationId xmlns:p14="http://schemas.microsoft.com/office/powerpoint/2010/main" val="3498776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5B66DE-DB2C-4880-9CC8-BA6F938ACABC}"/>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5" name="Rectangle 5">
            <a:extLst>
              <a:ext uri="{FF2B5EF4-FFF2-40B4-BE49-F238E27FC236}">
                <a16:creationId xmlns:a16="http://schemas.microsoft.com/office/drawing/2014/main" id="{2B178B3E-F090-4AA6-AA9F-EA5AF0E5CD04}"/>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6" name="Rectangle 6">
            <a:extLst>
              <a:ext uri="{FF2B5EF4-FFF2-40B4-BE49-F238E27FC236}">
                <a16:creationId xmlns:a16="http://schemas.microsoft.com/office/drawing/2014/main" id="{C7A916BB-CA35-4041-A754-E18C40D7EEA3}"/>
              </a:ext>
            </a:extLst>
          </p:cNvPr>
          <p:cNvSpPr>
            <a:spLocks noGrp="1" noChangeArrowheads="1"/>
          </p:cNvSpPr>
          <p:nvPr>
            <p:ph type="sldNum" sz="quarter" idx="12"/>
          </p:nvPr>
        </p:nvSpPr>
        <p:spPr>
          <a:ln/>
        </p:spPr>
        <p:txBody>
          <a:bodyPr/>
          <a:lstStyle>
            <a:lvl1pPr>
              <a:defRPr/>
            </a:lvl1pPr>
          </a:lstStyle>
          <a:p>
            <a:fld id="{2A319F01-8084-41F8-933F-393062A4D709}" type="slidenum">
              <a:rPr lang="en-US" altLang="en-US"/>
              <a:pPr/>
              <a:t>‹#›</a:t>
            </a:fld>
            <a:endParaRPr lang="en-US" altLang="en-US"/>
          </a:p>
        </p:txBody>
      </p:sp>
    </p:spTree>
    <p:extLst>
      <p:ext uri="{BB962C8B-B14F-4D97-AF65-F5344CB8AC3E}">
        <p14:creationId xmlns:p14="http://schemas.microsoft.com/office/powerpoint/2010/main" val="4192240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7150C5B-05D8-4C09-875A-BE8692BD407B}"/>
              </a:ext>
            </a:extLst>
          </p:cNvPr>
          <p:cNvSpPr>
            <a:spLocks noGrp="1" noChangeArrowheads="1"/>
          </p:cNvSpPr>
          <p:nvPr>
            <p:ph type="dt" sz="half" idx="10"/>
          </p:nvPr>
        </p:nvSpPr>
        <p:spPr>
          <a:ln/>
        </p:spPr>
        <p:txBody>
          <a:bodyPr/>
          <a:lstStyle>
            <a:lvl1pPr>
              <a:defRPr/>
            </a:lvl1pPr>
          </a:lstStyle>
          <a:p>
            <a:pPr>
              <a:defRPr/>
            </a:pPr>
            <a:r>
              <a:rPr lang="en-US"/>
              <a:t>Alaska Primary Care Office, State of Alaska</a:t>
            </a:r>
          </a:p>
        </p:txBody>
      </p:sp>
      <p:sp>
        <p:nvSpPr>
          <p:cNvPr id="8" name="Rectangle 5">
            <a:extLst>
              <a:ext uri="{FF2B5EF4-FFF2-40B4-BE49-F238E27FC236}">
                <a16:creationId xmlns:a16="http://schemas.microsoft.com/office/drawing/2014/main" id="{AE13E567-01D7-4C07-8DB0-38FE630C4605}"/>
              </a:ext>
            </a:extLst>
          </p:cNvPr>
          <p:cNvSpPr>
            <a:spLocks noGrp="1" noChangeArrowheads="1"/>
          </p:cNvSpPr>
          <p:nvPr>
            <p:ph type="ftr" sz="quarter" idx="11"/>
          </p:nvPr>
        </p:nvSpPr>
        <p:spPr>
          <a:ln/>
        </p:spPr>
        <p:txBody>
          <a:bodyPr/>
          <a:lstStyle>
            <a:lvl1pPr>
              <a:defRPr/>
            </a:lvl1pPr>
          </a:lstStyle>
          <a:p>
            <a:pPr>
              <a:defRPr/>
            </a:pPr>
            <a:r>
              <a:rPr lang="en-US"/>
              <a:t>Alaska SHARP - with Maryland – 3/12/21</a:t>
            </a:r>
          </a:p>
        </p:txBody>
      </p:sp>
      <p:sp>
        <p:nvSpPr>
          <p:cNvPr id="9" name="Rectangle 6">
            <a:extLst>
              <a:ext uri="{FF2B5EF4-FFF2-40B4-BE49-F238E27FC236}">
                <a16:creationId xmlns:a16="http://schemas.microsoft.com/office/drawing/2014/main" id="{CBF559E3-CFC1-4C26-8FEA-592A2440AA9B}"/>
              </a:ext>
            </a:extLst>
          </p:cNvPr>
          <p:cNvSpPr>
            <a:spLocks noGrp="1" noChangeArrowheads="1"/>
          </p:cNvSpPr>
          <p:nvPr>
            <p:ph type="sldNum" sz="quarter" idx="12"/>
          </p:nvPr>
        </p:nvSpPr>
        <p:spPr>
          <a:ln/>
        </p:spPr>
        <p:txBody>
          <a:bodyPr/>
          <a:lstStyle>
            <a:lvl1pPr>
              <a:defRPr/>
            </a:lvl1pPr>
          </a:lstStyle>
          <a:p>
            <a:fld id="{700EDC14-28FA-4A4C-A282-C05B23EA67B1}" type="slidenum">
              <a:rPr lang="en-US" altLang="en-US"/>
              <a:pPr/>
              <a:t>‹#›</a:t>
            </a:fld>
            <a:endParaRPr lang="en-US" altLang="en-US"/>
          </a:p>
        </p:txBody>
      </p:sp>
    </p:spTree>
    <p:extLst>
      <p:ext uri="{BB962C8B-B14F-4D97-AF65-F5344CB8AC3E}">
        <p14:creationId xmlns:p14="http://schemas.microsoft.com/office/powerpoint/2010/main" val="2502306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4588E89D-765C-4FF2-B230-AFD40B9B51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247"/>
            <a:ext cx="9144000" cy="932411"/>
          </a:xfrm>
          <a:prstGeom prst="rect">
            <a:avLst/>
          </a:prstGeom>
        </p:spPr>
      </p:pic>
      <p:sp>
        <p:nvSpPr>
          <p:cNvPr id="11" name="Date Placeholder 10">
            <a:extLst>
              <a:ext uri="{FF2B5EF4-FFF2-40B4-BE49-F238E27FC236}">
                <a16:creationId xmlns:a16="http://schemas.microsoft.com/office/drawing/2014/main" id="{2947E83B-6EC1-4BC8-90D1-E225D88D6CD7}"/>
              </a:ext>
            </a:extLst>
          </p:cNvPr>
          <p:cNvSpPr>
            <a:spLocks noGrp="1"/>
          </p:cNvSpPr>
          <p:nvPr>
            <p:ph type="dt" sz="half" idx="10"/>
          </p:nvPr>
        </p:nvSpPr>
        <p:spPr/>
        <p:txBody>
          <a:bodyPr/>
          <a:lstStyle>
            <a:lvl1pPr>
              <a:defRPr>
                <a:solidFill>
                  <a:schemeClr val="bg1"/>
                </a:solidFill>
              </a:defRPr>
            </a:lvl1pPr>
          </a:lstStyle>
          <a:p>
            <a:fld id="{2A75B954-5351-4FCB-B702-B2D3653F03EB}" type="datetime1">
              <a:rPr lang="en-US" smtClean="0"/>
              <a:t>3/19/2021</a:t>
            </a:fld>
            <a:endParaRPr lang="en-US"/>
          </a:p>
        </p:txBody>
      </p:sp>
      <p:sp>
        <p:nvSpPr>
          <p:cNvPr id="12" name="Footer Placeholder 11">
            <a:extLst>
              <a:ext uri="{FF2B5EF4-FFF2-40B4-BE49-F238E27FC236}">
                <a16:creationId xmlns:a16="http://schemas.microsoft.com/office/drawing/2014/main" id="{D8973C20-B51D-4B3B-857B-AFF1AAEF924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A915116A-DD3B-4CFF-AC26-6CA87DF7D96F}"/>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819554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7BDE0-C487-4C72-9242-AD78199B0D17}"/>
              </a:ext>
            </a:extLst>
          </p:cNvPr>
          <p:cNvSpPr>
            <a:spLocks noGrp="1"/>
          </p:cNvSpPr>
          <p:nvPr>
            <p:ph type="dt" sz="half" idx="10"/>
          </p:nvPr>
        </p:nvSpPr>
        <p:spPr/>
        <p:txBody>
          <a:bodyPr/>
          <a:lstStyle/>
          <a:p>
            <a:fld id="{F425E491-2647-456C-893B-BF3481FF1916}" type="datetime1">
              <a:rPr lang="en-US" smtClean="0"/>
              <a:t>3/19/2021</a:t>
            </a:fld>
            <a:endParaRPr lang="en-US"/>
          </a:p>
        </p:txBody>
      </p:sp>
      <p:sp>
        <p:nvSpPr>
          <p:cNvPr id="5" name="Footer Placeholder 4">
            <a:extLst>
              <a:ext uri="{FF2B5EF4-FFF2-40B4-BE49-F238E27FC236}">
                <a16:creationId xmlns:a16="http://schemas.microsoft.com/office/drawing/2014/main" id="{1D33A355-B5F7-4D19-BA1A-22E8B97AB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C7BA5-83DA-4226-B050-AFAD2527B8FF}"/>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6926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4ACDA0-5FAF-4FFE-8674-2C78E46BBB2D}"/>
              </a:ext>
            </a:extLst>
          </p:cNvPr>
          <p:cNvSpPr>
            <a:spLocks noGrp="1"/>
          </p:cNvSpPr>
          <p:nvPr>
            <p:ph type="dt" sz="half" idx="10"/>
          </p:nvPr>
        </p:nvSpPr>
        <p:spPr/>
        <p:txBody>
          <a:bodyPr/>
          <a:lstStyle/>
          <a:p>
            <a:fld id="{8B772619-5AEB-4226-AFCB-8410E0724198}" type="datetime1">
              <a:rPr lang="en-US" smtClean="0"/>
              <a:t>3/19/2021</a:t>
            </a:fld>
            <a:endParaRPr lang="en-US"/>
          </a:p>
        </p:txBody>
      </p:sp>
      <p:sp>
        <p:nvSpPr>
          <p:cNvPr id="5" name="Footer Placeholder 4">
            <a:extLst>
              <a:ext uri="{FF2B5EF4-FFF2-40B4-BE49-F238E27FC236}">
                <a16:creationId xmlns:a16="http://schemas.microsoft.com/office/drawing/2014/main" id="{F25E7AAD-F3C6-44D8-BDF1-3C56B1B2F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C3258-BDD6-482D-BFE4-821199C5EEB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32912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90D8BB-9A46-45C7-97CA-A07A356BB6C0}"/>
              </a:ext>
            </a:extLst>
          </p:cNvPr>
          <p:cNvSpPr>
            <a:spLocks noGrp="1"/>
          </p:cNvSpPr>
          <p:nvPr>
            <p:ph type="dt" sz="half" idx="10"/>
          </p:nvPr>
        </p:nvSpPr>
        <p:spPr/>
        <p:txBody>
          <a:bodyPr/>
          <a:lstStyle/>
          <a:p>
            <a:fld id="{FA9CBDA7-947D-4002-984E-33D185DBA92E}" type="datetime1">
              <a:rPr lang="en-US" smtClean="0"/>
              <a:t>3/19/2021</a:t>
            </a:fld>
            <a:endParaRPr lang="en-US"/>
          </a:p>
        </p:txBody>
      </p:sp>
      <p:sp>
        <p:nvSpPr>
          <p:cNvPr id="6" name="Footer Placeholder 5">
            <a:extLst>
              <a:ext uri="{FF2B5EF4-FFF2-40B4-BE49-F238E27FC236}">
                <a16:creationId xmlns:a16="http://schemas.microsoft.com/office/drawing/2014/main" id="{3D6101E1-3F25-42EA-A672-32E60AC90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462E9-8ECF-462F-A59B-CBA765368282}"/>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586889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D49DEE-DB45-DF4D-8A56-27437289448E}"/>
              </a:ext>
            </a:extLst>
          </p:cNvPr>
          <p:cNvSpPr>
            <a:spLocks noGrp="1"/>
          </p:cNvSpPr>
          <p:nvPr>
            <p:ph type="body" sz="quarter" idx="13" hasCustomPrompt="1"/>
          </p:nvPr>
        </p:nvSpPr>
        <p:spPr>
          <a:xfrm>
            <a:off x="2001838" y="3667125"/>
            <a:ext cx="7142162" cy="488950"/>
          </a:xfrm>
        </p:spPr>
        <p:txBody>
          <a:bodyPr>
            <a:noAutofit/>
          </a:bodyPr>
          <a:lstStyle>
            <a:lvl1pPr marL="0" indent="0">
              <a:buNone/>
              <a:defRPr sz="3500" i="1"/>
            </a:lvl1pPr>
          </a:lstStyle>
          <a:p>
            <a:pPr lvl="0"/>
            <a:r>
              <a:rPr lang="en-US" dirty="0"/>
              <a:t>Click to Add Chapter Intro</a:t>
            </a:r>
          </a:p>
        </p:txBody>
      </p:sp>
      <p:sp>
        <p:nvSpPr>
          <p:cNvPr id="10" name="Text Placeholder 9">
            <a:extLst>
              <a:ext uri="{FF2B5EF4-FFF2-40B4-BE49-F238E27FC236}">
                <a16:creationId xmlns:a16="http://schemas.microsoft.com/office/drawing/2014/main" id="{476D33B6-D6A5-6648-A849-A5377F3467D3}"/>
              </a:ext>
            </a:extLst>
          </p:cNvPr>
          <p:cNvSpPr>
            <a:spLocks noGrp="1"/>
          </p:cNvSpPr>
          <p:nvPr>
            <p:ph type="body" sz="quarter" idx="14" hasCustomPrompt="1"/>
          </p:nvPr>
        </p:nvSpPr>
        <p:spPr>
          <a:xfrm>
            <a:off x="2001838" y="4248708"/>
            <a:ext cx="7142162" cy="934926"/>
          </a:xfrm>
        </p:spPr>
        <p:txBody>
          <a:bodyPr>
            <a:normAutofit/>
          </a:bodyPr>
          <a:lstStyle>
            <a:lvl1pPr marL="0" indent="0">
              <a:buNone/>
              <a:defRPr sz="4500" b="1"/>
            </a:lvl1pPr>
          </a:lstStyle>
          <a:p>
            <a:pPr lvl="0"/>
            <a:r>
              <a:rPr lang="en-US" dirty="0"/>
              <a:t>Click to Add Chapter Title</a:t>
            </a:r>
          </a:p>
        </p:txBody>
      </p:sp>
      <p:cxnSp>
        <p:nvCxnSpPr>
          <p:cNvPr id="6" name="Shape 99">
            <a:extLst>
              <a:ext uri="{FF2B5EF4-FFF2-40B4-BE49-F238E27FC236}">
                <a16:creationId xmlns:a16="http://schemas.microsoft.com/office/drawing/2014/main" id="{73F9C3F3-5811-584C-B572-D2B41BC24538}"/>
              </a:ext>
            </a:extLst>
          </p:cNvPr>
          <p:cNvCxnSpPr>
            <a:cxnSpLocks/>
          </p:cNvCxnSpPr>
          <p:nvPr userDrawn="1"/>
        </p:nvCxnSpPr>
        <p:spPr>
          <a:xfrm>
            <a:off x="2001838" y="4247549"/>
            <a:ext cx="7142162"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1681169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81A5D3-BE76-4FF7-A19E-48FF061D16F4}"/>
              </a:ext>
            </a:extLst>
          </p:cNvPr>
          <p:cNvSpPr>
            <a:spLocks noGrp="1"/>
          </p:cNvSpPr>
          <p:nvPr>
            <p:ph type="dt" sz="half" idx="10"/>
          </p:nvPr>
        </p:nvSpPr>
        <p:spPr/>
        <p:txBody>
          <a:bodyPr/>
          <a:lstStyle/>
          <a:p>
            <a:fld id="{90DF849E-BB6B-40D5-AD21-F802A4E9BE97}" type="datetime1">
              <a:rPr lang="en-US" smtClean="0"/>
              <a:t>3/19/2021</a:t>
            </a:fld>
            <a:endParaRPr lang="en-US"/>
          </a:p>
        </p:txBody>
      </p:sp>
      <p:sp>
        <p:nvSpPr>
          <p:cNvPr id="8" name="Footer Placeholder 7">
            <a:extLst>
              <a:ext uri="{FF2B5EF4-FFF2-40B4-BE49-F238E27FC236}">
                <a16:creationId xmlns:a16="http://schemas.microsoft.com/office/drawing/2014/main" id="{2DD93D59-16F9-4E5B-BC67-FFA5B2026D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1C253-B5D3-4B81-AB1B-69A47BA7DBC8}"/>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16623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769E8B-BECF-4250-BD69-2899F2A9512F}"/>
              </a:ext>
            </a:extLst>
          </p:cNvPr>
          <p:cNvSpPr>
            <a:spLocks noGrp="1"/>
          </p:cNvSpPr>
          <p:nvPr>
            <p:ph type="dt" sz="half" idx="10"/>
          </p:nvPr>
        </p:nvSpPr>
        <p:spPr/>
        <p:txBody>
          <a:bodyPr/>
          <a:lstStyle/>
          <a:p>
            <a:fld id="{A6619417-01A5-46C2-BE74-CEBBDE13B6AC}" type="datetime1">
              <a:rPr lang="en-US" smtClean="0"/>
              <a:t>3/19/2021</a:t>
            </a:fld>
            <a:endParaRPr lang="en-US"/>
          </a:p>
        </p:txBody>
      </p:sp>
      <p:sp>
        <p:nvSpPr>
          <p:cNvPr id="4" name="Footer Placeholder 3">
            <a:extLst>
              <a:ext uri="{FF2B5EF4-FFF2-40B4-BE49-F238E27FC236}">
                <a16:creationId xmlns:a16="http://schemas.microsoft.com/office/drawing/2014/main" id="{4B6C797A-66D3-4608-8166-CB6A0B6EB4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E80107-A654-4D26-B4E7-12747018D43B}"/>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242616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91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87A4CA8-2468-4DD9-B6CC-B11D9B7C5703}"/>
              </a:ext>
            </a:extLst>
          </p:cNvPr>
          <p:cNvSpPr>
            <a:spLocks noGrp="1"/>
          </p:cNvSpPr>
          <p:nvPr>
            <p:ph type="dt" sz="half" idx="10"/>
          </p:nvPr>
        </p:nvSpPr>
        <p:spPr/>
        <p:txBody>
          <a:bodyPr/>
          <a:lstStyle/>
          <a:p>
            <a:fld id="{D119FCE6-5592-44D7-B3BF-FB22F9FB1B02}" type="datetime1">
              <a:rPr lang="en-US" smtClean="0"/>
              <a:t>3/19/2021</a:t>
            </a:fld>
            <a:endParaRPr lang="en-US"/>
          </a:p>
        </p:txBody>
      </p:sp>
      <p:sp>
        <p:nvSpPr>
          <p:cNvPr id="6" name="Footer Placeholder 5">
            <a:extLst>
              <a:ext uri="{FF2B5EF4-FFF2-40B4-BE49-F238E27FC236}">
                <a16:creationId xmlns:a16="http://schemas.microsoft.com/office/drawing/2014/main" id="{C1837902-252D-4689-8C01-A6FCD0AA1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C6C2D-6A1B-41DC-9CA2-6D8EC4E1E54E}"/>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18632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08B5476-7FD4-4B0A-A185-7C3ADFF459A2}" type="datetime1">
              <a:rPr lang="en-US" smtClean="0"/>
              <a:t>3/19/2021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6487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2D874-57D5-4E8E-8B8E-0A301D5AD767}" type="datetime1">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3966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CC77C1-DE67-4759-A6D8-F7DE7422BC88}" type="datetime1">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27230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utline">
    <p:spTree>
      <p:nvGrpSpPr>
        <p:cNvPr id="1" name=""/>
        <p:cNvGrpSpPr/>
        <p:nvPr/>
      </p:nvGrpSpPr>
      <p:grpSpPr>
        <a:xfrm>
          <a:off x="0" y="0"/>
          <a:ext cx="0" cy="0"/>
          <a:chOff x="0" y="0"/>
          <a:chExt cx="0" cy="0"/>
        </a:xfrm>
      </p:grpSpPr>
      <p:sp>
        <p:nvSpPr>
          <p:cNvPr id="12" name="Content Placeholder 2"/>
          <p:cNvSpPr>
            <a:spLocks noGrp="1"/>
          </p:cNvSpPr>
          <p:nvPr>
            <p:ph idx="1"/>
          </p:nvPr>
        </p:nvSpPr>
        <p:spPr>
          <a:xfrm>
            <a:off x="495300" y="1066802"/>
            <a:ext cx="8305800" cy="5059363"/>
          </a:xfrm>
          <a:prstGeom prst="rect">
            <a:avLst/>
          </a:prstGeom>
        </p:spPr>
        <p:txBody>
          <a:bodyPr/>
          <a:lstStyle>
            <a:lvl1pPr>
              <a:defRPr sz="2100">
                <a:solidFill>
                  <a:srgbClr val="184791"/>
                </a:solidFill>
              </a:defRPr>
            </a:lvl1pPr>
            <a:lvl2pPr>
              <a:defRPr sz="1200">
                <a:solidFill>
                  <a:srgbClr val="184791"/>
                </a:solidFill>
                <a:latin typeface="Arial" panose="020B0604020202020204" pitchFamily="34" charset="0"/>
                <a:cs typeface="Arial" panose="020B0604020202020204" pitchFamily="34" charset="0"/>
              </a:defRPr>
            </a:lvl2pPr>
            <a:lvl3pPr>
              <a:defRPr sz="1200">
                <a:solidFill>
                  <a:srgbClr val="184791"/>
                </a:solidFill>
                <a:latin typeface="Arial" panose="020B0604020202020204" pitchFamily="34" charset="0"/>
                <a:cs typeface="Arial" panose="020B0604020202020204" pitchFamily="34" charset="0"/>
              </a:defRPr>
            </a:lvl3pPr>
            <a:lvl4pPr>
              <a:defRPr sz="1200">
                <a:solidFill>
                  <a:srgbClr val="184791"/>
                </a:solidFill>
                <a:latin typeface="Arial" panose="020B0604020202020204" pitchFamily="34" charset="0"/>
                <a:cs typeface="Arial" panose="020B0604020202020204" pitchFamily="34" charset="0"/>
              </a:defRPr>
            </a:lvl4pPr>
            <a:lvl5pPr>
              <a:defRPr sz="1200">
                <a:solidFill>
                  <a:srgbClr val="184791"/>
                </a:solidFill>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p:nvPr>
        </p:nvSpPr>
        <p:spPr>
          <a:xfrm>
            <a:off x="495300" y="76200"/>
            <a:ext cx="8229600" cy="990600"/>
          </a:xfrm>
          <a:prstGeom prst="rect">
            <a:avLst/>
          </a:prstGeom>
        </p:spPr>
        <p:txBody>
          <a:bodyPr/>
          <a:lstStyle>
            <a:lvl1pPr algn="l">
              <a:defRPr sz="3000" b="1" cap="all" baseline="0">
                <a:solidFill>
                  <a:srgbClr val="C0504D"/>
                </a:solidFill>
              </a:defRPr>
            </a:lvl1pPr>
          </a:lstStyle>
          <a:p>
            <a:r>
              <a:rPr lang="en-US"/>
              <a:t>Click to edit Master title style</a:t>
            </a:r>
          </a:p>
        </p:txBody>
      </p:sp>
      <p:sp>
        <p:nvSpPr>
          <p:cNvPr id="3" name="TextBox 2"/>
          <p:cNvSpPr txBox="1"/>
          <p:nvPr userDrawn="1"/>
        </p:nvSpPr>
        <p:spPr>
          <a:xfrm>
            <a:off x="8382000" y="6324600"/>
            <a:ext cx="609600" cy="300082"/>
          </a:xfrm>
          <a:prstGeom prst="rect">
            <a:avLst/>
          </a:prstGeom>
          <a:noFill/>
        </p:spPr>
        <p:txBody>
          <a:bodyPr wrap="square" rtlCol="0">
            <a:spAutoFit/>
          </a:bodyPr>
          <a:lstStyle/>
          <a:p>
            <a:fld id="{881527B8-2723-4E01-832D-D33086D75F26}" type="slidenum">
              <a:rPr lang="en-US" sz="1350" smtClean="0"/>
              <a:t>‹#›</a:t>
            </a:fld>
            <a:endParaRPr lang="en-US" sz="1350"/>
          </a:p>
        </p:txBody>
      </p:sp>
    </p:spTree>
    <p:extLst>
      <p:ext uri="{BB962C8B-B14F-4D97-AF65-F5344CB8AC3E}">
        <p14:creationId xmlns:p14="http://schemas.microsoft.com/office/powerpoint/2010/main" val="56189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EB4BE1A8-99A0-BE4B-B404-CE990ED5FA0C}" type="slidenum">
              <a:rPr lang="en-US" smtClean="0"/>
              <a:t>‹#›</a:t>
            </a:fld>
            <a:endParaRPr lang="en-US" dirty="0"/>
          </a:p>
        </p:txBody>
      </p:sp>
      <p:cxnSp>
        <p:nvCxnSpPr>
          <p:cNvPr id="5" name="Shape 99">
            <a:extLst>
              <a:ext uri="{FF2B5EF4-FFF2-40B4-BE49-F238E27FC236}">
                <a16:creationId xmlns:a16="http://schemas.microsoft.com/office/drawing/2014/main" id="{FBCB3143-DE69-EC4B-B9A7-A5F236D318EC}"/>
              </a:ext>
            </a:extLst>
          </p:cNvPr>
          <p:cNvCxnSpPr>
            <a:cxnSpLocks/>
          </p:cNvCxnSpPr>
          <p:nvPr userDrawn="1"/>
        </p:nvCxnSpPr>
        <p:spPr>
          <a:xfrm>
            <a:off x="623888" y="4593256"/>
            <a:ext cx="7886700"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78184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4BE1A8-99A0-BE4B-B404-CE990ED5FA0C}" type="slidenum">
              <a:rPr lang="en-US" smtClean="0"/>
              <a:t>‹#›</a:t>
            </a:fld>
            <a:endParaRPr lang="en-US"/>
          </a:p>
        </p:txBody>
      </p:sp>
      <p:cxnSp>
        <p:nvCxnSpPr>
          <p:cNvPr id="8" name="Shape 99">
            <a:extLst>
              <a:ext uri="{FF2B5EF4-FFF2-40B4-BE49-F238E27FC236}">
                <a16:creationId xmlns:a16="http://schemas.microsoft.com/office/drawing/2014/main" id="{F2A60DF1-AC17-334C-AB1A-1C61E380AD4F}"/>
              </a:ext>
            </a:extLst>
          </p:cNvPr>
          <p:cNvCxnSpPr>
            <a:cxnSpLocks/>
          </p:cNvCxnSpPr>
          <p:nvPr userDrawn="1"/>
        </p:nvCxnSpPr>
        <p:spPr>
          <a:xfrm>
            <a:off x="739036" y="1394181"/>
            <a:ext cx="8404964"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6931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EB4BE1A8-99A0-BE4B-B404-CE990ED5FA0C}" type="slidenum">
              <a:rPr lang="en-US" smtClean="0"/>
              <a:t>‹#›</a:t>
            </a:fld>
            <a:endParaRPr lang="en-US"/>
          </a:p>
        </p:txBody>
      </p:sp>
      <p:cxnSp>
        <p:nvCxnSpPr>
          <p:cNvPr id="11" name="Shape 99">
            <a:extLst>
              <a:ext uri="{FF2B5EF4-FFF2-40B4-BE49-F238E27FC236}">
                <a16:creationId xmlns:a16="http://schemas.microsoft.com/office/drawing/2014/main" id="{7F3257F9-C039-274D-8A74-7D0EF8379403}"/>
              </a:ext>
            </a:extLst>
          </p:cNvPr>
          <p:cNvCxnSpPr>
            <a:cxnSpLocks/>
          </p:cNvCxnSpPr>
          <p:nvPr userDrawn="1"/>
        </p:nvCxnSpPr>
        <p:spPr>
          <a:xfrm>
            <a:off x="739036" y="1394181"/>
            <a:ext cx="8404964"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161446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EB4BE1A8-99A0-BE4B-B404-CE990ED5FA0C}" type="slidenum">
              <a:rPr lang="en-US" smtClean="0"/>
              <a:t>‹#›</a:t>
            </a:fld>
            <a:endParaRPr lang="en-US"/>
          </a:p>
        </p:txBody>
      </p:sp>
      <p:cxnSp>
        <p:nvCxnSpPr>
          <p:cNvPr id="4" name="Shape 99">
            <a:extLst>
              <a:ext uri="{FF2B5EF4-FFF2-40B4-BE49-F238E27FC236}">
                <a16:creationId xmlns:a16="http://schemas.microsoft.com/office/drawing/2014/main" id="{769E5125-1E40-6543-8048-4D57802CFA2D}"/>
              </a:ext>
            </a:extLst>
          </p:cNvPr>
          <p:cNvCxnSpPr>
            <a:cxnSpLocks/>
          </p:cNvCxnSpPr>
          <p:nvPr userDrawn="1"/>
        </p:nvCxnSpPr>
        <p:spPr>
          <a:xfrm>
            <a:off x="739036" y="1394181"/>
            <a:ext cx="8404964"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752502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B4BE1A8-99A0-BE4B-B404-CE990ED5FA0C}" type="slidenum">
              <a:rPr lang="en-US" smtClean="0"/>
              <a:t>‹#›</a:t>
            </a:fld>
            <a:endParaRPr lang="en-US"/>
          </a:p>
        </p:txBody>
      </p:sp>
      <p:cxnSp>
        <p:nvCxnSpPr>
          <p:cNvPr id="6" name="Shape 99">
            <a:extLst>
              <a:ext uri="{FF2B5EF4-FFF2-40B4-BE49-F238E27FC236}">
                <a16:creationId xmlns:a16="http://schemas.microsoft.com/office/drawing/2014/main" id="{970BBB3D-973F-764A-93EF-C35F8EEE4DB1}"/>
              </a:ext>
            </a:extLst>
          </p:cNvPr>
          <p:cNvCxnSpPr>
            <a:cxnSpLocks/>
          </p:cNvCxnSpPr>
          <p:nvPr userDrawn="1"/>
        </p:nvCxnSpPr>
        <p:spPr>
          <a:xfrm>
            <a:off x="641176" y="2069926"/>
            <a:ext cx="293784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42265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EB4BE1A8-99A0-BE4B-B404-CE990ED5FA0C}" type="slidenum">
              <a:rPr lang="en-US" smtClean="0"/>
              <a:t>‹#›</a:t>
            </a:fld>
            <a:endParaRPr lang="en-US"/>
          </a:p>
        </p:txBody>
      </p:sp>
      <p:cxnSp>
        <p:nvCxnSpPr>
          <p:cNvPr id="6" name="Shape 99">
            <a:extLst>
              <a:ext uri="{FF2B5EF4-FFF2-40B4-BE49-F238E27FC236}">
                <a16:creationId xmlns:a16="http://schemas.microsoft.com/office/drawing/2014/main" id="{190053A5-9180-F140-9E23-09C614372B82}"/>
              </a:ext>
            </a:extLst>
          </p:cNvPr>
          <p:cNvCxnSpPr>
            <a:cxnSpLocks/>
          </p:cNvCxnSpPr>
          <p:nvPr userDrawn="1"/>
        </p:nvCxnSpPr>
        <p:spPr>
          <a:xfrm>
            <a:off x="629841" y="2061192"/>
            <a:ext cx="2949178"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460535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16752" y="6152495"/>
            <a:ext cx="499248" cy="365125"/>
          </a:xfrm>
          <a:prstGeom prst="rect">
            <a:avLst/>
          </a:prstGeom>
        </p:spPr>
        <p:txBody>
          <a:bodyPr vert="horz" lIns="91440" tIns="45720" rIns="91440" bIns="45720" rtlCol="0" anchor="ctr"/>
          <a:lstStyle>
            <a:lvl1pPr algn="l">
              <a:defRPr sz="1800">
                <a:solidFill>
                  <a:schemeClr val="tx1">
                    <a:tint val="75000"/>
                  </a:schemeClr>
                </a:solidFill>
                <a:latin typeface="Calibri" panose="020F0502020204030204" pitchFamily="34" charset="0"/>
                <a:cs typeface="Calibri" panose="020F0502020204030204" pitchFamily="34" charset="0"/>
              </a:defRPr>
            </a:lvl1pPr>
          </a:lstStyle>
          <a:p>
            <a:fld id="{EB4BE1A8-99A0-BE4B-B404-CE990ED5FA0C}" type="slidenum">
              <a:rPr lang="en-US" smtClean="0"/>
              <a:pPr/>
              <a:t>‹#›</a:t>
            </a:fld>
            <a:endParaRPr lang="en-US" dirty="0"/>
          </a:p>
        </p:txBody>
      </p:sp>
      <p:pic>
        <p:nvPicPr>
          <p:cNvPr id="8" name="Picture 7">
            <a:extLst>
              <a:ext uri="{FF2B5EF4-FFF2-40B4-BE49-F238E27FC236}">
                <a16:creationId xmlns:a16="http://schemas.microsoft.com/office/drawing/2014/main" id="{21DB9F28-2F01-2247-B096-1F57AA5E2EC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304189" y="5761972"/>
            <a:ext cx="2211161" cy="642674"/>
          </a:xfrm>
          <a:prstGeom prst="rect">
            <a:avLst/>
          </a:prstGeom>
        </p:spPr>
      </p:pic>
    </p:spTree>
    <p:extLst>
      <p:ext uri="{BB962C8B-B14F-4D97-AF65-F5344CB8AC3E}">
        <p14:creationId xmlns:p14="http://schemas.microsoft.com/office/powerpoint/2010/main" val="3070234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 id="2147483666" r:id="rId7"/>
    <p:sldLayoutId id="2147483668" r:id="rId8"/>
    <p:sldLayoutId id="2147483669" r:id="rId9"/>
    <p:sldLayoutId id="2147483670" r:id="rId10"/>
    <p:sldLayoutId id="2147483671" r:id="rId11"/>
    <p:sldLayoutId id="2147483710" r:id="rId12"/>
    <p:sldLayoutId id="2147483711" r:id="rId13"/>
  </p:sldLayoutIdLst>
  <p:hf hdr="0" ftr="0" dt="0"/>
  <p:txStyles>
    <p:titleStyle>
      <a:lvl1pPr algn="l" defTabSz="914400" rtl="0" eaLnBrk="1" latinLnBrk="0" hangingPunct="1">
        <a:lnSpc>
          <a:spcPct val="90000"/>
        </a:lnSpc>
        <a:spcBef>
          <a:spcPct val="0"/>
        </a:spcBef>
        <a:buNone/>
        <a:defRPr sz="40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4345CADB-8059-4E54-84F6-BC1074132E0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r>
              <a:rPr lang="en-US"/>
              <a:t>Alaska Primary Care Office, State of Alaska</a:t>
            </a:r>
          </a:p>
        </p:txBody>
      </p:sp>
      <p:sp>
        <p:nvSpPr>
          <p:cNvPr id="1029" name="Rectangle 5">
            <a:extLst>
              <a:ext uri="{FF2B5EF4-FFF2-40B4-BE49-F238E27FC236}">
                <a16:creationId xmlns:a16="http://schemas.microsoft.com/office/drawing/2014/main" id="{4B515D71-6F7C-4A0E-AC58-24CC000C89B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r>
              <a:rPr lang="en-US"/>
              <a:t>Alaska SHARP - with Maryland – 3/12/21</a:t>
            </a:r>
          </a:p>
        </p:txBody>
      </p:sp>
      <p:sp>
        <p:nvSpPr>
          <p:cNvPr id="1030" name="Rectangle 6">
            <a:extLst>
              <a:ext uri="{FF2B5EF4-FFF2-40B4-BE49-F238E27FC236}">
                <a16:creationId xmlns:a16="http://schemas.microsoft.com/office/drawing/2014/main" id="{178E1F58-304E-408D-995E-C2C927F7747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E8EE876D-D207-43EB-B7CC-C55084455953}" type="slidenum">
              <a:rPr lang="en-US" altLang="en-US"/>
              <a:pPr/>
              <a:t>‹#›</a:t>
            </a:fld>
            <a:endParaRPr lang="en-US" altLang="en-US"/>
          </a:p>
        </p:txBody>
      </p:sp>
      <p:sp>
        <p:nvSpPr>
          <p:cNvPr id="2" name="Rectangle 5">
            <a:extLst>
              <a:ext uri="{FF2B5EF4-FFF2-40B4-BE49-F238E27FC236}">
                <a16:creationId xmlns:a16="http://schemas.microsoft.com/office/drawing/2014/main" id="{CC641469-871B-4F78-BB56-E1931DDF788A}"/>
              </a:ext>
            </a:extLst>
          </p:cNvPr>
          <p:cNvSpPr>
            <a:spLocks noChangeArrowheads="1"/>
          </p:cNvSpPr>
          <p:nvPr userDrawn="1"/>
        </p:nvSpPr>
        <p:spPr bwMode="auto">
          <a:xfrm>
            <a:off x="0" y="0"/>
            <a:ext cx="9144000" cy="1447800"/>
          </a:xfrm>
          <a:prstGeom prst="rect">
            <a:avLst/>
          </a:prstGeom>
          <a:solidFill>
            <a:srgbClr val="00508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endParaRPr lang="en-US" altLang="en-US">
              <a:latin typeface="Arial" panose="020B0604020202020204" pitchFamily="34" charset="0"/>
            </a:endParaRPr>
          </a:p>
        </p:txBody>
      </p:sp>
      <p:sp>
        <p:nvSpPr>
          <p:cNvPr id="3" name="Rectangle 3">
            <a:extLst>
              <a:ext uri="{FF2B5EF4-FFF2-40B4-BE49-F238E27FC236}">
                <a16:creationId xmlns:a16="http://schemas.microsoft.com/office/drawing/2014/main" id="{7642F69F-A496-4171-91DA-02E312E4E575}"/>
              </a:ext>
            </a:extLst>
          </p:cNvPr>
          <p:cNvSpPr>
            <a:spLocks noGrp="1" noChangeArrowheads="1"/>
          </p:cNvSpPr>
          <p:nvPr>
            <p:ph type="body" idx="1"/>
          </p:nvPr>
        </p:nvSpPr>
        <p:spPr bwMode="auto">
          <a:xfrm>
            <a:off x="457200" y="1828800"/>
            <a:ext cx="8229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Rectangle 14">
            <a:extLst>
              <a:ext uri="{FF2B5EF4-FFF2-40B4-BE49-F238E27FC236}">
                <a16:creationId xmlns:a16="http://schemas.microsoft.com/office/drawing/2014/main" id="{8E285A16-584F-4AF5-9129-E501CE0370E9}"/>
              </a:ext>
            </a:extLst>
          </p:cNvPr>
          <p:cNvSpPr>
            <a:spLocks noChangeArrowheads="1"/>
          </p:cNvSpPr>
          <p:nvPr userDrawn="1"/>
        </p:nvSpPr>
        <p:spPr bwMode="auto">
          <a:xfrm>
            <a:off x="0" y="990600"/>
            <a:ext cx="9144000" cy="4572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endParaRPr lang="en-US" altLang="en-US" baseline="-25000">
              <a:latin typeface="Arial" panose="020B0604020202020204" pitchFamily="34" charset="0"/>
            </a:endParaRPr>
          </a:p>
        </p:txBody>
      </p:sp>
      <p:sp>
        <p:nvSpPr>
          <p:cNvPr id="1032" name="Rectangle 2">
            <a:extLst>
              <a:ext uri="{FF2B5EF4-FFF2-40B4-BE49-F238E27FC236}">
                <a16:creationId xmlns:a16="http://schemas.microsoft.com/office/drawing/2014/main" id="{20634CCC-CCDC-4077-ABEA-2CE9FCB38E06}"/>
              </a:ext>
            </a:extLst>
          </p:cNvPr>
          <p:cNvSpPr>
            <a:spLocks noGrp="1" noChangeArrowheads="1"/>
          </p:cNvSpPr>
          <p:nvPr>
            <p:ph type="title"/>
          </p:nvPr>
        </p:nvSpPr>
        <p:spPr bwMode="auto">
          <a:xfrm>
            <a:off x="457200" y="3810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41727136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F920B2-AE46-44A8-95B0-67D19E5EB4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5842762"/>
            <a:ext cx="9144000" cy="102717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78969" y="631031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4B9DC9A-7BBD-4B85-995C-9408096D3ADC}" type="datetime1">
              <a:rPr lang="en-US" smtClean="0"/>
              <a:t>3/19/2021</a:t>
            </a:fld>
            <a:endParaRPr lang="en-US"/>
          </a:p>
        </p:txBody>
      </p:sp>
      <p:sp>
        <p:nvSpPr>
          <p:cNvPr id="5" name="Footer Placeholder 4"/>
          <p:cNvSpPr>
            <a:spLocks noGrp="1"/>
          </p:cNvSpPr>
          <p:nvPr>
            <p:ph type="ftr" sz="quarter" idx="3"/>
          </p:nvPr>
        </p:nvSpPr>
        <p:spPr>
          <a:xfrm>
            <a:off x="5429250" y="631031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28650" y="631031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42173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mailto:robert.sewell@alaska.gov"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hyperlink" Target="http://dhss.alaska.gov/dph/healthplanning/pages/shar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cms.gov/Medicare/Medicare-Fee-for-Service-Payment/HPSAPSAPhysicianBonuses/index.html?redirect=/hpsapsaphysicianbonus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27.xml"/><Relationship Id="rId16" Type="http://schemas.openxmlformats.org/officeDocument/2006/relationships/diagramColors" Target="../diagrams/colors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mailto:Elizabeth.vaidya@maryland.gov"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4D9FBF1-73AE-094E-92E1-834ED740D81F}"/>
              </a:ext>
            </a:extLst>
          </p:cNvPr>
          <p:cNvSpPr>
            <a:spLocks noGrp="1"/>
          </p:cNvSpPr>
          <p:nvPr>
            <p:ph type="ctrTitle"/>
          </p:nvPr>
        </p:nvSpPr>
        <p:spPr>
          <a:xfrm>
            <a:off x="685801" y="3158283"/>
            <a:ext cx="7772400" cy="1526610"/>
          </a:xfrm>
        </p:spPr>
        <p:txBody>
          <a:bodyPr>
            <a:normAutofit fontScale="90000"/>
          </a:bodyPr>
          <a:lstStyle/>
          <a:p>
            <a:r>
              <a:rPr lang="en-US" dirty="0"/>
              <a:t>Maryland Loan Assistance Repayment Program for Physicians and Physician Assistants Workgroup</a:t>
            </a:r>
          </a:p>
        </p:txBody>
      </p:sp>
      <p:sp>
        <p:nvSpPr>
          <p:cNvPr id="13" name="Text Placeholder 12">
            <a:extLst>
              <a:ext uri="{FF2B5EF4-FFF2-40B4-BE49-F238E27FC236}">
                <a16:creationId xmlns:a16="http://schemas.microsoft.com/office/drawing/2014/main" id="{91A49DA3-7245-F141-BE1F-459AF9FED7FF}"/>
              </a:ext>
            </a:extLst>
          </p:cNvPr>
          <p:cNvSpPr>
            <a:spLocks noGrp="1"/>
          </p:cNvSpPr>
          <p:nvPr>
            <p:ph type="body" sz="quarter" idx="13"/>
          </p:nvPr>
        </p:nvSpPr>
        <p:spPr>
          <a:xfrm>
            <a:off x="685801" y="5130661"/>
            <a:ext cx="7772399" cy="400094"/>
          </a:xfrm>
        </p:spPr>
        <p:txBody>
          <a:bodyPr/>
          <a:lstStyle/>
          <a:p>
            <a:r>
              <a:rPr lang="en-US" sz="2400" b="1" dirty="0"/>
              <a:t>March 12, 2021</a:t>
            </a:r>
          </a:p>
        </p:txBody>
      </p:sp>
    </p:spTree>
    <p:extLst>
      <p:ext uri="{BB962C8B-B14F-4D97-AF65-F5344CB8AC3E}">
        <p14:creationId xmlns:p14="http://schemas.microsoft.com/office/powerpoint/2010/main" val="189865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540C7D-4B6A-D24F-921A-45FD52BF8132}"/>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A331CA56-EF68-B342-86C8-69860FDD6878}"/>
              </a:ext>
            </a:extLst>
          </p:cNvPr>
          <p:cNvSpPr>
            <a:spLocks noGrp="1"/>
          </p:cNvSpPr>
          <p:nvPr>
            <p:ph type="body" sz="quarter" idx="14"/>
          </p:nvPr>
        </p:nvSpPr>
        <p:spPr>
          <a:xfrm>
            <a:off x="2001836" y="4380088"/>
            <a:ext cx="7142163" cy="803545"/>
          </a:xfrm>
        </p:spPr>
        <p:txBody>
          <a:bodyPr>
            <a:normAutofit/>
          </a:bodyPr>
          <a:lstStyle/>
          <a:p>
            <a:r>
              <a:rPr lang="en-US" sz="4800" dirty="0"/>
              <a:t>Priority Presentations</a:t>
            </a:r>
            <a:endParaRPr lang="en-US" dirty="0"/>
          </a:p>
        </p:txBody>
      </p:sp>
    </p:spTree>
    <p:extLst>
      <p:ext uri="{BB962C8B-B14F-4D97-AF65-F5344CB8AC3E}">
        <p14:creationId xmlns:p14="http://schemas.microsoft.com/office/powerpoint/2010/main" val="1854135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1338-E8A2-4757-8CD4-9DC1BFF1CFC5}"/>
              </a:ext>
            </a:extLst>
          </p:cNvPr>
          <p:cNvSpPr>
            <a:spLocks noGrp="1"/>
          </p:cNvSpPr>
          <p:nvPr>
            <p:ph type="ctrTitle"/>
          </p:nvPr>
        </p:nvSpPr>
        <p:spPr>
          <a:xfrm>
            <a:off x="685800" y="136525"/>
            <a:ext cx="7772400" cy="2003425"/>
          </a:xfrm>
        </p:spPr>
        <p:txBody>
          <a:bodyPr>
            <a:normAutofit fontScale="90000"/>
          </a:bodyPr>
          <a:lstStyle/>
          <a:p>
            <a:pPr>
              <a:defRPr/>
            </a:pPr>
            <a:r>
              <a:rPr lang="en-US" sz="4900" dirty="0">
                <a:cs typeface="Arial" pitchFamily="34" charset="0"/>
              </a:rPr>
              <a:t>Alaska’s SHARP Program</a:t>
            </a:r>
            <a:br>
              <a:rPr lang="en-US" dirty="0">
                <a:cs typeface="Arial" pitchFamily="34" charset="0"/>
              </a:rPr>
            </a:br>
            <a:br>
              <a:rPr lang="en-US" dirty="0"/>
            </a:br>
            <a:endParaRPr lang="en-US" dirty="0"/>
          </a:p>
        </p:txBody>
      </p:sp>
      <p:sp>
        <p:nvSpPr>
          <p:cNvPr id="3" name="Subtitle 2">
            <a:extLst>
              <a:ext uri="{FF2B5EF4-FFF2-40B4-BE49-F238E27FC236}">
                <a16:creationId xmlns:a16="http://schemas.microsoft.com/office/drawing/2014/main" id="{54EEBFF0-5696-4A88-BBAD-4192EF57E8CF}"/>
              </a:ext>
            </a:extLst>
          </p:cNvPr>
          <p:cNvSpPr>
            <a:spLocks noGrp="1"/>
          </p:cNvSpPr>
          <p:nvPr>
            <p:ph type="subTitle" idx="1"/>
          </p:nvPr>
        </p:nvSpPr>
        <p:spPr>
          <a:xfrm>
            <a:off x="1497013" y="3429000"/>
            <a:ext cx="6400800" cy="1981200"/>
          </a:xfrm>
        </p:spPr>
        <p:txBody>
          <a:bodyPr>
            <a:normAutofit fontScale="25000" lnSpcReduction="20000"/>
          </a:bodyPr>
          <a:lstStyle/>
          <a:p>
            <a:pPr>
              <a:defRPr/>
            </a:pPr>
            <a:endParaRPr lang="en-US" sz="800" dirty="0"/>
          </a:p>
          <a:p>
            <a:pPr>
              <a:defRPr/>
            </a:pPr>
            <a:endParaRPr lang="en-US" sz="800" dirty="0"/>
          </a:p>
          <a:p>
            <a:pPr>
              <a:defRPr/>
            </a:pPr>
            <a:r>
              <a:rPr lang="en-US" sz="5000" dirty="0"/>
              <a:t>To </a:t>
            </a:r>
          </a:p>
          <a:p>
            <a:pPr>
              <a:defRPr/>
            </a:pPr>
            <a:r>
              <a:rPr lang="en-US" sz="5000" dirty="0"/>
              <a:t>Maryland Loan Assistance Repayment Program for</a:t>
            </a:r>
          </a:p>
          <a:p>
            <a:pPr>
              <a:defRPr/>
            </a:pPr>
            <a:r>
              <a:rPr lang="en-US" sz="5000" dirty="0"/>
              <a:t>Physicians and Physician Assistants Workgroup</a:t>
            </a:r>
          </a:p>
          <a:p>
            <a:pPr>
              <a:defRPr/>
            </a:pPr>
            <a:r>
              <a:rPr lang="en-US" sz="5000" dirty="0"/>
              <a:t>March 12, 2021</a:t>
            </a:r>
          </a:p>
          <a:p>
            <a:pPr>
              <a:defRPr/>
            </a:pPr>
            <a:endParaRPr lang="en-US" sz="5000" dirty="0"/>
          </a:p>
          <a:p>
            <a:pPr>
              <a:defRPr/>
            </a:pPr>
            <a:r>
              <a:rPr lang="en-US" sz="5000" dirty="0"/>
              <a:t>By</a:t>
            </a:r>
          </a:p>
          <a:p>
            <a:pPr>
              <a:defRPr/>
            </a:pPr>
            <a:r>
              <a:rPr lang="en-US" sz="5000" dirty="0"/>
              <a:t>Robert Sewell, Ph.D.</a:t>
            </a:r>
          </a:p>
          <a:p>
            <a:pPr>
              <a:defRPr/>
            </a:pPr>
            <a:r>
              <a:rPr lang="en-US" sz="5000" dirty="0"/>
              <a:t>Section of Rural &amp; Community Health Systems</a:t>
            </a:r>
          </a:p>
          <a:p>
            <a:pPr>
              <a:defRPr/>
            </a:pPr>
            <a:r>
              <a:rPr lang="en-US" sz="5000" dirty="0"/>
              <a:t>Division of Public Health, Alaska DHSS</a:t>
            </a:r>
          </a:p>
        </p:txBody>
      </p:sp>
      <p:sp>
        <p:nvSpPr>
          <p:cNvPr id="4100" name="Rectangle 3">
            <a:extLst>
              <a:ext uri="{FF2B5EF4-FFF2-40B4-BE49-F238E27FC236}">
                <a16:creationId xmlns:a16="http://schemas.microsoft.com/office/drawing/2014/main" id="{438A44D9-EF0A-45E3-9411-4621C36112FF}"/>
              </a:ext>
            </a:extLst>
          </p:cNvPr>
          <p:cNvSpPr>
            <a:spLocks noChangeArrowheads="1"/>
          </p:cNvSpPr>
          <p:nvPr/>
        </p:nvSpPr>
        <p:spPr bwMode="auto">
          <a:xfrm>
            <a:off x="735013" y="1676400"/>
            <a:ext cx="7924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Alaska’s SHARP Program: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News from the Frontier</a:t>
            </a:r>
          </a:p>
        </p:txBody>
      </p:sp>
      <p:sp>
        <p:nvSpPr>
          <p:cNvPr id="6" name="Footer Placeholder 5">
            <a:extLst>
              <a:ext uri="{FF2B5EF4-FFF2-40B4-BE49-F238E27FC236}">
                <a16:creationId xmlns:a16="http://schemas.microsoft.com/office/drawing/2014/main" id="{59EC2FD0-9A51-46CD-97E2-9BC8A0172001}"/>
              </a:ext>
            </a:extLst>
          </p:cNvPr>
          <p:cNvSpPr>
            <a:spLocks noGrp="1"/>
          </p:cNvSpPr>
          <p:nvPr>
            <p:ph type="ftr" sz="quarter" idx="11"/>
          </p:nvPr>
        </p:nvSpPr>
        <p:spPr>
          <a:xfrm>
            <a:off x="3124200" y="60071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Alaska SHARP - with Maryland – 3/12/21</a:t>
            </a:r>
          </a:p>
        </p:txBody>
      </p:sp>
      <p:sp>
        <p:nvSpPr>
          <p:cNvPr id="4102" name="Slide Number Placeholder 6">
            <a:extLst>
              <a:ext uri="{FF2B5EF4-FFF2-40B4-BE49-F238E27FC236}">
                <a16:creationId xmlns:a16="http://schemas.microsoft.com/office/drawing/2014/main" id="{3D04537D-5395-41DE-9567-BF42B9B17E5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99C222-7AA1-4D2E-B1D8-5FE93A1CA68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a:extLst>
              <a:ext uri="{FF2B5EF4-FFF2-40B4-BE49-F238E27FC236}">
                <a16:creationId xmlns:a16="http://schemas.microsoft.com/office/drawing/2014/main" id="{98D1D25B-6470-489B-BB37-5D890563AC9A}"/>
              </a:ext>
            </a:extLst>
          </p:cNvPr>
          <p:cNvSpPr>
            <a:spLocks noGrp="1" noChangeArrowheads="1"/>
          </p:cNvSpPr>
          <p:nvPr>
            <p:ph type="title"/>
          </p:nvPr>
        </p:nvSpPr>
        <p:spPr/>
        <p:txBody>
          <a:bodyPr/>
          <a:lstStyle/>
          <a:p>
            <a:r>
              <a:rPr lang="en-US" altLang="en-US"/>
              <a:t>Access to Healthcare</a:t>
            </a:r>
          </a:p>
        </p:txBody>
      </p:sp>
      <p:sp>
        <p:nvSpPr>
          <p:cNvPr id="5123" name="Text Placeholder 2">
            <a:extLst>
              <a:ext uri="{FF2B5EF4-FFF2-40B4-BE49-F238E27FC236}">
                <a16:creationId xmlns:a16="http://schemas.microsoft.com/office/drawing/2014/main" id="{DC292C56-97FD-407F-86AF-EA1BE3BF181C}"/>
              </a:ext>
            </a:extLst>
          </p:cNvPr>
          <p:cNvSpPr>
            <a:spLocks noGrp="1" noChangeArrowheads="1"/>
          </p:cNvSpPr>
          <p:nvPr>
            <p:ph type="body" sz="half" idx="2"/>
          </p:nvPr>
        </p:nvSpPr>
        <p:spPr>
          <a:xfrm>
            <a:off x="444500" y="5562600"/>
            <a:ext cx="8253413" cy="517525"/>
          </a:xfrm>
        </p:spPr>
        <p:txBody>
          <a:bodyPr/>
          <a:lstStyle/>
          <a:p>
            <a:r>
              <a:rPr lang="en-US" altLang="en-US" sz="2000"/>
              <a:t>  It’s about “Access to Healthcare; and it’s </a:t>
            </a:r>
            <a:r>
              <a:rPr lang="en-US" altLang="en-US" sz="2000" i="1" u="sng"/>
              <a:t>not</a:t>
            </a:r>
            <a:r>
              <a:rPr lang="en-US" altLang="en-US" sz="2000"/>
              <a:t> about “loan repayment.”</a:t>
            </a:r>
          </a:p>
        </p:txBody>
      </p:sp>
      <p:pic>
        <p:nvPicPr>
          <p:cNvPr id="5124" name="Picture 2">
            <a:extLst>
              <a:ext uri="{FF2B5EF4-FFF2-40B4-BE49-F238E27FC236}">
                <a16:creationId xmlns:a16="http://schemas.microsoft.com/office/drawing/2014/main" id="{011E9C2D-55E4-4722-954F-69B3B3CBC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1525588"/>
            <a:ext cx="806608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TextBox 6">
            <a:extLst>
              <a:ext uri="{FF2B5EF4-FFF2-40B4-BE49-F238E27FC236}">
                <a16:creationId xmlns:a16="http://schemas.microsoft.com/office/drawing/2014/main" id="{B5830995-CF69-4674-9288-47DBAA77E312}"/>
              </a:ext>
            </a:extLst>
          </p:cNvPr>
          <p:cNvSpPr txBox="1">
            <a:spLocks noChangeArrowheads="1"/>
          </p:cNvSpPr>
          <p:nvPr/>
        </p:nvSpPr>
        <p:spPr bwMode="auto">
          <a:xfrm>
            <a:off x="150813" y="136525"/>
            <a:ext cx="883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Problem:  Access to Healthcare</a:t>
            </a:r>
          </a:p>
        </p:txBody>
      </p:sp>
      <p:sp>
        <p:nvSpPr>
          <p:cNvPr id="9" name="Footer Placeholder 8">
            <a:extLst>
              <a:ext uri="{FF2B5EF4-FFF2-40B4-BE49-F238E27FC236}">
                <a16:creationId xmlns:a16="http://schemas.microsoft.com/office/drawing/2014/main" id="{A704603A-CD76-4AF8-AE55-B14A2DDBCDB0}"/>
              </a:ext>
            </a:extLst>
          </p:cNvPr>
          <p:cNvSpPr>
            <a:spLocks noGrp="1"/>
          </p:cNvSpPr>
          <p:nvPr>
            <p:ph type="ftr" sz="quarter" idx="11"/>
          </p:nvPr>
        </p:nvSpPr>
        <p:spPr>
          <a:xfrm>
            <a:off x="4570413" y="6408738"/>
            <a:ext cx="3581400" cy="30797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5127" name="Slide Number Placeholder 1">
            <a:extLst>
              <a:ext uri="{FF2B5EF4-FFF2-40B4-BE49-F238E27FC236}">
                <a16:creationId xmlns:a16="http://schemas.microsoft.com/office/drawing/2014/main" id="{347B102B-171A-4AC6-9145-1538E8FBB20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D2C8BE-AC10-467D-8EDA-39A95437AE5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F56C083-31A9-4718-A48A-88B9846B1F8E}"/>
              </a:ext>
            </a:extLst>
          </p:cNvPr>
          <p:cNvSpPr>
            <a:spLocks noGrp="1"/>
          </p:cNvSpPr>
          <p:nvPr>
            <p:ph type="ftr" sz="quarter" idx="11"/>
          </p:nvPr>
        </p:nvSpPr>
        <p:spPr>
          <a:xfrm>
            <a:off x="6096000" y="6240463"/>
            <a:ext cx="2354263"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404594F6-43B3-400B-88EC-04D562859992}"/>
              </a:ext>
            </a:extLst>
          </p:cNvPr>
          <p:cNvSpPr txBox="1">
            <a:spLocks/>
          </p:cNvSpPr>
          <p:nvPr/>
        </p:nvSpPr>
        <p:spPr>
          <a:xfrm>
            <a:off x="152400" y="136525"/>
            <a:ext cx="8839200" cy="2301875"/>
          </a:xfrm>
          <a:prstGeom prst="rect">
            <a:avLst/>
          </a:prstGeom>
        </p:spPr>
        <p:txBody>
          <a:bodyPr>
            <a:normAutofit fontScale="97500"/>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Arial"/>
                <a:ea typeface="+mj-ea"/>
                <a:cs typeface="Arial" pitchFamily="34" charset="0"/>
              </a:rPr>
              <a:t>SHARP:  Purpose</a:t>
            </a:r>
            <a:br>
              <a:rPr kumimoji="0" lang="en-US" sz="4400" b="0" i="0" u="none" strike="noStrike" kern="0" cap="none" spc="0" normalizeH="0" baseline="0" noProof="0" dirty="0">
                <a:ln>
                  <a:noFill/>
                </a:ln>
                <a:solidFill>
                  <a:srgbClr val="FFFFFF"/>
                </a:solidFill>
                <a:effectLst/>
                <a:uLnTx/>
                <a:uFillTx/>
                <a:latin typeface="Arial"/>
                <a:ea typeface="+mj-ea"/>
                <a:cs typeface="Arial" pitchFamily="34" charset="0"/>
              </a:rPr>
            </a:br>
            <a:br>
              <a:rPr kumimoji="0" lang="en-US" sz="4400" b="0" i="0" u="none" strike="noStrike" kern="0" cap="none" spc="0" normalizeH="0" baseline="0" noProof="0" dirty="0">
                <a:ln>
                  <a:noFill/>
                </a:ln>
                <a:solidFill>
                  <a:srgbClr val="FFFFFF"/>
                </a:solidFill>
                <a:effectLst/>
                <a:uLnTx/>
                <a:uFillTx/>
                <a:latin typeface="Arial"/>
                <a:ea typeface="+mj-ea"/>
                <a:cs typeface="+mj-cs"/>
              </a:rPr>
            </a:br>
            <a:endParaRPr kumimoji="0" lang="en-US" sz="4400" b="0" i="0" u="none" strike="noStrike" kern="0" cap="none" spc="0" normalizeH="0" baseline="0" noProof="0" dirty="0">
              <a:ln>
                <a:noFill/>
              </a:ln>
              <a:solidFill>
                <a:srgbClr val="FFFFFF"/>
              </a:solidFill>
              <a:effectLst/>
              <a:uLnTx/>
              <a:uFillTx/>
              <a:latin typeface="Arial"/>
              <a:ea typeface="+mj-ea"/>
              <a:cs typeface="+mj-cs"/>
            </a:endParaRPr>
          </a:p>
        </p:txBody>
      </p:sp>
      <p:pic>
        <p:nvPicPr>
          <p:cNvPr id="6148" name="Picture 2">
            <a:extLst>
              <a:ext uri="{FF2B5EF4-FFF2-40B4-BE49-F238E27FC236}">
                <a16:creationId xmlns:a16="http://schemas.microsoft.com/office/drawing/2014/main" id="{1E79E545-ECD9-474E-A875-3E5FFAC2E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3375"/>
            <a:ext cx="4868863"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3">
            <a:extLst>
              <a:ext uri="{FF2B5EF4-FFF2-40B4-BE49-F238E27FC236}">
                <a16:creationId xmlns:a16="http://schemas.microsoft.com/office/drawing/2014/main" id="{0EA6DBE4-8C82-4F7B-B773-780DC61E6138}"/>
              </a:ext>
            </a:extLst>
          </p:cNvPr>
          <p:cNvSpPr txBox="1">
            <a:spLocks noChangeArrowheads="1"/>
          </p:cNvSpPr>
          <p:nvPr/>
        </p:nvSpPr>
        <p:spPr bwMode="auto">
          <a:xfrm>
            <a:off x="6235700" y="2616200"/>
            <a:ext cx="24511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Purpose of SHARP:</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Increase Access to Healthcare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Enhancing Alaska’s Healthcare Workforce</a:t>
            </a:r>
          </a:p>
        </p:txBody>
      </p:sp>
      <p:sp>
        <p:nvSpPr>
          <p:cNvPr id="6150" name="Slide Number Placeholder 6">
            <a:extLst>
              <a:ext uri="{FF2B5EF4-FFF2-40B4-BE49-F238E27FC236}">
                <a16:creationId xmlns:a16="http://schemas.microsoft.com/office/drawing/2014/main" id="{A4EBF32E-0FEE-4850-8380-997E7F49EC2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1B9D9C-3532-4DA9-8072-CFDC4B9B015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a:extLst>
              <a:ext uri="{FF2B5EF4-FFF2-40B4-BE49-F238E27FC236}">
                <a16:creationId xmlns:a16="http://schemas.microsoft.com/office/drawing/2014/main" id="{E39D783E-2FD0-42D0-B3F0-16AB6794F740}"/>
              </a:ext>
            </a:extLst>
          </p:cNvPr>
          <p:cNvSpPr>
            <a:spLocks noGrp="1" noChangeArrowheads="1"/>
          </p:cNvSpPr>
          <p:nvPr>
            <p:ph type="title"/>
          </p:nvPr>
        </p:nvSpPr>
        <p:spPr>
          <a:xfrm>
            <a:off x="457200" y="152400"/>
            <a:ext cx="8229600" cy="762000"/>
          </a:xfrm>
        </p:spPr>
        <p:txBody>
          <a:bodyPr/>
          <a:lstStyle/>
          <a:p>
            <a:r>
              <a:rPr lang="en-US" altLang="en-US"/>
              <a:t>National Trends</a:t>
            </a:r>
          </a:p>
        </p:txBody>
      </p:sp>
      <p:sp>
        <p:nvSpPr>
          <p:cNvPr id="7171" name="Content Placeholder 7">
            <a:extLst>
              <a:ext uri="{FF2B5EF4-FFF2-40B4-BE49-F238E27FC236}">
                <a16:creationId xmlns:a16="http://schemas.microsoft.com/office/drawing/2014/main" id="{99CEB031-FFE0-4153-AD74-C5F8E4346ED6}"/>
              </a:ext>
            </a:extLst>
          </p:cNvPr>
          <p:cNvSpPr>
            <a:spLocks noGrp="1" noChangeArrowheads="1"/>
          </p:cNvSpPr>
          <p:nvPr>
            <p:ph idx="1"/>
          </p:nvPr>
        </p:nvSpPr>
        <p:spPr>
          <a:xfrm>
            <a:off x="609600" y="1752600"/>
            <a:ext cx="7620000" cy="4267200"/>
          </a:xfrm>
        </p:spPr>
        <p:txBody>
          <a:bodyPr/>
          <a:lstStyle/>
          <a:p>
            <a:pPr marL="742950" indent="-742950">
              <a:buFontTx/>
              <a:buAutoNum type="arabicPeriod"/>
            </a:pPr>
            <a:r>
              <a:rPr lang="en-US" altLang="en-US" sz="3600"/>
              <a:t>Increasing general population</a:t>
            </a:r>
          </a:p>
          <a:p>
            <a:pPr marL="742950" indent="-742950">
              <a:buFontTx/>
              <a:buAutoNum type="arabicPeriod"/>
            </a:pPr>
            <a:endParaRPr lang="en-US" altLang="en-US" sz="1000"/>
          </a:p>
          <a:p>
            <a:pPr marL="742950" indent="-742950">
              <a:buFontTx/>
              <a:buAutoNum type="arabicPeriod"/>
            </a:pPr>
            <a:r>
              <a:rPr lang="en-US" altLang="en-US" sz="3600"/>
              <a:t>Increasing sub-populations</a:t>
            </a:r>
          </a:p>
          <a:p>
            <a:pPr marL="1143000" lvl="1" indent="-742950">
              <a:buFont typeface="Courier New" panose="02070309020205020404" pitchFamily="49" charset="0"/>
              <a:buChar char="o"/>
            </a:pPr>
            <a:r>
              <a:rPr lang="en-US" altLang="en-US"/>
              <a:t>Medicaid, Medicare, Other Fed Bens</a:t>
            </a:r>
          </a:p>
          <a:p>
            <a:pPr marL="742950" indent="-742950">
              <a:buFontTx/>
              <a:buAutoNum type="arabicPeriod"/>
            </a:pPr>
            <a:endParaRPr lang="en-US" altLang="en-US" sz="1000"/>
          </a:p>
          <a:p>
            <a:pPr marL="742950" indent="-742950">
              <a:buFontTx/>
              <a:buAutoNum type="arabicPeriod"/>
            </a:pPr>
            <a:r>
              <a:rPr lang="en-US" altLang="en-US" sz="3600"/>
              <a:t>Population is aging</a:t>
            </a:r>
          </a:p>
          <a:p>
            <a:pPr marL="1143000" lvl="1" indent="-742950">
              <a:buFont typeface="Courier New" panose="02070309020205020404" pitchFamily="49" charset="0"/>
              <a:buChar char="o"/>
            </a:pPr>
            <a:r>
              <a:rPr lang="en-US" altLang="en-US"/>
              <a:t>Chronicity, co-morbidity, poly-pharmacy</a:t>
            </a:r>
          </a:p>
          <a:p>
            <a:pPr marL="742950" indent="-742950">
              <a:buFontTx/>
              <a:buAutoNum type="arabicPeriod"/>
            </a:pPr>
            <a:endParaRPr lang="en-US" altLang="en-US" sz="1000"/>
          </a:p>
          <a:p>
            <a:pPr marL="742950" indent="-742950">
              <a:buFontTx/>
              <a:buAutoNum type="arabicPeriod"/>
            </a:pPr>
            <a:r>
              <a:rPr lang="en-US" altLang="en-US" sz="3600"/>
              <a:t>Clinician education loan debt</a:t>
            </a:r>
          </a:p>
        </p:txBody>
      </p:sp>
      <p:sp>
        <p:nvSpPr>
          <p:cNvPr id="3" name="Footer Placeholder 2">
            <a:extLst>
              <a:ext uri="{FF2B5EF4-FFF2-40B4-BE49-F238E27FC236}">
                <a16:creationId xmlns:a16="http://schemas.microsoft.com/office/drawing/2014/main" id="{857E2A89-F1AC-4B0D-B95C-C91B4061CBA8}"/>
              </a:ext>
            </a:extLst>
          </p:cNvPr>
          <p:cNvSpPr>
            <a:spLocks noGrp="1"/>
          </p:cNvSpPr>
          <p:nvPr>
            <p:ph type="ftr" sz="quarter" idx="11"/>
          </p:nvPr>
        </p:nvSpPr>
        <p:spPr>
          <a:xfrm>
            <a:off x="5029200" y="6248400"/>
            <a:ext cx="32004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173" name="Slide Number Placeholder 1">
            <a:extLst>
              <a:ext uri="{FF2B5EF4-FFF2-40B4-BE49-F238E27FC236}">
                <a16:creationId xmlns:a16="http://schemas.microsoft.com/office/drawing/2014/main" id="{D1769931-1ED4-43AA-8998-CD0AD05591D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5F0947-FB2D-4780-9FDB-38E41A44009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B15AA6-8B30-4B99-9B69-6B3B106B7567}"/>
              </a:ext>
            </a:extLst>
          </p:cNvPr>
          <p:cNvSpPr>
            <a:spLocks noGrp="1" noChangeArrowheads="1"/>
          </p:cNvSpPr>
          <p:nvPr>
            <p:ph type="title"/>
          </p:nvPr>
        </p:nvSpPr>
        <p:spPr>
          <a:xfrm>
            <a:off x="584200" y="152400"/>
            <a:ext cx="8229600" cy="762000"/>
          </a:xfrm>
        </p:spPr>
        <p:txBody>
          <a:bodyPr/>
          <a:lstStyle/>
          <a:p>
            <a:r>
              <a:rPr lang="en-US" altLang="en-US"/>
              <a:t>SHARP:  Why</a:t>
            </a:r>
          </a:p>
        </p:txBody>
      </p:sp>
      <p:sp>
        <p:nvSpPr>
          <p:cNvPr id="8195" name="Content Placeholder 2">
            <a:extLst>
              <a:ext uri="{FF2B5EF4-FFF2-40B4-BE49-F238E27FC236}">
                <a16:creationId xmlns:a16="http://schemas.microsoft.com/office/drawing/2014/main" id="{CBB6D9E9-7769-45C9-8E9A-F5C5791FE2B8}"/>
              </a:ext>
            </a:extLst>
          </p:cNvPr>
          <p:cNvSpPr>
            <a:spLocks noGrp="1" noChangeArrowheads="1"/>
          </p:cNvSpPr>
          <p:nvPr>
            <p:ph idx="1"/>
          </p:nvPr>
        </p:nvSpPr>
        <p:spPr>
          <a:xfrm>
            <a:off x="457200" y="1558925"/>
            <a:ext cx="6324600" cy="3886200"/>
          </a:xfrm>
        </p:spPr>
        <p:txBody>
          <a:bodyPr/>
          <a:lstStyle/>
          <a:p>
            <a:r>
              <a:rPr lang="en-US" altLang="en-US" sz="2800"/>
              <a:t>Adequate Healthcare Workforce</a:t>
            </a:r>
          </a:p>
          <a:p>
            <a:r>
              <a:rPr lang="en-US" altLang="en-US" sz="2800"/>
              <a:t>Quality &amp; Efficiency Challenges</a:t>
            </a:r>
          </a:p>
          <a:p>
            <a:r>
              <a:rPr lang="en-US" altLang="en-US" sz="2800"/>
              <a:t>Recruitment Challenges</a:t>
            </a:r>
          </a:p>
          <a:p>
            <a:r>
              <a:rPr lang="en-US" altLang="en-US" sz="2800"/>
              <a:t>Retention Challenges</a:t>
            </a:r>
          </a:p>
          <a:p>
            <a:r>
              <a:rPr lang="en-US" altLang="en-US" sz="2800"/>
              <a:t>Turnover Challenges</a:t>
            </a:r>
          </a:p>
          <a:p>
            <a:r>
              <a:rPr lang="en-US" altLang="en-US" sz="2800"/>
              <a:t>Mal-distribution Challenges</a:t>
            </a:r>
          </a:p>
          <a:p>
            <a:r>
              <a:rPr lang="en-US" altLang="en-US" sz="2800"/>
              <a:t>Cost-Effectiveness </a:t>
            </a:r>
          </a:p>
        </p:txBody>
      </p:sp>
      <p:sp>
        <p:nvSpPr>
          <p:cNvPr id="4" name="Footer Placeholder 3">
            <a:extLst>
              <a:ext uri="{FF2B5EF4-FFF2-40B4-BE49-F238E27FC236}">
                <a16:creationId xmlns:a16="http://schemas.microsoft.com/office/drawing/2014/main" id="{1D83BF16-58D0-440A-8D29-09F1AB0E7574}"/>
              </a:ext>
            </a:extLst>
          </p:cNvPr>
          <p:cNvSpPr>
            <a:spLocks noGrp="1"/>
          </p:cNvSpPr>
          <p:nvPr>
            <p:ph type="ftr" sz="quarter" idx="11"/>
          </p:nvPr>
        </p:nvSpPr>
        <p:spPr>
          <a:xfrm>
            <a:off x="554038" y="6329363"/>
            <a:ext cx="3276600" cy="30797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E249835D-1F45-4FF4-83F5-29896A30FA00}"/>
              </a:ext>
            </a:extLst>
          </p:cNvPr>
          <p:cNvSpPr txBox="1">
            <a:spLocks/>
          </p:cNvSpPr>
          <p:nvPr/>
        </p:nvSpPr>
        <p:spPr>
          <a:xfrm>
            <a:off x="5370513" y="2832100"/>
            <a:ext cx="3443287" cy="12255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  Workforce “shortage”</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 is only one of the issues</a:t>
            </a:r>
          </a:p>
        </p:txBody>
      </p:sp>
      <p:sp>
        <p:nvSpPr>
          <p:cNvPr id="8198" name="Slide Number Placeholder 4">
            <a:extLst>
              <a:ext uri="{FF2B5EF4-FFF2-40B4-BE49-F238E27FC236}">
                <a16:creationId xmlns:a16="http://schemas.microsoft.com/office/drawing/2014/main" id="{6350016E-A00B-4C44-A316-11F30A7DB7B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CC09EE-D58F-4500-8054-5FF11E20F4C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8199" name="Picture 6">
            <a:extLst>
              <a:ext uri="{FF2B5EF4-FFF2-40B4-BE49-F238E27FC236}">
                <a16:creationId xmlns:a16="http://schemas.microsoft.com/office/drawing/2014/main" id="{2E831A9E-4F80-479E-A979-4FFB0F748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775" y="4878388"/>
            <a:ext cx="373380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3BCDD80-2993-4C0A-9690-69662A4A5278}"/>
              </a:ext>
            </a:extLst>
          </p:cNvPr>
          <p:cNvSpPr/>
          <p:nvPr/>
        </p:nvSpPr>
        <p:spPr>
          <a:xfrm>
            <a:off x="5624513" y="2743200"/>
            <a:ext cx="29972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28F4B18E-A1FF-4073-9627-A2D568702AD9}"/>
              </a:ext>
            </a:extLst>
          </p:cNvPr>
          <p:cNvSpPr>
            <a:spLocks noGrp="1" noChangeArrowheads="1"/>
          </p:cNvSpPr>
          <p:nvPr>
            <p:ph type="title"/>
          </p:nvPr>
        </p:nvSpPr>
        <p:spPr>
          <a:xfrm>
            <a:off x="228600" y="228600"/>
            <a:ext cx="8686800" cy="990600"/>
          </a:xfrm>
        </p:spPr>
        <p:txBody>
          <a:bodyPr/>
          <a:lstStyle/>
          <a:p>
            <a:r>
              <a:rPr lang="en-US" altLang="en-US"/>
              <a:t>SHARP:  Strategy</a:t>
            </a:r>
          </a:p>
        </p:txBody>
      </p:sp>
      <p:sp>
        <p:nvSpPr>
          <p:cNvPr id="3" name="Content Placeholder 2">
            <a:extLst>
              <a:ext uri="{FF2B5EF4-FFF2-40B4-BE49-F238E27FC236}">
                <a16:creationId xmlns:a16="http://schemas.microsoft.com/office/drawing/2014/main" id="{8A1F2A1D-6448-4C49-93CC-D8BB9AC6255A}"/>
              </a:ext>
            </a:extLst>
          </p:cNvPr>
          <p:cNvSpPr>
            <a:spLocks noGrp="1"/>
          </p:cNvSpPr>
          <p:nvPr>
            <p:ph idx="1"/>
          </p:nvPr>
        </p:nvSpPr>
        <p:spPr>
          <a:xfrm>
            <a:off x="231775" y="1676400"/>
            <a:ext cx="8302625" cy="4652963"/>
          </a:xfrm>
        </p:spPr>
        <p:txBody>
          <a:bodyPr/>
          <a:lstStyle/>
          <a:p>
            <a:pPr marL="0" indent="0">
              <a:buFontTx/>
              <a:buNone/>
              <a:defRPr/>
            </a:pPr>
            <a:r>
              <a:rPr lang="en-US" dirty="0"/>
              <a:t>       Alaska’s SHARP Program – Statewide</a:t>
            </a:r>
          </a:p>
          <a:p>
            <a:pPr marL="0" indent="0">
              <a:buFontTx/>
              <a:buNone/>
              <a:defRPr/>
            </a:pPr>
            <a:endParaRPr lang="en-US" sz="1200" dirty="0"/>
          </a:p>
          <a:p>
            <a:pPr lvl="1">
              <a:buFont typeface="Courier New" panose="02070309020205020404" pitchFamily="49" charset="0"/>
              <a:buChar char="o"/>
              <a:defRPr/>
            </a:pPr>
            <a:r>
              <a:rPr lang="en-US" sz="2400" dirty="0"/>
              <a:t>Purpose: Increase Clinician Recruitment &amp; Retention</a:t>
            </a:r>
          </a:p>
          <a:p>
            <a:pPr lvl="1">
              <a:buFont typeface="Courier New" panose="02070309020205020404" pitchFamily="49" charset="0"/>
              <a:buChar char="o"/>
              <a:defRPr/>
            </a:pPr>
            <a:r>
              <a:rPr lang="en-US" sz="2400" dirty="0">
                <a:ea typeface="Calibri" panose="020F0502020204030204" pitchFamily="34" charset="0"/>
                <a:cs typeface="Times New Roman" panose="02020603050405020304" pitchFamily="18" charset="0"/>
              </a:rPr>
              <a:t>Practitioners:  Medical, Dental or Behavioral Health</a:t>
            </a:r>
          </a:p>
          <a:p>
            <a:pPr marL="457200" lvl="1" indent="0">
              <a:buFontTx/>
              <a:buNone/>
              <a:defRPr/>
            </a:pPr>
            <a:endParaRPr lang="en-US" sz="1200" dirty="0"/>
          </a:p>
          <a:p>
            <a:pPr lvl="1">
              <a:buFont typeface="Courier New" panose="02070309020205020404" pitchFamily="49" charset="0"/>
              <a:buChar char="o"/>
              <a:defRPr/>
            </a:pPr>
            <a:r>
              <a:rPr lang="en-US" sz="2400" dirty="0"/>
              <a:t>Strategy: More practitioners =&gt; Increased healthcare</a:t>
            </a:r>
          </a:p>
          <a:p>
            <a:pPr lvl="1">
              <a:buFont typeface="Courier New" panose="02070309020205020404" pitchFamily="49" charset="0"/>
              <a:buChar char="o"/>
              <a:defRPr/>
            </a:pPr>
            <a:r>
              <a:rPr lang="en-US" sz="2400" dirty="0"/>
              <a:t>Function:  Incentive for clinicians to work in Alaska</a:t>
            </a:r>
          </a:p>
          <a:p>
            <a:pPr lvl="1">
              <a:buFont typeface="Courier New" panose="02070309020205020404" pitchFamily="49" charset="0"/>
              <a:buChar char="o"/>
              <a:defRPr/>
            </a:pPr>
            <a:r>
              <a:rPr lang="en-US" sz="2400" dirty="0"/>
              <a:t>Benefit:  Loan Repayment or Direct Incentive</a:t>
            </a:r>
          </a:p>
          <a:p>
            <a:pPr lvl="1">
              <a:buFont typeface="Courier New" panose="02070309020205020404" pitchFamily="49" charset="0"/>
              <a:buChar char="o"/>
              <a:defRPr/>
            </a:pPr>
            <a:r>
              <a:rPr lang="en-US" sz="2400" dirty="0"/>
              <a:t>Oversight:  Alaska’s SHARP Council, and AK DHSS</a:t>
            </a:r>
          </a:p>
          <a:p>
            <a:pPr lvl="1">
              <a:buFont typeface="Courier New" panose="02070309020205020404" pitchFamily="49" charset="0"/>
              <a:buChar char="o"/>
              <a:defRPr/>
            </a:pPr>
            <a:endParaRPr lang="en-US" sz="2600" dirty="0"/>
          </a:p>
          <a:p>
            <a:pPr marL="457200" lvl="1" indent="0">
              <a:buFontTx/>
              <a:buNone/>
              <a:defRPr/>
            </a:pPr>
            <a:endParaRPr lang="en-US" sz="800" dirty="0"/>
          </a:p>
          <a:p>
            <a:pPr lvl="1">
              <a:buFont typeface="Arial" panose="020B0604020202020204" pitchFamily="34" charset="0"/>
              <a:buChar char="•"/>
              <a:defRPr/>
            </a:pPr>
            <a:endParaRPr lang="en-US" dirty="0"/>
          </a:p>
        </p:txBody>
      </p:sp>
      <p:sp>
        <p:nvSpPr>
          <p:cNvPr id="4" name="Footer Placeholder 3">
            <a:extLst>
              <a:ext uri="{FF2B5EF4-FFF2-40B4-BE49-F238E27FC236}">
                <a16:creationId xmlns:a16="http://schemas.microsoft.com/office/drawing/2014/main" id="{34F9F9EB-C463-473F-A426-D4CE0BA2868B}"/>
              </a:ext>
            </a:extLst>
          </p:cNvPr>
          <p:cNvSpPr>
            <a:spLocks noGrp="1"/>
          </p:cNvSpPr>
          <p:nvPr>
            <p:ph type="ftr" sz="quarter" idx="11"/>
          </p:nvPr>
        </p:nvSpPr>
        <p:spPr>
          <a:xfrm>
            <a:off x="3200400" y="6216650"/>
            <a:ext cx="5181600" cy="319088"/>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9221" name="Slide Number Placeholder 7">
            <a:extLst>
              <a:ext uri="{FF2B5EF4-FFF2-40B4-BE49-F238E27FC236}">
                <a16:creationId xmlns:a16="http://schemas.microsoft.com/office/drawing/2014/main" id="{FD564144-69D4-4D19-BC36-447D8554ECA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2AB3CE-02BB-4B4C-97D3-D9524DFDE9A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a:extLst>
              <a:ext uri="{FF2B5EF4-FFF2-40B4-BE49-F238E27FC236}">
                <a16:creationId xmlns:a16="http://schemas.microsoft.com/office/drawing/2014/main" id="{D3DF0E40-7DFB-42D5-9B8E-4E67D0D69947}"/>
              </a:ext>
            </a:extLst>
          </p:cNvPr>
          <p:cNvSpPr>
            <a:spLocks noGrp="1" noChangeArrowheads="1"/>
          </p:cNvSpPr>
          <p:nvPr>
            <p:ph type="title"/>
          </p:nvPr>
        </p:nvSpPr>
        <p:spPr>
          <a:xfrm>
            <a:off x="481013" y="152400"/>
            <a:ext cx="8229600" cy="762000"/>
          </a:xfrm>
        </p:spPr>
        <p:txBody>
          <a:bodyPr/>
          <a:lstStyle/>
          <a:p>
            <a:r>
              <a:rPr lang="en-US" altLang="en-US"/>
              <a:t>Program Structure</a:t>
            </a:r>
          </a:p>
        </p:txBody>
      </p:sp>
      <p:sp>
        <p:nvSpPr>
          <p:cNvPr id="10243" name="Content Placeholder 7">
            <a:extLst>
              <a:ext uri="{FF2B5EF4-FFF2-40B4-BE49-F238E27FC236}">
                <a16:creationId xmlns:a16="http://schemas.microsoft.com/office/drawing/2014/main" id="{CE7722C6-91A0-467F-BA25-1883AAA41C84}"/>
              </a:ext>
            </a:extLst>
          </p:cNvPr>
          <p:cNvSpPr>
            <a:spLocks noGrp="1" noChangeArrowheads="1"/>
          </p:cNvSpPr>
          <p:nvPr>
            <p:ph idx="1"/>
          </p:nvPr>
        </p:nvSpPr>
        <p:spPr>
          <a:xfrm>
            <a:off x="609600" y="1752600"/>
            <a:ext cx="7924800" cy="4419600"/>
          </a:xfrm>
        </p:spPr>
        <p:txBody>
          <a:bodyPr/>
          <a:lstStyle/>
          <a:p>
            <a:pPr marL="742950" indent="-742950">
              <a:buFontTx/>
              <a:buAutoNum type="arabicPeriod"/>
            </a:pPr>
            <a:r>
              <a:rPr lang="en-US" altLang="en-US" sz="3600"/>
              <a:t>DHSS DPH SRCHS OHA</a:t>
            </a:r>
          </a:p>
          <a:p>
            <a:pPr marL="742950" indent="-742950">
              <a:buFontTx/>
              <a:buAutoNum type="arabicPeriod"/>
            </a:pPr>
            <a:r>
              <a:rPr lang="en-US" altLang="en-US" sz="3600"/>
              <a:t>Staffing</a:t>
            </a:r>
          </a:p>
          <a:p>
            <a:pPr marL="1143000" lvl="1" indent="-742950">
              <a:buFontTx/>
              <a:buAutoNum type="arabicPeriod"/>
            </a:pPr>
            <a:r>
              <a:rPr lang="en-US" altLang="en-US" sz="3200"/>
              <a:t>Program Director (full FTE)</a:t>
            </a:r>
          </a:p>
          <a:p>
            <a:pPr marL="1143000" lvl="1" indent="-742950">
              <a:buFontTx/>
              <a:buAutoNum type="arabicPeriod"/>
            </a:pPr>
            <a:r>
              <a:rPr lang="en-US" altLang="en-US" sz="3200"/>
              <a:t>Fiscal Staff (FTE slivers)</a:t>
            </a:r>
          </a:p>
          <a:p>
            <a:pPr marL="1143000" lvl="1" indent="-742950">
              <a:buFontTx/>
              <a:buAutoNum type="arabicPeriod"/>
            </a:pPr>
            <a:r>
              <a:rPr lang="en-US" altLang="en-US" sz="3200"/>
              <a:t>Data Analyst (contract)</a:t>
            </a:r>
          </a:p>
          <a:p>
            <a:pPr marL="742950" indent="-742950">
              <a:buFontTx/>
              <a:buAutoNum type="arabicPeriod"/>
            </a:pPr>
            <a:r>
              <a:rPr lang="en-US" altLang="en-US" sz="3600"/>
              <a:t>SHARP Council (15v, 4 ex-o)</a:t>
            </a:r>
          </a:p>
          <a:p>
            <a:pPr marL="742950" indent="-742950">
              <a:buFontTx/>
              <a:buAutoNum type="arabicPeriod"/>
            </a:pPr>
            <a:r>
              <a:rPr lang="en-US" altLang="en-US" sz="3600"/>
              <a:t>Site Representatives</a:t>
            </a:r>
          </a:p>
        </p:txBody>
      </p:sp>
      <p:sp>
        <p:nvSpPr>
          <p:cNvPr id="3" name="Footer Placeholder 2">
            <a:extLst>
              <a:ext uri="{FF2B5EF4-FFF2-40B4-BE49-F238E27FC236}">
                <a16:creationId xmlns:a16="http://schemas.microsoft.com/office/drawing/2014/main" id="{4812340C-2881-42E1-B907-0E723650F66A}"/>
              </a:ext>
            </a:extLst>
          </p:cNvPr>
          <p:cNvSpPr>
            <a:spLocks noGrp="1"/>
          </p:cNvSpPr>
          <p:nvPr>
            <p:ph type="ftr" sz="quarter" idx="11"/>
          </p:nvPr>
        </p:nvSpPr>
        <p:spPr>
          <a:xfrm>
            <a:off x="5029200" y="6248400"/>
            <a:ext cx="32004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SHARP - with Maryland – 3/12/21</a:t>
            </a:r>
          </a:p>
        </p:txBody>
      </p:sp>
      <p:sp>
        <p:nvSpPr>
          <p:cNvPr id="10245" name="Slide Number Placeholder 1">
            <a:extLst>
              <a:ext uri="{FF2B5EF4-FFF2-40B4-BE49-F238E27FC236}">
                <a16:creationId xmlns:a16="http://schemas.microsoft.com/office/drawing/2014/main" id="{DCFD1796-76AB-4AA6-A5A1-191890AE18A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98F76-B12F-4CB3-B32D-FCBD0658BD5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a:extLst>
              <a:ext uri="{FF2B5EF4-FFF2-40B4-BE49-F238E27FC236}">
                <a16:creationId xmlns:a16="http://schemas.microsoft.com/office/drawing/2014/main" id="{4DBEEF2A-581D-4B5F-8C8D-385DFDDD6010}"/>
              </a:ext>
            </a:extLst>
          </p:cNvPr>
          <p:cNvSpPr>
            <a:spLocks noGrp="1" noChangeArrowheads="1"/>
          </p:cNvSpPr>
          <p:nvPr>
            <p:ph type="title"/>
          </p:nvPr>
        </p:nvSpPr>
        <p:spPr>
          <a:xfrm>
            <a:off x="481013" y="152400"/>
            <a:ext cx="8229600" cy="762000"/>
          </a:xfrm>
        </p:spPr>
        <p:txBody>
          <a:bodyPr/>
          <a:lstStyle/>
          <a:p>
            <a:r>
              <a:rPr lang="en-US" altLang="en-US"/>
              <a:t>Stakeholder Relationships</a:t>
            </a:r>
          </a:p>
        </p:txBody>
      </p:sp>
      <p:sp>
        <p:nvSpPr>
          <p:cNvPr id="11267" name="Content Placeholder 7">
            <a:extLst>
              <a:ext uri="{FF2B5EF4-FFF2-40B4-BE49-F238E27FC236}">
                <a16:creationId xmlns:a16="http://schemas.microsoft.com/office/drawing/2014/main" id="{1E96E46B-6E9A-4FA1-A84D-72F66C62846F}"/>
              </a:ext>
            </a:extLst>
          </p:cNvPr>
          <p:cNvSpPr>
            <a:spLocks noGrp="1" noChangeArrowheads="1"/>
          </p:cNvSpPr>
          <p:nvPr>
            <p:ph idx="1"/>
          </p:nvPr>
        </p:nvSpPr>
        <p:spPr>
          <a:xfrm>
            <a:off x="609600" y="2133600"/>
            <a:ext cx="7924800" cy="3352800"/>
          </a:xfrm>
        </p:spPr>
        <p:txBody>
          <a:bodyPr/>
          <a:lstStyle/>
          <a:p>
            <a:pPr marL="742950" indent="-742950">
              <a:buFontTx/>
              <a:buAutoNum type="arabicPeriod"/>
            </a:pPr>
            <a:r>
              <a:rPr lang="en-US" altLang="en-US" sz="3600"/>
              <a:t>SHARP Council</a:t>
            </a:r>
          </a:p>
          <a:p>
            <a:pPr marL="742950" indent="-742950">
              <a:buFontTx/>
              <a:buAutoNum type="arabicPeriod"/>
            </a:pPr>
            <a:r>
              <a:rPr lang="en-US" altLang="en-US" sz="3600"/>
              <a:t>Site Representatives</a:t>
            </a:r>
          </a:p>
          <a:p>
            <a:pPr marL="742950" indent="-742950">
              <a:buFontTx/>
              <a:buAutoNum type="arabicPeriod"/>
            </a:pPr>
            <a:r>
              <a:rPr lang="en-US" altLang="en-US" sz="3600"/>
              <a:t>Interagency collaboration</a:t>
            </a:r>
          </a:p>
          <a:p>
            <a:pPr marL="742950" indent="-742950">
              <a:buFontTx/>
              <a:buAutoNum type="arabicPeriod"/>
            </a:pPr>
            <a:r>
              <a:rPr lang="en-US" altLang="en-US" sz="3600"/>
              <a:t>Interdisciplinary collaboration</a:t>
            </a:r>
          </a:p>
        </p:txBody>
      </p:sp>
      <p:sp>
        <p:nvSpPr>
          <p:cNvPr id="3" name="Footer Placeholder 2">
            <a:extLst>
              <a:ext uri="{FF2B5EF4-FFF2-40B4-BE49-F238E27FC236}">
                <a16:creationId xmlns:a16="http://schemas.microsoft.com/office/drawing/2014/main" id="{45FADC4F-2EC0-496C-BE0D-662209811A35}"/>
              </a:ext>
            </a:extLst>
          </p:cNvPr>
          <p:cNvSpPr>
            <a:spLocks noGrp="1"/>
          </p:cNvSpPr>
          <p:nvPr>
            <p:ph type="ftr" sz="quarter" idx="11"/>
          </p:nvPr>
        </p:nvSpPr>
        <p:spPr>
          <a:xfrm>
            <a:off x="5029200" y="6248400"/>
            <a:ext cx="32004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SHARP - with Maryland – 3/12/21</a:t>
            </a:r>
          </a:p>
        </p:txBody>
      </p:sp>
      <p:sp>
        <p:nvSpPr>
          <p:cNvPr id="11269" name="Slide Number Placeholder 1">
            <a:extLst>
              <a:ext uri="{FF2B5EF4-FFF2-40B4-BE49-F238E27FC236}">
                <a16:creationId xmlns:a16="http://schemas.microsoft.com/office/drawing/2014/main" id="{1CF88D39-B511-4CEF-B658-AE55D6421E6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547FC4-65C6-429F-B766-BD7C2F95680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E3E7617F-6CE9-4479-8C29-A71053564A88}"/>
              </a:ext>
            </a:extLst>
          </p:cNvPr>
          <p:cNvSpPr>
            <a:spLocks noGrp="1" noChangeArrowheads="1"/>
          </p:cNvSpPr>
          <p:nvPr>
            <p:ph type="title"/>
          </p:nvPr>
        </p:nvSpPr>
        <p:spPr>
          <a:xfrm>
            <a:off x="228600" y="198438"/>
            <a:ext cx="8610600" cy="990600"/>
          </a:xfrm>
        </p:spPr>
        <p:txBody>
          <a:bodyPr/>
          <a:lstStyle/>
          <a:p>
            <a:r>
              <a:rPr lang="en-US" altLang="en-US"/>
              <a:t>Alaska’s HC Workforce System</a:t>
            </a:r>
          </a:p>
        </p:txBody>
      </p:sp>
      <p:pic>
        <p:nvPicPr>
          <p:cNvPr id="12291" name="Picture 3">
            <a:extLst>
              <a:ext uri="{FF2B5EF4-FFF2-40B4-BE49-F238E27FC236}">
                <a16:creationId xmlns:a16="http://schemas.microsoft.com/office/drawing/2014/main" id="{CEC16042-5BF9-4C52-B8D8-5500B488C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169988"/>
            <a:ext cx="4676775"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1">
            <a:extLst>
              <a:ext uri="{FF2B5EF4-FFF2-40B4-BE49-F238E27FC236}">
                <a16:creationId xmlns:a16="http://schemas.microsoft.com/office/drawing/2014/main" id="{417E8937-D451-4F7E-8ACC-02EFFAE544A6}"/>
              </a:ext>
            </a:extLst>
          </p:cNvPr>
          <p:cNvSpPr>
            <a:spLocks noGrp="1"/>
          </p:cNvSpPr>
          <p:nvPr>
            <p:ph type="ftr" sz="quarter" idx="11"/>
          </p:nvPr>
        </p:nvSpPr>
        <p:spPr>
          <a:xfrm>
            <a:off x="390525" y="6367463"/>
            <a:ext cx="3306763" cy="296862"/>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48AD71B1-5DAB-4256-8D69-C0A00BAE1EDC}"/>
              </a:ext>
            </a:extLst>
          </p:cNvPr>
          <p:cNvSpPr/>
          <p:nvPr/>
        </p:nvSpPr>
        <p:spPr>
          <a:xfrm>
            <a:off x="622300" y="2819400"/>
            <a:ext cx="1941513" cy="2862263"/>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Healthcare workforce is an interagency and inter-disciplinary issue.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Possibilities for changing the “flow” exist at each level.</a:t>
            </a:r>
          </a:p>
        </p:txBody>
      </p:sp>
      <p:sp>
        <p:nvSpPr>
          <p:cNvPr id="12294" name="Slide Number Placeholder 3">
            <a:extLst>
              <a:ext uri="{FF2B5EF4-FFF2-40B4-BE49-F238E27FC236}">
                <a16:creationId xmlns:a16="http://schemas.microsoft.com/office/drawing/2014/main" id="{19AA5344-5BC4-4CD1-B195-EA4D2CA4874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43C03A-7F02-4EA2-A7B8-EE2A3B0F0E1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00C76995-BCF3-B747-B39C-A4384005EDE2}"/>
              </a:ext>
            </a:extLst>
          </p:cNvPr>
          <p:cNvSpPr>
            <a:spLocks noGrp="1"/>
          </p:cNvSpPr>
          <p:nvPr>
            <p:ph type="title"/>
          </p:nvPr>
        </p:nvSpPr>
        <p:spPr/>
        <p:txBody>
          <a:bodyPr/>
          <a:lstStyle/>
          <a:p>
            <a:r>
              <a:rPr lang="en-US" dirty="0"/>
              <a:t>Agenda</a:t>
            </a:r>
          </a:p>
        </p:txBody>
      </p:sp>
      <p:sp>
        <p:nvSpPr>
          <p:cNvPr id="23" name="Content Placeholder 22">
            <a:extLst>
              <a:ext uri="{FF2B5EF4-FFF2-40B4-BE49-F238E27FC236}">
                <a16:creationId xmlns:a16="http://schemas.microsoft.com/office/drawing/2014/main" id="{7278FD4F-1C2B-2942-8D0C-53768DC840CC}"/>
              </a:ext>
            </a:extLst>
          </p:cNvPr>
          <p:cNvSpPr>
            <a:spLocks noGrp="1"/>
          </p:cNvSpPr>
          <p:nvPr>
            <p:ph idx="1"/>
          </p:nvPr>
        </p:nvSpPr>
        <p:spPr/>
        <p:txBody>
          <a:bodyPr>
            <a:normAutofit/>
          </a:bodyPr>
          <a:lstStyle/>
          <a:p>
            <a:pPr marL="514350" indent="-514350">
              <a:buAutoNum type="romanUcPeriod"/>
            </a:pPr>
            <a:r>
              <a:rPr lang="en-US" sz="2400" dirty="0"/>
              <a:t>Welcome/ Roll Call</a:t>
            </a:r>
          </a:p>
          <a:p>
            <a:pPr marL="514350" indent="-514350">
              <a:buAutoNum type="romanUcPeriod"/>
            </a:pPr>
            <a:r>
              <a:rPr lang="en-US" sz="2400" dirty="0"/>
              <a:t>Opening Business/ Remarks</a:t>
            </a:r>
          </a:p>
          <a:p>
            <a:pPr marL="514350" indent="-514350">
              <a:buAutoNum type="romanUcPeriod"/>
            </a:pPr>
            <a:r>
              <a:rPr lang="en-US" sz="2400" dirty="0"/>
              <a:t>Priority Presentations and Discussion</a:t>
            </a:r>
          </a:p>
          <a:p>
            <a:pPr marL="514350" indent="-514350">
              <a:buAutoNum type="romanUcPeriod"/>
            </a:pPr>
            <a:r>
              <a:rPr lang="en-US" sz="2400" dirty="0"/>
              <a:t>Next Steps</a:t>
            </a:r>
          </a:p>
          <a:p>
            <a:pPr marL="514350" indent="-514350">
              <a:buAutoNum type="romanUcPeriod"/>
            </a:pPr>
            <a:r>
              <a:rPr lang="en-US" sz="2400" dirty="0"/>
              <a:t>Open Discussion with Public Comment</a:t>
            </a:r>
          </a:p>
          <a:p>
            <a:pPr marL="514350" indent="-514350">
              <a:buAutoNum type="romanUcPeriod"/>
            </a:pPr>
            <a:r>
              <a:rPr lang="en-US" sz="2400" dirty="0"/>
              <a:t>Adjournment</a:t>
            </a:r>
          </a:p>
        </p:txBody>
      </p:sp>
      <p:sp>
        <p:nvSpPr>
          <p:cNvPr id="16" name="Slide Number Placeholder 15">
            <a:extLst>
              <a:ext uri="{FF2B5EF4-FFF2-40B4-BE49-F238E27FC236}">
                <a16:creationId xmlns:a16="http://schemas.microsoft.com/office/drawing/2014/main" id="{C05AB5DB-11E6-0642-BA3D-11DE2A62E20B}"/>
              </a:ext>
            </a:extLst>
          </p:cNvPr>
          <p:cNvSpPr>
            <a:spLocks noGrp="1"/>
          </p:cNvSpPr>
          <p:nvPr>
            <p:ph type="sldNum" sz="quarter" idx="12"/>
          </p:nvPr>
        </p:nvSpPr>
        <p:spPr/>
        <p:txBody>
          <a:bodyPr/>
          <a:lstStyle/>
          <a:p>
            <a:fld id="{EB4BE1A8-99A0-BE4B-B404-CE990ED5FA0C}" type="slidenum">
              <a:rPr lang="en-US" smtClean="0"/>
              <a:pPr/>
              <a:t>2</a:t>
            </a:fld>
            <a:endParaRPr lang="en-US" dirty="0"/>
          </a:p>
        </p:txBody>
      </p:sp>
      <p:sp>
        <p:nvSpPr>
          <p:cNvPr id="24" name="Text Placeholder 23">
            <a:extLst>
              <a:ext uri="{FF2B5EF4-FFF2-40B4-BE49-F238E27FC236}">
                <a16:creationId xmlns:a16="http://schemas.microsoft.com/office/drawing/2014/main" id="{C8541A88-A89D-0A48-9E7C-9F97B12DBA96}"/>
              </a:ext>
            </a:extLst>
          </p:cNvPr>
          <p:cNvSpPr>
            <a:spLocks noGrp="1"/>
          </p:cNvSpPr>
          <p:nvPr>
            <p:ph type="body" sz="quarter" idx="13"/>
          </p:nvPr>
        </p:nvSpPr>
        <p:spPr/>
        <p:txBody>
          <a:bodyPr/>
          <a:lstStyle/>
          <a:p>
            <a:r>
              <a:rPr lang="en-US" dirty="0"/>
              <a:t>MLARP Workgroup</a:t>
            </a:r>
          </a:p>
        </p:txBody>
      </p:sp>
    </p:spTree>
    <p:extLst>
      <p:ext uri="{BB962C8B-B14F-4D97-AF65-F5344CB8AC3E}">
        <p14:creationId xmlns:p14="http://schemas.microsoft.com/office/powerpoint/2010/main" val="322143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8">
            <a:extLst>
              <a:ext uri="{FF2B5EF4-FFF2-40B4-BE49-F238E27FC236}">
                <a16:creationId xmlns:a16="http://schemas.microsoft.com/office/drawing/2014/main" id="{2C7D50B4-8A54-4B50-AB01-70B1ED1A5803}"/>
              </a:ext>
            </a:extLst>
          </p:cNvPr>
          <p:cNvSpPr>
            <a:spLocks noGrp="1" noChangeArrowheads="1"/>
          </p:cNvSpPr>
          <p:nvPr>
            <p:ph type="title"/>
          </p:nvPr>
        </p:nvSpPr>
        <p:spPr>
          <a:xfrm>
            <a:off x="533400" y="185738"/>
            <a:ext cx="8229600" cy="990600"/>
          </a:xfrm>
        </p:spPr>
        <p:txBody>
          <a:bodyPr/>
          <a:lstStyle/>
          <a:p>
            <a:r>
              <a:rPr lang="en-US" altLang="en-US"/>
              <a:t>SHARP:  History</a:t>
            </a:r>
          </a:p>
        </p:txBody>
      </p:sp>
      <p:sp>
        <p:nvSpPr>
          <p:cNvPr id="13315" name="Text Placeholder 9">
            <a:extLst>
              <a:ext uri="{FF2B5EF4-FFF2-40B4-BE49-F238E27FC236}">
                <a16:creationId xmlns:a16="http://schemas.microsoft.com/office/drawing/2014/main" id="{8CD03CCE-96B9-4A9C-BD05-B1DC1C8D7995}"/>
              </a:ext>
            </a:extLst>
          </p:cNvPr>
          <p:cNvSpPr>
            <a:spLocks noGrp="1" noChangeArrowheads="1"/>
          </p:cNvSpPr>
          <p:nvPr>
            <p:ph type="body" idx="1"/>
          </p:nvPr>
        </p:nvSpPr>
        <p:spPr>
          <a:xfrm>
            <a:off x="1409700" y="1555750"/>
            <a:ext cx="1295400" cy="639763"/>
          </a:xfrm>
        </p:spPr>
        <p:txBody>
          <a:bodyPr/>
          <a:lstStyle/>
          <a:p>
            <a:r>
              <a:rPr lang="en-US" altLang="en-US"/>
              <a:t>Year</a:t>
            </a:r>
          </a:p>
        </p:txBody>
      </p:sp>
      <p:sp>
        <p:nvSpPr>
          <p:cNvPr id="13316" name="Content Placeholder 10">
            <a:extLst>
              <a:ext uri="{FF2B5EF4-FFF2-40B4-BE49-F238E27FC236}">
                <a16:creationId xmlns:a16="http://schemas.microsoft.com/office/drawing/2014/main" id="{4C040F5E-ADAC-4EAD-88C2-0BDA82D20CAF}"/>
              </a:ext>
            </a:extLst>
          </p:cNvPr>
          <p:cNvSpPr>
            <a:spLocks noGrp="1" noChangeArrowheads="1"/>
          </p:cNvSpPr>
          <p:nvPr>
            <p:ph sz="half" idx="2"/>
          </p:nvPr>
        </p:nvSpPr>
        <p:spPr>
          <a:xfrm>
            <a:off x="1143000" y="2185988"/>
            <a:ext cx="1828800" cy="3951287"/>
          </a:xfrm>
        </p:spPr>
        <p:txBody>
          <a:bodyPr/>
          <a:lstStyle/>
          <a:p>
            <a:r>
              <a:rPr lang="en-US" altLang="en-US"/>
              <a:t>2008</a:t>
            </a:r>
          </a:p>
          <a:p>
            <a:r>
              <a:rPr lang="en-US" altLang="en-US"/>
              <a:t>2009</a:t>
            </a:r>
          </a:p>
          <a:p>
            <a:r>
              <a:rPr lang="en-US" altLang="en-US"/>
              <a:t>2010 </a:t>
            </a:r>
          </a:p>
          <a:p>
            <a:r>
              <a:rPr lang="en-US" altLang="en-US"/>
              <a:t>2012</a:t>
            </a:r>
          </a:p>
          <a:p>
            <a:r>
              <a:rPr lang="en-US" altLang="en-US"/>
              <a:t>2013</a:t>
            </a:r>
          </a:p>
          <a:p>
            <a:r>
              <a:rPr lang="en-US" altLang="en-US"/>
              <a:t>2015</a:t>
            </a:r>
          </a:p>
          <a:p>
            <a:r>
              <a:rPr lang="en-US" altLang="en-US"/>
              <a:t>2016</a:t>
            </a:r>
          </a:p>
          <a:p>
            <a:r>
              <a:rPr lang="en-US" altLang="en-US"/>
              <a:t>2018</a:t>
            </a:r>
          </a:p>
          <a:p>
            <a:r>
              <a:rPr lang="en-US" altLang="en-US"/>
              <a:t>2019</a:t>
            </a:r>
          </a:p>
        </p:txBody>
      </p:sp>
      <p:sp>
        <p:nvSpPr>
          <p:cNvPr id="13317" name="Text Placeholder 11">
            <a:extLst>
              <a:ext uri="{FF2B5EF4-FFF2-40B4-BE49-F238E27FC236}">
                <a16:creationId xmlns:a16="http://schemas.microsoft.com/office/drawing/2014/main" id="{C093467C-3779-466D-80B5-DD929FC4F265}"/>
              </a:ext>
            </a:extLst>
          </p:cNvPr>
          <p:cNvSpPr>
            <a:spLocks noGrp="1" noChangeArrowheads="1"/>
          </p:cNvSpPr>
          <p:nvPr>
            <p:ph type="body" sz="quarter" idx="3"/>
          </p:nvPr>
        </p:nvSpPr>
        <p:spPr>
          <a:xfrm>
            <a:off x="4111625" y="1555750"/>
            <a:ext cx="2060575" cy="639763"/>
          </a:xfrm>
        </p:spPr>
        <p:txBody>
          <a:bodyPr/>
          <a:lstStyle/>
          <a:p>
            <a:r>
              <a:rPr lang="en-US" altLang="en-US"/>
              <a:t>  Milestone</a:t>
            </a:r>
          </a:p>
        </p:txBody>
      </p:sp>
      <p:sp>
        <p:nvSpPr>
          <p:cNvPr id="13318" name="Content Placeholder 12">
            <a:extLst>
              <a:ext uri="{FF2B5EF4-FFF2-40B4-BE49-F238E27FC236}">
                <a16:creationId xmlns:a16="http://schemas.microsoft.com/office/drawing/2014/main" id="{D898A8DA-78E6-475E-8485-9FF931E09B47}"/>
              </a:ext>
            </a:extLst>
          </p:cNvPr>
          <p:cNvSpPr>
            <a:spLocks noGrp="1" noChangeArrowheads="1"/>
          </p:cNvSpPr>
          <p:nvPr>
            <p:ph sz="quarter" idx="4"/>
          </p:nvPr>
        </p:nvSpPr>
        <p:spPr>
          <a:xfrm>
            <a:off x="2895600" y="2185988"/>
            <a:ext cx="5105400" cy="3951287"/>
          </a:xfrm>
        </p:spPr>
        <p:txBody>
          <a:bodyPr/>
          <a:lstStyle/>
          <a:p>
            <a:r>
              <a:rPr lang="en-US" altLang="en-US"/>
              <a:t>Dental Workforce:  HRSA Grant</a:t>
            </a:r>
          </a:p>
          <a:p>
            <a:r>
              <a:rPr lang="en-US" altLang="en-US"/>
              <a:t>SHARP-1:  1</a:t>
            </a:r>
            <a:r>
              <a:rPr lang="en-US" altLang="en-US" baseline="30000"/>
              <a:t>st</a:t>
            </a:r>
            <a:r>
              <a:rPr lang="en-US" altLang="en-US"/>
              <a:t> HRSA Grant</a:t>
            </a:r>
          </a:p>
          <a:p>
            <a:r>
              <a:rPr lang="en-US" altLang="en-US"/>
              <a:t>SHARP-1:  1st Contracts Issued</a:t>
            </a:r>
          </a:p>
          <a:p>
            <a:r>
              <a:rPr lang="en-US" altLang="en-US"/>
              <a:t>SHARP-2:  Passes Unanimously</a:t>
            </a:r>
          </a:p>
          <a:p>
            <a:r>
              <a:rPr lang="en-US" altLang="en-US"/>
              <a:t>SHARP-2:  1</a:t>
            </a:r>
            <a:r>
              <a:rPr lang="en-US" altLang="en-US" baseline="30000"/>
              <a:t>st</a:t>
            </a:r>
            <a:r>
              <a:rPr lang="en-US" altLang="en-US"/>
              <a:t> Contracts Issued</a:t>
            </a:r>
          </a:p>
          <a:p>
            <a:r>
              <a:rPr lang="en-US" altLang="en-US"/>
              <a:t>SHARP-1:  3</a:t>
            </a:r>
            <a:r>
              <a:rPr lang="en-US" altLang="en-US" baseline="30000"/>
              <a:t>rd</a:t>
            </a:r>
            <a:r>
              <a:rPr lang="en-US" altLang="en-US"/>
              <a:t> HRSA Grant</a:t>
            </a:r>
          </a:p>
          <a:p>
            <a:r>
              <a:rPr lang="en-US" altLang="en-US"/>
              <a:t>SHARP-2:  Last Contracts Issued</a:t>
            </a:r>
          </a:p>
          <a:p>
            <a:r>
              <a:rPr lang="en-US" altLang="en-US"/>
              <a:t>SHARP-1:  4</a:t>
            </a:r>
            <a:r>
              <a:rPr lang="en-US" altLang="en-US" baseline="30000"/>
              <a:t>th</a:t>
            </a:r>
            <a:r>
              <a:rPr lang="en-US" altLang="en-US"/>
              <a:t> HRSA Grant</a:t>
            </a:r>
          </a:p>
          <a:p>
            <a:r>
              <a:rPr lang="en-US" altLang="en-US"/>
              <a:t>SHARP-3:  Passes Unanimously</a:t>
            </a:r>
          </a:p>
        </p:txBody>
      </p:sp>
      <p:sp>
        <p:nvSpPr>
          <p:cNvPr id="4" name="Footer Placeholder 3">
            <a:extLst>
              <a:ext uri="{FF2B5EF4-FFF2-40B4-BE49-F238E27FC236}">
                <a16:creationId xmlns:a16="http://schemas.microsoft.com/office/drawing/2014/main" id="{B4ECB082-7163-48DD-8CFA-25990B7989EC}"/>
              </a:ext>
            </a:extLst>
          </p:cNvPr>
          <p:cNvSpPr>
            <a:spLocks noGrp="1"/>
          </p:cNvSpPr>
          <p:nvPr>
            <p:ph type="ftr" sz="quarter" idx="11"/>
          </p:nvPr>
        </p:nvSpPr>
        <p:spPr>
          <a:xfrm>
            <a:off x="2420938" y="6245225"/>
            <a:ext cx="4724400" cy="427038"/>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320" name="Slide Number Placeholder 1">
            <a:extLst>
              <a:ext uri="{FF2B5EF4-FFF2-40B4-BE49-F238E27FC236}">
                <a16:creationId xmlns:a16="http://schemas.microsoft.com/office/drawing/2014/main" id="{669404DA-E380-4BF8-A340-1C6CF001E03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8888A8-7023-41E3-9E28-6363B357158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C9B85BC-1142-44B6-A126-000FB28B00F2}"/>
              </a:ext>
            </a:extLst>
          </p:cNvPr>
          <p:cNvSpPr>
            <a:spLocks noGrp="1"/>
          </p:cNvSpPr>
          <p:nvPr>
            <p:ph type="ftr" sz="quarter" idx="11"/>
          </p:nvPr>
        </p:nvSpPr>
        <p:spPr>
          <a:xfrm>
            <a:off x="2266950" y="6381750"/>
            <a:ext cx="46101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146539C-A957-42E6-A7A4-6481DB2E5390}"/>
              </a:ext>
            </a:extLst>
          </p:cNvPr>
          <p:cNvSpPr txBox="1">
            <a:spLocks/>
          </p:cNvSpPr>
          <p:nvPr/>
        </p:nvSpPr>
        <p:spPr>
          <a:xfrm>
            <a:off x="685800" y="228600"/>
            <a:ext cx="7772400" cy="2003425"/>
          </a:xfrm>
          <a:prstGeom prst="rect">
            <a:avLst/>
          </a:prstGeom>
        </p:spPr>
        <p:txBody>
          <a:bodyPr>
            <a:normAutofit fontScale="97500" lnSpcReduction="10000"/>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Arial"/>
                <a:ea typeface="+mj-ea"/>
                <a:cs typeface="Arial" pitchFamily="34" charset="0"/>
              </a:rPr>
              <a:t>SHARP: Experience</a:t>
            </a:r>
            <a:br>
              <a:rPr kumimoji="0" lang="en-US" sz="4400" b="0" i="0" u="none" strike="noStrike" kern="0" cap="none" spc="0" normalizeH="0" baseline="0" noProof="0" dirty="0">
                <a:ln>
                  <a:noFill/>
                </a:ln>
                <a:solidFill>
                  <a:srgbClr val="FFFFFF"/>
                </a:solidFill>
                <a:effectLst/>
                <a:uLnTx/>
                <a:uFillTx/>
                <a:latin typeface="Arial"/>
                <a:ea typeface="+mj-ea"/>
                <a:cs typeface="Arial" pitchFamily="34" charset="0"/>
              </a:rPr>
            </a:br>
            <a:br>
              <a:rPr kumimoji="0" lang="en-US" sz="4400" b="0" i="0" u="none" strike="noStrike" kern="0" cap="none" spc="0" normalizeH="0" baseline="0" noProof="0" dirty="0">
                <a:ln>
                  <a:noFill/>
                </a:ln>
                <a:solidFill>
                  <a:srgbClr val="FFFFFF"/>
                </a:solidFill>
                <a:effectLst/>
                <a:uLnTx/>
                <a:uFillTx/>
                <a:latin typeface="Arial"/>
                <a:ea typeface="+mj-ea"/>
                <a:cs typeface="+mj-cs"/>
              </a:rPr>
            </a:br>
            <a:endParaRPr kumimoji="0" lang="en-US" sz="4400" b="0" i="0" u="none" strike="noStrike" kern="0" cap="none" spc="0" normalizeH="0" baseline="0" noProof="0" dirty="0">
              <a:ln>
                <a:noFill/>
              </a:ln>
              <a:solidFill>
                <a:srgbClr val="FFFFFF"/>
              </a:solidFill>
              <a:effectLst/>
              <a:uLnTx/>
              <a:uFillTx/>
              <a:latin typeface="Arial"/>
              <a:ea typeface="+mj-ea"/>
              <a:cs typeface="+mj-cs"/>
            </a:endParaRPr>
          </a:p>
        </p:txBody>
      </p:sp>
      <p:pic>
        <p:nvPicPr>
          <p:cNvPr id="14340" name="Picture 2">
            <a:extLst>
              <a:ext uri="{FF2B5EF4-FFF2-40B4-BE49-F238E27FC236}">
                <a16:creationId xmlns:a16="http://schemas.microsoft.com/office/drawing/2014/main" id="{E6BBB652-36E9-4D88-AAA9-A26359B51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603375"/>
            <a:ext cx="61722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Slide Number Placeholder 6">
            <a:extLst>
              <a:ext uri="{FF2B5EF4-FFF2-40B4-BE49-F238E27FC236}">
                <a16:creationId xmlns:a16="http://schemas.microsoft.com/office/drawing/2014/main" id="{167B67D8-BA9A-4C0C-8C41-B9F64E20286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86E0BF-5A52-4BA2-AE48-61BFB0823CC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a:extLst>
              <a:ext uri="{FF2B5EF4-FFF2-40B4-BE49-F238E27FC236}">
                <a16:creationId xmlns:a16="http://schemas.microsoft.com/office/drawing/2014/main" id="{868DCD9A-D9B5-408C-847F-EDF36CE90BF4}"/>
              </a:ext>
            </a:extLst>
          </p:cNvPr>
          <p:cNvSpPr>
            <a:spLocks noGrp="1" noChangeArrowheads="1"/>
          </p:cNvSpPr>
          <p:nvPr>
            <p:ph type="title"/>
          </p:nvPr>
        </p:nvSpPr>
        <p:spPr>
          <a:xfrm>
            <a:off x="481013" y="152400"/>
            <a:ext cx="8229600" cy="762000"/>
          </a:xfrm>
        </p:spPr>
        <p:txBody>
          <a:bodyPr/>
          <a:lstStyle/>
          <a:p>
            <a:r>
              <a:rPr lang="en-US" altLang="en-US"/>
              <a:t>Data Collection &amp; Analysis</a:t>
            </a:r>
          </a:p>
        </p:txBody>
      </p:sp>
      <p:sp>
        <p:nvSpPr>
          <p:cNvPr id="15363" name="Content Placeholder 7">
            <a:extLst>
              <a:ext uri="{FF2B5EF4-FFF2-40B4-BE49-F238E27FC236}">
                <a16:creationId xmlns:a16="http://schemas.microsoft.com/office/drawing/2014/main" id="{950CBD51-47F8-49E2-B271-6C183C2E6939}"/>
              </a:ext>
            </a:extLst>
          </p:cNvPr>
          <p:cNvSpPr>
            <a:spLocks noGrp="1" noChangeArrowheads="1"/>
          </p:cNvSpPr>
          <p:nvPr>
            <p:ph idx="1"/>
          </p:nvPr>
        </p:nvSpPr>
        <p:spPr>
          <a:xfrm>
            <a:off x="1112838" y="2057400"/>
            <a:ext cx="6477000" cy="3962400"/>
          </a:xfrm>
        </p:spPr>
        <p:txBody>
          <a:bodyPr/>
          <a:lstStyle/>
          <a:p>
            <a:pPr marL="742950" indent="-742950">
              <a:buFontTx/>
              <a:buAutoNum type="arabicPeriod"/>
            </a:pPr>
            <a:r>
              <a:rPr lang="en-US" altLang="en-US" sz="3600"/>
              <a:t>Quarterly Work Reports</a:t>
            </a:r>
          </a:p>
          <a:p>
            <a:pPr marL="742950" indent="-742950">
              <a:buFontTx/>
              <a:buAutoNum type="arabicPeriod"/>
            </a:pPr>
            <a:r>
              <a:rPr lang="en-US" altLang="en-US" sz="3600"/>
              <a:t>Practice Sights (Prism)</a:t>
            </a:r>
          </a:p>
          <a:p>
            <a:pPr marL="742950" indent="-742950">
              <a:buFontTx/>
              <a:buAutoNum type="arabicPeriod"/>
            </a:pPr>
            <a:r>
              <a:rPr lang="en-US" altLang="en-US" sz="3600"/>
              <a:t>Reports to:</a:t>
            </a:r>
          </a:p>
          <a:p>
            <a:pPr marL="1143000" lvl="1" indent="-742950">
              <a:buFontTx/>
              <a:buAutoNum type="arabicPeriod"/>
            </a:pPr>
            <a:r>
              <a:rPr lang="en-US" altLang="en-US" sz="3200"/>
              <a:t>Federal HRSA</a:t>
            </a:r>
          </a:p>
          <a:p>
            <a:pPr marL="1143000" lvl="1" indent="-742950">
              <a:buFontTx/>
              <a:buAutoNum type="arabicPeriod"/>
            </a:pPr>
            <a:r>
              <a:rPr lang="en-US" altLang="en-US" sz="3200"/>
              <a:t>AK MH Trust</a:t>
            </a:r>
          </a:p>
          <a:p>
            <a:pPr marL="1143000" lvl="1" indent="-742950">
              <a:buFontTx/>
              <a:buAutoNum type="arabicPeriod"/>
            </a:pPr>
            <a:r>
              <a:rPr lang="en-US" altLang="en-US" sz="3200"/>
              <a:t>DHSS</a:t>
            </a:r>
          </a:p>
        </p:txBody>
      </p:sp>
      <p:sp>
        <p:nvSpPr>
          <p:cNvPr id="3" name="Footer Placeholder 2">
            <a:extLst>
              <a:ext uri="{FF2B5EF4-FFF2-40B4-BE49-F238E27FC236}">
                <a16:creationId xmlns:a16="http://schemas.microsoft.com/office/drawing/2014/main" id="{8C7D129B-211A-4B41-9A94-341CAD7449B9}"/>
              </a:ext>
            </a:extLst>
          </p:cNvPr>
          <p:cNvSpPr>
            <a:spLocks noGrp="1"/>
          </p:cNvSpPr>
          <p:nvPr>
            <p:ph type="ftr" sz="quarter" idx="11"/>
          </p:nvPr>
        </p:nvSpPr>
        <p:spPr>
          <a:xfrm>
            <a:off x="5029200" y="6248400"/>
            <a:ext cx="32004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SHARP - with Maryland – 3/12/21</a:t>
            </a:r>
          </a:p>
        </p:txBody>
      </p:sp>
      <p:sp>
        <p:nvSpPr>
          <p:cNvPr id="15365" name="Slide Number Placeholder 1">
            <a:extLst>
              <a:ext uri="{FF2B5EF4-FFF2-40B4-BE49-F238E27FC236}">
                <a16:creationId xmlns:a16="http://schemas.microsoft.com/office/drawing/2014/main" id="{2F2A488E-3E58-47D0-9976-2787917FE15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C26BD-D52F-4907-A1B4-07D594EC5A6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D9F2-BB2B-4827-8B03-C0DEF3DD9402}"/>
              </a:ext>
            </a:extLst>
          </p:cNvPr>
          <p:cNvSpPr txBox="1">
            <a:spLocks/>
          </p:cNvSpPr>
          <p:nvPr/>
        </p:nvSpPr>
        <p:spPr>
          <a:xfrm>
            <a:off x="685800" y="90488"/>
            <a:ext cx="7772400" cy="847725"/>
          </a:xfrm>
          <a:prstGeom prst="rect">
            <a:avLst/>
          </a:prstGeom>
        </p:spPr>
        <p:txBody>
          <a:bodyPr>
            <a:normAutofit fontScale="90000"/>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900" b="0" i="0" u="none" strike="noStrike" kern="0" cap="none" spc="0" normalizeH="0" baseline="0" noProof="0" dirty="0">
                <a:ln>
                  <a:noFill/>
                </a:ln>
                <a:solidFill>
                  <a:srgbClr val="FFFFFF"/>
                </a:solidFill>
                <a:effectLst/>
                <a:uLnTx/>
                <a:uFillTx/>
                <a:latin typeface="Arial"/>
                <a:ea typeface="+mj-ea"/>
                <a:cs typeface="Arial" pitchFamily="34" charset="0"/>
              </a:rPr>
              <a:t>SFY 2017-2020:  Care Visits</a:t>
            </a:r>
            <a:endParaRPr kumimoji="0" lang="en-US" sz="4400" b="0" i="0" u="none" strike="noStrike" kern="0" cap="none" spc="0" normalizeH="0" baseline="0" noProof="0" dirty="0">
              <a:ln>
                <a:noFill/>
              </a:ln>
              <a:solidFill>
                <a:srgbClr val="FFFFFF"/>
              </a:solidFill>
              <a:effectLst/>
              <a:uLnTx/>
              <a:uFillTx/>
              <a:latin typeface="Arial"/>
              <a:ea typeface="+mj-ea"/>
              <a:cs typeface="+mj-cs"/>
            </a:endParaRPr>
          </a:p>
        </p:txBody>
      </p:sp>
      <p:sp>
        <p:nvSpPr>
          <p:cNvPr id="16387" name="Slide Number Placeholder 2">
            <a:extLst>
              <a:ext uri="{FF2B5EF4-FFF2-40B4-BE49-F238E27FC236}">
                <a16:creationId xmlns:a16="http://schemas.microsoft.com/office/drawing/2014/main" id="{313452F8-0E33-4890-81E4-97B31631CA5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5572DC-8722-49BA-85C3-8B08F68890D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6388" name="Picture 3">
            <a:extLst>
              <a:ext uri="{FF2B5EF4-FFF2-40B4-BE49-F238E27FC236}">
                <a16:creationId xmlns:a16="http://schemas.microsoft.com/office/drawing/2014/main" id="{582A1BE1-D6BA-493D-A644-2084F26D4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828800"/>
            <a:ext cx="8696325"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4">
            <a:extLst>
              <a:ext uri="{FF2B5EF4-FFF2-40B4-BE49-F238E27FC236}">
                <a16:creationId xmlns:a16="http://schemas.microsoft.com/office/drawing/2014/main" id="{30398A13-219B-4CE8-9584-114B0BCBA1F6}"/>
              </a:ext>
            </a:extLst>
          </p:cNvPr>
          <p:cNvSpPr txBox="1">
            <a:spLocks noChangeArrowheads="1"/>
          </p:cNvSpPr>
          <p:nvPr/>
        </p:nvSpPr>
        <p:spPr bwMode="auto">
          <a:xfrm>
            <a:off x="223838" y="6019800"/>
            <a:ext cx="2886075"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Unduplicated visit count, within clinician .. (without pharmacists)</a:t>
            </a:r>
          </a:p>
        </p:txBody>
      </p:sp>
      <p:sp>
        <p:nvSpPr>
          <p:cNvPr id="3" name="Footer Placeholder 2">
            <a:extLst>
              <a:ext uri="{FF2B5EF4-FFF2-40B4-BE49-F238E27FC236}">
                <a16:creationId xmlns:a16="http://schemas.microsoft.com/office/drawing/2014/main" id="{49AF75D7-113E-459E-B375-B73FD56223C0}"/>
              </a:ext>
            </a:extLst>
          </p:cNvPr>
          <p:cNvSpPr>
            <a:spLocks noGrp="1"/>
          </p:cNvSpPr>
          <p:nvPr>
            <p:ph type="ftr" sz="quarter" idx="11"/>
          </p:nvPr>
        </p:nvSpPr>
        <p:spPr>
          <a:xfrm>
            <a:off x="5538788" y="612775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F2A3-8B0B-4E43-BD3E-B3ED6FA9CF38}"/>
              </a:ext>
            </a:extLst>
          </p:cNvPr>
          <p:cNvSpPr txBox="1">
            <a:spLocks/>
          </p:cNvSpPr>
          <p:nvPr/>
        </p:nvSpPr>
        <p:spPr>
          <a:xfrm>
            <a:off x="762000" y="119063"/>
            <a:ext cx="7772400" cy="847725"/>
          </a:xfrm>
          <a:prstGeom prst="rect">
            <a:avLst/>
          </a:prstGeom>
        </p:spPr>
        <p:txBody>
          <a:bodyPr>
            <a:normAutofit fontScale="97500"/>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900" b="0" i="0" u="none" strike="noStrike" kern="0" cap="none" spc="0" normalizeH="0" baseline="0" noProof="0" dirty="0">
                <a:ln>
                  <a:noFill/>
                </a:ln>
                <a:solidFill>
                  <a:srgbClr val="FFFFFF"/>
                </a:solidFill>
                <a:effectLst/>
                <a:uLnTx/>
                <a:uFillTx/>
                <a:latin typeface="Arial"/>
                <a:ea typeface="+mj-ea"/>
                <a:cs typeface="Arial" pitchFamily="34" charset="0"/>
              </a:rPr>
              <a:t>SFY’16-’20:  Communities</a:t>
            </a:r>
            <a:endParaRPr kumimoji="0" lang="en-US" sz="4400" b="0" i="0" u="none" strike="noStrike" kern="0" cap="none" spc="0" normalizeH="0" baseline="0" noProof="0" dirty="0">
              <a:ln>
                <a:noFill/>
              </a:ln>
              <a:solidFill>
                <a:srgbClr val="FFFFFF"/>
              </a:solidFill>
              <a:effectLst/>
              <a:uLnTx/>
              <a:uFillTx/>
              <a:latin typeface="Arial"/>
              <a:ea typeface="+mj-ea"/>
              <a:cs typeface="+mj-cs"/>
            </a:endParaRPr>
          </a:p>
        </p:txBody>
      </p:sp>
      <p:sp>
        <p:nvSpPr>
          <p:cNvPr id="17411" name="Slide Number Placeholder 2">
            <a:extLst>
              <a:ext uri="{FF2B5EF4-FFF2-40B4-BE49-F238E27FC236}">
                <a16:creationId xmlns:a16="http://schemas.microsoft.com/office/drawing/2014/main" id="{20231B10-F4BB-413F-81DE-1E670DEFC91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06631A-06F3-46F2-B98D-7F8E519858F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7412" name="Picture 5">
            <a:extLst>
              <a:ext uri="{FF2B5EF4-FFF2-40B4-BE49-F238E27FC236}">
                <a16:creationId xmlns:a16="http://schemas.microsoft.com/office/drawing/2014/main" id="{3CE3CA45-6FE2-4F66-859E-DB3F8D71E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5715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a:extLst>
              <a:ext uri="{FF2B5EF4-FFF2-40B4-BE49-F238E27FC236}">
                <a16:creationId xmlns:a16="http://schemas.microsoft.com/office/drawing/2014/main" id="{BDE98767-3AC9-4E04-8F95-2D8C4A306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760538"/>
            <a:ext cx="30988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69926896-5D0F-496E-8CFA-660FDB731B67}"/>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Alaska SHARP - with Maryland – 3/12/21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D5D8058-4872-45AB-977A-45F5004FA6C9}"/>
              </a:ext>
            </a:extLst>
          </p:cNvPr>
          <p:cNvSpPr>
            <a:spLocks noGrp="1"/>
          </p:cNvSpPr>
          <p:nvPr>
            <p:ph type="ftr" sz="quarter" idx="11"/>
          </p:nvPr>
        </p:nvSpPr>
        <p:spPr>
          <a:xfrm>
            <a:off x="2362200" y="6329363"/>
            <a:ext cx="4762500" cy="30797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582F6BC3-2D00-4901-89C5-E74077BDA64B}"/>
              </a:ext>
            </a:extLst>
          </p:cNvPr>
          <p:cNvSpPr txBox="1">
            <a:spLocks/>
          </p:cNvSpPr>
          <p:nvPr/>
        </p:nvSpPr>
        <p:spPr>
          <a:xfrm>
            <a:off x="685800" y="214313"/>
            <a:ext cx="7772400" cy="909637"/>
          </a:xfrm>
          <a:prstGeom prst="rect">
            <a:avLst/>
          </a:prstGeom>
        </p:spPr>
        <p:txBody>
          <a:bodyPr>
            <a:normAutofit fontScale="97500"/>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Arial"/>
                <a:ea typeface="+mj-ea"/>
                <a:cs typeface="Arial" pitchFamily="34" charset="0"/>
              </a:rPr>
              <a:t>SHARP:  Budget</a:t>
            </a:r>
            <a:endParaRPr kumimoji="0" lang="en-US" sz="4400" b="0" i="0" u="none" strike="noStrike" kern="0" cap="none" spc="0" normalizeH="0" baseline="0" noProof="0" dirty="0">
              <a:ln>
                <a:noFill/>
              </a:ln>
              <a:solidFill>
                <a:srgbClr val="FFFFFF"/>
              </a:solidFill>
              <a:effectLst/>
              <a:uLnTx/>
              <a:uFillTx/>
              <a:latin typeface="Arial"/>
              <a:ea typeface="+mj-ea"/>
              <a:cs typeface="+mj-cs"/>
            </a:endParaRPr>
          </a:p>
        </p:txBody>
      </p:sp>
      <p:sp>
        <p:nvSpPr>
          <p:cNvPr id="18436" name="Slide Number Placeholder 2">
            <a:extLst>
              <a:ext uri="{FF2B5EF4-FFF2-40B4-BE49-F238E27FC236}">
                <a16:creationId xmlns:a16="http://schemas.microsoft.com/office/drawing/2014/main" id="{B504458B-14C7-4955-A50F-FBB5F50CBB4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FBC90B-8651-44F0-861D-4C6D9F17567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37" name="TextBox 6">
            <a:extLst>
              <a:ext uri="{FF2B5EF4-FFF2-40B4-BE49-F238E27FC236}">
                <a16:creationId xmlns:a16="http://schemas.microsoft.com/office/drawing/2014/main" id="{158423B0-C8D2-4D13-8550-C8844ACCDA22}"/>
              </a:ext>
            </a:extLst>
          </p:cNvPr>
          <p:cNvSpPr txBox="1">
            <a:spLocks noChangeArrowheads="1"/>
          </p:cNvSpPr>
          <p:nvPr/>
        </p:nvSpPr>
        <p:spPr bwMode="auto">
          <a:xfrm>
            <a:off x="685800" y="1784350"/>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Total Contract Budget To-Date - Since Program Inception</a:t>
            </a:r>
          </a:p>
        </p:txBody>
      </p:sp>
      <p:pic>
        <p:nvPicPr>
          <p:cNvPr id="18438" name="Picture 7">
            <a:extLst>
              <a:ext uri="{FF2B5EF4-FFF2-40B4-BE49-F238E27FC236}">
                <a16:creationId xmlns:a16="http://schemas.microsoft.com/office/drawing/2014/main" id="{CF93231B-4DA0-48C8-9E0E-10C5B54D9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2771775"/>
            <a:ext cx="73533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EE546FC-ADAF-4B70-98E6-724B844196F0}"/>
              </a:ext>
            </a:extLst>
          </p:cNvPr>
          <p:cNvSpPr>
            <a:spLocks noGrp="1" noChangeArrowheads="1"/>
          </p:cNvSpPr>
          <p:nvPr>
            <p:ph type="title"/>
          </p:nvPr>
        </p:nvSpPr>
        <p:spPr>
          <a:xfrm>
            <a:off x="381000" y="152400"/>
            <a:ext cx="8305800" cy="990600"/>
          </a:xfrm>
        </p:spPr>
        <p:txBody>
          <a:bodyPr/>
          <a:lstStyle/>
          <a:p>
            <a:r>
              <a:rPr lang="en-US" altLang="en-US"/>
              <a:t>SHARP-3:  The Road Ahead</a:t>
            </a:r>
          </a:p>
        </p:txBody>
      </p:sp>
      <p:sp>
        <p:nvSpPr>
          <p:cNvPr id="19459" name="Content Placeholder 2">
            <a:extLst>
              <a:ext uri="{FF2B5EF4-FFF2-40B4-BE49-F238E27FC236}">
                <a16:creationId xmlns:a16="http://schemas.microsoft.com/office/drawing/2014/main" id="{6C741A6C-7F1D-4911-91EE-E2536436E296}"/>
              </a:ext>
            </a:extLst>
          </p:cNvPr>
          <p:cNvSpPr>
            <a:spLocks noGrp="1" noChangeArrowheads="1"/>
          </p:cNvSpPr>
          <p:nvPr>
            <p:ph idx="1"/>
          </p:nvPr>
        </p:nvSpPr>
        <p:spPr>
          <a:xfrm>
            <a:off x="228600" y="1676400"/>
            <a:ext cx="8229600" cy="2590800"/>
          </a:xfrm>
        </p:spPr>
        <p:txBody>
          <a:bodyPr/>
          <a:lstStyle/>
          <a:p>
            <a:r>
              <a:rPr lang="en-US" altLang="en-US"/>
              <a:t>Many more occupations can participate</a:t>
            </a:r>
          </a:p>
          <a:p>
            <a:r>
              <a:rPr lang="en-US" altLang="en-US"/>
              <a:t>Available statewide … No HPSAs</a:t>
            </a:r>
          </a:p>
          <a:p>
            <a:r>
              <a:rPr lang="en-US" altLang="en-US"/>
              <a:t>Broadens healthcare employer eligibilities</a:t>
            </a:r>
          </a:p>
          <a:p>
            <a:r>
              <a:rPr lang="en-US" altLang="en-US"/>
              <a:t>Agency eligibility based on 30% or more of patients “underserved”</a:t>
            </a:r>
          </a:p>
          <a:p>
            <a:r>
              <a:rPr lang="en-US" altLang="en-US"/>
              <a:t>Status: Regs review</a:t>
            </a:r>
          </a:p>
          <a:p>
            <a:r>
              <a:rPr lang="en-US" altLang="en-US" sz="2400"/>
              <a:t>[See copy of Statute &amp; Regs]</a:t>
            </a:r>
          </a:p>
        </p:txBody>
      </p:sp>
      <p:sp>
        <p:nvSpPr>
          <p:cNvPr id="4" name="Footer Placeholder 3">
            <a:extLst>
              <a:ext uri="{FF2B5EF4-FFF2-40B4-BE49-F238E27FC236}">
                <a16:creationId xmlns:a16="http://schemas.microsoft.com/office/drawing/2014/main" id="{89D025AF-2564-45A2-B0B6-FF5BB8E688AC}"/>
              </a:ext>
            </a:extLst>
          </p:cNvPr>
          <p:cNvSpPr>
            <a:spLocks noGrp="1"/>
          </p:cNvSpPr>
          <p:nvPr>
            <p:ph type="ftr" sz="quarter" idx="11"/>
          </p:nvPr>
        </p:nvSpPr>
        <p:spPr>
          <a:xfrm>
            <a:off x="415925" y="6096000"/>
            <a:ext cx="22098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9461" name="Slide Number Placeholder 4">
            <a:extLst>
              <a:ext uri="{FF2B5EF4-FFF2-40B4-BE49-F238E27FC236}">
                <a16:creationId xmlns:a16="http://schemas.microsoft.com/office/drawing/2014/main" id="{EA619A70-8C14-4170-B39B-4A1FFAD5A66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F4E39A-D6B9-4043-80BE-C5527D17DEA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9462" name="Picture 6">
            <a:extLst>
              <a:ext uri="{FF2B5EF4-FFF2-40B4-BE49-F238E27FC236}">
                <a16:creationId xmlns:a16="http://schemas.microsoft.com/office/drawing/2014/main" id="{6C9DE3E2-0341-40B9-81F3-D9F950532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3138" y="3978275"/>
            <a:ext cx="346075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6BBFF69B-7D89-43C1-9E52-7E858D5C51B2}"/>
              </a:ext>
            </a:extLst>
          </p:cNvPr>
          <p:cNvSpPr>
            <a:spLocks noGrp="1" noChangeArrowheads="1"/>
          </p:cNvSpPr>
          <p:nvPr>
            <p:ph type="title"/>
          </p:nvPr>
        </p:nvSpPr>
        <p:spPr>
          <a:xfrm>
            <a:off x="914400" y="203200"/>
            <a:ext cx="7656513" cy="685800"/>
          </a:xfrm>
        </p:spPr>
        <p:txBody>
          <a:bodyPr/>
          <a:lstStyle/>
          <a:p>
            <a:r>
              <a:rPr lang="en-US" altLang="en-US"/>
              <a:t>SHARP-3:  Practitioner Tiers</a:t>
            </a:r>
          </a:p>
        </p:txBody>
      </p:sp>
      <p:graphicFrame>
        <p:nvGraphicFramePr>
          <p:cNvPr id="6" name="Content Placeholder 5">
            <a:extLst>
              <a:ext uri="{FF2B5EF4-FFF2-40B4-BE49-F238E27FC236}">
                <a16:creationId xmlns:a16="http://schemas.microsoft.com/office/drawing/2014/main" id="{E551F5E7-C4D0-4C4C-AD6C-0BEA689FBFFC}"/>
              </a:ext>
            </a:extLst>
          </p:cNvPr>
          <p:cNvGraphicFramePr>
            <a:graphicFrameLocks noGrp="1"/>
          </p:cNvGraphicFramePr>
          <p:nvPr>
            <p:ph idx="1"/>
          </p:nvPr>
        </p:nvGraphicFramePr>
        <p:xfrm>
          <a:off x="552450" y="2133600"/>
          <a:ext cx="8286751" cy="3659189"/>
        </p:xfrm>
        <a:graphic>
          <a:graphicData uri="http://schemas.openxmlformats.org/drawingml/2006/table">
            <a:tbl>
              <a:tblPr firstRow="1" bandRow="1">
                <a:tableStyleId>{5C22544A-7EE6-4342-B048-85BDC9FD1C3A}</a:tableStyleId>
              </a:tblPr>
              <a:tblGrid>
                <a:gridCol w="1420179">
                  <a:extLst>
                    <a:ext uri="{9D8B030D-6E8A-4147-A177-3AD203B41FA5}">
                      <a16:colId xmlns:a16="http://schemas.microsoft.com/office/drawing/2014/main" val="20000"/>
                    </a:ext>
                  </a:extLst>
                </a:gridCol>
                <a:gridCol w="2370772">
                  <a:extLst>
                    <a:ext uri="{9D8B030D-6E8A-4147-A177-3AD203B41FA5}">
                      <a16:colId xmlns:a16="http://schemas.microsoft.com/office/drawing/2014/main" val="20001"/>
                    </a:ext>
                  </a:extLst>
                </a:gridCol>
                <a:gridCol w="1771649">
                  <a:extLst>
                    <a:ext uri="{9D8B030D-6E8A-4147-A177-3AD203B41FA5}">
                      <a16:colId xmlns:a16="http://schemas.microsoft.com/office/drawing/2014/main" val="20002"/>
                    </a:ext>
                  </a:extLst>
                </a:gridCol>
                <a:gridCol w="2724151">
                  <a:extLst>
                    <a:ext uri="{9D8B030D-6E8A-4147-A177-3AD203B41FA5}">
                      <a16:colId xmlns:a16="http://schemas.microsoft.com/office/drawing/2014/main" val="20003"/>
                    </a:ext>
                  </a:extLst>
                </a:gridCol>
              </a:tblGrid>
              <a:tr h="639087">
                <a:tc>
                  <a:txBody>
                    <a:bodyPr/>
                    <a:lstStyle/>
                    <a:p>
                      <a:pPr algn="ctr"/>
                      <a:r>
                        <a:rPr lang="en-US" sz="1800" dirty="0">
                          <a:solidFill>
                            <a:schemeClr val="tx1"/>
                          </a:solidFill>
                        </a:rPr>
                        <a:t>Tier-Level</a:t>
                      </a:r>
                    </a:p>
                  </a:txBody>
                  <a:tcPr marT="45726" marB="457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solidFill>
                            <a:schemeClr val="tx1"/>
                          </a:solidFill>
                        </a:rPr>
                        <a:t>Behavioral</a:t>
                      </a:r>
                    </a:p>
                  </a:txBody>
                  <a:tcPr marT="45726" marB="45726">
                    <a:lnT w="12700" cap="flat" cmpd="sng" algn="ctr">
                      <a:solidFill>
                        <a:schemeClr val="tx1"/>
                      </a:solidFill>
                      <a:prstDash val="solid"/>
                      <a:round/>
                      <a:headEnd type="none" w="med" len="med"/>
                      <a:tailEnd type="none" w="med" len="med"/>
                    </a:lnT>
                  </a:tcPr>
                </a:tc>
                <a:tc>
                  <a:txBody>
                    <a:bodyPr/>
                    <a:lstStyle/>
                    <a:p>
                      <a:pPr algn="ctr"/>
                      <a:r>
                        <a:rPr lang="en-US" sz="1800" dirty="0">
                          <a:solidFill>
                            <a:schemeClr val="tx1"/>
                          </a:solidFill>
                        </a:rPr>
                        <a:t>Dental</a:t>
                      </a:r>
                    </a:p>
                  </a:txBody>
                  <a:tcPr marT="45726" marB="45726">
                    <a:lnT w="12700" cap="flat" cmpd="sng" algn="ctr">
                      <a:solidFill>
                        <a:schemeClr val="tx1"/>
                      </a:solidFill>
                      <a:prstDash val="solid"/>
                      <a:round/>
                      <a:headEnd type="none" w="med" len="med"/>
                      <a:tailEnd type="none" w="med" len="med"/>
                    </a:lnT>
                  </a:tcPr>
                </a:tc>
                <a:tc>
                  <a:txBody>
                    <a:bodyPr/>
                    <a:lstStyle/>
                    <a:p>
                      <a:pPr algn="ctr"/>
                      <a:r>
                        <a:rPr lang="en-US" sz="1800" dirty="0">
                          <a:solidFill>
                            <a:schemeClr val="tx1"/>
                          </a:solidFill>
                        </a:rPr>
                        <a:t>Medical</a:t>
                      </a:r>
                    </a:p>
                  </a:txBody>
                  <a:tcPr marT="45726" marB="457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13390">
                <a:tc>
                  <a:txBody>
                    <a:bodyPr/>
                    <a:lstStyle/>
                    <a:p>
                      <a:endParaRPr lang="en-US" sz="800" b="1" dirty="0"/>
                    </a:p>
                  </a:txBody>
                  <a:tcPr marT="45726" marB="45726">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a:endParaRPr lang="en-US" sz="800" dirty="0"/>
                    </a:p>
                  </a:txBody>
                  <a:tcPr marT="45726" marB="45726">
                    <a:lnB w="12700" cap="flat" cmpd="sng" algn="ctr">
                      <a:solidFill>
                        <a:schemeClr val="tx1"/>
                      </a:solidFill>
                      <a:prstDash val="solid"/>
                      <a:round/>
                      <a:headEnd type="none" w="med" len="med"/>
                      <a:tailEnd type="none" w="med" len="med"/>
                    </a:lnB>
                  </a:tcPr>
                </a:tc>
                <a:tc>
                  <a:txBody>
                    <a:bodyPr/>
                    <a:lstStyle/>
                    <a:p>
                      <a:pPr algn="l"/>
                      <a:endParaRPr lang="en-US" sz="800" dirty="0"/>
                    </a:p>
                  </a:txBody>
                  <a:tcPr marT="45726" marB="45726">
                    <a:lnB w="12700" cap="flat" cmpd="sng" algn="ctr">
                      <a:solidFill>
                        <a:schemeClr val="tx1"/>
                      </a:solidFill>
                      <a:prstDash val="solid"/>
                      <a:round/>
                      <a:headEnd type="none" w="med" len="med"/>
                      <a:tailEnd type="none" w="med" len="med"/>
                    </a:lnB>
                  </a:tcPr>
                </a:tc>
                <a:tc>
                  <a:txBody>
                    <a:bodyPr/>
                    <a:lstStyle/>
                    <a:p>
                      <a:pPr algn="l"/>
                      <a:endParaRPr lang="en-US" sz="800" dirty="0"/>
                    </a:p>
                  </a:txBody>
                  <a:tcPr marT="45726" marB="45726">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5811">
                <a:tc>
                  <a:txBody>
                    <a:bodyPr/>
                    <a:lstStyle/>
                    <a:p>
                      <a:r>
                        <a:rPr lang="en-US" sz="1800" b="1" dirty="0"/>
                        <a:t>Tier-1 ***</a:t>
                      </a:r>
                    </a:p>
                  </a:txBody>
                  <a:tcPr marT="45726" marB="457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Psychiatrist</a:t>
                      </a:r>
                    </a:p>
                  </a:txBody>
                  <a:tcPr marT="45726" marB="457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Dentist</a:t>
                      </a:r>
                    </a:p>
                  </a:txBody>
                  <a:tcPr marT="45726" marB="457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Physician, Pharmacist</a:t>
                      </a:r>
                    </a:p>
                  </a:txBody>
                  <a:tcPr marT="45726" marB="457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4471">
                <a:tc>
                  <a:txBody>
                    <a:bodyPr/>
                    <a:lstStyle/>
                    <a:p>
                      <a:pPr algn="r"/>
                      <a:endParaRPr lang="en-US" sz="800" dirty="0"/>
                    </a:p>
                  </a:txBody>
                  <a:tcPr marT="45726" marB="457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800" dirty="0"/>
                    </a:p>
                  </a:txBody>
                  <a:tcPr marT="45726" marB="457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800" dirty="0"/>
                    </a:p>
                  </a:txBody>
                  <a:tcPr marT="45726" marB="457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800" dirty="0"/>
                    </a:p>
                  </a:txBody>
                  <a:tcPr marT="45726" marB="457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8345">
                <a:tc>
                  <a:txBody>
                    <a:bodyPr/>
                    <a:lstStyle/>
                    <a:p>
                      <a:r>
                        <a:rPr lang="en-US" sz="1800" b="1" dirty="0"/>
                        <a:t>Tier-2 ***</a:t>
                      </a:r>
                    </a:p>
                  </a:txBody>
                  <a:tcPr marT="45726" marB="457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a:r>
                        <a:rPr lang="en-US" sz="1800" dirty="0"/>
                        <a:t>PA, NP, RN, LPC </a:t>
                      </a:r>
                    </a:p>
                  </a:txBody>
                  <a:tcPr marT="45726" marB="45726">
                    <a:lnT w="12700" cap="flat" cmpd="sng" algn="ctr">
                      <a:solidFill>
                        <a:schemeClr val="tx1"/>
                      </a:solidFill>
                      <a:prstDash val="solid"/>
                      <a:round/>
                      <a:headEnd type="none" w="med" len="med"/>
                      <a:tailEnd type="none" w="med" len="med"/>
                    </a:lnT>
                  </a:tcPr>
                </a:tc>
                <a:tc>
                  <a:txBody>
                    <a:bodyPr/>
                    <a:lstStyle/>
                    <a:p>
                      <a:pPr algn="l"/>
                      <a:r>
                        <a:rPr lang="en-US" sz="1800" dirty="0"/>
                        <a:t>RDH</a:t>
                      </a:r>
                    </a:p>
                  </a:txBody>
                  <a:tcPr marT="45726" marB="45726">
                    <a:lnT w="12700" cap="flat" cmpd="sng" algn="ctr">
                      <a:solidFill>
                        <a:schemeClr val="tx1"/>
                      </a:solidFill>
                      <a:prstDash val="solid"/>
                      <a:round/>
                      <a:headEnd type="none" w="med" len="med"/>
                      <a:tailEnd type="none" w="med" len="med"/>
                    </a:lnT>
                  </a:tcPr>
                </a:tc>
                <a:tc>
                  <a:txBody>
                    <a:bodyPr/>
                    <a:lstStyle/>
                    <a:p>
                      <a:pPr algn="l"/>
                      <a:r>
                        <a:rPr lang="en-US" sz="1800" dirty="0"/>
                        <a:t>PA, NP, Midwife, RN, PT</a:t>
                      </a:r>
                    </a:p>
                  </a:txBody>
                  <a:tcPr marT="45726" marB="457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365811">
                <a:tc>
                  <a:txBody>
                    <a:bodyPr/>
                    <a:lstStyle/>
                    <a:p>
                      <a:pPr algn="r"/>
                      <a:endParaRPr lang="en-US" sz="1800" dirty="0"/>
                    </a:p>
                  </a:txBody>
                  <a:tcPr marT="45726" marB="45726">
                    <a:lnL w="12700" cap="flat" cmpd="sng" algn="ctr">
                      <a:solidFill>
                        <a:schemeClr val="tx1"/>
                      </a:solidFill>
                      <a:prstDash val="solid"/>
                      <a:round/>
                      <a:headEnd type="none" w="med" len="med"/>
                      <a:tailEnd type="none" w="med" len="med"/>
                    </a:lnL>
                  </a:tcPr>
                </a:tc>
                <a:tc>
                  <a:txBody>
                    <a:bodyPr/>
                    <a:lstStyle/>
                    <a:p>
                      <a:pPr algn="l"/>
                      <a:r>
                        <a:rPr lang="en-US" sz="1800" dirty="0"/>
                        <a:t>LCSW, LMDT, BCBA</a:t>
                      </a:r>
                    </a:p>
                  </a:txBody>
                  <a:tcPr marT="45726" marB="45726"/>
                </a:tc>
                <a:tc>
                  <a:txBody>
                    <a:bodyPr/>
                    <a:lstStyle/>
                    <a:p>
                      <a:pPr algn="l"/>
                      <a:endParaRPr lang="en-US" sz="1800" dirty="0"/>
                    </a:p>
                  </a:txBody>
                  <a:tcPr marT="45726" marB="45726"/>
                </a:tc>
                <a:tc>
                  <a:txBody>
                    <a:bodyPr/>
                    <a:lstStyle/>
                    <a:p>
                      <a:pPr algn="l"/>
                      <a:endParaRPr lang="en-US" sz="1800" dirty="0"/>
                    </a:p>
                  </a:txBody>
                  <a:tcPr marT="45726" marB="45726">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213390">
                <a:tc>
                  <a:txBody>
                    <a:bodyPr/>
                    <a:lstStyle/>
                    <a:p>
                      <a:endParaRPr lang="en-US" sz="800" b="1" dirty="0"/>
                    </a:p>
                  </a:txBody>
                  <a:tcPr marT="45726" marB="45726">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a:endParaRPr lang="en-US" sz="800" dirty="0"/>
                    </a:p>
                  </a:txBody>
                  <a:tcPr marT="45726" marB="45726">
                    <a:lnB w="12700" cap="flat" cmpd="sng" algn="ctr">
                      <a:solidFill>
                        <a:schemeClr val="tx1"/>
                      </a:solidFill>
                      <a:prstDash val="solid"/>
                      <a:round/>
                      <a:headEnd type="none" w="med" len="med"/>
                      <a:tailEnd type="none" w="med" len="med"/>
                    </a:lnB>
                  </a:tcPr>
                </a:tc>
                <a:tc>
                  <a:txBody>
                    <a:bodyPr/>
                    <a:lstStyle/>
                    <a:p>
                      <a:pPr algn="l"/>
                      <a:endParaRPr lang="en-US" sz="800" dirty="0"/>
                    </a:p>
                  </a:txBody>
                  <a:tcPr marT="45726" marB="45726">
                    <a:lnB w="12700" cap="flat" cmpd="sng" algn="ctr">
                      <a:solidFill>
                        <a:schemeClr val="tx1"/>
                      </a:solidFill>
                      <a:prstDash val="solid"/>
                      <a:round/>
                      <a:headEnd type="none" w="med" len="med"/>
                      <a:tailEnd type="none" w="med" len="med"/>
                    </a:lnB>
                  </a:tcPr>
                </a:tc>
                <a:tc>
                  <a:txBody>
                    <a:bodyPr/>
                    <a:lstStyle/>
                    <a:p>
                      <a:pPr algn="l"/>
                      <a:endParaRPr lang="en-US" sz="800" dirty="0"/>
                    </a:p>
                  </a:txBody>
                  <a:tcPr marT="45726" marB="45726">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188884">
                <a:tc>
                  <a:txBody>
                    <a:bodyPr/>
                    <a:lstStyle/>
                    <a:p>
                      <a:r>
                        <a:rPr lang="en-US" sz="1800" b="1" dirty="0"/>
                        <a:t>Tier-3</a:t>
                      </a:r>
                    </a:p>
                  </a:txBody>
                  <a:tcPr marT="45726" marB="457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aseline="0" dirty="0"/>
                        <a:t>All other health occupations not listed as T1 or T2</a:t>
                      </a:r>
                      <a:endParaRPr lang="en-US" sz="1800" dirty="0"/>
                    </a:p>
                  </a:txBody>
                  <a:tcPr marT="45726" marB="457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aseline="0" dirty="0"/>
                        <a:t>All other health occupations not listed as T1 or T2</a:t>
                      </a:r>
                      <a:endParaRPr lang="en-US" sz="1800" dirty="0"/>
                    </a:p>
                  </a:txBody>
                  <a:tcPr marT="45726" marB="457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aseline="0" dirty="0"/>
                        <a:t>All other health occupations not listed as T1 or T2</a:t>
                      </a:r>
                      <a:endParaRPr lang="en-US" sz="1800" dirty="0"/>
                    </a:p>
                  </a:txBody>
                  <a:tcPr marT="45726" marB="457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Footer Placeholder 3">
            <a:extLst>
              <a:ext uri="{FF2B5EF4-FFF2-40B4-BE49-F238E27FC236}">
                <a16:creationId xmlns:a16="http://schemas.microsoft.com/office/drawing/2014/main" id="{46678E05-E645-406A-A853-C46228303E9C}"/>
              </a:ext>
            </a:extLst>
          </p:cNvPr>
          <p:cNvSpPr>
            <a:spLocks noGrp="1"/>
          </p:cNvSpPr>
          <p:nvPr>
            <p:ph type="ftr" sz="quarter" idx="11"/>
          </p:nvPr>
        </p:nvSpPr>
        <p:spPr>
          <a:xfrm>
            <a:off x="517525" y="6045200"/>
            <a:ext cx="3771900" cy="30797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0531" name="Slide Number Placeholder 4">
            <a:extLst>
              <a:ext uri="{FF2B5EF4-FFF2-40B4-BE49-F238E27FC236}">
                <a16:creationId xmlns:a16="http://schemas.microsoft.com/office/drawing/2014/main" id="{C4A22485-BFCA-44E0-98AF-F0DDBE194888}"/>
              </a:ext>
            </a:extLst>
          </p:cNvPr>
          <p:cNvSpPr>
            <a:spLocks noGrp="1" noChangeArrowheads="1"/>
          </p:cNvSpPr>
          <p:nvPr>
            <p:ph type="sldNum" sz="quarter" idx="12"/>
          </p:nvPr>
        </p:nvSpPr>
        <p:spPr>
          <a:xfrm>
            <a:off x="8153400" y="6326188"/>
            <a:ext cx="6096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3504EA-7493-4A0E-927F-F8751D68125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F754811A-8AD2-4F33-9F00-DD824831A057}"/>
              </a:ext>
            </a:extLst>
          </p:cNvPr>
          <p:cNvSpPr/>
          <p:nvPr/>
        </p:nvSpPr>
        <p:spPr>
          <a:xfrm>
            <a:off x="1295400" y="1612900"/>
            <a:ext cx="6629400" cy="3683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Occupations – Examples - by Tier</a:t>
            </a:r>
          </a:p>
        </p:txBody>
      </p:sp>
      <p:sp>
        <p:nvSpPr>
          <p:cNvPr id="9" name="Rectangle 8">
            <a:extLst>
              <a:ext uri="{FF2B5EF4-FFF2-40B4-BE49-F238E27FC236}">
                <a16:creationId xmlns:a16="http://schemas.microsoft.com/office/drawing/2014/main" id="{DCAAEED6-4B2A-4584-A986-7A5E79FB69F7}"/>
              </a:ext>
            </a:extLst>
          </p:cNvPr>
          <p:cNvSpPr/>
          <p:nvPr/>
        </p:nvSpPr>
        <p:spPr>
          <a:xfrm>
            <a:off x="4610100" y="6045200"/>
            <a:ext cx="3924300" cy="2667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 must have full license, &amp; do direct patient care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9FDBAF0-4F96-4CFA-AE87-4FF2B8517B81}"/>
              </a:ext>
            </a:extLst>
          </p:cNvPr>
          <p:cNvSpPr>
            <a:spLocks noGrp="1" noChangeArrowheads="1"/>
          </p:cNvSpPr>
          <p:nvPr>
            <p:ph type="title"/>
          </p:nvPr>
        </p:nvSpPr>
        <p:spPr>
          <a:xfrm>
            <a:off x="817563" y="152400"/>
            <a:ext cx="7656512" cy="685800"/>
          </a:xfrm>
        </p:spPr>
        <p:txBody>
          <a:bodyPr/>
          <a:lstStyle/>
          <a:p>
            <a:r>
              <a:rPr lang="en-US" altLang="en-US"/>
              <a:t>SHARP-3:  Award Amounts</a:t>
            </a:r>
          </a:p>
        </p:txBody>
      </p:sp>
      <p:graphicFrame>
        <p:nvGraphicFramePr>
          <p:cNvPr id="6" name="Content Placeholder 5">
            <a:extLst>
              <a:ext uri="{FF2B5EF4-FFF2-40B4-BE49-F238E27FC236}">
                <a16:creationId xmlns:a16="http://schemas.microsoft.com/office/drawing/2014/main" id="{FFD558D2-F465-4C69-B8D5-42248AFD9424}"/>
              </a:ext>
            </a:extLst>
          </p:cNvPr>
          <p:cNvGraphicFramePr>
            <a:graphicFrameLocks noGrp="1"/>
          </p:cNvGraphicFramePr>
          <p:nvPr>
            <p:ph idx="1"/>
          </p:nvPr>
        </p:nvGraphicFramePr>
        <p:xfrm>
          <a:off x="1562100" y="2362200"/>
          <a:ext cx="6096000" cy="3717928"/>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380935">
                <a:tc>
                  <a:txBody>
                    <a:bodyPr/>
                    <a:lstStyle/>
                    <a:p>
                      <a:pPr algn="ctr"/>
                      <a:r>
                        <a:rPr lang="en-US" sz="1800" dirty="0">
                          <a:solidFill>
                            <a:schemeClr val="tx1"/>
                          </a:solidFill>
                        </a:rPr>
                        <a:t>Tier-Level</a:t>
                      </a:r>
                    </a:p>
                  </a:txBody>
                  <a:tcPr marT="45712" marB="4571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solidFill>
                            <a:schemeClr val="tx1"/>
                          </a:solidFill>
                        </a:rPr>
                        <a:t>Regular Fill</a:t>
                      </a:r>
                    </a:p>
                  </a:txBody>
                  <a:tcPr marT="45712" marB="45712">
                    <a:lnT w="12700" cap="flat" cmpd="sng" algn="ctr">
                      <a:solidFill>
                        <a:schemeClr val="tx1"/>
                      </a:solidFill>
                      <a:prstDash val="solid"/>
                      <a:round/>
                      <a:headEnd type="none" w="med" len="med"/>
                      <a:tailEnd type="none" w="med" len="med"/>
                    </a:lnT>
                  </a:tcPr>
                </a:tc>
                <a:tc>
                  <a:txBody>
                    <a:bodyPr/>
                    <a:lstStyle/>
                    <a:p>
                      <a:pPr algn="ctr"/>
                      <a:r>
                        <a:rPr lang="en-US" sz="1800" dirty="0">
                          <a:solidFill>
                            <a:schemeClr val="tx1"/>
                          </a:solidFill>
                        </a:rPr>
                        <a:t>Very Hard-to-Fill</a:t>
                      </a:r>
                    </a:p>
                  </a:txBody>
                  <a:tcPr marT="45712" marB="45712">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70777">
                <a:tc>
                  <a:txBody>
                    <a:bodyPr/>
                    <a:lstStyle/>
                    <a:p>
                      <a:r>
                        <a:rPr lang="en-US" sz="1800" b="1" dirty="0"/>
                        <a:t>Tier-1</a:t>
                      </a:r>
                    </a:p>
                  </a:txBody>
                  <a:tcPr marT="45712" marB="45712">
                    <a:lnL w="12700" cap="flat" cmpd="sng" algn="ctr">
                      <a:solidFill>
                        <a:schemeClr val="tx1"/>
                      </a:solidFill>
                      <a:prstDash val="solid"/>
                      <a:round/>
                      <a:headEnd type="none" w="med" len="med"/>
                      <a:tailEnd type="none" w="med" len="med"/>
                    </a:lnL>
                  </a:tcPr>
                </a:tc>
                <a:tc>
                  <a:txBody>
                    <a:bodyPr/>
                    <a:lstStyle/>
                    <a:p>
                      <a:pPr algn="ctr"/>
                      <a:endParaRPr lang="en-US" sz="1800" dirty="0"/>
                    </a:p>
                  </a:txBody>
                  <a:tcPr marT="45712" marB="45712"/>
                </a:tc>
                <a:tc>
                  <a:txBody>
                    <a:bodyPr/>
                    <a:lstStyle/>
                    <a:p>
                      <a:pPr algn="ctr"/>
                      <a:endParaRPr lang="en-US" sz="1800" dirty="0"/>
                    </a:p>
                  </a:txBody>
                  <a:tcPr marT="45712" marB="4571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777">
                <a:tc>
                  <a:txBody>
                    <a:bodyPr/>
                    <a:lstStyle/>
                    <a:p>
                      <a:pPr algn="r"/>
                      <a:r>
                        <a:rPr lang="en-US" sz="1800" dirty="0"/>
                        <a:t>Full-Time</a:t>
                      </a:r>
                    </a:p>
                  </a:txBody>
                  <a:tcPr marT="45712" marB="45712">
                    <a:lnL w="12700" cap="flat" cmpd="sng" algn="ctr">
                      <a:solidFill>
                        <a:schemeClr val="tx1"/>
                      </a:solidFill>
                      <a:prstDash val="solid"/>
                      <a:round/>
                      <a:headEnd type="none" w="med" len="med"/>
                      <a:tailEnd type="none" w="med" len="med"/>
                    </a:lnL>
                  </a:tcPr>
                </a:tc>
                <a:tc>
                  <a:txBody>
                    <a:bodyPr/>
                    <a:lstStyle/>
                    <a:p>
                      <a:pPr algn="ctr"/>
                      <a:r>
                        <a:rPr lang="en-US" sz="1800" dirty="0"/>
                        <a:t>$35,000</a:t>
                      </a:r>
                    </a:p>
                  </a:txBody>
                  <a:tcPr marT="45712" marB="45712"/>
                </a:tc>
                <a:tc>
                  <a:txBody>
                    <a:bodyPr/>
                    <a:lstStyle/>
                    <a:p>
                      <a:pPr algn="ctr"/>
                      <a:r>
                        <a:rPr lang="en-US" sz="1800" dirty="0"/>
                        <a:t>$47,250</a:t>
                      </a:r>
                    </a:p>
                  </a:txBody>
                  <a:tcPr marT="45712" marB="4571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777">
                <a:tc>
                  <a:txBody>
                    <a:bodyPr/>
                    <a:lstStyle/>
                    <a:p>
                      <a:pPr algn="r"/>
                      <a:r>
                        <a:rPr lang="en-US" sz="1800" dirty="0"/>
                        <a:t>Half-Time</a:t>
                      </a:r>
                    </a:p>
                  </a:txBody>
                  <a:tcPr marT="45712" marB="45712">
                    <a:lnL w="12700" cap="flat" cmpd="sng" algn="ctr">
                      <a:solidFill>
                        <a:schemeClr val="tx1"/>
                      </a:solidFill>
                      <a:prstDash val="solid"/>
                      <a:round/>
                      <a:headEnd type="none" w="med" len="med"/>
                      <a:tailEnd type="none" w="med" len="med"/>
                    </a:lnL>
                  </a:tcPr>
                </a:tc>
                <a:tc>
                  <a:txBody>
                    <a:bodyPr/>
                    <a:lstStyle/>
                    <a:p>
                      <a:pPr algn="ctr"/>
                      <a:r>
                        <a:rPr lang="en-US" sz="1800" dirty="0"/>
                        <a:t>$17,500</a:t>
                      </a:r>
                    </a:p>
                  </a:txBody>
                  <a:tcPr marT="45712" marB="45712"/>
                </a:tc>
                <a:tc>
                  <a:txBody>
                    <a:bodyPr/>
                    <a:lstStyle/>
                    <a:p>
                      <a:pPr algn="ctr"/>
                      <a:r>
                        <a:rPr lang="en-US" sz="1800" dirty="0"/>
                        <a:t>$23,625</a:t>
                      </a:r>
                    </a:p>
                  </a:txBody>
                  <a:tcPr marT="45712" marB="4571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777">
                <a:tc>
                  <a:txBody>
                    <a:bodyPr/>
                    <a:lstStyle/>
                    <a:p>
                      <a:r>
                        <a:rPr lang="en-US" sz="1800" b="1" dirty="0"/>
                        <a:t>Tier-2</a:t>
                      </a:r>
                    </a:p>
                  </a:txBody>
                  <a:tcPr marT="45712" marB="45712">
                    <a:lnL w="12700" cap="flat" cmpd="sng" algn="ctr">
                      <a:solidFill>
                        <a:schemeClr val="tx1"/>
                      </a:solidFill>
                      <a:prstDash val="solid"/>
                      <a:round/>
                      <a:headEnd type="none" w="med" len="med"/>
                      <a:tailEnd type="none" w="med" len="med"/>
                    </a:lnL>
                  </a:tcPr>
                </a:tc>
                <a:tc>
                  <a:txBody>
                    <a:bodyPr/>
                    <a:lstStyle/>
                    <a:p>
                      <a:pPr algn="ctr"/>
                      <a:endParaRPr lang="en-US" sz="1800" dirty="0"/>
                    </a:p>
                  </a:txBody>
                  <a:tcPr marT="45712" marB="45712"/>
                </a:tc>
                <a:tc>
                  <a:txBody>
                    <a:bodyPr/>
                    <a:lstStyle/>
                    <a:p>
                      <a:pPr algn="ctr"/>
                      <a:endParaRPr lang="en-US" sz="1800" dirty="0"/>
                    </a:p>
                  </a:txBody>
                  <a:tcPr marT="45712" marB="4571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777">
                <a:tc>
                  <a:txBody>
                    <a:bodyPr/>
                    <a:lstStyle/>
                    <a:p>
                      <a:pPr algn="r"/>
                      <a:r>
                        <a:rPr lang="en-US" sz="1800" dirty="0"/>
                        <a:t>Full-Time</a:t>
                      </a:r>
                    </a:p>
                  </a:txBody>
                  <a:tcPr marT="45712" marB="45712">
                    <a:lnL w="12700" cap="flat" cmpd="sng" algn="ctr">
                      <a:solidFill>
                        <a:schemeClr val="tx1"/>
                      </a:solidFill>
                      <a:prstDash val="solid"/>
                      <a:round/>
                      <a:headEnd type="none" w="med" len="med"/>
                      <a:tailEnd type="none" w="med" len="med"/>
                    </a:lnL>
                  </a:tcPr>
                </a:tc>
                <a:tc>
                  <a:txBody>
                    <a:bodyPr/>
                    <a:lstStyle/>
                    <a:p>
                      <a:pPr algn="ctr"/>
                      <a:r>
                        <a:rPr lang="en-US" sz="1800" dirty="0"/>
                        <a:t>$20,000</a:t>
                      </a:r>
                    </a:p>
                  </a:txBody>
                  <a:tcPr marT="45712" marB="45712"/>
                </a:tc>
                <a:tc>
                  <a:txBody>
                    <a:bodyPr/>
                    <a:lstStyle/>
                    <a:p>
                      <a:pPr algn="ctr"/>
                      <a:r>
                        <a:rPr lang="en-US" sz="1800" dirty="0"/>
                        <a:t>$27,000</a:t>
                      </a:r>
                    </a:p>
                  </a:txBody>
                  <a:tcPr marT="45712" marB="4571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777">
                <a:tc>
                  <a:txBody>
                    <a:bodyPr/>
                    <a:lstStyle/>
                    <a:p>
                      <a:pPr algn="r"/>
                      <a:r>
                        <a:rPr lang="en-US" sz="1800" dirty="0"/>
                        <a:t>Half-Time</a:t>
                      </a:r>
                    </a:p>
                  </a:txBody>
                  <a:tcPr marT="45712" marB="45712">
                    <a:lnL w="12700" cap="flat" cmpd="sng" algn="ctr">
                      <a:solidFill>
                        <a:schemeClr val="tx1"/>
                      </a:solidFill>
                      <a:prstDash val="solid"/>
                      <a:round/>
                      <a:headEnd type="none" w="med" len="med"/>
                      <a:tailEnd type="none" w="med" len="med"/>
                    </a:lnL>
                  </a:tcPr>
                </a:tc>
                <a:tc>
                  <a:txBody>
                    <a:bodyPr/>
                    <a:lstStyle/>
                    <a:p>
                      <a:pPr algn="ctr"/>
                      <a:r>
                        <a:rPr lang="en-US" sz="1800" dirty="0"/>
                        <a:t>$10,000</a:t>
                      </a:r>
                    </a:p>
                  </a:txBody>
                  <a:tcPr marT="45712" marB="45712"/>
                </a:tc>
                <a:tc>
                  <a:txBody>
                    <a:bodyPr/>
                    <a:lstStyle/>
                    <a:p>
                      <a:pPr algn="ctr"/>
                      <a:r>
                        <a:rPr lang="en-US" sz="1800" dirty="0"/>
                        <a:t>$13,500</a:t>
                      </a:r>
                    </a:p>
                  </a:txBody>
                  <a:tcPr marT="45712" marB="4571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777">
                <a:tc>
                  <a:txBody>
                    <a:bodyPr/>
                    <a:lstStyle/>
                    <a:p>
                      <a:r>
                        <a:rPr lang="en-US" sz="1800" b="1" dirty="0"/>
                        <a:t>Tier-3</a:t>
                      </a:r>
                    </a:p>
                  </a:txBody>
                  <a:tcPr marT="45712" marB="45712">
                    <a:lnL w="12700" cap="flat" cmpd="sng" algn="ctr">
                      <a:solidFill>
                        <a:schemeClr val="tx1"/>
                      </a:solidFill>
                      <a:prstDash val="solid"/>
                      <a:round/>
                      <a:headEnd type="none" w="med" len="med"/>
                      <a:tailEnd type="none" w="med" len="med"/>
                    </a:lnL>
                  </a:tcPr>
                </a:tc>
                <a:tc>
                  <a:txBody>
                    <a:bodyPr/>
                    <a:lstStyle/>
                    <a:p>
                      <a:pPr algn="ctr"/>
                      <a:endParaRPr lang="en-US" sz="1800" dirty="0"/>
                    </a:p>
                  </a:txBody>
                  <a:tcPr marT="45712" marB="45712"/>
                </a:tc>
                <a:tc>
                  <a:txBody>
                    <a:bodyPr/>
                    <a:lstStyle/>
                    <a:p>
                      <a:pPr algn="ctr"/>
                      <a:endParaRPr lang="en-US" sz="1800" dirty="0"/>
                    </a:p>
                  </a:txBody>
                  <a:tcPr marT="45712" marB="4571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777">
                <a:tc>
                  <a:txBody>
                    <a:bodyPr/>
                    <a:lstStyle/>
                    <a:p>
                      <a:pPr algn="r"/>
                      <a:r>
                        <a:rPr lang="en-US" sz="1800" dirty="0"/>
                        <a:t>Full-Time</a:t>
                      </a:r>
                    </a:p>
                  </a:txBody>
                  <a:tcPr marT="45712" marB="45712">
                    <a:lnL w="12700" cap="flat" cmpd="sng" algn="ctr">
                      <a:solidFill>
                        <a:schemeClr val="tx1"/>
                      </a:solidFill>
                      <a:prstDash val="solid"/>
                      <a:round/>
                      <a:headEnd type="none" w="med" len="med"/>
                      <a:tailEnd type="none" w="med" len="med"/>
                    </a:lnL>
                  </a:tcPr>
                </a:tc>
                <a:tc>
                  <a:txBody>
                    <a:bodyPr/>
                    <a:lstStyle/>
                    <a:p>
                      <a:pPr algn="ctr"/>
                      <a:r>
                        <a:rPr lang="en-US" sz="1800" dirty="0"/>
                        <a:t>$15,000</a:t>
                      </a:r>
                    </a:p>
                  </a:txBody>
                  <a:tcPr marT="45712" marB="45712"/>
                </a:tc>
                <a:tc>
                  <a:txBody>
                    <a:bodyPr/>
                    <a:lstStyle/>
                    <a:p>
                      <a:pPr algn="ctr"/>
                      <a:r>
                        <a:rPr lang="en-US" sz="1800" dirty="0"/>
                        <a:t>$20,250</a:t>
                      </a:r>
                    </a:p>
                  </a:txBody>
                  <a:tcPr marT="45712" marB="4571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777">
                <a:tc>
                  <a:txBody>
                    <a:bodyPr/>
                    <a:lstStyle/>
                    <a:p>
                      <a:pPr algn="r"/>
                      <a:r>
                        <a:rPr lang="en-US" sz="1800" dirty="0"/>
                        <a:t>Half-Time</a:t>
                      </a:r>
                    </a:p>
                  </a:txBody>
                  <a:tcPr marT="45712" marB="45712">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800" dirty="0"/>
                        <a:t>$7,500</a:t>
                      </a:r>
                    </a:p>
                  </a:txBody>
                  <a:tcPr marT="45712" marB="45712">
                    <a:lnB w="12700" cap="flat" cmpd="sng" algn="ctr">
                      <a:solidFill>
                        <a:schemeClr val="tx1"/>
                      </a:solidFill>
                      <a:prstDash val="solid"/>
                      <a:round/>
                      <a:headEnd type="none" w="med" len="med"/>
                      <a:tailEnd type="none" w="med" len="med"/>
                    </a:lnB>
                  </a:tcPr>
                </a:tc>
                <a:tc>
                  <a:txBody>
                    <a:bodyPr/>
                    <a:lstStyle/>
                    <a:p>
                      <a:pPr algn="ctr"/>
                      <a:r>
                        <a:rPr lang="en-US" sz="1800" dirty="0"/>
                        <a:t>$10,125</a:t>
                      </a:r>
                    </a:p>
                  </a:txBody>
                  <a:tcPr marT="45712" marB="45712">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4" name="Footer Placeholder 3">
            <a:extLst>
              <a:ext uri="{FF2B5EF4-FFF2-40B4-BE49-F238E27FC236}">
                <a16:creationId xmlns:a16="http://schemas.microsoft.com/office/drawing/2014/main" id="{3E835FDD-F32A-4035-A0B9-CF53512433CC}"/>
              </a:ext>
            </a:extLst>
          </p:cNvPr>
          <p:cNvSpPr>
            <a:spLocks noGrp="1"/>
          </p:cNvSpPr>
          <p:nvPr>
            <p:ph type="ftr" sz="quarter" idx="11"/>
          </p:nvPr>
        </p:nvSpPr>
        <p:spPr>
          <a:xfrm>
            <a:off x="2590800" y="6248400"/>
            <a:ext cx="4419600" cy="30797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Alaska SHARP - with Maryland – 3/12/21</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1554" name="Slide Number Placeholder 4">
            <a:extLst>
              <a:ext uri="{FF2B5EF4-FFF2-40B4-BE49-F238E27FC236}">
                <a16:creationId xmlns:a16="http://schemas.microsoft.com/office/drawing/2014/main" id="{495D4ACE-6BDA-4F51-9924-3A55C8F7AEC4}"/>
              </a:ext>
            </a:extLst>
          </p:cNvPr>
          <p:cNvSpPr>
            <a:spLocks noGrp="1" noChangeArrowheads="1"/>
          </p:cNvSpPr>
          <p:nvPr>
            <p:ph type="sldNum" sz="quarter" idx="12"/>
          </p:nvPr>
        </p:nvSpPr>
        <p:spPr>
          <a:xfrm>
            <a:off x="6477000" y="62293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ABBA44-5B0F-4483-93FA-02C73D1C3A8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15226B61-FCF5-40FE-913C-BCCEA053CAD8}"/>
              </a:ext>
            </a:extLst>
          </p:cNvPr>
          <p:cNvSpPr/>
          <p:nvPr/>
        </p:nvSpPr>
        <p:spPr>
          <a:xfrm>
            <a:off x="1331913" y="1676400"/>
            <a:ext cx="6629400" cy="5334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Annual Contract Values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167561B-1F7C-4470-AC5C-DE1031DC4E7C}"/>
              </a:ext>
            </a:extLst>
          </p:cNvPr>
          <p:cNvSpPr>
            <a:spLocks noGrp="1" noChangeArrowheads="1"/>
          </p:cNvSpPr>
          <p:nvPr>
            <p:ph type="ctrTitle"/>
          </p:nvPr>
        </p:nvSpPr>
        <p:spPr>
          <a:xfrm>
            <a:off x="609600" y="0"/>
            <a:ext cx="7772400" cy="1066800"/>
          </a:xfrm>
        </p:spPr>
        <p:txBody>
          <a:bodyPr anchor="ctr"/>
          <a:lstStyle/>
          <a:p>
            <a:pPr algn="l" eaLnBrk="1" hangingPunct="1"/>
            <a:r>
              <a:rPr lang="en-US" altLang="en-US" sz="4000">
                <a:cs typeface="Arial" panose="020B0604020202020204" pitchFamily="34" charset="0"/>
              </a:rPr>
              <a:t>For more information...</a:t>
            </a:r>
          </a:p>
        </p:txBody>
      </p:sp>
      <p:sp>
        <p:nvSpPr>
          <p:cNvPr id="60419" name="Rectangle 3">
            <a:extLst>
              <a:ext uri="{FF2B5EF4-FFF2-40B4-BE49-F238E27FC236}">
                <a16:creationId xmlns:a16="http://schemas.microsoft.com/office/drawing/2014/main" id="{C99C6F16-D61E-4A80-AA74-8C6C10B73FA7}"/>
              </a:ext>
            </a:extLst>
          </p:cNvPr>
          <p:cNvSpPr>
            <a:spLocks noGrp="1" noChangeArrowheads="1"/>
          </p:cNvSpPr>
          <p:nvPr>
            <p:ph type="subTitle" idx="1"/>
          </p:nvPr>
        </p:nvSpPr>
        <p:spPr>
          <a:xfrm>
            <a:off x="609600" y="1930400"/>
            <a:ext cx="7381875" cy="2819400"/>
          </a:xfrm>
        </p:spPr>
        <p:txBody>
          <a:bodyPr/>
          <a:lstStyle/>
          <a:p>
            <a:pPr eaLnBrk="1" hangingPunct="1">
              <a:lnSpc>
                <a:spcPct val="90000"/>
              </a:lnSpc>
              <a:defRPr/>
            </a:pPr>
            <a:endParaRPr lang="en-US" altLang="en-US" sz="1200" dirty="0">
              <a:latin typeface="Tahoma" panose="020B0604030504040204" pitchFamily="34" charset="0"/>
            </a:endParaRPr>
          </a:p>
          <a:p>
            <a:pPr algn="l" eaLnBrk="1" hangingPunct="1">
              <a:lnSpc>
                <a:spcPct val="90000"/>
              </a:lnSpc>
              <a:defRPr/>
            </a:pPr>
            <a:r>
              <a:rPr lang="en-US" altLang="en-US" sz="2000" dirty="0"/>
              <a:t>Robert Sewell, Ph.D.</a:t>
            </a:r>
          </a:p>
          <a:p>
            <a:pPr algn="l" eaLnBrk="1" hangingPunct="1">
              <a:lnSpc>
                <a:spcPct val="90000"/>
              </a:lnSpc>
              <a:defRPr/>
            </a:pPr>
            <a:r>
              <a:rPr lang="en-US" altLang="en-US" sz="2000" dirty="0"/>
              <a:t>Alaska’s SHARP Program</a:t>
            </a:r>
          </a:p>
          <a:p>
            <a:pPr algn="l" eaLnBrk="1" hangingPunct="1">
              <a:lnSpc>
                <a:spcPct val="90000"/>
              </a:lnSpc>
              <a:defRPr/>
            </a:pPr>
            <a:r>
              <a:rPr lang="en-US" altLang="en-US" sz="2000" dirty="0">
                <a:hlinkClick r:id="rId3"/>
              </a:rPr>
              <a:t>robert.sewell@alaska.gov</a:t>
            </a:r>
            <a:endParaRPr lang="en-US" altLang="en-US" sz="2000" dirty="0"/>
          </a:p>
          <a:p>
            <a:pPr algn="l" eaLnBrk="1" hangingPunct="1">
              <a:lnSpc>
                <a:spcPct val="90000"/>
              </a:lnSpc>
              <a:defRPr/>
            </a:pPr>
            <a:r>
              <a:rPr lang="en-US" altLang="en-US" sz="2000" dirty="0"/>
              <a:t>(907) 465-4065</a:t>
            </a:r>
          </a:p>
          <a:p>
            <a:pPr algn="l" eaLnBrk="1" hangingPunct="1">
              <a:lnSpc>
                <a:spcPct val="90000"/>
              </a:lnSpc>
              <a:defRPr/>
            </a:pPr>
            <a:r>
              <a:rPr lang="en-US" altLang="en-US" sz="2000" dirty="0"/>
              <a:t>SHARP website at: </a:t>
            </a:r>
          </a:p>
          <a:p>
            <a:pPr algn="l" eaLnBrk="1" hangingPunct="1">
              <a:lnSpc>
                <a:spcPct val="90000"/>
              </a:lnSpc>
              <a:defRPr/>
            </a:pPr>
            <a:r>
              <a:rPr lang="en-US" sz="2000" u="sng" dirty="0">
                <a:solidFill>
                  <a:srgbClr val="0000FF"/>
                </a:solidFill>
                <a:ea typeface="Times New Roman" panose="02020603050405020304" pitchFamily="18" charset="0"/>
                <a:hlinkClick r:id="rId4"/>
              </a:rPr>
              <a:t>http://dhss.alaska.gov/dph/healthplanning/pages/sharp/</a:t>
            </a:r>
            <a:endParaRPr lang="en-US" sz="2000" u="sng" dirty="0">
              <a:solidFill>
                <a:srgbClr val="0000FF"/>
              </a:solidFill>
              <a:ea typeface="Times New Roman" panose="02020603050405020304" pitchFamily="18" charset="0"/>
            </a:endParaRPr>
          </a:p>
          <a:p>
            <a:pPr algn="l" eaLnBrk="1" hangingPunct="1">
              <a:lnSpc>
                <a:spcPct val="90000"/>
              </a:lnSpc>
              <a:defRPr/>
            </a:pPr>
            <a:endParaRPr lang="en-US" altLang="en-US" sz="1600" dirty="0">
              <a:latin typeface="Tahoma" panose="020B0604030504040204" pitchFamily="34" charset="0"/>
            </a:endParaRPr>
          </a:p>
          <a:p>
            <a:pPr algn="l" eaLnBrk="1" hangingPunct="1">
              <a:lnSpc>
                <a:spcPct val="90000"/>
              </a:lnSpc>
              <a:defRPr/>
            </a:pPr>
            <a:endParaRPr lang="en-US" altLang="en-US" sz="800" dirty="0">
              <a:latin typeface="Tahoma" panose="020B0604030504040204" pitchFamily="34" charset="0"/>
            </a:endParaRPr>
          </a:p>
          <a:p>
            <a:pPr algn="l" eaLnBrk="1" hangingPunct="1">
              <a:lnSpc>
                <a:spcPct val="90000"/>
              </a:lnSpc>
              <a:defRPr/>
            </a:pPr>
            <a:r>
              <a:rPr lang="en-US" altLang="en-US" sz="1600" dirty="0">
                <a:latin typeface="Tahoma" panose="020B0604030504040204" pitchFamily="34" charset="0"/>
              </a:rPr>
              <a:t>Acknowledgements:</a:t>
            </a:r>
            <a:endParaRPr lang="en-US" altLang="en-US" sz="800" dirty="0">
              <a:latin typeface="Tahoma" panose="020B0604030504040204" pitchFamily="34" charset="0"/>
            </a:endParaRPr>
          </a:p>
          <a:p>
            <a:pPr marL="285750" indent="-285750" algn="l" eaLnBrk="1" hangingPunct="1">
              <a:lnSpc>
                <a:spcPct val="90000"/>
              </a:lnSpc>
              <a:buFont typeface="Arial" panose="020B0604020202020204" pitchFamily="34" charset="0"/>
              <a:buChar char="•"/>
              <a:defRPr/>
            </a:pPr>
            <a:r>
              <a:rPr lang="en-US" altLang="en-US" sz="1600" dirty="0">
                <a:latin typeface="Tahoma" panose="020B0604030504040204" pitchFamily="34" charset="0"/>
              </a:rPr>
              <a:t>SHARP has received program support from the U.S. Health Resources and Services Administration (#H56CR25037), the Alaska Mental Health Trust Authority, the Mat-Su Health Foundation, &amp; Alaska Division of Public Health.</a:t>
            </a:r>
          </a:p>
          <a:p>
            <a:pPr marL="285750" indent="-285750" algn="l" eaLnBrk="1" hangingPunct="1">
              <a:lnSpc>
                <a:spcPct val="90000"/>
              </a:lnSpc>
              <a:buFont typeface="Arial" panose="020B0604020202020204" pitchFamily="34" charset="0"/>
              <a:buChar char="•"/>
              <a:defRPr/>
            </a:pPr>
            <a:r>
              <a:rPr lang="en-US" altLang="en-US" sz="1600" dirty="0">
                <a:latin typeface="Tahoma" panose="020B0604030504040204" pitchFamily="34" charset="0"/>
              </a:rPr>
              <a:t>Matthew Dudzic &amp; Sara Seitz are thanked for organizing this presentation.</a:t>
            </a:r>
          </a:p>
        </p:txBody>
      </p:sp>
      <p:pic>
        <p:nvPicPr>
          <p:cNvPr id="22532" name="Picture 3">
            <a:extLst>
              <a:ext uri="{FF2B5EF4-FFF2-40B4-BE49-F238E27FC236}">
                <a16:creationId xmlns:a16="http://schemas.microsoft.com/office/drawing/2014/main" id="{1E638B0E-30A1-4D33-827C-91C71B55C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841500"/>
            <a:ext cx="4191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FB87B26-E1CB-4B66-8E05-B388AEA552A0}"/>
              </a:ext>
            </a:extLst>
          </p:cNvPr>
          <p:cNvSpPr>
            <a:spLocks noGrp="1"/>
          </p:cNvSpPr>
          <p:nvPr>
            <p:ph type="ftr" sz="quarter" idx="11"/>
          </p:nvPr>
        </p:nvSpPr>
        <p:spPr>
          <a:xfrm>
            <a:off x="2286000" y="6265863"/>
            <a:ext cx="4419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Alaska SHARP - with Maryland – 3/12/21</a:t>
            </a:r>
          </a:p>
        </p:txBody>
      </p:sp>
      <p:sp>
        <p:nvSpPr>
          <p:cNvPr id="22534" name="Slide Number Placeholder 2">
            <a:extLst>
              <a:ext uri="{FF2B5EF4-FFF2-40B4-BE49-F238E27FC236}">
                <a16:creationId xmlns:a16="http://schemas.microsoft.com/office/drawing/2014/main" id="{503DF688-5361-4413-81F5-BE6C6DB81536}"/>
              </a:ext>
            </a:extLst>
          </p:cNvPr>
          <p:cNvSpPr>
            <a:spLocks noGrp="1" noChangeArrowheads="1"/>
          </p:cNvSpPr>
          <p:nvPr>
            <p:ph type="sldNum" sz="quarter" idx="12"/>
          </p:nvPr>
        </p:nvSpPr>
        <p:spPr>
          <a:xfrm>
            <a:off x="6553200" y="62484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899081-8173-412D-A3B7-BC90088BA8A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00C76995-BCF3-B747-B39C-A4384005EDE2}"/>
              </a:ext>
            </a:extLst>
          </p:cNvPr>
          <p:cNvSpPr>
            <a:spLocks noGrp="1"/>
          </p:cNvSpPr>
          <p:nvPr>
            <p:ph type="title"/>
          </p:nvPr>
        </p:nvSpPr>
        <p:spPr/>
        <p:txBody>
          <a:bodyPr/>
          <a:lstStyle/>
          <a:p>
            <a:r>
              <a:rPr lang="en-US" dirty="0"/>
              <a:t>Welcome/ Roll Call</a:t>
            </a:r>
          </a:p>
        </p:txBody>
      </p:sp>
      <p:sp>
        <p:nvSpPr>
          <p:cNvPr id="23" name="Content Placeholder 22">
            <a:extLst>
              <a:ext uri="{FF2B5EF4-FFF2-40B4-BE49-F238E27FC236}">
                <a16:creationId xmlns:a16="http://schemas.microsoft.com/office/drawing/2014/main" id="{7278FD4F-1C2B-2942-8D0C-53768DC840CC}"/>
              </a:ext>
            </a:extLst>
          </p:cNvPr>
          <p:cNvSpPr>
            <a:spLocks noGrp="1"/>
          </p:cNvSpPr>
          <p:nvPr>
            <p:ph idx="1"/>
          </p:nvPr>
        </p:nvSpPr>
        <p:spPr/>
        <p:txBody>
          <a:bodyPr>
            <a:normAutofit/>
          </a:bodyPr>
          <a:lstStyle/>
          <a:p>
            <a:pPr marL="971550" lvl="1" indent="-514350">
              <a:buFont typeface="+mj-lt"/>
              <a:buAutoNum type="romanUcPeriod"/>
            </a:pPr>
            <a:r>
              <a:rPr lang="en-US" sz="2800" dirty="0"/>
              <a:t>Welcome!</a:t>
            </a:r>
          </a:p>
          <a:p>
            <a:pPr marL="457200" lvl="1" indent="0">
              <a:buNone/>
            </a:pPr>
            <a:endParaRPr lang="en-US" sz="2800" dirty="0"/>
          </a:p>
          <a:p>
            <a:pPr marL="971550" lvl="1" indent="-514350">
              <a:buFont typeface="+mj-lt"/>
              <a:buAutoNum type="romanUcPeriod"/>
            </a:pPr>
            <a:r>
              <a:rPr lang="en-US" sz="2800" dirty="0"/>
              <a:t>Roll Call: Workgroup Members</a:t>
            </a:r>
          </a:p>
          <a:p>
            <a:pPr marL="1428750" lvl="2" indent="-514350">
              <a:buFont typeface="+mj-lt"/>
              <a:buAutoNum type="arabicPeriod"/>
            </a:pPr>
            <a:r>
              <a:rPr lang="en-US" sz="2800" dirty="0"/>
              <a:t>Name</a:t>
            </a:r>
          </a:p>
          <a:p>
            <a:pPr marL="1371600" lvl="2" indent="-457200">
              <a:buAutoNum type="arabicPeriod"/>
            </a:pPr>
            <a:r>
              <a:rPr lang="en-US" sz="2800" dirty="0"/>
              <a:t>Affiliation</a:t>
            </a:r>
          </a:p>
          <a:p>
            <a:pPr marL="914400" lvl="2" indent="0">
              <a:buNone/>
            </a:pPr>
            <a:endParaRPr lang="en-US" sz="2800" dirty="0"/>
          </a:p>
          <a:p>
            <a:pPr marL="457200" lvl="1" indent="0">
              <a:buNone/>
            </a:pPr>
            <a:r>
              <a:rPr lang="en-US" sz="2800" dirty="0"/>
              <a:t>III.   Sign In: Guests</a:t>
            </a:r>
          </a:p>
          <a:p>
            <a:pPr marL="457200" lvl="1" indent="0">
              <a:buNone/>
            </a:pPr>
            <a:r>
              <a:rPr lang="en-US" sz="2800" dirty="0"/>
              <a:t>	Please note your name (with affiliation, as </a:t>
            </a:r>
          </a:p>
          <a:p>
            <a:pPr marL="457200" lvl="1" indent="0">
              <a:buNone/>
            </a:pPr>
            <a:r>
              <a:rPr lang="en-US" sz="2800" dirty="0"/>
              <a:t>      relevant), in the chat box</a:t>
            </a:r>
          </a:p>
        </p:txBody>
      </p:sp>
      <p:sp>
        <p:nvSpPr>
          <p:cNvPr id="16" name="Slide Number Placeholder 15">
            <a:extLst>
              <a:ext uri="{FF2B5EF4-FFF2-40B4-BE49-F238E27FC236}">
                <a16:creationId xmlns:a16="http://schemas.microsoft.com/office/drawing/2014/main" id="{C05AB5DB-11E6-0642-BA3D-11DE2A62E20B}"/>
              </a:ext>
            </a:extLst>
          </p:cNvPr>
          <p:cNvSpPr>
            <a:spLocks noGrp="1"/>
          </p:cNvSpPr>
          <p:nvPr>
            <p:ph type="sldNum" sz="quarter" idx="12"/>
          </p:nvPr>
        </p:nvSpPr>
        <p:spPr/>
        <p:txBody>
          <a:bodyPr/>
          <a:lstStyle/>
          <a:p>
            <a:fld id="{EB4BE1A8-99A0-BE4B-B404-CE990ED5FA0C}" type="slidenum">
              <a:rPr lang="en-US" smtClean="0"/>
              <a:pPr/>
              <a:t>3</a:t>
            </a:fld>
            <a:endParaRPr lang="en-US" dirty="0"/>
          </a:p>
        </p:txBody>
      </p:sp>
      <p:sp>
        <p:nvSpPr>
          <p:cNvPr id="24" name="Text Placeholder 23">
            <a:extLst>
              <a:ext uri="{FF2B5EF4-FFF2-40B4-BE49-F238E27FC236}">
                <a16:creationId xmlns:a16="http://schemas.microsoft.com/office/drawing/2014/main" id="{C8541A88-A89D-0A48-9E7C-9F97B12DBA96}"/>
              </a:ext>
            </a:extLst>
          </p:cNvPr>
          <p:cNvSpPr>
            <a:spLocks noGrp="1"/>
          </p:cNvSpPr>
          <p:nvPr>
            <p:ph type="body" sz="quarter" idx="13"/>
          </p:nvPr>
        </p:nvSpPr>
        <p:spPr/>
        <p:txBody>
          <a:bodyPr/>
          <a:lstStyle/>
          <a:p>
            <a:r>
              <a:rPr lang="en-US" dirty="0"/>
              <a:t>MLARP Workgroup</a:t>
            </a:r>
          </a:p>
        </p:txBody>
      </p:sp>
    </p:spTree>
    <p:extLst>
      <p:ext uri="{BB962C8B-B14F-4D97-AF65-F5344CB8AC3E}">
        <p14:creationId xmlns:p14="http://schemas.microsoft.com/office/powerpoint/2010/main" val="2909445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CA52-C20C-4300-9559-4182A02AEE04}"/>
              </a:ext>
            </a:extLst>
          </p:cNvPr>
          <p:cNvSpPr>
            <a:spLocks noGrp="1"/>
          </p:cNvSpPr>
          <p:nvPr>
            <p:ph type="ctrTitle"/>
          </p:nvPr>
        </p:nvSpPr>
        <p:spPr>
          <a:xfrm>
            <a:off x="968141" y="1820453"/>
            <a:ext cx="6858000" cy="2195582"/>
          </a:xfrm>
        </p:spPr>
        <p:txBody>
          <a:bodyPr>
            <a:noAutofit/>
          </a:bodyPr>
          <a:lstStyle/>
          <a:p>
            <a:br>
              <a:rPr lang="en-US" sz="3750" b="1">
                <a:solidFill>
                  <a:srgbClr val="B42C33"/>
                </a:solidFill>
                <a:latin typeface="Arial" panose="020B0604020202020204" pitchFamily="34" charset="0"/>
                <a:cs typeface="Arial" panose="020B0604020202020204" pitchFamily="34" charset="0"/>
              </a:rPr>
            </a:br>
            <a:br>
              <a:rPr lang="en-US" sz="3750" b="1">
                <a:solidFill>
                  <a:srgbClr val="B42C33"/>
                </a:solidFill>
                <a:latin typeface="Arial" panose="020B0604020202020204" pitchFamily="34" charset="0"/>
                <a:cs typeface="Arial" panose="020B0604020202020204" pitchFamily="34" charset="0"/>
              </a:rPr>
            </a:br>
            <a:r>
              <a:rPr lang="en-US" sz="3000" b="1">
                <a:latin typeface="Arial" panose="020B0604020202020204" pitchFamily="34" charset="0"/>
                <a:cs typeface="Arial" panose="020B0604020202020204" pitchFamily="34" charset="0"/>
              </a:rPr>
              <a:t>Office of Statewide Health Planning and Development (OSHPD)</a:t>
            </a:r>
            <a:br>
              <a:rPr lang="en-US" sz="3000" b="1">
                <a:latin typeface="Arial" panose="020B0604020202020204" pitchFamily="34" charset="0"/>
                <a:cs typeface="Arial" panose="020B0604020202020204" pitchFamily="34" charset="0"/>
              </a:rPr>
            </a:br>
            <a:br>
              <a:rPr lang="en-US" sz="3000" b="1">
                <a:latin typeface="Arial" panose="020B0604020202020204" pitchFamily="34" charset="0"/>
                <a:cs typeface="Arial" panose="020B0604020202020204" pitchFamily="34" charset="0"/>
              </a:rPr>
            </a:br>
            <a:r>
              <a:rPr lang="en-US" sz="3000" b="1">
                <a:latin typeface="Arial" panose="020B0604020202020204" pitchFamily="34" charset="0"/>
                <a:cs typeface="Arial" panose="020B0604020202020204" pitchFamily="34" charset="0"/>
              </a:rPr>
              <a:t>California’s Physician Workforce Programs</a:t>
            </a:r>
            <a:endParaRPr lang="en-US" sz="3000"/>
          </a:p>
        </p:txBody>
      </p:sp>
      <p:sp>
        <p:nvSpPr>
          <p:cNvPr id="3" name="Subtitle 2">
            <a:extLst>
              <a:ext uri="{FF2B5EF4-FFF2-40B4-BE49-F238E27FC236}">
                <a16:creationId xmlns:a16="http://schemas.microsoft.com/office/drawing/2014/main" id="{F79816D5-2AA8-474A-A35B-F58D9A8A9953}"/>
              </a:ext>
            </a:extLst>
          </p:cNvPr>
          <p:cNvSpPr>
            <a:spLocks noGrp="1"/>
          </p:cNvSpPr>
          <p:nvPr>
            <p:ph type="subTitle" idx="1"/>
          </p:nvPr>
        </p:nvSpPr>
        <p:spPr>
          <a:xfrm>
            <a:off x="968141" y="4524532"/>
            <a:ext cx="6858000" cy="619187"/>
          </a:xfrm>
        </p:spPr>
        <p:txBody>
          <a:bodyPr>
            <a:normAutofit fontScale="92500" lnSpcReduction="10000"/>
          </a:bodyPr>
          <a:lstStyle/>
          <a:p>
            <a:r>
              <a:rPr lang="en-US" b="1">
                <a:latin typeface="Arial" panose="020B0604020202020204" pitchFamily="34" charset="0"/>
                <a:cs typeface="Arial" panose="020B0604020202020204" pitchFamily="34" charset="0"/>
              </a:rPr>
              <a:t>Maryland Loan Assistant Repayment Program Workgroup</a:t>
            </a:r>
          </a:p>
          <a:p>
            <a:r>
              <a:rPr lang="en-US" b="1">
                <a:latin typeface="Arial" panose="020B0604020202020204" pitchFamily="34" charset="0"/>
                <a:cs typeface="Arial" panose="020B0604020202020204" pitchFamily="34" charset="0"/>
              </a:rPr>
              <a:t>March 12, 2021</a:t>
            </a:r>
            <a:endParaRPr lang="en-US"/>
          </a:p>
        </p:txBody>
      </p:sp>
    </p:spTree>
    <p:extLst>
      <p:ext uri="{BB962C8B-B14F-4D97-AF65-F5344CB8AC3E}">
        <p14:creationId xmlns:p14="http://schemas.microsoft.com/office/powerpoint/2010/main" val="353040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6CA0-5D10-4E6B-BC50-43FEF4259A78}"/>
              </a:ext>
            </a:extLst>
          </p:cNvPr>
          <p:cNvSpPr>
            <a:spLocks noGrp="1"/>
          </p:cNvSpPr>
          <p:nvPr>
            <p:ph type="title"/>
          </p:nvPr>
        </p:nvSpPr>
        <p:spPr/>
        <p:txBody>
          <a:bodyPr>
            <a:normAutofit/>
          </a:bodyPr>
          <a:lstStyle/>
          <a:p>
            <a:r>
              <a:rPr lang="en-US" sz="3000">
                <a:cs typeface="Arial" panose="020B0604020202020204" pitchFamily="34" charset="0"/>
              </a:rPr>
              <a:t>Contents</a:t>
            </a:r>
            <a:endParaRPr lang="en-US" sz="3000"/>
          </a:p>
        </p:txBody>
      </p:sp>
      <p:sp>
        <p:nvSpPr>
          <p:cNvPr id="3" name="Content Placeholder 2">
            <a:extLst>
              <a:ext uri="{FF2B5EF4-FFF2-40B4-BE49-F238E27FC236}">
                <a16:creationId xmlns:a16="http://schemas.microsoft.com/office/drawing/2014/main" id="{8841157B-BA74-405D-B2AA-F7B6A66A8CBB}"/>
              </a:ext>
            </a:extLst>
          </p:cNvPr>
          <p:cNvSpPr>
            <a:spLocks noGrp="1"/>
          </p:cNvSpPr>
          <p:nvPr>
            <p:ph idx="1"/>
          </p:nvPr>
        </p:nvSpPr>
        <p:spPr>
          <a:xfrm>
            <a:off x="628650" y="2125266"/>
            <a:ext cx="7886700" cy="2805740"/>
          </a:xfrm>
        </p:spPr>
        <p:txBody>
          <a:bodyPr vert="horz" lIns="68580" tIns="34290" rIns="68580" bIns="34290" rtlCol="0" anchor="t">
            <a:normAutofit/>
          </a:bodyPr>
          <a:lstStyle/>
          <a:p>
            <a:r>
              <a:rPr lang="en-US" sz="1650">
                <a:cs typeface="Arial"/>
              </a:rPr>
              <a:t>Organization Overview</a:t>
            </a:r>
          </a:p>
          <a:p>
            <a:r>
              <a:rPr lang="en-US" sz="1650">
                <a:cs typeface="Arial"/>
              </a:rPr>
              <a:t>Loan Repayment Programs</a:t>
            </a:r>
          </a:p>
          <a:p>
            <a:r>
              <a:rPr lang="en-US" sz="1650">
                <a:cs typeface="Arial"/>
              </a:rPr>
              <a:t>Scholarship Programs</a:t>
            </a:r>
          </a:p>
          <a:p>
            <a:r>
              <a:rPr lang="en-US" sz="1650">
                <a:cs typeface="Arial"/>
              </a:rPr>
              <a:t>Physician Residency Programs</a:t>
            </a:r>
          </a:p>
          <a:p>
            <a:r>
              <a:rPr lang="en-US" sz="1650">
                <a:cs typeface="Arial"/>
              </a:rPr>
              <a:t>Challenges</a:t>
            </a:r>
          </a:p>
          <a:p>
            <a:pPr marL="0" indent="0">
              <a:buNone/>
            </a:pPr>
            <a:endParaRPr lang="en-US" sz="1650">
              <a:cs typeface="Arial" panose="020B0604020202020204" pitchFamily="34" charset="0"/>
            </a:endParaRPr>
          </a:p>
        </p:txBody>
      </p:sp>
    </p:spTree>
    <p:extLst>
      <p:ext uri="{BB962C8B-B14F-4D97-AF65-F5344CB8AC3E}">
        <p14:creationId xmlns:p14="http://schemas.microsoft.com/office/powerpoint/2010/main" val="2326640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6CA0-5D10-4E6B-BC50-43FEF4259A78}"/>
              </a:ext>
            </a:extLst>
          </p:cNvPr>
          <p:cNvSpPr>
            <a:spLocks noGrp="1"/>
          </p:cNvSpPr>
          <p:nvPr>
            <p:ph type="title"/>
          </p:nvPr>
        </p:nvSpPr>
        <p:spPr>
          <a:xfrm>
            <a:off x="391885" y="1131094"/>
            <a:ext cx="8123465" cy="994172"/>
          </a:xfrm>
        </p:spPr>
        <p:txBody>
          <a:bodyPr>
            <a:normAutofit/>
          </a:bodyPr>
          <a:lstStyle/>
          <a:p>
            <a:r>
              <a:rPr lang="en-US" sz="3000">
                <a:latin typeface="Arial" panose="020B0604020202020204" pitchFamily="34" charset="0"/>
                <a:cs typeface="Arial" panose="020B0604020202020204" pitchFamily="34" charset="0"/>
              </a:rPr>
              <a:t>Healthcare Workforce Development Division</a:t>
            </a:r>
            <a:endParaRPr lang="en-US" sz="3000"/>
          </a:p>
        </p:txBody>
      </p:sp>
      <p:sp>
        <p:nvSpPr>
          <p:cNvPr id="3" name="Content Placeholder 2">
            <a:extLst>
              <a:ext uri="{FF2B5EF4-FFF2-40B4-BE49-F238E27FC236}">
                <a16:creationId xmlns:a16="http://schemas.microsoft.com/office/drawing/2014/main" id="{8841157B-BA74-405D-B2AA-F7B6A66A8CBB}"/>
              </a:ext>
            </a:extLst>
          </p:cNvPr>
          <p:cNvSpPr>
            <a:spLocks noGrp="1"/>
          </p:cNvSpPr>
          <p:nvPr>
            <p:ph idx="1"/>
          </p:nvPr>
        </p:nvSpPr>
        <p:spPr>
          <a:xfrm>
            <a:off x="391886" y="2125266"/>
            <a:ext cx="8046408" cy="2805740"/>
          </a:xfrm>
        </p:spPr>
        <p:txBody>
          <a:bodyPr>
            <a:noAutofit/>
          </a:bodyPr>
          <a:lstStyle/>
          <a:p>
            <a:r>
              <a:rPr lang="en-US" sz="1650">
                <a:cs typeface="Arial" panose="020B0604020202020204" pitchFamily="34" charset="0"/>
              </a:rPr>
              <a:t>Conducts healthcare workforce research to identify areas of unmet need and understand the healthcare education pipeline.</a:t>
            </a:r>
          </a:p>
          <a:p>
            <a:r>
              <a:rPr lang="en-US" sz="1650">
                <a:cs typeface="Arial" panose="020B0604020202020204" pitchFamily="34" charset="0"/>
              </a:rPr>
              <a:t>Educates decision-makers about the healthcare workforce.</a:t>
            </a:r>
          </a:p>
          <a:p>
            <a:r>
              <a:rPr lang="en-US" sz="1650">
                <a:cs typeface="Arial" panose="020B0604020202020204" pitchFamily="34" charset="0"/>
              </a:rPr>
              <a:t>Provides financial incentives to encourage:</a:t>
            </a:r>
          </a:p>
          <a:p>
            <a:pPr lvl="1"/>
            <a:r>
              <a:rPr lang="en-US" sz="1650">
                <a:cs typeface="Arial" panose="020B0604020202020204" pitchFamily="34" charset="0"/>
              </a:rPr>
              <a:t>Under-represented groups to pursue healthcare careers. </a:t>
            </a:r>
          </a:p>
          <a:p>
            <a:pPr lvl="1"/>
            <a:r>
              <a:rPr lang="en-US" sz="1650">
                <a:cs typeface="Arial" panose="020B0604020202020204" pitchFamily="34" charset="0"/>
              </a:rPr>
              <a:t>Individuals and organizations to provide services in areas of unmet need</a:t>
            </a:r>
          </a:p>
          <a:p>
            <a:r>
              <a:rPr lang="en-US" sz="1650">
                <a:cs typeface="Arial" panose="020B0604020202020204" pitchFamily="34" charset="0"/>
              </a:rPr>
              <a:t>Financial incentives include loan repayment programs, scholarship programs, and grants to residency programs.</a:t>
            </a:r>
          </a:p>
        </p:txBody>
      </p:sp>
    </p:spTree>
    <p:extLst>
      <p:ext uri="{BB962C8B-B14F-4D97-AF65-F5344CB8AC3E}">
        <p14:creationId xmlns:p14="http://schemas.microsoft.com/office/powerpoint/2010/main" val="2795704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2C53-4B6A-4B3E-BF80-62F5898F593D}"/>
              </a:ext>
            </a:extLst>
          </p:cNvPr>
          <p:cNvSpPr>
            <a:spLocks noGrp="1"/>
          </p:cNvSpPr>
          <p:nvPr>
            <p:ph type="title"/>
          </p:nvPr>
        </p:nvSpPr>
        <p:spPr>
          <a:xfrm>
            <a:off x="369277" y="1057432"/>
            <a:ext cx="7733297" cy="994172"/>
          </a:xfrm>
        </p:spPr>
        <p:txBody>
          <a:bodyPr>
            <a:normAutofit/>
          </a:bodyPr>
          <a:lstStyle/>
          <a:p>
            <a:r>
              <a:rPr lang="en-US" sz="3000"/>
              <a:t>Loan Repayment Programs</a:t>
            </a:r>
          </a:p>
        </p:txBody>
      </p:sp>
      <p:sp>
        <p:nvSpPr>
          <p:cNvPr id="3" name="Content Placeholder 2">
            <a:extLst>
              <a:ext uri="{FF2B5EF4-FFF2-40B4-BE49-F238E27FC236}">
                <a16:creationId xmlns:a16="http://schemas.microsoft.com/office/drawing/2014/main" id="{7F489976-FCED-4C6E-A68F-A210A8C52453}"/>
              </a:ext>
            </a:extLst>
          </p:cNvPr>
          <p:cNvSpPr>
            <a:spLocks noGrp="1"/>
          </p:cNvSpPr>
          <p:nvPr>
            <p:ph idx="1"/>
          </p:nvPr>
        </p:nvSpPr>
        <p:spPr>
          <a:xfrm>
            <a:off x="369277" y="2039979"/>
            <a:ext cx="8146073" cy="3263504"/>
          </a:xfrm>
        </p:spPr>
        <p:txBody>
          <a:bodyPr vert="horz" lIns="68580" tIns="34290" rIns="68580" bIns="34290" rtlCol="0" anchor="t">
            <a:normAutofit/>
          </a:bodyPr>
          <a:lstStyle/>
          <a:p>
            <a:pPr fontAlgn="base"/>
            <a:r>
              <a:rPr lang="en-US" sz="1500" dirty="0"/>
              <a:t>Allied Healthcare Loan Repayment (AHLRP)​</a:t>
            </a:r>
          </a:p>
          <a:p>
            <a:pPr fontAlgn="base"/>
            <a:r>
              <a:rPr lang="en-US" sz="1500" dirty="0"/>
              <a:t>Advanced Practice Healthcare Loan Repayment (APHLRP)​</a:t>
            </a:r>
            <a:endParaRPr lang="en-US" sz="1500" dirty="0">
              <a:cs typeface="Arial"/>
            </a:endParaRPr>
          </a:p>
          <a:p>
            <a:pPr fontAlgn="base"/>
            <a:r>
              <a:rPr lang="en-US" sz="1500" dirty="0"/>
              <a:t>Bachelor of Science in Nursing Loan Repayment (BSNLRP)​</a:t>
            </a:r>
          </a:p>
          <a:p>
            <a:pPr fontAlgn="base"/>
            <a:r>
              <a:rPr kumimoji="1" lang="en-US" altLang="en-US" sz="1500" dirty="0">
                <a:cs typeface="Arial"/>
              </a:rPr>
              <a:t>California State Loan Repayment Program (SLRP)</a:t>
            </a:r>
            <a:endParaRPr lang="en-US" altLang="en-US" sz="1500" dirty="0">
              <a:cs typeface="Arial"/>
            </a:endParaRPr>
          </a:p>
          <a:p>
            <a:pPr>
              <a:buClr>
                <a:schemeClr val="tx1"/>
              </a:buClr>
            </a:pPr>
            <a:r>
              <a:rPr lang="en-US" sz="1500" dirty="0"/>
              <a:t>County Medical Services </a:t>
            </a:r>
            <a:r>
              <a:rPr lang="en-US" sz="1500" dirty="0">
                <a:cs typeface="Arial"/>
              </a:rPr>
              <a:t>(CMSP) Loan Repayment Program (LRP)</a:t>
            </a:r>
          </a:p>
          <a:p>
            <a:pPr fontAlgn="base"/>
            <a:r>
              <a:rPr lang="en-US" sz="1500" dirty="0"/>
              <a:t>Licensed Mental Health Services Provider Education (LMHSPEP)​</a:t>
            </a:r>
            <a:endParaRPr lang="en-US" sz="1500" dirty="0">
              <a:cs typeface="Arial"/>
            </a:endParaRPr>
          </a:p>
          <a:p>
            <a:pPr fontAlgn="base"/>
            <a:r>
              <a:rPr lang="en-US" sz="1500" dirty="0"/>
              <a:t>Licensed Vocational Nurse Loan Repayment (LVNLRP)​</a:t>
            </a:r>
            <a:endParaRPr lang="en-US" sz="1500" dirty="0">
              <a:cs typeface="Arial" panose="020B0604020202020204"/>
            </a:endParaRPr>
          </a:p>
          <a:p>
            <a:pPr fontAlgn="base"/>
            <a:r>
              <a:rPr lang="en-US" sz="1500" dirty="0"/>
              <a:t>Steven M. Thompson Physician Corps Loan Repayment (STLRP)</a:t>
            </a:r>
            <a:endParaRPr lang="en-US" sz="1500" dirty="0">
              <a:cs typeface="Arial" panose="020B0604020202020204"/>
            </a:endParaRPr>
          </a:p>
          <a:p>
            <a:pPr>
              <a:buClr>
                <a:schemeClr val="tx1"/>
              </a:buClr>
            </a:pPr>
            <a:endParaRPr kumimoji="1" lang="en-US" altLang="en-US" sz="1500" dirty="0">
              <a:cs typeface="Arial"/>
            </a:endParaRPr>
          </a:p>
          <a:p>
            <a:pPr marL="342900" lvl="1" indent="0">
              <a:spcBef>
                <a:spcPts val="0"/>
              </a:spcBef>
              <a:buClr>
                <a:schemeClr val="tx1"/>
              </a:buClr>
              <a:buNone/>
            </a:pPr>
            <a:endParaRPr kumimoji="1" lang="en-US" altLang="en-US" sz="1500" dirty="0">
              <a:cs typeface="Arial" panose="020B0604020202020204" pitchFamily="34" charset="0"/>
            </a:endParaRPr>
          </a:p>
          <a:p>
            <a:endParaRPr lang="en-US" sz="1500" dirty="0"/>
          </a:p>
        </p:txBody>
      </p:sp>
    </p:spTree>
    <p:extLst>
      <p:ext uri="{BB962C8B-B14F-4D97-AF65-F5344CB8AC3E}">
        <p14:creationId xmlns:p14="http://schemas.microsoft.com/office/powerpoint/2010/main" val="3563375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2C53-4B6A-4B3E-BF80-62F5898F593D}"/>
              </a:ext>
            </a:extLst>
          </p:cNvPr>
          <p:cNvSpPr>
            <a:spLocks noGrp="1"/>
          </p:cNvSpPr>
          <p:nvPr>
            <p:ph type="title"/>
          </p:nvPr>
        </p:nvSpPr>
        <p:spPr>
          <a:xfrm>
            <a:off x="167640" y="857251"/>
            <a:ext cx="8763000" cy="994172"/>
          </a:xfrm>
        </p:spPr>
        <p:txBody>
          <a:bodyPr>
            <a:normAutofit/>
          </a:bodyPr>
          <a:lstStyle/>
          <a:p>
            <a:r>
              <a:rPr lang="en-US" sz="3000"/>
              <a:t>California State Loan Repayment Program (SLRP)</a:t>
            </a:r>
          </a:p>
        </p:txBody>
      </p:sp>
      <p:sp>
        <p:nvSpPr>
          <p:cNvPr id="3" name="Content Placeholder 2">
            <a:extLst>
              <a:ext uri="{FF2B5EF4-FFF2-40B4-BE49-F238E27FC236}">
                <a16:creationId xmlns:a16="http://schemas.microsoft.com/office/drawing/2014/main" id="{7F489976-FCED-4C6E-A68F-A210A8C52453}"/>
              </a:ext>
            </a:extLst>
          </p:cNvPr>
          <p:cNvSpPr>
            <a:spLocks noGrp="1"/>
          </p:cNvSpPr>
          <p:nvPr>
            <p:ph idx="1"/>
          </p:nvPr>
        </p:nvSpPr>
        <p:spPr>
          <a:xfrm>
            <a:off x="213360" y="1628794"/>
            <a:ext cx="8785860" cy="3600413"/>
          </a:xfrm>
        </p:spPr>
        <p:txBody>
          <a:bodyPr>
            <a:normAutofit/>
          </a:bodyPr>
          <a:lstStyle/>
          <a:p>
            <a:pPr marL="0" indent="0">
              <a:buClr>
                <a:schemeClr val="tx1"/>
              </a:buClr>
              <a:buNone/>
            </a:pPr>
            <a:r>
              <a:rPr kumimoji="1" lang="en-US" altLang="en-US" sz="1425" b="1" dirty="0">
                <a:cs typeface="Arial"/>
              </a:rPr>
              <a:t>Funding:</a:t>
            </a:r>
          </a:p>
          <a:p>
            <a:pPr>
              <a:buClr>
                <a:schemeClr val="tx1"/>
              </a:buClr>
            </a:pPr>
            <a:r>
              <a:rPr kumimoji="1" lang="en-US" altLang="en-US" sz="1425" dirty="0">
                <a:cs typeface="Arial"/>
              </a:rPr>
              <a:t>Health Resources and Service Administration grant: $1M</a:t>
            </a:r>
          </a:p>
          <a:p>
            <a:pPr>
              <a:buClr>
                <a:schemeClr val="tx1"/>
              </a:buClr>
            </a:pPr>
            <a:r>
              <a:rPr kumimoji="1" lang="en-US" altLang="en-US" sz="1425" dirty="0">
                <a:cs typeface="Arial"/>
              </a:rPr>
              <a:t>Song-Brown state funds: $333,000</a:t>
            </a:r>
          </a:p>
          <a:p>
            <a:pPr>
              <a:buClr>
                <a:schemeClr val="tx1"/>
              </a:buClr>
            </a:pPr>
            <a:r>
              <a:rPr kumimoji="1" lang="en-US" altLang="en-US" sz="1425" dirty="0">
                <a:cs typeface="Arial"/>
              </a:rPr>
              <a:t>Mental Health Workforce Investment state General Fund: $1M</a:t>
            </a:r>
          </a:p>
          <a:p>
            <a:pPr marL="0" indent="0">
              <a:buClr>
                <a:schemeClr val="tx1"/>
              </a:buClr>
              <a:buNone/>
            </a:pPr>
            <a:r>
              <a:rPr kumimoji="1" lang="en-US" altLang="en-US" sz="1425" b="1" dirty="0">
                <a:cs typeface="Arial"/>
              </a:rPr>
              <a:t>Award Structure:</a:t>
            </a:r>
          </a:p>
          <a:p>
            <a:pPr>
              <a:buClr>
                <a:schemeClr val="tx1"/>
              </a:buClr>
            </a:pPr>
            <a:r>
              <a:rPr kumimoji="1" lang="en-US" altLang="en-US" sz="1425" dirty="0">
                <a:cs typeface="Arial" panose="020B0604020202020204" pitchFamily="34" charset="0"/>
              </a:rPr>
              <a:t>Eligible sponsoring organization/practice sites must match the award dollar for dollar, up to $50,000 maximum award</a:t>
            </a:r>
          </a:p>
          <a:p>
            <a:pPr>
              <a:spcBef>
                <a:spcPts val="0"/>
              </a:spcBef>
              <a:buClr>
                <a:schemeClr val="tx1"/>
              </a:buClr>
            </a:pPr>
            <a:r>
              <a:rPr kumimoji="1" lang="en-US" altLang="en-US" sz="1425" dirty="0">
                <a:cs typeface="Arial" panose="020B0604020202020204" pitchFamily="34" charset="0"/>
              </a:rPr>
              <a:t>Can receive award until no further qualifying loans</a:t>
            </a:r>
          </a:p>
          <a:p>
            <a:pPr marL="0" indent="0">
              <a:spcBef>
                <a:spcPts val="450"/>
              </a:spcBef>
              <a:buNone/>
            </a:pPr>
            <a:r>
              <a:rPr kumimoji="1" lang="en-US" altLang="en-US" sz="1425" b="1" dirty="0">
                <a:cs typeface="Arial" panose="020B0604020202020204" pitchFamily="34" charset="0"/>
              </a:rPr>
              <a:t>Disciplines:</a:t>
            </a:r>
          </a:p>
          <a:p>
            <a:pPr marL="0" indent="0">
              <a:lnSpc>
                <a:spcPct val="50000"/>
              </a:lnSpc>
              <a:spcBef>
                <a:spcPts val="450"/>
              </a:spcBef>
              <a:buNone/>
            </a:pPr>
            <a:endParaRPr kumimoji="1" lang="en-US" altLang="en-US" sz="1350" b="1" dirty="0">
              <a:cs typeface="Arial" panose="020B0604020202020204" pitchFamily="34" charset="0"/>
            </a:endParaRPr>
          </a:p>
          <a:p>
            <a:pPr>
              <a:spcBef>
                <a:spcPts val="0"/>
              </a:spcBef>
            </a:pPr>
            <a:r>
              <a:rPr kumimoji="1" lang="en-US" altLang="en-US" sz="1425" dirty="0">
                <a:cs typeface="Arial"/>
              </a:rPr>
              <a:t>Primary Care: primary care physicians, physician assistants, nurse practitioners, pharmacists, and certified nurse midwives</a:t>
            </a:r>
            <a:endParaRPr lang="en-US" altLang="en-US" sz="1425" dirty="0">
              <a:cs typeface="Arial"/>
            </a:endParaRPr>
          </a:p>
          <a:p>
            <a:pPr>
              <a:spcBef>
                <a:spcPts val="0"/>
              </a:spcBef>
            </a:pPr>
            <a:r>
              <a:rPr kumimoji="1" lang="en-US" altLang="en-US" sz="1425" dirty="0">
                <a:cs typeface="Arial"/>
              </a:rPr>
              <a:t>Mental Health: psychiatric nurse specialists, licensed clinical social workers, licensed professional counselors, licensed marriage and family therapists, and health service psychologists</a:t>
            </a:r>
            <a:endParaRPr lang="en-US" sz="1425" dirty="0">
              <a:cs typeface="Arial"/>
            </a:endParaRPr>
          </a:p>
          <a:p>
            <a:pPr>
              <a:spcBef>
                <a:spcPts val="0"/>
              </a:spcBef>
            </a:pPr>
            <a:r>
              <a:rPr kumimoji="1" lang="en-US" altLang="en-US" sz="1425" dirty="0">
                <a:cs typeface="Arial" panose="020B0604020202020204" pitchFamily="34" charset="0"/>
              </a:rPr>
              <a:t>Dental: dentists and registered dental hygienists</a:t>
            </a:r>
          </a:p>
          <a:p>
            <a:endParaRPr lang="en-US" sz="1425" dirty="0"/>
          </a:p>
        </p:txBody>
      </p:sp>
    </p:spTree>
    <p:extLst>
      <p:ext uri="{BB962C8B-B14F-4D97-AF65-F5344CB8AC3E}">
        <p14:creationId xmlns:p14="http://schemas.microsoft.com/office/powerpoint/2010/main" val="1758647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B2AB-8B7D-49FA-8278-790B3F37F15B}"/>
              </a:ext>
            </a:extLst>
          </p:cNvPr>
          <p:cNvSpPr>
            <a:spLocks noGrp="1"/>
          </p:cNvSpPr>
          <p:nvPr>
            <p:ph type="title"/>
          </p:nvPr>
        </p:nvSpPr>
        <p:spPr>
          <a:xfrm>
            <a:off x="274320" y="1007827"/>
            <a:ext cx="7886700" cy="994172"/>
          </a:xfrm>
        </p:spPr>
        <p:txBody>
          <a:bodyPr>
            <a:normAutofit/>
          </a:bodyPr>
          <a:lstStyle/>
          <a:p>
            <a:r>
              <a:rPr lang="en-US" sz="3000"/>
              <a:t>County Medical Services Program Loan Repayment Program (CMSP LRP)</a:t>
            </a:r>
          </a:p>
        </p:txBody>
      </p:sp>
      <p:sp>
        <p:nvSpPr>
          <p:cNvPr id="3" name="Content Placeholder 2">
            <a:extLst>
              <a:ext uri="{FF2B5EF4-FFF2-40B4-BE49-F238E27FC236}">
                <a16:creationId xmlns:a16="http://schemas.microsoft.com/office/drawing/2014/main" id="{ABCCC8EC-707B-4D89-A02A-4C4B8F4A2A05}"/>
              </a:ext>
            </a:extLst>
          </p:cNvPr>
          <p:cNvSpPr>
            <a:spLocks noGrp="1"/>
          </p:cNvSpPr>
          <p:nvPr>
            <p:ph idx="1"/>
          </p:nvPr>
        </p:nvSpPr>
        <p:spPr>
          <a:xfrm>
            <a:off x="190500" y="2001999"/>
            <a:ext cx="8679180" cy="3457732"/>
          </a:xfrm>
        </p:spPr>
        <p:txBody>
          <a:bodyPr vert="horz" lIns="68580" tIns="34290" rIns="68580" bIns="34290" rtlCol="0" anchor="t">
            <a:noAutofit/>
          </a:bodyPr>
          <a:lstStyle/>
          <a:p>
            <a:pPr marL="0" indent="0">
              <a:buClr>
                <a:schemeClr val="tx1"/>
              </a:buClr>
              <a:buNone/>
            </a:pPr>
            <a:r>
              <a:rPr kumimoji="1" lang="en-US" altLang="en-US" sz="1500">
                <a:latin typeface="Arial" panose="020B0604020202020204" pitchFamily="34" charset="0"/>
                <a:cs typeface="Arial" panose="020B0604020202020204" pitchFamily="34" charset="0"/>
              </a:rPr>
              <a:t>OSHPD is contracted by CMSP to administer the program to increase the number of providers in the 35 participating CMSP counties</a:t>
            </a:r>
          </a:p>
          <a:p>
            <a:pPr marL="0" indent="0">
              <a:buClr>
                <a:schemeClr val="tx1"/>
              </a:buClr>
              <a:buNone/>
            </a:pPr>
            <a:r>
              <a:rPr kumimoji="1" lang="en-US" altLang="en-US" sz="1500" b="1">
                <a:latin typeface="Arial" panose="020B0604020202020204" pitchFamily="34" charset="0"/>
                <a:cs typeface="Arial" panose="020B0604020202020204" pitchFamily="34" charset="0"/>
              </a:rPr>
              <a:t>Funding:</a:t>
            </a:r>
          </a:p>
          <a:p>
            <a:pPr>
              <a:buClr>
                <a:schemeClr val="tx1"/>
              </a:buClr>
            </a:pPr>
            <a:r>
              <a:rPr kumimoji="1" lang="en-US" altLang="en-US" sz="1500">
                <a:latin typeface="Arial" panose="020B0604020202020204" pitchFamily="34" charset="0"/>
                <a:cs typeface="Arial" panose="020B0604020202020204" pitchFamily="34" charset="0"/>
              </a:rPr>
              <a:t>$2M grant from CMSP</a:t>
            </a:r>
          </a:p>
          <a:p>
            <a:pPr marL="0" indent="0">
              <a:buClr>
                <a:schemeClr val="tx1"/>
              </a:buClr>
              <a:buNone/>
            </a:pPr>
            <a:r>
              <a:rPr kumimoji="1" lang="en-US" altLang="en-US" sz="1500" b="1">
                <a:latin typeface="Arial" panose="020B0604020202020204" pitchFamily="34" charset="0"/>
                <a:cs typeface="Arial" panose="020B0604020202020204" pitchFamily="34" charset="0"/>
              </a:rPr>
              <a:t>Award Structure:</a:t>
            </a:r>
          </a:p>
          <a:p>
            <a:pPr marL="102870">
              <a:spcBef>
                <a:spcPts val="450"/>
              </a:spcBef>
              <a:defRPr/>
            </a:pPr>
            <a:r>
              <a:rPr lang="en-US" sz="1425"/>
              <a:t>Award amount up to $50,000:</a:t>
            </a:r>
          </a:p>
          <a:p>
            <a:pPr marL="351473" lvl="1" indent="-214313">
              <a:spcBef>
                <a:spcPts val="450"/>
              </a:spcBef>
              <a:defRPr/>
            </a:pPr>
            <a:r>
              <a:rPr lang="en-US" sz="1425"/>
              <a:t>Two-year full-time and two-year half-time initial service agreements</a:t>
            </a:r>
          </a:p>
          <a:p>
            <a:pPr marL="351473" lvl="1" indent="-214313">
              <a:spcBef>
                <a:spcPts val="450"/>
              </a:spcBef>
              <a:defRPr/>
            </a:pPr>
            <a:r>
              <a:rPr lang="en-US" sz="1425"/>
              <a:t>One-year extension agreements</a:t>
            </a:r>
          </a:p>
          <a:p>
            <a:pPr marL="351473" lvl="1" indent="-214313">
              <a:spcBef>
                <a:spcPts val="450"/>
              </a:spcBef>
              <a:defRPr/>
            </a:pPr>
            <a:r>
              <a:rPr lang="en-US" sz="1425"/>
              <a:t>Can receive award until no further qualifying loans</a:t>
            </a:r>
          </a:p>
          <a:p>
            <a:pPr marL="0" indent="0">
              <a:buClr>
                <a:schemeClr val="tx1"/>
              </a:buClr>
              <a:buNone/>
            </a:pPr>
            <a:r>
              <a:rPr kumimoji="1" lang="en-US" altLang="en-US" sz="1500" b="1">
                <a:latin typeface="Arial" panose="020B0604020202020204" pitchFamily="34" charset="0"/>
                <a:cs typeface="Arial" panose="020B0604020202020204" pitchFamily="34" charset="0"/>
              </a:rPr>
              <a:t>Disciplines:</a:t>
            </a:r>
          </a:p>
          <a:p>
            <a:pPr marL="0" indent="0">
              <a:buClr>
                <a:schemeClr val="tx1"/>
              </a:buClr>
              <a:buNone/>
            </a:pPr>
            <a:r>
              <a:rPr kumimoji="1" lang="en-US" altLang="en-US" sz="1500">
                <a:latin typeface="Arial" panose="020B0604020202020204" pitchFamily="34" charset="0"/>
                <a:cs typeface="Arial" panose="020B0604020202020204" pitchFamily="34" charset="0"/>
              </a:rPr>
              <a:t>Family Medicine, General Internal Medicine, General Psychiatrics, Obstetrics/Gynecology, Primary Care Nurse Practitioner, Primary Care Physician Assistant, and General Dentist.</a:t>
            </a:r>
          </a:p>
        </p:txBody>
      </p:sp>
    </p:spTree>
    <p:extLst>
      <p:ext uri="{BB962C8B-B14F-4D97-AF65-F5344CB8AC3E}">
        <p14:creationId xmlns:p14="http://schemas.microsoft.com/office/powerpoint/2010/main" val="1952524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1594" y="2000250"/>
            <a:ext cx="8699525" cy="3770598"/>
          </a:xfrm>
        </p:spPr>
        <p:txBody>
          <a:bodyPr>
            <a:noAutofit/>
          </a:bodyPr>
          <a:lstStyle/>
          <a:p>
            <a:pPr marL="0" indent="0">
              <a:spcBef>
                <a:spcPts val="450"/>
              </a:spcBef>
              <a:buNone/>
              <a:defRPr/>
            </a:pPr>
            <a:r>
              <a:rPr lang="en-US" sz="1425">
                <a:solidFill>
                  <a:schemeClr val="tx1"/>
                </a:solidFill>
              </a:rPr>
              <a:t>Increase the number of culturally and linguistically competent physicians practicing in medically underserved areas of California.</a:t>
            </a:r>
          </a:p>
          <a:p>
            <a:pPr marL="0" indent="0">
              <a:spcBef>
                <a:spcPts val="450"/>
              </a:spcBef>
              <a:buNone/>
              <a:defRPr/>
            </a:pPr>
            <a:r>
              <a:rPr lang="en-US" sz="1425" b="1">
                <a:solidFill>
                  <a:schemeClr val="tx1"/>
                </a:solidFill>
                <a:cs typeface="Arial" pitchFamily="34" charset="0"/>
              </a:rPr>
              <a:t>Funding:</a:t>
            </a:r>
          </a:p>
          <a:p>
            <a:pPr marL="102870">
              <a:spcBef>
                <a:spcPts val="450"/>
              </a:spcBef>
              <a:defRPr/>
            </a:pPr>
            <a:r>
              <a:rPr lang="en-US" sz="1425">
                <a:solidFill>
                  <a:schemeClr val="tx1"/>
                </a:solidFill>
              </a:rPr>
              <a:t>$25 licensing fee from the Medical Board of California and Osteopathic Medical Board of California.</a:t>
            </a:r>
          </a:p>
          <a:p>
            <a:pPr marL="102870">
              <a:spcBef>
                <a:spcPts val="450"/>
              </a:spcBef>
              <a:defRPr/>
            </a:pPr>
            <a:r>
              <a:rPr lang="en-US" sz="1425">
                <a:solidFill>
                  <a:schemeClr val="tx1"/>
                </a:solidFill>
              </a:rPr>
              <a:t>$1 million from the Managed Care Administrative Fines and Penalty Fund.</a:t>
            </a:r>
          </a:p>
          <a:p>
            <a:pPr marL="102870">
              <a:spcBef>
                <a:spcPts val="450"/>
              </a:spcBef>
              <a:defRPr/>
            </a:pPr>
            <a:r>
              <a:rPr lang="en-US" sz="1425">
                <a:solidFill>
                  <a:schemeClr val="tx1"/>
                </a:solidFill>
              </a:rPr>
              <a:t>Other funding from private sources and state General Fund</a:t>
            </a:r>
          </a:p>
          <a:p>
            <a:pPr marL="102870">
              <a:spcBef>
                <a:spcPts val="450"/>
              </a:spcBef>
              <a:defRPr/>
            </a:pPr>
            <a:endParaRPr lang="en-US" sz="1425">
              <a:solidFill>
                <a:schemeClr val="tx1"/>
              </a:solidFill>
            </a:endParaRPr>
          </a:p>
          <a:p>
            <a:pPr marL="0" indent="0">
              <a:spcBef>
                <a:spcPts val="450"/>
              </a:spcBef>
              <a:buNone/>
              <a:defRPr/>
            </a:pPr>
            <a:r>
              <a:rPr lang="en-US" sz="1425" b="1">
                <a:solidFill>
                  <a:schemeClr val="tx1"/>
                </a:solidFill>
                <a:cs typeface="Arial" pitchFamily="34" charset="0"/>
              </a:rPr>
              <a:t>Award Amount:</a:t>
            </a:r>
          </a:p>
          <a:p>
            <a:pPr marL="102870">
              <a:spcBef>
                <a:spcPts val="450"/>
              </a:spcBef>
              <a:defRPr/>
            </a:pPr>
            <a:r>
              <a:rPr lang="en-US" sz="1425">
                <a:solidFill>
                  <a:schemeClr val="tx1"/>
                </a:solidFill>
              </a:rPr>
              <a:t>Up to $105,000 in exchange for three years of service:</a:t>
            </a:r>
          </a:p>
          <a:p>
            <a:pPr marL="351473" lvl="1" indent="-214313">
              <a:spcBef>
                <a:spcPts val="450"/>
              </a:spcBef>
              <a:defRPr/>
            </a:pPr>
            <a:r>
              <a:rPr lang="en-US" sz="1425">
                <a:solidFill>
                  <a:schemeClr val="tx1"/>
                </a:solidFill>
                <a:latin typeface="+mn-lt"/>
              </a:rPr>
              <a:t>65 percent of funds must be given to primary care doctors. </a:t>
            </a:r>
          </a:p>
          <a:p>
            <a:pPr marL="351473" lvl="1" indent="-214313">
              <a:spcBef>
                <a:spcPts val="450"/>
              </a:spcBef>
              <a:defRPr/>
            </a:pPr>
            <a:r>
              <a:rPr lang="en-US" sz="1425">
                <a:solidFill>
                  <a:schemeClr val="tx1"/>
                </a:solidFill>
                <a:latin typeface="+mn-lt"/>
              </a:rPr>
              <a:t>15 percent of funds must be directed to geriatric physicians. </a:t>
            </a:r>
          </a:p>
          <a:p>
            <a:pPr marL="351473" lvl="1" indent="-214313">
              <a:spcBef>
                <a:spcPts val="450"/>
              </a:spcBef>
              <a:defRPr/>
            </a:pPr>
            <a:r>
              <a:rPr lang="en-US" sz="1425">
                <a:solidFill>
                  <a:schemeClr val="tx1"/>
                </a:solidFill>
                <a:latin typeface="+mn-lt"/>
              </a:rPr>
              <a:t>No more than 20 percent may be directed to other specialties.</a:t>
            </a:r>
          </a:p>
          <a:p>
            <a:endParaRPr lang="en-US" sz="1425">
              <a:solidFill>
                <a:schemeClr val="tx1"/>
              </a:solidFill>
            </a:endParaRPr>
          </a:p>
        </p:txBody>
      </p:sp>
      <p:sp>
        <p:nvSpPr>
          <p:cNvPr id="3" name="Title 2"/>
          <p:cNvSpPr>
            <a:spLocks noGrp="1"/>
          </p:cNvSpPr>
          <p:nvPr>
            <p:ph type="title"/>
          </p:nvPr>
        </p:nvSpPr>
        <p:spPr>
          <a:xfrm>
            <a:off x="261594" y="1087152"/>
            <a:ext cx="7937998" cy="689335"/>
          </a:xfrm>
        </p:spPr>
        <p:txBody>
          <a:bodyPr>
            <a:noAutofit/>
          </a:bodyPr>
          <a:lstStyle/>
          <a:p>
            <a:r>
              <a:rPr lang="en-US" b="0" cap="none">
                <a:solidFill>
                  <a:schemeClr val="tx1"/>
                </a:solidFill>
                <a:cs typeface="Arial" panose="020B0604020202020204" pitchFamily="34" charset="0"/>
              </a:rPr>
              <a:t>Steven M. Thompson Physician Corps Loan Repayment Program (STLRP)</a:t>
            </a:r>
          </a:p>
        </p:txBody>
      </p:sp>
    </p:spTree>
    <p:extLst>
      <p:ext uri="{BB962C8B-B14F-4D97-AF65-F5344CB8AC3E}">
        <p14:creationId xmlns:p14="http://schemas.microsoft.com/office/powerpoint/2010/main" val="1950338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030395"/>
            <a:ext cx="8839199" cy="3770598"/>
          </a:xfrm>
        </p:spPr>
        <p:txBody>
          <a:bodyPr>
            <a:noAutofit/>
          </a:bodyPr>
          <a:lstStyle/>
          <a:p>
            <a:pPr marL="0" indent="0">
              <a:buNone/>
              <a:defRPr/>
            </a:pPr>
            <a:endParaRPr lang="en-US" sz="1425" b="1">
              <a:solidFill>
                <a:schemeClr val="tx1"/>
              </a:solidFill>
              <a:cs typeface="Arial" pitchFamily="34" charset="0"/>
            </a:endParaRPr>
          </a:p>
          <a:p>
            <a:pPr marL="0" indent="0">
              <a:buNone/>
              <a:defRPr/>
            </a:pPr>
            <a:r>
              <a:rPr lang="en-US" sz="1425" b="1">
                <a:solidFill>
                  <a:schemeClr val="tx1"/>
                </a:solidFill>
                <a:cs typeface="Arial" pitchFamily="34" charset="0"/>
              </a:rPr>
              <a:t>Disciplines:</a:t>
            </a:r>
          </a:p>
          <a:p>
            <a:pPr marL="0" indent="0">
              <a:buNone/>
              <a:defRPr/>
            </a:pPr>
            <a:r>
              <a:rPr lang="en-US" sz="1425">
                <a:solidFill>
                  <a:schemeClr val="tx1"/>
                </a:solidFill>
                <a:cs typeface="Arial" pitchFamily="34" charset="0"/>
              </a:rPr>
              <a:t>Physicians (MD/DO) – Family Medicine, General Internal Medicine, General Pediatrics, Obstetrics/Gynecology, Gerontology, Psychiatry, Emergency Medicine, Surgery, and Oncology</a:t>
            </a:r>
          </a:p>
          <a:p>
            <a:endParaRPr lang="en-US" sz="1425">
              <a:solidFill>
                <a:schemeClr val="tx1"/>
              </a:solidFill>
            </a:endParaRPr>
          </a:p>
          <a:p>
            <a:endParaRPr lang="en-US" sz="1425">
              <a:solidFill>
                <a:schemeClr val="tx1"/>
              </a:solidFill>
            </a:endParaRPr>
          </a:p>
        </p:txBody>
      </p:sp>
      <p:sp>
        <p:nvSpPr>
          <p:cNvPr id="3" name="Title 2"/>
          <p:cNvSpPr>
            <a:spLocks noGrp="1"/>
          </p:cNvSpPr>
          <p:nvPr>
            <p:ph type="title"/>
          </p:nvPr>
        </p:nvSpPr>
        <p:spPr>
          <a:xfrm>
            <a:off x="295255" y="1198249"/>
            <a:ext cx="7216838" cy="689335"/>
          </a:xfrm>
        </p:spPr>
        <p:txBody>
          <a:bodyPr>
            <a:noAutofit/>
          </a:bodyPr>
          <a:lstStyle/>
          <a:p>
            <a:r>
              <a:rPr lang="en-US" b="0" cap="none">
                <a:solidFill>
                  <a:schemeClr val="tx1"/>
                </a:solidFill>
                <a:cs typeface="Arial" panose="020B0604020202020204" pitchFamily="34" charset="0"/>
              </a:rPr>
              <a:t>Steven M. Thompson Physician Corps Loan Repayment Program: Disciplines</a:t>
            </a:r>
          </a:p>
        </p:txBody>
      </p:sp>
    </p:spTree>
    <p:extLst>
      <p:ext uri="{BB962C8B-B14F-4D97-AF65-F5344CB8AC3E}">
        <p14:creationId xmlns:p14="http://schemas.microsoft.com/office/powerpoint/2010/main" val="109215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90D7-BE0F-4DDD-A813-B9DE8B07D917}"/>
              </a:ext>
            </a:extLst>
          </p:cNvPr>
          <p:cNvSpPr>
            <a:spLocks noGrp="1"/>
          </p:cNvSpPr>
          <p:nvPr>
            <p:ph type="title"/>
          </p:nvPr>
        </p:nvSpPr>
        <p:spPr>
          <a:xfrm>
            <a:off x="487681" y="1288660"/>
            <a:ext cx="7886700" cy="539090"/>
          </a:xfrm>
        </p:spPr>
        <p:txBody>
          <a:bodyPr>
            <a:normAutofit fontScale="90000"/>
          </a:bodyPr>
          <a:lstStyle/>
          <a:p>
            <a:r>
              <a:rPr lang="en-US" sz="3000">
                <a:latin typeface="Arial" panose="020B0604020202020204" pitchFamily="34" charset="0"/>
                <a:cs typeface="Arial" panose="020B0604020202020204" pitchFamily="34" charset="0"/>
              </a:rPr>
              <a:t>Loan Repayment Awards Summary </a:t>
            </a:r>
            <a:br>
              <a:rPr lang="en-US" sz="3000">
                <a:latin typeface="Arial" panose="020B0604020202020204" pitchFamily="34" charset="0"/>
                <a:cs typeface="Arial" panose="020B0604020202020204" pitchFamily="34" charset="0"/>
              </a:rPr>
            </a:br>
            <a:endParaRPr lang="en-US" sz="3000"/>
          </a:p>
        </p:txBody>
      </p:sp>
      <p:graphicFrame>
        <p:nvGraphicFramePr>
          <p:cNvPr id="4" name="Content Placeholder 3">
            <a:extLst>
              <a:ext uri="{FF2B5EF4-FFF2-40B4-BE49-F238E27FC236}">
                <a16:creationId xmlns:a16="http://schemas.microsoft.com/office/drawing/2014/main" id="{89FBB6A2-55E6-4B55-809F-96F64B2ECFB9}"/>
              </a:ext>
            </a:extLst>
          </p:cNvPr>
          <p:cNvGraphicFramePr>
            <a:graphicFrameLocks/>
          </p:cNvGraphicFramePr>
          <p:nvPr/>
        </p:nvGraphicFramePr>
        <p:xfrm>
          <a:off x="1173481" y="1898499"/>
          <a:ext cx="5948925" cy="2575992"/>
        </p:xfrm>
        <a:graphic>
          <a:graphicData uri="http://schemas.openxmlformats.org/drawingml/2006/table">
            <a:tbl>
              <a:tblPr firstRow="1" bandRow="1">
                <a:tableStyleId>{5C22544A-7EE6-4342-B048-85BDC9FD1C3A}</a:tableStyleId>
              </a:tblPr>
              <a:tblGrid>
                <a:gridCol w="2637125">
                  <a:extLst>
                    <a:ext uri="{9D8B030D-6E8A-4147-A177-3AD203B41FA5}">
                      <a16:colId xmlns:a16="http://schemas.microsoft.com/office/drawing/2014/main" val="3909306962"/>
                    </a:ext>
                  </a:extLst>
                </a:gridCol>
                <a:gridCol w="1345475">
                  <a:extLst>
                    <a:ext uri="{9D8B030D-6E8A-4147-A177-3AD203B41FA5}">
                      <a16:colId xmlns:a16="http://schemas.microsoft.com/office/drawing/2014/main" val="2447450349"/>
                    </a:ext>
                  </a:extLst>
                </a:gridCol>
                <a:gridCol w="1966325">
                  <a:extLst>
                    <a:ext uri="{9D8B030D-6E8A-4147-A177-3AD203B41FA5}">
                      <a16:colId xmlns:a16="http://schemas.microsoft.com/office/drawing/2014/main" val="3604938556"/>
                    </a:ext>
                  </a:extLst>
                </a:gridCol>
              </a:tblGrid>
              <a:tr h="953320">
                <a:tc>
                  <a:txBody>
                    <a:bodyPr/>
                    <a:lstStyle/>
                    <a:p>
                      <a:r>
                        <a:rPr lang="en-US" sz="1400">
                          <a:latin typeface="+mn-lt"/>
                        </a:rPr>
                        <a:t>Program</a:t>
                      </a:r>
                    </a:p>
                  </a:txBody>
                  <a:tcPr marL="79142" marR="79142" marT="39571" marB="39571"/>
                </a:tc>
                <a:tc>
                  <a:txBody>
                    <a:bodyPr/>
                    <a:lstStyle/>
                    <a:p>
                      <a:r>
                        <a:rPr lang="en-US" sz="1400">
                          <a:latin typeface="+mn-lt"/>
                        </a:rPr>
                        <a:t>Number of Awards</a:t>
                      </a:r>
                    </a:p>
                  </a:txBody>
                  <a:tcPr marL="79142" marR="79142" marT="39571" marB="39571"/>
                </a:tc>
                <a:tc>
                  <a:txBody>
                    <a:bodyPr/>
                    <a:lstStyle/>
                    <a:p>
                      <a:r>
                        <a:rPr lang="en-US" sz="1400">
                          <a:latin typeface="+mn-lt"/>
                        </a:rPr>
                        <a:t>Amount Awarded</a:t>
                      </a:r>
                    </a:p>
                  </a:txBody>
                  <a:tcPr marL="79142" marR="79142" marT="39571" marB="39571"/>
                </a:tc>
                <a:extLst>
                  <a:ext uri="{0D108BD9-81ED-4DB2-BD59-A6C34878D82A}">
                    <a16:rowId xmlns:a16="http://schemas.microsoft.com/office/drawing/2014/main" val="1485804932"/>
                  </a:ext>
                </a:extLst>
              </a:tr>
              <a:tr h="388390">
                <a:tc>
                  <a:txBody>
                    <a:bodyPr/>
                    <a:lstStyle/>
                    <a:p>
                      <a:r>
                        <a:rPr lang="en-US" sz="1400" dirty="0">
                          <a:latin typeface="+mn-lt"/>
                          <a:cs typeface="Arial"/>
                        </a:rPr>
                        <a:t>CMSP Loan Repayment *</a:t>
                      </a:r>
                    </a:p>
                  </a:txBody>
                  <a:tcPr marL="79142" marR="79142" marT="39571" marB="39571"/>
                </a:tc>
                <a:tc>
                  <a:txBody>
                    <a:bodyPr/>
                    <a:lstStyle/>
                    <a:p>
                      <a:r>
                        <a:rPr lang="en-US" sz="1400">
                          <a:latin typeface="+mn-lt"/>
                          <a:cs typeface="Arial"/>
                        </a:rPr>
                        <a:t>51</a:t>
                      </a:r>
                    </a:p>
                  </a:txBody>
                  <a:tcPr marL="79142" marR="79142" marT="39571" marB="395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cs typeface="Arial"/>
                        </a:rPr>
                        <a:t>$1,720,463</a:t>
                      </a:r>
                    </a:p>
                  </a:txBody>
                  <a:tcPr marL="79142" marR="79142" marT="39571" marB="39571"/>
                </a:tc>
                <a:extLst>
                  <a:ext uri="{0D108BD9-81ED-4DB2-BD59-A6C34878D82A}">
                    <a16:rowId xmlns:a16="http://schemas.microsoft.com/office/drawing/2014/main" val="1910077389"/>
                  </a:ext>
                </a:extLst>
              </a:tr>
              <a:tr h="402350">
                <a:tc>
                  <a:txBody>
                    <a:bodyPr/>
                    <a:lstStyle/>
                    <a:p>
                      <a:r>
                        <a:rPr lang="en-US" sz="1400">
                          <a:latin typeface="+mn-lt"/>
                          <a:cs typeface="Arial"/>
                        </a:rPr>
                        <a:t>SLRP</a:t>
                      </a:r>
                    </a:p>
                  </a:txBody>
                  <a:tcPr marL="79142" marR="79142" marT="39571" marB="39571"/>
                </a:tc>
                <a:tc>
                  <a:txBody>
                    <a:bodyPr/>
                    <a:lstStyle/>
                    <a:p>
                      <a:r>
                        <a:rPr lang="en-US" sz="1400" b="0">
                          <a:latin typeface="+mn-lt"/>
                          <a:cs typeface="Arial"/>
                        </a:rPr>
                        <a:t>118</a:t>
                      </a:r>
                      <a:endParaRPr lang="en-US" sz="1400">
                        <a:latin typeface="+mn-lt"/>
                        <a:cs typeface="Arial"/>
                      </a:endParaRPr>
                    </a:p>
                  </a:txBody>
                  <a:tcPr marL="79142" marR="79142" marT="39571" marB="39571"/>
                </a:tc>
                <a:tc>
                  <a:txBody>
                    <a:bodyPr/>
                    <a:lstStyle/>
                    <a:p>
                      <a:r>
                        <a:rPr lang="en-US" sz="1400" b="0">
                          <a:latin typeface="+mn-lt"/>
                          <a:cs typeface="Arial"/>
                        </a:rPr>
                        <a:t>$1,838,200</a:t>
                      </a:r>
                      <a:endParaRPr lang="en-US" sz="1400">
                        <a:latin typeface="+mn-lt"/>
                        <a:cs typeface="Arial"/>
                      </a:endParaRPr>
                    </a:p>
                  </a:txBody>
                  <a:tcPr marL="79142" marR="79142" marT="39571" marB="39571"/>
                </a:tc>
                <a:extLst>
                  <a:ext uri="{0D108BD9-81ED-4DB2-BD59-A6C34878D82A}">
                    <a16:rowId xmlns:a16="http://schemas.microsoft.com/office/drawing/2014/main" val="2363659794"/>
                  </a:ext>
                </a:extLst>
              </a:tr>
              <a:tr h="402350">
                <a:tc>
                  <a:txBody>
                    <a:bodyPr/>
                    <a:lstStyle/>
                    <a:p>
                      <a:r>
                        <a:rPr lang="en-US" sz="1400">
                          <a:latin typeface="+mn-lt"/>
                          <a:cs typeface="Arial"/>
                        </a:rPr>
                        <a:t>STLRP *</a:t>
                      </a:r>
                    </a:p>
                  </a:txBody>
                  <a:tcPr marL="79142" marR="79142" marT="39571" marB="39571"/>
                </a:tc>
                <a:tc>
                  <a:txBody>
                    <a:bodyPr/>
                    <a:lstStyle/>
                    <a:p>
                      <a:r>
                        <a:rPr lang="en-US" sz="1400">
                          <a:latin typeface="+mn-lt"/>
                          <a:cs typeface="Arial"/>
                        </a:rPr>
                        <a:t>121</a:t>
                      </a:r>
                      <a:endParaRPr lang="en-US" sz="1400">
                        <a:latin typeface="+mn-lt"/>
                        <a:cs typeface="Arial" panose="020B0604020202020204" pitchFamily="34" charset="0"/>
                      </a:endParaRPr>
                    </a:p>
                  </a:txBody>
                  <a:tcPr marL="79142" marR="79142" marT="39571" marB="39571"/>
                </a:tc>
                <a:tc>
                  <a:txBody>
                    <a:bodyPr/>
                    <a:lstStyle/>
                    <a:p>
                      <a:r>
                        <a:rPr lang="en-US" sz="1400">
                          <a:latin typeface="+mn-lt"/>
                          <a:cs typeface="Arial"/>
                        </a:rPr>
                        <a:t>$12,020,551</a:t>
                      </a:r>
                      <a:endParaRPr lang="en-US" sz="1400">
                        <a:latin typeface="+mn-lt"/>
                        <a:cs typeface="Arial" panose="020B0604020202020204" pitchFamily="34" charset="0"/>
                      </a:endParaRPr>
                    </a:p>
                  </a:txBody>
                  <a:tcPr marL="79142" marR="79142" marT="39571" marB="39571"/>
                </a:tc>
                <a:extLst>
                  <a:ext uri="{0D108BD9-81ED-4DB2-BD59-A6C34878D82A}">
                    <a16:rowId xmlns:a16="http://schemas.microsoft.com/office/drawing/2014/main" val="689394498"/>
                  </a:ext>
                </a:extLst>
              </a:tr>
              <a:tr h="429582">
                <a:tc>
                  <a:txBody>
                    <a:bodyPr/>
                    <a:lstStyle/>
                    <a:p>
                      <a:r>
                        <a:rPr lang="en-US" sz="1400" b="1">
                          <a:latin typeface="+mn-lt"/>
                          <a:cs typeface="Arial"/>
                        </a:rPr>
                        <a:t>TOTALS</a:t>
                      </a:r>
                    </a:p>
                  </a:txBody>
                  <a:tcPr marL="79142" marR="79142" marT="39571" marB="39571"/>
                </a:tc>
                <a:tc>
                  <a:txBody>
                    <a:bodyPr/>
                    <a:lstStyle/>
                    <a:p>
                      <a:pPr lvl="0">
                        <a:buNone/>
                      </a:pPr>
                      <a:r>
                        <a:rPr lang="en-US" sz="1400" b="1" i="0" u="none" strike="noStrike" noProof="0" dirty="0">
                          <a:solidFill>
                            <a:srgbClr val="000000"/>
                          </a:solidFill>
                          <a:latin typeface="+mn-lt"/>
                          <a:cs typeface="Arial"/>
                        </a:rPr>
                        <a:t>290</a:t>
                      </a:r>
                    </a:p>
                  </a:txBody>
                  <a:tcPr marL="79142" marR="79142" marT="39571" marB="39571"/>
                </a:tc>
                <a:tc>
                  <a:txBody>
                    <a:bodyPr/>
                    <a:lstStyle/>
                    <a:p>
                      <a:pPr lvl="0">
                        <a:buNone/>
                      </a:pPr>
                      <a:r>
                        <a:rPr lang="en-US" sz="1400" b="1" i="0" u="none" strike="noStrike" noProof="0" dirty="0">
                          <a:solidFill>
                            <a:srgbClr val="000000"/>
                          </a:solidFill>
                          <a:latin typeface="+mn-lt"/>
                          <a:cs typeface="Arial"/>
                        </a:rPr>
                        <a:t>$15,579,214</a:t>
                      </a:r>
                      <a:endParaRPr lang="en-US" sz="1400" b="1" dirty="0">
                        <a:latin typeface="+mn-lt"/>
                        <a:cs typeface="Arial" panose="020B0604020202020204" pitchFamily="34" charset="0"/>
                      </a:endParaRPr>
                    </a:p>
                  </a:txBody>
                  <a:tcPr marL="79142" marR="79142" marT="39571" marB="39571"/>
                </a:tc>
                <a:extLst>
                  <a:ext uri="{0D108BD9-81ED-4DB2-BD59-A6C34878D82A}">
                    <a16:rowId xmlns:a16="http://schemas.microsoft.com/office/drawing/2014/main" val="2402879567"/>
                  </a:ext>
                </a:extLst>
              </a:tr>
            </a:tbl>
          </a:graphicData>
        </a:graphic>
      </p:graphicFrame>
      <p:sp>
        <p:nvSpPr>
          <p:cNvPr id="3" name="TextBox 2">
            <a:extLst>
              <a:ext uri="{FF2B5EF4-FFF2-40B4-BE49-F238E27FC236}">
                <a16:creationId xmlns:a16="http://schemas.microsoft.com/office/drawing/2014/main" id="{4735AA90-4D18-4946-88E6-6A164799B3A0}"/>
              </a:ext>
            </a:extLst>
          </p:cNvPr>
          <p:cNvSpPr txBox="1"/>
          <p:nvPr/>
        </p:nvSpPr>
        <p:spPr>
          <a:xfrm>
            <a:off x="628651" y="4682501"/>
            <a:ext cx="5340485" cy="276999"/>
          </a:xfrm>
          <a:prstGeom prst="rect">
            <a:avLst/>
          </a:prstGeom>
          <a:noFill/>
        </p:spPr>
        <p:txBody>
          <a:bodyPr wrap="square" lIns="68580" tIns="34290" rIns="68580" bIns="34290" rtlCol="0" anchor="t">
            <a:spAutoFit/>
          </a:bodyPr>
          <a:lstStyle/>
          <a:p>
            <a:pPr defTabSz="342900"/>
            <a:r>
              <a:rPr lang="en-US" sz="1350" dirty="0">
                <a:solidFill>
                  <a:prstClr val="black"/>
                </a:solidFill>
                <a:latin typeface="Arial" panose="020B0604020202020204"/>
              </a:rPr>
              <a:t>*Last funding cycle, 2020 awards still in progress</a:t>
            </a:r>
          </a:p>
        </p:txBody>
      </p:sp>
    </p:spTree>
    <p:extLst>
      <p:ext uri="{BB962C8B-B14F-4D97-AF65-F5344CB8AC3E}">
        <p14:creationId xmlns:p14="http://schemas.microsoft.com/office/powerpoint/2010/main" val="802480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E8E1-D101-4FB3-8B16-E80D7E1C7057}"/>
              </a:ext>
            </a:extLst>
          </p:cNvPr>
          <p:cNvSpPr>
            <a:spLocks noGrp="1"/>
          </p:cNvSpPr>
          <p:nvPr>
            <p:ph type="title"/>
          </p:nvPr>
        </p:nvSpPr>
        <p:spPr>
          <a:xfrm>
            <a:off x="263769" y="1022810"/>
            <a:ext cx="7886700" cy="994172"/>
          </a:xfrm>
        </p:spPr>
        <p:txBody>
          <a:bodyPr>
            <a:normAutofit/>
          </a:bodyPr>
          <a:lstStyle/>
          <a:p>
            <a:r>
              <a:rPr lang="en-US" sz="3000">
                <a:cs typeface="Arial" panose="020B0604020202020204" pitchFamily="34" charset="0"/>
              </a:rPr>
              <a:t>Song-Brown Workforce Training Program</a:t>
            </a:r>
            <a:endParaRPr lang="en-US" sz="3000"/>
          </a:p>
        </p:txBody>
      </p:sp>
      <p:sp>
        <p:nvSpPr>
          <p:cNvPr id="3" name="Content Placeholder 2">
            <a:extLst>
              <a:ext uri="{FF2B5EF4-FFF2-40B4-BE49-F238E27FC236}">
                <a16:creationId xmlns:a16="http://schemas.microsoft.com/office/drawing/2014/main" id="{569511D9-54A7-4037-BF56-A8ADE1894A27}"/>
              </a:ext>
            </a:extLst>
          </p:cNvPr>
          <p:cNvSpPr>
            <a:spLocks noGrp="1"/>
          </p:cNvSpPr>
          <p:nvPr>
            <p:ph idx="1"/>
          </p:nvPr>
        </p:nvSpPr>
        <p:spPr>
          <a:xfrm>
            <a:off x="263769" y="1814356"/>
            <a:ext cx="8251581" cy="3466130"/>
          </a:xfrm>
        </p:spPr>
        <p:txBody>
          <a:bodyPr>
            <a:normAutofit lnSpcReduction="10000"/>
          </a:bodyPr>
          <a:lstStyle/>
          <a:p>
            <a:pPr>
              <a:spcBef>
                <a:spcPts val="900"/>
              </a:spcBef>
            </a:pPr>
            <a:r>
              <a:rPr lang="en-US" sz="1500" dirty="0">
                <a:cs typeface="Arial"/>
              </a:rPr>
              <a:t>Health and Safety Code 128200-128241</a:t>
            </a:r>
          </a:p>
          <a:p>
            <a:pPr>
              <a:spcBef>
                <a:spcPts val="900"/>
              </a:spcBef>
            </a:pPr>
            <a:r>
              <a:rPr lang="en-US" sz="1500" dirty="0">
                <a:latin typeface="Arial" panose="020B0604020202020204" pitchFamily="34" charset="0"/>
                <a:cs typeface="Arial" panose="020B0604020202020204" pitchFamily="34" charset="0"/>
              </a:rPr>
              <a:t>Grants to health profession educational institutions to improve primary care provider access in medically underserved areas, using the following priorities:</a:t>
            </a:r>
          </a:p>
          <a:p>
            <a:pPr lvl="1">
              <a:spcBef>
                <a:spcPts val="900"/>
              </a:spcBef>
            </a:pPr>
            <a:r>
              <a:rPr lang="en-US" sz="1500" dirty="0">
                <a:cs typeface="Arial"/>
              </a:rPr>
              <a:t>Clinical training in areas of unmet need</a:t>
            </a:r>
          </a:p>
          <a:p>
            <a:pPr lvl="1">
              <a:spcBef>
                <a:spcPts val="900"/>
              </a:spcBef>
            </a:pPr>
            <a:r>
              <a:rPr lang="en-US" sz="1500" dirty="0">
                <a:cs typeface="Arial"/>
              </a:rPr>
              <a:t>Placement of graduates in areas of unmet need</a:t>
            </a:r>
          </a:p>
          <a:p>
            <a:pPr lvl="1">
              <a:spcBef>
                <a:spcPts val="900"/>
              </a:spcBef>
            </a:pPr>
            <a:r>
              <a:rPr lang="en-US" sz="1500" dirty="0">
                <a:cs typeface="Arial"/>
              </a:rPr>
              <a:t>Recruitment of </a:t>
            </a:r>
            <a:r>
              <a:rPr lang="en-US" sz="1500" dirty="0"/>
              <a:t>underrepresented racial and ethnic populations</a:t>
            </a:r>
          </a:p>
          <a:p>
            <a:pPr lvl="1">
              <a:spcBef>
                <a:spcPts val="900"/>
              </a:spcBef>
            </a:pPr>
            <a:r>
              <a:rPr lang="en-US" sz="1500" dirty="0">
                <a:latin typeface="Arial" panose="020B0604020202020204" pitchFamily="34" charset="0"/>
                <a:cs typeface="Arial" panose="020B0604020202020204" pitchFamily="34" charset="0"/>
              </a:rPr>
              <a:t>Disciplines:  Family Medicine (FM), Primary Care (Internal Medicine, Obstetrics/Gynecology, Pediatrics), Family Nurse Practitioners/Physician Assistants (FNP/PA), and Registered Nurses</a:t>
            </a:r>
          </a:p>
          <a:p>
            <a:pPr>
              <a:spcBef>
                <a:spcPts val="900"/>
              </a:spcBef>
            </a:pPr>
            <a:r>
              <a:rPr lang="en-US" sz="1500" dirty="0">
                <a:cs typeface="Arial"/>
              </a:rPr>
              <a:t>California Healthcare Workforce Policy Commission:</a:t>
            </a:r>
          </a:p>
          <a:p>
            <a:pPr lvl="1">
              <a:spcBef>
                <a:spcPts val="900"/>
              </a:spcBef>
            </a:pPr>
            <a:r>
              <a:rPr lang="en-US" sz="1500" dirty="0">
                <a:cs typeface="Arial"/>
              </a:rPr>
              <a:t>15-member advisory board provides expertise on healthcare workforce issues</a:t>
            </a:r>
          </a:p>
          <a:p>
            <a:pPr lvl="1">
              <a:spcBef>
                <a:spcPts val="900"/>
              </a:spcBef>
            </a:pPr>
            <a:r>
              <a:rPr lang="en-US" sz="1500" dirty="0">
                <a:cs typeface="Arial"/>
              </a:rPr>
              <a:t>Sets policy and recommends awards</a:t>
            </a:r>
          </a:p>
          <a:p>
            <a:endParaRPr lang="en-US" dirty="0"/>
          </a:p>
        </p:txBody>
      </p:sp>
    </p:spTree>
    <p:extLst>
      <p:ext uri="{BB962C8B-B14F-4D97-AF65-F5344CB8AC3E}">
        <p14:creationId xmlns:p14="http://schemas.microsoft.com/office/powerpoint/2010/main" val="536289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540C7D-4B6A-D24F-921A-45FD52BF8132}"/>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A331CA56-EF68-B342-86C8-69860FDD6878}"/>
              </a:ext>
            </a:extLst>
          </p:cNvPr>
          <p:cNvSpPr>
            <a:spLocks noGrp="1"/>
          </p:cNvSpPr>
          <p:nvPr>
            <p:ph type="body" sz="quarter" idx="14"/>
          </p:nvPr>
        </p:nvSpPr>
        <p:spPr/>
        <p:txBody>
          <a:bodyPr>
            <a:normAutofit/>
          </a:bodyPr>
          <a:lstStyle/>
          <a:p>
            <a:r>
              <a:rPr lang="en-US" dirty="0"/>
              <a:t>Opening Business/ Remarks</a:t>
            </a:r>
          </a:p>
        </p:txBody>
      </p:sp>
    </p:spTree>
    <p:extLst>
      <p:ext uri="{BB962C8B-B14F-4D97-AF65-F5344CB8AC3E}">
        <p14:creationId xmlns:p14="http://schemas.microsoft.com/office/powerpoint/2010/main" val="1014057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BDE8-2C4A-46FA-90A5-224C20C89C81}"/>
              </a:ext>
            </a:extLst>
          </p:cNvPr>
          <p:cNvSpPr>
            <a:spLocks noGrp="1"/>
          </p:cNvSpPr>
          <p:nvPr>
            <p:ph type="title"/>
          </p:nvPr>
        </p:nvSpPr>
        <p:spPr>
          <a:xfrm>
            <a:off x="262646" y="998514"/>
            <a:ext cx="7886700" cy="994172"/>
          </a:xfrm>
        </p:spPr>
        <p:txBody>
          <a:bodyPr>
            <a:normAutofit/>
          </a:bodyPr>
          <a:lstStyle/>
          <a:p>
            <a:r>
              <a:rPr lang="en-US" sz="3000"/>
              <a:t>Psychiatric Residency Expansion</a:t>
            </a:r>
          </a:p>
        </p:txBody>
      </p:sp>
      <p:sp>
        <p:nvSpPr>
          <p:cNvPr id="3" name="Content Placeholder 2">
            <a:extLst>
              <a:ext uri="{FF2B5EF4-FFF2-40B4-BE49-F238E27FC236}">
                <a16:creationId xmlns:a16="http://schemas.microsoft.com/office/drawing/2014/main" id="{A63D3BFE-ACC6-4AA6-9E10-4341A2366564}"/>
              </a:ext>
            </a:extLst>
          </p:cNvPr>
          <p:cNvSpPr>
            <a:spLocks noGrp="1"/>
          </p:cNvSpPr>
          <p:nvPr>
            <p:ph idx="1"/>
          </p:nvPr>
        </p:nvSpPr>
        <p:spPr>
          <a:xfrm>
            <a:off x="262647" y="1851422"/>
            <a:ext cx="8337010" cy="4008065"/>
          </a:xfrm>
        </p:spPr>
        <p:txBody>
          <a:bodyPr vert="horz" lIns="68580" tIns="34290" rIns="0" bIns="34290" rtlCol="0" anchor="t">
            <a:normAutofit/>
          </a:bodyPr>
          <a:lstStyle/>
          <a:p>
            <a:pPr marL="257175" lvl="1" indent="-257175">
              <a:lnSpc>
                <a:spcPct val="120000"/>
              </a:lnSpc>
            </a:pPr>
            <a:r>
              <a:rPr kumimoji="1" lang="en-US" sz="1650">
                <a:cs typeface="Arial" panose="020B0604020202020204" pitchFamily="34" charset="0"/>
              </a:rPr>
              <a:t>California Mental Health Services Act provides funding for workforce, education, and training programs</a:t>
            </a:r>
          </a:p>
          <a:p>
            <a:pPr marL="257175" lvl="1" indent="-257175">
              <a:lnSpc>
                <a:spcPct val="120000"/>
              </a:lnSpc>
            </a:pPr>
            <a:r>
              <a:rPr kumimoji="1" lang="en-US" sz="1650">
                <a:cs typeface="Arial" panose="020B0604020202020204" pitchFamily="34" charset="0"/>
              </a:rPr>
              <a:t>Instituted a new </a:t>
            </a:r>
            <a:r>
              <a:rPr kumimoji="1" lang="en-US" sz="1650">
                <a:cs typeface="Arial"/>
              </a:rPr>
              <a:t>Psychiatric Education Capacity Program: </a:t>
            </a:r>
            <a:endParaRPr kumimoji="1" lang="en-US" sz="1650">
              <a:cs typeface="Arial" panose="020B0604020202020204" pitchFamily="34" charset="0"/>
            </a:endParaRPr>
          </a:p>
          <a:p>
            <a:pPr marL="600075" lvl="2" indent="-257175">
              <a:lnSpc>
                <a:spcPct val="120000"/>
              </a:lnSpc>
            </a:pPr>
            <a:r>
              <a:rPr kumimoji="1" lang="en-US" sz="1650">
                <a:cs typeface="Arial"/>
              </a:rPr>
              <a:t>Expands the number of California psychiatric residency and public mental health nurse practitioner training programs. </a:t>
            </a:r>
          </a:p>
          <a:p>
            <a:pPr marL="600075" lvl="2" indent="-257175">
              <a:lnSpc>
                <a:spcPct val="120000"/>
              </a:lnSpc>
            </a:pPr>
            <a:r>
              <a:rPr kumimoji="1" lang="en-US" sz="1650">
                <a:cs typeface="Arial"/>
              </a:rPr>
              <a:t>Awarded almost $12M to support three psychiatry residency programs, adding 36 new residency slots</a:t>
            </a:r>
            <a:endParaRPr lang="en-US" sz="1650">
              <a:cs typeface="Arial" panose="020B0604020202020204" pitchFamily="34" charset="0"/>
            </a:endParaRPr>
          </a:p>
          <a:p>
            <a:pPr marL="685800" lvl="3"/>
            <a:endParaRPr kumimoji="1" lang="en-US" sz="1650">
              <a:cs typeface="Arial" panose="020B0604020202020204" pitchFamily="34" charset="0"/>
            </a:endParaRPr>
          </a:p>
          <a:p>
            <a:endParaRPr lang="en-US" sz="1650"/>
          </a:p>
        </p:txBody>
      </p:sp>
    </p:spTree>
    <p:extLst>
      <p:ext uri="{BB962C8B-B14F-4D97-AF65-F5344CB8AC3E}">
        <p14:creationId xmlns:p14="http://schemas.microsoft.com/office/powerpoint/2010/main" val="2300029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703C-2AFF-4C9F-8D65-09097A10D328}"/>
              </a:ext>
            </a:extLst>
          </p:cNvPr>
          <p:cNvSpPr>
            <a:spLocks noGrp="1"/>
          </p:cNvSpPr>
          <p:nvPr>
            <p:ph type="title"/>
          </p:nvPr>
        </p:nvSpPr>
        <p:spPr/>
        <p:txBody>
          <a:bodyPr>
            <a:normAutofit/>
          </a:bodyPr>
          <a:lstStyle/>
          <a:p>
            <a:r>
              <a:rPr lang="en-US" sz="3000" dirty="0"/>
              <a:t>Challenges	</a:t>
            </a:r>
          </a:p>
        </p:txBody>
      </p:sp>
      <p:sp>
        <p:nvSpPr>
          <p:cNvPr id="3" name="Content Placeholder 2">
            <a:extLst>
              <a:ext uri="{FF2B5EF4-FFF2-40B4-BE49-F238E27FC236}">
                <a16:creationId xmlns:a16="http://schemas.microsoft.com/office/drawing/2014/main" id="{CBAB0507-CDCA-42AB-BC9B-547948F67B30}"/>
              </a:ext>
            </a:extLst>
          </p:cNvPr>
          <p:cNvSpPr>
            <a:spLocks noGrp="1"/>
          </p:cNvSpPr>
          <p:nvPr>
            <p:ph idx="1"/>
          </p:nvPr>
        </p:nvSpPr>
        <p:spPr>
          <a:xfrm>
            <a:off x="628650" y="2125266"/>
            <a:ext cx="7886700" cy="3263504"/>
          </a:xfrm>
        </p:spPr>
        <p:txBody>
          <a:bodyPr>
            <a:normAutofit/>
          </a:bodyPr>
          <a:lstStyle/>
          <a:p>
            <a:r>
              <a:rPr lang="en-US" sz="1650" dirty="0"/>
              <a:t>Overlapping loan repayment and scholarship programs</a:t>
            </a:r>
          </a:p>
          <a:p>
            <a:endParaRPr lang="en-US" sz="1650" dirty="0"/>
          </a:p>
          <a:p>
            <a:r>
              <a:rPr lang="en-US" sz="1650" dirty="0"/>
              <a:t>Insufficient funding to award all eligible applicants</a:t>
            </a:r>
          </a:p>
          <a:p>
            <a:pPr marL="0" indent="0">
              <a:buNone/>
            </a:pPr>
            <a:endParaRPr lang="en-US" sz="1650" dirty="0"/>
          </a:p>
          <a:p>
            <a:r>
              <a:rPr lang="en-US" sz="1650" dirty="0"/>
              <a:t>Certain qualified SLRP practice sites lack non-federal matching funds to attract and retain medical providers</a:t>
            </a:r>
          </a:p>
          <a:p>
            <a:pPr marL="0" indent="0">
              <a:buNone/>
            </a:pPr>
            <a:endParaRPr lang="en-US" sz="1650" dirty="0"/>
          </a:p>
          <a:p>
            <a:r>
              <a:rPr lang="en-US" sz="1650" dirty="0"/>
              <a:t>COVID-19 pandemic shutdown caused awardees to move out of state, change jobs, or reduce their hours.</a:t>
            </a:r>
          </a:p>
          <a:p>
            <a:pPr lvl="1"/>
            <a:r>
              <a:rPr lang="en-US" sz="1650" dirty="0"/>
              <a:t>Extended awardee grant end dates to complete service obligations</a:t>
            </a:r>
          </a:p>
          <a:p>
            <a:pPr marL="0" indent="0">
              <a:buNone/>
            </a:pPr>
            <a:endParaRPr lang="en-US" sz="1650" dirty="0"/>
          </a:p>
        </p:txBody>
      </p:sp>
      <p:sp>
        <p:nvSpPr>
          <p:cNvPr id="4" name="Slide Number Placeholder 3">
            <a:extLst>
              <a:ext uri="{FF2B5EF4-FFF2-40B4-BE49-F238E27FC236}">
                <a16:creationId xmlns:a16="http://schemas.microsoft.com/office/drawing/2014/main" id="{266A697C-CF30-4A1C-80BB-8EF3E5145E35}"/>
              </a:ext>
            </a:extLst>
          </p:cNvPr>
          <p:cNvSpPr>
            <a:spLocks noGrp="1"/>
          </p:cNvSpPr>
          <p:nvPr>
            <p:ph type="sldNum" sz="quarter" idx="12"/>
          </p:nvPr>
        </p:nvSpPr>
        <p:spPr/>
        <p:txBody>
          <a:bodyPr/>
          <a:lstStyle/>
          <a:p>
            <a:pPr defTabSz="342900"/>
            <a:fld id="{48F63A3B-78C7-47BE-AE5E-E10140E04643}" type="slidenum">
              <a:rPr lang="en-US">
                <a:solidFill>
                  <a:prstClr val="black">
                    <a:tint val="75000"/>
                  </a:prstClr>
                </a:solidFill>
                <a:latin typeface="Arial" panose="020B0604020202020204"/>
              </a:rPr>
              <a:pPr defTabSz="342900"/>
              <a:t>41</a:t>
            </a:fld>
            <a:endParaRPr lang="en-US">
              <a:solidFill>
                <a:prstClr val="black">
                  <a:tint val="75000"/>
                </a:prstClr>
              </a:solidFill>
              <a:latin typeface="Arial" panose="020B0604020202020204"/>
            </a:endParaRPr>
          </a:p>
        </p:txBody>
      </p:sp>
    </p:spTree>
    <p:extLst>
      <p:ext uri="{BB962C8B-B14F-4D97-AF65-F5344CB8AC3E}">
        <p14:creationId xmlns:p14="http://schemas.microsoft.com/office/powerpoint/2010/main" val="2134158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75A1-2517-744F-9A8B-57E30E174F53}"/>
              </a:ext>
            </a:extLst>
          </p:cNvPr>
          <p:cNvSpPr>
            <a:spLocks noGrp="1"/>
          </p:cNvSpPr>
          <p:nvPr>
            <p:ph type="ctrTitle"/>
          </p:nvPr>
        </p:nvSpPr>
        <p:spPr>
          <a:xfrm>
            <a:off x="1142770" y="2963494"/>
            <a:ext cx="6991136" cy="1154659"/>
          </a:xfrm>
        </p:spPr>
        <p:txBody>
          <a:bodyPr>
            <a:normAutofit/>
          </a:bodyPr>
          <a:lstStyle/>
          <a:p>
            <a:r>
              <a:rPr lang="en-US" dirty="0"/>
              <a:t>MLARP Workgroup Meeting</a:t>
            </a:r>
            <a:br>
              <a:rPr lang="en-US" dirty="0"/>
            </a:br>
            <a:r>
              <a:rPr lang="en-US" sz="2400" b="0" dirty="0"/>
              <a:t>Provider Data for Shortage Designations</a:t>
            </a:r>
            <a:endParaRPr lang="en-US" sz="2400" dirty="0"/>
          </a:p>
        </p:txBody>
      </p:sp>
      <p:sp>
        <p:nvSpPr>
          <p:cNvPr id="9" name="Subtitle 8">
            <a:extLst>
              <a:ext uri="{FF2B5EF4-FFF2-40B4-BE49-F238E27FC236}">
                <a16:creationId xmlns:a16="http://schemas.microsoft.com/office/drawing/2014/main" id="{CDE056D8-945A-4B48-A18A-58091677BCC7}"/>
              </a:ext>
            </a:extLst>
          </p:cNvPr>
          <p:cNvSpPr>
            <a:spLocks noGrp="1"/>
          </p:cNvSpPr>
          <p:nvPr>
            <p:ph type="subTitle" idx="1"/>
          </p:nvPr>
        </p:nvSpPr>
        <p:spPr>
          <a:xfrm>
            <a:off x="1143000" y="4252745"/>
            <a:ext cx="6858000" cy="290720"/>
          </a:xfrm>
        </p:spPr>
        <p:txBody>
          <a:bodyPr>
            <a:normAutofit fontScale="92500" lnSpcReduction="20000"/>
          </a:bodyPr>
          <a:lstStyle/>
          <a:p>
            <a:r>
              <a:rPr lang="en-US" dirty="0"/>
              <a:t>Elizabeth Vaidya, Director of the Primary Care Office (PCO)</a:t>
            </a:r>
          </a:p>
        </p:txBody>
      </p:sp>
      <p:sp>
        <p:nvSpPr>
          <p:cNvPr id="11" name="Text Placeholder 10">
            <a:extLst>
              <a:ext uri="{FF2B5EF4-FFF2-40B4-BE49-F238E27FC236}">
                <a16:creationId xmlns:a16="http://schemas.microsoft.com/office/drawing/2014/main" id="{2164A2A8-21D7-5942-ADD6-E9C1C3FB3677}"/>
              </a:ext>
            </a:extLst>
          </p:cNvPr>
          <p:cNvSpPr>
            <a:spLocks noGrp="1"/>
          </p:cNvSpPr>
          <p:nvPr>
            <p:ph type="body" sz="quarter" idx="11"/>
          </p:nvPr>
        </p:nvSpPr>
        <p:spPr>
          <a:xfrm>
            <a:off x="1143000" y="4678058"/>
            <a:ext cx="6858000" cy="275035"/>
          </a:xfrm>
        </p:spPr>
        <p:txBody>
          <a:bodyPr>
            <a:normAutofit fontScale="92500" lnSpcReduction="20000"/>
          </a:bodyPr>
          <a:lstStyle/>
          <a:p>
            <a:r>
              <a:rPr lang="en-US" dirty="0"/>
              <a:t>March 12, 2021 10:00 am - 12:00 PM</a:t>
            </a:r>
          </a:p>
          <a:p>
            <a:endParaRPr lang="en-US" dirty="0"/>
          </a:p>
        </p:txBody>
      </p:sp>
    </p:spTree>
    <p:extLst>
      <p:ext uri="{BB962C8B-B14F-4D97-AF65-F5344CB8AC3E}">
        <p14:creationId xmlns:p14="http://schemas.microsoft.com/office/powerpoint/2010/main" val="3964148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Primary Care Office (PCO)</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dirty="0"/>
              <a:t>Background &amp; Purpose</a:t>
            </a:r>
          </a:p>
        </p:txBody>
      </p:sp>
    </p:spTree>
    <p:extLst>
      <p:ext uri="{BB962C8B-B14F-4D97-AF65-F5344CB8AC3E}">
        <p14:creationId xmlns:p14="http://schemas.microsoft.com/office/powerpoint/2010/main" val="346392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AFB9-2C88-4440-957A-052A9CD7E9CB}"/>
              </a:ext>
            </a:extLst>
          </p:cNvPr>
          <p:cNvSpPr>
            <a:spLocks noGrp="1"/>
          </p:cNvSpPr>
          <p:nvPr>
            <p:ph type="title"/>
          </p:nvPr>
        </p:nvSpPr>
        <p:spPr>
          <a:xfrm>
            <a:off x="628650" y="783480"/>
            <a:ext cx="7886700" cy="746212"/>
          </a:xfrm>
        </p:spPr>
        <p:txBody>
          <a:bodyPr/>
          <a:lstStyle/>
          <a:p>
            <a:r>
              <a:rPr lang="en-US" dirty="0"/>
              <a:t>Primary Care Office (PCO)</a:t>
            </a:r>
          </a:p>
        </p:txBody>
      </p:sp>
      <p:sp>
        <p:nvSpPr>
          <p:cNvPr id="4" name="Slide Number Placeholder 3">
            <a:extLst>
              <a:ext uri="{FF2B5EF4-FFF2-40B4-BE49-F238E27FC236}">
                <a16:creationId xmlns:a16="http://schemas.microsoft.com/office/drawing/2014/main" id="{C224FD9B-4214-40AE-92F3-CB40E75630B8}"/>
              </a:ext>
            </a:extLst>
          </p:cNvPr>
          <p:cNvSpPr>
            <a:spLocks noGrp="1"/>
          </p:cNvSpPr>
          <p:nvPr>
            <p:ph type="sldNum" sz="quarter" idx="12"/>
          </p:nvPr>
        </p:nvSpPr>
        <p:spPr/>
        <p:txBody>
          <a:bodyPr/>
          <a:lstStyle/>
          <a:p>
            <a:fld id="{D275CE6D-5C38-C543-B8AD-F8110668FDF9}" type="slidenum">
              <a:rPr lang="en-US" smtClean="0"/>
              <a:pPr/>
              <a:t>44</a:t>
            </a:fld>
            <a:endParaRPr lang="en-US" dirty="0"/>
          </a:p>
        </p:txBody>
      </p:sp>
      <p:sp>
        <p:nvSpPr>
          <p:cNvPr id="5" name="Text Placeholder 4">
            <a:extLst>
              <a:ext uri="{FF2B5EF4-FFF2-40B4-BE49-F238E27FC236}">
                <a16:creationId xmlns:a16="http://schemas.microsoft.com/office/drawing/2014/main" id="{1FD28596-E85F-47DE-9965-653FB3FAEABA}"/>
              </a:ext>
            </a:extLst>
          </p:cNvPr>
          <p:cNvSpPr>
            <a:spLocks noGrp="1"/>
          </p:cNvSpPr>
          <p:nvPr>
            <p:ph type="body" sz="quarter" idx="13"/>
          </p:nvPr>
        </p:nvSpPr>
        <p:spPr/>
        <p:txBody>
          <a:bodyPr/>
          <a:lstStyle/>
          <a:p>
            <a:r>
              <a:rPr lang="en-US" dirty="0"/>
              <a:t>Background</a:t>
            </a:r>
          </a:p>
        </p:txBody>
      </p:sp>
      <p:sp>
        <p:nvSpPr>
          <p:cNvPr id="6" name="Rectangle 3">
            <a:extLst>
              <a:ext uri="{FF2B5EF4-FFF2-40B4-BE49-F238E27FC236}">
                <a16:creationId xmlns:a16="http://schemas.microsoft.com/office/drawing/2014/main" id="{6B840464-5A01-4894-A715-37CC26EB1323}"/>
              </a:ext>
            </a:extLst>
          </p:cNvPr>
          <p:cNvSpPr>
            <a:spLocks noGrp="1" noChangeArrowheads="1"/>
          </p:cNvSpPr>
          <p:nvPr>
            <p:ph idx="1"/>
          </p:nvPr>
        </p:nvSpPr>
        <p:spPr>
          <a:xfrm>
            <a:off x="438254" y="2044996"/>
            <a:ext cx="7553325" cy="3263504"/>
          </a:xfrm>
        </p:spPr>
        <p:txBody>
          <a:bodyPr rtlCol="0">
            <a:normAutofit/>
          </a:bodyPr>
          <a:lstStyle/>
          <a:p>
            <a:pPr marL="121030" indent="-121030">
              <a:buBlip>
                <a:blip r:embed="rId2"/>
              </a:buBlip>
              <a:defRPr/>
            </a:pPr>
            <a:endParaRPr lang="en-US" sz="1748" dirty="0"/>
          </a:p>
          <a:p>
            <a:pPr marL="645476" lvl="1" indent="-342900">
              <a:spcAft>
                <a:spcPts val="794"/>
              </a:spcAft>
              <a:buClr>
                <a:srgbClr val="980000"/>
              </a:buClr>
              <a:buSzPct val="125000"/>
              <a:defRPr/>
            </a:pPr>
            <a:r>
              <a:rPr lang="en-US" sz="2118" b="1" dirty="0"/>
              <a:t>Mission</a:t>
            </a:r>
            <a:r>
              <a:rPr lang="en-US" sz="2118" dirty="0"/>
              <a:t> – To improve access to dental, mental and primary care health services for all Maryland residents.</a:t>
            </a:r>
          </a:p>
          <a:p>
            <a:pPr marL="645476" lvl="1" indent="-342900">
              <a:spcAft>
                <a:spcPts val="794"/>
              </a:spcAft>
              <a:buClr>
                <a:srgbClr val="980000"/>
              </a:buClr>
              <a:buSzPct val="125000"/>
              <a:defRPr/>
            </a:pPr>
            <a:r>
              <a:rPr lang="en-US" sz="2118" b="1" dirty="0"/>
              <a:t>Source</a:t>
            </a:r>
            <a:r>
              <a:rPr lang="en-US" sz="2118" dirty="0"/>
              <a:t> – Federally funded grant from the Health Resources &amp; Services Administration’s (HRSA’s) Bureau of Health Workforce and housed within MDH’s Office of Population Health Improvement (OPHI). </a:t>
            </a:r>
          </a:p>
          <a:p>
            <a:pPr marL="645476" lvl="1" indent="-342900">
              <a:spcAft>
                <a:spcPts val="794"/>
              </a:spcAft>
              <a:buClr>
                <a:srgbClr val="980000"/>
              </a:buClr>
              <a:buSzPct val="125000"/>
              <a:defRPr/>
            </a:pPr>
            <a:r>
              <a:rPr lang="en-US" sz="2118" b="1" dirty="0"/>
              <a:t>Staff</a:t>
            </a:r>
            <a:r>
              <a:rPr lang="en-US" sz="2118" dirty="0"/>
              <a:t> – Comprised of two members: Director and Health Policy Analyst</a:t>
            </a:r>
          </a:p>
        </p:txBody>
      </p:sp>
    </p:spTree>
    <p:extLst>
      <p:ext uri="{BB962C8B-B14F-4D97-AF65-F5344CB8AC3E}">
        <p14:creationId xmlns:p14="http://schemas.microsoft.com/office/powerpoint/2010/main" val="1518640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CDB845E3-3FBC-46FE-B3BE-160DAC1FF035}"/>
              </a:ext>
            </a:extLst>
          </p:cNvPr>
          <p:cNvGraphicFramePr/>
          <p:nvPr>
            <p:extLst>
              <p:ext uri="{D42A27DB-BD31-4B8C-83A1-F6EECF244321}">
                <p14:modId xmlns:p14="http://schemas.microsoft.com/office/powerpoint/2010/main" val="1424603585"/>
              </p:ext>
            </p:extLst>
          </p:nvPr>
        </p:nvGraphicFramePr>
        <p:xfrm>
          <a:off x="2692182" y="825919"/>
          <a:ext cx="7553325" cy="4882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5B9E6C7-A8EF-492B-A0BB-4012E1059F0F}"/>
              </a:ext>
            </a:extLst>
          </p:cNvPr>
          <p:cNvSpPr>
            <a:spLocks noGrp="1"/>
          </p:cNvSpPr>
          <p:nvPr>
            <p:ph type="title"/>
          </p:nvPr>
        </p:nvSpPr>
        <p:spPr/>
        <p:txBody>
          <a:bodyPr/>
          <a:lstStyle/>
          <a:p>
            <a:r>
              <a:rPr lang="en-US" dirty="0"/>
              <a:t>Principal Functions</a:t>
            </a:r>
          </a:p>
        </p:txBody>
      </p:sp>
      <p:sp>
        <p:nvSpPr>
          <p:cNvPr id="4" name="Slide Number Placeholder 3">
            <a:extLst>
              <a:ext uri="{FF2B5EF4-FFF2-40B4-BE49-F238E27FC236}">
                <a16:creationId xmlns:a16="http://schemas.microsoft.com/office/drawing/2014/main" id="{E6940E7D-55CD-4ACD-88D8-C38AE6763828}"/>
              </a:ext>
            </a:extLst>
          </p:cNvPr>
          <p:cNvSpPr>
            <a:spLocks noGrp="1"/>
          </p:cNvSpPr>
          <p:nvPr>
            <p:ph type="sldNum" sz="quarter" idx="12"/>
          </p:nvPr>
        </p:nvSpPr>
        <p:spPr/>
        <p:txBody>
          <a:bodyPr/>
          <a:lstStyle/>
          <a:p>
            <a:fld id="{D275CE6D-5C38-C543-B8AD-F8110668FDF9}" type="slidenum">
              <a:rPr lang="en-US" smtClean="0"/>
              <a:pPr/>
              <a:t>45</a:t>
            </a:fld>
            <a:endParaRPr lang="en-US" dirty="0"/>
          </a:p>
        </p:txBody>
      </p:sp>
      <p:sp>
        <p:nvSpPr>
          <p:cNvPr id="5" name="Text Placeholder 4">
            <a:extLst>
              <a:ext uri="{FF2B5EF4-FFF2-40B4-BE49-F238E27FC236}">
                <a16:creationId xmlns:a16="http://schemas.microsoft.com/office/drawing/2014/main" id="{75FCCA44-D684-400D-9867-B46388C4C641}"/>
              </a:ext>
            </a:extLst>
          </p:cNvPr>
          <p:cNvSpPr>
            <a:spLocks noGrp="1"/>
          </p:cNvSpPr>
          <p:nvPr>
            <p:ph type="body" sz="quarter" idx="13"/>
          </p:nvPr>
        </p:nvSpPr>
        <p:spPr/>
        <p:txBody>
          <a:bodyPr/>
          <a:lstStyle/>
          <a:p>
            <a:r>
              <a:rPr lang="en-US" dirty="0"/>
              <a:t>Background</a:t>
            </a:r>
          </a:p>
        </p:txBody>
      </p:sp>
      <p:sp>
        <p:nvSpPr>
          <p:cNvPr id="6" name="Content Placeholder 6">
            <a:extLst>
              <a:ext uri="{FF2B5EF4-FFF2-40B4-BE49-F238E27FC236}">
                <a16:creationId xmlns:a16="http://schemas.microsoft.com/office/drawing/2014/main" id="{2C35F345-C35E-4815-8E64-B17CF3792650}"/>
              </a:ext>
            </a:extLst>
          </p:cNvPr>
          <p:cNvSpPr>
            <a:spLocks noGrp="1"/>
          </p:cNvSpPr>
          <p:nvPr>
            <p:ph idx="1"/>
          </p:nvPr>
        </p:nvSpPr>
        <p:spPr>
          <a:xfrm>
            <a:off x="486727" y="2147772"/>
            <a:ext cx="7553325" cy="3263504"/>
          </a:xfrm>
        </p:spPr>
        <p:txBody>
          <a:bodyPr>
            <a:normAutofit fontScale="77500" lnSpcReduction="20000"/>
          </a:bodyPr>
          <a:lstStyle/>
          <a:p>
            <a:pPr marL="252146">
              <a:lnSpc>
                <a:spcPct val="150000"/>
              </a:lnSpc>
              <a:buClr>
                <a:srgbClr val="980000"/>
              </a:buClr>
              <a:buSzPct val="125000"/>
            </a:pPr>
            <a:r>
              <a:rPr lang="en-US" altLang="en-US" dirty="0"/>
              <a:t>Shortage Designations </a:t>
            </a:r>
          </a:p>
          <a:p>
            <a:pPr marL="252146">
              <a:lnSpc>
                <a:spcPct val="150000"/>
              </a:lnSpc>
              <a:buClr>
                <a:srgbClr val="980000"/>
              </a:buClr>
              <a:buSzPct val="125000"/>
            </a:pPr>
            <a:r>
              <a:rPr lang="en-US" altLang="en-US" dirty="0"/>
              <a:t>Workforce Development</a:t>
            </a:r>
          </a:p>
          <a:p>
            <a:pPr marL="252146">
              <a:lnSpc>
                <a:spcPct val="150000"/>
              </a:lnSpc>
              <a:buClr>
                <a:srgbClr val="980000"/>
              </a:buClr>
              <a:buSzPct val="125000"/>
            </a:pPr>
            <a:r>
              <a:rPr lang="en-US" altLang="en-US" dirty="0"/>
              <a:t>Community Engagement</a:t>
            </a:r>
          </a:p>
          <a:p>
            <a:pPr marL="252146">
              <a:lnSpc>
                <a:spcPct val="150000"/>
              </a:lnSpc>
              <a:buClr>
                <a:srgbClr val="980000"/>
              </a:buClr>
              <a:buSzPct val="125000"/>
            </a:pPr>
            <a:r>
              <a:rPr lang="en-US" altLang="en-US" dirty="0"/>
              <a:t>Data Collection</a:t>
            </a:r>
          </a:p>
          <a:p>
            <a:pPr marL="252146">
              <a:lnSpc>
                <a:spcPct val="150000"/>
              </a:lnSpc>
              <a:buClr>
                <a:srgbClr val="980000"/>
              </a:buClr>
              <a:buSzPct val="125000"/>
            </a:pPr>
            <a:r>
              <a:rPr lang="en-US" altLang="en-US" dirty="0"/>
              <a:t>Technical Assistance: </a:t>
            </a:r>
          </a:p>
          <a:p>
            <a:pPr marL="595046" lvl="1">
              <a:lnSpc>
                <a:spcPct val="150000"/>
              </a:lnSpc>
              <a:buClr>
                <a:srgbClr val="980000"/>
              </a:buClr>
              <a:buSzPct val="125000"/>
            </a:pPr>
            <a:r>
              <a:rPr lang="en-US" altLang="en-US" dirty="0"/>
              <a:t>Data, Maps, Needs Assessment</a:t>
            </a:r>
          </a:p>
          <a:p>
            <a:pPr marL="252146"/>
            <a:endParaRPr lang="en-US" altLang="en-US" dirty="0"/>
          </a:p>
        </p:txBody>
      </p:sp>
      <p:sp>
        <p:nvSpPr>
          <p:cNvPr id="9" name="Arrow: Left-Right 8">
            <a:extLst>
              <a:ext uri="{FF2B5EF4-FFF2-40B4-BE49-F238E27FC236}">
                <a16:creationId xmlns:a16="http://schemas.microsoft.com/office/drawing/2014/main" id="{3E698B83-A0A5-46F6-AC38-71626FBFEFDB}"/>
              </a:ext>
            </a:extLst>
          </p:cNvPr>
          <p:cNvSpPr/>
          <p:nvPr/>
        </p:nvSpPr>
        <p:spPr>
          <a:xfrm rot="18768208">
            <a:off x="5290386" y="2354985"/>
            <a:ext cx="912114" cy="363474"/>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Arrow: Left-Right 9">
            <a:extLst>
              <a:ext uri="{FF2B5EF4-FFF2-40B4-BE49-F238E27FC236}">
                <a16:creationId xmlns:a16="http://schemas.microsoft.com/office/drawing/2014/main" id="{377E8A4F-1E49-4F13-8FF4-D77DFFDEF7B7}"/>
              </a:ext>
            </a:extLst>
          </p:cNvPr>
          <p:cNvSpPr/>
          <p:nvPr/>
        </p:nvSpPr>
        <p:spPr>
          <a:xfrm rot="18768208">
            <a:off x="6859932" y="3812009"/>
            <a:ext cx="912114" cy="363474"/>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Arrow: Left-Right 10">
            <a:extLst>
              <a:ext uri="{FF2B5EF4-FFF2-40B4-BE49-F238E27FC236}">
                <a16:creationId xmlns:a16="http://schemas.microsoft.com/office/drawing/2014/main" id="{CAD3D72C-1C98-40BF-ABF0-A151E1D3F4EE}"/>
              </a:ext>
            </a:extLst>
          </p:cNvPr>
          <p:cNvSpPr/>
          <p:nvPr/>
        </p:nvSpPr>
        <p:spPr>
          <a:xfrm rot="3005937">
            <a:off x="5301643" y="3820361"/>
            <a:ext cx="912114" cy="363474"/>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Arrow: Left-Right 11">
            <a:extLst>
              <a:ext uri="{FF2B5EF4-FFF2-40B4-BE49-F238E27FC236}">
                <a16:creationId xmlns:a16="http://schemas.microsoft.com/office/drawing/2014/main" id="{F6A158FA-9897-4411-B4CF-FEF692842037}"/>
              </a:ext>
            </a:extLst>
          </p:cNvPr>
          <p:cNvSpPr/>
          <p:nvPr/>
        </p:nvSpPr>
        <p:spPr>
          <a:xfrm rot="13858902">
            <a:off x="6822316" y="2344329"/>
            <a:ext cx="912114" cy="363474"/>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708442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Shortage Designation</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dirty="0"/>
              <a:t>Data &amp; Sources</a:t>
            </a:r>
          </a:p>
        </p:txBody>
      </p:sp>
    </p:spTree>
    <p:extLst>
      <p:ext uri="{BB962C8B-B14F-4D97-AF65-F5344CB8AC3E}">
        <p14:creationId xmlns:p14="http://schemas.microsoft.com/office/powerpoint/2010/main" val="4195860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029E1-9E02-47AF-9407-DA80B6F942FA}"/>
              </a:ext>
            </a:extLst>
          </p:cNvPr>
          <p:cNvSpPr>
            <a:spLocks noGrp="1"/>
          </p:cNvSpPr>
          <p:nvPr>
            <p:ph type="title"/>
          </p:nvPr>
        </p:nvSpPr>
        <p:spPr/>
        <p:txBody>
          <a:bodyPr>
            <a:normAutofit/>
          </a:bodyPr>
          <a:lstStyle/>
          <a:p>
            <a:r>
              <a:rPr lang="en-US" sz="3200" dirty="0"/>
              <a:t>PCO Shortage Designation – Types &amp; Disciplines</a:t>
            </a:r>
          </a:p>
        </p:txBody>
      </p:sp>
      <p:sp>
        <p:nvSpPr>
          <p:cNvPr id="4" name="Slide Number Placeholder 3">
            <a:extLst>
              <a:ext uri="{FF2B5EF4-FFF2-40B4-BE49-F238E27FC236}">
                <a16:creationId xmlns:a16="http://schemas.microsoft.com/office/drawing/2014/main" id="{2AD239C6-75B6-4123-BC91-7C167C586AA1}"/>
              </a:ext>
            </a:extLst>
          </p:cNvPr>
          <p:cNvSpPr>
            <a:spLocks noGrp="1"/>
          </p:cNvSpPr>
          <p:nvPr>
            <p:ph type="sldNum" sz="quarter" idx="12"/>
          </p:nvPr>
        </p:nvSpPr>
        <p:spPr/>
        <p:txBody>
          <a:bodyPr/>
          <a:lstStyle/>
          <a:p>
            <a:pPr>
              <a:defRPr/>
            </a:pPr>
            <a:fld id="{F29D2EF0-8A2F-4A0B-B471-34B10E0B807C}" type="slidenum">
              <a:rPr lang="en-US" smtClean="0"/>
              <a:pPr>
                <a:defRPr/>
              </a:pPr>
              <a:t>47</a:t>
            </a:fld>
            <a:endParaRPr lang="en-US" dirty="0"/>
          </a:p>
        </p:txBody>
      </p:sp>
      <p:sp>
        <p:nvSpPr>
          <p:cNvPr id="7" name="Text Placeholder 6">
            <a:extLst>
              <a:ext uri="{FF2B5EF4-FFF2-40B4-BE49-F238E27FC236}">
                <a16:creationId xmlns:a16="http://schemas.microsoft.com/office/drawing/2014/main" id="{7AE1C28B-6972-43B1-960E-DD544A78A3EC}"/>
              </a:ext>
            </a:extLst>
          </p:cNvPr>
          <p:cNvSpPr>
            <a:spLocks noGrp="1"/>
          </p:cNvSpPr>
          <p:nvPr>
            <p:ph type="body" sz="quarter" idx="13"/>
          </p:nvPr>
        </p:nvSpPr>
        <p:spPr/>
        <p:txBody>
          <a:bodyPr/>
          <a:lstStyle/>
          <a:p>
            <a:r>
              <a:rPr lang="en-US" dirty="0"/>
              <a:t>Shortage Designation</a:t>
            </a:r>
          </a:p>
        </p:txBody>
      </p:sp>
      <p:graphicFrame>
        <p:nvGraphicFramePr>
          <p:cNvPr id="8" name="Content Placeholder 4">
            <a:extLst>
              <a:ext uri="{FF2B5EF4-FFF2-40B4-BE49-F238E27FC236}">
                <a16:creationId xmlns:a16="http://schemas.microsoft.com/office/drawing/2014/main" id="{321F5597-1E3D-4A09-9496-AD6D63334AF5}"/>
              </a:ext>
            </a:extLst>
          </p:cNvPr>
          <p:cNvGraphicFramePr>
            <a:graphicFrameLocks/>
          </p:cNvGraphicFramePr>
          <p:nvPr/>
        </p:nvGraphicFramePr>
        <p:xfrm>
          <a:off x="938836" y="2032165"/>
          <a:ext cx="2939864"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ight Arrow 6">
            <a:extLst>
              <a:ext uri="{FF2B5EF4-FFF2-40B4-BE49-F238E27FC236}">
                <a16:creationId xmlns:a16="http://schemas.microsoft.com/office/drawing/2014/main" id="{8581288B-645F-41C0-B13A-1960706C2095}"/>
              </a:ext>
            </a:extLst>
          </p:cNvPr>
          <p:cNvSpPr/>
          <p:nvPr/>
        </p:nvSpPr>
        <p:spPr bwMode="auto">
          <a:xfrm>
            <a:off x="3832775" y="2525567"/>
            <a:ext cx="712223" cy="363474"/>
          </a:xfrm>
          <a:prstGeom prst="rightArrow">
            <a:avLst/>
          </a:prstGeom>
          <a:solidFill>
            <a:srgbClr val="ED7D31">
              <a:lumMod val="75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txBody>
          <a:bodyPr spcFirstLastPara="0" vert="horz" wrap="square" lIns="538873" tIns="26670" rIns="26670" bIns="26670" numCol="1" spcCol="1270" anchor="ctr" anchorCtr="0">
            <a:noAutofit/>
          </a:bodyPr>
          <a:lstStyle/>
          <a:p>
            <a:endParaRPr lang="en-US" sz="1350" b="1" dirty="0">
              <a:latin typeface="Calibri"/>
            </a:endParaRPr>
          </a:p>
        </p:txBody>
      </p:sp>
      <p:sp>
        <p:nvSpPr>
          <p:cNvPr id="10" name="Right Arrow 7">
            <a:extLst>
              <a:ext uri="{FF2B5EF4-FFF2-40B4-BE49-F238E27FC236}">
                <a16:creationId xmlns:a16="http://schemas.microsoft.com/office/drawing/2014/main" id="{66D5AA1D-3D00-4EF5-96AC-6C8F0C9ADD63}"/>
              </a:ext>
            </a:extLst>
          </p:cNvPr>
          <p:cNvSpPr/>
          <p:nvPr/>
        </p:nvSpPr>
        <p:spPr bwMode="auto">
          <a:xfrm>
            <a:off x="3878701" y="3532423"/>
            <a:ext cx="712223" cy="363474"/>
          </a:xfrm>
          <a:prstGeom prst="rightArrow">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txBody>
          <a:bodyPr spcFirstLastPara="0" vert="horz" wrap="square" lIns="538873" tIns="26670" rIns="26670" bIns="26670" numCol="1" spcCol="1270" anchor="ctr" anchorCtr="0">
            <a:noAutofit/>
          </a:bodyPr>
          <a:lstStyle/>
          <a:p>
            <a:endParaRPr lang="en-US" sz="1350" dirty="0">
              <a:solidFill>
                <a:sysClr val="window" lastClr="FFFFFF"/>
              </a:solidFill>
              <a:latin typeface="Calibri"/>
            </a:endParaRPr>
          </a:p>
        </p:txBody>
      </p:sp>
      <p:sp>
        <p:nvSpPr>
          <p:cNvPr id="11" name="Right Arrow 8">
            <a:extLst>
              <a:ext uri="{FF2B5EF4-FFF2-40B4-BE49-F238E27FC236}">
                <a16:creationId xmlns:a16="http://schemas.microsoft.com/office/drawing/2014/main" id="{D227FB7F-6F2E-4DD8-A5A7-F4EA3DC3F5B8}"/>
              </a:ext>
            </a:extLst>
          </p:cNvPr>
          <p:cNvSpPr/>
          <p:nvPr/>
        </p:nvSpPr>
        <p:spPr bwMode="auto">
          <a:xfrm>
            <a:off x="3832775" y="4539279"/>
            <a:ext cx="712223" cy="363474"/>
          </a:xfrm>
          <a:prstGeom prst="rightArrow">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txBody>
          <a:bodyPr spcFirstLastPara="0" vert="horz" wrap="square" lIns="538873" tIns="26670" rIns="26670" bIns="26670" numCol="1" spcCol="1270" anchor="ctr" anchorCtr="0">
            <a:noAutofit/>
          </a:bodyPr>
          <a:lstStyle/>
          <a:p>
            <a:endParaRPr lang="en-US" sz="1350" dirty="0">
              <a:solidFill>
                <a:sysClr val="window" lastClr="FFFFFF"/>
              </a:solidFill>
              <a:latin typeface="Calibri"/>
            </a:endParaRPr>
          </a:p>
        </p:txBody>
      </p:sp>
      <p:sp>
        <p:nvSpPr>
          <p:cNvPr id="12" name="TextBox 6">
            <a:extLst>
              <a:ext uri="{FF2B5EF4-FFF2-40B4-BE49-F238E27FC236}">
                <a16:creationId xmlns:a16="http://schemas.microsoft.com/office/drawing/2014/main" id="{B5FE115B-6E58-4F52-9866-458FC5088D76}"/>
              </a:ext>
            </a:extLst>
          </p:cNvPr>
          <p:cNvSpPr txBox="1">
            <a:spLocks noChangeArrowheads="1"/>
          </p:cNvSpPr>
          <p:nvPr/>
        </p:nvSpPr>
        <p:spPr bwMode="auto">
          <a:xfrm>
            <a:off x="4742211" y="2167890"/>
            <a:ext cx="2696725" cy="1046040"/>
          </a:xfrm>
          <a:prstGeom prst="rect">
            <a:avLst/>
          </a:prstGeom>
          <a:solidFill>
            <a:srgbClr val="A5A5A5">
              <a:lumMod val="40000"/>
              <a:lumOff val="60000"/>
            </a:srgbClr>
          </a:solidFill>
          <a:ln w="25400" cap="flat" cmpd="sng" algn="ctr">
            <a:solidFill>
              <a:schemeClr val="accent2">
                <a:lumMod val="50000"/>
              </a:scheme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p:spPr>
        <p:txBody>
          <a:bodyPr wrap="square" lIns="67422" tIns="33711" rIns="67422" bIns="33711">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mn-lt"/>
              </a:rPr>
              <a:t>Geographic Boundaries</a:t>
            </a:r>
          </a:p>
          <a:p>
            <a:pPr eaLnBrk="1" hangingPunct="1">
              <a:spcBef>
                <a:spcPct val="0"/>
              </a:spcBef>
              <a:buFontTx/>
              <a:buChar char="•"/>
            </a:pPr>
            <a:r>
              <a:rPr lang="en-US" altLang="en-US" sz="1059" dirty="0">
                <a:latin typeface="+mn-lt"/>
              </a:rPr>
              <a:t>Special Populations (homeless, Medicaid, etc.)</a:t>
            </a:r>
          </a:p>
          <a:p>
            <a:pPr eaLnBrk="1" hangingPunct="1">
              <a:spcBef>
                <a:spcPct val="0"/>
              </a:spcBef>
              <a:buFontTx/>
              <a:buChar char="•"/>
            </a:pPr>
            <a:r>
              <a:rPr lang="en-US" altLang="en-US" sz="1059" dirty="0">
                <a:latin typeface="+mn-lt"/>
              </a:rPr>
              <a:t>Auto HPSAs/FQHCs</a:t>
            </a:r>
          </a:p>
          <a:p>
            <a:pPr eaLnBrk="1" hangingPunct="1">
              <a:spcBef>
                <a:spcPct val="0"/>
              </a:spcBef>
              <a:buFontTx/>
              <a:buChar char="•"/>
            </a:pPr>
            <a:r>
              <a:rPr lang="en-US" altLang="en-US" sz="1059" dirty="0">
                <a:latin typeface="+mn-lt"/>
              </a:rPr>
              <a:t>Assigned a score (0-26) for priority funding  by some workforce programs</a:t>
            </a:r>
          </a:p>
        </p:txBody>
      </p:sp>
      <p:sp>
        <p:nvSpPr>
          <p:cNvPr id="13" name="TextBox 7">
            <a:extLst>
              <a:ext uri="{FF2B5EF4-FFF2-40B4-BE49-F238E27FC236}">
                <a16:creationId xmlns:a16="http://schemas.microsoft.com/office/drawing/2014/main" id="{662AFFAD-C777-48D0-8463-6ADFE8054976}"/>
              </a:ext>
            </a:extLst>
          </p:cNvPr>
          <p:cNvSpPr txBox="1">
            <a:spLocks noChangeArrowheads="1"/>
          </p:cNvSpPr>
          <p:nvPr/>
        </p:nvSpPr>
        <p:spPr bwMode="auto">
          <a:xfrm>
            <a:off x="4742211" y="4131448"/>
            <a:ext cx="2696725" cy="1046040"/>
          </a:xfrm>
          <a:prstGeom prst="rect">
            <a:avLst/>
          </a:prstGeom>
          <a:solidFill>
            <a:srgbClr val="A5A5A5">
              <a:lumMod val="40000"/>
              <a:lumOff val="60000"/>
            </a:srgbClr>
          </a:solidFill>
          <a:ln w="25400" cap="flat" cmpd="sng" algn="ctr">
            <a:solidFill>
              <a:srgbClr val="FFC000"/>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p:spPr>
        <p:txBody>
          <a:bodyPr wrap="square" lIns="67422" tIns="33711" rIns="67422" bIns="33711">
            <a:spAutoFit/>
          </a:bodyPr>
          <a:lstStyle>
            <a:defPPr>
              <a:defRPr lang="en-US"/>
            </a:defPPr>
            <a:lvl1pPr marL="315913" indent="-317500">
              <a:spcBef>
                <a:spcPct val="0"/>
              </a:spcBef>
              <a:buFontTx/>
              <a:buChar char="•"/>
              <a:defRPr sz="1412">
                <a:latin typeface="Arial" panose="020B0604020202020204" pitchFamily="34" charset="0"/>
              </a:defRPr>
            </a:lvl1pPr>
            <a:lvl2pPr marL="742950" indent="-285750">
              <a:spcBef>
                <a:spcPct val="20000"/>
              </a:spcBef>
              <a:buFont typeface="Arial" panose="020B0604020202020204" pitchFamily="34" charset="0"/>
              <a:buChar char="–"/>
              <a:defRPr sz="3000">
                <a:latin typeface="Calibri" panose="020F0502020204030204" pitchFamily="34" charset="0"/>
              </a:defRPr>
            </a:lvl2pPr>
            <a:lvl3pPr marL="1143000" indent="-228600">
              <a:spcBef>
                <a:spcPct val="20000"/>
              </a:spcBef>
              <a:buFont typeface="Arial" panose="020B0604020202020204" pitchFamily="34" charset="0"/>
              <a:buChar char="•"/>
              <a:defRPr sz="2600">
                <a:latin typeface="Calibri" panose="020F0502020204030204" pitchFamily="34" charset="0"/>
              </a:defRPr>
            </a:lvl3pPr>
            <a:lvl4pPr marL="1600200" indent="-228600">
              <a:spcBef>
                <a:spcPct val="20000"/>
              </a:spcBef>
              <a:buFont typeface="Arial" panose="020B0604020202020204" pitchFamily="34" charset="0"/>
              <a:buChar char="–"/>
              <a:defRPr sz="2200">
                <a:latin typeface="Calibri" panose="020F0502020204030204" pitchFamily="34" charset="0"/>
              </a:defRPr>
            </a:lvl4pPr>
            <a:lvl5pPr marL="2057400" indent="-228600">
              <a:spcBef>
                <a:spcPct val="20000"/>
              </a:spcBef>
              <a:buFont typeface="Arial" panose="020B0604020202020204" pitchFamily="34" charset="0"/>
              <a:buChar char="»"/>
              <a:defRPr sz="2200">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latin typeface="Calibri" panose="020F0502020204030204" pitchFamily="34" charset="0"/>
              </a:defRPr>
            </a:lvl9pPr>
          </a:lstStyle>
          <a:p>
            <a:r>
              <a:rPr lang="en-US" altLang="en-US" sz="1059" dirty="0">
                <a:latin typeface="+mn-lt"/>
              </a:rPr>
              <a:t>Correctional Institutions</a:t>
            </a:r>
          </a:p>
          <a:p>
            <a:r>
              <a:rPr lang="en-US" altLang="en-US" sz="1059" dirty="0">
                <a:latin typeface="+mn-lt"/>
              </a:rPr>
              <a:t>Public or Non-Profit Private Facilities</a:t>
            </a:r>
          </a:p>
          <a:p>
            <a:r>
              <a:rPr lang="en-US" altLang="en-US" sz="1059" dirty="0">
                <a:latin typeface="+mn-lt"/>
              </a:rPr>
              <a:t>State or County Mental Hospitals</a:t>
            </a:r>
          </a:p>
          <a:p>
            <a:r>
              <a:rPr lang="en-US" altLang="en-US" sz="1059" dirty="0">
                <a:latin typeface="+mn-lt"/>
              </a:rPr>
              <a:t>Assigned a score (0-26) for priority funding by some workforce programs</a:t>
            </a:r>
          </a:p>
          <a:p>
            <a:endParaRPr lang="en-US" altLang="en-US" sz="1059" dirty="0"/>
          </a:p>
        </p:txBody>
      </p:sp>
      <p:sp>
        <p:nvSpPr>
          <p:cNvPr id="14" name="TextBox 17">
            <a:extLst>
              <a:ext uri="{FF2B5EF4-FFF2-40B4-BE49-F238E27FC236}">
                <a16:creationId xmlns:a16="http://schemas.microsoft.com/office/drawing/2014/main" id="{A7603267-C84B-4600-B9D6-8A0BC8ABA7F0}"/>
              </a:ext>
            </a:extLst>
          </p:cNvPr>
          <p:cNvSpPr txBox="1">
            <a:spLocks noChangeArrowheads="1"/>
          </p:cNvSpPr>
          <p:nvPr/>
        </p:nvSpPr>
        <p:spPr bwMode="auto">
          <a:xfrm>
            <a:off x="1058814" y="2535304"/>
            <a:ext cx="936042" cy="43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422" tIns="33711" rIns="67422" bIns="33711">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marL="0" indent="0">
              <a:spcBef>
                <a:spcPct val="0"/>
              </a:spcBef>
              <a:buNone/>
            </a:pPr>
            <a:r>
              <a:rPr lang="en-US" altLang="en-US" sz="794" b="1" dirty="0">
                <a:latin typeface="Arial" panose="020B0604020202020204" pitchFamily="34" charset="0"/>
              </a:rPr>
              <a:t>Primary Care</a:t>
            </a:r>
          </a:p>
          <a:p>
            <a:pPr marL="0" indent="0">
              <a:spcBef>
                <a:spcPct val="0"/>
              </a:spcBef>
              <a:buNone/>
            </a:pPr>
            <a:r>
              <a:rPr lang="en-US" altLang="en-US" sz="794" b="1" dirty="0">
                <a:latin typeface="Arial" panose="020B0604020202020204" pitchFamily="34" charset="0"/>
              </a:rPr>
              <a:t>Mental Health</a:t>
            </a:r>
          </a:p>
          <a:p>
            <a:pPr marL="0" indent="0">
              <a:spcBef>
                <a:spcPct val="0"/>
              </a:spcBef>
              <a:buNone/>
            </a:pPr>
            <a:r>
              <a:rPr lang="en-US" altLang="en-US" sz="794" b="1" dirty="0">
                <a:latin typeface="Arial" panose="020B0604020202020204" pitchFamily="34" charset="0"/>
              </a:rPr>
              <a:t>Dental </a:t>
            </a:r>
          </a:p>
        </p:txBody>
      </p:sp>
      <p:sp>
        <p:nvSpPr>
          <p:cNvPr id="15" name="TextBox 17">
            <a:extLst>
              <a:ext uri="{FF2B5EF4-FFF2-40B4-BE49-F238E27FC236}">
                <a16:creationId xmlns:a16="http://schemas.microsoft.com/office/drawing/2014/main" id="{DCA7755D-8C9B-41F7-BAEC-81D865D19B9A}"/>
              </a:ext>
            </a:extLst>
          </p:cNvPr>
          <p:cNvSpPr txBox="1">
            <a:spLocks noChangeArrowheads="1"/>
          </p:cNvSpPr>
          <p:nvPr/>
        </p:nvSpPr>
        <p:spPr bwMode="auto">
          <a:xfrm>
            <a:off x="1257323" y="3631064"/>
            <a:ext cx="936042" cy="19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422" tIns="33711" rIns="67422" bIns="33711">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marL="0" indent="0">
              <a:spcBef>
                <a:spcPct val="0"/>
              </a:spcBef>
              <a:buNone/>
            </a:pPr>
            <a:r>
              <a:rPr lang="en-US" altLang="en-US" sz="794" b="1" dirty="0">
                <a:latin typeface="Arial" panose="020B0604020202020204" pitchFamily="34" charset="0"/>
              </a:rPr>
              <a:t>Primary Care </a:t>
            </a:r>
          </a:p>
        </p:txBody>
      </p:sp>
      <p:sp>
        <p:nvSpPr>
          <p:cNvPr id="16" name="TextBox 10">
            <a:extLst>
              <a:ext uri="{FF2B5EF4-FFF2-40B4-BE49-F238E27FC236}">
                <a16:creationId xmlns:a16="http://schemas.microsoft.com/office/drawing/2014/main" id="{FD91A5CA-37EF-4386-9BB1-624B93DB0C28}"/>
              </a:ext>
            </a:extLst>
          </p:cNvPr>
          <p:cNvSpPr txBox="1">
            <a:spLocks noChangeArrowheads="1"/>
          </p:cNvSpPr>
          <p:nvPr/>
        </p:nvSpPr>
        <p:spPr bwMode="auto">
          <a:xfrm>
            <a:off x="1058814" y="4550460"/>
            <a:ext cx="903474" cy="43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422" tIns="33711" rIns="67422" bIns="33711">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marL="0" indent="0">
              <a:spcBef>
                <a:spcPct val="0"/>
              </a:spcBef>
              <a:buNone/>
            </a:pPr>
            <a:r>
              <a:rPr lang="en-US" altLang="en-US" sz="794" b="1" dirty="0">
                <a:latin typeface="Arial" panose="020B0604020202020204" pitchFamily="34" charset="0"/>
              </a:rPr>
              <a:t>Primary Care</a:t>
            </a:r>
          </a:p>
          <a:p>
            <a:pPr marL="0" indent="0">
              <a:spcBef>
                <a:spcPct val="0"/>
              </a:spcBef>
              <a:buNone/>
            </a:pPr>
            <a:r>
              <a:rPr lang="en-US" altLang="en-US" sz="794" b="1" dirty="0">
                <a:latin typeface="Arial" panose="020B0604020202020204" pitchFamily="34" charset="0"/>
              </a:rPr>
              <a:t>Mental Health</a:t>
            </a:r>
          </a:p>
          <a:p>
            <a:pPr marL="0" indent="0">
              <a:spcBef>
                <a:spcPct val="0"/>
              </a:spcBef>
              <a:buNone/>
            </a:pPr>
            <a:r>
              <a:rPr lang="en-US" altLang="en-US" sz="794" b="1" dirty="0">
                <a:latin typeface="Arial" panose="020B0604020202020204" pitchFamily="34" charset="0"/>
              </a:rPr>
              <a:t>Dental </a:t>
            </a:r>
          </a:p>
        </p:txBody>
      </p:sp>
      <p:sp>
        <p:nvSpPr>
          <p:cNvPr id="17" name="TextBox 6">
            <a:extLst>
              <a:ext uri="{FF2B5EF4-FFF2-40B4-BE49-F238E27FC236}">
                <a16:creationId xmlns:a16="http://schemas.microsoft.com/office/drawing/2014/main" id="{9AD9C92A-7E9B-42E6-91A4-930F6BE09079}"/>
              </a:ext>
            </a:extLst>
          </p:cNvPr>
          <p:cNvSpPr txBox="1">
            <a:spLocks noChangeArrowheads="1"/>
          </p:cNvSpPr>
          <p:nvPr/>
        </p:nvSpPr>
        <p:spPr bwMode="auto">
          <a:xfrm>
            <a:off x="4742211" y="3435654"/>
            <a:ext cx="2696725" cy="557060"/>
          </a:xfrm>
          <a:prstGeom prst="rect">
            <a:avLst/>
          </a:prstGeom>
          <a:solidFill>
            <a:srgbClr val="A5A5A5">
              <a:lumMod val="40000"/>
              <a:lumOff val="60000"/>
            </a:srgbClr>
          </a:solidFill>
          <a:ln w="25400" cap="flat" cmpd="sng" algn="ctr">
            <a:solidFill>
              <a:srgbClr val="0070C0"/>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p:spPr>
        <p:txBody>
          <a:bodyPr wrap="square" lIns="67422" tIns="33711" rIns="67422" bIns="33711">
            <a:spAutoFit/>
          </a:bodyPr>
          <a:lstStyle>
            <a:defPPr>
              <a:defRPr lang="en-US"/>
            </a:defPPr>
            <a:lvl1pPr marL="315913" indent="-317500">
              <a:spcBef>
                <a:spcPct val="0"/>
              </a:spcBef>
              <a:buFontTx/>
              <a:buChar char="•"/>
              <a:defRPr sz="1412">
                <a:latin typeface="Arial" panose="020B0604020202020204" pitchFamily="34" charset="0"/>
              </a:defRPr>
            </a:lvl1pPr>
            <a:lvl2pPr marL="742950" indent="-285750">
              <a:spcBef>
                <a:spcPct val="20000"/>
              </a:spcBef>
              <a:buFont typeface="Arial" panose="020B0604020202020204" pitchFamily="34" charset="0"/>
              <a:buChar char="–"/>
              <a:defRPr sz="3000">
                <a:latin typeface="Calibri" panose="020F0502020204030204" pitchFamily="34" charset="0"/>
              </a:defRPr>
            </a:lvl2pPr>
            <a:lvl3pPr marL="1143000" indent="-228600">
              <a:spcBef>
                <a:spcPct val="20000"/>
              </a:spcBef>
              <a:buFont typeface="Arial" panose="020B0604020202020204" pitchFamily="34" charset="0"/>
              <a:buChar char="•"/>
              <a:defRPr sz="2600">
                <a:latin typeface="Calibri" panose="020F0502020204030204" pitchFamily="34" charset="0"/>
              </a:defRPr>
            </a:lvl3pPr>
            <a:lvl4pPr marL="1600200" indent="-228600">
              <a:spcBef>
                <a:spcPct val="20000"/>
              </a:spcBef>
              <a:buFont typeface="Arial" panose="020B0604020202020204" pitchFamily="34" charset="0"/>
              <a:buChar char="–"/>
              <a:defRPr sz="2200">
                <a:latin typeface="Calibri" panose="020F0502020204030204" pitchFamily="34" charset="0"/>
              </a:defRPr>
            </a:lvl4pPr>
            <a:lvl5pPr marL="2057400" indent="-228600">
              <a:spcBef>
                <a:spcPct val="20000"/>
              </a:spcBef>
              <a:buFont typeface="Arial" panose="020B0604020202020204" pitchFamily="34" charset="0"/>
              <a:buChar char="»"/>
              <a:defRPr sz="2200">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latin typeface="Calibri" panose="020F0502020204030204" pitchFamily="34" charset="0"/>
              </a:defRPr>
            </a:lvl9pPr>
          </a:lstStyle>
          <a:p>
            <a:r>
              <a:rPr lang="en-US" altLang="en-US" sz="1059" dirty="0">
                <a:latin typeface="+mn-lt"/>
              </a:rPr>
              <a:t>Geographic Boundaries</a:t>
            </a:r>
          </a:p>
          <a:p>
            <a:r>
              <a:rPr lang="en-US" altLang="en-US" sz="1059" dirty="0">
                <a:latin typeface="+mn-lt"/>
              </a:rPr>
              <a:t>Special Populations (homeless, Medicaid, etc.)</a:t>
            </a:r>
          </a:p>
        </p:txBody>
      </p:sp>
    </p:spTree>
    <p:extLst>
      <p:ext uri="{BB962C8B-B14F-4D97-AF65-F5344CB8AC3E}">
        <p14:creationId xmlns:p14="http://schemas.microsoft.com/office/powerpoint/2010/main" val="366490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9820-BA26-4A8F-8B62-200471092A56}"/>
              </a:ext>
            </a:extLst>
          </p:cNvPr>
          <p:cNvSpPr>
            <a:spLocks noGrp="1"/>
          </p:cNvSpPr>
          <p:nvPr>
            <p:ph type="title"/>
          </p:nvPr>
        </p:nvSpPr>
        <p:spPr/>
        <p:txBody>
          <a:bodyPr/>
          <a:lstStyle/>
          <a:p>
            <a:r>
              <a:rPr lang="en-US" dirty="0"/>
              <a:t>Benefits</a:t>
            </a:r>
          </a:p>
        </p:txBody>
      </p:sp>
      <p:sp>
        <p:nvSpPr>
          <p:cNvPr id="3" name="Content Placeholder 2">
            <a:extLst>
              <a:ext uri="{FF2B5EF4-FFF2-40B4-BE49-F238E27FC236}">
                <a16:creationId xmlns:a16="http://schemas.microsoft.com/office/drawing/2014/main" id="{C8E02044-D5EE-4F2E-A60F-8E81F8C85A6A}"/>
              </a:ext>
            </a:extLst>
          </p:cNvPr>
          <p:cNvSpPr>
            <a:spLocks noGrp="1"/>
          </p:cNvSpPr>
          <p:nvPr>
            <p:ph idx="1"/>
          </p:nvPr>
        </p:nvSpPr>
        <p:spPr>
          <a:xfrm>
            <a:off x="698119" y="2226469"/>
            <a:ext cx="7817231" cy="3263504"/>
          </a:xfrm>
        </p:spPr>
        <p:txBody>
          <a:bodyPr>
            <a:normAutofit fontScale="77500" lnSpcReduction="20000"/>
          </a:bodyPr>
          <a:lstStyle/>
          <a:p>
            <a:pPr>
              <a:buClr>
                <a:srgbClr val="980000"/>
              </a:buClr>
              <a:buSzPct val="125000"/>
              <a:defRPr/>
            </a:pPr>
            <a:r>
              <a:rPr lang="en-US" altLang="en-US" sz="1800" dirty="0"/>
              <a:t>Component for Eligibility for certain HRSA Grants like:</a:t>
            </a:r>
          </a:p>
          <a:p>
            <a:pPr lvl="1">
              <a:buClr>
                <a:srgbClr val="980000"/>
              </a:buClr>
              <a:buSzPct val="75000"/>
              <a:buFont typeface="Courier New" panose="02070309020205020404" pitchFamily="49" charset="0"/>
              <a:buChar char="o"/>
              <a:defRPr/>
            </a:pPr>
            <a:r>
              <a:rPr lang="en-US" altLang="en-US" sz="1650" dirty="0"/>
              <a:t>Rural Health Center applications</a:t>
            </a:r>
          </a:p>
          <a:p>
            <a:pPr lvl="1">
              <a:buClr>
                <a:srgbClr val="980000"/>
              </a:buClr>
              <a:buSzPct val="75000"/>
              <a:buFont typeface="Courier New" panose="02070309020205020404" pitchFamily="49" charset="0"/>
              <a:buChar char="o"/>
              <a:defRPr/>
            </a:pPr>
            <a:r>
              <a:rPr lang="en-US" altLang="en-US" sz="1650" dirty="0"/>
              <a:t>Area Health Education Centers</a:t>
            </a:r>
          </a:p>
          <a:p>
            <a:pPr lvl="1">
              <a:buClr>
                <a:srgbClr val="980000"/>
              </a:buClr>
              <a:buSzPct val="75000"/>
              <a:buFont typeface="Courier New" panose="02070309020205020404" pitchFamily="49" charset="0"/>
              <a:buChar char="o"/>
              <a:defRPr/>
            </a:pPr>
            <a:r>
              <a:rPr lang="en-US" altLang="en-US" sz="1650" dirty="0"/>
              <a:t>Federally Qualified Health Centers or Look-Alikes</a:t>
            </a:r>
          </a:p>
          <a:p>
            <a:pPr>
              <a:buClr>
                <a:srgbClr val="980000"/>
              </a:buClr>
              <a:buSzPct val="125000"/>
              <a:defRPr/>
            </a:pPr>
            <a:r>
              <a:rPr lang="en-US" altLang="en-US" sz="1800" dirty="0">
                <a:solidFill>
                  <a:schemeClr val="accent6">
                    <a:lumMod val="60000"/>
                    <a:lumOff val="40000"/>
                  </a:schemeClr>
                </a:solidFill>
                <a:hlinkClick r:id="rId3"/>
              </a:rPr>
              <a:t>CMS Physician Bonus Payments</a:t>
            </a:r>
            <a:endParaRPr lang="en-US" altLang="en-US" sz="1800" dirty="0">
              <a:solidFill>
                <a:schemeClr val="accent6">
                  <a:lumMod val="60000"/>
                  <a:lumOff val="40000"/>
                </a:schemeClr>
              </a:solidFill>
            </a:endParaRPr>
          </a:p>
          <a:p>
            <a:pPr>
              <a:buClr>
                <a:srgbClr val="980000"/>
              </a:buClr>
              <a:buSzPct val="125000"/>
              <a:defRPr/>
            </a:pPr>
            <a:r>
              <a:rPr lang="en-US" altLang="en-US" sz="1800" dirty="0"/>
              <a:t>State and Federal Workforce Programs</a:t>
            </a:r>
          </a:p>
          <a:p>
            <a:pPr lvl="1">
              <a:buClr>
                <a:srgbClr val="980000"/>
              </a:buClr>
              <a:buSzPct val="75000"/>
              <a:buFont typeface="Courier New" panose="02070309020205020404" pitchFamily="49" charset="0"/>
              <a:buChar char="o"/>
              <a:defRPr/>
            </a:pPr>
            <a:r>
              <a:rPr lang="en-US" altLang="en-US" sz="1650" dirty="0"/>
              <a:t>National Health Service Corps’ Loan Repayment and Scholarship Programs</a:t>
            </a:r>
          </a:p>
          <a:p>
            <a:pPr lvl="1">
              <a:buClr>
                <a:srgbClr val="980000"/>
              </a:buClr>
              <a:buSzPct val="75000"/>
              <a:buFont typeface="Courier New" panose="02070309020205020404" pitchFamily="49" charset="0"/>
              <a:buChar char="o"/>
              <a:defRPr/>
            </a:pPr>
            <a:r>
              <a:rPr lang="en-US" altLang="en-US" sz="1650" dirty="0"/>
              <a:t>Nurse Corps Loan Repayment and Scholarship Programs</a:t>
            </a:r>
          </a:p>
          <a:p>
            <a:pPr lvl="1">
              <a:buClr>
                <a:srgbClr val="980000"/>
              </a:buClr>
              <a:buSzPct val="75000"/>
              <a:buFont typeface="Courier New" panose="02070309020205020404" pitchFamily="49" charset="0"/>
              <a:buChar char="o"/>
              <a:defRPr/>
            </a:pPr>
            <a:r>
              <a:rPr lang="en-US" altLang="en-US" sz="1650" dirty="0"/>
              <a:t>MHEC’s Janet L Hoffman Loan Assistance Repayment Program</a:t>
            </a:r>
          </a:p>
          <a:p>
            <a:pPr lvl="1">
              <a:buClr>
                <a:srgbClr val="980000"/>
              </a:buClr>
              <a:buSzPct val="75000"/>
              <a:buFont typeface="Courier New" panose="02070309020205020404" pitchFamily="49" charset="0"/>
              <a:buChar char="o"/>
              <a:defRPr/>
            </a:pPr>
            <a:r>
              <a:rPr lang="en-US" altLang="en-US" sz="1650" dirty="0"/>
              <a:t>Maryland Dent Loan Assistance Program</a:t>
            </a:r>
          </a:p>
          <a:p>
            <a:pPr lvl="1">
              <a:buClr>
                <a:srgbClr val="980000"/>
              </a:buClr>
              <a:buSzPct val="75000"/>
              <a:buFont typeface="Courier New" panose="02070309020205020404" pitchFamily="49" charset="0"/>
              <a:buChar char="o"/>
              <a:defRPr/>
            </a:pPr>
            <a:r>
              <a:rPr lang="en-US" altLang="en-US" sz="1650" dirty="0"/>
              <a:t>Maryland state loan repayment program</a:t>
            </a:r>
          </a:p>
          <a:p>
            <a:pPr lvl="1">
              <a:buClr>
                <a:srgbClr val="980000"/>
              </a:buClr>
              <a:buSzPct val="75000"/>
              <a:buFont typeface="Courier New" panose="02070309020205020404" pitchFamily="49" charset="0"/>
              <a:buChar char="o"/>
              <a:defRPr/>
            </a:pPr>
            <a:r>
              <a:rPr lang="en-US" altLang="en-US" sz="1650" dirty="0"/>
              <a:t>Preceptor Tax Credit Program</a:t>
            </a:r>
          </a:p>
          <a:p>
            <a:pPr lvl="1">
              <a:buClr>
                <a:srgbClr val="980000"/>
              </a:buClr>
              <a:buSzPct val="75000"/>
              <a:buFont typeface="Courier New" panose="02070309020205020404" pitchFamily="49" charset="0"/>
              <a:buChar char="o"/>
              <a:defRPr/>
            </a:pPr>
            <a:r>
              <a:rPr lang="en-US" altLang="en-US" sz="1650" dirty="0"/>
              <a:t>J-1 Visa Waiver &amp; National Interest Waiver Programs</a:t>
            </a:r>
          </a:p>
          <a:p>
            <a:pPr lvl="2">
              <a:buClr>
                <a:srgbClr val="980000"/>
              </a:buClr>
              <a:buFont typeface="Wingdings" panose="05000000000000000000" pitchFamily="2" charset="2"/>
              <a:buChar char="§"/>
              <a:defRPr/>
            </a:pPr>
            <a:r>
              <a:rPr lang="en-US" altLang="en-US" sz="1350" dirty="0"/>
              <a:t>Appalachian Regional Commission</a:t>
            </a:r>
          </a:p>
          <a:p>
            <a:pPr lvl="2">
              <a:buClr>
                <a:srgbClr val="980000"/>
              </a:buClr>
              <a:buFont typeface="Wingdings" panose="05000000000000000000" pitchFamily="2" charset="2"/>
              <a:buChar char="§"/>
              <a:defRPr/>
            </a:pPr>
            <a:r>
              <a:rPr lang="en-US" altLang="en-US" sz="1350" dirty="0"/>
              <a:t>Department of Health and Human Services (HHS)</a:t>
            </a:r>
          </a:p>
          <a:p>
            <a:endParaRPr lang="en-US" dirty="0"/>
          </a:p>
        </p:txBody>
      </p:sp>
      <p:sp>
        <p:nvSpPr>
          <p:cNvPr id="4" name="Slide Number Placeholder 3">
            <a:extLst>
              <a:ext uri="{FF2B5EF4-FFF2-40B4-BE49-F238E27FC236}">
                <a16:creationId xmlns:a16="http://schemas.microsoft.com/office/drawing/2014/main" id="{D84A70A4-A170-4F45-B4AF-A4AA97FAF7A0}"/>
              </a:ext>
            </a:extLst>
          </p:cNvPr>
          <p:cNvSpPr>
            <a:spLocks noGrp="1"/>
          </p:cNvSpPr>
          <p:nvPr>
            <p:ph type="sldNum" sz="quarter" idx="12"/>
          </p:nvPr>
        </p:nvSpPr>
        <p:spPr/>
        <p:txBody>
          <a:bodyPr/>
          <a:lstStyle/>
          <a:p>
            <a:fld id="{D275CE6D-5C38-C543-B8AD-F8110668FDF9}" type="slidenum">
              <a:rPr lang="en-US" smtClean="0"/>
              <a:pPr/>
              <a:t>48</a:t>
            </a:fld>
            <a:endParaRPr lang="en-US" dirty="0"/>
          </a:p>
        </p:txBody>
      </p:sp>
      <p:sp>
        <p:nvSpPr>
          <p:cNvPr id="5" name="Text Placeholder 4">
            <a:extLst>
              <a:ext uri="{FF2B5EF4-FFF2-40B4-BE49-F238E27FC236}">
                <a16:creationId xmlns:a16="http://schemas.microsoft.com/office/drawing/2014/main" id="{523D6CC4-C2AC-4A41-BECA-0D6B25C36C80}"/>
              </a:ext>
            </a:extLst>
          </p:cNvPr>
          <p:cNvSpPr>
            <a:spLocks noGrp="1"/>
          </p:cNvSpPr>
          <p:nvPr>
            <p:ph type="body" sz="quarter" idx="13"/>
          </p:nvPr>
        </p:nvSpPr>
        <p:spPr/>
        <p:txBody>
          <a:bodyPr/>
          <a:lstStyle/>
          <a:p>
            <a:r>
              <a:rPr lang="en-US" dirty="0"/>
              <a:t>Shortage Designation</a:t>
            </a:r>
          </a:p>
        </p:txBody>
      </p:sp>
    </p:spTree>
    <p:extLst>
      <p:ext uri="{BB962C8B-B14F-4D97-AF65-F5344CB8AC3E}">
        <p14:creationId xmlns:p14="http://schemas.microsoft.com/office/powerpoint/2010/main" val="2017712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83A9-0079-491D-9179-B05799F8FD6E}"/>
              </a:ext>
            </a:extLst>
          </p:cNvPr>
          <p:cNvSpPr>
            <a:spLocks noGrp="1"/>
          </p:cNvSpPr>
          <p:nvPr>
            <p:ph type="title"/>
          </p:nvPr>
        </p:nvSpPr>
        <p:spPr>
          <a:xfrm>
            <a:off x="756194" y="821598"/>
            <a:ext cx="7790819" cy="554691"/>
          </a:xfrm>
        </p:spPr>
        <p:txBody>
          <a:bodyPr>
            <a:noAutofit/>
          </a:bodyPr>
          <a:lstStyle/>
          <a:p>
            <a:pPr algn="l">
              <a:defRPr/>
            </a:pPr>
            <a:r>
              <a:rPr lang="en-US" dirty="0"/>
              <a:t>Types of Providers Reviewed</a:t>
            </a:r>
          </a:p>
        </p:txBody>
      </p:sp>
      <p:sp>
        <p:nvSpPr>
          <p:cNvPr id="11" name="Text Placeholder 4">
            <a:extLst>
              <a:ext uri="{FF2B5EF4-FFF2-40B4-BE49-F238E27FC236}">
                <a16:creationId xmlns:a16="http://schemas.microsoft.com/office/drawing/2014/main" id="{8E28DC7B-D59E-439F-8A40-55EF5E03AD10}"/>
              </a:ext>
            </a:extLst>
          </p:cNvPr>
          <p:cNvSpPr txBox="1">
            <a:spLocks/>
          </p:cNvSpPr>
          <p:nvPr/>
        </p:nvSpPr>
        <p:spPr>
          <a:xfrm>
            <a:off x="709816" y="556737"/>
            <a:ext cx="7851913" cy="2577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750"/>
              </a:spcBef>
              <a:buNone/>
            </a:pPr>
            <a:r>
              <a:rPr lang="en-US" sz="1650" i="1" dirty="0">
                <a:solidFill>
                  <a:schemeClr val="tx1">
                    <a:lumMod val="50000"/>
                    <a:lumOff val="50000"/>
                  </a:schemeClr>
                </a:solidFill>
              </a:rPr>
              <a:t>Shortage Designation</a:t>
            </a:r>
          </a:p>
        </p:txBody>
      </p:sp>
      <p:sp>
        <p:nvSpPr>
          <p:cNvPr id="8" name="Slide Number Placeholder 7">
            <a:extLst>
              <a:ext uri="{FF2B5EF4-FFF2-40B4-BE49-F238E27FC236}">
                <a16:creationId xmlns:a16="http://schemas.microsoft.com/office/drawing/2014/main" id="{D32A8975-3756-4502-A040-FC4334532733}"/>
              </a:ext>
            </a:extLst>
          </p:cNvPr>
          <p:cNvSpPr>
            <a:spLocks noGrp="1"/>
          </p:cNvSpPr>
          <p:nvPr>
            <p:ph type="sldNum" sz="quarter" idx="12"/>
          </p:nvPr>
        </p:nvSpPr>
        <p:spPr/>
        <p:txBody>
          <a:bodyPr/>
          <a:lstStyle/>
          <a:p>
            <a:fld id="{D275CE6D-5C38-C543-B8AD-F8110668FDF9}" type="slidenum">
              <a:rPr lang="en-US" smtClean="0"/>
              <a:t>49</a:t>
            </a:fld>
            <a:endParaRPr lang="en-US" dirty="0"/>
          </a:p>
        </p:txBody>
      </p:sp>
      <p:graphicFrame>
        <p:nvGraphicFramePr>
          <p:cNvPr id="9" name="Content Placeholder 1">
            <a:extLst>
              <a:ext uri="{FF2B5EF4-FFF2-40B4-BE49-F238E27FC236}">
                <a16:creationId xmlns:a16="http://schemas.microsoft.com/office/drawing/2014/main" id="{94D28DF8-7504-41FB-82EC-C27A00D4A18B}"/>
              </a:ext>
            </a:extLst>
          </p:cNvPr>
          <p:cNvGraphicFramePr>
            <a:graphicFrameLocks/>
          </p:cNvGraphicFramePr>
          <p:nvPr>
            <p:extLst>
              <p:ext uri="{D42A27DB-BD31-4B8C-83A1-F6EECF244321}">
                <p14:modId xmlns:p14="http://schemas.microsoft.com/office/powerpoint/2010/main" val="1858458155"/>
              </p:ext>
            </p:extLst>
          </p:nvPr>
        </p:nvGraphicFramePr>
        <p:xfrm>
          <a:off x="6320118" y="1800578"/>
          <a:ext cx="1996888"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Content Placeholder 1">
            <a:extLst>
              <a:ext uri="{FF2B5EF4-FFF2-40B4-BE49-F238E27FC236}">
                <a16:creationId xmlns:a16="http://schemas.microsoft.com/office/drawing/2014/main" id="{96859740-510E-4799-BC1A-CAAE86C3AC24}"/>
              </a:ext>
            </a:extLst>
          </p:cNvPr>
          <p:cNvGraphicFramePr>
            <a:graphicFrameLocks/>
          </p:cNvGraphicFramePr>
          <p:nvPr>
            <p:extLst>
              <p:ext uri="{D42A27DB-BD31-4B8C-83A1-F6EECF244321}">
                <p14:modId xmlns:p14="http://schemas.microsoft.com/office/powerpoint/2010/main" val="2153064626"/>
              </p:ext>
            </p:extLst>
          </p:nvPr>
        </p:nvGraphicFramePr>
        <p:xfrm>
          <a:off x="3429000" y="1666108"/>
          <a:ext cx="2286000" cy="43702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Content Placeholder 1">
            <a:extLst>
              <a:ext uri="{FF2B5EF4-FFF2-40B4-BE49-F238E27FC236}">
                <a16:creationId xmlns:a16="http://schemas.microsoft.com/office/drawing/2014/main" id="{AD4CD06B-85CE-4537-B144-4A16FCA0E691}"/>
              </a:ext>
            </a:extLst>
          </p:cNvPr>
          <p:cNvGraphicFramePr>
            <a:graphicFrameLocks/>
          </p:cNvGraphicFramePr>
          <p:nvPr>
            <p:extLst>
              <p:ext uri="{D42A27DB-BD31-4B8C-83A1-F6EECF244321}">
                <p14:modId xmlns:p14="http://schemas.microsoft.com/office/powerpoint/2010/main" val="2952178060"/>
              </p:ext>
            </p:extLst>
          </p:nvPr>
        </p:nvGraphicFramePr>
        <p:xfrm>
          <a:off x="403412" y="1800578"/>
          <a:ext cx="2736476" cy="42358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00C76995-BCF3-B747-B39C-A4384005EDE2}"/>
              </a:ext>
            </a:extLst>
          </p:cNvPr>
          <p:cNvSpPr>
            <a:spLocks noGrp="1"/>
          </p:cNvSpPr>
          <p:nvPr>
            <p:ph type="title"/>
          </p:nvPr>
        </p:nvSpPr>
        <p:spPr/>
        <p:txBody>
          <a:bodyPr/>
          <a:lstStyle/>
          <a:p>
            <a:r>
              <a:rPr lang="en-US" dirty="0"/>
              <a:t>Opening Business/ Remarks</a:t>
            </a:r>
          </a:p>
        </p:txBody>
      </p:sp>
      <p:sp>
        <p:nvSpPr>
          <p:cNvPr id="23" name="Content Placeholder 22">
            <a:extLst>
              <a:ext uri="{FF2B5EF4-FFF2-40B4-BE49-F238E27FC236}">
                <a16:creationId xmlns:a16="http://schemas.microsoft.com/office/drawing/2014/main" id="{7278FD4F-1C2B-2942-8D0C-53768DC840CC}"/>
              </a:ext>
            </a:extLst>
          </p:cNvPr>
          <p:cNvSpPr>
            <a:spLocks noGrp="1"/>
          </p:cNvSpPr>
          <p:nvPr>
            <p:ph idx="1"/>
          </p:nvPr>
        </p:nvSpPr>
        <p:spPr/>
        <p:txBody>
          <a:bodyPr>
            <a:normAutofit/>
          </a:bodyPr>
          <a:lstStyle/>
          <a:p>
            <a:pPr marL="971550" lvl="1" indent="-514350">
              <a:buFont typeface="+mj-lt"/>
              <a:buAutoNum type="romanUcPeriod"/>
            </a:pPr>
            <a:r>
              <a:rPr lang="en-US" dirty="0"/>
              <a:t>Approval of January 8, 2021 Minutes</a:t>
            </a:r>
          </a:p>
          <a:p>
            <a:pPr marL="457200" lvl="1" indent="0">
              <a:buNone/>
            </a:pPr>
            <a:endParaRPr lang="en-US" sz="1600" dirty="0"/>
          </a:p>
          <a:p>
            <a:pPr marL="971550" lvl="1" indent="-514350">
              <a:buAutoNum type="romanUcPeriod" startAt="2"/>
            </a:pPr>
            <a:r>
              <a:rPr lang="en-US" dirty="0"/>
              <a:t>Program Operational Updates</a:t>
            </a:r>
          </a:p>
          <a:p>
            <a:pPr marL="457200" lvl="1" indent="0">
              <a:buNone/>
            </a:pPr>
            <a:endParaRPr lang="en-US" dirty="0"/>
          </a:p>
          <a:p>
            <a:pPr marL="457200" lvl="1" indent="0">
              <a:buNone/>
            </a:pPr>
            <a:endParaRPr lang="en-US" sz="5400" dirty="0"/>
          </a:p>
        </p:txBody>
      </p:sp>
      <p:sp>
        <p:nvSpPr>
          <p:cNvPr id="16" name="Slide Number Placeholder 15">
            <a:extLst>
              <a:ext uri="{FF2B5EF4-FFF2-40B4-BE49-F238E27FC236}">
                <a16:creationId xmlns:a16="http://schemas.microsoft.com/office/drawing/2014/main" id="{C05AB5DB-11E6-0642-BA3D-11DE2A62E20B}"/>
              </a:ext>
            </a:extLst>
          </p:cNvPr>
          <p:cNvSpPr>
            <a:spLocks noGrp="1"/>
          </p:cNvSpPr>
          <p:nvPr>
            <p:ph type="sldNum" sz="quarter" idx="12"/>
          </p:nvPr>
        </p:nvSpPr>
        <p:spPr/>
        <p:txBody>
          <a:bodyPr/>
          <a:lstStyle/>
          <a:p>
            <a:fld id="{EB4BE1A8-99A0-BE4B-B404-CE990ED5FA0C}" type="slidenum">
              <a:rPr lang="en-US" smtClean="0"/>
              <a:pPr/>
              <a:t>5</a:t>
            </a:fld>
            <a:endParaRPr lang="en-US" dirty="0"/>
          </a:p>
        </p:txBody>
      </p:sp>
      <p:sp>
        <p:nvSpPr>
          <p:cNvPr id="24" name="Text Placeholder 23">
            <a:extLst>
              <a:ext uri="{FF2B5EF4-FFF2-40B4-BE49-F238E27FC236}">
                <a16:creationId xmlns:a16="http://schemas.microsoft.com/office/drawing/2014/main" id="{C8541A88-A89D-0A48-9E7C-9F97B12DBA96}"/>
              </a:ext>
            </a:extLst>
          </p:cNvPr>
          <p:cNvSpPr>
            <a:spLocks noGrp="1"/>
          </p:cNvSpPr>
          <p:nvPr>
            <p:ph type="body" sz="quarter" idx="13"/>
          </p:nvPr>
        </p:nvSpPr>
        <p:spPr/>
        <p:txBody>
          <a:bodyPr/>
          <a:lstStyle/>
          <a:p>
            <a:r>
              <a:rPr lang="en-US" dirty="0"/>
              <a:t>MLARP Workgroup</a:t>
            </a:r>
          </a:p>
        </p:txBody>
      </p:sp>
    </p:spTree>
    <p:extLst>
      <p:ext uri="{BB962C8B-B14F-4D97-AF65-F5344CB8AC3E}">
        <p14:creationId xmlns:p14="http://schemas.microsoft.com/office/powerpoint/2010/main" val="2383685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3AD68-3078-475B-992F-FB4E9B5128F0}"/>
              </a:ext>
            </a:extLst>
          </p:cNvPr>
          <p:cNvSpPr>
            <a:spLocks noGrp="1"/>
          </p:cNvSpPr>
          <p:nvPr>
            <p:ph type="title"/>
          </p:nvPr>
        </p:nvSpPr>
        <p:spPr/>
        <p:txBody>
          <a:bodyPr/>
          <a:lstStyle/>
          <a:p>
            <a:r>
              <a:rPr lang="en-US" dirty="0"/>
              <a:t>Provider Data Cycle</a:t>
            </a:r>
          </a:p>
        </p:txBody>
      </p:sp>
      <p:graphicFrame>
        <p:nvGraphicFramePr>
          <p:cNvPr id="6" name="Content Placeholder 5">
            <a:extLst>
              <a:ext uri="{FF2B5EF4-FFF2-40B4-BE49-F238E27FC236}">
                <a16:creationId xmlns:a16="http://schemas.microsoft.com/office/drawing/2014/main" id="{677F9C0C-057F-4F93-82CF-A8AEC3125E2A}"/>
              </a:ext>
            </a:extLst>
          </p:cNvPr>
          <p:cNvGraphicFramePr>
            <a:graphicFrameLocks noGrp="1"/>
          </p:cNvGraphicFramePr>
          <p:nvPr>
            <p:ph idx="1"/>
          </p:nvPr>
        </p:nvGraphicFramePr>
        <p:xfrm>
          <a:off x="795338" y="2164790"/>
          <a:ext cx="7553325"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B57D29E-3FA2-4F8A-B3D9-056F3EB64C8A}"/>
              </a:ext>
            </a:extLst>
          </p:cNvPr>
          <p:cNvSpPr>
            <a:spLocks noGrp="1"/>
          </p:cNvSpPr>
          <p:nvPr>
            <p:ph type="sldNum" sz="quarter" idx="12"/>
          </p:nvPr>
        </p:nvSpPr>
        <p:spPr/>
        <p:txBody>
          <a:bodyPr/>
          <a:lstStyle/>
          <a:p>
            <a:fld id="{D275CE6D-5C38-C543-B8AD-F8110668FDF9}" type="slidenum">
              <a:rPr lang="en-US" smtClean="0"/>
              <a:pPr/>
              <a:t>50</a:t>
            </a:fld>
            <a:endParaRPr lang="en-US" dirty="0"/>
          </a:p>
        </p:txBody>
      </p:sp>
      <p:sp>
        <p:nvSpPr>
          <p:cNvPr id="5" name="Text Placeholder 4">
            <a:extLst>
              <a:ext uri="{FF2B5EF4-FFF2-40B4-BE49-F238E27FC236}">
                <a16:creationId xmlns:a16="http://schemas.microsoft.com/office/drawing/2014/main" id="{D6C5C8B6-5122-464D-B8C9-E10B2CCA2C0B}"/>
              </a:ext>
            </a:extLst>
          </p:cNvPr>
          <p:cNvSpPr>
            <a:spLocks noGrp="1"/>
          </p:cNvSpPr>
          <p:nvPr>
            <p:ph type="body" sz="quarter" idx="13"/>
          </p:nvPr>
        </p:nvSpPr>
        <p:spPr/>
        <p:txBody>
          <a:bodyPr/>
          <a:lstStyle/>
          <a:p>
            <a:r>
              <a:rPr lang="en-US" dirty="0"/>
              <a:t>Data &amp; Sources</a:t>
            </a:r>
          </a:p>
        </p:txBody>
      </p:sp>
      <p:sp>
        <p:nvSpPr>
          <p:cNvPr id="11" name="TextBox 10">
            <a:extLst>
              <a:ext uri="{FF2B5EF4-FFF2-40B4-BE49-F238E27FC236}">
                <a16:creationId xmlns:a16="http://schemas.microsoft.com/office/drawing/2014/main" id="{FE5DFD29-67B3-4BB4-A883-2430D71F86D5}"/>
              </a:ext>
            </a:extLst>
          </p:cNvPr>
          <p:cNvSpPr txBox="1"/>
          <p:nvPr/>
        </p:nvSpPr>
        <p:spPr>
          <a:xfrm>
            <a:off x="1744980" y="2305050"/>
            <a:ext cx="640080" cy="715581"/>
          </a:xfrm>
          <a:prstGeom prst="rect">
            <a:avLst/>
          </a:prstGeom>
          <a:noFill/>
        </p:spPr>
        <p:txBody>
          <a:bodyPr wrap="square" rtlCol="0">
            <a:spAutoFit/>
          </a:bodyPr>
          <a:lstStyle/>
          <a:p>
            <a:r>
              <a:rPr lang="en-US" sz="4050" dirty="0">
                <a:latin typeface="Adobe Devanagari" panose="02040503050201020203" pitchFamily="18" charset="0"/>
                <a:cs typeface="Adobe Devanagari" panose="02040503050201020203" pitchFamily="18" charset="0"/>
              </a:rPr>
              <a:t>I</a:t>
            </a:r>
          </a:p>
        </p:txBody>
      </p:sp>
      <p:sp>
        <p:nvSpPr>
          <p:cNvPr id="12" name="TextBox 11">
            <a:extLst>
              <a:ext uri="{FF2B5EF4-FFF2-40B4-BE49-F238E27FC236}">
                <a16:creationId xmlns:a16="http://schemas.microsoft.com/office/drawing/2014/main" id="{610EBD5B-0E1D-4167-9583-242D9B769894}"/>
              </a:ext>
            </a:extLst>
          </p:cNvPr>
          <p:cNvSpPr txBox="1"/>
          <p:nvPr/>
        </p:nvSpPr>
        <p:spPr>
          <a:xfrm>
            <a:off x="4162425" y="4687226"/>
            <a:ext cx="819150" cy="715581"/>
          </a:xfrm>
          <a:prstGeom prst="rect">
            <a:avLst/>
          </a:prstGeom>
          <a:noFill/>
        </p:spPr>
        <p:txBody>
          <a:bodyPr wrap="square" rtlCol="0">
            <a:spAutoFit/>
          </a:bodyPr>
          <a:lstStyle/>
          <a:p>
            <a:r>
              <a:rPr lang="en-US" sz="4050" dirty="0">
                <a:latin typeface="Adobe Devanagari" panose="02040503050201020203" pitchFamily="18" charset="0"/>
                <a:cs typeface="Adobe Devanagari" panose="02040503050201020203" pitchFamily="18" charset="0"/>
              </a:rPr>
              <a:t>II</a:t>
            </a:r>
          </a:p>
        </p:txBody>
      </p:sp>
      <p:sp>
        <p:nvSpPr>
          <p:cNvPr id="13" name="TextBox 12">
            <a:extLst>
              <a:ext uri="{FF2B5EF4-FFF2-40B4-BE49-F238E27FC236}">
                <a16:creationId xmlns:a16="http://schemas.microsoft.com/office/drawing/2014/main" id="{F42E7A64-57AE-439F-89FC-7F4A76F97561}"/>
              </a:ext>
            </a:extLst>
          </p:cNvPr>
          <p:cNvSpPr txBox="1"/>
          <p:nvPr/>
        </p:nvSpPr>
        <p:spPr>
          <a:xfrm>
            <a:off x="6850382" y="2413579"/>
            <a:ext cx="1005840" cy="715581"/>
          </a:xfrm>
          <a:prstGeom prst="rect">
            <a:avLst/>
          </a:prstGeom>
          <a:noFill/>
        </p:spPr>
        <p:txBody>
          <a:bodyPr wrap="square" rtlCol="0">
            <a:spAutoFit/>
          </a:bodyPr>
          <a:lstStyle/>
          <a:p>
            <a:r>
              <a:rPr lang="en-US" sz="4050" dirty="0">
                <a:latin typeface="Adobe Devanagari" panose="02040503050201020203" pitchFamily="18" charset="0"/>
                <a:cs typeface="Adobe Devanagari" panose="02040503050201020203" pitchFamily="18" charset="0"/>
              </a:rPr>
              <a:t>III</a:t>
            </a:r>
          </a:p>
        </p:txBody>
      </p:sp>
      <p:sp>
        <p:nvSpPr>
          <p:cNvPr id="14" name="TextBox 13">
            <a:extLst>
              <a:ext uri="{FF2B5EF4-FFF2-40B4-BE49-F238E27FC236}">
                <a16:creationId xmlns:a16="http://schemas.microsoft.com/office/drawing/2014/main" id="{4C4F5FF2-6803-4539-9676-D4A991C52E7A}"/>
              </a:ext>
            </a:extLst>
          </p:cNvPr>
          <p:cNvSpPr txBox="1"/>
          <p:nvPr/>
        </p:nvSpPr>
        <p:spPr>
          <a:xfrm>
            <a:off x="2305050" y="2117980"/>
            <a:ext cx="2118360" cy="300082"/>
          </a:xfrm>
          <a:prstGeom prst="rect">
            <a:avLst/>
          </a:prstGeom>
          <a:noFill/>
        </p:spPr>
        <p:txBody>
          <a:bodyPr wrap="square" rtlCol="0">
            <a:spAutoFit/>
          </a:bodyPr>
          <a:lstStyle/>
          <a:p>
            <a:r>
              <a:rPr lang="en-US" sz="1350" i="1" dirty="0"/>
              <a:t>PERFECT WORLD SCENARIO</a:t>
            </a:r>
          </a:p>
        </p:txBody>
      </p:sp>
    </p:spTree>
    <p:extLst>
      <p:ext uri="{BB962C8B-B14F-4D97-AF65-F5344CB8AC3E}">
        <p14:creationId xmlns:p14="http://schemas.microsoft.com/office/powerpoint/2010/main" val="3188527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16A9-5927-45B1-AD00-795A4A3B7B0B}"/>
              </a:ext>
            </a:extLst>
          </p:cNvPr>
          <p:cNvSpPr>
            <a:spLocks noGrp="1"/>
          </p:cNvSpPr>
          <p:nvPr>
            <p:ph type="title"/>
          </p:nvPr>
        </p:nvSpPr>
        <p:spPr/>
        <p:txBody>
          <a:bodyPr>
            <a:normAutofit/>
          </a:bodyPr>
          <a:lstStyle/>
          <a:p>
            <a:r>
              <a:rPr lang="en-US" sz="3600" dirty="0"/>
              <a:t>Poll of 37 States – Provider Validation</a:t>
            </a:r>
          </a:p>
        </p:txBody>
      </p:sp>
      <p:sp>
        <p:nvSpPr>
          <p:cNvPr id="4" name="Slide Number Placeholder 3">
            <a:extLst>
              <a:ext uri="{FF2B5EF4-FFF2-40B4-BE49-F238E27FC236}">
                <a16:creationId xmlns:a16="http://schemas.microsoft.com/office/drawing/2014/main" id="{5835771C-7164-4BAD-B2D0-5B6BCC35DD34}"/>
              </a:ext>
            </a:extLst>
          </p:cNvPr>
          <p:cNvSpPr>
            <a:spLocks noGrp="1"/>
          </p:cNvSpPr>
          <p:nvPr>
            <p:ph type="sldNum" sz="quarter" idx="12"/>
          </p:nvPr>
        </p:nvSpPr>
        <p:spPr/>
        <p:txBody>
          <a:bodyPr/>
          <a:lstStyle/>
          <a:p>
            <a:fld id="{D275CE6D-5C38-C543-B8AD-F8110668FDF9}" type="slidenum">
              <a:rPr lang="en-US" smtClean="0"/>
              <a:pPr/>
              <a:t>51</a:t>
            </a:fld>
            <a:endParaRPr lang="en-US" dirty="0"/>
          </a:p>
        </p:txBody>
      </p:sp>
      <p:sp>
        <p:nvSpPr>
          <p:cNvPr id="5" name="Text Placeholder 4">
            <a:extLst>
              <a:ext uri="{FF2B5EF4-FFF2-40B4-BE49-F238E27FC236}">
                <a16:creationId xmlns:a16="http://schemas.microsoft.com/office/drawing/2014/main" id="{7B3FFEAC-0D73-45B5-B991-D1E0C0A30EE5}"/>
              </a:ext>
            </a:extLst>
          </p:cNvPr>
          <p:cNvSpPr>
            <a:spLocks noGrp="1"/>
          </p:cNvSpPr>
          <p:nvPr>
            <p:ph type="body" sz="quarter" idx="13"/>
          </p:nvPr>
        </p:nvSpPr>
        <p:spPr/>
        <p:txBody>
          <a:bodyPr/>
          <a:lstStyle/>
          <a:p>
            <a:r>
              <a:rPr lang="en-US" dirty="0"/>
              <a:t>Data &amp; Sources</a:t>
            </a:r>
          </a:p>
        </p:txBody>
      </p:sp>
      <p:graphicFrame>
        <p:nvGraphicFramePr>
          <p:cNvPr id="10" name="Content Placeholder 7">
            <a:extLst>
              <a:ext uri="{FF2B5EF4-FFF2-40B4-BE49-F238E27FC236}">
                <a16:creationId xmlns:a16="http://schemas.microsoft.com/office/drawing/2014/main" id="{BCD51C45-69DB-4865-B3C7-453120BAE282}"/>
              </a:ext>
            </a:extLst>
          </p:cNvPr>
          <p:cNvGraphicFramePr>
            <a:graphicFrameLocks noGrp="1"/>
          </p:cNvGraphicFramePr>
          <p:nvPr>
            <p:ph idx="1"/>
            <p:extLst>
              <p:ext uri="{D42A27DB-BD31-4B8C-83A1-F6EECF244321}">
                <p14:modId xmlns:p14="http://schemas.microsoft.com/office/powerpoint/2010/main" val="746889864"/>
              </p:ext>
            </p:extLst>
          </p:nvPr>
        </p:nvGraphicFramePr>
        <p:xfrm>
          <a:off x="-1419503" y="1514225"/>
          <a:ext cx="100711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50461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714A-51F3-4DE4-9951-325B0FAFE875}"/>
              </a:ext>
            </a:extLst>
          </p:cNvPr>
          <p:cNvSpPr>
            <a:spLocks noGrp="1"/>
          </p:cNvSpPr>
          <p:nvPr>
            <p:ph type="title"/>
          </p:nvPr>
        </p:nvSpPr>
        <p:spPr>
          <a:xfrm>
            <a:off x="696037" y="812519"/>
            <a:ext cx="7886700" cy="746212"/>
          </a:xfrm>
        </p:spPr>
        <p:txBody>
          <a:bodyPr>
            <a:normAutofit/>
          </a:bodyPr>
          <a:lstStyle/>
          <a:p>
            <a:r>
              <a:rPr lang="en-US" dirty="0"/>
              <a:t>Provider Data – </a:t>
            </a:r>
            <a:r>
              <a:rPr lang="en-US" dirty="0">
                <a:solidFill>
                  <a:srgbClr val="00B050"/>
                </a:solidFill>
              </a:rPr>
              <a:t>Validated</a:t>
            </a:r>
          </a:p>
        </p:txBody>
      </p:sp>
      <p:graphicFrame>
        <p:nvGraphicFramePr>
          <p:cNvPr id="6" name="Table 6">
            <a:extLst>
              <a:ext uri="{FF2B5EF4-FFF2-40B4-BE49-F238E27FC236}">
                <a16:creationId xmlns:a16="http://schemas.microsoft.com/office/drawing/2014/main" id="{D23E6B5D-E85F-4981-A792-4F114439E015}"/>
              </a:ext>
            </a:extLst>
          </p:cNvPr>
          <p:cNvGraphicFramePr>
            <a:graphicFrameLocks noGrp="1"/>
          </p:cNvGraphicFramePr>
          <p:nvPr>
            <p:ph idx="1"/>
          </p:nvPr>
        </p:nvGraphicFramePr>
        <p:xfrm>
          <a:off x="465731" y="2006723"/>
          <a:ext cx="8347312" cy="3249787"/>
        </p:xfrm>
        <a:graphic>
          <a:graphicData uri="http://schemas.openxmlformats.org/drawingml/2006/table">
            <a:tbl>
              <a:tblPr firstRow="1" bandRow="1">
                <a:tableStyleId>{073A0DAA-6AF3-43AB-8588-CEC1D06C72B9}</a:tableStyleId>
              </a:tblPr>
              <a:tblGrid>
                <a:gridCol w="249672">
                  <a:extLst>
                    <a:ext uri="{9D8B030D-6E8A-4147-A177-3AD203B41FA5}">
                      <a16:colId xmlns:a16="http://schemas.microsoft.com/office/drawing/2014/main" val="3487936909"/>
                    </a:ext>
                  </a:extLst>
                </a:gridCol>
                <a:gridCol w="3535216">
                  <a:extLst>
                    <a:ext uri="{9D8B030D-6E8A-4147-A177-3AD203B41FA5}">
                      <a16:colId xmlns:a16="http://schemas.microsoft.com/office/drawing/2014/main" val="726213845"/>
                    </a:ext>
                  </a:extLst>
                </a:gridCol>
                <a:gridCol w="2783372">
                  <a:extLst>
                    <a:ext uri="{9D8B030D-6E8A-4147-A177-3AD203B41FA5}">
                      <a16:colId xmlns:a16="http://schemas.microsoft.com/office/drawing/2014/main" val="1342510772"/>
                    </a:ext>
                  </a:extLst>
                </a:gridCol>
                <a:gridCol w="1779052">
                  <a:extLst>
                    <a:ext uri="{9D8B030D-6E8A-4147-A177-3AD203B41FA5}">
                      <a16:colId xmlns:a16="http://schemas.microsoft.com/office/drawing/2014/main" val="1164723536"/>
                    </a:ext>
                  </a:extLst>
                </a:gridCol>
              </a:tblGrid>
              <a:tr h="254525">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u="none" strike="noStrike" dirty="0">
                          <a:solidFill>
                            <a:srgbClr val="00B050"/>
                          </a:solidFill>
                          <a:effectLst/>
                        </a:rPr>
                        <a:t>Elements</a:t>
                      </a:r>
                      <a:endParaRPr lang="en-US" sz="1200" b="1" i="0" u="none" strike="noStrike" dirty="0">
                        <a:solidFill>
                          <a:srgbClr val="00B050"/>
                        </a:solidFill>
                        <a:effectLst/>
                        <a:latin typeface="Calibri" panose="020F0502020204030204" pitchFamily="34" charset="0"/>
                      </a:endParaRPr>
                    </a:p>
                  </a:txBody>
                  <a:tcPr marL="2858" marR="2858" marT="2858" marB="0" anchor="ctr"/>
                </a:tc>
                <a:tc>
                  <a:txBody>
                    <a:bodyPr/>
                    <a:lstStyle/>
                    <a:p>
                      <a:pPr algn="ctr" fontAlgn="b"/>
                      <a:r>
                        <a:rPr lang="en-US" sz="1200" u="none" strike="noStrike" dirty="0">
                          <a:solidFill>
                            <a:srgbClr val="00B050"/>
                          </a:solidFill>
                          <a:effectLst/>
                        </a:rPr>
                        <a:t>Sources</a:t>
                      </a:r>
                      <a:endParaRPr lang="en-US" sz="1200" b="1" i="0" u="none" strike="noStrike" dirty="0">
                        <a:solidFill>
                          <a:srgbClr val="00B050"/>
                        </a:solidFill>
                        <a:effectLst/>
                        <a:latin typeface="Calibri" panose="020F0502020204030204" pitchFamily="34" charset="0"/>
                      </a:endParaRPr>
                    </a:p>
                  </a:txBody>
                  <a:tcPr marL="2858" marR="2858" marT="2858" marB="0" anchor="ctr"/>
                </a:tc>
                <a:tc>
                  <a:txBody>
                    <a:bodyPr/>
                    <a:lstStyle/>
                    <a:p>
                      <a:pPr algn="ctr" fontAlgn="b"/>
                      <a:r>
                        <a:rPr lang="en-US" sz="1200" b="1" i="0" u="none" strike="noStrike" dirty="0">
                          <a:solidFill>
                            <a:srgbClr val="00B050"/>
                          </a:solidFill>
                          <a:effectLst/>
                          <a:latin typeface="Calibri" panose="020F0502020204030204" pitchFamily="34" charset="0"/>
                        </a:rPr>
                        <a:t>Disciplines</a:t>
                      </a:r>
                    </a:p>
                  </a:txBody>
                  <a:tcPr marL="2858" marR="2858" marT="2858" marB="0" anchor="ctr"/>
                </a:tc>
                <a:extLst>
                  <a:ext uri="{0D108BD9-81ED-4DB2-BD59-A6C34878D82A}">
                    <a16:rowId xmlns:a16="http://schemas.microsoft.com/office/drawing/2014/main" val="966474814"/>
                  </a:ext>
                </a:extLst>
              </a:tr>
              <a:tr h="253903">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First &amp; Last Name</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BOP, SDMS, Medicaid, Dental Examiners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1060610774"/>
                  </a:ext>
                </a:extLst>
              </a:tr>
              <a:tr h="185738">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Specialty</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BOP, Dental Examiners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2329973073"/>
                  </a:ext>
                </a:extLst>
              </a:tr>
              <a:tr h="225578">
                <a:tc>
                  <a:txBody>
                    <a:bodyPr/>
                    <a:lstStyle/>
                    <a:p>
                      <a:pPr algn="ct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License Number</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BOP, SDMS, Medicaid, Dental Examiners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375677849"/>
                  </a:ext>
                </a:extLst>
              </a:tr>
              <a:tr h="185738">
                <a:tc>
                  <a:txBody>
                    <a:bodyPr/>
                    <a:lstStyle/>
                    <a:p>
                      <a:pPr algn="ct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Practice Site Name</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BOP</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a:t>
                      </a:r>
                    </a:p>
                  </a:txBody>
                  <a:tcPr marL="2858" marR="2858" marT="2858" marB="0" anchor="ctr"/>
                </a:tc>
                <a:extLst>
                  <a:ext uri="{0D108BD9-81ED-4DB2-BD59-A6C34878D82A}">
                    <a16:rowId xmlns:a16="http://schemas.microsoft.com/office/drawing/2014/main" val="2285496044"/>
                  </a:ext>
                </a:extLst>
              </a:tr>
              <a:tr h="185738">
                <a:tc>
                  <a:txBody>
                    <a:bodyPr/>
                    <a:lstStyle/>
                    <a:p>
                      <a:pPr algn="ctr" fontAlgn="b"/>
                      <a:r>
                        <a:rPr lang="en-US" sz="1200" u="none" strike="noStrike" dirty="0">
                          <a:effectLst/>
                        </a:rPr>
                        <a:t>5</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Public Site Address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BOP, Dental Examiners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1912558975"/>
                  </a:ext>
                </a:extLst>
              </a:tr>
              <a:tr h="185738">
                <a:tc>
                  <a:txBody>
                    <a:bodyPr/>
                    <a:lstStyle/>
                    <a:p>
                      <a:pPr algn="ctr" fontAlgn="b"/>
                      <a:r>
                        <a:rPr lang="en-US" sz="1200" u="none" strike="noStrike" dirty="0">
                          <a:effectLst/>
                        </a:rPr>
                        <a:t>6</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Primary Practice Address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BOP</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a:t>
                      </a:r>
                    </a:p>
                  </a:txBody>
                  <a:tcPr marL="2858" marR="2858" marT="2858" marB="0" anchor="ctr"/>
                </a:tc>
                <a:extLst>
                  <a:ext uri="{0D108BD9-81ED-4DB2-BD59-A6C34878D82A}">
                    <a16:rowId xmlns:a16="http://schemas.microsoft.com/office/drawing/2014/main" val="1855200224"/>
                  </a:ext>
                </a:extLst>
              </a:tr>
              <a:tr h="185738">
                <a:tc>
                  <a:txBody>
                    <a:bodyPr/>
                    <a:lstStyle/>
                    <a:p>
                      <a:pPr algn="ctr" fontAlgn="b"/>
                      <a:r>
                        <a:rPr lang="en-US" sz="1200" u="none" strike="noStrike" dirty="0">
                          <a:effectLst/>
                        </a:rPr>
                        <a:t>7</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Physician Status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BOP, Dental Examiners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2199070226"/>
                  </a:ext>
                </a:extLst>
              </a:tr>
              <a:tr h="185738">
                <a:tc>
                  <a:txBody>
                    <a:bodyPr/>
                    <a:lstStyle/>
                    <a:p>
                      <a:pPr algn="ctr" fontAlgn="b"/>
                      <a:r>
                        <a:rPr lang="en-US" sz="1200" u="none" strike="noStrike" dirty="0">
                          <a:effectLst/>
                        </a:rPr>
                        <a:t>8</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Practice Jurisdiction</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BOP, SDMS, Medicaid</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2359021047"/>
                  </a:ext>
                </a:extLst>
              </a:tr>
              <a:tr h="215600">
                <a:tc>
                  <a:txBody>
                    <a:bodyPr/>
                    <a:lstStyle/>
                    <a:p>
                      <a:pPr algn="ctr" fontAlgn="b"/>
                      <a:r>
                        <a:rPr lang="en-US" sz="1200" u="none" strike="noStrike" dirty="0">
                          <a:effectLst/>
                        </a:rPr>
                        <a:t>9</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Is a provider in a NHSC or Loan repayment program?</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Workforce Programs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3241947693"/>
                  </a:ext>
                </a:extLst>
              </a:tr>
              <a:tr h="185738">
                <a:tc>
                  <a:txBody>
                    <a:body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Is a provider on J1-Visa or H-1B Visa?</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Workforce Programs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a:t>
                      </a:r>
                    </a:p>
                  </a:txBody>
                  <a:tcPr marL="2858" marR="2858" marT="2858" marB="0" anchor="ctr"/>
                </a:tc>
                <a:extLst>
                  <a:ext uri="{0D108BD9-81ED-4DB2-BD59-A6C34878D82A}">
                    <a16:rowId xmlns:a16="http://schemas.microsoft.com/office/drawing/2014/main" val="2828939698"/>
                  </a:ext>
                </a:extLst>
              </a:tr>
              <a:tr h="207086">
                <a:tc>
                  <a:txBody>
                    <a:bodyPr/>
                    <a:lstStyle/>
                    <a:p>
                      <a:pPr algn="ctr" fontAlgn="b"/>
                      <a:r>
                        <a:rPr lang="en-US" sz="1200" u="none" strike="noStrike" dirty="0">
                          <a:effectLst/>
                        </a:rPr>
                        <a:t>11</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Does a provider accept Medicaid patients?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BOP, Medicaid</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3208897141"/>
                  </a:ext>
                </a:extLst>
              </a:tr>
              <a:tr h="185738">
                <a:tc>
                  <a:txBody>
                    <a:bodyPr/>
                    <a:lstStyle/>
                    <a:p>
                      <a:pPr algn="ctr" fontAlgn="b"/>
                      <a:r>
                        <a:rPr lang="en-US" sz="1200" u="none" strike="noStrike" dirty="0">
                          <a:effectLst/>
                        </a:rPr>
                        <a:t>12</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Does a provider accept Federal SFS?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NHSC</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2184727177"/>
                  </a:ext>
                </a:extLst>
              </a:tr>
              <a:tr h="185738">
                <a:tc>
                  <a:txBody>
                    <a:bodyPr/>
                    <a:lstStyle/>
                    <a:p>
                      <a:pPr algn="ctr" fontAlgn="b"/>
                      <a:r>
                        <a:rPr lang="en-US" sz="1200" u="none" strike="noStrike" dirty="0">
                          <a:effectLst/>
                        </a:rPr>
                        <a:t>13</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 of Patients Seen with Federal SFS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NHSC</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1498510257"/>
                  </a:ext>
                </a:extLst>
              </a:tr>
              <a:tr h="235715">
                <a:tc>
                  <a:txBody>
                    <a:bodyPr/>
                    <a:lstStyle/>
                    <a:p>
                      <a:pPr algn="ctr" fontAlgn="b"/>
                      <a:r>
                        <a:rPr lang="en-US" sz="1200" u="none" strike="noStrike" dirty="0">
                          <a:effectLst/>
                        </a:rPr>
                        <a:t>14</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of Patients Seen with Medicaid</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Medicaid, Workforce Programs</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1357375882"/>
                  </a:ext>
                </a:extLst>
              </a:tr>
              <a:tr h="185738">
                <a:tc>
                  <a:txBody>
                    <a:bodyPr/>
                    <a:lstStyle/>
                    <a:p>
                      <a:pPr algn="ctr" fontAlgn="b"/>
                      <a:r>
                        <a:rPr lang="en-US" sz="1200" u="none" strike="noStrike" dirty="0">
                          <a:effectLst/>
                        </a:rPr>
                        <a:t>15</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ctr"/>
                      <a:r>
                        <a:rPr lang="en-US" sz="1200" u="none" strike="noStrike" dirty="0">
                          <a:effectLst/>
                        </a:rPr>
                        <a:t> Eligible Medicaid Population</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l" fontAlgn="b"/>
                      <a:r>
                        <a:rPr lang="en-US" sz="1200" u="none" strike="noStrike" dirty="0">
                          <a:effectLst/>
                        </a:rPr>
                        <a:t> Medicaid</a:t>
                      </a:r>
                      <a:endParaRPr lang="en-US" sz="1200" b="0" i="0" u="none" strike="noStrike" dirty="0">
                        <a:solidFill>
                          <a:srgbClr val="000000"/>
                        </a:solidFill>
                        <a:effectLst/>
                        <a:latin typeface="Calibri" panose="020F0502020204030204" pitchFamily="34" charset="0"/>
                      </a:endParaRPr>
                    </a:p>
                  </a:txBody>
                  <a:tcPr marL="2858" marR="2858" marT="2858" marB="0"/>
                </a:tc>
                <a:tc>
                  <a:txBody>
                    <a:bodyPr/>
                    <a:lstStyle/>
                    <a:p>
                      <a:pPr algn="ctr" fontAlgn="b"/>
                      <a:r>
                        <a:rPr lang="en-US" sz="12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3984713985"/>
                  </a:ext>
                </a:extLst>
              </a:tr>
            </a:tbl>
          </a:graphicData>
        </a:graphic>
      </p:graphicFrame>
      <p:sp>
        <p:nvSpPr>
          <p:cNvPr id="4" name="Slide Number Placeholder 3">
            <a:extLst>
              <a:ext uri="{FF2B5EF4-FFF2-40B4-BE49-F238E27FC236}">
                <a16:creationId xmlns:a16="http://schemas.microsoft.com/office/drawing/2014/main" id="{42CDAA60-7A68-459A-9FCF-FB3A9FAFCC9C}"/>
              </a:ext>
            </a:extLst>
          </p:cNvPr>
          <p:cNvSpPr>
            <a:spLocks noGrp="1"/>
          </p:cNvSpPr>
          <p:nvPr>
            <p:ph type="sldNum" sz="quarter" idx="12"/>
          </p:nvPr>
        </p:nvSpPr>
        <p:spPr/>
        <p:txBody>
          <a:bodyPr/>
          <a:lstStyle/>
          <a:p>
            <a:fld id="{D275CE6D-5C38-C543-B8AD-F8110668FDF9}" type="slidenum">
              <a:rPr lang="en-US" smtClean="0"/>
              <a:pPr/>
              <a:t>52</a:t>
            </a:fld>
            <a:endParaRPr lang="en-US" dirty="0"/>
          </a:p>
        </p:txBody>
      </p:sp>
      <p:sp>
        <p:nvSpPr>
          <p:cNvPr id="5" name="Text Placeholder 4">
            <a:extLst>
              <a:ext uri="{FF2B5EF4-FFF2-40B4-BE49-F238E27FC236}">
                <a16:creationId xmlns:a16="http://schemas.microsoft.com/office/drawing/2014/main" id="{B502F5AF-E471-488E-9E4F-6C47A599424B}"/>
              </a:ext>
            </a:extLst>
          </p:cNvPr>
          <p:cNvSpPr>
            <a:spLocks noGrp="1"/>
          </p:cNvSpPr>
          <p:nvPr>
            <p:ph type="body" sz="quarter" idx="13"/>
          </p:nvPr>
        </p:nvSpPr>
        <p:spPr/>
        <p:txBody>
          <a:bodyPr/>
          <a:lstStyle/>
          <a:p>
            <a:r>
              <a:rPr lang="en-US" dirty="0"/>
              <a:t>Data &amp; Sources</a:t>
            </a:r>
          </a:p>
        </p:txBody>
      </p:sp>
    </p:spTree>
    <p:extLst>
      <p:ext uri="{BB962C8B-B14F-4D97-AF65-F5344CB8AC3E}">
        <p14:creationId xmlns:p14="http://schemas.microsoft.com/office/powerpoint/2010/main" val="1436414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714A-51F3-4DE4-9951-325B0FAFE875}"/>
              </a:ext>
            </a:extLst>
          </p:cNvPr>
          <p:cNvSpPr>
            <a:spLocks noGrp="1"/>
          </p:cNvSpPr>
          <p:nvPr>
            <p:ph type="title"/>
          </p:nvPr>
        </p:nvSpPr>
        <p:spPr>
          <a:xfrm>
            <a:off x="593863" y="812801"/>
            <a:ext cx="7886700" cy="746212"/>
          </a:xfrm>
        </p:spPr>
        <p:txBody>
          <a:bodyPr>
            <a:normAutofit/>
          </a:bodyPr>
          <a:lstStyle/>
          <a:p>
            <a:r>
              <a:rPr lang="en-US" dirty="0"/>
              <a:t>Provider Data – </a:t>
            </a:r>
            <a:r>
              <a:rPr lang="en-US" dirty="0">
                <a:solidFill>
                  <a:srgbClr val="00B0F0"/>
                </a:solidFill>
              </a:rPr>
              <a:t>Inferred</a:t>
            </a:r>
          </a:p>
        </p:txBody>
      </p:sp>
      <p:graphicFrame>
        <p:nvGraphicFramePr>
          <p:cNvPr id="6" name="Table 6">
            <a:extLst>
              <a:ext uri="{FF2B5EF4-FFF2-40B4-BE49-F238E27FC236}">
                <a16:creationId xmlns:a16="http://schemas.microsoft.com/office/drawing/2014/main" id="{D23E6B5D-E85F-4981-A792-4F114439E015}"/>
              </a:ext>
            </a:extLst>
          </p:cNvPr>
          <p:cNvGraphicFramePr>
            <a:graphicFrameLocks noGrp="1"/>
          </p:cNvGraphicFramePr>
          <p:nvPr>
            <p:ph idx="1"/>
          </p:nvPr>
        </p:nvGraphicFramePr>
        <p:xfrm>
          <a:off x="375405" y="2116632"/>
          <a:ext cx="8442754" cy="3180392"/>
        </p:xfrm>
        <a:graphic>
          <a:graphicData uri="http://schemas.openxmlformats.org/drawingml/2006/table">
            <a:tbl>
              <a:tblPr firstRow="1" bandRow="1">
                <a:tableStyleId>{073A0DAA-6AF3-43AB-8588-CEC1D06C72B9}</a:tableStyleId>
              </a:tblPr>
              <a:tblGrid>
                <a:gridCol w="205835">
                  <a:extLst>
                    <a:ext uri="{9D8B030D-6E8A-4147-A177-3AD203B41FA5}">
                      <a16:colId xmlns:a16="http://schemas.microsoft.com/office/drawing/2014/main" val="3487936909"/>
                    </a:ext>
                  </a:extLst>
                </a:gridCol>
                <a:gridCol w="3420967">
                  <a:extLst>
                    <a:ext uri="{9D8B030D-6E8A-4147-A177-3AD203B41FA5}">
                      <a16:colId xmlns:a16="http://schemas.microsoft.com/office/drawing/2014/main" val="726213845"/>
                    </a:ext>
                  </a:extLst>
                </a:gridCol>
                <a:gridCol w="3459707">
                  <a:extLst>
                    <a:ext uri="{9D8B030D-6E8A-4147-A177-3AD203B41FA5}">
                      <a16:colId xmlns:a16="http://schemas.microsoft.com/office/drawing/2014/main" val="1342510772"/>
                    </a:ext>
                  </a:extLst>
                </a:gridCol>
                <a:gridCol w="1356245">
                  <a:extLst>
                    <a:ext uri="{9D8B030D-6E8A-4147-A177-3AD203B41FA5}">
                      <a16:colId xmlns:a16="http://schemas.microsoft.com/office/drawing/2014/main" val="693970561"/>
                    </a:ext>
                  </a:extLst>
                </a:gridCol>
              </a:tblGrid>
              <a:tr h="281655">
                <a:tc>
                  <a:txBody>
                    <a:bodyPr/>
                    <a:lstStyle/>
                    <a:p>
                      <a:pPr algn="ctr" fontAlgn="b"/>
                      <a:r>
                        <a:rPr lang="en-US" sz="1500" u="none" strike="noStrike" dirty="0">
                          <a:effectLst/>
                        </a:rPr>
                        <a:t> </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ctr" fontAlgn="b"/>
                      <a:r>
                        <a:rPr lang="en-US" sz="1500" u="none" strike="noStrike" dirty="0">
                          <a:solidFill>
                            <a:srgbClr val="00B0F0"/>
                          </a:solidFill>
                          <a:effectLst/>
                        </a:rPr>
                        <a:t>Elements</a:t>
                      </a:r>
                      <a:endParaRPr lang="en-US" sz="1500" b="1" i="0" u="none" strike="noStrike" dirty="0">
                        <a:solidFill>
                          <a:srgbClr val="00B0F0"/>
                        </a:solidFill>
                        <a:effectLst/>
                        <a:latin typeface="Calibri" panose="020F0502020204030204" pitchFamily="34" charset="0"/>
                      </a:endParaRPr>
                    </a:p>
                  </a:txBody>
                  <a:tcPr marL="2858" marR="2858" marT="2858" marB="0" anchor="ctr"/>
                </a:tc>
                <a:tc>
                  <a:txBody>
                    <a:bodyPr/>
                    <a:lstStyle/>
                    <a:p>
                      <a:pPr algn="ctr" fontAlgn="b"/>
                      <a:r>
                        <a:rPr lang="en-US" sz="1500" u="none" strike="noStrike" dirty="0">
                          <a:solidFill>
                            <a:srgbClr val="00B0F0"/>
                          </a:solidFill>
                          <a:effectLst/>
                        </a:rPr>
                        <a:t>Sources</a:t>
                      </a:r>
                      <a:endParaRPr lang="en-US" sz="1500" b="1" i="0" u="none" strike="noStrike" dirty="0">
                        <a:solidFill>
                          <a:srgbClr val="00B0F0"/>
                        </a:solidFill>
                        <a:effectLst/>
                        <a:latin typeface="Calibri" panose="020F0502020204030204" pitchFamily="34" charset="0"/>
                      </a:endParaRPr>
                    </a:p>
                  </a:txBody>
                  <a:tcPr marL="2858" marR="2858" marT="2858" marB="0" anchor="ctr"/>
                </a:tc>
                <a:tc>
                  <a:txBody>
                    <a:bodyPr/>
                    <a:lstStyle/>
                    <a:p>
                      <a:pPr algn="ctr" fontAlgn="b"/>
                      <a:r>
                        <a:rPr lang="en-US" sz="1500" b="1" i="0" u="none" strike="noStrike" dirty="0">
                          <a:solidFill>
                            <a:srgbClr val="00B0F0"/>
                          </a:solidFill>
                          <a:effectLst/>
                          <a:latin typeface="Calibri" panose="020F0502020204030204" pitchFamily="34" charset="0"/>
                        </a:rPr>
                        <a:t>Disciplines</a:t>
                      </a:r>
                    </a:p>
                  </a:txBody>
                  <a:tcPr marL="2858" marR="2858" marT="2858" marB="0" anchor="ctr"/>
                </a:tc>
                <a:extLst>
                  <a:ext uri="{0D108BD9-81ED-4DB2-BD59-A6C34878D82A}">
                    <a16:rowId xmlns:a16="http://schemas.microsoft.com/office/drawing/2014/main" val="966474814"/>
                  </a:ext>
                </a:extLst>
              </a:tr>
              <a:tr h="385865">
                <a:tc>
                  <a:txBody>
                    <a:bodyPr/>
                    <a:lstStyle/>
                    <a:p>
                      <a:pPr algn="ctr" fontAlgn="b"/>
                      <a:r>
                        <a:rPr lang="en-US" sz="1500" u="none" strike="noStrike" dirty="0">
                          <a:effectLst/>
                        </a:rPr>
                        <a:t>1</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 Is a provider a Fed Employee?</a:t>
                      </a:r>
                    </a:p>
                  </a:txBody>
                  <a:tcPr marL="2858" marR="2858" marT="2858" marB="0" anchor="ctr"/>
                </a:tc>
                <a:tc>
                  <a:txBody>
                    <a:bodyPr/>
                    <a:lstStyle/>
                    <a:p>
                      <a:pPr algn="l" fontAlgn="b"/>
                      <a:r>
                        <a:rPr lang="en-US" sz="1500" b="0" i="1" u="none" strike="noStrike" dirty="0">
                          <a:solidFill>
                            <a:srgbClr val="808080"/>
                          </a:solidFill>
                          <a:effectLst/>
                          <a:latin typeface="Calibri" panose="020F0502020204030204" pitchFamily="34" charset="0"/>
                        </a:rPr>
                        <a:t> Address/Site Name</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1060610774"/>
                  </a:ext>
                </a:extLst>
              </a:tr>
              <a:tr h="448808">
                <a:tc>
                  <a:txBody>
                    <a:bodyPr/>
                    <a:lstStyle/>
                    <a:p>
                      <a:pPr algn="ctr" fontAlgn="b"/>
                      <a:r>
                        <a:rPr lang="en-US" sz="1500" u="none" strike="noStrike" dirty="0">
                          <a:effectLst/>
                        </a:rPr>
                        <a:t>2</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 Does a provider provide direct care?</a:t>
                      </a:r>
                    </a:p>
                  </a:txBody>
                  <a:tcPr marL="2858" marR="2858" marT="2858" marB="0" anchor="ctr"/>
                </a:tc>
                <a:tc>
                  <a:txBody>
                    <a:bodyPr/>
                    <a:lstStyle/>
                    <a:p>
                      <a:pPr algn="l" fontAlgn="b"/>
                      <a:r>
                        <a:rPr lang="en-US" sz="1500" b="0" i="1" u="none" strike="noStrike" dirty="0">
                          <a:solidFill>
                            <a:srgbClr val="808080"/>
                          </a:solidFill>
                          <a:effectLst/>
                          <a:latin typeface="Calibri" panose="020F0502020204030204" pitchFamily="34" charset="0"/>
                        </a:rPr>
                        <a:t> BOP, Medicaid, Address/Site Name</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2329973073"/>
                  </a:ext>
                </a:extLst>
              </a:tr>
              <a:tr h="460058">
                <a:tc>
                  <a:txBody>
                    <a:bodyPr/>
                    <a:lstStyle/>
                    <a:p>
                      <a:pPr algn="ctr" fontAlgn="b"/>
                      <a:r>
                        <a:rPr lang="en-US" sz="1500" u="none" strike="noStrike" dirty="0">
                          <a:effectLst/>
                        </a:rPr>
                        <a:t>3</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 Is provider in practice?</a:t>
                      </a:r>
                    </a:p>
                  </a:txBody>
                  <a:tcPr marL="2858" marR="2858" marT="2858" marB="0" anchor="ctr"/>
                </a:tc>
                <a:tc>
                  <a:txBody>
                    <a:bodyPr/>
                    <a:lstStyle/>
                    <a:p>
                      <a:pPr algn="l" fontAlgn="b"/>
                      <a:r>
                        <a:rPr lang="en-US" sz="1500" b="0" i="1" u="none" strike="noStrike" dirty="0">
                          <a:solidFill>
                            <a:srgbClr val="808080"/>
                          </a:solidFill>
                          <a:effectLst/>
                          <a:latin typeface="Calibri" panose="020F0502020204030204" pitchFamily="34" charset="0"/>
                        </a:rPr>
                        <a:t> BOP, Medicaid, Dental Examiners, Community</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375677849"/>
                  </a:ext>
                </a:extLst>
              </a:tr>
              <a:tr h="577599">
                <a:tc>
                  <a:txBody>
                    <a:bodyPr/>
                    <a:lstStyle/>
                    <a:p>
                      <a:pPr algn="ctr" fontAlgn="b"/>
                      <a:r>
                        <a:rPr lang="en-US" sz="1500" u="none" strike="noStrike" dirty="0">
                          <a:effectLst/>
                        </a:rPr>
                        <a:t>4</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 Is provider solely in administration, research or teaching?</a:t>
                      </a:r>
                    </a:p>
                  </a:txBody>
                  <a:tcPr marL="2858" marR="2858" marT="2858" marB="0" anchor="ctr"/>
                </a:tc>
                <a:tc>
                  <a:txBody>
                    <a:bodyPr/>
                    <a:lstStyle/>
                    <a:p>
                      <a:pPr algn="l" fontAlgn="b"/>
                      <a:r>
                        <a:rPr lang="en-US" sz="1500" b="0" i="1" u="none" strike="noStrike" dirty="0">
                          <a:solidFill>
                            <a:srgbClr val="808080"/>
                          </a:solidFill>
                          <a:effectLst/>
                          <a:latin typeface="Calibri" panose="020F0502020204030204" pitchFamily="34" charset="0"/>
                        </a:rPr>
                        <a:t> Address/Site Name, Community</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2285496044"/>
                  </a:ext>
                </a:extLst>
              </a:tr>
              <a:tr h="577599">
                <a:tc>
                  <a:txBody>
                    <a:bodyPr/>
                    <a:lstStyle/>
                    <a:p>
                      <a:pPr algn="ctr" fontAlgn="b"/>
                      <a:r>
                        <a:rPr lang="en-US" sz="1500" u="none" strike="noStrike" dirty="0">
                          <a:effectLst/>
                        </a:rPr>
                        <a:t>5</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 Does provider work exclusively in inpatient or emergency room care?</a:t>
                      </a:r>
                    </a:p>
                  </a:txBody>
                  <a:tcPr marL="2858" marR="2858" marT="2858" marB="0" anchor="ctr"/>
                </a:tc>
                <a:tc>
                  <a:txBody>
                    <a:bodyPr/>
                    <a:lstStyle/>
                    <a:p>
                      <a:pPr algn="l" fontAlgn="b"/>
                      <a:r>
                        <a:rPr lang="en-US" sz="1500" b="0" i="1" u="none" strike="noStrike" dirty="0">
                          <a:solidFill>
                            <a:srgbClr val="808080"/>
                          </a:solidFill>
                          <a:effectLst/>
                          <a:latin typeface="Calibri" panose="020F0502020204030204" pitchFamily="34" charset="0"/>
                        </a:rPr>
                        <a:t> Address/Site Name &amp; Specialty</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1912558975"/>
                  </a:ext>
                </a:extLst>
              </a:tr>
              <a:tr h="448808">
                <a:tc>
                  <a:txBody>
                    <a:bodyPr/>
                    <a:lstStyle/>
                    <a:p>
                      <a:pPr algn="ctr" fontAlgn="b"/>
                      <a:r>
                        <a:rPr lang="en-US" sz="1500" u="none" strike="noStrike" dirty="0">
                          <a:effectLst/>
                        </a:rPr>
                        <a:t>6</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 Practice Setting (Outpatient VS Inpatient)</a:t>
                      </a:r>
                    </a:p>
                  </a:txBody>
                  <a:tcPr marL="2858" marR="2858" marT="2858" marB="0" anchor="ctr"/>
                </a:tc>
                <a:tc>
                  <a:txBody>
                    <a:bodyPr/>
                    <a:lstStyle/>
                    <a:p>
                      <a:pPr algn="l" fontAlgn="b"/>
                      <a:r>
                        <a:rPr lang="en-US" sz="1500" b="0" i="1" u="none" strike="noStrike" dirty="0">
                          <a:solidFill>
                            <a:srgbClr val="808080"/>
                          </a:solidFill>
                          <a:effectLst/>
                          <a:latin typeface="Calibri" panose="020F0502020204030204" pitchFamily="34" charset="0"/>
                        </a:rPr>
                        <a:t> Address/Site Name &amp; Specialty</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1855200224"/>
                  </a:ext>
                </a:extLst>
              </a:tr>
            </a:tbl>
          </a:graphicData>
        </a:graphic>
      </p:graphicFrame>
      <p:sp>
        <p:nvSpPr>
          <p:cNvPr id="4" name="Slide Number Placeholder 3">
            <a:extLst>
              <a:ext uri="{FF2B5EF4-FFF2-40B4-BE49-F238E27FC236}">
                <a16:creationId xmlns:a16="http://schemas.microsoft.com/office/drawing/2014/main" id="{42CDAA60-7A68-459A-9FCF-FB3A9FAFCC9C}"/>
              </a:ext>
            </a:extLst>
          </p:cNvPr>
          <p:cNvSpPr>
            <a:spLocks noGrp="1"/>
          </p:cNvSpPr>
          <p:nvPr>
            <p:ph type="sldNum" sz="quarter" idx="12"/>
          </p:nvPr>
        </p:nvSpPr>
        <p:spPr/>
        <p:txBody>
          <a:bodyPr/>
          <a:lstStyle/>
          <a:p>
            <a:fld id="{D275CE6D-5C38-C543-B8AD-F8110668FDF9}" type="slidenum">
              <a:rPr lang="en-US" smtClean="0"/>
              <a:pPr/>
              <a:t>53</a:t>
            </a:fld>
            <a:endParaRPr lang="en-US" dirty="0"/>
          </a:p>
        </p:txBody>
      </p:sp>
      <p:sp>
        <p:nvSpPr>
          <p:cNvPr id="5" name="Text Placeholder 4">
            <a:extLst>
              <a:ext uri="{FF2B5EF4-FFF2-40B4-BE49-F238E27FC236}">
                <a16:creationId xmlns:a16="http://schemas.microsoft.com/office/drawing/2014/main" id="{B502F5AF-E471-488E-9E4F-6C47A599424B}"/>
              </a:ext>
            </a:extLst>
          </p:cNvPr>
          <p:cNvSpPr>
            <a:spLocks noGrp="1"/>
          </p:cNvSpPr>
          <p:nvPr>
            <p:ph type="body" sz="quarter" idx="13"/>
          </p:nvPr>
        </p:nvSpPr>
        <p:spPr/>
        <p:txBody>
          <a:bodyPr/>
          <a:lstStyle/>
          <a:p>
            <a:r>
              <a:rPr lang="en-US" dirty="0"/>
              <a:t>Data &amp; Sources</a:t>
            </a:r>
          </a:p>
        </p:txBody>
      </p:sp>
    </p:spTree>
    <p:extLst>
      <p:ext uri="{BB962C8B-B14F-4D97-AF65-F5344CB8AC3E}">
        <p14:creationId xmlns:p14="http://schemas.microsoft.com/office/powerpoint/2010/main" val="2504203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714A-51F3-4DE4-9951-325B0FAFE875}"/>
              </a:ext>
            </a:extLst>
          </p:cNvPr>
          <p:cNvSpPr>
            <a:spLocks noGrp="1"/>
          </p:cNvSpPr>
          <p:nvPr>
            <p:ph type="title"/>
          </p:nvPr>
        </p:nvSpPr>
        <p:spPr>
          <a:xfrm>
            <a:off x="593863" y="755661"/>
            <a:ext cx="7886700" cy="746212"/>
          </a:xfrm>
        </p:spPr>
        <p:txBody>
          <a:bodyPr>
            <a:normAutofit/>
          </a:bodyPr>
          <a:lstStyle/>
          <a:p>
            <a:r>
              <a:rPr lang="en-US" dirty="0"/>
              <a:t>Provider Data – </a:t>
            </a:r>
            <a:r>
              <a:rPr lang="en-US" dirty="0">
                <a:solidFill>
                  <a:srgbClr val="980000"/>
                </a:solidFill>
              </a:rPr>
              <a:t>Not Validated</a:t>
            </a:r>
          </a:p>
        </p:txBody>
      </p:sp>
      <p:graphicFrame>
        <p:nvGraphicFramePr>
          <p:cNvPr id="6" name="Table 6">
            <a:extLst>
              <a:ext uri="{FF2B5EF4-FFF2-40B4-BE49-F238E27FC236}">
                <a16:creationId xmlns:a16="http://schemas.microsoft.com/office/drawing/2014/main" id="{D23E6B5D-E85F-4981-A792-4F114439E015}"/>
              </a:ext>
            </a:extLst>
          </p:cNvPr>
          <p:cNvGraphicFramePr>
            <a:graphicFrameLocks noGrp="1"/>
          </p:cNvGraphicFramePr>
          <p:nvPr>
            <p:ph idx="1"/>
            <p:extLst>
              <p:ext uri="{D42A27DB-BD31-4B8C-83A1-F6EECF244321}">
                <p14:modId xmlns:p14="http://schemas.microsoft.com/office/powerpoint/2010/main" val="2206367451"/>
              </p:ext>
            </p:extLst>
          </p:nvPr>
        </p:nvGraphicFramePr>
        <p:xfrm>
          <a:off x="511976" y="2069813"/>
          <a:ext cx="8347126" cy="3081364"/>
        </p:xfrm>
        <a:graphic>
          <a:graphicData uri="http://schemas.openxmlformats.org/drawingml/2006/table">
            <a:tbl>
              <a:tblPr firstRow="1" bandRow="1">
                <a:tableStyleId>{073A0DAA-6AF3-43AB-8588-CEC1D06C72B9}</a:tableStyleId>
              </a:tblPr>
              <a:tblGrid>
                <a:gridCol w="193559">
                  <a:extLst>
                    <a:ext uri="{9D8B030D-6E8A-4147-A177-3AD203B41FA5}">
                      <a16:colId xmlns:a16="http://schemas.microsoft.com/office/drawing/2014/main" val="3487936909"/>
                    </a:ext>
                  </a:extLst>
                </a:gridCol>
                <a:gridCol w="4161599">
                  <a:extLst>
                    <a:ext uri="{9D8B030D-6E8A-4147-A177-3AD203B41FA5}">
                      <a16:colId xmlns:a16="http://schemas.microsoft.com/office/drawing/2014/main" val="726213845"/>
                    </a:ext>
                  </a:extLst>
                </a:gridCol>
                <a:gridCol w="1691310">
                  <a:extLst>
                    <a:ext uri="{9D8B030D-6E8A-4147-A177-3AD203B41FA5}">
                      <a16:colId xmlns:a16="http://schemas.microsoft.com/office/drawing/2014/main" val="1342510772"/>
                    </a:ext>
                  </a:extLst>
                </a:gridCol>
                <a:gridCol w="2300658">
                  <a:extLst>
                    <a:ext uri="{9D8B030D-6E8A-4147-A177-3AD203B41FA5}">
                      <a16:colId xmlns:a16="http://schemas.microsoft.com/office/drawing/2014/main" val="4056878648"/>
                    </a:ext>
                  </a:extLst>
                </a:gridCol>
              </a:tblGrid>
              <a:tr h="447245">
                <a:tc>
                  <a:txBody>
                    <a:bodyPr/>
                    <a:lstStyle/>
                    <a:p>
                      <a:pPr algn="ctr" fontAlgn="b"/>
                      <a:r>
                        <a:rPr lang="en-US" sz="1500" u="none" strike="noStrike" dirty="0">
                          <a:effectLst/>
                        </a:rPr>
                        <a:t> </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ctr" fontAlgn="b"/>
                      <a:r>
                        <a:rPr lang="en-US" sz="1500" u="none" strike="noStrike" dirty="0">
                          <a:solidFill>
                            <a:schemeClr val="accent2">
                              <a:lumMod val="40000"/>
                              <a:lumOff val="60000"/>
                            </a:schemeClr>
                          </a:solidFill>
                          <a:effectLst/>
                        </a:rPr>
                        <a:t>Elements</a:t>
                      </a:r>
                      <a:endParaRPr lang="en-US" sz="1500" b="1" i="0" u="none" strike="noStrike" dirty="0">
                        <a:solidFill>
                          <a:schemeClr val="accent2">
                            <a:lumMod val="40000"/>
                            <a:lumOff val="60000"/>
                          </a:schemeClr>
                        </a:solidFill>
                        <a:effectLst/>
                        <a:latin typeface="Calibri" panose="020F0502020204030204" pitchFamily="34" charset="0"/>
                      </a:endParaRPr>
                    </a:p>
                  </a:txBody>
                  <a:tcPr marL="2858" marR="2858" marT="2858" marB="0" anchor="ctr"/>
                </a:tc>
                <a:tc>
                  <a:txBody>
                    <a:bodyPr/>
                    <a:lstStyle/>
                    <a:p>
                      <a:pPr algn="ctr" fontAlgn="b"/>
                      <a:r>
                        <a:rPr lang="en-US" sz="1500" u="none" strike="noStrike" dirty="0">
                          <a:solidFill>
                            <a:schemeClr val="accent2">
                              <a:lumMod val="40000"/>
                              <a:lumOff val="60000"/>
                            </a:schemeClr>
                          </a:solidFill>
                          <a:effectLst/>
                        </a:rPr>
                        <a:t>Sources</a:t>
                      </a:r>
                      <a:endParaRPr lang="en-US" sz="1500" b="1" i="0" u="none" strike="noStrike" dirty="0">
                        <a:solidFill>
                          <a:schemeClr val="accent2">
                            <a:lumMod val="40000"/>
                            <a:lumOff val="60000"/>
                          </a:schemeClr>
                        </a:solidFill>
                        <a:effectLst/>
                        <a:latin typeface="Calibri" panose="020F0502020204030204" pitchFamily="34" charset="0"/>
                      </a:endParaRPr>
                    </a:p>
                  </a:txBody>
                  <a:tcPr marL="2858" marR="2858" marT="2858" marB="0" anchor="ctr"/>
                </a:tc>
                <a:tc>
                  <a:txBody>
                    <a:bodyPr/>
                    <a:lstStyle/>
                    <a:p>
                      <a:pPr algn="ctr" fontAlgn="b"/>
                      <a:r>
                        <a:rPr lang="en-US" sz="1500" b="1" i="0" u="none" strike="noStrike" dirty="0">
                          <a:solidFill>
                            <a:schemeClr val="accent2">
                              <a:lumMod val="40000"/>
                              <a:lumOff val="60000"/>
                            </a:schemeClr>
                          </a:solidFill>
                          <a:effectLst/>
                          <a:latin typeface="Calibri" panose="020F0502020204030204" pitchFamily="34" charset="0"/>
                        </a:rPr>
                        <a:t>Disciplines</a:t>
                      </a:r>
                    </a:p>
                  </a:txBody>
                  <a:tcPr marL="2858" marR="2858" marT="2858" marB="0" anchor="ctr"/>
                </a:tc>
                <a:extLst>
                  <a:ext uri="{0D108BD9-81ED-4DB2-BD59-A6C34878D82A}">
                    <a16:rowId xmlns:a16="http://schemas.microsoft.com/office/drawing/2014/main" val="966474814"/>
                  </a:ext>
                </a:extLst>
              </a:tr>
              <a:tr h="310823">
                <a:tc>
                  <a:txBody>
                    <a:bodyPr/>
                    <a:lstStyle/>
                    <a:p>
                      <a:pPr algn="ctr" fontAlgn="b"/>
                      <a:r>
                        <a:rPr lang="en-US" sz="1500" u="none" strike="noStrike" dirty="0">
                          <a:effectLst/>
                        </a:rPr>
                        <a:t>1</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Practice Hours per Week</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 NONE</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1060610774"/>
                  </a:ext>
                </a:extLst>
              </a:tr>
              <a:tr h="419246">
                <a:tc>
                  <a:txBody>
                    <a:bodyPr/>
                    <a:lstStyle/>
                    <a:p>
                      <a:pPr algn="ctr" fontAlgn="b"/>
                      <a:r>
                        <a:rPr lang="en-US" sz="1500" u="none" strike="noStrike" dirty="0">
                          <a:effectLst/>
                        </a:rPr>
                        <a:t>2</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Does a provider accept New Patients?</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 NONE</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2329973073"/>
                  </a:ext>
                </a:extLst>
              </a:tr>
              <a:tr h="488574">
                <a:tc>
                  <a:txBody>
                    <a:bodyPr/>
                    <a:lstStyle/>
                    <a:p>
                      <a:pPr algn="ctr" fontAlgn="b"/>
                      <a:r>
                        <a:rPr lang="en-US" sz="1500" u="none" strike="noStrike" dirty="0">
                          <a:effectLst/>
                        </a:rPr>
                        <a:t>3</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Waiting Time for Appointment - days (Current Patients)</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 NONE</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375677849"/>
                  </a:ext>
                </a:extLst>
              </a:tr>
              <a:tr h="509391">
                <a:tc>
                  <a:txBody>
                    <a:bodyPr/>
                    <a:lstStyle/>
                    <a:p>
                      <a:pPr algn="ctr" fontAlgn="b"/>
                      <a:r>
                        <a:rPr lang="en-US" sz="1500" u="none" strike="noStrike" dirty="0">
                          <a:effectLst/>
                        </a:rPr>
                        <a:t>4</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Waiting Time for Appointment - days (New Patients)</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 NONE</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PC, MH, D</a:t>
                      </a:r>
                    </a:p>
                  </a:txBody>
                  <a:tcPr marL="2858" marR="2858" marT="2858" marB="0" anchor="ctr"/>
                </a:tc>
                <a:extLst>
                  <a:ext uri="{0D108BD9-81ED-4DB2-BD59-A6C34878D82A}">
                    <a16:rowId xmlns:a16="http://schemas.microsoft.com/office/drawing/2014/main" val="2285496044"/>
                  </a:ext>
                </a:extLst>
              </a:tr>
              <a:tr h="455737">
                <a:tc>
                  <a:txBody>
                    <a:bodyPr/>
                    <a:lstStyle/>
                    <a:p>
                      <a:pPr algn="ctr" fontAlgn="b"/>
                      <a:r>
                        <a:rPr lang="en-US" sz="1500" u="none" strike="noStrike" dirty="0">
                          <a:effectLst/>
                        </a:rPr>
                        <a:t>5</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Date of Birth </a:t>
                      </a:r>
                      <a:r>
                        <a:rPr lang="en-US" sz="1500" b="0" i="1" u="none" strike="noStrike" dirty="0">
                          <a:solidFill>
                            <a:srgbClr val="000000"/>
                          </a:solidFill>
                          <a:effectLst/>
                          <a:latin typeface="Calibri" panose="020F0502020204030204" pitchFamily="34" charset="0"/>
                        </a:rPr>
                        <a:t>(for dentist only)</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 NONE</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D</a:t>
                      </a:r>
                    </a:p>
                  </a:txBody>
                  <a:tcPr marL="2858" marR="2858" marT="2858" marB="0" anchor="ctr"/>
                </a:tc>
                <a:extLst>
                  <a:ext uri="{0D108BD9-81ED-4DB2-BD59-A6C34878D82A}">
                    <a16:rowId xmlns:a16="http://schemas.microsoft.com/office/drawing/2014/main" val="1912558975"/>
                  </a:ext>
                </a:extLst>
              </a:tr>
              <a:tr h="450348">
                <a:tc>
                  <a:txBody>
                    <a:bodyPr/>
                    <a:lstStyle/>
                    <a:p>
                      <a:pPr algn="ctr" fontAlgn="b"/>
                      <a:r>
                        <a:rPr lang="en-US" sz="1500" u="none" strike="noStrike" dirty="0">
                          <a:effectLst/>
                        </a:rPr>
                        <a:t>6</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l" fontAlgn="ctr"/>
                      <a:r>
                        <a:rPr lang="en-US" sz="1500" b="0" i="0" u="none" strike="noStrike" dirty="0">
                          <a:solidFill>
                            <a:srgbClr val="000000"/>
                          </a:solidFill>
                          <a:effectLst/>
                          <a:latin typeface="Calibri" panose="020F0502020204030204" pitchFamily="34" charset="0"/>
                        </a:rPr>
                        <a:t>Number of Dental Assistant </a:t>
                      </a:r>
                      <a:r>
                        <a:rPr lang="en-US" sz="1500" b="0" i="1" u="none" strike="noStrike" dirty="0">
                          <a:solidFill>
                            <a:srgbClr val="000000"/>
                          </a:solidFill>
                          <a:effectLst/>
                          <a:latin typeface="Calibri" panose="020F0502020204030204" pitchFamily="34" charset="0"/>
                        </a:rPr>
                        <a:t>(for dentist only)</a:t>
                      </a:r>
                      <a:endParaRPr lang="en-US" sz="1500" b="0" i="0" u="none" strike="noStrike" dirty="0">
                        <a:solidFill>
                          <a:srgbClr val="000000"/>
                        </a:solidFill>
                        <a:effectLst/>
                        <a:latin typeface="Calibri" panose="020F0502020204030204" pitchFamily="34" charset="0"/>
                      </a:endParaRP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 NONE</a:t>
                      </a:r>
                    </a:p>
                  </a:txBody>
                  <a:tcPr marL="2858" marR="2858" marT="2858" marB="0" anchor="ctr"/>
                </a:tc>
                <a:tc>
                  <a:txBody>
                    <a:bodyPr/>
                    <a:lstStyle/>
                    <a:p>
                      <a:pPr algn="ctr" fontAlgn="b"/>
                      <a:r>
                        <a:rPr lang="en-US" sz="1500" b="0" i="0" u="none" strike="noStrike" dirty="0">
                          <a:solidFill>
                            <a:srgbClr val="000000"/>
                          </a:solidFill>
                          <a:effectLst/>
                          <a:latin typeface="Calibri" panose="020F0502020204030204" pitchFamily="34" charset="0"/>
                        </a:rPr>
                        <a:t>D</a:t>
                      </a:r>
                    </a:p>
                  </a:txBody>
                  <a:tcPr marL="2858" marR="2858" marT="2858" marB="0" anchor="ctr"/>
                </a:tc>
                <a:extLst>
                  <a:ext uri="{0D108BD9-81ED-4DB2-BD59-A6C34878D82A}">
                    <a16:rowId xmlns:a16="http://schemas.microsoft.com/office/drawing/2014/main" val="1855200224"/>
                  </a:ext>
                </a:extLst>
              </a:tr>
            </a:tbl>
          </a:graphicData>
        </a:graphic>
      </p:graphicFrame>
      <p:sp>
        <p:nvSpPr>
          <p:cNvPr id="4" name="Slide Number Placeholder 3">
            <a:extLst>
              <a:ext uri="{FF2B5EF4-FFF2-40B4-BE49-F238E27FC236}">
                <a16:creationId xmlns:a16="http://schemas.microsoft.com/office/drawing/2014/main" id="{42CDAA60-7A68-459A-9FCF-FB3A9FAFCC9C}"/>
              </a:ext>
            </a:extLst>
          </p:cNvPr>
          <p:cNvSpPr>
            <a:spLocks noGrp="1"/>
          </p:cNvSpPr>
          <p:nvPr>
            <p:ph type="sldNum" sz="quarter" idx="12"/>
          </p:nvPr>
        </p:nvSpPr>
        <p:spPr/>
        <p:txBody>
          <a:bodyPr/>
          <a:lstStyle/>
          <a:p>
            <a:fld id="{D275CE6D-5C38-C543-B8AD-F8110668FDF9}" type="slidenum">
              <a:rPr lang="en-US" smtClean="0"/>
              <a:pPr/>
              <a:t>54</a:t>
            </a:fld>
            <a:endParaRPr lang="en-US" dirty="0"/>
          </a:p>
        </p:txBody>
      </p:sp>
      <p:sp>
        <p:nvSpPr>
          <p:cNvPr id="5" name="Text Placeholder 4">
            <a:extLst>
              <a:ext uri="{FF2B5EF4-FFF2-40B4-BE49-F238E27FC236}">
                <a16:creationId xmlns:a16="http://schemas.microsoft.com/office/drawing/2014/main" id="{B502F5AF-E471-488E-9E4F-6C47A599424B}"/>
              </a:ext>
            </a:extLst>
          </p:cNvPr>
          <p:cNvSpPr>
            <a:spLocks noGrp="1"/>
          </p:cNvSpPr>
          <p:nvPr>
            <p:ph type="body" sz="quarter" idx="13"/>
          </p:nvPr>
        </p:nvSpPr>
        <p:spPr/>
        <p:txBody>
          <a:bodyPr/>
          <a:lstStyle/>
          <a:p>
            <a:r>
              <a:rPr lang="en-US" dirty="0"/>
              <a:t>Data &amp; Sources</a:t>
            </a:r>
          </a:p>
        </p:txBody>
      </p:sp>
    </p:spTree>
    <p:extLst>
      <p:ext uri="{BB962C8B-B14F-4D97-AF65-F5344CB8AC3E}">
        <p14:creationId xmlns:p14="http://schemas.microsoft.com/office/powerpoint/2010/main" val="24049828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BB8-7F3E-4E91-85A5-02CA89C49B4C}"/>
              </a:ext>
            </a:extLst>
          </p:cNvPr>
          <p:cNvSpPr>
            <a:spLocks noGrp="1"/>
          </p:cNvSpPr>
          <p:nvPr>
            <p:ph type="title"/>
          </p:nvPr>
        </p:nvSpPr>
        <p:spPr/>
        <p:txBody>
          <a:bodyPr>
            <a:normAutofit/>
          </a:bodyPr>
          <a:lstStyle/>
          <a:p>
            <a:r>
              <a:rPr lang="en-US" sz="2400" dirty="0"/>
              <a:t>Dental, Primary Care &amp; Mental Health Provider Concerns</a:t>
            </a:r>
          </a:p>
        </p:txBody>
      </p:sp>
      <p:sp>
        <p:nvSpPr>
          <p:cNvPr id="3" name="Content Placeholder 2">
            <a:extLst>
              <a:ext uri="{FF2B5EF4-FFF2-40B4-BE49-F238E27FC236}">
                <a16:creationId xmlns:a16="http://schemas.microsoft.com/office/drawing/2014/main" id="{E906DBE8-2681-4E22-8F32-6BBE0856E713}"/>
              </a:ext>
            </a:extLst>
          </p:cNvPr>
          <p:cNvSpPr>
            <a:spLocks noGrp="1"/>
          </p:cNvSpPr>
          <p:nvPr>
            <p:ph idx="1"/>
          </p:nvPr>
        </p:nvSpPr>
        <p:spPr/>
        <p:txBody>
          <a:bodyPr>
            <a:normAutofit fontScale="92500" lnSpcReduction="10000"/>
          </a:bodyPr>
          <a:lstStyle/>
          <a:p>
            <a:pPr>
              <a:buClr>
                <a:srgbClr val="980000"/>
              </a:buClr>
              <a:buSzPct val="125000"/>
            </a:pPr>
            <a:r>
              <a:rPr lang="en-US" dirty="0"/>
              <a:t>Not able to source FTE, federal physicians, inpatient only, teaching/administration only, and insufficient capacity data. </a:t>
            </a:r>
          </a:p>
          <a:p>
            <a:pPr>
              <a:buClr>
                <a:srgbClr val="980000"/>
              </a:buClr>
              <a:buSzPct val="125000"/>
            </a:pPr>
            <a:r>
              <a:rPr lang="en-US" dirty="0"/>
              <a:t>Only physician data is received, need mid-level data for:</a:t>
            </a:r>
          </a:p>
          <a:p>
            <a:pPr lvl="1">
              <a:buClr>
                <a:srgbClr val="980000"/>
              </a:buClr>
              <a:buSzPct val="75000"/>
              <a:buFont typeface="Courier New" panose="02070309020205020404" pitchFamily="49" charset="0"/>
              <a:buChar char="o"/>
            </a:pPr>
            <a:r>
              <a:rPr lang="en-US" dirty="0"/>
              <a:t>Clinical Psychologist</a:t>
            </a:r>
          </a:p>
          <a:p>
            <a:pPr lvl="1">
              <a:buClr>
                <a:srgbClr val="980000"/>
              </a:buClr>
              <a:buSzPct val="75000"/>
              <a:buFont typeface="Courier New" panose="02070309020205020404" pitchFamily="49" charset="0"/>
              <a:buChar char="o"/>
            </a:pPr>
            <a:r>
              <a:rPr lang="en-US" dirty="0"/>
              <a:t>Clinical Social Worker</a:t>
            </a:r>
          </a:p>
          <a:p>
            <a:pPr lvl="1">
              <a:buClr>
                <a:srgbClr val="980000"/>
              </a:buClr>
              <a:buSzPct val="75000"/>
              <a:buFont typeface="Courier New" panose="02070309020205020404" pitchFamily="49" charset="0"/>
              <a:buChar char="o"/>
            </a:pPr>
            <a:r>
              <a:rPr lang="en-US" dirty="0"/>
              <a:t>Psychiatric Nurse Specialist</a:t>
            </a:r>
          </a:p>
          <a:p>
            <a:pPr lvl="1">
              <a:buClr>
                <a:srgbClr val="980000"/>
              </a:buClr>
              <a:buSzPct val="75000"/>
              <a:buFont typeface="Courier New" panose="02070309020205020404" pitchFamily="49" charset="0"/>
              <a:buChar char="o"/>
            </a:pPr>
            <a:r>
              <a:rPr lang="en-US" dirty="0"/>
              <a:t>Marriage and Family Therapist</a:t>
            </a:r>
          </a:p>
          <a:p>
            <a:pPr lvl="1">
              <a:buClr>
                <a:srgbClr val="980000"/>
              </a:buClr>
              <a:buSzPct val="75000"/>
              <a:buFont typeface="Courier New" panose="02070309020205020404" pitchFamily="49" charset="0"/>
              <a:buChar char="o"/>
            </a:pPr>
            <a:r>
              <a:rPr lang="en-US" dirty="0">
                <a:solidFill>
                  <a:schemeClr val="accent1"/>
                </a:solidFill>
              </a:rPr>
              <a:t>State needs may include assessing all providers among all disciplines</a:t>
            </a:r>
          </a:p>
          <a:p>
            <a:pPr>
              <a:buClr>
                <a:srgbClr val="980000"/>
              </a:buClr>
              <a:buSzPct val="125000"/>
            </a:pPr>
            <a:r>
              <a:rPr lang="en-US" dirty="0"/>
              <a:t>Rely on communities with limited resources to do surveying.</a:t>
            </a:r>
          </a:p>
          <a:p>
            <a:pPr>
              <a:buClr>
                <a:schemeClr val="accent6"/>
              </a:buClr>
            </a:pPr>
            <a:endParaRPr lang="en-US" dirty="0"/>
          </a:p>
          <a:p>
            <a:pPr marL="342900" lvl="1" indent="0">
              <a:buClr>
                <a:schemeClr val="accent6"/>
              </a:buClr>
              <a:buNone/>
            </a:pPr>
            <a:endParaRPr lang="en-US" dirty="0"/>
          </a:p>
          <a:p>
            <a:endParaRPr lang="en-US" dirty="0"/>
          </a:p>
        </p:txBody>
      </p:sp>
      <p:sp>
        <p:nvSpPr>
          <p:cNvPr id="4" name="Slide Number Placeholder 3">
            <a:extLst>
              <a:ext uri="{FF2B5EF4-FFF2-40B4-BE49-F238E27FC236}">
                <a16:creationId xmlns:a16="http://schemas.microsoft.com/office/drawing/2014/main" id="{062E7035-45A1-411F-AA11-066E0F5D5676}"/>
              </a:ext>
            </a:extLst>
          </p:cNvPr>
          <p:cNvSpPr>
            <a:spLocks noGrp="1"/>
          </p:cNvSpPr>
          <p:nvPr>
            <p:ph type="sldNum" sz="quarter" idx="12"/>
          </p:nvPr>
        </p:nvSpPr>
        <p:spPr/>
        <p:txBody>
          <a:bodyPr/>
          <a:lstStyle/>
          <a:p>
            <a:fld id="{D275CE6D-5C38-C543-B8AD-F8110668FDF9}" type="slidenum">
              <a:rPr lang="en-US" smtClean="0"/>
              <a:pPr/>
              <a:t>55</a:t>
            </a:fld>
            <a:endParaRPr lang="en-US" dirty="0"/>
          </a:p>
        </p:txBody>
      </p:sp>
      <p:sp>
        <p:nvSpPr>
          <p:cNvPr id="5" name="Text Placeholder 4">
            <a:extLst>
              <a:ext uri="{FF2B5EF4-FFF2-40B4-BE49-F238E27FC236}">
                <a16:creationId xmlns:a16="http://schemas.microsoft.com/office/drawing/2014/main" id="{D58703C9-005A-4046-9156-0BC06F42AC49}"/>
              </a:ext>
            </a:extLst>
          </p:cNvPr>
          <p:cNvSpPr>
            <a:spLocks noGrp="1"/>
          </p:cNvSpPr>
          <p:nvPr>
            <p:ph type="body" sz="quarter" idx="13"/>
          </p:nvPr>
        </p:nvSpPr>
        <p:spPr/>
        <p:txBody>
          <a:bodyPr/>
          <a:lstStyle/>
          <a:p>
            <a:r>
              <a:rPr lang="en-US" dirty="0"/>
              <a:t>Provider Data Concerns</a:t>
            </a:r>
          </a:p>
        </p:txBody>
      </p:sp>
    </p:spTree>
    <p:extLst>
      <p:ext uri="{BB962C8B-B14F-4D97-AF65-F5344CB8AC3E}">
        <p14:creationId xmlns:p14="http://schemas.microsoft.com/office/powerpoint/2010/main" val="2349468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DD15E1-3E66-4499-B5BC-5F68AEE343EA}"/>
              </a:ext>
            </a:extLst>
          </p:cNvPr>
          <p:cNvSpPr>
            <a:spLocks noGrp="1"/>
          </p:cNvSpPr>
          <p:nvPr>
            <p:ph type="title"/>
          </p:nvPr>
        </p:nvSpPr>
        <p:spPr/>
        <p:txBody>
          <a:bodyPr/>
          <a:lstStyle/>
          <a:p>
            <a:r>
              <a:rPr lang="en-US" dirty="0"/>
              <a:t>Results &amp; Next Steps</a:t>
            </a:r>
          </a:p>
        </p:txBody>
      </p:sp>
      <p:sp>
        <p:nvSpPr>
          <p:cNvPr id="7" name="Content Placeholder 6">
            <a:extLst>
              <a:ext uri="{FF2B5EF4-FFF2-40B4-BE49-F238E27FC236}">
                <a16:creationId xmlns:a16="http://schemas.microsoft.com/office/drawing/2014/main" id="{D0DAA3F1-E910-459E-820B-F29D89DC0C90}"/>
              </a:ext>
            </a:extLst>
          </p:cNvPr>
          <p:cNvSpPr>
            <a:spLocks noGrp="1"/>
          </p:cNvSpPr>
          <p:nvPr>
            <p:ph idx="1"/>
          </p:nvPr>
        </p:nvSpPr>
        <p:spPr/>
        <p:txBody>
          <a:bodyPr>
            <a:normAutofit/>
          </a:bodyPr>
          <a:lstStyle/>
          <a:p>
            <a:pPr marL="385763" indent="-385763">
              <a:buFont typeface="+mj-lt"/>
              <a:buAutoNum type="arabicPeriod"/>
              <a:defRPr/>
            </a:pPr>
            <a:r>
              <a:rPr lang="en-US" altLang="en-US" dirty="0"/>
              <a:t>Results:</a:t>
            </a:r>
          </a:p>
          <a:p>
            <a:pPr lvl="1">
              <a:defRPr/>
            </a:pPr>
            <a:r>
              <a:rPr lang="en-US" altLang="en-US" dirty="0"/>
              <a:t>Fewer Shortage Designations are made without valid provider sources.</a:t>
            </a:r>
          </a:p>
          <a:p>
            <a:pPr lvl="1">
              <a:defRPr/>
            </a:pPr>
            <a:r>
              <a:rPr lang="en-US" altLang="en-US" dirty="0"/>
              <a:t>Not able to do insufficient capacity designations.</a:t>
            </a:r>
          </a:p>
          <a:p>
            <a:pPr marL="385763" indent="-385763">
              <a:buFont typeface="+mj-lt"/>
              <a:buAutoNum type="arabicPeriod"/>
              <a:defRPr/>
            </a:pPr>
            <a:r>
              <a:rPr lang="en-US" altLang="en-US" dirty="0"/>
              <a:t>Next Steps:</a:t>
            </a:r>
          </a:p>
          <a:p>
            <a:pPr lvl="1">
              <a:defRPr/>
            </a:pPr>
            <a:r>
              <a:rPr lang="en-US" altLang="en-US" dirty="0"/>
              <a:t>A survey should be included with all license renewals that is separate, but required to complete.</a:t>
            </a:r>
          </a:p>
          <a:p>
            <a:pPr lvl="1">
              <a:defRPr/>
            </a:pPr>
            <a:r>
              <a:rPr lang="en-US" altLang="en-US" dirty="0"/>
              <a:t>Establish a central data collection unit for the state</a:t>
            </a:r>
          </a:p>
          <a:p>
            <a:pPr lvl="1">
              <a:defRPr/>
            </a:pPr>
            <a:r>
              <a:rPr lang="en-US" altLang="en-US" dirty="0"/>
              <a:t>Establish State defined parameters for population to provider ratios to determine where state resources should go.</a:t>
            </a:r>
            <a:endParaRPr lang="en-US" dirty="0"/>
          </a:p>
        </p:txBody>
      </p:sp>
      <p:sp>
        <p:nvSpPr>
          <p:cNvPr id="5" name="Slide Number Placeholder 4">
            <a:extLst>
              <a:ext uri="{FF2B5EF4-FFF2-40B4-BE49-F238E27FC236}">
                <a16:creationId xmlns:a16="http://schemas.microsoft.com/office/drawing/2014/main" id="{18764C7D-A825-44E3-9966-6C865B4093DE}"/>
              </a:ext>
            </a:extLst>
          </p:cNvPr>
          <p:cNvSpPr>
            <a:spLocks noGrp="1"/>
          </p:cNvSpPr>
          <p:nvPr>
            <p:ph type="sldNum" sz="quarter" idx="12"/>
          </p:nvPr>
        </p:nvSpPr>
        <p:spPr/>
        <p:txBody>
          <a:bodyPr/>
          <a:lstStyle/>
          <a:p>
            <a:fld id="{D275CE6D-5C38-C543-B8AD-F8110668FDF9}" type="slidenum">
              <a:rPr lang="en-US" smtClean="0"/>
              <a:t>56</a:t>
            </a:fld>
            <a:endParaRPr lang="en-US" dirty="0"/>
          </a:p>
        </p:txBody>
      </p:sp>
      <p:sp>
        <p:nvSpPr>
          <p:cNvPr id="8" name="Text Placeholder 7">
            <a:extLst>
              <a:ext uri="{FF2B5EF4-FFF2-40B4-BE49-F238E27FC236}">
                <a16:creationId xmlns:a16="http://schemas.microsoft.com/office/drawing/2014/main" id="{C04B9271-5AA1-4650-9752-26FC175306AE}"/>
              </a:ext>
            </a:extLst>
          </p:cNvPr>
          <p:cNvSpPr>
            <a:spLocks noGrp="1"/>
          </p:cNvSpPr>
          <p:nvPr>
            <p:ph type="body" sz="quarter" idx="13"/>
          </p:nvPr>
        </p:nvSpPr>
        <p:spPr/>
        <p:txBody>
          <a:bodyPr/>
          <a:lstStyle/>
          <a:p>
            <a:r>
              <a:rPr lang="en-US" dirty="0"/>
              <a:t>Provider Data Concerns</a:t>
            </a:r>
          </a:p>
        </p:txBody>
      </p:sp>
    </p:spTree>
    <p:extLst>
      <p:ext uri="{BB962C8B-B14F-4D97-AF65-F5344CB8AC3E}">
        <p14:creationId xmlns:p14="http://schemas.microsoft.com/office/powerpoint/2010/main" val="1126644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6131052" y="1337311"/>
            <a:ext cx="2532887" cy="2781671"/>
          </a:xfrm>
          <a:noFill/>
        </p:spPr>
        <p:txBody>
          <a:bodyPr vert="horz" lIns="68580" tIns="34290" rIns="68580" bIns="3429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6131051" y="4286250"/>
            <a:ext cx="2532888" cy="1234441"/>
          </a:xfrm>
          <a:noFill/>
        </p:spPr>
        <p:txBody>
          <a:bodyPr vert="horz" lIns="68580" tIns="34290" rIns="68580" bIns="34290" rtlCol="0">
            <a:normAutofit/>
          </a:bodyPr>
          <a:lstStyle/>
          <a:p>
            <a:r>
              <a:rPr lang="en-US" sz="1500" dirty="0">
                <a:solidFill>
                  <a:schemeClr val="tx1"/>
                </a:solidFill>
                <a:latin typeface="+mn-lt"/>
                <a:cs typeface="+mn-cs"/>
              </a:rPr>
              <a:t>Time to Hear From You</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15" y="857257"/>
            <a:ext cx="5650977" cy="5143493"/>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8194858" y="5624513"/>
            <a:ext cx="469082" cy="273844"/>
          </a:xfrm>
          <a:noFill/>
        </p:spPr>
        <p:txBody>
          <a:bodyPr vert="horz" lIns="68580" tIns="34290" rIns="68580" bIns="34290" rtlCol="0" anchor="ctr">
            <a:normAutofit/>
          </a:bodyPr>
          <a:lstStyle/>
          <a:p>
            <a:pPr algn="r">
              <a:spcAft>
                <a:spcPts val="450"/>
              </a:spcAft>
              <a:defRPr/>
            </a:pPr>
            <a:fld id="{D275CE6D-5C38-C543-B8AD-F8110668FDF9}" type="slidenum">
              <a:rPr lang="en-US" sz="900">
                <a:solidFill>
                  <a:prstClr val="black">
                    <a:tint val="75000"/>
                  </a:prstClr>
                </a:solidFill>
                <a:latin typeface="Calibri" panose="020F0502020204030204"/>
                <a:cs typeface="+mn-cs"/>
              </a:rPr>
              <a:pPr algn="r">
                <a:spcAft>
                  <a:spcPts val="450"/>
                </a:spcAft>
                <a:defRPr/>
              </a:pPr>
              <a:t>57</a:t>
            </a:fld>
            <a:endParaRPr lang="en-US" sz="9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3885765" y="5850709"/>
            <a:ext cx="1765227" cy="173124"/>
          </a:xfrm>
          <a:prstGeom prst="rect">
            <a:avLst/>
          </a:prstGeom>
          <a:solidFill>
            <a:srgbClr val="000000"/>
          </a:solidFill>
        </p:spPr>
        <p:txBody>
          <a:bodyPr wrap="none" rtlCol="0">
            <a:spAutoFit/>
          </a:bodyPr>
          <a:lstStyle/>
          <a:p>
            <a:pPr algn="r">
              <a:spcAft>
                <a:spcPts val="450"/>
              </a:spcAft>
            </a:pPr>
            <a:r>
              <a:rPr lang="en-US" sz="525"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525" dirty="0">
                <a:solidFill>
                  <a:srgbClr val="FFFFFF"/>
                </a:solidFill>
              </a:rPr>
              <a:t> by Unknown Author is licensed under </a:t>
            </a:r>
            <a:r>
              <a:rPr lang="en-US" sz="525"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525" dirty="0">
              <a:solidFill>
                <a:srgbClr val="FFFFFF"/>
              </a:solidFill>
            </a:endParaRPr>
          </a:p>
        </p:txBody>
      </p:sp>
    </p:spTree>
    <p:extLst>
      <p:ext uri="{BB962C8B-B14F-4D97-AF65-F5344CB8AC3E}">
        <p14:creationId xmlns:p14="http://schemas.microsoft.com/office/powerpoint/2010/main" val="2244836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A04D-F139-4D26-9D30-57BC4719B1E7}"/>
              </a:ext>
            </a:extLst>
          </p:cNvPr>
          <p:cNvSpPr>
            <a:spLocks noGrp="1"/>
          </p:cNvSpPr>
          <p:nvPr>
            <p:ph type="title"/>
          </p:nvPr>
        </p:nvSpPr>
        <p:spPr>
          <a:xfrm>
            <a:off x="2897371" y="708234"/>
            <a:ext cx="7886700" cy="746212"/>
          </a:xfrm>
        </p:spPr>
        <p:txBody>
          <a:bodyPr/>
          <a:lstStyle/>
          <a:p>
            <a:r>
              <a:rPr lang="en-US" dirty="0"/>
              <a:t>Thank You!</a:t>
            </a:r>
          </a:p>
        </p:txBody>
      </p:sp>
      <p:sp>
        <p:nvSpPr>
          <p:cNvPr id="4" name="Slide Number Placeholder 3">
            <a:extLst>
              <a:ext uri="{FF2B5EF4-FFF2-40B4-BE49-F238E27FC236}">
                <a16:creationId xmlns:a16="http://schemas.microsoft.com/office/drawing/2014/main" id="{9146DEFE-D7D5-42BE-9296-306FA3B2C44F}"/>
              </a:ext>
            </a:extLst>
          </p:cNvPr>
          <p:cNvSpPr>
            <a:spLocks noGrp="1"/>
          </p:cNvSpPr>
          <p:nvPr>
            <p:ph type="sldNum" sz="quarter" idx="12"/>
          </p:nvPr>
        </p:nvSpPr>
        <p:spPr/>
        <p:txBody>
          <a:bodyPr/>
          <a:lstStyle/>
          <a:p>
            <a:fld id="{D275CE6D-5C38-C543-B8AD-F8110668FDF9}" type="slidenum">
              <a:rPr lang="en-US" smtClean="0"/>
              <a:pPr/>
              <a:t>58</a:t>
            </a:fld>
            <a:endParaRPr lang="en-US" dirty="0"/>
          </a:p>
        </p:txBody>
      </p:sp>
      <p:sp>
        <p:nvSpPr>
          <p:cNvPr id="5" name="Text Placeholder 4">
            <a:extLst>
              <a:ext uri="{FF2B5EF4-FFF2-40B4-BE49-F238E27FC236}">
                <a16:creationId xmlns:a16="http://schemas.microsoft.com/office/drawing/2014/main" id="{F5B43293-E7BB-4E38-8866-F508DE93A6A1}"/>
              </a:ext>
            </a:extLst>
          </p:cNvPr>
          <p:cNvSpPr>
            <a:spLocks noGrp="1"/>
          </p:cNvSpPr>
          <p:nvPr>
            <p:ph type="body" sz="quarter" idx="13"/>
          </p:nvPr>
        </p:nvSpPr>
        <p:spPr/>
        <p:txBody>
          <a:bodyPr/>
          <a:lstStyle/>
          <a:p>
            <a:r>
              <a:rPr lang="en-US" dirty="0"/>
              <a:t>PCO Contact Information</a:t>
            </a:r>
          </a:p>
        </p:txBody>
      </p:sp>
      <p:sp>
        <p:nvSpPr>
          <p:cNvPr id="6" name="Content Placeholder 2">
            <a:extLst>
              <a:ext uri="{FF2B5EF4-FFF2-40B4-BE49-F238E27FC236}">
                <a16:creationId xmlns:a16="http://schemas.microsoft.com/office/drawing/2014/main" id="{736832FE-9F76-43B6-B005-FDA029678DA6}"/>
              </a:ext>
            </a:extLst>
          </p:cNvPr>
          <p:cNvSpPr>
            <a:spLocks noGrp="1"/>
          </p:cNvSpPr>
          <p:nvPr>
            <p:ph idx="1"/>
          </p:nvPr>
        </p:nvSpPr>
        <p:spPr>
          <a:xfrm>
            <a:off x="577215" y="2821822"/>
            <a:ext cx="7553325" cy="2581732"/>
          </a:xfrm>
        </p:spPr>
        <p:txBody>
          <a:bodyPr>
            <a:normAutofit/>
          </a:bodyPr>
          <a:lstStyle/>
          <a:p>
            <a:pPr marL="0" indent="0" algn="ctr">
              <a:buNone/>
            </a:pPr>
            <a:r>
              <a:rPr lang="en-US" altLang="en-US" dirty="0"/>
              <a:t>Elizabeth Vaidya, Director</a:t>
            </a:r>
          </a:p>
          <a:p>
            <a:pPr marL="0" indent="0" algn="ctr">
              <a:buNone/>
            </a:pPr>
            <a:r>
              <a:rPr lang="en-US" altLang="en-US" dirty="0"/>
              <a:t>Primary Care Office</a:t>
            </a:r>
          </a:p>
          <a:p>
            <a:pPr marL="342900" lvl="1" indent="0" algn="ctr">
              <a:buNone/>
            </a:pPr>
            <a:r>
              <a:rPr lang="en-US" altLang="en-US" dirty="0"/>
              <a:t>(410) 767-5695 office</a:t>
            </a:r>
          </a:p>
          <a:p>
            <a:pPr marL="342900" lvl="1" indent="0" algn="ctr">
              <a:buNone/>
            </a:pPr>
            <a:r>
              <a:rPr lang="en-US" altLang="en-US" dirty="0"/>
              <a:t>(443) 977-0417 cell</a:t>
            </a:r>
          </a:p>
          <a:p>
            <a:pPr marL="342900" lvl="1" indent="0" algn="ctr">
              <a:buNone/>
            </a:pPr>
            <a:r>
              <a:rPr lang="en-US" altLang="en-US" i="1" dirty="0">
                <a:solidFill>
                  <a:schemeClr val="accent1"/>
                </a:solidFill>
                <a:hlinkClick r:id="rId3"/>
              </a:rPr>
              <a:t>Elizabeth.vaidya@maryland.gov</a:t>
            </a:r>
            <a:endParaRPr lang="en-US" altLang="en-US" i="1" dirty="0">
              <a:solidFill>
                <a:schemeClr val="accent1"/>
              </a:solidFill>
            </a:endParaRPr>
          </a:p>
          <a:p>
            <a:pPr marL="342900" lvl="1" indent="0">
              <a:buNone/>
            </a:pPr>
            <a:endParaRPr lang="en-US" altLang="en-US" i="1" dirty="0">
              <a:solidFill>
                <a:schemeClr val="accent1"/>
              </a:solidFill>
            </a:endParaRPr>
          </a:p>
          <a:p>
            <a:pPr marL="0" indent="0">
              <a:buNone/>
            </a:pPr>
            <a:endParaRPr lang="en-US" altLang="en-US" i="1" u="sng" dirty="0">
              <a:solidFill>
                <a:schemeClr val="accent1"/>
              </a:solidFill>
            </a:endParaRPr>
          </a:p>
          <a:p>
            <a:endParaRPr lang="en-US" dirty="0"/>
          </a:p>
        </p:txBody>
      </p:sp>
    </p:spTree>
    <p:extLst>
      <p:ext uri="{BB962C8B-B14F-4D97-AF65-F5344CB8AC3E}">
        <p14:creationId xmlns:p14="http://schemas.microsoft.com/office/powerpoint/2010/main" val="848388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540C7D-4B6A-D24F-921A-45FD52BF8132}"/>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A331CA56-EF68-B342-86C8-69860FDD6878}"/>
              </a:ext>
            </a:extLst>
          </p:cNvPr>
          <p:cNvSpPr>
            <a:spLocks noGrp="1"/>
          </p:cNvSpPr>
          <p:nvPr>
            <p:ph type="body" sz="quarter" idx="14"/>
          </p:nvPr>
        </p:nvSpPr>
        <p:spPr>
          <a:xfrm>
            <a:off x="2001836" y="4380088"/>
            <a:ext cx="7142163" cy="803545"/>
          </a:xfrm>
        </p:spPr>
        <p:txBody>
          <a:bodyPr>
            <a:normAutofit/>
          </a:bodyPr>
          <a:lstStyle/>
          <a:p>
            <a:r>
              <a:rPr lang="en-US" sz="4800" dirty="0"/>
              <a:t>Discussion</a:t>
            </a:r>
            <a:endParaRPr lang="en-US" dirty="0"/>
          </a:p>
        </p:txBody>
      </p:sp>
    </p:spTree>
    <p:extLst>
      <p:ext uri="{BB962C8B-B14F-4D97-AF65-F5344CB8AC3E}">
        <p14:creationId xmlns:p14="http://schemas.microsoft.com/office/powerpoint/2010/main" val="2043578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00C76995-BCF3-B747-B39C-A4384005EDE2}"/>
              </a:ext>
            </a:extLst>
          </p:cNvPr>
          <p:cNvSpPr>
            <a:spLocks noGrp="1"/>
          </p:cNvSpPr>
          <p:nvPr>
            <p:ph type="title"/>
          </p:nvPr>
        </p:nvSpPr>
        <p:spPr/>
        <p:txBody>
          <a:bodyPr/>
          <a:lstStyle/>
          <a:p>
            <a:r>
              <a:rPr lang="en-US" dirty="0"/>
              <a:t>MLARP Operational Updates</a:t>
            </a:r>
          </a:p>
        </p:txBody>
      </p:sp>
      <p:sp>
        <p:nvSpPr>
          <p:cNvPr id="16" name="Slide Number Placeholder 15">
            <a:extLst>
              <a:ext uri="{FF2B5EF4-FFF2-40B4-BE49-F238E27FC236}">
                <a16:creationId xmlns:a16="http://schemas.microsoft.com/office/drawing/2014/main" id="{C05AB5DB-11E6-0642-BA3D-11DE2A62E20B}"/>
              </a:ext>
            </a:extLst>
          </p:cNvPr>
          <p:cNvSpPr>
            <a:spLocks noGrp="1"/>
          </p:cNvSpPr>
          <p:nvPr>
            <p:ph type="sldNum" sz="quarter" idx="12"/>
          </p:nvPr>
        </p:nvSpPr>
        <p:spPr/>
        <p:txBody>
          <a:bodyPr/>
          <a:lstStyle/>
          <a:p>
            <a:fld id="{EB4BE1A8-99A0-BE4B-B404-CE990ED5FA0C}" type="slidenum">
              <a:rPr lang="en-US" smtClean="0"/>
              <a:pPr/>
              <a:t>6</a:t>
            </a:fld>
            <a:endParaRPr lang="en-US" dirty="0"/>
          </a:p>
        </p:txBody>
      </p:sp>
      <p:sp>
        <p:nvSpPr>
          <p:cNvPr id="24" name="Text Placeholder 23">
            <a:extLst>
              <a:ext uri="{FF2B5EF4-FFF2-40B4-BE49-F238E27FC236}">
                <a16:creationId xmlns:a16="http://schemas.microsoft.com/office/drawing/2014/main" id="{C8541A88-A89D-0A48-9E7C-9F97B12DBA96}"/>
              </a:ext>
            </a:extLst>
          </p:cNvPr>
          <p:cNvSpPr>
            <a:spLocks noGrp="1"/>
          </p:cNvSpPr>
          <p:nvPr>
            <p:ph type="body" sz="quarter" idx="13"/>
          </p:nvPr>
        </p:nvSpPr>
        <p:spPr/>
        <p:txBody>
          <a:bodyPr/>
          <a:lstStyle/>
          <a:p>
            <a:r>
              <a:rPr lang="en-US" dirty="0"/>
              <a:t>Opening Business/ Remarks</a:t>
            </a:r>
          </a:p>
        </p:txBody>
      </p:sp>
      <p:sp>
        <p:nvSpPr>
          <p:cNvPr id="6" name="Content Placeholder 22">
            <a:extLst>
              <a:ext uri="{FF2B5EF4-FFF2-40B4-BE49-F238E27FC236}">
                <a16:creationId xmlns:a16="http://schemas.microsoft.com/office/drawing/2014/main" id="{E8095E88-9E3F-48D1-900B-A9FC7DF3ED70}"/>
              </a:ext>
            </a:extLst>
          </p:cNvPr>
          <p:cNvSpPr txBox="1">
            <a:spLocks/>
          </p:cNvSpPr>
          <p:nvPr/>
        </p:nvSpPr>
        <p:spPr>
          <a:xfrm>
            <a:off x="628650" y="2065867"/>
            <a:ext cx="7886700" cy="4111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AutoNum type="romanUcPeriod"/>
            </a:pPr>
            <a:r>
              <a:rPr lang="en-US" dirty="0"/>
              <a:t>Total of 26 awards offered for Fiscal Year 2021</a:t>
            </a:r>
          </a:p>
          <a:p>
            <a:pPr marL="1371600" lvl="2" indent="-457200">
              <a:buAutoNum type="alphaUcPeriod"/>
            </a:pPr>
            <a:r>
              <a:rPr lang="en-US" dirty="0"/>
              <a:t>13 renewal (2</a:t>
            </a:r>
            <a:r>
              <a:rPr lang="en-US" baseline="30000" dirty="0"/>
              <a:t>nd</a:t>
            </a:r>
            <a:r>
              <a:rPr lang="en-US" dirty="0"/>
              <a:t> year service obligations)</a:t>
            </a:r>
          </a:p>
          <a:p>
            <a:pPr marL="1371600" lvl="2" indent="-457200">
              <a:buAutoNum type="alphaUcPeriod"/>
            </a:pPr>
            <a:r>
              <a:rPr lang="en-US" dirty="0"/>
              <a:t>13 initial (1</a:t>
            </a:r>
            <a:r>
              <a:rPr lang="en-US" baseline="30000" dirty="0"/>
              <a:t>st</a:t>
            </a:r>
            <a:r>
              <a:rPr lang="en-US" dirty="0"/>
              <a:t> year service obligations)</a:t>
            </a:r>
          </a:p>
          <a:p>
            <a:pPr marL="914400" lvl="2" indent="0">
              <a:buNone/>
            </a:pPr>
            <a:endParaRPr lang="en-US" dirty="0"/>
          </a:p>
          <a:p>
            <a:pPr marL="400050" lvl="2" indent="0">
              <a:buNone/>
            </a:pPr>
            <a:r>
              <a:rPr lang="en-US" dirty="0"/>
              <a:t>II.   Initial payment requests submitted for State</a:t>
            </a:r>
          </a:p>
          <a:p>
            <a:pPr marL="400050" lvl="2" indent="0">
              <a:buNone/>
            </a:pPr>
            <a:r>
              <a:rPr lang="en-US" dirty="0"/>
              <a:t>      processing / payment distribution to lenders</a:t>
            </a:r>
          </a:p>
          <a:p>
            <a:pPr marL="400050" lvl="2" indent="0">
              <a:buNone/>
            </a:pPr>
            <a:endParaRPr lang="en-US" dirty="0"/>
          </a:p>
          <a:p>
            <a:pPr marL="400050" lvl="2" indent="0">
              <a:buNone/>
            </a:pPr>
            <a:r>
              <a:rPr lang="en-US" dirty="0"/>
              <a:t>III. Fiscal Year 2021 application cycle is currently open!     </a:t>
            </a:r>
          </a:p>
          <a:p>
            <a:pPr marL="400050" lvl="2" indent="0">
              <a:buNone/>
            </a:pPr>
            <a:r>
              <a:rPr lang="en-US" dirty="0"/>
              <a:t>	March 1 – April 15 </a:t>
            </a:r>
          </a:p>
          <a:p>
            <a:pPr marL="914400" lvl="2" indent="463550">
              <a:buNone/>
            </a:pPr>
            <a:endParaRPr lang="en-US" dirty="0"/>
          </a:p>
          <a:p>
            <a:pPr marL="457200" lvl="1" indent="0">
              <a:buFont typeface="Arial" panose="020B0604020202020204" pitchFamily="34" charset="0"/>
              <a:buNone/>
            </a:pPr>
            <a:endParaRPr lang="en-US" sz="5400" dirty="0"/>
          </a:p>
        </p:txBody>
      </p:sp>
    </p:spTree>
    <p:extLst>
      <p:ext uri="{BB962C8B-B14F-4D97-AF65-F5344CB8AC3E}">
        <p14:creationId xmlns:p14="http://schemas.microsoft.com/office/powerpoint/2010/main" val="23942908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00C76995-BCF3-B747-B39C-A4384005EDE2}"/>
              </a:ext>
            </a:extLst>
          </p:cNvPr>
          <p:cNvSpPr>
            <a:spLocks noGrp="1"/>
          </p:cNvSpPr>
          <p:nvPr>
            <p:ph type="title"/>
          </p:nvPr>
        </p:nvSpPr>
        <p:spPr/>
        <p:txBody>
          <a:bodyPr/>
          <a:lstStyle/>
          <a:p>
            <a:r>
              <a:rPr lang="en-US" dirty="0"/>
              <a:t>Discussion</a:t>
            </a:r>
          </a:p>
        </p:txBody>
      </p:sp>
      <p:sp>
        <p:nvSpPr>
          <p:cNvPr id="23" name="Content Placeholder 22">
            <a:extLst>
              <a:ext uri="{FF2B5EF4-FFF2-40B4-BE49-F238E27FC236}">
                <a16:creationId xmlns:a16="http://schemas.microsoft.com/office/drawing/2014/main" id="{7278FD4F-1C2B-2942-8D0C-53768DC840CC}"/>
              </a:ext>
            </a:extLst>
          </p:cNvPr>
          <p:cNvSpPr>
            <a:spLocks noGrp="1"/>
          </p:cNvSpPr>
          <p:nvPr>
            <p:ph idx="1"/>
          </p:nvPr>
        </p:nvSpPr>
        <p:spPr>
          <a:xfrm>
            <a:off x="628650" y="1690689"/>
            <a:ext cx="8154106" cy="4486274"/>
          </a:xfrm>
        </p:spPr>
        <p:txBody>
          <a:bodyPr>
            <a:noAutofit/>
          </a:bodyPr>
          <a:lstStyle/>
          <a:p>
            <a:pPr marL="0" lvl="0" indent="0">
              <a:buNone/>
            </a:pPr>
            <a:r>
              <a:rPr lang="en-US" dirty="0"/>
              <a:t>Starter Topics</a:t>
            </a:r>
          </a:p>
          <a:p>
            <a:pPr marL="0" lvl="0" indent="0">
              <a:buNone/>
            </a:pPr>
            <a:endParaRPr lang="en-US" sz="1200" dirty="0"/>
          </a:p>
          <a:p>
            <a:pPr lvl="0"/>
            <a:r>
              <a:rPr lang="en-US" dirty="0"/>
              <a:t>What stakeholder/partner support is necessary?</a:t>
            </a:r>
          </a:p>
          <a:p>
            <a:pPr lvl="0"/>
            <a:r>
              <a:rPr lang="en-US" dirty="0"/>
              <a:t>Methods to determine partner interest/willingness?</a:t>
            </a:r>
          </a:p>
          <a:p>
            <a:pPr lvl="0"/>
            <a:r>
              <a:rPr lang="en-US" dirty="0"/>
              <a:t>Subgroup structures to focus on:</a:t>
            </a:r>
          </a:p>
          <a:p>
            <a:pPr lvl="1"/>
            <a:r>
              <a:rPr lang="en-US" dirty="0"/>
              <a:t>Diversifying revenue sources;</a:t>
            </a:r>
          </a:p>
          <a:p>
            <a:pPr lvl="1"/>
            <a:r>
              <a:rPr lang="en-US" dirty="0"/>
              <a:t>Building robust workforce data;</a:t>
            </a:r>
          </a:p>
          <a:p>
            <a:pPr lvl="1"/>
            <a:r>
              <a:rPr lang="en-US" dirty="0"/>
              <a:t>Recommending pre-residency/graduation incentives</a:t>
            </a:r>
          </a:p>
          <a:p>
            <a:pPr lvl="0"/>
            <a:endParaRPr lang="en-US" dirty="0"/>
          </a:p>
          <a:p>
            <a:pPr marL="0" indent="0">
              <a:buNone/>
            </a:pPr>
            <a:endParaRPr lang="en-US" sz="1800" dirty="0"/>
          </a:p>
        </p:txBody>
      </p:sp>
      <p:sp>
        <p:nvSpPr>
          <p:cNvPr id="16" name="Slide Number Placeholder 15">
            <a:extLst>
              <a:ext uri="{FF2B5EF4-FFF2-40B4-BE49-F238E27FC236}">
                <a16:creationId xmlns:a16="http://schemas.microsoft.com/office/drawing/2014/main" id="{C05AB5DB-11E6-0642-BA3D-11DE2A62E20B}"/>
              </a:ext>
            </a:extLst>
          </p:cNvPr>
          <p:cNvSpPr>
            <a:spLocks noGrp="1"/>
          </p:cNvSpPr>
          <p:nvPr>
            <p:ph type="sldNum" sz="quarter" idx="12"/>
          </p:nvPr>
        </p:nvSpPr>
        <p:spPr/>
        <p:txBody>
          <a:bodyPr/>
          <a:lstStyle/>
          <a:p>
            <a:fld id="{EB4BE1A8-99A0-BE4B-B404-CE990ED5FA0C}" type="slidenum">
              <a:rPr lang="en-US" smtClean="0"/>
              <a:pPr/>
              <a:t>60</a:t>
            </a:fld>
            <a:endParaRPr lang="en-US" dirty="0"/>
          </a:p>
        </p:txBody>
      </p:sp>
      <p:sp>
        <p:nvSpPr>
          <p:cNvPr id="24" name="Text Placeholder 23">
            <a:extLst>
              <a:ext uri="{FF2B5EF4-FFF2-40B4-BE49-F238E27FC236}">
                <a16:creationId xmlns:a16="http://schemas.microsoft.com/office/drawing/2014/main" id="{C8541A88-A89D-0A48-9E7C-9F97B12DBA96}"/>
              </a:ext>
            </a:extLst>
          </p:cNvPr>
          <p:cNvSpPr>
            <a:spLocks noGrp="1"/>
          </p:cNvSpPr>
          <p:nvPr>
            <p:ph type="body" sz="quarter" idx="13"/>
          </p:nvPr>
        </p:nvSpPr>
        <p:spPr/>
        <p:txBody>
          <a:bodyPr/>
          <a:lstStyle/>
          <a:p>
            <a:r>
              <a:rPr lang="en-US" dirty="0"/>
              <a:t>MLARP Workgroup Meeting</a:t>
            </a:r>
          </a:p>
        </p:txBody>
      </p:sp>
    </p:spTree>
    <p:extLst>
      <p:ext uri="{BB962C8B-B14F-4D97-AF65-F5344CB8AC3E}">
        <p14:creationId xmlns:p14="http://schemas.microsoft.com/office/powerpoint/2010/main" val="902422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540C7D-4B6A-D24F-921A-45FD52BF8132}"/>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A331CA56-EF68-B342-86C8-69860FDD6878}"/>
              </a:ext>
            </a:extLst>
          </p:cNvPr>
          <p:cNvSpPr>
            <a:spLocks noGrp="1"/>
          </p:cNvSpPr>
          <p:nvPr>
            <p:ph type="body" sz="quarter" idx="14"/>
          </p:nvPr>
        </p:nvSpPr>
        <p:spPr/>
        <p:txBody>
          <a:bodyPr>
            <a:normAutofit/>
          </a:bodyPr>
          <a:lstStyle/>
          <a:p>
            <a:r>
              <a:rPr lang="en-US" dirty="0"/>
              <a:t>Next Steps</a:t>
            </a:r>
          </a:p>
        </p:txBody>
      </p:sp>
    </p:spTree>
    <p:extLst>
      <p:ext uri="{BB962C8B-B14F-4D97-AF65-F5344CB8AC3E}">
        <p14:creationId xmlns:p14="http://schemas.microsoft.com/office/powerpoint/2010/main" val="3060217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00C76995-BCF3-B747-B39C-A4384005EDE2}"/>
              </a:ext>
            </a:extLst>
          </p:cNvPr>
          <p:cNvSpPr>
            <a:spLocks noGrp="1"/>
          </p:cNvSpPr>
          <p:nvPr>
            <p:ph type="title"/>
          </p:nvPr>
        </p:nvSpPr>
        <p:spPr/>
        <p:txBody>
          <a:bodyPr>
            <a:normAutofit/>
          </a:bodyPr>
          <a:lstStyle/>
          <a:p>
            <a:r>
              <a:rPr lang="en-US" sz="3200" dirty="0"/>
              <a:t>Next Steps</a:t>
            </a:r>
          </a:p>
        </p:txBody>
      </p:sp>
      <p:sp>
        <p:nvSpPr>
          <p:cNvPr id="23" name="Content Placeholder 22">
            <a:extLst>
              <a:ext uri="{FF2B5EF4-FFF2-40B4-BE49-F238E27FC236}">
                <a16:creationId xmlns:a16="http://schemas.microsoft.com/office/drawing/2014/main" id="{7278FD4F-1C2B-2942-8D0C-53768DC840CC}"/>
              </a:ext>
            </a:extLst>
          </p:cNvPr>
          <p:cNvSpPr>
            <a:spLocks noGrp="1"/>
          </p:cNvSpPr>
          <p:nvPr>
            <p:ph idx="1"/>
          </p:nvPr>
        </p:nvSpPr>
        <p:spPr/>
        <p:txBody>
          <a:bodyPr>
            <a:normAutofit lnSpcReduction="10000"/>
          </a:bodyPr>
          <a:lstStyle/>
          <a:p>
            <a:pPr marL="0" lvl="0" indent="0">
              <a:buNone/>
            </a:pPr>
            <a:r>
              <a:rPr lang="en-US" dirty="0"/>
              <a:t>I.  Action steps for members</a:t>
            </a:r>
          </a:p>
          <a:p>
            <a:pPr marL="0" lvl="0" indent="0">
              <a:buNone/>
            </a:pPr>
            <a:endParaRPr lang="en-US" sz="1600" dirty="0"/>
          </a:p>
          <a:p>
            <a:pPr marL="0" lvl="0" indent="0">
              <a:buNone/>
            </a:pPr>
            <a:r>
              <a:rPr lang="en-US" dirty="0"/>
              <a:t>II. Next Meeting</a:t>
            </a:r>
          </a:p>
          <a:p>
            <a:pPr lvl="1"/>
            <a:r>
              <a:rPr lang="en-US" sz="2800" dirty="0"/>
              <a:t>Goals</a:t>
            </a:r>
          </a:p>
          <a:p>
            <a:pPr lvl="1"/>
            <a:r>
              <a:rPr lang="en-US" sz="2800"/>
              <a:t>May </a:t>
            </a:r>
            <a:r>
              <a:rPr lang="en-US" sz="2800" dirty="0"/>
              <a:t>14, 2021; 10:00 a.m.</a:t>
            </a:r>
          </a:p>
          <a:p>
            <a:pPr marL="0" lvl="0" indent="0">
              <a:buNone/>
            </a:pPr>
            <a:endParaRPr lang="en-US" sz="1700" dirty="0"/>
          </a:p>
          <a:p>
            <a:pPr marL="0" lvl="0" indent="0">
              <a:buNone/>
            </a:pPr>
            <a:r>
              <a:rPr lang="en-US" dirty="0"/>
              <a:t>III. Notes</a:t>
            </a:r>
          </a:p>
          <a:p>
            <a:pPr lvl="1"/>
            <a:r>
              <a:rPr lang="en-US" dirty="0"/>
              <a:t>Please continue to upload relevant resources and data to the workgroup’s dedicated Google Drive</a:t>
            </a:r>
          </a:p>
          <a:p>
            <a:pPr lvl="1"/>
            <a:r>
              <a:rPr lang="en-US" dirty="0"/>
              <a:t>Additional comments/needs: Email sara.seitz@maryland.gov</a:t>
            </a:r>
          </a:p>
          <a:p>
            <a:pPr marL="457200" lvl="1" indent="0">
              <a:buNone/>
            </a:pPr>
            <a:endParaRPr lang="en-US" sz="2800" dirty="0"/>
          </a:p>
        </p:txBody>
      </p:sp>
      <p:sp>
        <p:nvSpPr>
          <p:cNvPr id="16" name="Slide Number Placeholder 15">
            <a:extLst>
              <a:ext uri="{FF2B5EF4-FFF2-40B4-BE49-F238E27FC236}">
                <a16:creationId xmlns:a16="http://schemas.microsoft.com/office/drawing/2014/main" id="{C05AB5DB-11E6-0642-BA3D-11DE2A62E20B}"/>
              </a:ext>
            </a:extLst>
          </p:cNvPr>
          <p:cNvSpPr>
            <a:spLocks noGrp="1"/>
          </p:cNvSpPr>
          <p:nvPr>
            <p:ph type="sldNum" sz="quarter" idx="12"/>
          </p:nvPr>
        </p:nvSpPr>
        <p:spPr/>
        <p:txBody>
          <a:bodyPr/>
          <a:lstStyle/>
          <a:p>
            <a:fld id="{EB4BE1A8-99A0-BE4B-B404-CE990ED5FA0C}" type="slidenum">
              <a:rPr lang="en-US" smtClean="0"/>
              <a:pPr/>
              <a:t>62</a:t>
            </a:fld>
            <a:endParaRPr lang="en-US" dirty="0"/>
          </a:p>
        </p:txBody>
      </p:sp>
      <p:sp>
        <p:nvSpPr>
          <p:cNvPr id="24" name="Text Placeholder 23">
            <a:extLst>
              <a:ext uri="{FF2B5EF4-FFF2-40B4-BE49-F238E27FC236}">
                <a16:creationId xmlns:a16="http://schemas.microsoft.com/office/drawing/2014/main" id="{C8541A88-A89D-0A48-9E7C-9F97B12DBA96}"/>
              </a:ext>
            </a:extLst>
          </p:cNvPr>
          <p:cNvSpPr>
            <a:spLocks noGrp="1"/>
          </p:cNvSpPr>
          <p:nvPr>
            <p:ph type="body" sz="quarter" idx="13"/>
          </p:nvPr>
        </p:nvSpPr>
        <p:spPr/>
        <p:txBody>
          <a:bodyPr/>
          <a:lstStyle/>
          <a:p>
            <a:r>
              <a:rPr lang="en-US" dirty="0"/>
              <a:t>MLARP Workgroup</a:t>
            </a:r>
          </a:p>
        </p:txBody>
      </p:sp>
    </p:spTree>
    <p:extLst>
      <p:ext uri="{BB962C8B-B14F-4D97-AF65-F5344CB8AC3E}">
        <p14:creationId xmlns:p14="http://schemas.microsoft.com/office/powerpoint/2010/main" val="3004097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540C7D-4B6A-D24F-921A-45FD52BF8132}"/>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A331CA56-EF68-B342-86C8-69860FDD6878}"/>
              </a:ext>
            </a:extLst>
          </p:cNvPr>
          <p:cNvSpPr>
            <a:spLocks noGrp="1"/>
          </p:cNvSpPr>
          <p:nvPr>
            <p:ph type="body" sz="quarter" idx="14"/>
          </p:nvPr>
        </p:nvSpPr>
        <p:spPr/>
        <p:txBody>
          <a:bodyPr>
            <a:normAutofit/>
          </a:bodyPr>
          <a:lstStyle/>
          <a:p>
            <a:r>
              <a:rPr lang="en-US" dirty="0"/>
              <a:t>Open Discussion</a:t>
            </a:r>
          </a:p>
        </p:txBody>
      </p:sp>
    </p:spTree>
    <p:extLst>
      <p:ext uri="{BB962C8B-B14F-4D97-AF65-F5344CB8AC3E}">
        <p14:creationId xmlns:p14="http://schemas.microsoft.com/office/powerpoint/2010/main" val="602960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540C7D-4B6A-D24F-921A-45FD52BF8132}"/>
              </a:ext>
            </a:extLst>
          </p:cNvPr>
          <p:cNvSpPr>
            <a:spLocks noGrp="1"/>
          </p:cNvSpPr>
          <p:nvPr>
            <p:ph type="body" sz="quarter" idx="13"/>
          </p:nvPr>
        </p:nvSpPr>
        <p:spPr>
          <a:xfrm>
            <a:off x="748771" y="1674366"/>
            <a:ext cx="7142162" cy="488950"/>
          </a:xfrm>
        </p:spPr>
        <p:txBody>
          <a:bodyPr/>
          <a:lstStyle/>
          <a:p>
            <a:r>
              <a:rPr lang="en-US" dirty="0"/>
              <a:t>Questions: sara.seitz@Maryland.gov</a:t>
            </a:r>
          </a:p>
        </p:txBody>
      </p:sp>
      <p:sp>
        <p:nvSpPr>
          <p:cNvPr id="3" name="Text Placeholder 2">
            <a:extLst>
              <a:ext uri="{FF2B5EF4-FFF2-40B4-BE49-F238E27FC236}">
                <a16:creationId xmlns:a16="http://schemas.microsoft.com/office/drawing/2014/main" id="{A331CA56-EF68-B342-86C8-69860FDD6878}"/>
              </a:ext>
            </a:extLst>
          </p:cNvPr>
          <p:cNvSpPr>
            <a:spLocks noGrp="1"/>
          </p:cNvSpPr>
          <p:nvPr>
            <p:ph type="body" sz="quarter" idx="14"/>
          </p:nvPr>
        </p:nvSpPr>
        <p:spPr/>
        <p:txBody>
          <a:bodyPr>
            <a:normAutofit/>
          </a:bodyPr>
          <a:lstStyle/>
          <a:p>
            <a:r>
              <a:rPr lang="en-US" dirty="0"/>
              <a:t>Adjournment</a:t>
            </a:r>
          </a:p>
        </p:txBody>
      </p:sp>
    </p:spTree>
    <p:extLst>
      <p:ext uri="{BB962C8B-B14F-4D97-AF65-F5344CB8AC3E}">
        <p14:creationId xmlns:p14="http://schemas.microsoft.com/office/powerpoint/2010/main" val="336520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F761B-3DDD-4EB2-B7C0-F66B6F4495AE}"/>
              </a:ext>
            </a:extLst>
          </p:cNvPr>
          <p:cNvSpPr>
            <a:spLocks noGrp="1"/>
          </p:cNvSpPr>
          <p:nvPr>
            <p:ph type="title"/>
          </p:nvPr>
        </p:nvSpPr>
        <p:spPr/>
        <p:txBody>
          <a:bodyPr>
            <a:normAutofit/>
          </a:bodyPr>
          <a:lstStyle/>
          <a:p>
            <a:r>
              <a:rPr lang="en-US" sz="3600" dirty="0"/>
              <a:t>Fiscal Year 2021 Awarded Applicants</a:t>
            </a:r>
          </a:p>
        </p:txBody>
      </p:sp>
      <p:sp>
        <p:nvSpPr>
          <p:cNvPr id="4" name="Slide Number Placeholder 3">
            <a:extLst>
              <a:ext uri="{FF2B5EF4-FFF2-40B4-BE49-F238E27FC236}">
                <a16:creationId xmlns:a16="http://schemas.microsoft.com/office/drawing/2014/main" id="{A982D9E4-5E50-4F1A-AA0F-C3143DBC3B9A}"/>
              </a:ext>
            </a:extLst>
          </p:cNvPr>
          <p:cNvSpPr>
            <a:spLocks noGrp="1"/>
          </p:cNvSpPr>
          <p:nvPr>
            <p:ph type="sldNum" sz="quarter" idx="12"/>
          </p:nvPr>
        </p:nvSpPr>
        <p:spPr/>
        <p:txBody>
          <a:bodyPr/>
          <a:lstStyle/>
          <a:p>
            <a:fld id="{EB4BE1A8-99A0-BE4B-B404-CE990ED5FA0C}" type="slidenum">
              <a:rPr lang="en-US" smtClean="0"/>
              <a:pPr/>
              <a:t>7</a:t>
            </a:fld>
            <a:endParaRPr lang="en-US" dirty="0"/>
          </a:p>
        </p:txBody>
      </p:sp>
      <p:sp>
        <p:nvSpPr>
          <p:cNvPr id="5" name="Text Placeholder 4">
            <a:extLst>
              <a:ext uri="{FF2B5EF4-FFF2-40B4-BE49-F238E27FC236}">
                <a16:creationId xmlns:a16="http://schemas.microsoft.com/office/drawing/2014/main" id="{1203157C-8C4B-4BDC-BB09-BE7FA02A389D}"/>
              </a:ext>
            </a:extLst>
          </p:cNvPr>
          <p:cNvSpPr>
            <a:spLocks noGrp="1"/>
          </p:cNvSpPr>
          <p:nvPr>
            <p:ph type="body" sz="quarter" idx="13"/>
          </p:nvPr>
        </p:nvSpPr>
        <p:spPr/>
        <p:txBody>
          <a:bodyPr/>
          <a:lstStyle/>
          <a:p>
            <a:r>
              <a:rPr lang="en-US" dirty="0"/>
              <a:t>MLARP Operational Updates</a:t>
            </a:r>
          </a:p>
        </p:txBody>
      </p:sp>
      <p:sp>
        <p:nvSpPr>
          <p:cNvPr id="10" name="TextBox 9">
            <a:extLst>
              <a:ext uri="{FF2B5EF4-FFF2-40B4-BE49-F238E27FC236}">
                <a16:creationId xmlns:a16="http://schemas.microsoft.com/office/drawing/2014/main" id="{DCD794F3-C7C3-4506-A6C9-E0ED97BED341}"/>
              </a:ext>
            </a:extLst>
          </p:cNvPr>
          <p:cNvSpPr txBox="1"/>
          <p:nvPr/>
        </p:nvSpPr>
        <p:spPr>
          <a:xfrm>
            <a:off x="491491" y="1588479"/>
            <a:ext cx="2937510" cy="400110"/>
          </a:xfrm>
          <a:prstGeom prst="rect">
            <a:avLst/>
          </a:prstGeom>
          <a:noFill/>
        </p:spPr>
        <p:txBody>
          <a:bodyPr wrap="square" rtlCol="0">
            <a:spAutoFit/>
          </a:bodyPr>
          <a:lstStyle/>
          <a:p>
            <a:r>
              <a:rPr lang="en-US" sz="2000" b="1" dirty="0"/>
              <a:t>Specialties</a:t>
            </a:r>
          </a:p>
        </p:txBody>
      </p:sp>
      <p:sp>
        <p:nvSpPr>
          <p:cNvPr id="22" name="Content Placeholder 22">
            <a:extLst>
              <a:ext uri="{FF2B5EF4-FFF2-40B4-BE49-F238E27FC236}">
                <a16:creationId xmlns:a16="http://schemas.microsoft.com/office/drawing/2014/main" id="{05B0D738-9707-41CD-B8B2-6C42DE923F23}"/>
              </a:ext>
            </a:extLst>
          </p:cNvPr>
          <p:cNvSpPr txBox="1">
            <a:spLocks/>
          </p:cNvSpPr>
          <p:nvPr/>
        </p:nvSpPr>
        <p:spPr>
          <a:xfrm>
            <a:off x="628650" y="2065867"/>
            <a:ext cx="7886700" cy="4111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463550">
              <a:buNone/>
            </a:pPr>
            <a:endParaRPr lang="en-US" dirty="0"/>
          </a:p>
          <a:p>
            <a:pPr marL="457200" lvl="1" indent="0">
              <a:buFont typeface="Arial" panose="020B0604020202020204" pitchFamily="34" charset="0"/>
              <a:buNone/>
            </a:pPr>
            <a:endParaRPr lang="en-US" sz="5400" dirty="0"/>
          </a:p>
        </p:txBody>
      </p:sp>
      <p:graphicFrame>
        <p:nvGraphicFramePr>
          <p:cNvPr id="7" name="Table 6">
            <a:extLst>
              <a:ext uri="{FF2B5EF4-FFF2-40B4-BE49-F238E27FC236}">
                <a16:creationId xmlns:a16="http://schemas.microsoft.com/office/drawing/2014/main" id="{76E67B1E-878B-4B6D-8B9A-1498A66FF3E0}"/>
              </a:ext>
            </a:extLst>
          </p:cNvPr>
          <p:cNvGraphicFramePr>
            <a:graphicFrameLocks noGrp="1"/>
          </p:cNvGraphicFramePr>
          <p:nvPr>
            <p:extLst>
              <p:ext uri="{D42A27DB-BD31-4B8C-83A1-F6EECF244321}">
                <p14:modId xmlns:p14="http://schemas.microsoft.com/office/powerpoint/2010/main" val="3065071589"/>
              </p:ext>
            </p:extLst>
          </p:nvPr>
        </p:nvGraphicFramePr>
        <p:xfrm>
          <a:off x="539616" y="2093277"/>
          <a:ext cx="2937510" cy="2595880"/>
        </p:xfrm>
        <a:graphic>
          <a:graphicData uri="http://schemas.openxmlformats.org/drawingml/2006/table">
            <a:tbl>
              <a:tblPr firstRow="1" bandRow="1">
                <a:tableStyleId>{5C22544A-7EE6-4342-B048-85BDC9FD1C3A}</a:tableStyleId>
              </a:tblPr>
              <a:tblGrid>
                <a:gridCol w="2219393">
                  <a:extLst>
                    <a:ext uri="{9D8B030D-6E8A-4147-A177-3AD203B41FA5}">
                      <a16:colId xmlns:a16="http://schemas.microsoft.com/office/drawing/2014/main" val="1477419486"/>
                    </a:ext>
                  </a:extLst>
                </a:gridCol>
                <a:gridCol w="718117">
                  <a:extLst>
                    <a:ext uri="{9D8B030D-6E8A-4147-A177-3AD203B41FA5}">
                      <a16:colId xmlns:a16="http://schemas.microsoft.com/office/drawing/2014/main" val="2402275667"/>
                    </a:ext>
                  </a:extLst>
                </a:gridCol>
              </a:tblGrid>
              <a:tr h="370840">
                <a:tc>
                  <a:txBody>
                    <a:bodyPr/>
                    <a:lstStyle/>
                    <a:p>
                      <a:r>
                        <a:rPr lang="en-US" dirty="0"/>
                        <a:t>Specialty</a:t>
                      </a:r>
                    </a:p>
                  </a:txBody>
                  <a:tcPr/>
                </a:tc>
                <a:tc>
                  <a:txBody>
                    <a:bodyPr/>
                    <a:lstStyle/>
                    <a:p>
                      <a:r>
                        <a:rPr lang="en-US" dirty="0"/>
                        <a:t>#</a:t>
                      </a:r>
                    </a:p>
                  </a:txBody>
                  <a:tcPr/>
                </a:tc>
                <a:extLst>
                  <a:ext uri="{0D108BD9-81ED-4DB2-BD59-A6C34878D82A}">
                    <a16:rowId xmlns:a16="http://schemas.microsoft.com/office/drawing/2014/main" val="3437131144"/>
                  </a:ext>
                </a:extLst>
              </a:tr>
              <a:tr h="370840">
                <a:tc>
                  <a:txBody>
                    <a:bodyPr/>
                    <a:lstStyle/>
                    <a:p>
                      <a:r>
                        <a:rPr lang="en-US" dirty="0"/>
                        <a:t>Family Medicine / GP</a:t>
                      </a:r>
                    </a:p>
                  </a:txBody>
                  <a:tcPr/>
                </a:tc>
                <a:tc>
                  <a:txBody>
                    <a:bodyPr/>
                    <a:lstStyle/>
                    <a:p>
                      <a:r>
                        <a:rPr lang="en-US" dirty="0"/>
                        <a:t>9</a:t>
                      </a:r>
                    </a:p>
                  </a:txBody>
                  <a:tcPr/>
                </a:tc>
                <a:extLst>
                  <a:ext uri="{0D108BD9-81ED-4DB2-BD59-A6C34878D82A}">
                    <a16:rowId xmlns:a16="http://schemas.microsoft.com/office/drawing/2014/main" val="4244146746"/>
                  </a:ext>
                </a:extLst>
              </a:tr>
              <a:tr h="370840">
                <a:tc>
                  <a:txBody>
                    <a:bodyPr/>
                    <a:lstStyle/>
                    <a:p>
                      <a:r>
                        <a:rPr lang="en-US" dirty="0"/>
                        <a:t>Internal Medicine</a:t>
                      </a:r>
                    </a:p>
                  </a:txBody>
                  <a:tcPr/>
                </a:tc>
                <a:tc>
                  <a:txBody>
                    <a:bodyPr/>
                    <a:lstStyle/>
                    <a:p>
                      <a:r>
                        <a:rPr lang="en-US" dirty="0"/>
                        <a:t>7</a:t>
                      </a:r>
                    </a:p>
                  </a:txBody>
                  <a:tcPr/>
                </a:tc>
                <a:extLst>
                  <a:ext uri="{0D108BD9-81ED-4DB2-BD59-A6C34878D82A}">
                    <a16:rowId xmlns:a16="http://schemas.microsoft.com/office/drawing/2014/main" val="4139458496"/>
                  </a:ext>
                </a:extLst>
              </a:tr>
              <a:tr h="370840">
                <a:tc>
                  <a:txBody>
                    <a:bodyPr/>
                    <a:lstStyle/>
                    <a:p>
                      <a:r>
                        <a:rPr lang="en-US" dirty="0"/>
                        <a:t>Pediatrics</a:t>
                      </a:r>
                    </a:p>
                  </a:txBody>
                  <a:tcPr/>
                </a:tc>
                <a:tc>
                  <a:txBody>
                    <a:bodyPr/>
                    <a:lstStyle/>
                    <a:p>
                      <a:r>
                        <a:rPr lang="en-US" dirty="0"/>
                        <a:t>5</a:t>
                      </a:r>
                    </a:p>
                  </a:txBody>
                  <a:tcPr/>
                </a:tc>
                <a:extLst>
                  <a:ext uri="{0D108BD9-81ED-4DB2-BD59-A6C34878D82A}">
                    <a16:rowId xmlns:a16="http://schemas.microsoft.com/office/drawing/2014/main" val="634186329"/>
                  </a:ext>
                </a:extLst>
              </a:tr>
              <a:tr h="370840">
                <a:tc>
                  <a:txBody>
                    <a:bodyPr/>
                    <a:lstStyle/>
                    <a:p>
                      <a:r>
                        <a:rPr lang="en-US" dirty="0"/>
                        <a:t>Psychiatry</a:t>
                      </a:r>
                    </a:p>
                  </a:txBody>
                  <a:tcPr/>
                </a:tc>
                <a:tc>
                  <a:txBody>
                    <a:bodyPr/>
                    <a:lstStyle/>
                    <a:p>
                      <a:r>
                        <a:rPr lang="en-US" dirty="0"/>
                        <a:t>4</a:t>
                      </a:r>
                    </a:p>
                  </a:txBody>
                  <a:tcPr/>
                </a:tc>
                <a:extLst>
                  <a:ext uri="{0D108BD9-81ED-4DB2-BD59-A6C34878D82A}">
                    <a16:rowId xmlns:a16="http://schemas.microsoft.com/office/drawing/2014/main" val="20935082"/>
                  </a:ext>
                </a:extLst>
              </a:tr>
              <a:tr h="370840">
                <a:tc>
                  <a:txBody>
                    <a:bodyPr/>
                    <a:lstStyle/>
                    <a:p>
                      <a:r>
                        <a:rPr lang="en-US" dirty="0"/>
                        <a:t>Specialist</a:t>
                      </a:r>
                    </a:p>
                  </a:txBody>
                  <a:tcPr/>
                </a:tc>
                <a:tc>
                  <a:txBody>
                    <a:bodyPr/>
                    <a:lstStyle/>
                    <a:p>
                      <a:r>
                        <a:rPr lang="en-US" dirty="0"/>
                        <a:t>1</a:t>
                      </a:r>
                    </a:p>
                  </a:txBody>
                  <a:tcPr/>
                </a:tc>
                <a:extLst>
                  <a:ext uri="{0D108BD9-81ED-4DB2-BD59-A6C34878D82A}">
                    <a16:rowId xmlns:a16="http://schemas.microsoft.com/office/drawing/2014/main" val="1900948753"/>
                  </a:ext>
                </a:extLst>
              </a:tr>
              <a:tr h="370840">
                <a:tc>
                  <a:txBody>
                    <a:bodyPr/>
                    <a:lstStyle/>
                    <a:p>
                      <a:r>
                        <a:rPr lang="en-US" dirty="0"/>
                        <a:t>Total</a:t>
                      </a:r>
                    </a:p>
                  </a:txBody>
                  <a:tcPr/>
                </a:tc>
                <a:tc>
                  <a:txBody>
                    <a:bodyPr/>
                    <a:lstStyle/>
                    <a:p>
                      <a:r>
                        <a:rPr lang="en-US" dirty="0"/>
                        <a:t>26</a:t>
                      </a:r>
                    </a:p>
                  </a:txBody>
                  <a:tcPr/>
                </a:tc>
                <a:extLst>
                  <a:ext uri="{0D108BD9-81ED-4DB2-BD59-A6C34878D82A}">
                    <a16:rowId xmlns:a16="http://schemas.microsoft.com/office/drawing/2014/main" val="1379251723"/>
                  </a:ext>
                </a:extLst>
              </a:tr>
            </a:tbl>
          </a:graphicData>
        </a:graphic>
      </p:graphicFrame>
      <p:graphicFrame>
        <p:nvGraphicFramePr>
          <p:cNvPr id="27" name="Chart 26">
            <a:extLst>
              <a:ext uri="{FF2B5EF4-FFF2-40B4-BE49-F238E27FC236}">
                <a16:creationId xmlns:a16="http://schemas.microsoft.com/office/drawing/2014/main" id="{73631CDD-C44E-4812-803E-B4AED5D547BA}"/>
              </a:ext>
            </a:extLst>
          </p:cNvPr>
          <p:cNvGraphicFramePr>
            <a:graphicFrameLocks/>
          </p:cNvGraphicFramePr>
          <p:nvPr>
            <p:extLst>
              <p:ext uri="{D42A27DB-BD31-4B8C-83A1-F6EECF244321}">
                <p14:modId xmlns:p14="http://schemas.microsoft.com/office/powerpoint/2010/main" val="1115813873"/>
              </p:ext>
            </p:extLst>
          </p:nvPr>
        </p:nvGraphicFramePr>
        <p:xfrm>
          <a:off x="2919663" y="1564047"/>
          <a:ext cx="6742501" cy="41110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5025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F761B-3DDD-4EB2-B7C0-F66B6F4495AE}"/>
              </a:ext>
            </a:extLst>
          </p:cNvPr>
          <p:cNvSpPr>
            <a:spLocks noGrp="1"/>
          </p:cNvSpPr>
          <p:nvPr>
            <p:ph type="title"/>
          </p:nvPr>
        </p:nvSpPr>
        <p:spPr>
          <a:xfrm>
            <a:off x="628650" y="268873"/>
            <a:ext cx="7886700" cy="1325563"/>
          </a:xfrm>
        </p:spPr>
        <p:txBody>
          <a:bodyPr/>
          <a:lstStyle/>
          <a:p>
            <a:r>
              <a:rPr lang="en-US" dirty="0"/>
              <a:t>Fiscal Year 2021 Awarded Applicants</a:t>
            </a:r>
          </a:p>
        </p:txBody>
      </p:sp>
      <p:sp>
        <p:nvSpPr>
          <p:cNvPr id="4" name="Slide Number Placeholder 3">
            <a:extLst>
              <a:ext uri="{FF2B5EF4-FFF2-40B4-BE49-F238E27FC236}">
                <a16:creationId xmlns:a16="http://schemas.microsoft.com/office/drawing/2014/main" id="{A982D9E4-5E50-4F1A-AA0F-C3143DBC3B9A}"/>
              </a:ext>
            </a:extLst>
          </p:cNvPr>
          <p:cNvSpPr>
            <a:spLocks noGrp="1"/>
          </p:cNvSpPr>
          <p:nvPr>
            <p:ph type="sldNum" sz="quarter" idx="12"/>
          </p:nvPr>
        </p:nvSpPr>
        <p:spPr/>
        <p:txBody>
          <a:bodyPr/>
          <a:lstStyle/>
          <a:p>
            <a:fld id="{EB4BE1A8-99A0-BE4B-B404-CE990ED5FA0C}" type="slidenum">
              <a:rPr lang="en-US" smtClean="0"/>
              <a:pPr/>
              <a:t>8</a:t>
            </a:fld>
            <a:endParaRPr lang="en-US" dirty="0"/>
          </a:p>
        </p:txBody>
      </p:sp>
      <p:sp>
        <p:nvSpPr>
          <p:cNvPr id="5" name="Text Placeholder 4">
            <a:extLst>
              <a:ext uri="{FF2B5EF4-FFF2-40B4-BE49-F238E27FC236}">
                <a16:creationId xmlns:a16="http://schemas.microsoft.com/office/drawing/2014/main" id="{1203157C-8C4B-4BDC-BB09-BE7FA02A389D}"/>
              </a:ext>
            </a:extLst>
          </p:cNvPr>
          <p:cNvSpPr>
            <a:spLocks noGrp="1"/>
          </p:cNvSpPr>
          <p:nvPr>
            <p:ph type="body" sz="quarter" idx="13"/>
          </p:nvPr>
        </p:nvSpPr>
        <p:spPr/>
        <p:txBody>
          <a:bodyPr/>
          <a:lstStyle/>
          <a:p>
            <a:r>
              <a:rPr lang="en-US" dirty="0"/>
              <a:t>MLARP Operational Updates</a:t>
            </a:r>
          </a:p>
        </p:txBody>
      </p:sp>
      <p:sp>
        <p:nvSpPr>
          <p:cNvPr id="22" name="Content Placeholder 22">
            <a:extLst>
              <a:ext uri="{FF2B5EF4-FFF2-40B4-BE49-F238E27FC236}">
                <a16:creationId xmlns:a16="http://schemas.microsoft.com/office/drawing/2014/main" id="{05B0D738-9707-41CD-B8B2-6C42DE923F23}"/>
              </a:ext>
            </a:extLst>
          </p:cNvPr>
          <p:cNvSpPr txBox="1">
            <a:spLocks/>
          </p:cNvSpPr>
          <p:nvPr/>
        </p:nvSpPr>
        <p:spPr>
          <a:xfrm>
            <a:off x="628650" y="2065867"/>
            <a:ext cx="7886700" cy="4111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463550">
              <a:buNone/>
            </a:pPr>
            <a:endParaRPr lang="en-US" dirty="0"/>
          </a:p>
          <a:p>
            <a:pPr marL="457200" lvl="1" indent="0">
              <a:buFont typeface="Arial" panose="020B0604020202020204" pitchFamily="34" charset="0"/>
              <a:buNone/>
            </a:pPr>
            <a:endParaRPr lang="en-US" sz="5400" dirty="0"/>
          </a:p>
        </p:txBody>
      </p:sp>
      <p:graphicFrame>
        <p:nvGraphicFramePr>
          <p:cNvPr id="11" name="Table 10">
            <a:extLst>
              <a:ext uri="{FF2B5EF4-FFF2-40B4-BE49-F238E27FC236}">
                <a16:creationId xmlns:a16="http://schemas.microsoft.com/office/drawing/2014/main" id="{22E6F277-D6FD-45C7-8874-6F63D6993433}"/>
              </a:ext>
            </a:extLst>
          </p:cNvPr>
          <p:cNvGraphicFramePr>
            <a:graphicFrameLocks noGrp="1"/>
          </p:cNvGraphicFramePr>
          <p:nvPr>
            <p:extLst>
              <p:ext uri="{D42A27DB-BD31-4B8C-83A1-F6EECF244321}">
                <p14:modId xmlns:p14="http://schemas.microsoft.com/office/powerpoint/2010/main" val="169423155"/>
              </p:ext>
            </p:extLst>
          </p:nvPr>
        </p:nvGraphicFramePr>
        <p:xfrm>
          <a:off x="625882" y="2317383"/>
          <a:ext cx="3568928" cy="2595880"/>
        </p:xfrm>
        <a:graphic>
          <a:graphicData uri="http://schemas.openxmlformats.org/drawingml/2006/table">
            <a:tbl>
              <a:tblPr firstRow="1" bandRow="1">
                <a:tableStyleId>{5C22544A-7EE6-4342-B048-85BDC9FD1C3A}</a:tableStyleId>
              </a:tblPr>
              <a:tblGrid>
                <a:gridCol w="3092467">
                  <a:extLst>
                    <a:ext uri="{9D8B030D-6E8A-4147-A177-3AD203B41FA5}">
                      <a16:colId xmlns:a16="http://schemas.microsoft.com/office/drawing/2014/main" val="1477419486"/>
                    </a:ext>
                  </a:extLst>
                </a:gridCol>
                <a:gridCol w="476461">
                  <a:extLst>
                    <a:ext uri="{9D8B030D-6E8A-4147-A177-3AD203B41FA5}">
                      <a16:colId xmlns:a16="http://schemas.microsoft.com/office/drawing/2014/main" val="2402275667"/>
                    </a:ext>
                  </a:extLst>
                </a:gridCol>
              </a:tblGrid>
              <a:tr h="370840">
                <a:tc>
                  <a:txBody>
                    <a:bodyPr/>
                    <a:lstStyle/>
                    <a:p>
                      <a:r>
                        <a:rPr lang="en-US" dirty="0"/>
                        <a:t>Site Type</a:t>
                      </a:r>
                    </a:p>
                  </a:txBody>
                  <a:tcPr/>
                </a:tc>
                <a:tc>
                  <a:txBody>
                    <a:bodyPr/>
                    <a:lstStyle/>
                    <a:p>
                      <a:r>
                        <a:rPr lang="en-US" dirty="0"/>
                        <a:t>#</a:t>
                      </a:r>
                    </a:p>
                  </a:txBody>
                  <a:tcPr/>
                </a:tc>
                <a:extLst>
                  <a:ext uri="{0D108BD9-81ED-4DB2-BD59-A6C34878D82A}">
                    <a16:rowId xmlns:a16="http://schemas.microsoft.com/office/drawing/2014/main" val="3437131144"/>
                  </a:ext>
                </a:extLst>
              </a:tr>
              <a:tr h="370840">
                <a:tc>
                  <a:txBody>
                    <a:bodyPr/>
                    <a:lstStyle/>
                    <a:p>
                      <a:r>
                        <a:rPr lang="en-US" dirty="0"/>
                        <a:t>Private practice </a:t>
                      </a:r>
                      <a:r>
                        <a:rPr lang="en-US" sz="1400" dirty="0"/>
                        <a:t>(group or private)</a:t>
                      </a:r>
                      <a:endParaRPr lang="en-US" sz="1800" b="0" i="0" kern="1200" dirty="0">
                        <a:solidFill>
                          <a:schemeClr val="dk1"/>
                        </a:solidFill>
                        <a:effectLst/>
                        <a:latin typeface="+mn-lt"/>
                        <a:ea typeface="+mn-ea"/>
                        <a:cs typeface="+mn-cs"/>
                      </a:endParaRPr>
                    </a:p>
                  </a:txBody>
                  <a:tcPr/>
                </a:tc>
                <a:tc>
                  <a:txBody>
                    <a:bodyPr/>
                    <a:lstStyle/>
                    <a:p>
                      <a:r>
                        <a:rPr lang="en-US" dirty="0"/>
                        <a:t>9</a:t>
                      </a:r>
                    </a:p>
                  </a:txBody>
                  <a:tcPr/>
                </a:tc>
                <a:extLst>
                  <a:ext uri="{0D108BD9-81ED-4DB2-BD59-A6C34878D82A}">
                    <a16:rowId xmlns:a16="http://schemas.microsoft.com/office/drawing/2014/main" val="4244146746"/>
                  </a:ext>
                </a:extLst>
              </a:tr>
              <a:tr h="370840">
                <a:tc>
                  <a:txBody>
                    <a:bodyPr/>
                    <a:lstStyle/>
                    <a:p>
                      <a:r>
                        <a:rPr lang="en-US" dirty="0"/>
                        <a:t>Hospital</a:t>
                      </a:r>
                    </a:p>
                  </a:txBody>
                  <a:tcPr/>
                </a:tc>
                <a:tc>
                  <a:txBody>
                    <a:bodyPr/>
                    <a:lstStyle/>
                    <a:p>
                      <a:r>
                        <a:rPr lang="en-US" dirty="0"/>
                        <a:t>7</a:t>
                      </a:r>
                    </a:p>
                  </a:txBody>
                  <a:tcPr/>
                </a:tc>
                <a:extLst>
                  <a:ext uri="{0D108BD9-81ED-4DB2-BD59-A6C34878D82A}">
                    <a16:rowId xmlns:a16="http://schemas.microsoft.com/office/drawing/2014/main" val="4139458496"/>
                  </a:ext>
                </a:extLst>
              </a:tr>
              <a:tr h="370840">
                <a:tc>
                  <a:txBody>
                    <a:bodyPr/>
                    <a:lstStyle/>
                    <a:p>
                      <a:r>
                        <a:rPr lang="en-US" dirty="0"/>
                        <a:t>FQHC / community clinic</a:t>
                      </a:r>
                    </a:p>
                  </a:txBody>
                  <a:tcPr/>
                </a:tc>
                <a:tc>
                  <a:txBody>
                    <a:bodyPr/>
                    <a:lstStyle/>
                    <a:p>
                      <a:r>
                        <a:rPr lang="en-US" dirty="0"/>
                        <a:t>5</a:t>
                      </a:r>
                    </a:p>
                  </a:txBody>
                  <a:tcPr/>
                </a:tc>
                <a:extLst>
                  <a:ext uri="{0D108BD9-81ED-4DB2-BD59-A6C34878D82A}">
                    <a16:rowId xmlns:a16="http://schemas.microsoft.com/office/drawing/2014/main" val="634186329"/>
                  </a:ext>
                </a:extLst>
              </a:tr>
              <a:tr h="370840">
                <a:tc>
                  <a:txBody>
                    <a:bodyPr/>
                    <a:lstStyle/>
                    <a:p>
                      <a:r>
                        <a:rPr lang="en-US" dirty="0"/>
                        <a:t>State facility </a:t>
                      </a:r>
                      <a:r>
                        <a:rPr lang="en-US" sz="1400" dirty="0"/>
                        <a:t>(i.e. hospital, LHD)</a:t>
                      </a:r>
                      <a:endParaRPr lang="en-US" dirty="0"/>
                    </a:p>
                  </a:txBody>
                  <a:tcPr/>
                </a:tc>
                <a:tc>
                  <a:txBody>
                    <a:bodyPr/>
                    <a:lstStyle/>
                    <a:p>
                      <a:r>
                        <a:rPr lang="en-US" dirty="0"/>
                        <a:t>3</a:t>
                      </a:r>
                    </a:p>
                  </a:txBody>
                  <a:tcPr/>
                </a:tc>
                <a:extLst>
                  <a:ext uri="{0D108BD9-81ED-4DB2-BD59-A6C34878D82A}">
                    <a16:rowId xmlns:a16="http://schemas.microsoft.com/office/drawing/2014/main" val="20935082"/>
                  </a:ext>
                </a:extLst>
              </a:tr>
              <a:tr h="370840">
                <a:tc>
                  <a:txBody>
                    <a:bodyPr/>
                    <a:lstStyle/>
                    <a:p>
                      <a:r>
                        <a:rPr lang="en-US" dirty="0"/>
                        <a:t>Correctional facility</a:t>
                      </a:r>
                    </a:p>
                  </a:txBody>
                  <a:tcPr/>
                </a:tc>
                <a:tc>
                  <a:txBody>
                    <a:bodyPr/>
                    <a:lstStyle/>
                    <a:p>
                      <a:r>
                        <a:rPr lang="en-US" dirty="0"/>
                        <a:t>2</a:t>
                      </a:r>
                    </a:p>
                  </a:txBody>
                  <a:tcPr/>
                </a:tc>
                <a:extLst>
                  <a:ext uri="{0D108BD9-81ED-4DB2-BD59-A6C34878D82A}">
                    <a16:rowId xmlns:a16="http://schemas.microsoft.com/office/drawing/2014/main" val="1900948753"/>
                  </a:ext>
                </a:extLst>
              </a:tr>
              <a:tr h="370840">
                <a:tc>
                  <a:txBody>
                    <a:bodyPr/>
                    <a:lstStyle/>
                    <a:p>
                      <a:r>
                        <a:rPr lang="en-US" dirty="0"/>
                        <a:t>Total</a:t>
                      </a:r>
                    </a:p>
                  </a:txBody>
                  <a:tcPr/>
                </a:tc>
                <a:tc>
                  <a:txBody>
                    <a:bodyPr/>
                    <a:lstStyle/>
                    <a:p>
                      <a:r>
                        <a:rPr lang="en-US" dirty="0"/>
                        <a:t>26</a:t>
                      </a:r>
                    </a:p>
                  </a:txBody>
                  <a:tcPr/>
                </a:tc>
                <a:extLst>
                  <a:ext uri="{0D108BD9-81ED-4DB2-BD59-A6C34878D82A}">
                    <a16:rowId xmlns:a16="http://schemas.microsoft.com/office/drawing/2014/main" val="1379251723"/>
                  </a:ext>
                </a:extLst>
              </a:tr>
            </a:tbl>
          </a:graphicData>
        </a:graphic>
      </p:graphicFrame>
      <p:sp>
        <p:nvSpPr>
          <p:cNvPr id="12" name="TextBox 11">
            <a:extLst>
              <a:ext uri="{FF2B5EF4-FFF2-40B4-BE49-F238E27FC236}">
                <a16:creationId xmlns:a16="http://schemas.microsoft.com/office/drawing/2014/main" id="{BDD6E25D-4A6B-4456-9D4E-2F5042B9EBB4}"/>
              </a:ext>
            </a:extLst>
          </p:cNvPr>
          <p:cNvSpPr txBox="1"/>
          <p:nvPr/>
        </p:nvSpPr>
        <p:spPr>
          <a:xfrm>
            <a:off x="628650" y="1879438"/>
            <a:ext cx="3136196" cy="400110"/>
          </a:xfrm>
          <a:prstGeom prst="rect">
            <a:avLst/>
          </a:prstGeom>
          <a:noFill/>
        </p:spPr>
        <p:txBody>
          <a:bodyPr wrap="square" rtlCol="0">
            <a:spAutoFit/>
          </a:bodyPr>
          <a:lstStyle/>
          <a:p>
            <a:r>
              <a:rPr lang="en-US" sz="2000" b="1" dirty="0"/>
              <a:t>Site Types</a:t>
            </a:r>
          </a:p>
        </p:txBody>
      </p:sp>
      <p:graphicFrame>
        <p:nvGraphicFramePr>
          <p:cNvPr id="13" name="Chart 12">
            <a:extLst>
              <a:ext uri="{FF2B5EF4-FFF2-40B4-BE49-F238E27FC236}">
                <a16:creationId xmlns:a16="http://schemas.microsoft.com/office/drawing/2014/main" id="{0F59E9AA-9B32-4B96-A786-A72EB579F20D}"/>
              </a:ext>
            </a:extLst>
          </p:cNvPr>
          <p:cNvGraphicFramePr>
            <a:graphicFrameLocks/>
          </p:cNvGraphicFramePr>
          <p:nvPr>
            <p:extLst>
              <p:ext uri="{D42A27DB-BD31-4B8C-83A1-F6EECF244321}">
                <p14:modId xmlns:p14="http://schemas.microsoft.com/office/powerpoint/2010/main" val="2653401619"/>
              </p:ext>
            </p:extLst>
          </p:nvPr>
        </p:nvGraphicFramePr>
        <p:xfrm>
          <a:off x="3176336" y="1284232"/>
          <a:ext cx="6561221" cy="44588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427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F761B-3DDD-4EB2-B7C0-F66B6F4495AE}"/>
              </a:ext>
            </a:extLst>
          </p:cNvPr>
          <p:cNvSpPr>
            <a:spLocks noGrp="1"/>
          </p:cNvSpPr>
          <p:nvPr>
            <p:ph type="title"/>
          </p:nvPr>
        </p:nvSpPr>
        <p:spPr/>
        <p:txBody>
          <a:bodyPr/>
          <a:lstStyle/>
          <a:p>
            <a:r>
              <a:rPr lang="en-US" dirty="0"/>
              <a:t>Fiscal Year 2021 Awarded Applicants</a:t>
            </a:r>
          </a:p>
        </p:txBody>
      </p:sp>
      <p:sp>
        <p:nvSpPr>
          <p:cNvPr id="4" name="Slide Number Placeholder 3">
            <a:extLst>
              <a:ext uri="{FF2B5EF4-FFF2-40B4-BE49-F238E27FC236}">
                <a16:creationId xmlns:a16="http://schemas.microsoft.com/office/drawing/2014/main" id="{A982D9E4-5E50-4F1A-AA0F-C3143DBC3B9A}"/>
              </a:ext>
            </a:extLst>
          </p:cNvPr>
          <p:cNvSpPr>
            <a:spLocks noGrp="1"/>
          </p:cNvSpPr>
          <p:nvPr>
            <p:ph type="sldNum" sz="quarter" idx="12"/>
          </p:nvPr>
        </p:nvSpPr>
        <p:spPr/>
        <p:txBody>
          <a:bodyPr/>
          <a:lstStyle/>
          <a:p>
            <a:fld id="{EB4BE1A8-99A0-BE4B-B404-CE990ED5FA0C}" type="slidenum">
              <a:rPr lang="en-US" smtClean="0"/>
              <a:pPr/>
              <a:t>9</a:t>
            </a:fld>
            <a:endParaRPr lang="en-US" dirty="0"/>
          </a:p>
        </p:txBody>
      </p:sp>
      <p:sp>
        <p:nvSpPr>
          <p:cNvPr id="5" name="Text Placeholder 4">
            <a:extLst>
              <a:ext uri="{FF2B5EF4-FFF2-40B4-BE49-F238E27FC236}">
                <a16:creationId xmlns:a16="http://schemas.microsoft.com/office/drawing/2014/main" id="{1203157C-8C4B-4BDC-BB09-BE7FA02A389D}"/>
              </a:ext>
            </a:extLst>
          </p:cNvPr>
          <p:cNvSpPr>
            <a:spLocks noGrp="1"/>
          </p:cNvSpPr>
          <p:nvPr>
            <p:ph type="body" sz="quarter" idx="13"/>
          </p:nvPr>
        </p:nvSpPr>
        <p:spPr/>
        <p:txBody>
          <a:bodyPr/>
          <a:lstStyle/>
          <a:p>
            <a:r>
              <a:rPr lang="en-US" dirty="0"/>
              <a:t>MLARP Operational Updates</a:t>
            </a:r>
          </a:p>
        </p:txBody>
      </p:sp>
      <p:pic>
        <p:nvPicPr>
          <p:cNvPr id="1028" name="Picture 4" descr="https://msa.maryland.gov/msa/mdmanual/36loc/images/02maps/seatb.jpg">
            <a:extLst>
              <a:ext uri="{FF2B5EF4-FFF2-40B4-BE49-F238E27FC236}">
                <a16:creationId xmlns:a16="http://schemas.microsoft.com/office/drawing/2014/main" id="{FADF60F0-EC0E-4078-8F7D-1D035333203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216" t="9212" r="3821" b="10932"/>
          <a:stretch/>
        </p:blipFill>
        <p:spPr bwMode="auto">
          <a:xfrm>
            <a:off x="639411" y="2021484"/>
            <a:ext cx="797814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92D509-CD73-49FF-9F74-084BAA3F1734}"/>
              </a:ext>
            </a:extLst>
          </p:cNvPr>
          <p:cNvSpPr txBox="1"/>
          <p:nvPr/>
        </p:nvSpPr>
        <p:spPr>
          <a:xfrm>
            <a:off x="452824" y="3374370"/>
            <a:ext cx="3554730" cy="3143250"/>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0D700394-FF4A-47A1-9B63-7FDEFD121441}"/>
              </a:ext>
            </a:extLst>
          </p:cNvPr>
          <p:cNvSpPr txBox="1"/>
          <p:nvPr/>
        </p:nvSpPr>
        <p:spPr>
          <a:xfrm>
            <a:off x="628650" y="6026472"/>
            <a:ext cx="5242560" cy="548640"/>
          </a:xfrm>
          <a:prstGeom prst="rect">
            <a:avLst/>
          </a:prstGeom>
          <a:solidFill>
            <a:schemeClr val="bg1"/>
          </a:solidFill>
        </p:spPr>
        <p:txBody>
          <a:bodyPr wrap="square" rtlCol="0">
            <a:spAutoFit/>
          </a:bodyPr>
          <a:lstStyle/>
          <a:p>
            <a:endParaRPr lang="en-US" dirty="0"/>
          </a:p>
        </p:txBody>
      </p:sp>
      <p:sp>
        <p:nvSpPr>
          <p:cNvPr id="13" name="Oval 12">
            <a:extLst>
              <a:ext uri="{FF2B5EF4-FFF2-40B4-BE49-F238E27FC236}">
                <a16:creationId xmlns:a16="http://schemas.microsoft.com/office/drawing/2014/main" id="{74864D10-F912-4D56-9E01-B8ED359C0BE9}"/>
              </a:ext>
            </a:extLst>
          </p:cNvPr>
          <p:cNvSpPr/>
          <p:nvPr/>
        </p:nvSpPr>
        <p:spPr>
          <a:xfrm>
            <a:off x="1907148" y="2660602"/>
            <a:ext cx="488950" cy="436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4" name="Oval 13">
            <a:extLst>
              <a:ext uri="{FF2B5EF4-FFF2-40B4-BE49-F238E27FC236}">
                <a16:creationId xmlns:a16="http://schemas.microsoft.com/office/drawing/2014/main" id="{D7ADBBCB-F3FA-4A99-AFD2-6196D138B34B}"/>
              </a:ext>
            </a:extLst>
          </p:cNvPr>
          <p:cNvSpPr/>
          <p:nvPr/>
        </p:nvSpPr>
        <p:spPr>
          <a:xfrm>
            <a:off x="4546374" y="2867184"/>
            <a:ext cx="488950" cy="436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5" name="Oval 14">
            <a:extLst>
              <a:ext uri="{FF2B5EF4-FFF2-40B4-BE49-F238E27FC236}">
                <a16:creationId xmlns:a16="http://schemas.microsoft.com/office/drawing/2014/main" id="{47FAEB02-8C07-4757-9005-8AF98EDFC7D9}"/>
              </a:ext>
            </a:extLst>
          </p:cNvPr>
          <p:cNvSpPr/>
          <p:nvPr/>
        </p:nvSpPr>
        <p:spPr>
          <a:xfrm>
            <a:off x="5461670" y="3039226"/>
            <a:ext cx="488950" cy="436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6" name="Oval 15">
            <a:extLst>
              <a:ext uri="{FF2B5EF4-FFF2-40B4-BE49-F238E27FC236}">
                <a16:creationId xmlns:a16="http://schemas.microsoft.com/office/drawing/2014/main" id="{6D1943F3-47D7-4F3E-9015-E76F34A022DF}"/>
              </a:ext>
            </a:extLst>
          </p:cNvPr>
          <p:cNvSpPr/>
          <p:nvPr/>
        </p:nvSpPr>
        <p:spPr>
          <a:xfrm>
            <a:off x="7268579" y="5237835"/>
            <a:ext cx="488950" cy="436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0" name="TextBox 9">
            <a:extLst>
              <a:ext uri="{FF2B5EF4-FFF2-40B4-BE49-F238E27FC236}">
                <a16:creationId xmlns:a16="http://schemas.microsoft.com/office/drawing/2014/main" id="{DCD794F3-C7C3-4506-A6C9-E0ED97BED341}"/>
              </a:ext>
            </a:extLst>
          </p:cNvPr>
          <p:cNvSpPr txBox="1"/>
          <p:nvPr/>
        </p:nvSpPr>
        <p:spPr>
          <a:xfrm>
            <a:off x="760027" y="1561069"/>
            <a:ext cx="7077178" cy="400110"/>
          </a:xfrm>
          <a:prstGeom prst="rect">
            <a:avLst/>
          </a:prstGeom>
          <a:noFill/>
        </p:spPr>
        <p:txBody>
          <a:bodyPr wrap="square" rtlCol="0">
            <a:spAutoFit/>
          </a:bodyPr>
          <a:lstStyle/>
          <a:p>
            <a:r>
              <a:rPr lang="en-US" sz="2000" b="1" dirty="0"/>
              <a:t>Geographic Distribution of Practice Sites by Region</a:t>
            </a:r>
          </a:p>
        </p:txBody>
      </p:sp>
      <p:graphicFrame>
        <p:nvGraphicFramePr>
          <p:cNvPr id="24" name="Table 23">
            <a:extLst>
              <a:ext uri="{FF2B5EF4-FFF2-40B4-BE49-F238E27FC236}">
                <a16:creationId xmlns:a16="http://schemas.microsoft.com/office/drawing/2014/main" id="{281B288C-7109-44F2-A29E-24DA3E8120C0}"/>
              </a:ext>
            </a:extLst>
          </p:cNvPr>
          <p:cNvGraphicFramePr>
            <a:graphicFrameLocks noGrp="1"/>
          </p:cNvGraphicFramePr>
          <p:nvPr>
            <p:extLst>
              <p:ext uri="{D42A27DB-BD31-4B8C-83A1-F6EECF244321}">
                <p14:modId xmlns:p14="http://schemas.microsoft.com/office/powerpoint/2010/main" val="3520247424"/>
              </p:ext>
            </p:extLst>
          </p:nvPr>
        </p:nvGraphicFramePr>
        <p:xfrm>
          <a:off x="481414" y="3895730"/>
          <a:ext cx="3340417" cy="1483360"/>
        </p:xfrm>
        <a:graphic>
          <a:graphicData uri="http://schemas.openxmlformats.org/drawingml/2006/table">
            <a:tbl>
              <a:tblPr firstRow="1" bandRow="1">
                <a:tableStyleId>{5C22544A-7EE6-4342-B048-85BDC9FD1C3A}</a:tableStyleId>
              </a:tblPr>
              <a:tblGrid>
                <a:gridCol w="2894463">
                  <a:extLst>
                    <a:ext uri="{9D8B030D-6E8A-4147-A177-3AD203B41FA5}">
                      <a16:colId xmlns:a16="http://schemas.microsoft.com/office/drawing/2014/main" val="1477419486"/>
                    </a:ext>
                  </a:extLst>
                </a:gridCol>
                <a:gridCol w="445954">
                  <a:extLst>
                    <a:ext uri="{9D8B030D-6E8A-4147-A177-3AD203B41FA5}">
                      <a16:colId xmlns:a16="http://schemas.microsoft.com/office/drawing/2014/main" val="2402275667"/>
                    </a:ext>
                  </a:extLst>
                </a:gridCol>
              </a:tblGrid>
              <a:tr h="370840">
                <a:tc>
                  <a:txBody>
                    <a:bodyPr/>
                    <a:lstStyle/>
                    <a:p>
                      <a:r>
                        <a:rPr lang="en-US" dirty="0"/>
                        <a:t>Rural/Non-rural Designation</a:t>
                      </a:r>
                    </a:p>
                  </a:txBody>
                  <a:tcPr/>
                </a:tc>
                <a:tc>
                  <a:txBody>
                    <a:bodyPr/>
                    <a:lstStyle/>
                    <a:p>
                      <a:r>
                        <a:rPr lang="en-US" dirty="0"/>
                        <a:t>#</a:t>
                      </a:r>
                    </a:p>
                  </a:txBody>
                  <a:tcPr/>
                </a:tc>
                <a:extLst>
                  <a:ext uri="{0D108BD9-81ED-4DB2-BD59-A6C34878D82A}">
                    <a16:rowId xmlns:a16="http://schemas.microsoft.com/office/drawing/2014/main" val="3437131144"/>
                  </a:ext>
                </a:extLst>
              </a:tr>
              <a:tr h="370840">
                <a:tc>
                  <a:txBody>
                    <a:bodyPr/>
                    <a:lstStyle/>
                    <a:p>
                      <a:r>
                        <a:rPr lang="en-US" dirty="0"/>
                        <a:t>State-designated rural</a:t>
                      </a:r>
                    </a:p>
                  </a:txBody>
                  <a:tcPr/>
                </a:tc>
                <a:tc>
                  <a:txBody>
                    <a:bodyPr/>
                    <a:lstStyle/>
                    <a:p>
                      <a:r>
                        <a:rPr lang="en-US" dirty="0"/>
                        <a:t>15</a:t>
                      </a:r>
                    </a:p>
                  </a:txBody>
                  <a:tcPr/>
                </a:tc>
                <a:extLst>
                  <a:ext uri="{0D108BD9-81ED-4DB2-BD59-A6C34878D82A}">
                    <a16:rowId xmlns:a16="http://schemas.microsoft.com/office/drawing/2014/main" val="4244146746"/>
                  </a:ext>
                </a:extLst>
              </a:tr>
              <a:tr h="370840">
                <a:tc>
                  <a:txBody>
                    <a:bodyPr/>
                    <a:lstStyle/>
                    <a:p>
                      <a:r>
                        <a:rPr lang="en-US" dirty="0"/>
                        <a:t>Non-rural</a:t>
                      </a:r>
                    </a:p>
                  </a:txBody>
                  <a:tcPr/>
                </a:tc>
                <a:tc>
                  <a:txBody>
                    <a:bodyPr/>
                    <a:lstStyle/>
                    <a:p>
                      <a:r>
                        <a:rPr lang="en-US" dirty="0"/>
                        <a:t>11</a:t>
                      </a:r>
                    </a:p>
                  </a:txBody>
                  <a:tcPr/>
                </a:tc>
                <a:extLst>
                  <a:ext uri="{0D108BD9-81ED-4DB2-BD59-A6C34878D82A}">
                    <a16:rowId xmlns:a16="http://schemas.microsoft.com/office/drawing/2014/main" val="4139458496"/>
                  </a:ext>
                </a:extLst>
              </a:tr>
              <a:tr h="370840">
                <a:tc>
                  <a:txBody>
                    <a:bodyPr/>
                    <a:lstStyle/>
                    <a:p>
                      <a:r>
                        <a:rPr lang="en-US" dirty="0"/>
                        <a:t>Total</a:t>
                      </a:r>
                    </a:p>
                  </a:txBody>
                  <a:tcPr/>
                </a:tc>
                <a:tc>
                  <a:txBody>
                    <a:bodyPr/>
                    <a:lstStyle/>
                    <a:p>
                      <a:r>
                        <a:rPr lang="en-US" dirty="0"/>
                        <a:t>26</a:t>
                      </a:r>
                    </a:p>
                  </a:txBody>
                  <a:tcPr/>
                </a:tc>
                <a:extLst>
                  <a:ext uri="{0D108BD9-81ED-4DB2-BD59-A6C34878D82A}">
                    <a16:rowId xmlns:a16="http://schemas.microsoft.com/office/drawing/2014/main" val="1379251723"/>
                  </a:ext>
                </a:extLst>
              </a:tr>
            </a:tbl>
          </a:graphicData>
        </a:graphic>
      </p:graphicFrame>
      <p:sp>
        <p:nvSpPr>
          <p:cNvPr id="25" name="Oval 24">
            <a:extLst>
              <a:ext uri="{FF2B5EF4-FFF2-40B4-BE49-F238E27FC236}">
                <a16:creationId xmlns:a16="http://schemas.microsoft.com/office/drawing/2014/main" id="{921E95CC-2CBF-4925-86AA-038112131254}"/>
              </a:ext>
            </a:extLst>
          </p:cNvPr>
          <p:cNvSpPr/>
          <p:nvPr/>
        </p:nvSpPr>
        <p:spPr>
          <a:xfrm>
            <a:off x="6637992" y="3824546"/>
            <a:ext cx="488950" cy="436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Tree>
    <p:extLst>
      <p:ext uri="{BB962C8B-B14F-4D97-AF65-F5344CB8AC3E}">
        <p14:creationId xmlns:p14="http://schemas.microsoft.com/office/powerpoint/2010/main" val="34703604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AC51B964D87DC4F99D5B4B6302DCEE1" ma:contentTypeVersion="14" ma:contentTypeDescription="Create a new document." ma:contentTypeScope="" ma:versionID="4e7a663794bb9caad657b3a194f5f6f3">
  <xsd:schema xmlns:xsd="http://www.w3.org/2001/XMLSchema" xmlns:xs="http://www.w3.org/2001/XMLSchema" xmlns:p="http://schemas.microsoft.com/office/2006/metadata/properties" xmlns:ns1="http://schemas.microsoft.com/sharepoint/v3" xmlns:ns2="1dc5e53a-c1e0-4483-b47b-900e6e4e187a" targetNamespace="http://schemas.microsoft.com/office/2006/metadata/properties" ma:root="true" ma:fieldsID="b312af64f8857040d653acd1f585ee08" ns1:_="" ns2:_="">
    <xsd:import namespace="http://schemas.microsoft.com/sharepoint/v3"/>
    <xsd:import namespace="1dc5e53a-c1e0-4483-b47b-900e6e4e187a"/>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c5e53a-c1e0-4483-b47b-900e6e4e187a"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BC1CC0-A4AD-4AC9-848B-40D54645D4A2}"/>
</file>

<file path=customXml/itemProps2.xml><?xml version="1.0" encoding="utf-8"?>
<ds:datastoreItem xmlns:ds="http://schemas.openxmlformats.org/officeDocument/2006/customXml" ds:itemID="{A29792EB-13FB-4E14-A99B-9D91550D8133}"/>
</file>

<file path=customXml/itemProps3.xml><?xml version="1.0" encoding="utf-8"?>
<ds:datastoreItem xmlns:ds="http://schemas.openxmlformats.org/officeDocument/2006/customXml" ds:itemID="{168E7933-9DD5-467F-A3EE-7CD9015CE16D}"/>
</file>

<file path=customXml/itemProps4.xml><?xml version="1.0" encoding="utf-8"?>
<ds:datastoreItem xmlns:ds="http://schemas.openxmlformats.org/officeDocument/2006/customXml" ds:itemID="{E5D4A9D2-4A90-4717-B23E-4EDC40EFC3B9}"/>
</file>

<file path=docProps/app.xml><?xml version="1.0" encoding="utf-8"?>
<Properties xmlns="http://schemas.openxmlformats.org/officeDocument/2006/extended-properties" xmlns:vt="http://schemas.openxmlformats.org/officeDocument/2006/docPropsVTypes">
  <Template>Office Theme</Template>
  <TotalTime>2793</TotalTime>
  <Words>4473</Words>
  <Application>Microsoft Office PowerPoint</Application>
  <PresentationFormat>On-screen Show (4:3)</PresentationFormat>
  <Paragraphs>807</Paragraphs>
  <Slides>64</Slides>
  <Notes>40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64</vt:i4>
      </vt:variant>
    </vt:vector>
  </HeadingPairs>
  <TitlesOfParts>
    <vt:vector size="75" baseType="lpstr">
      <vt:lpstr>Adobe Devanagari</vt:lpstr>
      <vt:lpstr>Arial</vt:lpstr>
      <vt:lpstr>Calibri</vt:lpstr>
      <vt:lpstr>Calibri Light</vt:lpstr>
      <vt:lpstr>Courier New</vt:lpstr>
      <vt:lpstr>Tahoma</vt:lpstr>
      <vt:lpstr>Times New Roman</vt:lpstr>
      <vt:lpstr>Wingdings</vt:lpstr>
      <vt:lpstr>Office Theme</vt:lpstr>
      <vt:lpstr>Default Design</vt:lpstr>
      <vt:lpstr>1_Office Theme</vt:lpstr>
      <vt:lpstr>Maryland Loan Assistance Repayment Program for Physicians and Physician Assistants Workgroup</vt:lpstr>
      <vt:lpstr>Agenda</vt:lpstr>
      <vt:lpstr>Welcome/ Roll Call</vt:lpstr>
      <vt:lpstr>PowerPoint Presentation</vt:lpstr>
      <vt:lpstr>Opening Business/ Remarks</vt:lpstr>
      <vt:lpstr>MLARP Operational Updates</vt:lpstr>
      <vt:lpstr>Fiscal Year 2021 Awarded Applicants</vt:lpstr>
      <vt:lpstr>Fiscal Year 2021 Awarded Applicants</vt:lpstr>
      <vt:lpstr>Fiscal Year 2021 Awarded Applicants</vt:lpstr>
      <vt:lpstr>PowerPoint Presentation</vt:lpstr>
      <vt:lpstr>Alaska’s SHARP Program  </vt:lpstr>
      <vt:lpstr>Access to Healthcare</vt:lpstr>
      <vt:lpstr>PowerPoint Presentation</vt:lpstr>
      <vt:lpstr>National Trends</vt:lpstr>
      <vt:lpstr>SHARP:  Why</vt:lpstr>
      <vt:lpstr>SHARP:  Strategy</vt:lpstr>
      <vt:lpstr>Program Structure</vt:lpstr>
      <vt:lpstr>Stakeholder Relationships</vt:lpstr>
      <vt:lpstr>Alaska’s HC Workforce System</vt:lpstr>
      <vt:lpstr>SHARP:  History</vt:lpstr>
      <vt:lpstr>PowerPoint Presentation</vt:lpstr>
      <vt:lpstr>Data Collection &amp; Analysis</vt:lpstr>
      <vt:lpstr>PowerPoint Presentation</vt:lpstr>
      <vt:lpstr>PowerPoint Presentation</vt:lpstr>
      <vt:lpstr>PowerPoint Presentation</vt:lpstr>
      <vt:lpstr>SHARP-3:  The Road Ahead</vt:lpstr>
      <vt:lpstr>SHARP-3:  Practitioner Tiers</vt:lpstr>
      <vt:lpstr>SHARP-3:  Award Amounts</vt:lpstr>
      <vt:lpstr>For more information...</vt:lpstr>
      <vt:lpstr>  Office of Statewide Health Planning and Development (OSHPD)  California’s Physician Workforce Programs</vt:lpstr>
      <vt:lpstr>Contents</vt:lpstr>
      <vt:lpstr>Healthcare Workforce Development Division</vt:lpstr>
      <vt:lpstr>Loan Repayment Programs</vt:lpstr>
      <vt:lpstr>California State Loan Repayment Program (SLRP)</vt:lpstr>
      <vt:lpstr>County Medical Services Program Loan Repayment Program (CMSP LRP)</vt:lpstr>
      <vt:lpstr>Steven M. Thompson Physician Corps Loan Repayment Program (STLRP)</vt:lpstr>
      <vt:lpstr>Steven M. Thompson Physician Corps Loan Repayment Program: Disciplines</vt:lpstr>
      <vt:lpstr>Loan Repayment Awards Summary  </vt:lpstr>
      <vt:lpstr>Song-Brown Workforce Training Program</vt:lpstr>
      <vt:lpstr>Psychiatric Residency Expansion</vt:lpstr>
      <vt:lpstr>Challenges </vt:lpstr>
      <vt:lpstr>MLARP Workgroup Meeting Provider Data for Shortage Designations</vt:lpstr>
      <vt:lpstr>PowerPoint Presentation</vt:lpstr>
      <vt:lpstr>Primary Care Office (PCO)</vt:lpstr>
      <vt:lpstr>Principal Functions</vt:lpstr>
      <vt:lpstr>PowerPoint Presentation</vt:lpstr>
      <vt:lpstr>PCO Shortage Designation – Types &amp; Disciplines</vt:lpstr>
      <vt:lpstr>Benefits</vt:lpstr>
      <vt:lpstr>Types of Providers Reviewed</vt:lpstr>
      <vt:lpstr>Provider Data Cycle</vt:lpstr>
      <vt:lpstr>Poll of 37 States – Provider Validation</vt:lpstr>
      <vt:lpstr>Provider Data – Validated</vt:lpstr>
      <vt:lpstr>Provider Data – Inferred</vt:lpstr>
      <vt:lpstr>Provider Data – Not Validated</vt:lpstr>
      <vt:lpstr>Dental, Primary Care &amp; Mental Health Provider Concerns</vt:lpstr>
      <vt:lpstr>Results &amp; Next Steps</vt:lpstr>
      <vt:lpstr>Questions</vt:lpstr>
      <vt:lpstr>Thank You!</vt:lpstr>
      <vt:lpstr>PowerPoint Presentation</vt:lpstr>
      <vt:lpstr>Discussion</vt:lpstr>
      <vt:lpstr>PowerPoint Presentation</vt:lpstr>
      <vt:lpstr>Next Steps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FORENSIC CHALLENGES IN DETERMINING CAUSE OF DEATH</dc:title>
  <dc:creator>Maureen C. Regan -MDH-</dc:creator>
  <cp:lastModifiedBy>Sade Diggs</cp:lastModifiedBy>
  <cp:revision>111</cp:revision>
  <cp:lastPrinted>2019-09-12T15:16:54Z</cp:lastPrinted>
  <dcterms:created xsi:type="dcterms:W3CDTF">2018-02-09T14:13:56Z</dcterms:created>
  <dcterms:modified xsi:type="dcterms:W3CDTF">2021-03-19T13:57:37Z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0x0101008AC51B964D87DC4F99D5B4B6302DCEE1</vt:lpwstr>
  </property>
</Properties>
</file>