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60" r:id="rId4"/>
    <p:sldId id="261" r:id="rId5"/>
    <p:sldId id="262" r:id="rId6"/>
    <p:sldId id="264" r:id="rId7"/>
    <p:sldId id="263" r:id="rId8"/>
    <p:sldId id="274" r:id="rId9"/>
    <p:sldId id="276" r:id="rId10"/>
    <p:sldId id="275" r:id="rId11"/>
    <p:sldId id="265" r:id="rId12"/>
    <p:sldId id="272" r:id="rId13"/>
    <p:sldId id="270" r:id="rId14"/>
    <p:sldId id="27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E"/>
    <a:srgbClr val="002A40"/>
    <a:srgbClr val="000C40"/>
    <a:srgbClr val="000040"/>
    <a:srgbClr val="FFCC00"/>
    <a:srgbClr val="0008A7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660"/>
  </p:normalViewPr>
  <p:slideViewPr>
    <p:cSldViewPr>
      <p:cViewPr>
        <p:scale>
          <a:sx n="95" d="100"/>
          <a:sy n="95" d="100"/>
        </p:scale>
        <p:origin x="78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17B4D-3F14-43CD-8D67-56DDF4A0B598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FF601-8DED-4415-A867-80AF43656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16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3E638-368B-425A-8A0D-4A2BE6197D52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C8A36-D3D8-4378-9996-D3045BEB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5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mild winter could be in store for much of the United States this winter according to NOAA’s Climate Prediction Center. In the U.S. Winter Outlook for December through February, above-average temperatures are most likely across the northern and western U.S., Alaska and Hawaii. Additionally, El Nino has a 70 to 75 percent chance of developing.</a:t>
            </a:r>
          </a:p>
          <a:p>
            <a:pPr rtl="0" fontAlgn="base"/>
            <a:endParaRPr lang="en-US" dirty="0"/>
          </a:p>
          <a:p>
            <a:r>
              <a:rPr lang="en-US" dirty="0"/>
              <a:t>The Southeast, Tennessee Valley, Ohio Valley and Mid-Atlantic all have equal chances for below-, near- or above-average temperatures.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C8A36-D3D8-4378-9996-D3045BEBDF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00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Wetter-than-average conditions are favored across the southern tier of the U.S., and up into the Mid-Atlantic. Northern Florida and southern Georgia have the greatest odds for above-average precipitation this winter.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C8A36-D3D8-4378-9996-D3045BEBDF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3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 userDrawn="1"/>
        </p:nvSpPr>
        <p:spPr>
          <a:xfrm rot="10800000">
            <a:off x="-76200" y="3953203"/>
            <a:ext cx="9296400" cy="1316723"/>
          </a:xfrm>
          <a:prstGeom prst="flowChartDocument">
            <a:avLst/>
          </a:prstGeom>
          <a:gradFill flip="none" rotWithShape="1">
            <a:gsLst>
              <a:gs pos="1000">
                <a:schemeClr val="tx1"/>
              </a:gs>
              <a:gs pos="50000">
                <a:srgbClr val="002A5E"/>
              </a:gs>
              <a:gs pos="100000">
                <a:srgbClr val="002A5E"/>
              </a:gs>
            </a:gsLst>
            <a:lin ang="5400000" scaled="1"/>
            <a:tileRect/>
          </a:gradFill>
          <a:ln w="57150">
            <a:solidFill>
              <a:srgbClr val="E39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Microsoft Tai Le"/>
                <a:ea typeface="Calibri"/>
                <a:cs typeface="Times New Roman"/>
              </a:rPr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155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838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36620" y="4396121"/>
            <a:ext cx="6864380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MARYLAND EMERGENCY MANAGEMENT AGENCY</a:t>
            </a:r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169664"/>
            <a:ext cx="841248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0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27218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lowchart: Document 3"/>
          <p:cNvSpPr/>
          <p:nvPr userDrawn="1"/>
        </p:nvSpPr>
        <p:spPr>
          <a:xfrm rot="10800000">
            <a:off x="-76200" y="4400550"/>
            <a:ext cx="9296400" cy="838200"/>
          </a:xfrm>
          <a:prstGeom prst="flowChartDocument">
            <a:avLst/>
          </a:prstGeom>
          <a:gradFill flip="none" rotWithShape="1">
            <a:gsLst>
              <a:gs pos="1000">
                <a:schemeClr val="tx1"/>
              </a:gs>
              <a:gs pos="50000">
                <a:srgbClr val="002A5E"/>
              </a:gs>
              <a:gs pos="100000">
                <a:srgbClr val="002A5E"/>
              </a:gs>
            </a:gsLst>
            <a:lin ang="5400000" scaled="1"/>
            <a:tileRect/>
          </a:gradFill>
          <a:ln w="57150">
            <a:solidFill>
              <a:srgbClr val="E39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Microsoft Tai Le"/>
                <a:ea typeface="Calibri"/>
                <a:cs typeface="Times New Roman"/>
              </a:rPr>
              <a:t> 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447800" y="4705350"/>
            <a:ext cx="91440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MARYLAND EMERGENCY MANAGEMENT AGENCY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52950"/>
            <a:ext cx="5334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01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9669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97155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lowchart: Document 3"/>
          <p:cNvSpPr/>
          <p:nvPr userDrawn="1"/>
        </p:nvSpPr>
        <p:spPr>
          <a:xfrm rot="10800000">
            <a:off x="-76200" y="4400550"/>
            <a:ext cx="9296400" cy="838200"/>
          </a:xfrm>
          <a:prstGeom prst="flowChartDocument">
            <a:avLst/>
          </a:prstGeom>
          <a:gradFill flip="none" rotWithShape="1">
            <a:gsLst>
              <a:gs pos="1000">
                <a:schemeClr val="tx1"/>
              </a:gs>
              <a:gs pos="50000">
                <a:srgbClr val="002A5E"/>
              </a:gs>
              <a:gs pos="100000">
                <a:srgbClr val="002A5E"/>
              </a:gs>
            </a:gsLst>
            <a:lin ang="5400000" scaled="1"/>
            <a:tileRect/>
          </a:gradFill>
          <a:ln w="57150">
            <a:solidFill>
              <a:srgbClr val="E39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Microsoft Tai Le"/>
                <a:ea typeface="Calibri"/>
                <a:cs typeface="Times New Roman"/>
              </a:rPr>
              <a:t> 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447800" y="4705350"/>
            <a:ext cx="91440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MARYLAND EMERGENCY MANAGEMENT AGENCY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52950"/>
            <a:ext cx="5334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268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lowchart: Document 4"/>
          <p:cNvSpPr/>
          <p:nvPr userDrawn="1"/>
        </p:nvSpPr>
        <p:spPr>
          <a:xfrm rot="10800000">
            <a:off x="-76200" y="4400550"/>
            <a:ext cx="9296400" cy="838200"/>
          </a:xfrm>
          <a:prstGeom prst="flowChartDocument">
            <a:avLst/>
          </a:prstGeom>
          <a:gradFill flip="none" rotWithShape="1">
            <a:gsLst>
              <a:gs pos="1000">
                <a:schemeClr val="tx1"/>
              </a:gs>
              <a:gs pos="50000">
                <a:srgbClr val="002A5E"/>
              </a:gs>
              <a:gs pos="100000">
                <a:srgbClr val="002A5E"/>
              </a:gs>
            </a:gsLst>
            <a:lin ang="5400000" scaled="1"/>
            <a:tileRect/>
          </a:gradFill>
          <a:ln w="57150">
            <a:solidFill>
              <a:srgbClr val="E39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Microsoft Tai Le"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447800" y="4705350"/>
            <a:ext cx="91440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MARYLAND EMERGENCY MANAGEMENT AGENCY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52950"/>
            <a:ext cx="5334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026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lowchart: Document 6"/>
          <p:cNvSpPr/>
          <p:nvPr userDrawn="1"/>
        </p:nvSpPr>
        <p:spPr>
          <a:xfrm rot="10800000">
            <a:off x="-76200" y="4400550"/>
            <a:ext cx="9296400" cy="838200"/>
          </a:xfrm>
          <a:prstGeom prst="flowChartDocument">
            <a:avLst/>
          </a:prstGeom>
          <a:gradFill flip="none" rotWithShape="1">
            <a:gsLst>
              <a:gs pos="1000">
                <a:schemeClr val="tx1"/>
              </a:gs>
              <a:gs pos="50000">
                <a:srgbClr val="002A5E"/>
              </a:gs>
              <a:gs pos="100000">
                <a:srgbClr val="002A5E"/>
              </a:gs>
            </a:gsLst>
            <a:lin ang="5400000" scaled="1"/>
            <a:tileRect/>
          </a:gradFill>
          <a:ln w="57150">
            <a:solidFill>
              <a:srgbClr val="E39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Microsoft Tai Le"/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447800" y="4705350"/>
            <a:ext cx="91440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MARYLAND EMERGENCY MANAGEMENT AGENCY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52950"/>
            <a:ext cx="5334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72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lowchart: Document 2"/>
          <p:cNvSpPr/>
          <p:nvPr userDrawn="1"/>
        </p:nvSpPr>
        <p:spPr>
          <a:xfrm rot="10800000">
            <a:off x="-76200" y="4400550"/>
            <a:ext cx="9296400" cy="838200"/>
          </a:xfrm>
          <a:prstGeom prst="flowChartDocument">
            <a:avLst/>
          </a:prstGeom>
          <a:gradFill flip="none" rotWithShape="1">
            <a:gsLst>
              <a:gs pos="1000">
                <a:schemeClr val="tx1"/>
              </a:gs>
              <a:gs pos="50000">
                <a:srgbClr val="002A5E"/>
              </a:gs>
              <a:gs pos="100000">
                <a:srgbClr val="002A5E"/>
              </a:gs>
            </a:gsLst>
            <a:lin ang="5400000" scaled="1"/>
            <a:tileRect/>
          </a:gradFill>
          <a:ln w="57150">
            <a:solidFill>
              <a:srgbClr val="E39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Microsoft Tai Le"/>
                <a:ea typeface="Calibri"/>
                <a:cs typeface="Times New Roman"/>
              </a:rPr>
              <a:t> 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447800" y="4705350"/>
            <a:ext cx="91440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MARYLAND EMERGENCY MANAGEMENT AGENCY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52950"/>
            <a:ext cx="5334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952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 userDrawn="1"/>
        </p:nvSpPr>
        <p:spPr>
          <a:xfrm rot="10800000">
            <a:off x="-76200" y="4400550"/>
            <a:ext cx="9296400" cy="838200"/>
          </a:xfrm>
          <a:prstGeom prst="flowChartDocument">
            <a:avLst/>
          </a:prstGeom>
          <a:gradFill flip="none" rotWithShape="1">
            <a:gsLst>
              <a:gs pos="1000">
                <a:schemeClr val="tx1"/>
              </a:gs>
              <a:gs pos="50000">
                <a:srgbClr val="002A5E"/>
              </a:gs>
              <a:gs pos="100000">
                <a:srgbClr val="002A5E"/>
              </a:gs>
            </a:gsLst>
            <a:lin ang="5400000" scaled="1"/>
            <a:tileRect/>
          </a:gradFill>
          <a:ln w="57150">
            <a:solidFill>
              <a:srgbClr val="E39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Microsoft Tai Le"/>
                <a:ea typeface="Calibri"/>
                <a:cs typeface="Times New Roman"/>
              </a:rPr>
              <a:t> 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447800" y="4705350"/>
            <a:ext cx="91440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MARYLAND EMERGENCY MANAGEMENT AGENCY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52950"/>
            <a:ext cx="5334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940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F673-88FE-46E5-BD2E-BF0B5CC3B41B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7A76-D6D0-4FB6-BFF7-657703B4D5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lowchart: Document 7"/>
          <p:cNvSpPr/>
          <p:nvPr userDrawn="1"/>
        </p:nvSpPr>
        <p:spPr>
          <a:xfrm rot="10800000">
            <a:off x="-76200" y="4400550"/>
            <a:ext cx="9296400" cy="838200"/>
          </a:xfrm>
          <a:prstGeom prst="flowChartDocument">
            <a:avLst/>
          </a:prstGeom>
          <a:gradFill flip="none" rotWithShape="1">
            <a:gsLst>
              <a:gs pos="1000">
                <a:schemeClr val="tx1"/>
              </a:gs>
              <a:gs pos="50000">
                <a:srgbClr val="002A5E"/>
              </a:gs>
              <a:gs pos="100000">
                <a:srgbClr val="002A5E"/>
              </a:gs>
            </a:gsLst>
            <a:lin ang="5400000" scaled="1"/>
            <a:tileRect/>
          </a:gradFill>
          <a:ln w="57150">
            <a:solidFill>
              <a:srgbClr val="E39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>
                <a:effectLst/>
                <a:latin typeface="Microsoft Tai Le"/>
                <a:ea typeface="Calibri"/>
                <a:cs typeface="Times New Roman"/>
              </a:rPr>
              <a:t> 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447800" y="4705350"/>
            <a:ext cx="91440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MARYLAND EMERGENCY MANAGEMENT AGENCY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52950"/>
            <a:ext cx="533400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55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721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0F673-88FE-46E5-BD2E-BF0B5CC3B41B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17A76-D6D0-4FB6-BFF7-657703B4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9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2A5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150"/>
            <a:ext cx="9144000" cy="2971800"/>
          </a:xfrm>
        </p:spPr>
        <p:txBody>
          <a:bodyPr>
            <a:noAutofit/>
          </a:bodyPr>
          <a:lstStyle/>
          <a:p>
            <a:r>
              <a:rPr lang="en-US" dirty="0"/>
              <a:t>All Hazards       Hazard Agnostic</a:t>
            </a:r>
            <a:br>
              <a:rPr lang="en-US" dirty="0"/>
            </a:br>
            <a:br>
              <a:rPr lang="en-US" sz="3200" i="1" dirty="0"/>
            </a:br>
            <a:r>
              <a:rPr lang="en-US" sz="2400" i="1" dirty="0"/>
              <a:t>Problem Solving Across All Phases of Emergency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52750"/>
            <a:ext cx="9144000" cy="1314450"/>
          </a:xfrm>
        </p:spPr>
        <p:txBody>
          <a:bodyPr>
            <a:normAutofit/>
          </a:bodyPr>
          <a:lstStyle/>
          <a:p>
            <a:r>
              <a:rPr lang="en-US" sz="2800" dirty="0"/>
              <a:t>Chas </a:t>
            </a:r>
            <a:r>
              <a:rPr lang="en-US" sz="2800" dirty="0" err="1"/>
              <a:t>Eby</a:t>
            </a:r>
            <a:endParaRPr lang="en-US" sz="2800" dirty="0"/>
          </a:p>
          <a:p>
            <a:r>
              <a:rPr lang="en-US" sz="2800" dirty="0"/>
              <a:t>2 October 2018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581400" y="81915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4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07"/>
            <a:ext cx="8229600" cy="857250"/>
          </a:xfrm>
        </p:spPr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1063229"/>
            <a:ext cx="472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Consequence Management Operations Plan - 2017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761D"/>
                </a:solidFill>
                <a:latin typeface="+mj-lt"/>
              </a:rPr>
              <a:t>Prevention Chapter – 2017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761D"/>
                </a:solidFill>
                <a:latin typeface="+mj-lt"/>
              </a:rPr>
              <a:t>Response Chapter – 2017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761D"/>
                </a:solidFill>
                <a:latin typeface="+mj-lt"/>
              </a:rPr>
              <a:t>Recovery Chapter – 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State Coordinating Function Plans – 2018</a:t>
            </a:r>
          </a:p>
          <a:p>
            <a:endParaRPr lang="en-US" sz="1200" dirty="0">
              <a:latin typeface="+mj-lt"/>
            </a:endParaRPr>
          </a:p>
          <a:p>
            <a:r>
              <a:rPr lang="en-US" sz="1200" b="1" u="sng" dirty="0">
                <a:solidFill>
                  <a:srgbClr val="000000"/>
                </a:solidFill>
                <a:latin typeface="+mj-lt"/>
              </a:rPr>
              <a:t>Annexes</a:t>
            </a:r>
            <a:endParaRPr lang="en-US" sz="1200" u="sng" dirty="0">
              <a:latin typeface="+mj-l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Annex 1 - Fleet Week 2018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+mj-lt"/>
              </a:rPr>
              <a:t>Annex 2 - Gubernatorial Inauguration 2019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761D"/>
                </a:solidFill>
                <a:latin typeface="+mj-lt"/>
              </a:rPr>
              <a:t>Annex A - Fixed Nuclear Facilities - 2017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761D"/>
                </a:solidFill>
                <a:latin typeface="+mj-lt"/>
              </a:rPr>
              <a:t>Annex B - Cyber Disruption - 2016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Annex C - Highly Pathogenic Avian Influenza - 2015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Annex D – Emergency Repatriation – 2018</a:t>
            </a:r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  <a:p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1063362"/>
            <a:ext cx="464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>
                <a:solidFill>
                  <a:srgbClr val="000000"/>
                </a:solidFill>
              </a:rPr>
              <a:t>Attachments </a:t>
            </a:r>
            <a:endParaRPr lang="en-US" sz="1200" b="1" u="sng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761D"/>
                </a:solidFill>
              </a:rPr>
              <a:t>Attachment a – Disaster Assistance Appendix - 2018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Attachment b – State Evacuation Appendix - 2018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Attachment c – Tropical Cyclone Appendix - 2018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Attachment d – Winter Weather Appendix - 2018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Attachment e – Ocean City Relocation Plan - 2018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Attachment f – CBRNE Appendix - 2019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Attachment g – CCTA Appendix - 2019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Attachment h – Debris Management Appendix 2018</a:t>
            </a:r>
            <a:br>
              <a:rPr lang="en-US" sz="1200" dirty="0">
                <a:solidFill>
                  <a:srgbClr val="CC0000"/>
                </a:solidFill>
              </a:rPr>
            </a:br>
            <a:endParaRPr lang="en-US" sz="1200" dirty="0">
              <a:solidFill>
                <a:srgbClr val="CC0000"/>
              </a:solidFill>
            </a:endParaRPr>
          </a:p>
          <a:p>
            <a:r>
              <a:rPr lang="en-US" sz="1200" b="1" u="sng" dirty="0">
                <a:solidFill>
                  <a:srgbClr val="000000"/>
                </a:solidFill>
              </a:rPr>
              <a:t>Guides</a:t>
            </a:r>
            <a:endParaRPr lang="en-US" sz="1200" u="sng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Guide I - Maryland Plan Development Process - 2016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Guide II - Maryland Special Event Guide - 2018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Guide III - Advance Team &amp; Duty Officer - 2017</a:t>
            </a:r>
          </a:p>
        </p:txBody>
      </p:sp>
      <p:sp>
        <p:nvSpPr>
          <p:cNvPr id="6" name="Oval 5"/>
          <p:cNvSpPr/>
          <p:nvPr/>
        </p:nvSpPr>
        <p:spPr>
          <a:xfrm>
            <a:off x="4038600" y="2357617"/>
            <a:ext cx="4876800" cy="1752600"/>
          </a:xfrm>
          <a:prstGeom prst="ellipse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Maryland Plan Development Process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3040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0729"/>
            <a:ext cx="8686800" cy="853679"/>
          </a:xfrm>
        </p:spPr>
        <p:txBody>
          <a:bodyPr>
            <a:normAutofit/>
          </a:bodyPr>
          <a:lstStyle/>
          <a:p>
            <a:r>
              <a:rPr lang="en-US" dirty="0"/>
              <a:t>Resource Coordination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742950"/>
            <a:ext cx="6629400" cy="340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88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0729"/>
            <a:ext cx="8686800" cy="853679"/>
          </a:xfrm>
        </p:spPr>
        <p:txBody>
          <a:bodyPr>
            <a:normAutofit/>
          </a:bodyPr>
          <a:lstStyle/>
          <a:p>
            <a:r>
              <a:rPr lang="en-US" dirty="0"/>
              <a:t>Incident Management Team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Forthcoming information…</a:t>
            </a:r>
          </a:p>
        </p:txBody>
      </p:sp>
    </p:spTree>
    <p:extLst>
      <p:ext uri="{BB962C8B-B14F-4D97-AF65-F5344CB8AC3E}">
        <p14:creationId xmlns:p14="http://schemas.microsoft.com/office/powerpoint/2010/main" val="2062179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9550"/>
            <a:ext cx="6096000" cy="40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8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9550"/>
            <a:ext cx="6096000" cy="4026361"/>
          </a:xfrm>
        </p:spPr>
      </p:pic>
    </p:spTree>
    <p:extLst>
      <p:ext uri="{BB962C8B-B14F-4D97-AF65-F5344CB8AC3E}">
        <p14:creationId xmlns:p14="http://schemas.microsoft.com/office/powerpoint/2010/main" val="266600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8839200" cy="27218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Same role across consequence management: identify problems; coordinate; info &amp; resource support to stakeholders, esp. the *local* level</a:t>
            </a:r>
          </a:p>
          <a:p>
            <a:r>
              <a:rPr lang="en-US" dirty="0"/>
              <a:t>Plans, programs, activities specific to you</a:t>
            </a:r>
          </a:p>
          <a:p>
            <a:r>
              <a:rPr lang="en-US" dirty="0"/>
              <a:t>Winter’s coming...NOAA 2018-19 outlook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2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Story of Two Maryland Towns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1" y="1567250"/>
            <a:ext cx="3962400" cy="2228850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7906" y="1567250"/>
            <a:ext cx="3962400" cy="2228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8873" y="1143000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Goofusburg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50746" y="1143000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Gallantville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Story of Two Maryland Towns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1" y="1567250"/>
            <a:ext cx="3962400" cy="2228850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7906" y="1567250"/>
            <a:ext cx="3962400" cy="2228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8873" y="1143000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Goofusburg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50746" y="1143000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Gallantville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6992" y="1655233"/>
            <a:ext cx="32496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Population: 54,362</a:t>
            </a:r>
          </a:p>
          <a:p>
            <a:r>
              <a:rPr lang="en-US" dirty="0"/>
              <a:t>100-year flood plain</a:t>
            </a:r>
          </a:p>
          <a:p>
            <a:r>
              <a:rPr lang="en-US" dirty="0"/>
              <a:t>Avg. 8 weather incidents/ year</a:t>
            </a:r>
          </a:p>
          <a:p>
            <a:r>
              <a:rPr lang="en-US" dirty="0"/>
              <a:t>4 volunteer fire departments</a:t>
            </a:r>
          </a:p>
          <a:p>
            <a:r>
              <a:rPr lang="en-US" dirty="0"/>
              <a:t>700 LE officers</a:t>
            </a:r>
          </a:p>
          <a:p>
            <a:r>
              <a:rPr lang="en-US" dirty="0"/>
              <a:t>EMAP certified</a:t>
            </a:r>
          </a:p>
          <a:p>
            <a:r>
              <a:rPr lang="en-US" dirty="0"/>
              <a:t>State of the art EOC</a:t>
            </a:r>
          </a:p>
          <a:p>
            <a:r>
              <a:rPr lang="en-US" dirty="0" err="1"/>
              <a:t>WebEOC</a:t>
            </a:r>
            <a:r>
              <a:rPr lang="en-US" dirty="0"/>
              <a:t> 8.2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1657350"/>
            <a:ext cx="32496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Population: 55,104</a:t>
            </a:r>
          </a:p>
          <a:p>
            <a:r>
              <a:rPr lang="en-US" dirty="0"/>
              <a:t>100-year flood plain</a:t>
            </a:r>
          </a:p>
          <a:p>
            <a:r>
              <a:rPr lang="en-US" dirty="0"/>
              <a:t>Avg. 8 weather incidents/ year</a:t>
            </a:r>
          </a:p>
          <a:p>
            <a:r>
              <a:rPr lang="en-US" dirty="0"/>
              <a:t>4 volunteer fire departments</a:t>
            </a:r>
          </a:p>
          <a:p>
            <a:r>
              <a:rPr lang="en-US" dirty="0"/>
              <a:t>695 LE officers</a:t>
            </a:r>
          </a:p>
          <a:p>
            <a:r>
              <a:rPr lang="en-US" dirty="0"/>
              <a:t>EMAP certified</a:t>
            </a:r>
          </a:p>
          <a:p>
            <a:r>
              <a:rPr lang="en-US" dirty="0"/>
              <a:t>State of the art EOC</a:t>
            </a:r>
          </a:p>
          <a:p>
            <a:r>
              <a:rPr lang="en-US" dirty="0" err="1"/>
              <a:t>WebEOC</a:t>
            </a:r>
            <a:r>
              <a:rPr lang="en-US" dirty="0"/>
              <a:t> 8.2</a:t>
            </a:r>
          </a:p>
        </p:txBody>
      </p:sp>
    </p:spTree>
    <p:extLst>
      <p:ext uri="{BB962C8B-B14F-4D97-AF65-F5344CB8AC3E}">
        <p14:creationId xmlns:p14="http://schemas.microsoft.com/office/powerpoint/2010/main" val="34333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Story of Two Maryland Towns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1" y="1567250"/>
            <a:ext cx="3962400" cy="2228850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7906" y="1567250"/>
            <a:ext cx="3962400" cy="2228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8873" y="1143000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Goofusburg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50746" y="1143000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Gallantville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657350"/>
            <a:ext cx="32255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Population: 54,362</a:t>
            </a:r>
          </a:p>
          <a:p>
            <a:r>
              <a:rPr lang="en-US" dirty="0"/>
              <a:t>75 Year Flood Plain</a:t>
            </a:r>
          </a:p>
          <a:p>
            <a:r>
              <a:rPr lang="en-US" dirty="0"/>
              <a:t>8 major weather events a year</a:t>
            </a:r>
          </a:p>
          <a:p>
            <a:r>
              <a:rPr lang="en-US" dirty="0"/>
              <a:t>4 fire houses</a:t>
            </a:r>
          </a:p>
          <a:p>
            <a:r>
              <a:rPr lang="en-US" dirty="0"/>
              <a:t>700 police</a:t>
            </a:r>
          </a:p>
          <a:p>
            <a:r>
              <a:rPr lang="en-US" dirty="0"/>
              <a:t>EMAP certified</a:t>
            </a:r>
          </a:p>
          <a:p>
            <a:r>
              <a:rPr lang="en-US" dirty="0"/>
              <a:t>State of the art EOC</a:t>
            </a:r>
          </a:p>
          <a:p>
            <a:r>
              <a:rPr lang="en-US" dirty="0" err="1"/>
              <a:t>WebEOC</a:t>
            </a:r>
            <a:r>
              <a:rPr lang="en-US" dirty="0"/>
              <a:t> 8.2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1657350"/>
            <a:ext cx="32255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Population: 55,104</a:t>
            </a:r>
          </a:p>
          <a:p>
            <a:r>
              <a:rPr lang="en-US" dirty="0"/>
              <a:t>75 Year Flood Plain</a:t>
            </a:r>
          </a:p>
          <a:p>
            <a:r>
              <a:rPr lang="en-US" dirty="0"/>
              <a:t>8 major weather events a year</a:t>
            </a:r>
          </a:p>
          <a:p>
            <a:r>
              <a:rPr lang="en-US" dirty="0"/>
              <a:t>4 fire houses</a:t>
            </a:r>
          </a:p>
          <a:p>
            <a:r>
              <a:rPr lang="en-US" dirty="0"/>
              <a:t>695 police</a:t>
            </a:r>
          </a:p>
          <a:p>
            <a:r>
              <a:rPr lang="en-US" dirty="0"/>
              <a:t>EMAP certified</a:t>
            </a:r>
          </a:p>
          <a:p>
            <a:r>
              <a:rPr lang="en-US" dirty="0"/>
              <a:t>State of the art EOC</a:t>
            </a:r>
          </a:p>
          <a:p>
            <a:r>
              <a:rPr lang="en-US" dirty="0" err="1"/>
              <a:t>WebEOC</a:t>
            </a:r>
            <a:r>
              <a:rPr lang="en-US" dirty="0"/>
              <a:t> 8.2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2634" y="1882861"/>
            <a:ext cx="34099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Poor public health</a:t>
            </a:r>
          </a:p>
          <a:p>
            <a:r>
              <a:rPr lang="en-US" dirty="0"/>
              <a:t>No land use zoning</a:t>
            </a:r>
          </a:p>
          <a:p>
            <a:r>
              <a:rPr lang="en-US" dirty="0"/>
              <a:t>Low building code enforcement</a:t>
            </a:r>
          </a:p>
          <a:p>
            <a:r>
              <a:rPr lang="en-US" dirty="0"/>
              <a:t>Ancient storm drain systems</a:t>
            </a:r>
          </a:p>
          <a:p>
            <a:r>
              <a:rPr lang="en-US" dirty="0"/>
              <a:t>Food deserts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3646" y="1885950"/>
            <a:ext cx="34050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Strong public health programs</a:t>
            </a:r>
          </a:p>
          <a:p>
            <a:r>
              <a:rPr lang="en-US" dirty="0"/>
              <a:t>Regulates land use</a:t>
            </a:r>
          </a:p>
          <a:p>
            <a:r>
              <a:rPr lang="en-US" dirty="0"/>
              <a:t>Building codes strictly enforced</a:t>
            </a:r>
          </a:p>
          <a:p>
            <a:r>
              <a:rPr lang="en-US" dirty="0"/>
              <a:t>New storm drain systems</a:t>
            </a:r>
          </a:p>
          <a:p>
            <a:r>
              <a:rPr lang="en-US" dirty="0"/>
              <a:t>Accessible and affordable food</a:t>
            </a:r>
          </a:p>
        </p:txBody>
      </p:sp>
    </p:spTree>
    <p:extLst>
      <p:ext uri="{BB962C8B-B14F-4D97-AF65-F5344CB8AC3E}">
        <p14:creationId xmlns:p14="http://schemas.microsoft.com/office/powerpoint/2010/main" val="45465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/>
          <a:lstStyle/>
          <a:p>
            <a:r>
              <a:rPr lang="en-US" dirty="0"/>
              <a:t>Levels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99" y="895350"/>
            <a:ext cx="7379402" cy="338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07"/>
            <a:ext cx="8229600" cy="857250"/>
          </a:xfrm>
        </p:spPr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1063229"/>
            <a:ext cx="472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Consequence Management Operations Plan - 2017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761D"/>
                </a:solidFill>
                <a:latin typeface="+mj-lt"/>
              </a:rPr>
              <a:t>Prevention Chapter – 2017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761D"/>
                </a:solidFill>
                <a:latin typeface="+mj-lt"/>
              </a:rPr>
              <a:t>Response Chapter – 2017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761D"/>
                </a:solidFill>
                <a:latin typeface="+mj-lt"/>
              </a:rPr>
              <a:t>Recovery Chapter – 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State Coordinating Function Plans – 2018</a:t>
            </a:r>
          </a:p>
          <a:p>
            <a:endParaRPr lang="en-US" sz="1200" dirty="0">
              <a:latin typeface="+mj-lt"/>
            </a:endParaRPr>
          </a:p>
          <a:p>
            <a:r>
              <a:rPr lang="en-US" sz="1200" b="1" u="sng" dirty="0">
                <a:solidFill>
                  <a:srgbClr val="000000"/>
                </a:solidFill>
                <a:latin typeface="+mj-lt"/>
              </a:rPr>
              <a:t>Annexes</a:t>
            </a:r>
            <a:endParaRPr lang="en-US" sz="1200" u="sng" dirty="0">
              <a:latin typeface="+mj-l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Annex 1 - Fleet Week 2018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+mj-lt"/>
              </a:rPr>
              <a:t>Annex 2 - Gubernatorial Inauguration 2019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761D"/>
                </a:solidFill>
                <a:latin typeface="+mj-lt"/>
              </a:rPr>
              <a:t>Annex A - Fixed Nuclear Facilities - 2017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761D"/>
                </a:solidFill>
                <a:latin typeface="+mj-lt"/>
              </a:rPr>
              <a:t>Annex B - Cyber Disruption - 2016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Annex C - Highly Pathogenic Avian Influenza - 2015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Annex D – Emergency Repatriation – 2018</a:t>
            </a:r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  <a:p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1063362"/>
            <a:ext cx="464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>
                <a:solidFill>
                  <a:srgbClr val="000000"/>
                </a:solidFill>
              </a:rPr>
              <a:t>Attachments </a:t>
            </a:r>
            <a:endParaRPr lang="en-US" sz="1200" b="1" u="sng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761D"/>
                </a:solidFill>
              </a:rPr>
              <a:t>Attachment a – Disaster Assistance Appendix - 2018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Attachment b – State Evacuation Appendix - 2018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Attachment c – Tropical Cyclone Appendix - 2018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Attachment d – Winter Weather Appendix - 2018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Attachment e – Ocean City Relocation Plan - 2018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Attachment f – CBRNE Appendix - 2019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Attachment g – CCTA Appendix - 2019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Attachment h – Debris Management Appendix 2018</a:t>
            </a:r>
            <a:br>
              <a:rPr lang="en-US" sz="1200" dirty="0">
                <a:solidFill>
                  <a:srgbClr val="CC0000"/>
                </a:solidFill>
              </a:rPr>
            </a:br>
            <a:endParaRPr lang="en-US" sz="1200" dirty="0">
              <a:solidFill>
                <a:srgbClr val="CC0000"/>
              </a:solidFill>
            </a:endParaRPr>
          </a:p>
          <a:p>
            <a:r>
              <a:rPr lang="en-US" sz="1200" b="1" u="sng" dirty="0">
                <a:solidFill>
                  <a:srgbClr val="000000"/>
                </a:solidFill>
              </a:rPr>
              <a:t>Guides</a:t>
            </a:r>
            <a:endParaRPr lang="en-US" sz="1200" u="sng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Guide I - Maryland Plan Development Process - 2016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Guide II - Maryland Special Event Guide - 2018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Guide III - Advance Team &amp; Duty Officer - 2017</a:t>
            </a:r>
          </a:p>
        </p:txBody>
      </p:sp>
    </p:spTree>
    <p:extLst>
      <p:ext uri="{BB962C8B-B14F-4D97-AF65-F5344CB8AC3E}">
        <p14:creationId xmlns:p14="http://schemas.microsoft.com/office/powerpoint/2010/main" val="386272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07"/>
            <a:ext cx="8229600" cy="857250"/>
          </a:xfrm>
        </p:spPr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1063229"/>
            <a:ext cx="472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Consequence Management Operations Plan - 2017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761D"/>
                </a:solidFill>
                <a:latin typeface="+mj-lt"/>
              </a:rPr>
              <a:t>Prevention Chapter – 2017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761D"/>
                </a:solidFill>
                <a:latin typeface="+mj-lt"/>
              </a:rPr>
              <a:t>Response Chapter – 2017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761D"/>
                </a:solidFill>
                <a:latin typeface="+mj-lt"/>
              </a:rPr>
              <a:t>Recovery Chapter – 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State Coordinating Function Plans – 2018</a:t>
            </a:r>
          </a:p>
          <a:p>
            <a:endParaRPr lang="en-US" sz="1200" dirty="0">
              <a:latin typeface="+mj-lt"/>
            </a:endParaRPr>
          </a:p>
          <a:p>
            <a:r>
              <a:rPr lang="en-US" sz="1200" b="1" u="sng" dirty="0">
                <a:solidFill>
                  <a:srgbClr val="000000"/>
                </a:solidFill>
                <a:latin typeface="+mj-lt"/>
              </a:rPr>
              <a:t>Annexes</a:t>
            </a:r>
            <a:endParaRPr lang="en-US" sz="1200" u="sng" dirty="0">
              <a:latin typeface="+mj-l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Annex 1 - Fleet Week 2018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+mj-lt"/>
              </a:rPr>
              <a:t>Annex 2 - Gubernatorial Inauguration 2019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761D"/>
                </a:solidFill>
                <a:latin typeface="+mj-lt"/>
              </a:rPr>
              <a:t>Annex A - Fixed Nuclear Facilities - 2017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761D"/>
                </a:solidFill>
                <a:latin typeface="+mj-lt"/>
              </a:rPr>
              <a:t>Annex B - Cyber Disruption - 2016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Annex C - Highly Pathogenic Avian Influenza - 2015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Annex D – Emergency Repatriation – 2018</a:t>
            </a:r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  <a:p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1063362"/>
            <a:ext cx="464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>
                <a:solidFill>
                  <a:srgbClr val="000000"/>
                </a:solidFill>
              </a:rPr>
              <a:t>Attachments </a:t>
            </a:r>
            <a:endParaRPr lang="en-US" sz="1200" b="1" u="sng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761D"/>
                </a:solidFill>
              </a:rPr>
              <a:t>Attachment a – Disaster Assistance Appendix - 2018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Attachment b – State Evacuation Appendix - 2018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Attachment c – Tropical Cyclone Appendix - 2018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Attachment d – Winter Weather Appendix - 2018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Attachment e – Ocean City Relocation Plan - 2018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Attachment f – CBRNE Appendix - 2019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Attachment g – CCTA Appendix - 2019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Attachment h – Debris Management Appendix 2018</a:t>
            </a:r>
            <a:br>
              <a:rPr lang="en-US" sz="1200" dirty="0">
                <a:solidFill>
                  <a:srgbClr val="CC0000"/>
                </a:solidFill>
              </a:rPr>
            </a:br>
            <a:endParaRPr lang="en-US" sz="1200" dirty="0">
              <a:solidFill>
                <a:srgbClr val="CC0000"/>
              </a:solidFill>
            </a:endParaRPr>
          </a:p>
          <a:p>
            <a:r>
              <a:rPr lang="en-US" sz="1200" b="1" u="sng" dirty="0">
                <a:solidFill>
                  <a:srgbClr val="000000"/>
                </a:solidFill>
              </a:rPr>
              <a:t>Guides</a:t>
            </a:r>
            <a:endParaRPr lang="en-US" sz="1200" u="sng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Guide I - Maryland Plan Development Process - 2016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Guide II - Maryland Special Event Guide - 2018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Guide III - Advance Team &amp; Duty Officer - 2017</a:t>
            </a:r>
          </a:p>
        </p:txBody>
      </p:sp>
      <p:sp>
        <p:nvSpPr>
          <p:cNvPr id="3" name="Oval 2"/>
          <p:cNvSpPr/>
          <p:nvPr/>
        </p:nvSpPr>
        <p:spPr>
          <a:xfrm>
            <a:off x="3886200" y="514350"/>
            <a:ext cx="4876800" cy="1752600"/>
          </a:xfrm>
          <a:prstGeom prst="ellipse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8761D"/>
                </a:solidFill>
              </a:rPr>
              <a:t>Disaster Assistance Appendix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95015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07"/>
            <a:ext cx="8229600" cy="857250"/>
          </a:xfrm>
        </p:spPr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1063229"/>
            <a:ext cx="472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Consequence Management Operations Plan - 2017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761D"/>
                </a:solidFill>
                <a:latin typeface="+mj-lt"/>
              </a:rPr>
              <a:t>Prevention Chapter – 2017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761D"/>
                </a:solidFill>
                <a:latin typeface="+mj-lt"/>
              </a:rPr>
              <a:t>Response Chapter – 2017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761D"/>
                </a:solidFill>
                <a:latin typeface="+mj-lt"/>
              </a:rPr>
              <a:t>Recovery Chapter – 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State Coordinating Function Plans – 2018</a:t>
            </a:r>
          </a:p>
          <a:p>
            <a:endParaRPr lang="en-US" sz="1200" dirty="0">
              <a:latin typeface="+mj-lt"/>
            </a:endParaRPr>
          </a:p>
          <a:p>
            <a:r>
              <a:rPr lang="en-US" sz="1200" b="1" u="sng" dirty="0">
                <a:solidFill>
                  <a:srgbClr val="000000"/>
                </a:solidFill>
                <a:latin typeface="+mj-lt"/>
              </a:rPr>
              <a:t>Annexes</a:t>
            </a:r>
            <a:endParaRPr lang="en-US" sz="1200" u="sng" dirty="0">
              <a:latin typeface="+mj-lt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Annex 1 - Fleet Week 2018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+mj-lt"/>
              </a:rPr>
              <a:t>Annex 2 - Gubernatorial Inauguration 2019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761D"/>
                </a:solidFill>
                <a:latin typeface="+mj-lt"/>
              </a:rPr>
              <a:t>Annex A - Fixed Nuclear Facilities - 2017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761D"/>
                </a:solidFill>
                <a:latin typeface="+mj-lt"/>
              </a:rPr>
              <a:t>Annex B - Cyber Disruption - 2016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Annex C - Highly Pathogenic Avian Influenza - 2015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Annex D – Emergency Repatriation – 2018</a:t>
            </a:r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  <a:p>
            <a:br>
              <a:rPr lang="en-US" sz="1200" dirty="0">
                <a:latin typeface="+mj-lt"/>
              </a:rPr>
            </a:br>
            <a:endParaRPr lang="en-US" sz="12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1063362"/>
            <a:ext cx="464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>
                <a:solidFill>
                  <a:srgbClr val="000000"/>
                </a:solidFill>
              </a:rPr>
              <a:t>Attachments </a:t>
            </a:r>
            <a:endParaRPr lang="en-US" sz="1200" b="1" u="sng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8761D"/>
                </a:solidFill>
              </a:rPr>
              <a:t>Attachment a – Disaster Assistance Appendix - 2018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Attachment b – State Evacuation Appendix - 2018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Attachment c – Tropical Cyclone Appendix - 2018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Attachment d – Winter Weather Appendix - 2018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Attachment e – Ocean City Relocation Plan - 2018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Attachment f – CBRNE Appendix - 2019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Attachment g – CCTA Appendix - 2019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Attachment h – Debris Management Appendix 2018</a:t>
            </a:r>
            <a:br>
              <a:rPr lang="en-US" sz="1200" dirty="0">
                <a:solidFill>
                  <a:srgbClr val="CC0000"/>
                </a:solidFill>
              </a:rPr>
            </a:br>
            <a:endParaRPr lang="en-US" sz="1200" dirty="0">
              <a:solidFill>
                <a:srgbClr val="CC0000"/>
              </a:solidFill>
            </a:endParaRPr>
          </a:p>
          <a:p>
            <a:r>
              <a:rPr lang="en-US" sz="1200" b="1" u="sng" dirty="0">
                <a:solidFill>
                  <a:srgbClr val="000000"/>
                </a:solidFill>
              </a:rPr>
              <a:t>Guides</a:t>
            </a:r>
            <a:endParaRPr lang="en-US" sz="1200" u="sng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Guide I - Maryland Plan Development Process - 2016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Guide II - Maryland Special Event Guide - 2018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Guide III - Advance Team &amp; Duty Officer - 2017</a:t>
            </a:r>
          </a:p>
        </p:txBody>
      </p:sp>
      <p:sp>
        <p:nvSpPr>
          <p:cNvPr id="6" name="Oval 5"/>
          <p:cNvSpPr/>
          <p:nvPr/>
        </p:nvSpPr>
        <p:spPr>
          <a:xfrm>
            <a:off x="4114800" y="1063229"/>
            <a:ext cx="4876800" cy="1752600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Winter Weather Appendix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93950827"/>
      </p:ext>
    </p:extLst>
  </p:cSld>
  <p:clrMapOvr>
    <a:masterClrMapping/>
  </p:clrMapOvr>
</p:sld>
</file>

<file path=ppt/theme/theme1.xml><?xml version="1.0" encoding="utf-8"?>
<a:theme xmlns:a="http://schemas.openxmlformats.org/drawingml/2006/main" name="MEMAMasterSlideNoMot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MA Theme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E362421D98346A687B3845F43D912" ma:contentTypeVersion="6" ma:contentTypeDescription="Create a new document." ma:contentTypeScope="" ma:versionID="fcf07203ad8feedafc8d2e2c0215fb6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F8BAC2A-A950-436D-B92B-7E6703AD6078}"/>
</file>

<file path=customXml/itemProps2.xml><?xml version="1.0" encoding="utf-8"?>
<ds:datastoreItem xmlns:ds="http://schemas.openxmlformats.org/officeDocument/2006/customXml" ds:itemID="{D36160B2-E9E1-4C7E-93A5-FC12D0410660}"/>
</file>

<file path=customXml/itemProps3.xml><?xml version="1.0" encoding="utf-8"?>
<ds:datastoreItem xmlns:ds="http://schemas.openxmlformats.org/officeDocument/2006/customXml" ds:itemID="{C4844FAB-CC97-47D9-B112-35D50C122F1A}"/>
</file>

<file path=customXml/itemProps4.xml><?xml version="1.0" encoding="utf-8"?>
<ds:datastoreItem xmlns:ds="http://schemas.openxmlformats.org/officeDocument/2006/customXml" ds:itemID="{1E286800-C325-4F19-95D2-8136E15F91AF}"/>
</file>

<file path=docProps/app.xml><?xml version="1.0" encoding="utf-8"?>
<Properties xmlns="http://schemas.openxmlformats.org/officeDocument/2006/extended-properties" xmlns:vt="http://schemas.openxmlformats.org/officeDocument/2006/docPropsVTypes">
  <Template>MEMA Template - Power Point</Template>
  <TotalTime>437</TotalTime>
  <Words>894</Words>
  <Application>Microsoft Office PowerPoint</Application>
  <PresentationFormat>On-screen Show (16:9)</PresentationFormat>
  <Paragraphs>183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Microsoft New Tai Lue</vt:lpstr>
      <vt:lpstr>Microsoft Tai Le</vt:lpstr>
      <vt:lpstr>Times New Roman</vt:lpstr>
      <vt:lpstr>MEMAMasterSlideNoMotto</vt:lpstr>
      <vt:lpstr>All Hazards       Hazard Agnostic  Problem Solving Across All Phases of Emergency Management</vt:lpstr>
      <vt:lpstr>Takeaways</vt:lpstr>
      <vt:lpstr>The Story of Two Maryland Towns </vt:lpstr>
      <vt:lpstr>The Story of Two Maryland Towns </vt:lpstr>
      <vt:lpstr>The Story of Two Maryland Towns </vt:lpstr>
      <vt:lpstr>Levels</vt:lpstr>
      <vt:lpstr>Planning</vt:lpstr>
      <vt:lpstr>Planning</vt:lpstr>
      <vt:lpstr>Planning</vt:lpstr>
      <vt:lpstr>Planning</vt:lpstr>
      <vt:lpstr>Resource Coordination</vt:lpstr>
      <vt:lpstr>Incident Management Team</vt:lpstr>
      <vt:lpstr>PowerPoint Presentation</vt:lpstr>
      <vt:lpstr>PowerPoint Presentation</vt:lpstr>
    </vt:vector>
  </TitlesOfParts>
  <Company>State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All Hazards to Hazard Agnostic</dc:title>
  <dc:creator>Windows User;Chas Eby</dc:creator>
  <cp:lastModifiedBy>Nicole Brown -DHMH-</cp:lastModifiedBy>
  <cp:revision>18</cp:revision>
  <cp:lastPrinted>2018-09-28T19:31:57Z</cp:lastPrinted>
  <dcterms:created xsi:type="dcterms:W3CDTF">2018-09-27T13:51:23Z</dcterms:created>
  <dcterms:modified xsi:type="dcterms:W3CDTF">2018-10-19T19:43:17Z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0x0101006DAE362421D98346A687B3845F43D912</vt:lpwstr>
  </property>
  <property fmtid="{D5CDD505-2E9C-101B-9397-08002B2CF9AE}" pid="3" name="_dlc_DocIdItemGuid">
    <vt:lpwstr>2bd369a3-db6a-4b28-8054-cf63cea28b42</vt:lpwstr>
  </property>
</Properties>
</file>