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5" r:id="rId1"/>
    <p:sldMasterId id="2147483730" r:id="rId2"/>
  </p:sldMasterIdLst>
  <p:notesMasterIdLst>
    <p:notesMasterId r:id="rId23"/>
  </p:notesMasterIdLst>
  <p:handoutMasterIdLst>
    <p:handoutMasterId r:id="rId24"/>
  </p:handoutMasterIdLst>
  <p:sldIdLst>
    <p:sldId id="549" r:id="rId3"/>
    <p:sldId id="571" r:id="rId4"/>
    <p:sldId id="581" r:id="rId5"/>
    <p:sldId id="590" r:id="rId6"/>
    <p:sldId id="591" r:id="rId7"/>
    <p:sldId id="573" r:id="rId8"/>
    <p:sldId id="574" r:id="rId9"/>
    <p:sldId id="575" r:id="rId10"/>
    <p:sldId id="576" r:id="rId11"/>
    <p:sldId id="577" r:id="rId12"/>
    <p:sldId id="578" r:id="rId13"/>
    <p:sldId id="567" r:id="rId14"/>
    <p:sldId id="587" r:id="rId15"/>
    <p:sldId id="568" r:id="rId16"/>
    <p:sldId id="588" r:id="rId17"/>
    <p:sldId id="589" r:id="rId18"/>
    <p:sldId id="569" r:id="rId19"/>
    <p:sldId id="548" r:id="rId20"/>
    <p:sldId id="540" r:id="rId21"/>
    <p:sldId id="566" r:id="rId22"/>
  </p:sldIdLst>
  <p:sldSz cx="9144000" cy="5143500" type="screen16x9"/>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4" autoAdjust="0"/>
    <p:restoredTop sz="94674" autoAdjust="0"/>
  </p:normalViewPr>
  <p:slideViewPr>
    <p:cSldViewPr>
      <p:cViewPr>
        <p:scale>
          <a:sx n="95" d="100"/>
          <a:sy n="95" d="100"/>
        </p:scale>
        <p:origin x="78" y="534"/>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Reported cases</c:v>
                </c:pt>
              </c:strCache>
            </c:strRef>
          </c:tx>
          <c:invertIfNegative val="0"/>
          <c:dLbls>
            <c:dLbl>
              <c:idx val="9"/>
              <c:tx>
                <c:rich>
                  <a:bodyPr/>
                  <a:lstStyle/>
                  <a:p>
                    <a:r>
                      <a:rPr lang="en-US"/>
                      <a:t>14385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0E-42ED-B646-10D325686FAE}"/>
                </c:ext>
              </c:extLst>
            </c:dLbl>
            <c:dLbl>
              <c:idx val="10"/>
              <c:tx>
                <c:rich>
                  <a:bodyPr/>
                  <a:lstStyle/>
                  <a:p>
                    <a:r>
                      <a:rPr lang="en-US"/>
                      <a:t>15004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0E-42ED-B646-10D325686FAE}"/>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General</c:formatCode>
                <c:ptCount val="11"/>
                <c:pt idx="0">
                  <c:v>10178</c:v>
                </c:pt>
                <c:pt idx="1">
                  <c:v>9867</c:v>
                </c:pt>
                <c:pt idx="2">
                  <c:v>10243</c:v>
                </c:pt>
                <c:pt idx="3">
                  <c:v>10122</c:v>
                </c:pt>
                <c:pt idx="4">
                  <c:v>9843</c:v>
                </c:pt>
                <c:pt idx="5">
                  <c:v>10050</c:v>
                </c:pt>
                <c:pt idx="6">
                  <c:v>10752</c:v>
                </c:pt>
                <c:pt idx="7">
                  <c:v>11173</c:v>
                </c:pt>
                <c:pt idx="8">
                  <c:v>12470</c:v>
                </c:pt>
                <c:pt idx="9">
                  <c:v>14250</c:v>
                </c:pt>
                <c:pt idx="10">
                  <c:v>15004</c:v>
                </c:pt>
              </c:numCache>
            </c:numRef>
          </c:val>
          <c:extLst>
            <c:ext xmlns:c16="http://schemas.microsoft.com/office/drawing/2014/chart" uri="{C3380CC4-5D6E-409C-BE32-E72D297353CC}">
              <c16:uniqueId val="{00000002-540E-42ED-B646-10D325686FAE}"/>
            </c:ext>
          </c:extLst>
        </c:ser>
        <c:dLbls>
          <c:showLegendKey val="0"/>
          <c:showVal val="0"/>
          <c:showCatName val="0"/>
          <c:showSerName val="0"/>
          <c:showPercent val="0"/>
          <c:showBubbleSize val="0"/>
        </c:dLbls>
        <c:gapWidth val="150"/>
        <c:axId val="151070976"/>
        <c:axId val="151072768"/>
      </c:barChart>
      <c:catAx>
        <c:axId val="151070976"/>
        <c:scaling>
          <c:orientation val="minMax"/>
        </c:scaling>
        <c:delete val="0"/>
        <c:axPos val="b"/>
        <c:numFmt formatCode="General" sourceLinked="1"/>
        <c:majorTickMark val="out"/>
        <c:minorTickMark val="none"/>
        <c:tickLblPos val="nextTo"/>
        <c:crossAx val="151072768"/>
        <c:crosses val="autoZero"/>
        <c:auto val="1"/>
        <c:lblAlgn val="ctr"/>
        <c:lblOffset val="100"/>
        <c:noMultiLvlLbl val="0"/>
      </c:catAx>
      <c:valAx>
        <c:axId val="151072768"/>
        <c:scaling>
          <c:orientation val="minMax"/>
          <c:min val="9000"/>
        </c:scaling>
        <c:delete val="0"/>
        <c:axPos val="l"/>
        <c:majorGridlines/>
        <c:numFmt formatCode="General" sourceLinked="1"/>
        <c:majorTickMark val="out"/>
        <c:minorTickMark val="none"/>
        <c:tickLblPos val="nextTo"/>
        <c:crossAx val="15107097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Autopsies</c:v>
                </c:pt>
              </c:strCache>
            </c:strRef>
          </c:tx>
          <c:invertIfNegative val="0"/>
          <c:dLbls>
            <c:dLbl>
              <c:idx val="9"/>
              <c:tx>
                <c:rich>
                  <a:bodyPr/>
                  <a:lstStyle/>
                  <a:p>
                    <a:r>
                      <a:rPr lang="en-US"/>
                      <a:t>5489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93-4F98-8B68-CD5524AF45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General</c:formatCode>
                <c:ptCount val="11"/>
                <c:pt idx="0">
                  <c:v>4235</c:v>
                </c:pt>
                <c:pt idx="1">
                  <c:v>3970</c:v>
                </c:pt>
                <c:pt idx="2">
                  <c:v>3962</c:v>
                </c:pt>
                <c:pt idx="3">
                  <c:v>3743</c:v>
                </c:pt>
                <c:pt idx="4">
                  <c:v>3823</c:v>
                </c:pt>
                <c:pt idx="5">
                  <c:v>3876</c:v>
                </c:pt>
                <c:pt idx="6">
                  <c:v>3924</c:v>
                </c:pt>
                <c:pt idx="7">
                  <c:v>4210</c:v>
                </c:pt>
                <c:pt idx="8">
                  <c:v>4748</c:v>
                </c:pt>
                <c:pt idx="9">
                  <c:v>5481</c:v>
                </c:pt>
                <c:pt idx="10">
                  <c:v>5624</c:v>
                </c:pt>
              </c:numCache>
            </c:numRef>
          </c:val>
          <c:extLst>
            <c:ext xmlns:c16="http://schemas.microsoft.com/office/drawing/2014/chart" uri="{C3380CC4-5D6E-409C-BE32-E72D297353CC}">
              <c16:uniqueId val="{00000001-0793-4F98-8B68-CD5524AF45D2}"/>
            </c:ext>
          </c:extLst>
        </c:ser>
        <c:dLbls>
          <c:showLegendKey val="0"/>
          <c:showVal val="0"/>
          <c:showCatName val="0"/>
          <c:showSerName val="0"/>
          <c:showPercent val="0"/>
          <c:showBubbleSize val="0"/>
        </c:dLbls>
        <c:gapWidth val="150"/>
        <c:axId val="151180800"/>
        <c:axId val="151182336"/>
      </c:barChart>
      <c:catAx>
        <c:axId val="151180800"/>
        <c:scaling>
          <c:orientation val="minMax"/>
        </c:scaling>
        <c:delete val="0"/>
        <c:axPos val="b"/>
        <c:numFmt formatCode="General" sourceLinked="1"/>
        <c:majorTickMark val="out"/>
        <c:minorTickMark val="none"/>
        <c:tickLblPos val="nextTo"/>
        <c:crossAx val="151182336"/>
        <c:crosses val="autoZero"/>
        <c:auto val="1"/>
        <c:lblAlgn val="ctr"/>
        <c:lblOffset val="100"/>
        <c:noMultiLvlLbl val="0"/>
      </c:catAx>
      <c:valAx>
        <c:axId val="151182336"/>
        <c:scaling>
          <c:orientation val="minMax"/>
          <c:min val="3500"/>
        </c:scaling>
        <c:delete val="0"/>
        <c:axPos val="l"/>
        <c:majorGridlines/>
        <c:numFmt formatCode="General" sourceLinked="1"/>
        <c:majorTickMark val="out"/>
        <c:minorTickMark val="none"/>
        <c:tickLblPos val="nextTo"/>
        <c:crossAx val="15118080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49859"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49860" name="Rectangle 4"/>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49861" name="Rectangle 5"/>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5DC242D3-D37D-4E41-8F77-C001F142BA56}" type="slidenum">
              <a:rPr lang="en-US"/>
              <a:pPr>
                <a:defRPr/>
              </a:pPr>
              <a:t>‹#›</a:t>
            </a:fld>
            <a:endParaRPr lang="en-US" dirty="0"/>
          </a:p>
        </p:txBody>
      </p:sp>
    </p:spTree>
    <p:extLst>
      <p:ext uri="{BB962C8B-B14F-4D97-AF65-F5344CB8AC3E}">
        <p14:creationId xmlns:p14="http://schemas.microsoft.com/office/powerpoint/2010/main" val="140345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10595"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73732"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0597" name="Rectangle 5"/>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0598"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10599"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2E56F84-B86B-4CAD-BFA3-4FD44C233F92}" type="slidenum">
              <a:rPr lang="en-US"/>
              <a:pPr>
                <a:defRPr/>
              </a:pPr>
              <a:t>‹#›</a:t>
            </a:fld>
            <a:endParaRPr lang="en-US" dirty="0"/>
          </a:p>
        </p:txBody>
      </p:sp>
    </p:spTree>
    <p:extLst>
      <p:ext uri="{BB962C8B-B14F-4D97-AF65-F5344CB8AC3E}">
        <p14:creationId xmlns:p14="http://schemas.microsoft.com/office/powerpoint/2010/main" val="3864234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1705217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odyPr>
          <a:lstStyle>
            <a:lvl1pPr>
              <a:defRPr sz="4800" b="1" cap="all" baseline="0">
                <a:ln w="6350">
                  <a:noFill/>
                </a:ln>
                <a:solidFill>
                  <a:schemeClr val="tx1"/>
                </a:solidFill>
                <a:effectLst/>
              </a:defRPr>
            </a:lvl1pPr>
          </a:lstStyle>
          <a:p>
            <a:r>
              <a:rPr kumimoji="0" lang="en-US" dirty="0"/>
              <a:t>Click to edit Master title style</a:t>
            </a:r>
          </a:p>
        </p:txBody>
      </p:sp>
      <p:sp>
        <p:nvSpPr>
          <p:cNvPr id="29" name="Slide Number Placeholder 28"/>
          <p:cNvSpPr>
            <a:spLocks noGrp="1"/>
          </p:cNvSpPr>
          <p:nvPr>
            <p:ph type="sldNum" sz="quarter" idx="12"/>
          </p:nvPr>
        </p:nvSpPr>
        <p:spPr/>
        <p:txBody>
          <a:bodyPr/>
          <a:lstStyle/>
          <a:p>
            <a:pPr>
              <a:defRPr/>
            </a:pPr>
            <a:fld id="{35854F07-5B21-4DF9-9822-BBE184661BF2}" type="slidenum">
              <a:rPr lang="en-US" smtClean="0"/>
              <a:pPr>
                <a:defRPr/>
              </a:pPr>
              <a:t>‹#›</a:t>
            </a:fld>
            <a:endParaRPr lang="en-US" dirty="0"/>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5"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D06DA612-2599-C847-B92B-5D8B7B50E4C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68712" y="4554531"/>
            <a:ext cx="2258368" cy="345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pPr>
              <a:defRPr/>
            </a:pPr>
            <a:fld id="{4DCAEC47-55E6-4804-82B2-AAD6C3B76ED8}" type="slidenum">
              <a:rPr lang="en-US" smtClean="0"/>
              <a:pPr>
                <a:defRPr/>
              </a:pPr>
              <a:t>‹#›</a:t>
            </a:fld>
            <a:endParaRPr lang="en-US" dirty="0"/>
          </a:p>
        </p:txBody>
      </p:sp>
      <p:pic>
        <p:nvPicPr>
          <p:cNvPr id="5"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8AA0A92A-3B22-A344-8C73-8C7DFD61F62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68712" y="4554531"/>
            <a:ext cx="2258368" cy="345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pPr>
              <a:defRPr/>
            </a:pPr>
            <a:fld id="{ECB2F785-5208-41F9-B3D2-A2390186BE4D}" type="slidenum">
              <a:rPr lang="en-US" smtClean="0"/>
              <a:pPr>
                <a:defRPr/>
              </a:pPr>
              <a:t>‹#›</a:t>
            </a:fld>
            <a:endParaRPr lang="en-US" dirty="0"/>
          </a:p>
        </p:txBody>
      </p:sp>
      <p:pic>
        <p:nvPicPr>
          <p:cNvPr id="5"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01FB49BB-6922-F94B-B064-AB82F1E426F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68712" y="4554531"/>
            <a:ext cx="2258368" cy="345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860401" y="1152475"/>
            <a:ext cx="7971900" cy="3416400"/>
          </a:xfrm>
          <a:prstGeom prst="rect">
            <a:avLst/>
          </a:prstGeom>
        </p:spPr>
        <p:txBody>
          <a:bodyPr wrap="square" lIns="91425" tIns="91425" rIns="91425" bIns="91425" anchor="t" anchorCtr="0"/>
          <a:lstStyle>
            <a:lvl1pPr marL="0" lvl="0" indent="0">
              <a:lnSpc>
                <a:spcPct val="100000"/>
              </a:lnSpc>
              <a:spcBef>
                <a:spcPts val="0"/>
              </a:spcBef>
              <a:buSzPts val="1800"/>
              <a:buFont typeface="Arial" panose="020B0604020202020204" pitchFamily="34" charset="0"/>
              <a:buNone/>
              <a:defRPr>
                <a:solidFill>
                  <a:schemeClr val="tx1">
                    <a:lumMod val="85000"/>
                    <a:lumOff val="15000"/>
                  </a:schemeClr>
                </a:solidFill>
              </a:defRPr>
            </a:lvl1pPr>
            <a:lvl2pPr marL="994808" lvl="1" indent="-380990">
              <a:spcBef>
                <a:spcPts val="0"/>
              </a:spcBef>
              <a:buSzPct val="85000"/>
              <a:buFont typeface="Arial" panose="020B0604020202020204" pitchFamily="34" charset="0"/>
              <a:buChar char="•"/>
              <a:defRPr sz="2400">
                <a:latin typeface="Times New Roman" panose="02020603050405020304" pitchFamily="18" charset="0"/>
                <a:cs typeface="Times New Roman" panose="02020603050405020304" pitchFamily="18" charset="0"/>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pPr lvl="1"/>
            <a:endParaRPr lang="en-US" dirty="0"/>
          </a:p>
          <a:p>
            <a:endParaRPr dirty="0"/>
          </a:p>
        </p:txBody>
      </p:sp>
      <p:sp>
        <p:nvSpPr>
          <p:cNvPr id="19" name="Shape 19"/>
          <p:cNvSpPr txBox="1">
            <a:spLocks noGrp="1"/>
          </p:cNvSpPr>
          <p:nvPr>
            <p:ph type="sldNum" idx="12"/>
          </p:nvPr>
        </p:nvSpPr>
        <p:spPr>
          <a:xfrm>
            <a:off x="311701" y="4703625"/>
            <a:ext cx="548700" cy="3936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dirty="0"/>
          </a:p>
        </p:txBody>
      </p:sp>
      <p:pic>
        <p:nvPicPr>
          <p:cNvPr id="5"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E64CA07B-F8E5-BE46-9BFF-E9ADDAC30A3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68712" y="4554531"/>
            <a:ext cx="2258368" cy="345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858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odyPr>
          <a:lstStyle>
            <a:lvl1pPr>
              <a:defRPr sz="4800" b="1" cap="all" baseline="0">
                <a:ln w="6350">
                  <a:noFill/>
                </a:ln>
                <a:solidFill>
                  <a:schemeClr val="tx1"/>
                </a:solidFill>
                <a:effectLst/>
              </a:defRPr>
            </a:lvl1pPr>
          </a:lstStyle>
          <a:p>
            <a:r>
              <a:rPr kumimoji="0" lang="en-US" dirty="0"/>
              <a:t>Click to edit Master title style</a:t>
            </a:r>
          </a:p>
        </p:txBody>
      </p:sp>
      <p:sp>
        <p:nvSpPr>
          <p:cNvPr id="29" name="Slide Number Placeholder 28"/>
          <p:cNvSpPr>
            <a:spLocks noGrp="1"/>
          </p:cNvSpPr>
          <p:nvPr>
            <p:ph type="sldNum" sz="quarter" idx="12"/>
          </p:nvPr>
        </p:nvSpPr>
        <p:spPr/>
        <p:txBody>
          <a:bodyPr/>
          <a:lstStyle/>
          <a:p>
            <a:pPr>
              <a:defRPr/>
            </a:pPr>
            <a:fld id="{35854F07-5B21-4DF9-9822-BBE184661BF2}" type="slidenum">
              <a:rPr lang="en-US" smtClean="0"/>
              <a:pPr>
                <a:defRPr/>
              </a:pPr>
              <a:t>‹#›</a:t>
            </a:fld>
            <a:endParaRPr lang="en-US"/>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5"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D64174DF-4EF2-9A44-A114-A3A65610ECC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93024" y="4732020"/>
            <a:ext cx="1693776" cy="25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576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400" b="1">
                <a:solidFill>
                  <a:schemeClr val="tx1">
                    <a:lumMod val="95000"/>
                    <a:lumOff val="5000"/>
                  </a:schemeClr>
                </a:solidFill>
                <a:effectLst/>
                <a:latin typeface="Georgia" panose="02040502050405020303" pitchFamily="18" charset="0"/>
              </a:defRPr>
            </a:lvl1pPr>
          </a:lstStyle>
          <a:p>
            <a:r>
              <a:rPr kumimoji="0" lang="en-US" dirty="0"/>
              <a:t>Click to edit Master title style</a:t>
            </a:r>
          </a:p>
        </p:txBody>
      </p:sp>
      <p:sp>
        <p:nvSpPr>
          <p:cNvPr id="3" name="Content Placeholder 2"/>
          <p:cNvSpPr>
            <a:spLocks noGrp="1"/>
          </p:cNvSpPr>
          <p:nvPr>
            <p:ph idx="1"/>
          </p:nvPr>
        </p:nvSpPr>
        <p:spPr/>
        <p:txBody>
          <a:bodyPr/>
          <a:lstStyle>
            <a:lvl1pPr marL="548640" indent="-411480">
              <a:buFont typeface="Wingdings" pitchFamily="2" charset="2"/>
              <a:buChar char="q"/>
              <a:defRPr sz="28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p:txBody>
          <a:bodyPr/>
          <a:lstStyle/>
          <a:p>
            <a:pPr>
              <a:defRPr/>
            </a:pPr>
            <a:fld id="{7137FD1E-3D79-4754-905F-534F13BD43CB}" type="slidenum">
              <a:rPr lang="en-US" smtClean="0"/>
              <a:pPr>
                <a:defRPr/>
              </a:pPr>
              <a:t>‹#›</a:t>
            </a:fld>
            <a:endParaRPr lang="en-US"/>
          </a:p>
        </p:txBody>
      </p:sp>
      <p:pic>
        <p:nvPicPr>
          <p:cNvPr id="5"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03474C07-2C85-454E-98B9-80557C3C2C8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93024" y="4732020"/>
            <a:ext cx="1693776" cy="25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356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contourClr>
                <a:schemeClr val="tx2">
                  <a:shade val="50000"/>
                </a:schemeClr>
              </a:contourClr>
            </a:sp3d>
          </a:bodyPr>
          <a:lstStyle>
            <a:lvl1pPr algn="l" rtl="0">
              <a:spcBef>
                <a:spcPct val="0"/>
              </a:spcBef>
              <a:buNone/>
              <a:defRPr sz="4800" b="1" cap="none" baseline="0">
                <a:ln w="6350">
                  <a:noFill/>
                </a:ln>
                <a:solidFill>
                  <a:schemeClr val="tx1"/>
                </a:solidFill>
                <a:effectLst/>
                <a:latin typeface="Georgia" panose="02040502050405020303" pitchFamily="18" charset="0"/>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1600200" y="1880839"/>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6" name="Slide Number Placeholder 5"/>
          <p:cNvSpPr>
            <a:spLocks noGrp="1"/>
          </p:cNvSpPr>
          <p:nvPr>
            <p:ph type="sldNum" sz="quarter" idx="12"/>
          </p:nvPr>
        </p:nvSpPr>
        <p:spPr>
          <a:xfrm>
            <a:off x="381000" y="4812508"/>
            <a:ext cx="762000" cy="273844"/>
          </a:xfrm>
        </p:spPr>
        <p:txBody>
          <a:bodyPr/>
          <a:lstStyle/>
          <a:p>
            <a:pPr>
              <a:defRPr/>
            </a:pPr>
            <a:fld id="{9DEA2830-2FF2-42F5-849A-EE8179D413EF}" type="slidenum">
              <a:rPr lang="en-US" smtClean="0"/>
              <a:pPr>
                <a:defRPr/>
              </a:pPr>
              <a:t>‹#›</a:t>
            </a:fld>
            <a:endParaRPr lang="en-US"/>
          </a:p>
        </p:txBody>
      </p:sp>
      <p:pic>
        <p:nvPicPr>
          <p:cNvPr id="5"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081E9A4C-ADC4-3547-8C8C-0D2DAF93835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93024" y="4732020"/>
            <a:ext cx="1693776" cy="25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958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Content Placeholder 2"/>
          <p:cNvSpPr>
            <a:spLocks noGrp="1"/>
          </p:cNvSpPr>
          <p:nvPr>
            <p:ph sz="half" idx="1"/>
          </p:nvPr>
        </p:nvSpPr>
        <p:spPr>
          <a:xfrm>
            <a:off x="457200" y="1200152"/>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200152"/>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pPr>
              <a:defRPr/>
            </a:pPr>
            <a:fld id="{52BB8B45-8D4F-4AA9-8075-89745CE42D6D}" type="slidenum">
              <a:rPr lang="en-US" smtClean="0"/>
              <a:pPr>
                <a:defRPr/>
              </a:pPr>
              <a:t>‹#›</a:t>
            </a:fld>
            <a:endParaRPr lang="en-US"/>
          </a:p>
        </p:txBody>
      </p:sp>
      <p:pic>
        <p:nvPicPr>
          <p:cNvPr id="6"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331EF8CB-D31B-924D-BB79-A44D0DF8F30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93024" y="4732020"/>
            <a:ext cx="1693776" cy="25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588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71652"/>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7" y="1771652"/>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lide Number Placeholder 8"/>
          <p:cNvSpPr>
            <a:spLocks noGrp="1"/>
          </p:cNvSpPr>
          <p:nvPr>
            <p:ph type="sldNum" sz="quarter" idx="12"/>
          </p:nvPr>
        </p:nvSpPr>
        <p:spPr/>
        <p:txBody>
          <a:bodyPr/>
          <a:lstStyle/>
          <a:p>
            <a:pPr>
              <a:defRPr/>
            </a:pPr>
            <a:fld id="{59EFFB0D-4C84-4771-992E-536E9AD6095B}" type="slidenum">
              <a:rPr lang="en-US" smtClean="0"/>
              <a:pPr>
                <a:defRPr/>
              </a:pPr>
              <a:t>‹#›</a:t>
            </a:fld>
            <a:endParaRPr lang="en-US"/>
          </a:p>
        </p:txBody>
      </p:sp>
      <p:pic>
        <p:nvPicPr>
          <p:cNvPr id="8"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A8FFEBFA-F2F1-3244-AE43-788190E3E4B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93024" y="4732020"/>
            <a:ext cx="1693776" cy="25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118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p>
            <a:pPr>
              <a:defRPr/>
            </a:pPr>
            <a:fld id="{6657F419-55B3-4015-8EA7-8D8805EE2D11}" type="slidenum">
              <a:rPr lang="en-US" smtClean="0"/>
              <a:pPr>
                <a:defRPr/>
              </a:pPr>
              <a:t>‹#›</a:t>
            </a:fld>
            <a:endParaRPr lang="en-US"/>
          </a:p>
        </p:txBody>
      </p:sp>
      <p:pic>
        <p:nvPicPr>
          <p:cNvPr id="4"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84CABCC1-821D-C54D-AC8F-35F33EC6610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93024" y="4732020"/>
            <a:ext cx="1693776" cy="25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3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1ADDE3E-D683-419D-AA30-EDF8475371AD}" type="slidenum">
              <a:rPr lang="en-US" smtClean="0"/>
              <a:pPr>
                <a:defRPr/>
              </a:pPr>
              <a:t>‹#›</a:t>
            </a:fld>
            <a:endParaRPr lang="en-US"/>
          </a:p>
        </p:txBody>
      </p:sp>
      <p:pic>
        <p:nvPicPr>
          <p:cNvPr id="3"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1E0A1DBE-D193-1641-94A9-75D500B675E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93024" y="4732020"/>
            <a:ext cx="1693776" cy="25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03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400" b="1">
                <a:solidFill>
                  <a:schemeClr val="tx1">
                    <a:lumMod val="95000"/>
                    <a:lumOff val="5000"/>
                  </a:schemeClr>
                </a:solidFill>
                <a:effectLst/>
                <a:latin typeface="Georgia" panose="02040502050405020303" pitchFamily="18" charset="0"/>
              </a:defRPr>
            </a:lvl1pPr>
          </a:lstStyle>
          <a:p>
            <a:r>
              <a:rPr kumimoji="0" lang="en-US" dirty="0"/>
              <a:t>Click to edit Master title style</a:t>
            </a:r>
          </a:p>
        </p:txBody>
      </p:sp>
      <p:sp>
        <p:nvSpPr>
          <p:cNvPr id="3" name="Content Placeholder 2"/>
          <p:cNvSpPr>
            <a:spLocks noGrp="1"/>
          </p:cNvSpPr>
          <p:nvPr>
            <p:ph idx="1"/>
          </p:nvPr>
        </p:nvSpPr>
        <p:spPr/>
        <p:txBody>
          <a:bodyPr/>
          <a:lstStyle>
            <a:lvl1pPr marL="548640" indent="-411480">
              <a:buFont typeface="Wingdings" pitchFamily="2" charset="2"/>
              <a:buChar char="q"/>
              <a:defRPr sz="28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p:txBody>
          <a:bodyPr/>
          <a:lstStyle/>
          <a:p>
            <a:pPr>
              <a:defRPr/>
            </a:pPr>
            <a:fld id="{7137FD1E-3D79-4754-905F-534F13BD43CB}" type="slidenum">
              <a:rPr lang="en-US" smtClean="0"/>
              <a:pPr>
                <a:defRPr/>
              </a:pPr>
              <a:t>‹#›</a:t>
            </a:fld>
            <a:endParaRPr lang="en-US" dirty="0"/>
          </a:p>
        </p:txBody>
      </p:sp>
      <p:pic>
        <p:nvPicPr>
          <p:cNvPr id="5"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45258FFC-CF55-3F4D-8FA7-5A23D003924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68712" y="4554531"/>
            <a:ext cx="2258368" cy="345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vert="horz" anchor="b">
            <a:normAutofit/>
            <a:sp3d prstMaterial="softEdge"/>
          </a:bodyPr>
          <a:lstStyle>
            <a:lvl1pPr algn="l">
              <a:buNone/>
              <a:defRPr sz="2200" b="0">
                <a:ln w="6350">
                  <a:noFill/>
                </a:ln>
                <a:solidFill>
                  <a:schemeClr val="tx1"/>
                </a:solidFill>
              </a:defRPr>
            </a:lvl1pPr>
          </a:lstStyle>
          <a:p>
            <a:r>
              <a:rPr kumimoji="0" lang="en-US" dirty="0"/>
              <a:t>Click to edit Master title style</a:t>
            </a:r>
          </a:p>
        </p:txBody>
      </p:sp>
      <p:sp>
        <p:nvSpPr>
          <p:cNvPr id="3" name="Text Placeholder 2"/>
          <p:cNvSpPr>
            <a:spLocks noGrp="1"/>
          </p:cNvSpPr>
          <p:nvPr>
            <p:ph type="body" idx="2"/>
          </p:nvPr>
        </p:nvSpPr>
        <p:spPr>
          <a:xfrm>
            <a:off x="457202" y="1143002"/>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04789"/>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pPr>
              <a:defRPr/>
            </a:pPr>
            <a:fld id="{39FCA6CC-8D55-41EE-938C-3A88E5572B6D}" type="slidenum">
              <a:rPr lang="en-US" smtClean="0"/>
              <a:pPr>
                <a:defRPr/>
              </a:pPr>
              <a:t>‹#›</a:t>
            </a:fld>
            <a:endParaRPr lang="en-US"/>
          </a:p>
        </p:txBody>
      </p:sp>
      <p:pic>
        <p:nvPicPr>
          <p:cNvPr id="6"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0E3F084E-BB9A-A24C-ACC1-D101735353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93024" y="4732020"/>
            <a:ext cx="1693776" cy="25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96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pPr>
              <a:defRPr/>
            </a:pPr>
            <a:fld id="{7812B37B-2A01-4E67-A54D-14A8AF86DDFC}" type="slidenum">
              <a:rPr lang="en-US" smtClean="0"/>
              <a:pPr>
                <a:defRPr/>
              </a:pPr>
              <a:t>‹#›</a:t>
            </a:fld>
            <a:endParaRPr lang="en-US"/>
          </a:p>
        </p:txBody>
      </p:sp>
      <p:pic>
        <p:nvPicPr>
          <p:cNvPr id="6"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3F5E9D37-5061-8940-9DD2-C53882BCD25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93024" y="4732020"/>
            <a:ext cx="1693776" cy="25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126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pPr>
              <a:defRPr/>
            </a:pPr>
            <a:fld id="{4DCAEC47-55E6-4804-82B2-AAD6C3B76ED8}" type="slidenum">
              <a:rPr lang="en-US" smtClean="0"/>
              <a:pPr>
                <a:defRPr/>
              </a:pPr>
              <a:t>‹#›</a:t>
            </a:fld>
            <a:endParaRPr lang="en-US"/>
          </a:p>
        </p:txBody>
      </p:sp>
    </p:spTree>
    <p:extLst>
      <p:ext uri="{BB962C8B-B14F-4D97-AF65-F5344CB8AC3E}">
        <p14:creationId xmlns:p14="http://schemas.microsoft.com/office/powerpoint/2010/main" val="890565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pPr>
              <a:defRPr/>
            </a:pPr>
            <a:fld id="{ECB2F785-5208-41F9-B3D2-A2390186BE4D}" type="slidenum">
              <a:rPr lang="en-US" smtClean="0"/>
              <a:pPr>
                <a:defRPr/>
              </a:pPr>
              <a:t>‹#›</a:t>
            </a:fld>
            <a:endParaRPr lang="en-US"/>
          </a:p>
        </p:txBody>
      </p:sp>
    </p:spTree>
    <p:extLst>
      <p:ext uri="{BB962C8B-B14F-4D97-AF65-F5344CB8AC3E}">
        <p14:creationId xmlns:p14="http://schemas.microsoft.com/office/powerpoint/2010/main" val="2917787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57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custDataLst>
              <p:tags r:id="rId1"/>
            </p:custDataLst>
          </p:nvPr>
        </p:nvSpPr>
        <p:spPr>
          <a:xfrm>
            <a:off x="685800" y="4686300"/>
            <a:ext cx="1905000" cy="342900"/>
          </a:xfrm>
        </p:spPr>
        <p:txBody>
          <a:bodyPr/>
          <a:lstStyle>
            <a:lvl1pPr>
              <a:defRPr/>
            </a:lvl1pPr>
          </a:lstStyle>
          <a:p>
            <a:pPr>
              <a:defRPr/>
            </a:pPr>
            <a:fld id="{1A349B23-3C6B-40D5-AA7C-B3CF31CF9CD1}" type="slidenum">
              <a:rPr lang="en-US"/>
              <a:pPr>
                <a:defRPr/>
              </a:pPr>
              <a:t>‹#›</a:t>
            </a:fld>
            <a:endParaRPr lang="en-US"/>
          </a:p>
        </p:txBody>
      </p:sp>
    </p:spTree>
    <p:extLst>
      <p:ext uri="{BB962C8B-B14F-4D97-AF65-F5344CB8AC3E}">
        <p14:creationId xmlns:p14="http://schemas.microsoft.com/office/powerpoint/2010/main" val="2646706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860401" y="1152475"/>
            <a:ext cx="7971900" cy="3416400"/>
          </a:xfrm>
          <a:prstGeom prst="rect">
            <a:avLst/>
          </a:prstGeom>
        </p:spPr>
        <p:txBody>
          <a:bodyPr wrap="square" lIns="91425" tIns="91425" rIns="91425" bIns="91425" anchor="t" anchorCtr="0"/>
          <a:lstStyle>
            <a:lvl1pPr marL="0" lvl="0" indent="0">
              <a:lnSpc>
                <a:spcPct val="100000"/>
              </a:lnSpc>
              <a:spcBef>
                <a:spcPts val="0"/>
              </a:spcBef>
              <a:buSzPts val="1800"/>
              <a:buFont typeface="Arial" panose="020B0604020202020204" pitchFamily="34" charset="0"/>
              <a:buNone/>
              <a:defRPr>
                <a:solidFill>
                  <a:schemeClr val="tx1">
                    <a:lumMod val="85000"/>
                    <a:lumOff val="15000"/>
                  </a:schemeClr>
                </a:solidFill>
              </a:defRPr>
            </a:lvl1pPr>
            <a:lvl2pPr marL="994808" lvl="1" indent="-380990">
              <a:spcBef>
                <a:spcPts val="0"/>
              </a:spcBef>
              <a:buSzPct val="85000"/>
              <a:buFont typeface="Arial" panose="020B0604020202020204" pitchFamily="34" charset="0"/>
              <a:buChar char="•"/>
              <a:defRPr sz="2400">
                <a:latin typeface="Times New Roman" panose="02020603050405020304" pitchFamily="18" charset="0"/>
                <a:cs typeface="Times New Roman" panose="02020603050405020304" pitchFamily="18" charset="0"/>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pPr lvl="1"/>
            <a:endParaRPr lang="en-US" dirty="0"/>
          </a:p>
          <a:p>
            <a:endParaRPr dirty="0"/>
          </a:p>
        </p:txBody>
      </p:sp>
      <p:sp>
        <p:nvSpPr>
          <p:cNvPr id="19" name="Shape 19"/>
          <p:cNvSpPr txBox="1">
            <a:spLocks noGrp="1"/>
          </p:cNvSpPr>
          <p:nvPr>
            <p:ph type="sldNum" idx="12"/>
          </p:nvPr>
        </p:nvSpPr>
        <p:spPr>
          <a:xfrm>
            <a:off x="311701" y="4703625"/>
            <a:ext cx="548700" cy="3936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84179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contourClr>
                <a:schemeClr val="tx2">
                  <a:shade val="50000"/>
                </a:schemeClr>
              </a:contourClr>
            </a:sp3d>
          </a:bodyPr>
          <a:lstStyle>
            <a:lvl1pPr algn="l" rtl="0">
              <a:spcBef>
                <a:spcPct val="0"/>
              </a:spcBef>
              <a:buNone/>
              <a:defRPr sz="4800" b="1" cap="none" baseline="0">
                <a:ln w="6350">
                  <a:noFill/>
                </a:ln>
                <a:solidFill>
                  <a:schemeClr val="tx1"/>
                </a:solidFill>
                <a:effectLst/>
                <a:latin typeface="Georgia" panose="02040502050405020303" pitchFamily="18" charset="0"/>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1600200" y="1880839"/>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6" name="Slide Number Placeholder 5"/>
          <p:cNvSpPr>
            <a:spLocks noGrp="1"/>
          </p:cNvSpPr>
          <p:nvPr>
            <p:ph type="sldNum" sz="quarter" idx="12"/>
          </p:nvPr>
        </p:nvSpPr>
        <p:spPr>
          <a:xfrm>
            <a:off x="381000" y="4812508"/>
            <a:ext cx="762000" cy="273844"/>
          </a:xfrm>
        </p:spPr>
        <p:txBody>
          <a:bodyPr/>
          <a:lstStyle/>
          <a:p>
            <a:pPr>
              <a:defRPr/>
            </a:pPr>
            <a:fld id="{9DEA2830-2FF2-42F5-849A-EE8179D413EF}" type="slidenum">
              <a:rPr lang="en-US" smtClean="0"/>
              <a:pPr>
                <a:defRPr/>
              </a:pPr>
              <a:t>‹#›</a:t>
            </a:fld>
            <a:endParaRPr lang="en-US" dirty="0"/>
          </a:p>
        </p:txBody>
      </p:sp>
      <p:pic>
        <p:nvPicPr>
          <p:cNvPr id="5"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C59EB322-8B78-B142-B09D-4532AC04FD1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68712" y="4554531"/>
            <a:ext cx="2258368" cy="345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Content Placeholder 2"/>
          <p:cNvSpPr>
            <a:spLocks noGrp="1"/>
          </p:cNvSpPr>
          <p:nvPr>
            <p:ph sz="half" idx="1"/>
          </p:nvPr>
        </p:nvSpPr>
        <p:spPr>
          <a:xfrm>
            <a:off x="457200" y="1200152"/>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200152"/>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pPr>
              <a:defRPr/>
            </a:pPr>
            <a:fld id="{52BB8B45-8D4F-4AA9-8075-89745CE42D6D}" type="slidenum">
              <a:rPr lang="en-US" smtClean="0"/>
              <a:pPr>
                <a:defRPr/>
              </a:pPr>
              <a:t>‹#›</a:t>
            </a:fld>
            <a:endParaRPr lang="en-US" dirty="0"/>
          </a:p>
        </p:txBody>
      </p:sp>
      <p:pic>
        <p:nvPicPr>
          <p:cNvPr id="6"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C51C6944-1520-6B47-B864-1E42FCB1880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68712" y="4554531"/>
            <a:ext cx="2258368" cy="345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71652"/>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7" y="1771652"/>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lide Number Placeholder 8"/>
          <p:cNvSpPr>
            <a:spLocks noGrp="1"/>
          </p:cNvSpPr>
          <p:nvPr>
            <p:ph type="sldNum" sz="quarter" idx="12"/>
          </p:nvPr>
        </p:nvSpPr>
        <p:spPr/>
        <p:txBody>
          <a:bodyPr/>
          <a:lstStyle/>
          <a:p>
            <a:pPr>
              <a:defRPr/>
            </a:pPr>
            <a:fld id="{59EFFB0D-4C84-4771-992E-536E9AD6095B}" type="slidenum">
              <a:rPr lang="en-US" smtClean="0"/>
              <a:pPr>
                <a:defRPr/>
              </a:pPr>
              <a:t>‹#›</a:t>
            </a:fld>
            <a:endParaRPr lang="en-US" dirty="0"/>
          </a:p>
        </p:txBody>
      </p:sp>
      <p:pic>
        <p:nvPicPr>
          <p:cNvPr id="8"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C2293B2D-1120-7E4A-9AB4-418DFBE937D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68712" y="4554531"/>
            <a:ext cx="2258368" cy="345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p>
            <a:pPr>
              <a:defRPr/>
            </a:pPr>
            <a:fld id="{6657F419-55B3-4015-8EA7-8D8805EE2D11}" type="slidenum">
              <a:rPr lang="en-US" smtClean="0"/>
              <a:pPr>
                <a:defRPr/>
              </a:pPr>
              <a:t>‹#›</a:t>
            </a:fld>
            <a:endParaRPr lang="en-US" dirty="0"/>
          </a:p>
        </p:txBody>
      </p:sp>
      <p:pic>
        <p:nvPicPr>
          <p:cNvPr id="4"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4D8ED0DC-5847-C74D-A6FB-19D1D4C678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68712" y="4554531"/>
            <a:ext cx="2258368" cy="345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1ADDE3E-D683-419D-AA30-EDF8475371AD}" type="slidenum">
              <a:rPr lang="en-US" smtClean="0"/>
              <a:pPr>
                <a:defRPr/>
              </a:pPr>
              <a:t>‹#›</a:t>
            </a:fld>
            <a:endParaRPr lang="en-US" dirty="0"/>
          </a:p>
        </p:txBody>
      </p:sp>
      <p:pic>
        <p:nvPicPr>
          <p:cNvPr id="3"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17660E1E-AE1B-4D44-922F-BDCD5F033AE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68712" y="4554531"/>
            <a:ext cx="2258368" cy="345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vert="horz" anchor="b">
            <a:normAutofit/>
            <a:sp3d prstMaterial="softEdge"/>
          </a:bodyPr>
          <a:lstStyle>
            <a:lvl1pPr algn="l">
              <a:buNone/>
              <a:defRPr sz="2200" b="0">
                <a:ln w="6350">
                  <a:noFill/>
                </a:ln>
                <a:solidFill>
                  <a:schemeClr val="tx1"/>
                </a:solidFill>
              </a:defRPr>
            </a:lvl1pPr>
          </a:lstStyle>
          <a:p>
            <a:r>
              <a:rPr kumimoji="0" lang="en-US" dirty="0"/>
              <a:t>Click to edit Master title style</a:t>
            </a:r>
          </a:p>
        </p:txBody>
      </p:sp>
      <p:sp>
        <p:nvSpPr>
          <p:cNvPr id="3" name="Text Placeholder 2"/>
          <p:cNvSpPr>
            <a:spLocks noGrp="1"/>
          </p:cNvSpPr>
          <p:nvPr>
            <p:ph type="body" idx="2"/>
          </p:nvPr>
        </p:nvSpPr>
        <p:spPr>
          <a:xfrm>
            <a:off x="457202" y="1143002"/>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04789"/>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pPr>
              <a:defRPr/>
            </a:pPr>
            <a:fld id="{39FCA6CC-8D55-41EE-938C-3A88E5572B6D}" type="slidenum">
              <a:rPr lang="en-US" smtClean="0"/>
              <a:pPr>
                <a:defRPr/>
              </a:pPr>
              <a:t>‹#›</a:t>
            </a:fld>
            <a:endParaRPr lang="en-US" dirty="0"/>
          </a:p>
        </p:txBody>
      </p:sp>
      <p:pic>
        <p:nvPicPr>
          <p:cNvPr id="6"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01989383-D549-474E-B16E-32FAD0A78D3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68712" y="4554531"/>
            <a:ext cx="2258368" cy="345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pPr>
              <a:defRPr/>
            </a:pPr>
            <a:fld id="{7812B37B-2A01-4E67-A54D-14A8AF86DDFC}" type="slidenum">
              <a:rPr lang="en-US" smtClean="0"/>
              <a:pPr>
                <a:defRPr/>
              </a:pPr>
              <a:t>‹#›</a:t>
            </a:fld>
            <a:endParaRPr lang="en-US" dirty="0"/>
          </a:p>
        </p:txBody>
      </p:sp>
      <p:pic>
        <p:nvPicPr>
          <p:cNvPr id="6"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D0C00013-C5AD-2F4C-A7EA-222A003DBA2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68712" y="4554531"/>
            <a:ext cx="2258368" cy="345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8"/>
            <a:ext cx="8229600" cy="857250"/>
          </a:xfrm>
          <a:prstGeom prst="rect">
            <a:avLst/>
          </a:prstGeom>
          <a:noFill/>
          <a:ln>
            <a:noFill/>
          </a:ln>
        </p:spPr>
        <p:txBody>
          <a:bodyPr vert="horz" anchor="ctr">
            <a:normAutofit/>
            <a:scene3d>
              <a:camera prst="orthographicFront"/>
              <a:lightRig rig="soft" dir="t">
                <a:rot lat="0" lon="0" rev="16800000"/>
              </a:lightRig>
            </a:scene3d>
            <a:sp3d prstMaterial="softEdge"/>
          </a:bodyPr>
          <a:lstStyle/>
          <a:p>
            <a:r>
              <a:rPr kumimoji="0" lang="en-US" dirty="0"/>
              <a:t>Click to edit Master title style</a:t>
            </a:r>
          </a:p>
        </p:txBody>
      </p:sp>
      <p:sp>
        <p:nvSpPr>
          <p:cNvPr id="13" name="Text Placeholder 12"/>
          <p:cNvSpPr>
            <a:spLocks noGrp="1"/>
          </p:cNvSpPr>
          <p:nvPr>
            <p:ph type="body" idx="1"/>
          </p:nvPr>
        </p:nvSpPr>
        <p:spPr>
          <a:xfrm>
            <a:off x="685800" y="1200150"/>
            <a:ext cx="8001000" cy="353187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3" name="Slide Number Placeholder 22"/>
          <p:cNvSpPr>
            <a:spLocks noGrp="1"/>
          </p:cNvSpPr>
          <p:nvPr>
            <p:ph type="sldNum" sz="quarter" idx="4"/>
          </p:nvPr>
        </p:nvSpPr>
        <p:spPr>
          <a:xfrm>
            <a:off x="685800" y="4732020"/>
            <a:ext cx="762000" cy="273844"/>
          </a:xfrm>
          <a:prstGeom prst="rect">
            <a:avLst/>
          </a:prstGeom>
        </p:spPr>
        <p:txBody>
          <a:bodyPr vert="horz" lIns="0" rIns="0" anchor="b"/>
          <a:lstStyle>
            <a:lvl1pPr algn="l" eaLnBrk="1" latinLnBrk="0" hangingPunct="1">
              <a:defRPr kumimoji="0" sz="1400">
                <a:solidFill>
                  <a:schemeClr val="tx1">
                    <a:shade val="50000"/>
                  </a:schemeClr>
                </a:solidFill>
              </a:defRPr>
            </a:lvl1pPr>
          </a:lstStyle>
          <a:p>
            <a:pPr>
              <a:defRPr/>
            </a:pPr>
            <a:fld id="{35854F07-5B21-4DF9-9822-BBE184661BF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44" r:id="rId12"/>
  </p:sldLayoutIdLst>
  <p:hf hdr="0" ftr="0" dt="0"/>
  <p:txStyles>
    <p:titleStyle>
      <a:lvl1pPr algn="l" rtl="0" eaLnBrk="1" latinLnBrk="0" hangingPunct="1">
        <a:spcBef>
          <a:spcPct val="0"/>
        </a:spcBef>
        <a:buNone/>
        <a:defRPr kumimoji="0" sz="3400" b="1" kern="1200" cap="none" baseline="0">
          <a:ln w="6350">
            <a:noFill/>
          </a:ln>
          <a:solidFill>
            <a:schemeClr val="tx1"/>
          </a:solidFill>
          <a:effectLst/>
          <a:latin typeface="Georgia" panose="02040502050405020303" pitchFamily="18" charset="0"/>
          <a:ea typeface="+mj-ea"/>
          <a:cs typeface="+mj-cs"/>
        </a:defRPr>
      </a:lvl1pPr>
    </p:titleStyle>
    <p:bodyStyle>
      <a:lvl1pPr marL="137160" indent="0" algn="l" rtl="0" eaLnBrk="1" latinLnBrk="0" hangingPunct="1">
        <a:spcBef>
          <a:spcPct val="20000"/>
        </a:spcBef>
        <a:buClr>
          <a:schemeClr val="bg1"/>
        </a:buClr>
        <a:buSzPct val="65000"/>
        <a:buFont typeface="Arial" panose="020B0604020202020204" pitchFamily="34" charset="0"/>
        <a:buNone/>
        <a:defRPr kumimoji="0" sz="2800" kern="1200">
          <a:solidFill>
            <a:schemeClr val="tx1"/>
          </a:solidFill>
          <a:latin typeface="Times New Roman" panose="02020603050405020304" pitchFamily="18" charset="0"/>
          <a:ea typeface="+mn-ea"/>
          <a:cs typeface="Times New Roman" panose="02020603050405020304" pitchFamily="18" charset="0"/>
        </a:defRPr>
      </a:lvl1pPr>
      <a:lvl2pPr marL="868680" indent="-283464" algn="l" rtl="0" eaLnBrk="1" latinLnBrk="0" hangingPunct="1">
        <a:spcBef>
          <a:spcPct val="20000"/>
        </a:spcBef>
        <a:buClr>
          <a:schemeClr val="tx1"/>
        </a:buClr>
        <a:buSzPct val="80000"/>
        <a:buFont typeface="Arial" panose="020B0604020202020204" pitchFamily="34" charset="0"/>
        <a:buChar char="•"/>
        <a:defRPr kumimoji="0" sz="2400" kern="1200">
          <a:solidFill>
            <a:schemeClr val="tx1"/>
          </a:solidFill>
          <a:latin typeface="Times New Roman" panose="02020603050405020304" pitchFamily="18" charset="0"/>
          <a:ea typeface="+mn-ea"/>
          <a:cs typeface="Times New Roman" panose="02020603050405020304" pitchFamily="18" charset="0"/>
        </a:defRPr>
      </a:lvl2pPr>
      <a:lvl3pPr marL="1133856" indent="-228600" algn="l" rtl="0" eaLnBrk="1" latinLnBrk="0" hangingPunct="1">
        <a:spcBef>
          <a:spcPct val="20000"/>
        </a:spcBef>
        <a:buClr>
          <a:schemeClr val="tx1"/>
        </a:buClr>
        <a:buSzPct val="95000"/>
        <a:buFont typeface="Arial" panose="020B0604020202020204" pitchFamily="34" charset="0"/>
        <a:buChar char="•"/>
        <a:defRPr kumimoji="0" sz="2200" kern="1200">
          <a:solidFill>
            <a:schemeClr val="tx1"/>
          </a:solidFill>
          <a:latin typeface="Times New Roman" panose="02020603050405020304" pitchFamily="18" charset="0"/>
          <a:ea typeface="+mn-ea"/>
          <a:cs typeface="Times New Roman" panose="02020603050405020304" pitchFamily="18" charset="0"/>
        </a:defRPr>
      </a:lvl3pPr>
      <a:lvl4pPr marL="1353312" indent="-182880" algn="l" rtl="0" eaLnBrk="1" latinLnBrk="0" hangingPunct="1">
        <a:spcBef>
          <a:spcPct val="20000"/>
        </a:spcBef>
        <a:buClr>
          <a:schemeClr val="tx1"/>
        </a:buClr>
        <a:buSzPct val="100000"/>
        <a:buFont typeface="Arial" panose="020B0604020202020204" pitchFamily="34" charset="0"/>
        <a:buChar char="•"/>
        <a:defRPr kumimoji="0" sz="2000" kern="1200">
          <a:solidFill>
            <a:schemeClr val="tx1"/>
          </a:solidFill>
          <a:latin typeface="Times New Roman" panose="02020603050405020304" pitchFamily="18" charset="0"/>
          <a:ea typeface="+mn-ea"/>
          <a:cs typeface="Times New Roman" panose="02020603050405020304" pitchFamily="18" charset="0"/>
        </a:defRPr>
      </a:lvl4pPr>
      <a:lvl5pPr marL="1545336" indent="-182880" algn="l" rtl="0" eaLnBrk="1" latinLnBrk="0" hangingPunct="1">
        <a:spcBef>
          <a:spcPct val="20000"/>
        </a:spcBef>
        <a:buClr>
          <a:schemeClr val="tx1"/>
        </a:buClr>
        <a:buFont typeface="Arial" panose="020B0604020202020204" pitchFamily="34" charset="0"/>
        <a:buChar char="•"/>
        <a:defRPr kumimoji="0" sz="2000" kern="1200">
          <a:solidFill>
            <a:schemeClr val="tx1"/>
          </a:solidFill>
          <a:latin typeface="Times New Roman" panose="02020603050405020304" pitchFamily="18" charset="0"/>
          <a:ea typeface="+mn-ea"/>
          <a:cs typeface="Times New Roman" panose="02020603050405020304" pitchFamily="18" charset="0"/>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8"/>
            <a:ext cx="8229600" cy="857250"/>
          </a:xfrm>
          <a:prstGeom prst="rect">
            <a:avLst/>
          </a:prstGeom>
          <a:noFill/>
          <a:ln>
            <a:noFill/>
          </a:ln>
        </p:spPr>
        <p:txBody>
          <a:bodyPr vert="horz" anchor="ctr">
            <a:normAutofit/>
            <a:scene3d>
              <a:camera prst="orthographicFront"/>
              <a:lightRig rig="soft" dir="t">
                <a:rot lat="0" lon="0" rev="16800000"/>
              </a:lightRig>
            </a:scene3d>
            <a:sp3d prstMaterial="softEdge"/>
          </a:bodyPr>
          <a:lstStyle/>
          <a:p>
            <a:r>
              <a:rPr kumimoji="0" lang="en-US" dirty="0"/>
              <a:t>Click to edit Master title style</a:t>
            </a:r>
          </a:p>
        </p:txBody>
      </p:sp>
      <p:sp>
        <p:nvSpPr>
          <p:cNvPr id="13" name="Text Placeholder 12"/>
          <p:cNvSpPr>
            <a:spLocks noGrp="1"/>
          </p:cNvSpPr>
          <p:nvPr>
            <p:ph type="body" idx="1"/>
          </p:nvPr>
        </p:nvSpPr>
        <p:spPr>
          <a:xfrm>
            <a:off x="685800" y="1200150"/>
            <a:ext cx="8001000" cy="353187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3" name="Slide Number Placeholder 22"/>
          <p:cNvSpPr>
            <a:spLocks noGrp="1"/>
          </p:cNvSpPr>
          <p:nvPr>
            <p:ph type="sldNum" sz="quarter" idx="4"/>
          </p:nvPr>
        </p:nvSpPr>
        <p:spPr>
          <a:xfrm>
            <a:off x="662609" y="4732020"/>
            <a:ext cx="762000" cy="273844"/>
          </a:xfrm>
          <a:prstGeom prst="rect">
            <a:avLst/>
          </a:prstGeom>
        </p:spPr>
        <p:txBody>
          <a:bodyPr vert="horz" lIns="0" rIns="0" anchor="b"/>
          <a:lstStyle>
            <a:lvl1pPr algn="l" eaLnBrk="1" latinLnBrk="0" hangingPunct="1">
              <a:defRPr kumimoji="0" sz="1400">
                <a:solidFill>
                  <a:schemeClr val="tx1">
                    <a:shade val="50000"/>
                  </a:schemeClr>
                </a:solidFill>
              </a:defRPr>
            </a:lvl1pPr>
          </a:lstStyle>
          <a:p>
            <a:pPr>
              <a:defRPr/>
            </a:pPr>
            <a:fld id="{35854F07-5B21-4DF9-9822-BBE184661BF2}" type="slidenum">
              <a:rPr lang="en-US" smtClean="0"/>
              <a:pPr>
                <a:defRPr/>
              </a:pPr>
              <a:t>‹#›</a:t>
            </a:fld>
            <a:endParaRPr lang="en-US" dirty="0"/>
          </a:p>
        </p:txBody>
      </p:sp>
    </p:spTree>
    <p:extLst>
      <p:ext uri="{BB962C8B-B14F-4D97-AF65-F5344CB8AC3E}">
        <p14:creationId xmlns:p14="http://schemas.microsoft.com/office/powerpoint/2010/main" val="255936595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hf hdr="0" ftr="0" dt="0"/>
  <p:txStyles>
    <p:titleStyle>
      <a:lvl1pPr algn="l" rtl="0" eaLnBrk="1" latinLnBrk="0" hangingPunct="1">
        <a:spcBef>
          <a:spcPct val="0"/>
        </a:spcBef>
        <a:buNone/>
        <a:defRPr kumimoji="0" sz="3400" b="1" kern="1200" cap="none" baseline="0">
          <a:ln w="6350">
            <a:noFill/>
          </a:ln>
          <a:solidFill>
            <a:schemeClr val="tx1"/>
          </a:solidFill>
          <a:effectLst/>
          <a:latin typeface="Georgia" panose="02040502050405020303" pitchFamily="18" charset="0"/>
          <a:ea typeface="+mj-ea"/>
          <a:cs typeface="+mj-cs"/>
        </a:defRPr>
      </a:lvl1pPr>
    </p:titleStyle>
    <p:bodyStyle>
      <a:lvl1pPr marL="137160" indent="0" algn="l" rtl="0" eaLnBrk="1" latinLnBrk="0" hangingPunct="1">
        <a:spcBef>
          <a:spcPct val="20000"/>
        </a:spcBef>
        <a:buClr>
          <a:schemeClr val="bg1"/>
        </a:buClr>
        <a:buSzPct val="65000"/>
        <a:buFont typeface="Arial" panose="020B0604020202020204" pitchFamily="34" charset="0"/>
        <a:buNone/>
        <a:defRPr kumimoji="0" sz="2800" kern="1200">
          <a:solidFill>
            <a:schemeClr val="tx1"/>
          </a:solidFill>
          <a:latin typeface="Times New Roman" panose="02020603050405020304" pitchFamily="18" charset="0"/>
          <a:ea typeface="+mn-ea"/>
          <a:cs typeface="Times New Roman" panose="02020603050405020304" pitchFamily="18" charset="0"/>
        </a:defRPr>
      </a:lvl1pPr>
      <a:lvl2pPr marL="868680" indent="-283464" algn="l" rtl="0" eaLnBrk="1" latinLnBrk="0" hangingPunct="1">
        <a:spcBef>
          <a:spcPct val="20000"/>
        </a:spcBef>
        <a:buClr>
          <a:schemeClr val="tx1"/>
        </a:buClr>
        <a:buSzPct val="80000"/>
        <a:buFont typeface="Arial" panose="020B0604020202020204" pitchFamily="34" charset="0"/>
        <a:buChar char="•"/>
        <a:defRPr kumimoji="0" sz="2400" kern="1200">
          <a:solidFill>
            <a:schemeClr val="tx1"/>
          </a:solidFill>
          <a:latin typeface="Times New Roman" panose="02020603050405020304" pitchFamily="18" charset="0"/>
          <a:ea typeface="+mn-ea"/>
          <a:cs typeface="Times New Roman" panose="02020603050405020304" pitchFamily="18" charset="0"/>
        </a:defRPr>
      </a:lvl2pPr>
      <a:lvl3pPr marL="1133856" indent="-228600" algn="l" rtl="0" eaLnBrk="1" latinLnBrk="0" hangingPunct="1">
        <a:spcBef>
          <a:spcPct val="20000"/>
        </a:spcBef>
        <a:buClr>
          <a:schemeClr val="tx1"/>
        </a:buClr>
        <a:buSzPct val="95000"/>
        <a:buFont typeface="Arial" panose="020B0604020202020204" pitchFamily="34" charset="0"/>
        <a:buChar char="•"/>
        <a:defRPr kumimoji="0" sz="2200" kern="1200">
          <a:solidFill>
            <a:schemeClr val="tx1"/>
          </a:solidFill>
          <a:latin typeface="Times New Roman" panose="02020603050405020304" pitchFamily="18" charset="0"/>
          <a:ea typeface="+mn-ea"/>
          <a:cs typeface="Times New Roman" panose="02020603050405020304" pitchFamily="18" charset="0"/>
        </a:defRPr>
      </a:lvl3pPr>
      <a:lvl4pPr marL="1353312" indent="-182880" algn="l" rtl="0" eaLnBrk="1" latinLnBrk="0" hangingPunct="1">
        <a:spcBef>
          <a:spcPct val="20000"/>
        </a:spcBef>
        <a:buClr>
          <a:schemeClr val="tx1"/>
        </a:buClr>
        <a:buSzPct val="100000"/>
        <a:buFont typeface="Arial" panose="020B0604020202020204" pitchFamily="34" charset="0"/>
        <a:buChar char="•"/>
        <a:defRPr kumimoji="0" sz="2000" kern="1200">
          <a:solidFill>
            <a:schemeClr val="tx1"/>
          </a:solidFill>
          <a:latin typeface="Times New Roman" panose="02020603050405020304" pitchFamily="18" charset="0"/>
          <a:ea typeface="+mn-ea"/>
          <a:cs typeface="Times New Roman" panose="02020603050405020304" pitchFamily="18" charset="0"/>
        </a:defRPr>
      </a:lvl4pPr>
      <a:lvl5pPr marL="1545336" indent="-182880" algn="l" rtl="0" eaLnBrk="1" latinLnBrk="0" hangingPunct="1">
        <a:spcBef>
          <a:spcPct val="20000"/>
        </a:spcBef>
        <a:buClr>
          <a:schemeClr val="tx1"/>
        </a:buClr>
        <a:buFont typeface="Arial" panose="020B0604020202020204" pitchFamily="34" charset="0"/>
        <a:buChar char="•"/>
        <a:defRPr kumimoji="0" sz="2000" kern="1200">
          <a:solidFill>
            <a:schemeClr val="tx1"/>
          </a:solidFill>
          <a:latin typeface="Times New Roman" panose="02020603050405020304" pitchFamily="18" charset="0"/>
          <a:ea typeface="+mn-ea"/>
          <a:cs typeface="Times New Roman" panose="02020603050405020304" pitchFamily="18" charset="0"/>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witter.com/@aneripattani" TargetMode="External"/><Relationship Id="rId2" Type="http://schemas.openxmlformats.org/officeDocument/2006/relationships/hyperlink" Target="https://www.cnbc.com/aneri-pattan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jon.kelvey@carrollcountytimes.com?subject=Regarding:%20%22Fatal%20overdoses%20in%20Carroll%20up%2076%20percent%20over%20first%20half%20of%202018%22" TargetMode="External"/><Relationship Id="rId2" Type="http://schemas.openxmlformats.org/officeDocument/2006/relationships/hyperlink" Target="http://www.carrollcountytimes.com/cctnews-jon-kelvey-20150513-staff.html#nt=bylin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
            <a:ext cx="9144000" cy="5143098"/>
          </a:xfrm>
          <a:prstGeom prst="rect">
            <a:avLst/>
          </a:prstGeom>
        </p:spPr>
      </p:pic>
      <p:cxnSp>
        <p:nvCxnSpPr>
          <p:cNvPr id="55" name="Shape 55"/>
          <p:cNvCxnSpPr>
            <a:cxnSpLocks/>
          </p:cNvCxnSpPr>
          <p:nvPr/>
        </p:nvCxnSpPr>
        <p:spPr>
          <a:xfrm flipV="1">
            <a:off x="483430" y="1351868"/>
            <a:ext cx="11469" cy="1884097"/>
          </a:xfrm>
          <a:prstGeom prst="straightConnector1">
            <a:avLst/>
          </a:prstGeom>
          <a:noFill/>
          <a:ln w="19050" cap="flat" cmpd="sng">
            <a:solidFill>
              <a:srgbClr val="F3F3F3"/>
            </a:solidFill>
            <a:prstDash val="solid"/>
            <a:round/>
            <a:headEnd type="none" w="lg" len="lg"/>
            <a:tailEnd type="none" w="lg" len="lg"/>
          </a:ln>
        </p:spPr>
      </p:cxnSp>
      <p:cxnSp>
        <p:nvCxnSpPr>
          <p:cNvPr id="56" name="Shape 56"/>
          <p:cNvCxnSpPr>
            <a:cxnSpLocks/>
          </p:cNvCxnSpPr>
          <p:nvPr/>
        </p:nvCxnSpPr>
        <p:spPr>
          <a:xfrm flipV="1">
            <a:off x="8608065" y="1351865"/>
            <a:ext cx="0" cy="1850799"/>
          </a:xfrm>
          <a:prstGeom prst="straightConnector1">
            <a:avLst/>
          </a:prstGeom>
          <a:noFill/>
          <a:ln w="19050" cap="flat" cmpd="sng">
            <a:solidFill>
              <a:srgbClr val="F3F3F3"/>
            </a:solidFill>
            <a:prstDash val="solid"/>
            <a:round/>
            <a:headEnd type="none" w="lg" len="lg"/>
            <a:tailEnd type="none" w="lg" len="lg"/>
          </a:ln>
        </p:spPr>
      </p:cxnSp>
      <p:cxnSp>
        <p:nvCxnSpPr>
          <p:cNvPr id="57" name="Shape 57"/>
          <p:cNvCxnSpPr>
            <a:cxnSpLocks/>
          </p:cNvCxnSpPr>
          <p:nvPr/>
        </p:nvCxnSpPr>
        <p:spPr>
          <a:xfrm>
            <a:off x="483430" y="1361990"/>
            <a:ext cx="8124151" cy="0"/>
          </a:xfrm>
          <a:prstGeom prst="straightConnector1">
            <a:avLst/>
          </a:prstGeom>
          <a:noFill/>
          <a:ln w="19050" cap="flat" cmpd="sng">
            <a:solidFill>
              <a:srgbClr val="F3F3F3"/>
            </a:solidFill>
            <a:prstDash val="solid"/>
            <a:round/>
            <a:headEnd type="none" w="lg" len="lg"/>
            <a:tailEnd type="none" w="lg" len="lg"/>
          </a:ln>
        </p:spPr>
      </p:cxnSp>
      <p:sp>
        <p:nvSpPr>
          <p:cNvPr id="58" name="Shape 58"/>
          <p:cNvSpPr txBox="1"/>
          <p:nvPr/>
        </p:nvSpPr>
        <p:spPr>
          <a:xfrm>
            <a:off x="494895" y="1731363"/>
            <a:ext cx="8092956" cy="1236900"/>
          </a:xfrm>
          <a:prstGeom prst="rect">
            <a:avLst/>
          </a:prstGeom>
          <a:noFill/>
          <a:ln>
            <a:noFill/>
          </a:ln>
        </p:spPr>
        <p:txBody>
          <a:bodyPr wrap="square" lIns="121900" tIns="121900" rIns="121900" bIns="121900" anchor="t" anchorCtr="0">
            <a:noAutofit/>
          </a:bodyPr>
          <a:lstStyle/>
          <a:p>
            <a:pPr algn="ctr"/>
            <a:r>
              <a:rPr lang="en" sz="1400" b="1" dirty="0">
                <a:solidFill>
                  <a:srgbClr val="FFFFFF"/>
                </a:solidFill>
                <a:latin typeface="Georgia"/>
                <a:ea typeface="Georgia"/>
                <a:cs typeface="Georgia"/>
                <a:sym typeface="Georgia"/>
              </a:rPr>
              <a:t>MARYLAND DEPARTMENT OF HEALTH</a:t>
            </a:r>
          </a:p>
          <a:p>
            <a:pPr algn="ctr"/>
            <a:endParaRPr sz="1333" b="1" dirty="0">
              <a:solidFill>
                <a:srgbClr val="FFFFFF"/>
              </a:solidFill>
              <a:latin typeface="Georgia"/>
              <a:ea typeface="Georgia"/>
              <a:cs typeface="Georgia"/>
              <a:sym typeface="Georgia"/>
            </a:endParaRPr>
          </a:p>
          <a:p>
            <a:pPr algn="ctr"/>
            <a:r>
              <a:rPr lang="en-US" sz="3200" b="1" dirty="0">
                <a:solidFill>
                  <a:srgbClr val="FFFFFF"/>
                </a:solidFill>
                <a:latin typeface="Georgia"/>
                <a:ea typeface="Georgia"/>
                <a:cs typeface="Georgia"/>
                <a:sym typeface="Georgia"/>
              </a:rPr>
              <a:t>FORENSIC CHALLENGES IN DETERMINING CAUSE OF DEATH</a:t>
            </a:r>
            <a:endParaRPr lang="en" sz="3200" b="1" dirty="0">
              <a:solidFill>
                <a:srgbClr val="FFFFFF"/>
              </a:solidFill>
              <a:latin typeface="Georgia"/>
              <a:ea typeface="Georgia"/>
              <a:cs typeface="Georgia"/>
              <a:sym typeface="Georgia"/>
            </a:endParaRPr>
          </a:p>
        </p:txBody>
      </p:sp>
      <p:cxnSp>
        <p:nvCxnSpPr>
          <p:cNvPr id="59" name="Shape 59"/>
          <p:cNvCxnSpPr>
            <a:cxnSpLocks/>
          </p:cNvCxnSpPr>
          <p:nvPr/>
        </p:nvCxnSpPr>
        <p:spPr>
          <a:xfrm flipV="1">
            <a:off x="8607821" y="3202580"/>
            <a:ext cx="0" cy="923745"/>
          </a:xfrm>
          <a:prstGeom prst="straightConnector1">
            <a:avLst/>
          </a:prstGeom>
          <a:noFill/>
          <a:ln w="9525" cap="flat" cmpd="sng">
            <a:solidFill>
              <a:srgbClr val="980000"/>
            </a:solidFill>
            <a:prstDash val="solid"/>
            <a:round/>
            <a:headEnd type="none" w="lg" len="lg"/>
            <a:tailEnd type="none" w="lg" len="lg"/>
          </a:ln>
        </p:spPr>
      </p:cxnSp>
      <p:cxnSp>
        <p:nvCxnSpPr>
          <p:cNvPr id="60" name="Shape 60"/>
          <p:cNvCxnSpPr>
            <a:cxnSpLocks/>
          </p:cNvCxnSpPr>
          <p:nvPr/>
        </p:nvCxnSpPr>
        <p:spPr>
          <a:xfrm flipV="1">
            <a:off x="481508" y="3211838"/>
            <a:ext cx="0" cy="914487"/>
          </a:xfrm>
          <a:prstGeom prst="straightConnector1">
            <a:avLst/>
          </a:prstGeom>
          <a:noFill/>
          <a:ln w="9525" cap="flat" cmpd="sng">
            <a:solidFill>
              <a:srgbClr val="980000"/>
            </a:solidFill>
            <a:prstDash val="solid"/>
            <a:round/>
            <a:headEnd type="none" w="lg" len="lg"/>
            <a:tailEnd type="none" w="lg" len="lg"/>
          </a:ln>
        </p:spPr>
      </p:cxnSp>
      <p:cxnSp>
        <p:nvCxnSpPr>
          <p:cNvPr id="61" name="Shape 61"/>
          <p:cNvCxnSpPr>
            <a:cxnSpLocks/>
          </p:cNvCxnSpPr>
          <p:nvPr/>
        </p:nvCxnSpPr>
        <p:spPr>
          <a:xfrm>
            <a:off x="483430" y="4126325"/>
            <a:ext cx="8124151" cy="0"/>
          </a:xfrm>
          <a:prstGeom prst="straightConnector1">
            <a:avLst/>
          </a:prstGeom>
          <a:noFill/>
          <a:ln w="9525" cap="flat" cmpd="sng">
            <a:solidFill>
              <a:srgbClr val="980000"/>
            </a:solidFill>
            <a:prstDash val="solid"/>
            <a:round/>
            <a:headEnd type="none" w="lg" len="lg"/>
            <a:tailEnd type="none" w="lg" len="lg"/>
          </a:ln>
        </p:spPr>
      </p:cxnSp>
      <p:sp>
        <p:nvSpPr>
          <p:cNvPr id="62" name="Shape 62"/>
          <p:cNvSpPr txBox="1"/>
          <p:nvPr/>
        </p:nvSpPr>
        <p:spPr>
          <a:xfrm>
            <a:off x="480342" y="3235964"/>
            <a:ext cx="8125775" cy="715926"/>
          </a:xfrm>
          <a:prstGeom prst="rect">
            <a:avLst/>
          </a:prstGeom>
          <a:noFill/>
          <a:ln>
            <a:noFill/>
          </a:ln>
        </p:spPr>
        <p:txBody>
          <a:bodyPr wrap="square" lIns="121900" tIns="121900" rIns="121900" bIns="121900" anchor="t" anchorCtr="0">
            <a:noAutofit/>
          </a:bodyPr>
          <a:lstStyle/>
          <a:p>
            <a:pPr algn="ctr"/>
            <a:r>
              <a:rPr lang="en-US" sz="1600" b="1" dirty="0">
                <a:solidFill>
                  <a:srgbClr val="980000"/>
                </a:solidFill>
                <a:latin typeface="Georgia"/>
                <a:ea typeface="Georgia"/>
                <a:cs typeface="Georgia"/>
                <a:sym typeface="Georgia"/>
              </a:rPr>
              <a:t>David R. Fowler MB. ChB. M.Med. Path.(Forens) FCAP FAAFS FNAME</a:t>
            </a:r>
          </a:p>
          <a:p>
            <a:pPr algn="ctr"/>
            <a:endParaRPr lang="en-US" sz="600" b="1" dirty="0">
              <a:solidFill>
                <a:srgbClr val="980000"/>
              </a:solidFill>
              <a:latin typeface="Georgia"/>
              <a:ea typeface="Georgia"/>
              <a:cs typeface="Georgia"/>
              <a:sym typeface="Georgia"/>
            </a:endParaRPr>
          </a:p>
          <a:p>
            <a:pPr algn="ctr"/>
            <a:r>
              <a:rPr lang="en-US" sz="1600" b="1" dirty="0">
                <a:solidFill>
                  <a:srgbClr val="980000"/>
                </a:solidFill>
                <a:latin typeface="Georgia"/>
                <a:ea typeface="Georgia"/>
                <a:cs typeface="Georgia"/>
                <a:sym typeface="Georgia"/>
              </a:rPr>
              <a:t>Chief Medical Examiner, State of Maryland</a:t>
            </a:r>
            <a:endParaRPr lang="en-US" sz="1600" dirty="0">
              <a:solidFill>
                <a:srgbClr val="980000"/>
              </a:solidFill>
              <a:latin typeface="Georgia"/>
              <a:ea typeface="Georgia"/>
              <a:cs typeface="Georgia"/>
              <a:sym typeface="Georgia"/>
            </a:endParaRPr>
          </a:p>
          <a:p>
            <a:pPr algn="ctr"/>
            <a:r>
              <a:rPr lang="en-US" sz="1600" dirty="0">
                <a:solidFill>
                  <a:srgbClr val="980000"/>
                </a:solidFill>
                <a:latin typeface="Georgia"/>
                <a:ea typeface="Georgia"/>
                <a:cs typeface="Georgia"/>
                <a:sym typeface="Georgia"/>
              </a:rPr>
              <a:t>July 2018</a:t>
            </a:r>
            <a:endParaRPr lang="en" sz="1600" dirty="0">
              <a:solidFill>
                <a:srgbClr val="980000"/>
              </a:solidFill>
              <a:latin typeface="Georgia"/>
              <a:ea typeface="Georgia"/>
              <a:cs typeface="Georgia"/>
              <a:sym typeface="Georgia"/>
            </a:endParaRPr>
          </a:p>
        </p:txBody>
      </p:sp>
    </p:spTree>
    <p:extLst>
      <p:ext uri="{BB962C8B-B14F-4D97-AF65-F5344CB8AC3E}">
        <p14:creationId xmlns:p14="http://schemas.microsoft.com/office/powerpoint/2010/main" val="3151046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Heroin and Fentanyl 2016</a:t>
            </a:r>
          </a:p>
        </p:txBody>
      </p:sp>
      <p:pic>
        <p:nvPicPr>
          <p:cNvPr id="4" name="Content Placeholder 3" descr="128iT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17045"/>
            <a:ext cx="8229600" cy="176068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hape 99">
            <a:extLst>
              <a:ext uri="{FF2B5EF4-FFF2-40B4-BE49-F238E27FC236}">
                <a16:creationId xmlns:a16="http://schemas.microsoft.com/office/drawing/2014/main" id="{7C27D7B7-5422-3D4E-A2F0-26B45166462A}"/>
              </a:ext>
            </a:extLst>
          </p:cNvPr>
          <p:cNvCxnSpPr>
            <a:cxnSpLocks/>
          </p:cNvCxnSpPr>
          <p:nvPr/>
        </p:nvCxnSpPr>
        <p:spPr>
          <a:xfrm>
            <a:off x="6172200" y="685800"/>
            <a:ext cx="297180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771022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Fentanyl 2016</a:t>
            </a:r>
          </a:p>
        </p:txBody>
      </p:sp>
      <p:pic>
        <p:nvPicPr>
          <p:cNvPr id="4" name="Content Placeholder 3" descr="206iT2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06656"/>
            <a:ext cx="8229600" cy="178146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hape 99">
            <a:extLst>
              <a:ext uri="{FF2B5EF4-FFF2-40B4-BE49-F238E27FC236}">
                <a16:creationId xmlns:a16="http://schemas.microsoft.com/office/drawing/2014/main" id="{7C27D7B7-5422-3D4E-A2F0-26B45166462A}"/>
              </a:ext>
            </a:extLst>
          </p:cNvPr>
          <p:cNvCxnSpPr>
            <a:cxnSpLocks/>
          </p:cNvCxnSpPr>
          <p:nvPr/>
        </p:nvCxnSpPr>
        <p:spPr>
          <a:xfrm>
            <a:off x="3886200" y="685800"/>
            <a:ext cx="525780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444457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400" dirty="0"/>
              <a:t>MMWR </a:t>
            </a:r>
            <a:r>
              <a:rPr lang="en-US" sz="1400" i="1" dirty="0"/>
              <a:t>Weekly</a:t>
            </a:r>
            <a:r>
              <a:rPr lang="en-US" sz="1400" dirty="0"/>
              <a:t> / January 6, 2017 / 65(52);1497</a:t>
            </a:r>
            <a:br>
              <a:rPr lang="en-US" sz="1400" dirty="0"/>
            </a:br>
            <a:r>
              <a:rPr lang="en-US" sz="1400" i="1" dirty="0" err="1"/>
              <a:t>QuickStats</a:t>
            </a:r>
            <a:r>
              <a:rPr lang="en-US" sz="1400" dirty="0"/>
              <a:t>: Rates of Drug Overdose Deaths Involving Heroin,* by Selected Age Groups — United States, 2006–2015</a:t>
            </a:r>
            <a:br>
              <a:rPr lang="en-US" sz="1400" dirty="0"/>
            </a:br>
            <a:br>
              <a:rPr lang="en-US" dirty="0"/>
            </a:br>
            <a:r>
              <a:rPr lang="en-US" sz="1100" dirty="0"/>
              <a:t>Holly </a:t>
            </a:r>
            <a:r>
              <a:rPr lang="en-US" sz="1100" dirty="0" err="1"/>
              <a:t>Hedegaard</a:t>
            </a:r>
            <a:r>
              <a:rPr lang="en-US" sz="1100" dirty="0"/>
              <a:t>, MD,  Margaret Warner, PhD; </a:t>
            </a:r>
            <a:r>
              <a:rPr lang="en-US" sz="1100" dirty="0" err="1"/>
              <a:t>Arialdi</a:t>
            </a:r>
            <a:r>
              <a:rPr lang="en-US" sz="1100" dirty="0"/>
              <a:t> M. </a:t>
            </a:r>
            <a:r>
              <a:rPr lang="en-US" sz="1100" dirty="0" err="1"/>
              <a:t>Miniño</a:t>
            </a:r>
            <a:r>
              <a:rPr lang="en-US" sz="1100" dirty="0"/>
              <a:t>, MPH</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2305" y="1200151"/>
            <a:ext cx="7299391" cy="339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05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Heroin and Fentanyl 2016</a:t>
            </a:r>
          </a:p>
        </p:txBody>
      </p:sp>
      <p:pic>
        <p:nvPicPr>
          <p:cNvPr id="4" name="Content Placeholder 3" descr="74iT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1" y="834508"/>
            <a:ext cx="5867399" cy="378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20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Lies, Damn Lies and Statistics</a:t>
            </a:r>
          </a:p>
        </p:txBody>
      </p:sp>
      <p:sp>
        <p:nvSpPr>
          <p:cNvPr id="3" name="Content Placeholder 2"/>
          <p:cNvSpPr>
            <a:spLocks noGrp="1"/>
          </p:cNvSpPr>
          <p:nvPr>
            <p:ph idx="1"/>
          </p:nvPr>
        </p:nvSpPr>
        <p:spPr/>
        <p:txBody>
          <a:bodyPr>
            <a:normAutofit fontScale="92500" lnSpcReduction="10000"/>
          </a:bodyPr>
          <a:lstStyle/>
          <a:p>
            <a:endParaRPr lang="en-US" b="1" dirty="0"/>
          </a:p>
          <a:p>
            <a:endParaRPr lang="en-US" b="1" dirty="0"/>
          </a:p>
          <a:p>
            <a:endParaRPr lang="en-US" b="1" dirty="0"/>
          </a:p>
          <a:p>
            <a:endParaRPr lang="en-US" b="1" dirty="0"/>
          </a:p>
          <a:p>
            <a:r>
              <a:rPr lang="en-US" b="1" dirty="0"/>
              <a:t>“Latest statistics show heart failure on the rise; cardiovascular diseases remain leading killer”</a:t>
            </a:r>
          </a:p>
          <a:p>
            <a:endParaRPr lang="en-US" b="1" dirty="0"/>
          </a:p>
          <a:p>
            <a:r>
              <a:rPr lang="en-US" b="1" dirty="0"/>
              <a:t>How many are missed drug deaths</a:t>
            </a:r>
          </a:p>
          <a:p>
            <a:endParaRPr lang="en-US" dirty="0"/>
          </a:p>
        </p:txBody>
      </p:sp>
      <p:sp>
        <p:nvSpPr>
          <p:cNvPr id="4" name="Slide Number Placeholder 3"/>
          <p:cNvSpPr>
            <a:spLocks noGrp="1"/>
          </p:cNvSpPr>
          <p:nvPr>
            <p:ph type="sldNum" sz="quarter" idx="12"/>
          </p:nvPr>
        </p:nvSpPr>
        <p:spPr/>
        <p:txBody>
          <a:bodyPr/>
          <a:lstStyle/>
          <a:p>
            <a:pPr>
              <a:defRPr/>
            </a:pPr>
            <a:fld id="{7137FD1E-3D79-4754-905F-534F13BD43CB}" type="slidenum">
              <a:rPr lang="en-US" smtClean="0"/>
              <a:pPr>
                <a:defRPr/>
              </a:pPr>
              <a:t>14</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088" y="1200150"/>
            <a:ext cx="2663825" cy="118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hape 99">
            <a:extLst>
              <a:ext uri="{FF2B5EF4-FFF2-40B4-BE49-F238E27FC236}">
                <a16:creationId xmlns:a16="http://schemas.microsoft.com/office/drawing/2014/main" id="{F250CAA5-EFA9-A542-B7AA-3A5310D42BD1}"/>
              </a:ext>
            </a:extLst>
          </p:cNvPr>
          <p:cNvCxnSpPr>
            <a:cxnSpLocks/>
          </p:cNvCxnSpPr>
          <p:nvPr/>
        </p:nvCxnSpPr>
        <p:spPr>
          <a:xfrm>
            <a:off x="7239000" y="685800"/>
            <a:ext cx="190500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923641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Rise in heart disease deaths sends experts down new paths</a:t>
            </a:r>
            <a:br>
              <a:rPr lang="en-US" sz="3200" dirty="0"/>
            </a:br>
            <a:r>
              <a:rPr lang="en-US" sz="1400" dirty="0" err="1">
                <a:hlinkClick r:id="rId2"/>
              </a:rPr>
              <a:t>Aneri</a:t>
            </a:r>
            <a:r>
              <a:rPr lang="en-US" sz="1400" dirty="0">
                <a:hlinkClick r:id="rId2"/>
              </a:rPr>
              <a:t> </a:t>
            </a:r>
            <a:r>
              <a:rPr lang="en-US" sz="1400" dirty="0" err="1">
                <a:hlinkClick r:id="rId2"/>
              </a:rPr>
              <a:t>Pattani</a:t>
            </a:r>
            <a:r>
              <a:rPr lang="en-US" sz="1400" dirty="0"/>
              <a:t> | </a:t>
            </a:r>
            <a:r>
              <a:rPr lang="en-US" sz="1400" dirty="0">
                <a:hlinkClick r:id="rId3"/>
              </a:rPr>
              <a:t>@</a:t>
            </a:r>
            <a:r>
              <a:rPr lang="en-US" sz="1400" dirty="0" err="1">
                <a:hlinkClick r:id="rId3"/>
              </a:rPr>
              <a:t>aneripattani</a:t>
            </a:r>
            <a:br>
              <a:rPr lang="en-US" sz="1800" dirty="0"/>
            </a:br>
            <a:r>
              <a:rPr lang="en-US" sz="1050" dirty="0"/>
              <a:t>Published 8:56 AM ET Thu, 22 Dec 2016  | Updated 10:31 AM ET Thu, 22 Dec 2016</a:t>
            </a:r>
          </a:p>
        </p:txBody>
      </p:sp>
      <p:sp>
        <p:nvSpPr>
          <p:cNvPr id="3" name="Content Placeholder 2"/>
          <p:cNvSpPr>
            <a:spLocks noGrp="1"/>
          </p:cNvSpPr>
          <p:nvPr>
            <p:ph idx="1"/>
          </p:nvPr>
        </p:nvSpPr>
        <p:spPr/>
        <p:txBody>
          <a:bodyPr>
            <a:normAutofit fontScale="92500"/>
          </a:bodyPr>
          <a:lstStyle/>
          <a:p>
            <a:pPr marL="0" indent="0">
              <a:spcBef>
                <a:spcPts val="0"/>
              </a:spcBef>
              <a:buNone/>
            </a:pPr>
            <a:r>
              <a:rPr lang="en-US" sz="2800" dirty="0"/>
              <a:t>“The number of Americans dying of heart disease increased last year </a:t>
            </a:r>
            <a:r>
              <a:rPr lang="en-US" sz="2800" b="1" dirty="0"/>
              <a:t>for the first time in more than a decade</a:t>
            </a:r>
            <a:r>
              <a:rPr lang="en-US" sz="2800" dirty="0"/>
              <a:t>, delivering a wake-up call to the medical and scientific communities. After nearly 40 years of victories in the battle against heart disease — from the development of medications to control blood pressure and cholesterol to the public campaign against smoking — heart health experts are now facing a stark truth: Progress has stalled.”</a:t>
            </a:r>
          </a:p>
        </p:txBody>
      </p:sp>
    </p:spTree>
    <p:extLst>
      <p:ext uri="{BB962C8B-B14F-4D97-AF65-F5344CB8AC3E}">
        <p14:creationId xmlns:p14="http://schemas.microsoft.com/office/powerpoint/2010/main" val="4176348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102519"/>
          </a:xfrm>
        </p:spPr>
        <p:txBody>
          <a:bodyPr/>
          <a:lstStyle/>
          <a:p>
            <a:r>
              <a:rPr lang="en-US" dirty="0"/>
              <a:t>Take Home Message</a:t>
            </a:r>
          </a:p>
        </p:txBody>
      </p:sp>
      <p:sp>
        <p:nvSpPr>
          <p:cNvPr id="4" name="Subtitle 3"/>
          <p:cNvSpPr>
            <a:spLocks noGrp="1"/>
          </p:cNvSpPr>
          <p:nvPr>
            <p:ph type="subTitle" idx="1"/>
          </p:nvPr>
        </p:nvSpPr>
        <p:spPr>
          <a:xfrm>
            <a:off x="838200" y="2457450"/>
            <a:ext cx="7620000" cy="1314450"/>
          </a:xfrm>
        </p:spPr>
        <p:txBody>
          <a:bodyPr>
            <a:normAutofit fontScale="92500" lnSpcReduction="20000"/>
          </a:bodyPr>
          <a:lstStyle/>
          <a:p>
            <a:pPr algn="l"/>
            <a:r>
              <a:rPr lang="en-US" b="1" dirty="0"/>
              <a:t>If it makes no sense, it makes no sense! </a:t>
            </a:r>
          </a:p>
          <a:p>
            <a:pPr algn="l"/>
            <a:endParaRPr lang="en-US" dirty="0"/>
          </a:p>
          <a:p>
            <a:pPr algn="l"/>
            <a:r>
              <a:rPr lang="en-US" dirty="0"/>
              <a:t>Always Question Assumptions!</a:t>
            </a:r>
          </a:p>
        </p:txBody>
      </p:sp>
    </p:spTree>
    <p:extLst>
      <p:ext uri="{BB962C8B-B14F-4D97-AF65-F5344CB8AC3E}">
        <p14:creationId xmlns:p14="http://schemas.microsoft.com/office/powerpoint/2010/main" val="4112878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Lies, Damn Lies and Statistics</a:t>
            </a:r>
          </a:p>
        </p:txBody>
      </p:sp>
      <p:sp>
        <p:nvSpPr>
          <p:cNvPr id="3" name="Content Placeholder 2"/>
          <p:cNvSpPr>
            <a:spLocks noGrp="1"/>
          </p:cNvSpPr>
          <p:nvPr>
            <p:ph idx="1"/>
          </p:nvPr>
        </p:nvSpPr>
        <p:spPr/>
        <p:txBody>
          <a:bodyPr/>
          <a:lstStyle/>
          <a:p>
            <a:endParaRPr lang="en-US" b="1" dirty="0"/>
          </a:p>
          <a:p>
            <a:endParaRPr lang="en-US" b="1" dirty="0"/>
          </a:p>
          <a:p>
            <a:endParaRPr lang="en-US" b="1" dirty="0"/>
          </a:p>
          <a:p>
            <a:endParaRPr lang="en-US" b="1" dirty="0"/>
          </a:p>
          <a:p>
            <a:r>
              <a:rPr lang="en-US" b="1" dirty="0"/>
              <a:t>2017 provisional data suggests 62,000 deaths</a:t>
            </a:r>
            <a:endParaRPr lang="en-US" dirty="0"/>
          </a:p>
        </p:txBody>
      </p:sp>
      <p:sp>
        <p:nvSpPr>
          <p:cNvPr id="4" name="Slide Number Placeholder 3"/>
          <p:cNvSpPr>
            <a:spLocks noGrp="1"/>
          </p:cNvSpPr>
          <p:nvPr>
            <p:ph type="sldNum" sz="quarter" idx="12"/>
          </p:nvPr>
        </p:nvSpPr>
        <p:spPr/>
        <p:txBody>
          <a:bodyPr/>
          <a:lstStyle/>
          <a:p>
            <a:pPr>
              <a:defRPr/>
            </a:pPr>
            <a:fld id="{7137FD1E-3D79-4754-905F-534F13BD43CB}" type="slidenum">
              <a:rPr lang="en-US" smtClean="0"/>
              <a:pPr>
                <a:defRPr/>
              </a:pPr>
              <a:t>17</a:t>
            </a:fld>
            <a:endParaRPr lang="en-US" dirty="0"/>
          </a:p>
        </p:txBody>
      </p:sp>
      <p:cxnSp>
        <p:nvCxnSpPr>
          <p:cNvPr id="7" name="Shape 99">
            <a:extLst>
              <a:ext uri="{FF2B5EF4-FFF2-40B4-BE49-F238E27FC236}">
                <a16:creationId xmlns:a16="http://schemas.microsoft.com/office/drawing/2014/main" id="{F250CAA5-EFA9-A542-B7AA-3A5310D42BD1}"/>
              </a:ext>
            </a:extLst>
          </p:cNvPr>
          <p:cNvCxnSpPr>
            <a:cxnSpLocks/>
          </p:cNvCxnSpPr>
          <p:nvPr/>
        </p:nvCxnSpPr>
        <p:spPr>
          <a:xfrm>
            <a:off x="7239000" y="685800"/>
            <a:ext cx="1905000" cy="0"/>
          </a:xfrm>
          <a:prstGeom prst="straightConnector1">
            <a:avLst/>
          </a:prstGeom>
          <a:noFill/>
          <a:ln w="28575" cap="flat" cmpd="sng">
            <a:solidFill>
              <a:srgbClr val="980000"/>
            </a:solidFill>
            <a:prstDash val="solid"/>
            <a:round/>
            <a:headEnd type="none" w="lg" len="lg"/>
            <a:tailEnd type="none" w="lg" len="lg"/>
          </a:ln>
        </p:spPr>
      </p:cxnSp>
      <p:sp>
        <p:nvSpPr>
          <p:cNvPr id="5" name="AutoShape 2" descr="Image result for CDC logo"/>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422" y="1428750"/>
            <a:ext cx="1926378" cy="1092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0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Toxicology Issues: The New Peak</a:t>
            </a:r>
          </a:p>
        </p:txBody>
      </p:sp>
      <p:sp>
        <p:nvSpPr>
          <p:cNvPr id="3" name="Content Placeholder 2"/>
          <p:cNvSpPr>
            <a:spLocks noGrp="1"/>
          </p:cNvSpPr>
          <p:nvPr>
            <p:ph sz="half" idx="1"/>
          </p:nvPr>
        </p:nvSpPr>
        <p:spPr/>
        <p:txBody>
          <a:bodyPr>
            <a:normAutofit fontScale="77500" lnSpcReduction="20000"/>
          </a:bodyPr>
          <a:lstStyle/>
          <a:p>
            <a:pPr marL="460375" indent="-341313">
              <a:buClr>
                <a:schemeClr val="tx1"/>
              </a:buClr>
              <a:buFont typeface="Arial" panose="020B0604020202020204" pitchFamily="34" charset="0"/>
              <a:buChar char="•"/>
            </a:pPr>
            <a:r>
              <a:rPr lang="en-US" dirty="0"/>
              <a:t>Rapid development of analogs</a:t>
            </a:r>
          </a:p>
          <a:p>
            <a:pPr marL="460375" indent="-341313">
              <a:buClr>
                <a:schemeClr val="tx1"/>
              </a:buClr>
              <a:buFont typeface="Arial" panose="020B0604020202020204" pitchFamily="34" charset="0"/>
              <a:buChar char="•"/>
            </a:pPr>
            <a:endParaRPr lang="en-US" sz="1200" dirty="0"/>
          </a:p>
          <a:p>
            <a:pPr marL="460375" indent="-341313">
              <a:buClr>
                <a:schemeClr val="tx1"/>
              </a:buClr>
              <a:buFont typeface="Arial" panose="020B0604020202020204" pitchFamily="34" charset="0"/>
              <a:buChar char="•"/>
            </a:pPr>
            <a:r>
              <a:rPr lang="en-US" dirty="0"/>
              <a:t>Lack of laboratory capacity in U.S.</a:t>
            </a:r>
          </a:p>
          <a:p>
            <a:pPr marL="460375" indent="-341313">
              <a:buClr>
                <a:schemeClr val="tx1"/>
              </a:buClr>
              <a:buFont typeface="Arial" panose="020B0604020202020204" pitchFamily="34" charset="0"/>
              <a:buChar char="•"/>
            </a:pPr>
            <a:endParaRPr lang="en-US" sz="1200" dirty="0"/>
          </a:p>
          <a:p>
            <a:pPr marL="460375" indent="-341313">
              <a:buClr>
                <a:schemeClr val="tx1"/>
              </a:buClr>
              <a:buFont typeface="Arial" panose="020B0604020202020204" pitchFamily="34" charset="0"/>
              <a:buChar char="•"/>
            </a:pPr>
            <a:r>
              <a:rPr lang="en-US" dirty="0"/>
              <a:t>Lack of control substances to validate assay method and calibrate equipment</a:t>
            </a:r>
          </a:p>
          <a:p>
            <a:pPr marL="915988" lvl="1" indent="-341313">
              <a:buSzPct val="65000"/>
              <a:buFont typeface="Courier New" panose="02070309020205020404" pitchFamily="49" charset="0"/>
              <a:buChar char="o"/>
            </a:pPr>
            <a:r>
              <a:rPr lang="en-US" dirty="0"/>
              <a:t>DEA precluded from assisting</a:t>
            </a:r>
          </a:p>
          <a:p>
            <a:pPr marL="460375" lvl="1" indent="-341313">
              <a:buSzPct val="65000"/>
              <a:buFont typeface="Courier New" panose="02070309020205020404" pitchFamily="49" charset="0"/>
              <a:buChar char="o"/>
            </a:pPr>
            <a:endParaRPr lang="en-US" sz="1200" dirty="0"/>
          </a:p>
          <a:p>
            <a:pPr marL="460375" indent="-341313">
              <a:buClr>
                <a:schemeClr val="tx1"/>
              </a:buClr>
              <a:buFont typeface="Arial" panose="020B0604020202020204" pitchFamily="34" charset="0"/>
              <a:buChar char="•"/>
            </a:pPr>
            <a:r>
              <a:rPr lang="en-US" dirty="0"/>
              <a:t>Time lag to develop new methods</a:t>
            </a:r>
          </a:p>
          <a:p>
            <a:pPr marL="460375" indent="-341313">
              <a:buClr>
                <a:schemeClr val="tx1"/>
              </a:buClr>
              <a:buFont typeface="Arial" panose="020B0604020202020204" pitchFamily="34" charset="0"/>
              <a:buChar char="•"/>
            </a:pPr>
            <a:endParaRPr lang="en-US" sz="1200" dirty="0"/>
          </a:p>
          <a:p>
            <a:pPr marL="460375" indent="-341313">
              <a:buClr>
                <a:schemeClr val="tx1"/>
              </a:buClr>
              <a:buFont typeface="Arial" panose="020B0604020202020204" pitchFamily="34" charset="0"/>
              <a:buChar char="•"/>
            </a:pPr>
            <a:r>
              <a:rPr lang="en-US" dirty="0"/>
              <a:t>Cost of new assays ($30K)</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140148"/>
            <a:ext cx="4038600" cy="1514475"/>
          </a:xfrm>
        </p:spPr>
      </p:pic>
      <p:sp>
        <p:nvSpPr>
          <p:cNvPr id="7" name="Slide Number Placeholder 6">
            <a:extLst>
              <a:ext uri="{FF2B5EF4-FFF2-40B4-BE49-F238E27FC236}">
                <a16:creationId xmlns:a16="http://schemas.microsoft.com/office/drawing/2014/main" id="{71C76539-1EC4-1441-AB7B-15DFB5DBF32E}"/>
              </a:ext>
            </a:extLst>
          </p:cNvPr>
          <p:cNvSpPr>
            <a:spLocks noGrp="1"/>
          </p:cNvSpPr>
          <p:nvPr>
            <p:ph type="sldNum" sz="quarter" idx="12"/>
          </p:nvPr>
        </p:nvSpPr>
        <p:spPr/>
        <p:txBody>
          <a:bodyPr/>
          <a:lstStyle/>
          <a:p>
            <a:pPr>
              <a:defRPr/>
            </a:pPr>
            <a:fld id="{7137FD1E-3D79-4754-905F-534F13BD43CB}" type="slidenum">
              <a:rPr lang="en-US" smtClean="0"/>
              <a:pPr>
                <a:defRPr/>
              </a:pPr>
              <a:t>18</a:t>
            </a:fld>
            <a:endParaRPr lang="en-US" dirty="0"/>
          </a:p>
        </p:txBody>
      </p:sp>
      <p:cxnSp>
        <p:nvCxnSpPr>
          <p:cNvPr id="4" name="Shape 99">
            <a:extLst>
              <a:ext uri="{FF2B5EF4-FFF2-40B4-BE49-F238E27FC236}">
                <a16:creationId xmlns:a16="http://schemas.microsoft.com/office/drawing/2014/main" id="{D0760309-9C4D-8E4B-A086-BFC120566BB4}"/>
              </a:ext>
            </a:extLst>
          </p:cNvPr>
          <p:cNvCxnSpPr>
            <a:cxnSpLocks/>
          </p:cNvCxnSpPr>
          <p:nvPr/>
        </p:nvCxnSpPr>
        <p:spPr>
          <a:xfrm>
            <a:off x="8001000" y="685800"/>
            <a:ext cx="114300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686416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Post Mortem Toxicology</a:t>
            </a:r>
          </a:p>
        </p:txBody>
      </p:sp>
      <p:sp>
        <p:nvSpPr>
          <p:cNvPr id="3" name="Content Placeholder 2"/>
          <p:cNvSpPr>
            <a:spLocks noGrp="1"/>
          </p:cNvSpPr>
          <p:nvPr>
            <p:ph idx="1"/>
          </p:nvPr>
        </p:nvSpPr>
        <p:spPr>
          <a:xfrm>
            <a:off x="685800" y="1200150"/>
            <a:ext cx="8001000" cy="3680222"/>
          </a:xfrm>
        </p:spPr>
        <p:txBody>
          <a:bodyPr>
            <a:normAutofit fontScale="62500" lnSpcReduction="20000"/>
          </a:bodyPr>
          <a:lstStyle/>
          <a:p>
            <a:pPr marL="137160" indent="0">
              <a:buNone/>
            </a:pPr>
            <a:r>
              <a:rPr lang="en-US" sz="3000" dirty="0"/>
              <a:t>Interpretation of results</a:t>
            </a:r>
          </a:p>
          <a:p>
            <a:pPr marL="137160" indent="0">
              <a:buNone/>
            </a:pPr>
            <a:endParaRPr lang="en-US" sz="1300" dirty="0"/>
          </a:p>
          <a:p>
            <a:pPr lvl="1"/>
            <a:r>
              <a:rPr lang="en-US" dirty="0"/>
              <a:t>Rapidity of death</a:t>
            </a:r>
          </a:p>
          <a:p>
            <a:pPr lvl="1"/>
            <a:endParaRPr lang="en-US" sz="1200" dirty="0"/>
          </a:p>
          <a:p>
            <a:pPr lvl="1"/>
            <a:r>
              <a:rPr lang="en-US" dirty="0"/>
              <a:t>Levels of detection</a:t>
            </a:r>
          </a:p>
          <a:p>
            <a:pPr lvl="1"/>
            <a:endParaRPr lang="en-US" sz="1300" dirty="0"/>
          </a:p>
          <a:p>
            <a:pPr lvl="1"/>
            <a:r>
              <a:rPr lang="en-US" dirty="0"/>
              <a:t>List of substances on assay</a:t>
            </a:r>
          </a:p>
          <a:p>
            <a:pPr lvl="1"/>
            <a:endParaRPr lang="en-US" sz="1300" dirty="0"/>
          </a:p>
          <a:p>
            <a:pPr lvl="1"/>
            <a:r>
              <a:rPr lang="en-US" dirty="0"/>
              <a:t>Redistribution</a:t>
            </a:r>
          </a:p>
          <a:p>
            <a:pPr lvl="1"/>
            <a:endParaRPr lang="en-US" sz="1300" dirty="0"/>
          </a:p>
          <a:p>
            <a:pPr lvl="1"/>
            <a:r>
              <a:rPr lang="en-US" dirty="0"/>
              <a:t>Stability of the substance</a:t>
            </a:r>
          </a:p>
          <a:p>
            <a:pPr lvl="1"/>
            <a:endParaRPr lang="en-US" sz="1300" dirty="0"/>
          </a:p>
          <a:p>
            <a:pPr lvl="1"/>
            <a:r>
              <a:rPr lang="en-US" dirty="0"/>
              <a:t>Metabolism</a:t>
            </a:r>
          </a:p>
          <a:p>
            <a:pPr lvl="1"/>
            <a:endParaRPr lang="en-US" sz="1400" dirty="0"/>
          </a:p>
          <a:p>
            <a:pPr lvl="1"/>
            <a:r>
              <a:rPr lang="en-US" dirty="0"/>
              <a:t>Protein binding</a:t>
            </a:r>
          </a:p>
          <a:p>
            <a:pPr lvl="1"/>
            <a:endParaRPr lang="en-US" sz="1400" dirty="0"/>
          </a:p>
          <a:p>
            <a:pPr lvl="1"/>
            <a:r>
              <a:rPr lang="en-US" dirty="0"/>
              <a:t>Storage of specimen</a:t>
            </a:r>
          </a:p>
          <a:p>
            <a:pPr lvl="2">
              <a:buSzPct val="65000"/>
              <a:buFont typeface="Courier New" panose="02070309020205020404" pitchFamily="49" charset="0"/>
              <a:buChar char="o"/>
            </a:pPr>
            <a:r>
              <a:rPr lang="en-US" dirty="0"/>
              <a:t>Time and quality</a:t>
            </a:r>
          </a:p>
        </p:txBody>
      </p:sp>
      <p:cxnSp>
        <p:nvCxnSpPr>
          <p:cNvPr id="4" name="Shape 99">
            <a:extLst>
              <a:ext uri="{FF2B5EF4-FFF2-40B4-BE49-F238E27FC236}">
                <a16:creationId xmlns:a16="http://schemas.microsoft.com/office/drawing/2014/main" id="{98567D1B-BD22-7640-8841-3560FA667405}"/>
              </a:ext>
            </a:extLst>
          </p:cNvPr>
          <p:cNvCxnSpPr>
            <a:cxnSpLocks/>
          </p:cNvCxnSpPr>
          <p:nvPr/>
        </p:nvCxnSpPr>
        <p:spPr>
          <a:xfrm>
            <a:off x="6172200" y="685800"/>
            <a:ext cx="2971800" cy="0"/>
          </a:xfrm>
          <a:prstGeom prst="straightConnector1">
            <a:avLst/>
          </a:prstGeom>
          <a:noFill/>
          <a:ln w="28575" cap="flat" cmpd="sng">
            <a:solidFill>
              <a:srgbClr val="980000"/>
            </a:solidFill>
            <a:prstDash val="solid"/>
            <a:round/>
            <a:headEnd type="none" w="lg" len="lg"/>
            <a:tailEnd type="none" w="lg" len="lg"/>
          </a:ln>
        </p:spPr>
      </p:cxnSp>
      <p:sp>
        <p:nvSpPr>
          <p:cNvPr id="6" name="Slide Number Placeholder 5">
            <a:extLst>
              <a:ext uri="{FF2B5EF4-FFF2-40B4-BE49-F238E27FC236}">
                <a16:creationId xmlns:a16="http://schemas.microsoft.com/office/drawing/2014/main" id="{E96A1192-DC2E-B845-85F6-702F3E08F41A}"/>
              </a:ext>
            </a:extLst>
          </p:cNvPr>
          <p:cNvSpPr>
            <a:spLocks noGrp="1"/>
          </p:cNvSpPr>
          <p:nvPr>
            <p:ph type="sldNum" sz="quarter" idx="12"/>
          </p:nvPr>
        </p:nvSpPr>
        <p:spPr/>
        <p:txBody>
          <a:bodyPr/>
          <a:lstStyle/>
          <a:p>
            <a:pPr>
              <a:defRPr/>
            </a:pPr>
            <a:fld id="{7137FD1E-3D79-4754-905F-534F13BD43CB}" type="slidenum">
              <a:rPr lang="en-US" smtClean="0"/>
              <a:pPr>
                <a:defRPr/>
              </a:pPr>
              <a:t>19</a:t>
            </a:fld>
            <a:endParaRPr lang="en-US" dirty="0"/>
          </a:p>
        </p:txBody>
      </p:sp>
    </p:spTree>
    <p:extLst>
      <p:ext uri="{BB962C8B-B14F-4D97-AF65-F5344CB8AC3E}">
        <p14:creationId xmlns:p14="http://schemas.microsoft.com/office/powerpoint/2010/main" val="1063294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Fentanyl 2013</a:t>
            </a:r>
          </a:p>
        </p:txBody>
      </p:sp>
      <p:sp>
        <p:nvSpPr>
          <p:cNvPr id="5" name="Content Placeholder 4"/>
          <p:cNvSpPr>
            <a:spLocks noGrp="1"/>
          </p:cNvSpPr>
          <p:nvPr>
            <p:ph idx="1"/>
          </p:nvPr>
        </p:nvSpPr>
        <p:spPr/>
        <p:txBody>
          <a:bodyPr/>
          <a:lstStyle/>
          <a:p>
            <a:pPr marL="137160" indent="0">
              <a:buNone/>
            </a:pPr>
            <a:endParaRPr lang="en-US" dirty="0"/>
          </a:p>
        </p:txBody>
      </p:sp>
      <p:pic>
        <p:nvPicPr>
          <p:cNvPr id="6" name="Picture 5"/>
          <p:cNvPicPr/>
          <p:nvPr/>
        </p:nvPicPr>
        <p:blipFill>
          <a:blip r:embed="rId2" cstate="print"/>
          <a:stretch>
            <a:fillRect/>
          </a:stretch>
        </p:blipFill>
        <p:spPr>
          <a:xfrm>
            <a:off x="142685" y="1618316"/>
            <a:ext cx="8858631" cy="1906868"/>
          </a:xfrm>
          <a:prstGeom prst="rect">
            <a:avLst/>
          </a:prstGeom>
        </p:spPr>
      </p:pic>
      <p:cxnSp>
        <p:nvCxnSpPr>
          <p:cNvPr id="8" name="Shape 99">
            <a:extLst>
              <a:ext uri="{FF2B5EF4-FFF2-40B4-BE49-F238E27FC236}">
                <a16:creationId xmlns:a16="http://schemas.microsoft.com/office/drawing/2014/main" id="{F250CAA5-EFA9-A542-B7AA-3A5310D42BD1}"/>
              </a:ext>
            </a:extLst>
          </p:cNvPr>
          <p:cNvCxnSpPr>
            <a:cxnSpLocks/>
          </p:cNvCxnSpPr>
          <p:nvPr/>
        </p:nvCxnSpPr>
        <p:spPr>
          <a:xfrm>
            <a:off x="4419600" y="685800"/>
            <a:ext cx="472440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712289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hape 99">
            <a:extLst>
              <a:ext uri="{FF2B5EF4-FFF2-40B4-BE49-F238E27FC236}">
                <a16:creationId xmlns:a16="http://schemas.microsoft.com/office/drawing/2014/main" id="{311B26B7-78C3-43DC-9EC6-31F7C49AB34D}"/>
              </a:ext>
            </a:extLst>
          </p:cNvPr>
          <p:cNvCxnSpPr>
            <a:cxnSpLocks/>
          </p:cNvCxnSpPr>
          <p:nvPr/>
        </p:nvCxnSpPr>
        <p:spPr>
          <a:xfrm>
            <a:off x="1228651" y="2915338"/>
            <a:ext cx="7915349" cy="0"/>
          </a:xfrm>
          <a:prstGeom prst="straightConnector1">
            <a:avLst/>
          </a:prstGeom>
          <a:noFill/>
          <a:ln w="28575" cap="flat" cmpd="sng">
            <a:solidFill>
              <a:srgbClr val="980000"/>
            </a:solidFill>
            <a:prstDash val="solid"/>
            <a:round/>
            <a:headEnd type="none" w="lg" len="lg"/>
            <a:tailEnd type="none" w="lg" len="lg"/>
          </a:ln>
        </p:spPr>
      </p:cxnSp>
      <p:sp>
        <p:nvSpPr>
          <p:cNvPr id="16" name="TextBox 15">
            <a:extLst>
              <a:ext uri="{FF2B5EF4-FFF2-40B4-BE49-F238E27FC236}">
                <a16:creationId xmlns:a16="http://schemas.microsoft.com/office/drawing/2014/main" id="{40003433-E0B4-4B0E-84B8-3668BE6F2356}"/>
              </a:ext>
            </a:extLst>
          </p:cNvPr>
          <p:cNvSpPr txBox="1"/>
          <p:nvPr/>
        </p:nvSpPr>
        <p:spPr>
          <a:xfrm>
            <a:off x="1071312" y="2915338"/>
            <a:ext cx="8072688" cy="1107996"/>
          </a:xfrm>
          <a:prstGeom prst="rect">
            <a:avLst/>
          </a:prstGeom>
          <a:noFill/>
        </p:spPr>
        <p:txBody>
          <a:bodyPr wrap="square" rtlCol="0">
            <a:spAutoFit/>
          </a:bodyPr>
          <a:lstStyle/>
          <a:p>
            <a:r>
              <a:rPr lang="en-US" sz="6600" b="1" dirty="0">
                <a:cs typeface="Times New Roman" panose="02020603050405020304" pitchFamily="18" charset="0"/>
              </a:rPr>
              <a:t>Questions?</a:t>
            </a:r>
          </a:p>
        </p:txBody>
      </p:sp>
      <p:sp>
        <p:nvSpPr>
          <p:cNvPr id="3" name="Slide Number Placeholder 2">
            <a:extLst>
              <a:ext uri="{FF2B5EF4-FFF2-40B4-BE49-F238E27FC236}">
                <a16:creationId xmlns:a16="http://schemas.microsoft.com/office/drawing/2014/main" id="{6295348F-01D2-A146-83AF-313A01B50176}"/>
              </a:ext>
            </a:extLst>
          </p:cNvPr>
          <p:cNvSpPr>
            <a:spLocks noGrp="1"/>
          </p:cNvSpPr>
          <p:nvPr>
            <p:ph type="sldNum" idx="12"/>
          </p:nvPr>
        </p:nvSpPr>
        <p:spPr/>
        <p:txBody>
          <a:bodyPr/>
          <a:lstStyle/>
          <a:p>
            <a:fld id="{00000000-1234-1234-1234-123412341234}" type="slidenum">
              <a:rPr lang="en" smtClean="0"/>
              <a:pPr/>
              <a:t>20</a:t>
            </a:fld>
            <a:endParaRPr lang="en" dirty="0"/>
          </a:p>
        </p:txBody>
      </p:sp>
    </p:spTree>
    <p:extLst>
      <p:ext uri="{BB962C8B-B14F-4D97-AF65-F5344CB8AC3E}">
        <p14:creationId xmlns:p14="http://schemas.microsoft.com/office/powerpoint/2010/main" val="2664212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171450"/>
            <a:ext cx="7772400" cy="857250"/>
          </a:xfrm>
        </p:spPr>
        <p:txBody>
          <a:bodyPr/>
          <a:lstStyle/>
          <a:p>
            <a:pPr>
              <a:defRPr/>
            </a:pPr>
            <a:r>
              <a:rPr lang="en-US" dirty="0"/>
              <a:t>Problem or Symptom?</a:t>
            </a:r>
          </a:p>
        </p:txBody>
      </p:sp>
      <p:pic>
        <p:nvPicPr>
          <p:cNvPr id="727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257300"/>
            <a:ext cx="3571875"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7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58666"/>
            <a:ext cx="38100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1613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Fatal overdoses in Carroll up 76 percent over first half of 2018</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sz="1300" b="1" dirty="0">
                <a:hlinkClick r:id="rId2"/>
              </a:rPr>
              <a:t>Jon </a:t>
            </a:r>
            <a:r>
              <a:rPr lang="en-US" sz="1300" b="1" dirty="0" err="1">
                <a:hlinkClick r:id="rId2"/>
              </a:rPr>
              <a:t>Kelvey</a:t>
            </a:r>
            <a:r>
              <a:rPr lang="en-US" sz="1300" b="1" dirty="0" err="1">
                <a:hlinkClick r:id="rId3"/>
              </a:rPr>
              <a:t>Contact</a:t>
            </a:r>
            <a:r>
              <a:rPr lang="en-US" sz="1300" b="1" dirty="0">
                <a:hlinkClick r:id="rId3"/>
              </a:rPr>
              <a:t> </a:t>
            </a:r>
            <a:r>
              <a:rPr lang="en-US" sz="1300" b="1" dirty="0" err="1">
                <a:hlinkClick r:id="rId3"/>
              </a:rPr>
              <a:t>Reporter</a:t>
            </a:r>
            <a:r>
              <a:rPr lang="en-US" sz="1300" dirty="0" err="1"/>
              <a:t>Carroll</a:t>
            </a:r>
            <a:r>
              <a:rPr lang="en-US" sz="1300" dirty="0"/>
              <a:t> County Times</a:t>
            </a:r>
          </a:p>
          <a:p>
            <a:br>
              <a:rPr lang="en-US" dirty="0"/>
            </a:br>
            <a:r>
              <a:rPr lang="en-US" dirty="0"/>
              <a:t>Carroll County saw a 76 percent increase in fatal drug and alcohol overdoses in the first six months of 2018 over the first half of 2017.</a:t>
            </a:r>
          </a:p>
          <a:p>
            <a:r>
              <a:rPr lang="en-US" dirty="0"/>
              <a:t>That’s according to new statistics from the Carroll County’s Sheriff’s Office, which recorded 44 overdose deaths from January through June this year. There were 25 such fatalities recorded in the first six months of 2017, and 48 in all of 2017, according to Sheriff’s Office statistics.</a:t>
            </a:r>
          </a:p>
          <a:p>
            <a:endParaRPr lang="en-US" dirty="0"/>
          </a:p>
        </p:txBody>
      </p:sp>
      <p:sp>
        <p:nvSpPr>
          <p:cNvPr id="4" name="Slide Number Placeholder 3"/>
          <p:cNvSpPr>
            <a:spLocks noGrp="1"/>
          </p:cNvSpPr>
          <p:nvPr>
            <p:ph type="sldNum" sz="quarter" idx="12"/>
          </p:nvPr>
        </p:nvSpPr>
        <p:spPr/>
        <p:txBody>
          <a:bodyPr/>
          <a:lstStyle/>
          <a:p>
            <a:pPr>
              <a:defRPr/>
            </a:pPr>
            <a:fld id="{7137FD1E-3D79-4754-905F-534F13BD43CB}" type="slidenum">
              <a:rPr lang="en-US" smtClean="0"/>
              <a:pPr>
                <a:defRPr/>
              </a:pPr>
              <a:t>4</a:t>
            </a:fld>
            <a:endParaRPr lang="en-US" dirty="0"/>
          </a:p>
        </p:txBody>
      </p:sp>
    </p:spTree>
    <p:extLst>
      <p:ext uri="{BB962C8B-B14F-4D97-AF65-F5344CB8AC3E}">
        <p14:creationId xmlns:p14="http://schemas.microsoft.com/office/powerpoint/2010/main" val="172402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Challenge?</a:t>
            </a:r>
          </a:p>
        </p:txBody>
      </p:sp>
      <p:sp>
        <p:nvSpPr>
          <p:cNvPr id="3" name="Content Placeholder 2"/>
          <p:cNvSpPr>
            <a:spLocks noGrp="1"/>
          </p:cNvSpPr>
          <p:nvPr>
            <p:ph idx="1"/>
          </p:nvPr>
        </p:nvSpPr>
        <p:spPr/>
        <p:txBody>
          <a:bodyPr>
            <a:normAutofit fontScale="92500" lnSpcReduction="20000"/>
          </a:bodyPr>
          <a:lstStyle/>
          <a:p>
            <a:pPr algn="ctr"/>
            <a:r>
              <a:rPr lang="en-US" sz="3600" dirty="0"/>
              <a:t>Appeals Court Overturns Overdose Manslaughter Conviction; ‘State Failed To Establish A Casual Connection’</a:t>
            </a:r>
          </a:p>
          <a:p>
            <a:r>
              <a:rPr lang="en-US" sz="1800" dirty="0"/>
              <a:t>BERLIN — It remains possible and likely probable that prosecutors will continue to try and convict drug dealers when their customers die, but in at least one local case, a state appeals court has made it more difficult.</a:t>
            </a:r>
          </a:p>
          <a:p>
            <a:r>
              <a:rPr lang="en-US" sz="1800" dirty="0"/>
              <a:t>In what has become an increasingly utilized weapon in the battle over the growing heroin epidemic, prosecutors have been successful in gaining manslaughter convictions for drug dealers whose customers fatally overdose. There have been a handful of such cases already in Worcester County where heroin dealers have been found guilty of manslaughter when he or she supplied the drugs that ultimately caused the fatal overdose of another individual.</a:t>
            </a:r>
          </a:p>
          <a:p>
            <a:endParaRPr lang="en-US" dirty="0"/>
          </a:p>
        </p:txBody>
      </p:sp>
      <p:sp>
        <p:nvSpPr>
          <p:cNvPr id="4" name="Slide Number Placeholder 3"/>
          <p:cNvSpPr>
            <a:spLocks noGrp="1"/>
          </p:cNvSpPr>
          <p:nvPr>
            <p:ph type="sldNum" sz="quarter" idx="12"/>
          </p:nvPr>
        </p:nvSpPr>
        <p:spPr/>
        <p:txBody>
          <a:bodyPr/>
          <a:lstStyle/>
          <a:p>
            <a:pPr>
              <a:defRPr/>
            </a:pPr>
            <a:fld id="{7137FD1E-3D79-4754-905F-534F13BD43CB}" type="slidenum">
              <a:rPr lang="en-US" smtClean="0"/>
              <a:pPr>
                <a:defRPr/>
              </a:pPr>
              <a:t>5</a:t>
            </a:fld>
            <a:endParaRPr lang="en-US" dirty="0"/>
          </a:p>
        </p:txBody>
      </p:sp>
    </p:spTree>
    <p:extLst>
      <p:ext uri="{BB962C8B-B14F-4D97-AF65-F5344CB8AC3E}">
        <p14:creationId xmlns:p14="http://schemas.microsoft.com/office/powerpoint/2010/main" val="3784334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a:t>Cases Reported to OCME 2007- 2017</a:t>
            </a:r>
            <a:br>
              <a:rPr lang="en-US" sz="2400" b="1" dirty="0"/>
            </a:br>
            <a:br>
              <a:rPr lang="en-US" sz="2400" dirty="0"/>
            </a:b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4898594"/>
              </p:ext>
            </p:extLst>
          </p:nvPr>
        </p:nvGraphicFramePr>
        <p:xfrm>
          <a:off x="457200" y="1200151"/>
          <a:ext cx="8229600" cy="3394472"/>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hape 99">
            <a:extLst>
              <a:ext uri="{FF2B5EF4-FFF2-40B4-BE49-F238E27FC236}">
                <a16:creationId xmlns:a16="http://schemas.microsoft.com/office/drawing/2014/main" id="{7C27D7B7-5422-3D4E-A2F0-26B45166462A}"/>
              </a:ext>
            </a:extLst>
          </p:cNvPr>
          <p:cNvCxnSpPr>
            <a:cxnSpLocks/>
          </p:cNvCxnSpPr>
          <p:nvPr/>
        </p:nvCxnSpPr>
        <p:spPr>
          <a:xfrm>
            <a:off x="6172200" y="685800"/>
            <a:ext cx="297180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57016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948930"/>
          </a:xfrm>
        </p:spPr>
        <p:txBody>
          <a:bodyPr>
            <a:normAutofit fontScale="90000"/>
          </a:bodyPr>
          <a:lstStyle/>
          <a:p>
            <a:r>
              <a:rPr lang="en-US" sz="2400" b="1" dirty="0"/>
              <a:t>Autopsy Cases 2007 to 2016</a:t>
            </a:r>
            <a:br>
              <a:rPr lang="en-US" sz="2400" b="1" dirty="0"/>
            </a:br>
            <a:r>
              <a:rPr lang="en-US" sz="2400" b="1" dirty="0"/>
              <a:t>(2017 pro-rated based on first quarter)</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4151798"/>
              </p:ext>
            </p:extLst>
          </p:nvPr>
        </p:nvGraphicFramePr>
        <p:xfrm>
          <a:off x="457200" y="1200151"/>
          <a:ext cx="8229600" cy="3394472"/>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hape 99">
            <a:extLst>
              <a:ext uri="{FF2B5EF4-FFF2-40B4-BE49-F238E27FC236}">
                <a16:creationId xmlns:a16="http://schemas.microsoft.com/office/drawing/2014/main" id="{7C27D7B7-5422-3D4E-A2F0-26B45166462A}"/>
              </a:ext>
            </a:extLst>
          </p:cNvPr>
          <p:cNvCxnSpPr>
            <a:cxnSpLocks/>
          </p:cNvCxnSpPr>
          <p:nvPr/>
        </p:nvCxnSpPr>
        <p:spPr>
          <a:xfrm>
            <a:off x="6172200" y="685800"/>
            <a:ext cx="297180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418622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Heroin and Fentanyl 2016</a:t>
            </a:r>
          </a:p>
        </p:txBody>
      </p:sp>
      <p:pic>
        <p:nvPicPr>
          <p:cNvPr id="4" name="Content Placeholder 3" descr="74iT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1" y="834509"/>
            <a:ext cx="5867399" cy="371844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hape 99">
            <a:extLst>
              <a:ext uri="{FF2B5EF4-FFF2-40B4-BE49-F238E27FC236}">
                <a16:creationId xmlns:a16="http://schemas.microsoft.com/office/drawing/2014/main" id="{7C27D7B7-5422-3D4E-A2F0-26B45166462A}"/>
              </a:ext>
            </a:extLst>
          </p:cNvPr>
          <p:cNvCxnSpPr>
            <a:cxnSpLocks/>
          </p:cNvCxnSpPr>
          <p:nvPr/>
        </p:nvCxnSpPr>
        <p:spPr>
          <a:xfrm>
            <a:off x="6172200" y="685800"/>
            <a:ext cx="297180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72996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OCME Policy</a:t>
            </a:r>
          </a:p>
        </p:txBody>
      </p:sp>
      <p:sp>
        <p:nvSpPr>
          <p:cNvPr id="3" name="Content Placeholder 2"/>
          <p:cNvSpPr>
            <a:spLocks noGrp="1"/>
          </p:cNvSpPr>
          <p:nvPr>
            <p:ph idx="1"/>
          </p:nvPr>
        </p:nvSpPr>
        <p:spPr/>
        <p:txBody>
          <a:bodyPr>
            <a:normAutofit fontScale="92500" lnSpcReduction="20000"/>
          </a:bodyPr>
          <a:lstStyle/>
          <a:p>
            <a:r>
              <a:rPr lang="en-US" dirty="0"/>
              <a:t>Over 55 with no suspicion</a:t>
            </a:r>
          </a:p>
          <a:p>
            <a:pPr lvl="1"/>
            <a:r>
              <a:rPr lang="en-US" dirty="0"/>
              <a:t>Heart disease</a:t>
            </a:r>
          </a:p>
          <a:p>
            <a:pPr lvl="1"/>
            <a:r>
              <a:rPr lang="en-US" dirty="0"/>
              <a:t>Release directly to Funeral Home</a:t>
            </a:r>
          </a:p>
          <a:p>
            <a:pPr lvl="1"/>
            <a:r>
              <a:rPr lang="en-US" dirty="0"/>
              <a:t>No autopsy</a:t>
            </a:r>
          </a:p>
          <a:p>
            <a:pPr lvl="1"/>
            <a:r>
              <a:rPr lang="en-US" dirty="0"/>
              <a:t>No Toxicology</a:t>
            </a:r>
          </a:p>
          <a:p>
            <a:pPr lvl="1"/>
            <a:endParaRPr lang="en-US" dirty="0"/>
          </a:p>
          <a:p>
            <a:r>
              <a:rPr lang="en-US" dirty="0"/>
              <a:t>How many are we missing</a:t>
            </a:r>
          </a:p>
          <a:p>
            <a:r>
              <a:rPr lang="en-US" dirty="0"/>
              <a:t>How many are not reported to OCME</a:t>
            </a:r>
          </a:p>
          <a:p>
            <a:r>
              <a:rPr lang="en-US" dirty="0"/>
              <a:t>Repeat for 50 states!</a:t>
            </a:r>
          </a:p>
        </p:txBody>
      </p:sp>
      <p:cxnSp>
        <p:nvCxnSpPr>
          <p:cNvPr id="4" name="Shape 99">
            <a:extLst>
              <a:ext uri="{FF2B5EF4-FFF2-40B4-BE49-F238E27FC236}">
                <a16:creationId xmlns:a16="http://schemas.microsoft.com/office/drawing/2014/main" id="{7C27D7B7-5422-3D4E-A2F0-26B45166462A}"/>
              </a:ext>
            </a:extLst>
          </p:cNvPr>
          <p:cNvCxnSpPr>
            <a:cxnSpLocks/>
          </p:cNvCxnSpPr>
          <p:nvPr/>
        </p:nvCxnSpPr>
        <p:spPr>
          <a:xfrm>
            <a:off x="3962400" y="685800"/>
            <a:ext cx="518160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6722233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cBxaozFCbk5lrknl1ivY8O"/>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6DAE362421D98346A687B3845F43D912" ma:contentTypeVersion="6" ma:contentTypeDescription="Create a new document." ma:contentTypeScope="" ma:versionID="fcf07203ad8feedafc8d2e2c0215fb66">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B5D501-1287-4CD2-9359-767454834EFE}"/>
</file>

<file path=customXml/itemProps2.xml><?xml version="1.0" encoding="utf-8"?>
<ds:datastoreItem xmlns:ds="http://schemas.openxmlformats.org/officeDocument/2006/customXml" ds:itemID="{417604D8-C1EA-428A-A4D8-D08771DDE420}"/>
</file>

<file path=customXml/itemProps3.xml><?xml version="1.0" encoding="utf-8"?>
<ds:datastoreItem xmlns:ds="http://schemas.openxmlformats.org/officeDocument/2006/customXml" ds:itemID="{5814E2F6-A48F-46D0-B170-B8CA8F581535}"/>
</file>

<file path=customXml/itemProps4.xml><?xml version="1.0" encoding="utf-8"?>
<ds:datastoreItem xmlns:ds="http://schemas.openxmlformats.org/officeDocument/2006/customXml" ds:itemID="{C77F8E53-CF5A-40FF-8A4B-C255F983AA45}"/>
</file>

<file path=docProps/app.xml><?xml version="1.0" encoding="utf-8"?>
<Properties xmlns="http://schemas.openxmlformats.org/officeDocument/2006/extended-properties" xmlns:vt="http://schemas.openxmlformats.org/officeDocument/2006/docPropsVTypes">
  <Template>Apex</Template>
  <TotalTime>25771</TotalTime>
  <Words>494</Words>
  <Application>Microsoft Office PowerPoint</Application>
  <PresentationFormat>On-screen Show (16:9)</PresentationFormat>
  <Paragraphs>97</Paragraphs>
  <Slides>20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Book Antiqua</vt:lpstr>
      <vt:lpstr>Courier New</vt:lpstr>
      <vt:lpstr>Georgia</vt:lpstr>
      <vt:lpstr>Times New Roman</vt:lpstr>
      <vt:lpstr>Wingdings</vt:lpstr>
      <vt:lpstr>Wingdings 2</vt:lpstr>
      <vt:lpstr>Wingdings 3</vt:lpstr>
      <vt:lpstr>Apex</vt:lpstr>
      <vt:lpstr>1_Apex</vt:lpstr>
      <vt:lpstr>PowerPoint Presentation</vt:lpstr>
      <vt:lpstr>Fentanyl 2013</vt:lpstr>
      <vt:lpstr>Problem or Symptom?</vt:lpstr>
      <vt:lpstr>Fatal overdoses in Carroll up 76 percent over first half of 2018 </vt:lpstr>
      <vt:lpstr>Challenge?</vt:lpstr>
      <vt:lpstr>Cases Reported to OCME 2007- 2017  </vt:lpstr>
      <vt:lpstr>Autopsy Cases 2007 to 2016 (2017 pro-rated based on first quarter) </vt:lpstr>
      <vt:lpstr>Heroin and Fentanyl 2016</vt:lpstr>
      <vt:lpstr>OCME Policy</vt:lpstr>
      <vt:lpstr>Heroin and Fentanyl 2016</vt:lpstr>
      <vt:lpstr>Fentanyl 2016</vt:lpstr>
      <vt:lpstr>MMWR Weekly / January 6, 2017 / 65(52);1497 QuickStats: Rates of Drug Overdose Deaths Involving Heroin,* by Selected Age Groups — United States, 2006–2015  Holly Hedegaard, MD,  Margaret Warner, PhD; Arialdi M. Miniño, MPH</vt:lpstr>
      <vt:lpstr>Heroin and Fentanyl 2016</vt:lpstr>
      <vt:lpstr>Lies, Damn Lies and Statistics</vt:lpstr>
      <vt:lpstr>Rise in heart disease deaths sends experts down new paths Aneri Pattani | @aneripattani Published 8:56 AM ET Thu, 22 Dec 2016  | Updated 10:31 AM ET Thu, 22 Dec 2016</vt:lpstr>
      <vt:lpstr>Take Home Message</vt:lpstr>
      <vt:lpstr>Lies, Damn Lies and Statistics</vt:lpstr>
      <vt:lpstr>Toxicology Issues: The New Peak</vt:lpstr>
      <vt:lpstr>Post Mortem Toxicology</vt:lpstr>
      <vt:lpstr>PowerPoint Presentation</vt:lpstr>
    </vt:vector>
  </TitlesOfParts>
  <Company>ocme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Chief Medical Examiner</dc:title>
  <dc:creator>Dave Fowler</dc:creator>
  <cp:lastModifiedBy>Nicole Brown -DHMH-</cp:lastModifiedBy>
  <cp:revision>249</cp:revision>
  <dcterms:created xsi:type="dcterms:W3CDTF">2001-02-08T12:11:31Z</dcterms:created>
  <dcterms:modified xsi:type="dcterms:W3CDTF">2018-10-25T19:23:23Z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1daIXErAFSXh96FZ0yyhiKZHdH8yuisPrGlNXq55lr5Q</vt:lpwstr>
  </property>
  <property fmtid="{D5CDD505-2E9C-101B-9397-08002B2CF9AE}" pid="4" name="Google.Documents.RevisionId">
    <vt:lpwstr>02881668369298139593</vt:lpwstr>
  </property>
  <property fmtid="{D5CDD505-2E9C-101B-9397-08002B2CF9AE}" pid="5" name="Google.Documents.PreviousRevisionId">
    <vt:lpwstr>09194268185684429827</vt:lpwstr>
  </property>
  <property fmtid="{D5CDD505-2E9C-101B-9397-08002B2CF9AE}" pid="6" name="Google.Documents.PluginVersion">
    <vt:lpwstr>2.0.2662.553</vt:lpwstr>
  </property>
  <property fmtid="{D5CDD505-2E9C-101B-9397-08002B2CF9AE}" pid="7" name="Google.Documents.MergeIncapabilityFlags">
    <vt:i4>0</vt:i4>
  </property>
  <property fmtid="{D5CDD505-2E9C-101B-9397-08002B2CF9AE}" pid="8" name="ContentTypeId">
    <vt:lpwstr>0x0101006DAE362421D98346A687B3845F43D912</vt:lpwstr>
  </property>
  <property fmtid="{D5CDD505-2E9C-101B-9397-08002B2CF9AE}" pid="9" name="_dlc_DocIdItemGuid">
    <vt:lpwstr>5863459d-9258-4751-8e18-1ccc634ff298</vt:lpwstr>
  </property>
</Properties>
</file>