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4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9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9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FBB-C090-45C6-9FCD-3FC057194EB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4649-C03B-4DC9-BAE3-5D21CA57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9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Assailant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Local Best Practices</a:t>
            </a:r>
          </a:p>
          <a:p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Greg Ford MA, BSN, RN</a:t>
            </a:r>
          </a:p>
          <a:p>
            <a:pPr algn="r"/>
            <a:r>
              <a:rPr lang="en-US" dirty="0" smtClean="0"/>
              <a:t>PHEP-St. Mary’s County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3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Recovery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as Jaelynn Willey was taken off life support a few days later</a:t>
            </a:r>
          </a:p>
          <a:p>
            <a:pPr lvl="1"/>
            <a:r>
              <a:rPr lang="en-US" dirty="0" smtClean="0"/>
              <a:t>Jaelynn Willey was 2</a:t>
            </a:r>
            <a:r>
              <a:rPr lang="en-US" baseline="30000" dirty="0" smtClean="0"/>
              <a:t>nd</a:t>
            </a:r>
            <a:r>
              <a:rPr lang="en-US" dirty="0" smtClean="0"/>
              <a:t> oldest of nine children</a:t>
            </a:r>
          </a:p>
          <a:p>
            <a:pPr lvl="1"/>
            <a:r>
              <a:rPr lang="en-US" dirty="0" smtClean="0"/>
              <a:t>Active family at GMHS and member of swim team</a:t>
            </a:r>
          </a:p>
          <a:p>
            <a:pPr lvl="1"/>
            <a:endParaRPr lang="en-US" dirty="0"/>
          </a:p>
          <a:p>
            <a:r>
              <a:rPr lang="en-US" dirty="0" smtClean="0"/>
              <a:t>Students returned later in the week to retrieve their belongings following </a:t>
            </a:r>
            <a:r>
              <a:rPr lang="en-US" dirty="0" smtClean="0"/>
              <a:t>investigation; all schools closed remaind</a:t>
            </a:r>
            <a:r>
              <a:rPr lang="en-US" dirty="0" smtClean="0"/>
              <a:t>er of week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Provided behavioral health services through Spring Break that followed </a:t>
            </a:r>
          </a:p>
          <a:p>
            <a:pPr lvl="1"/>
            <a:r>
              <a:rPr lang="en-US" dirty="0" smtClean="0"/>
              <a:t>Large presence of LBHA first school day back following Spring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5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Inbound assistance from all over state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‘turf wars’ amongst responding agencies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Outpouring of support from community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Great cooperation at Tech Center to process as many families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8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Emergency Operations Center</a:t>
            </a:r>
          </a:p>
          <a:p>
            <a:pPr lvl="1"/>
            <a:r>
              <a:rPr lang="en-US" dirty="0" smtClean="0"/>
              <a:t>No formal activation sequence</a:t>
            </a:r>
          </a:p>
          <a:p>
            <a:pPr lvl="1"/>
            <a:r>
              <a:rPr lang="en-US" dirty="0" smtClean="0"/>
              <a:t>Too many cooks in the kitchen</a:t>
            </a:r>
          </a:p>
          <a:p>
            <a:pPr lvl="1"/>
            <a:r>
              <a:rPr lang="en-US" dirty="0" smtClean="0"/>
              <a:t>No Joint Information Center</a:t>
            </a:r>
          </a:p>
          <a:p>
            <a:pPr lvl="1"/>
            <a:r>
              <a:rPr lang="en-US" dirty="0" smtClean="0"/>
              <a:t>Lack of or too much agency representation</a:t>
            </a:r>
          </a:p>
          <a:p>
            <a:pPr lvl="2"/>
            <a:r>
              <a:rPr lang="en-US" dirty="0" smtClean="0"/>
              <a:t>DSS, </a:t>
            </a:r>
            <a:r>
              <a:rPr lang="en-US" dirty="0" err="1" smtClean="0"/>
              <a:t>Medstar</a:t>
            </a:r>
            <a:r>
              <a:rPr lang="en-US" dirty="0" smtClean="0"/>
              <a:t>, DPU missing from EOC </a:t>
            </a:r>
          </a:p>
          <a:p>
            <a:pPr lvl="1"/>
            <a:r>
              <a:rPr lang="en-US" dirty="0" smtClean="0"/>
              <a:t>No community AAR yet-7 months later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Forrest Tech Center Reunification</a:t>
            </a:r>
          </a:p>
          <a:p>
            <a:pPr lvl="1"/>
            <a:r>
              <a:rPr lang="en-US" dirty="0" smtClean="0"/>
              <a:t>No accountability/credentialing/check-in</a:t>
            </a:r>
          </a:p>
          <a:p>
            <a:pPr lvl="1"/>
            <a:r>
              <a:rPr lang="en-US" dirty="0" smtClean="0"/>
              <a:t>No formal command structure-SMCPS running the show</a:t>
            </a:r>
          </a:p>
          <a:p>
            <a:pPr lvl="1"/>
            <a:r>
              <a:rPr lang="en-US" dirty="0" smtClean="0"/>
              <a:t>Witnesses being interviewed multiple times-</a:t>
            </a:r>
          </a:p>
          <a:p>
            <a:pPr lvl="2"/>
            <a:r>
              <a:rPr lang="en-US" dirty="0" smtClean="0"/>
              <a:t>Re-traumatized and possibly PTSD down the 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4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Practice, practice, practice!</a:t>
            </a:r>
          </a:p>
          <a:p>
            <a:pPr lvl="1"/>
            <a:r>
              <a:rPr lang="en-US" dirty="0" smtClean="0"/>
              <a:t>2016-Emergency Services and SMCPS hold active shooter exercise at GMHS-health department not invited</a:t>
            </a:r>
          </a:p>
          <a:p>
            <a:pPr lvl="1"/>
            <a:r>
              <a:rPr lang="en-US" dirty="0" smtClean="0"/>
              <a:t>Oct. 2018-Emergency Services and SMCPS hold another active shooter at middle school-health department not invited (I invited myself)</a:t>
            </a:r>
          </a:p>
          <a:p>
            <a:pPr lvl="1"/>
            <a:endParaRPr lang="en-US" dirty="0"/>
          </a:p>
          <a:p>
            <a:r>
              <a:rPr lang="en-US" dirty="0" smtClean="0"/>
              <a:t>Each agency needs to attend/train for ICS-DSS, LBHA had no training in ICS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ESF #8-phone charger analogy: always overlooked until you get caught needing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3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ESF-8’s Role in an Active Shooter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role: Mass Casualty/Mass Fatality Management</a:t>
            </a:r>
          </a:p>
          <a:p>
            <a:pPr lvl="1"/>
            <a:r>
              <a:rPr lang="en-US" dirty="0" smtClean="0"/>
              <a:t>Coordination with EMS providers </a:t>
            </a:r>
          </a:p>
          <a:p>
            <a:pPr lvl="1"/>
            <a:r>
              <a:rPr lang="en-US" dirty="0" smtClean="0"/>
              <a:t>Victim Identity/Information</a:t>
            </a:r>
          </a:p>
          <a:p>
            <a:pPr lvl="1"/>
            <a:r>
              <a:rPr lang="en-US" dirty="0" smtClean="0"/>
              <a:t>Coordination with local morticians/funeral homes</a:t>
            </a:r>
          </a:p>
          <a:p>
            <a:pPr lvl="1"/>
            <a:r>
              <a:rPr lang="en-US" dirty="0" smtClean="0"/>
              <a:t>Identification of health hazards resulting from incident</a:t>
            </a:r>
          </a:p>
          <a:p>
            <a:pPr lvl="1"/>
            <a:endParaRPr lang="en-US" dirty="0"/>
          </a:p>
          <a:p>
            <a:r>
              <a:rPr lang="en-US" dirty="0" smtClean="0"/>
              <a:t>Secondary role: support for reunification/sheltering ops</a:t>
            </a:r>
          </a:p>
          <a:p>
            <a:pPr lvl="1"/>
            <a:r>
              <a:rPr lang="en-US" dirty="0" smtClean="0"/>
              <a:t>SMC-DSS is primary on reunification, coordination with SMCPS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06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Plan: EOC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notice of activation from Emergency Services:</a:t>
            </a:r>
          </a:p>
          <a:p>
            <a:pPr lvl="1"/>
            <a:r>
              <a:rPr lang="en-US" dirty="0" smtClean="0"/>
              <a:t>One SMCHD representative (myself or HO) to EOC for representation</a:t>
            </a:r>
          </a:p>
          <a:p>
            <a:pPr lvl="1"/>
            <a:r>
              <a:rPr lang="en-US" dirty="0" smtClean="0"/>
              <a:t>One representative from each ESF to coordinate field operations</a:t>
            </a:r>
          </a:p>
          <a:p>
            <a:pPr lvl="1"/>
            <a:r>
              <a:rPr lang="en-US" dirty="0" smtClean="0"/>
              <a:t>EM is conduit for internal information related to incident</a:t>
            </a:r>
          </a:p>
          <a:p>
            <a:pPr lvl="2"/>
            <a:r>
              <a:rPr lang="en-US" dirty="0" smtClean="0"/>
              <a:t>PIO/JIC conduit for external information</a:t>
            </a:r>
          </a:p>
          <a:p>
            <a:pPr lvl="2"/>
            <a:endParaRPr lang="en-US" dirty="0"/>
          </a:p>
          <a:p>
            <a:r>
              <a:rPr lang="en-US" dirty="0" smtClean="0"/>
              <a:t>Upon decision whether MCI or support role (for LHD)</a:t>
            </a:r>
          </a:p>
          <a:p>
            <a:pPr lvl="1"/>
            <a:r>
              <a:rPr lang="en-US" dirty="0" smtClean="0"/>
              <a:t>Multiple representatives from SMCHD programs (LBHA, Community Outreach) respond to </a:t>
            </a:r>
            <a:r>
              <a:rPr lang="en-US" dirty="0" smtClean="0"/>
              <a:t>Forrest </a:t>
            </a:r>
            <a:r>
              <a:rPr lang="en-US" dirty="0" smtClean="0"/>
              <a:t>Technical Center for Reunification operations</a:t>
            </a:r>
          </a:p>
          <a:p>
            <a:pPr lvl="1"/>
            <a:r>
              <a:rPr lang="en-US" dirty="0" smtClean="0"/>
              <a:t>Assist DSS, SMCPS, Walden, etc. for reunification of families, behavioral health, and sheltering (if needed)</a:t>
            </a:r>
          </a:p>
        </p:txBody>
      </p:sp>
    </p:spTree>
    <p:extLst>
      <p:ext uri="{BB962C8B-B14F-4D97-AF65-F5344CB8AC3E}">
        <p14:creationId xmlns:p14="http://schemas.microsoft.com/office/powerpoint/2010/main" val="65294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Great Mills High School-March 21, 2018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the morning of March 21, 2018, approximately 7:55am, a student carrying a loaded handgun opened fire in a hallway at GMHS. The single shot struck one victim in the head then striking another in a lower extremity.  The school resource officer engaged the shooter, firing one shot while the gunman simultaneously fired a self-inflicted shot at himself.  The school was immediately placed on lock-down</a:t>
            </a:r>
          </a:p>
        </p:txBody>
      </p:sp>
    </p:spTree>
    <p:extLst>
      <p:ext uri="{BB962C8B-B14F-4D97-AF65-F5344CB8AC3E}">
        <p14:creationId xmlns:p14="http://schemas.microsoft.com/office/powerpoint/2010/main" val="78988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785812"/>
            <a:ext cx="93916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2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Reality: EOC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formal activation or notifications </a:t>
            </a:r>
            <a:r>
              <a:rPr lang="en-US" dirty="0" smtClean="0"/>
              <a:t>received, even at SMCPS</a:t>
            </a:r>
            <a:endParaRPr lang="en-US" dirty="0" smtClean="0"/>
          </a:p>
          <a:p>
            <a:pPr lvl="1"/>
            <a:r>
              <a:rPr lang="en-US" dirty="0" smtClean="0"/>
              <a:t>My notification was relay from my wife, which she got from Facebook</a:t>
            </a:r>
          </a:p>
          <a:p>
            <a:pPr lvl="1"/>
            <a:endParaRPr lang="en-US" dirty="0"/>
          </a:p>
          <a:p>
            <a:r>
              <a:rPr lang="en-US" dirty="0" smtClean="0"/>
              <a:t>Myself, Director of PHPR, and HO all self-dispatched to EOC</a:t>
            </a:r>
          </a:p>
          <a:p>
            <a:pPr lvl="1"/>
            <a:r>
              <a:rPr lang="en-US" dirty="0" smtClean="0"/>
              <a:t>External calls/directions were being made at will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“Chaos” at the EOC, many ESF’s unrepresented</a:t>
            </a:r>
          </a:p>
          <a:p>
            <a:pPr lvl="1"/>
            <a:endParaRPr lang="en-US" dirty="0"/>
          </a:p>
          <a:p>
            <a:r>
              <a:rPr lang="en-US" dirty="0" smtClean="0"/>
              <a:t>Conflicting reports of # of fatalities</a:t>
            </a:r>
          </a:p>
          <a:p>
            <a:endParaRPr lang="en-US" dirty="0"/>
          </a:p>
          <a:p>
            <a:r>
              <a:rPr lang="en-US" dirty="0" smtClean="0"/>
              <a:t>No Joint Information Center/PIO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3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Reality: Tech Center Reunification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difficulty getting to Tech Center due to traffic</a:t>
            </a:r>
          </a:p>
          <a:p>
            <a:pPr lvl="1"/>
            <a:r>
              <a:rPr lang="en-US" dirty="0" smtClean="0"/>
              <a:t>Hundreds of parents responding along with 20 buses of evacuees from GMHS</a:t>
            </a:r>
          </a:p>
          <a:p>
            <a:pPr lvl="1"/>
            <a:r>
              <a:rPr lang="en-US" dirty="0" smtClean="0"/>
              <a:t>Tech Center located </a:t>
            </a:r>
            <a:r>
              <a:rPr lang="en-US" dirty="0" err="1" smtClean="0"/>
              <a:t>en</a:t>
            </a:r>
            <a:r>
              <a:rPr lang="en-US" dirty="0" smtClean="0"/>
              <a:t> route to GMHS, closed to traffic</a:t>
            </a:r>
          </a:p>
          <a:p>
            <a:pPr lvl="1"/>
            <a:endParaRPr lang="en-US" dirty="0"/>
          </a:p>
          <a:p>
            <a:r>
              <a:rPr lang="en-US" dirty="0" smtClean="0"/>
              <a:t>No check-in/credentialing, SMCPS running reunification process</a:t>
            </a:r>
          </a:p>
          <a:p>
            <a:pPr lvl="1"/>
            <a:r>
              <a:rPr lang="en-US" dirty="0" smtClean="0"/>
              <a:t>Buses with GMHS students being dropped off at Tech Center, students placed in various gymnasiums/cafeterias, parents convening at Leonardtown HS</a:t>
            </a:r>
          </a:p>
          <a:p>
            <a:pPr lvl="1"/>
            <a:endParaRPr lang="en-US" dirty="0"/>
          </a:p>
          <a:p>
            <a:r>
              <a:rPr lang="en-US" dirty="0" smtClean="0"/>
              <a:t>Walden took command of behavioral health for witnesses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6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Reality: Reunification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Myself and Dir. Of LBHA set-up command at Tech Center</a:t>
            </a:r>
          </a:p>
          <a:p>
            <a:pPr lvl="1"/>
            <a:r>
              <a:rPr lang="en-US" dirty="0" smtClean="0"/>
              <a:t>All DSS responded to Tech Center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Cell towers maxed out-vary little signal to connect externally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Local law enforcement, FBI, and FBI Victim Assistance convened in lobby of Tech Center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Red Cross responded with food, water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Approximately 1,700 students reunited with parent(s) in roughly 7 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6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EOC and SMCHD Operations Command stayed on full-activation for several operational periods</a:t>
            </a:r>
          </a:p>
          <a:p>
            <a:endParaRPr lang="en-US" dirty="0"/>
          </a:p>
          <a:p>
            <a:r>
              <a:rPr lang="en-US" dirty="0" smtClean="0"/>
              <a:t>Behavioral health became first priority for community</a:t>
            </a:r>
          </a:p>
          <a:p>
            <a:pPr lvl="1"/>
            <a:r>
              <a:rPr lang="en-US" dirty="0" smtClean="0"/>
              <a:t>Set-up remote locations with counseling services in libraries, public buildings,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Control of false information proved difficult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4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E362421D98346A687B3845F43D912" ma:contentTypeVersion="6" ma:contentTypeDescription="Create a new document." ma:contentTypeScope="" ma:versionID="fcf07203ad8feedafc8d2e2c0215fb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7C1CBFC-631A-42F0-B7A2-BCA96FB1446D}"/>
</file>

<file path=customXml/itemProps2.xml><?xml version="1.0" encoding="utf-8"?>
<ds:datastoreItem xmlns:ds="http://schemas.openxmlformats.org/officeDocument/2006/customXml" ds:itemID="{66DB8278-63DF-4C37-BCB6-7293902D0352}"/>
</file>

<file path=customXml/itemProps3.xml><?xml version="1.0" encoding="utf-8"?>
<ds:datastoreItem xmlns:ds="http://schemas.openxmlformats.org/officeDocument/2006/customXml" ds:itemID="{27A75F22-E995-4E72-A703-BF39FE4EC9AE}"/>
</file>

<file path=customXml/itemProps4.xml><?xml version="1.0" encoding="utf-8"?>
<ds:datastoreItem xmlns:ds="http://schemas.openxmlformats.org/officeDocument/2006/customXml" ds:itemID="{DC7706AD-B76D-4214-9895-72D004D7AC33}"/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733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Active Assailant Events</vt:lpstr>
      <vt:lpstr>ESF-8’s Role in an Active Shooter Event</vt:lpstr>
      <vt:lpstr>The Plan: EOC Activation</vt:lpstr>
      <vt:lpstr>The Reality</vt:lpstr>
      <vt:lpstr>PowerPoint Presentation</vt:lpstr>
      <vt:lpstr>The Reality: EOC</vt:lpstr>
      <vt:lpstr>The Reality: Tech Center Reunification</vt:lpstr>
      <vt:lpstr>The Reality: Reunification cont’d</vt:lpstr>
      <vt:lpstr>Recovery</vt:lpstr>
      <vt:lpstr>Recovery cont’d</vt:lpstr>
      <vt:lpstr>The Good</vt:lpstr>
      <vt:lpstr>Lessons Learned</vt:lpstr>
      <vt:lpstr>Take 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Assailant Events</dc:title>
  <dc:creator>Gregory Ford</dc:creator>
  <cp:lastModifiedBy>Gregory Ford</cp:lastModifiedBy>
  <cp:revision>10</cp:revision>
  <dcterms:created xsi:type="dcterms:W3CDTF">2018-10-03T13:06:14Z</dcterms:created>
  <dcterms:modified xsi:type="dcterms:W3CDTF">2018-10-03T15:37:47Z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0x0101006DAE362421D98346A687B3845F43D912</vt:lpwstr>
  </property>
  <property fmtid="{D5CDD505-2E9C-101B-9397-08002B2CF9AE}" pid="3" name="_dlc_DocIdItemGuid">
    <vt:lpwstr>dca01dd2-e177-4c01-a3bc-49cc6e7eb576</vt:lpwstr>
  </property>
</Properties>
</file>