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19"/>
  </p:notesMasterIdLst>
  <p:handoutMasterIdLst>
    <p:handoutMasterId r:id="rId20"/>
  </p:handoutMasterIdLst>
  <p:sldIdLst>
    <p:sldId id="256" r:id="rId8"/>
    <p:sldId id="337" r:id="rId9"/>
    <p:sldId id="339" r:id="rId10"/>
    <p:sldId id="338" r:id="rId11"/>
    <p:sldId id="258" r:id="rId12"/>
    <p:sldId id="335" r:id="rId13"/>
    <p:sldId id="341" r:id="rId14"/>
    <p:sldId id="332" r:id="rId15"/>
    <p:sldId id="330" r:id="rId16"/>
    <p:sldId id="340" r:id="rId17"/>
    <p:sldId id="327"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61"/>
    <a:srgbClr val="646569"/>
    <a:srgbClr val="553278"/>
    <a:srgbClr val="458993"/>
    <a:srgbClr val="002D73"/>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27" autoAdjust="0"/>
  </p:normalViewPr>
  <p:slideViewPr>
    <p:cSldViewPr snapToGrid="0">
      <p:cViewPr>
        <p:scale>
          <a:sx n="95" d="100"/>
          <a:sy n="95" d="100"/>
        </p:scale>
        <p:origin x="78" y="4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24" Type="http://schemas.openxmlformats.org/officeDocument/2006/relationships/tableStyles" Target="tableStyles.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4E98F3-5064-CE44-BCC0-70998B4A9475}" type="datetimeFigureOut">
              <a:rPr lang="en-US" smtClean="0"/>
              <a:t>10/15/2018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969D2-6A59-5943-AD3C-208596B09743}" type="slidenum">
              <a:rPr lang="en-US" smtClean="0"/>
              <a:t>‹#›</a:t>
            </a:fld>
            <a:endParaRPr lang="en-US"/>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10/15/2018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1635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Drilling down planning documents to better provide examples for operations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70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0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Pulled from Empire 09 AAR (p. 25)</a:t>
            </a:r>
          </a:p>
          <a:p>
            <a:r>
              <a:rPr lang="en-US" sz="1200" b="1" kern="1200" dirty="0">
                <a:solidFill>
                  <a:schemeClr val="tx1"/>
                </a:solidFill>
                <a:effectLst/>
                <a:latin typeface="+mn-lt"/>
                <a:ea typeface="+mn-ea"/>
                <a:cs typeface="+mn-cs"/>
              </a:rPr>
              <a:t>Objective 6: Demonstrate the ability to conduct population monitoring to include bioassays.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objective was met during the exercise.  Population Monitoring was successfully demonstrated at the Community Reception Center (CRC) for one day during the exercise with seamless participation of Federal, State, and local personnel.  Activities included development of policies and procedures for establishment and operation of a CRC, “just-in-time” training for CRC personnel, and victim tracking.  In all, the community reception center processed </a:t>
            </a:r>
            <a:r>
              <a:rPr lang="en-US" sz="1200" b="1" i="0" kern="1200" baseline="0" dirty="0">
                <a:solidFill>
                  <a:schemeClr val="tx1"/>
                </a:solidFill>
                <a:effectLst/>
                <a:latin typeface="+mn-lt"/>
                <a:ea typeface="+mn-ea"/>
                <a:cs typeface="+mn-cs"/>
              </a:rPr>
              <a:t>210 victims, decontaminated 20, and collected 41 urine bioassay samples</a:t>
            </a:r>
            <a:r>
              <a:rPr lang="en-US" sz="1200" kern="1200" dirty="0">
                <a:solidFill>
                  <a:schemeClr val="tx1"/>
                </a:solidFill>
                <a:effectLst/>
                <a:latin typeface="+mn-lt"/>
                <a:ea typeface="+mn-ea"/>
                <a:cs typeface="+mn-cs"/>
              </a:rPr>
              <a:t> for processing.  New York State proactively requested Federal assistance for establishing additional CRCs to conduct population monitoring in response to an exercise inject that other local areas were requesting population monitoring support.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43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14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40216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13 exercises among 6 counties, most were Nuclear Facility (Schoharie outlier).</a:t>
            </a:r>
          </a:p>
          <a:p>
            <a:r>
              <a:rPr lang="en-US" dirty="0"/>
              <a:t>Almost half (18 of 57) LHDs participated in CDMS for CRC training activities.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212859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425449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350617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dirty="0"/>
              <a:t>RTR concept was looked at as part of Gotham Shield</a:t>
            </a:r>
          </a:p>
          <a:p>
            <a:r>
              <a:rPr lang="en-US" dirty="0"/>
              <a:t>Operational impacts going from RTRS with PMCs and CRCs and shelters going on at the same time, along with EMS and medical surge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1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r>
              <a:rPr lang="en-US"/>
              <a:t>2/5/15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r>
              <a:rPr lang="en-US"/>
              <a:t>2/5/15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2/5/15</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4"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remm.nlm.gov/PlanningGuidanceNuclearDetona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2462" y="1295678"/>
            <a:ext cx="7399693" cy="2308324"/>
          </a:xfrm>
          <a:prstGeom prst="rect">
            <a:avLst/>
          </a:prstGeom>
          <a:noFill/>
          <a:ln>
            <a:noFill/>
          </a:ln>
        </p:spPr>
        <p:txBody>
          <a:bodyPr wrap="square" rtlCol="0">
            <a:spAutoFit/>
          </a:bodyPr>
          <a:lstStyle/>
          <a:p>
            <a:r>
              <a:rPr lang="en-US" sz="3600" b="1" dirty="0">
                <a:solidFill>
                  <a:srgbClr val="002D73"/>
                </a:solidFill>
                <a:latin typeface="Arial" panose="020B0604020202020204" pitchFamily="34" charset="0"/>
                <a:cs typeface="Arial" panose="020B0604020202020204" pitchFamily="34" charset="0"/>
              </a:rPr>
              <a:t>The State of Community Reception Centers (CRC):  </a:t>
            </a:r>
            <a:r>
              <a:rPr lang="en-US" sz="3600" dirty="0">
                <a:solidFill>
                  <a:srgbClr val="002D73"/>
                </a:solidFill>
                <a:latin typeface="Arial" panose="020B0604020202020204" pitchFamily="34" charset="0"/>
                <a:cs typeface="Arial" panose="020B0604020202020204" pitchFamily="34" charset="0"/>
              </a:rPr>
              <a:t>Past, Present and Future activities in New York State</a:t>
            </a:r>
          </a:p>
        </p:txBody>
      </p:sp>
      <p:sp>
        <p:nvSpPr>
          <p:cNvPr id="7" name="TextBox 6"/>
          <p:cNvSpPr txBox="1"/>
          <p:nvPr/>
        </p:nvSpPr>
        <p:spPr>
          <a:xfrm>
            <a:off x="2787650" y="3928011"/>
            <a:ext cx="6527800" cy="1077218"/>
          </a:xfrm>
          <a:prstGeom prst="rect">
            <a:avLst/>
          </a:prstGeom>
          <a:noFill/>
          <a:ln>
            <a:noFill/>
          </a:ln>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Michael Primeau, Director</a:t>
            </a:r>
          </a:p>
          <a:p>
            <a:r>
              <a:rPr lang="en-US" sz="2000" b="1" dirty="0">
                <a:solidFill>
                  <a:schemeClr val="bg1"/>
                </a:solidFill>
                <a:latin typeface="Arial" panose="020B0604020202020204" pitchFamily="34" charset="0"/>
                <a:cs typeface="Arial" panose="020B0604020202020204" pitchFamily="34" charset="0"/>
              </a:rPr>
              <a:t>Office of Health Emergency Preparedness (OHEP) New York State Department of Health (NYSDOH)</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423" y="438150"/>
            <a:ext cx="868680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D73"/>
                </a:solidFill>
                <a:latin typeface="Arial" panose="020B0604020202020204" pitchFamily="34" charset="0"/>
                <a:cs typeface="Arial" panose="020B0604020202020204" pitchFamily="34" charset="0"/>
              </a:rPr>
              <a:t>Down to the Details</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0B42BD70-1E80-4487-8C2C-1DCEA4A3E95F}"/>
              </a:ext>
            </a:extLst>
          </p:cNvPr>
          <p:cNvSpPr>
            <a:spLocks noGrp="1"/>
          </p:cNvSpPr>
          <p:nvPr>
            <p:ph sz="half" idx="1"/>
          </p:nvPr>
        </p:nvSpPr>
        <p:spPr>
          <a:xfrm>
            <a:off x="4678709" y="564304"/>
            <a:ext cx="4292868" cy="4014891"/>
          </a:xfrm>
        </p:spPr>
        <p:txBody>
          <a:bodyPr>
            <a:normAutofit fontScale="77500" lnSpcReduction="20000"/>
          </a:bodyPr>
          <a:lstStyle/>
          <a:p>
            <a:r>
              <a:rPr lang="en-US" dirty="0"/>
              <a:t>Operational planning from concepts to protocols (Staff schedules, Job Aids, etc.)</a:t>
            </a:r>
          </a:p>
          <a:p>
            <a:endParaRPr lang="en-US" dirty="0"/>
          </a:p>
          <a:p>
            <a:r>
              <a:rPr lang="en-US" dirty="0"/>
              <a:t>Planning and Training similarities to other Public Health Response Operations (Points of Dispensing (PODs))</a:t>
            </a:r>
          </a:p>
          <a:p>
            <a:endParaRPr lang="en-US" dirty="0"/>
          </a:p>
          <a:p>
            <a:r>
              <a:rPr lang="en-US" dirty="0"/>
              <a:t>Multi-discipline planning workgroup </a:t>
            </a:r>
            <a:r>
              <a:rPr lang="en-US" dirty="0">
                <a:sym typeface="Wingdings" panose="05000000000000000000" pitchFamily="2" charset="2"/>
              </a:rPr>
              <a:t> Multi-agency planning workgroup</a:t>
            </a:r>
            <a:endParaRPr lang="en-US" dirty="0"/>
          </a:p>
        </p:txBody>
      </p:sp>
      <p:pic>
        <p:nvPicPr>
          <p:cNvPr id="2" name="Picture 1">
            <a:extLst>
              <a:ext uri="{FF2B5EF4-FFF2-40B4-BE49-F238E27FC236}">
                <a16:creationId xmlns:a16="http://schemas.microsoft.com/office/drawing/2014/main" id="{0575B49A-6CB9-4DC6-9816-D72F3EE8C1AD}"/>
              </a:ext>
            </a:extLst>
          </p:cNvPr>
          <p:cNvPicPr>
            <a:picLocks noChangeAspect="1"/>
          </p:cNvPicPr>
          <p:nvPr/>
        </p:nvPicPr>
        <p:blipFill>
          <a:blip r:embed="rId3"/>
          <a:stretch>
            <a:fillRect/>
          </a:stretch>
        </p:blipFill>
        <p:spPr>
          <a:xfrm>
            <a:off x="304508" y="1041284"/>
            <a:ext cx="4243520" cy="3184207"/>
          </a:xfrm>
          <a:prstGeom prst="rect">
            <a:avLst/>
          </a:prstGeom>
        </p:spPr>
      </p:pic>
      <p:sp>
        <p:nvSpPr>
          <p:cNvPr id="5" name="TextBox 4">
            <a:extLst>
              <a:ext uri="{FF2B5EF4-FFF2-40B4-BE49-F238E27FC236}">
                <a16:creationId xmlns:a16="http://schemas.microsoft.com/office/drawing/2014/main" id="{3F8BB0F6-A508-4284-80CA-DB2CFB3AC9BE}"/>
              </a:ext>
            </a:extLst>
          </p:cNvPr>
          <p:cNvSpPr txBox="1"/>
          <p:nvPr/>
        </p:nvSpPr>
        <p:spPr>
          <a:xfrm>
            <a:off x="222956" y="4225491"/>
            <a:ext cx="4292867" cy="523220"/>
          </a:xfrm>
          <a:prstGeom prst="rect">
            <a:avLst/>
          </a:prstGeom>
          <a:noFill/>
        </p:spPr>
        <p:txBody>
          <a:bodyPr wrap="square" rtlCol="0">
            <a:spAutoFit/>
          </a:bodyPr>
          <a:lstStyle/>
          <a:p>
            <a:r>
              <a:rPr lang="en-US" sz="1400" dirty="0">
                <a:latin typeface="Arial Narrow" panose="020B0606020202030204" pitchFamily="34" charset="0"/>
              </a:rPr>
              <a:t>Orange County, NY CRC Exercise 2017 – providing Just-in-Time training for CDMS</a:t>
            </a:r>
          </a:p>
        </p:txBody>
      </p:sp>
    </p:spTree>
    <p:extLst>
      <p:ext uri="{BB962C8B-B14F-4D97-AF65-F5344CB8AC3E}">
        <p14:creationId xmlns:p14="http://schemas.microsoft.com/office/powerpoint/2010/main" val="17718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199" y="1487462"/>
            <a:ext cx="7696200" cy="1015663"/>
          </a:xfrm>
          <a:prstGeom prst="rect">
            <a:avLst/>
          </a:prstGeom>
          <a:noFill/>
          <a:ln>
            <a:noFill/>
          </a:ln>
        </p:spPr>
        <p:txBody>
          <a:bodyPr wrap="square" rtlCol="0">
            <a:spAutoFit/>
          </a:bodyPr>
          <a:lstStyle/>
          <a:p>
            <a:r>
              <a:rPr lang="en-US" sz="6000" b="1" dirty="0">
                <a:solidFill>
                  <a:srgbClr val="002D73"/>
                </a:solidFill>
                <a:latin typeface="Arial" panose="020B0604020202020204" pitchFamily="34" charset="0"/>
                <a:cs typeface="Arial" panose="020B0604020202020204" pitchFamily="34" charset="0"/>
              </a:rPr>
              <a:t>? QUESTIONS ?</a:t>
            </a:r>
          </a:p>
        </p:txBody>
      </p:sp>
      <p:sp>
        <p:nvSpPr>
          <p:cNvPr id="7" name="TextBox 6"/>
          <p:cNvSpPr txBox="1"/>
          <p:nvPr/>
        </p:nvSpPr>
        <p:spPr>
          <a:xfrm>
            <a:off x="4876615" y="2751971"/>
            <a:ext cx="7251895" cy="830997"/>
          </a:xfrm>
          <a:prstGeom prst="rect">
            <a:avLst/>
          </a:prstGeom>
          <a:noFill/>
          <a:ln>
            <a:noFill/>
          </a:ln>
        </p:spPr>
        <p:txBody>
          <a:bodyPr wrap="square" rtlCol="0">
            <a:spAutoFit/>
          </a:bodyPr>
          <a:lstStyle/>
          <a:p>
            <a:r>
              <a:rPr lang="en-US" sz="4800" b="1" dirty="0">
                <a:solidFill>
                  <a:srgbClr val="646569"/>
                </a:solidFill>
                <a:latin typeface="Arial" panose="020B0604020202020204" pitchFamily="34" charset="0"/>
                <a:cs typeface="Arial" panose="020B0604020202020204" pitchFamily="34" charset="0"/>
              </a:rPr>
              <a:t>THANK YOU!</a:t>
            </a:r>
          </a:p>
        </p:txBody>
      </p:sp>
      <p:sp>
        <p:nvSpPr>
          <p:cNvPr id="2" name="TextBox 1"/>
          <p:cNvSpPr txBox="1"/>
          <p:nvPr/>
        </p:nvSpPr>
        <p:spPr>
          <a:xfrm>
            <a:off x="277572" y="4107476"/>
            <a:ext cx="7050239" cy="584775"/>
          </a:xfrm>
          <a:prstGeom prst="rect">
            <a:avLst/>
          </a:prstGeom>
          <a:noFill/>
        </p:spPr>
        <p:txBody>
          <a:bodyPr wrap="square" rtlCol="0">
            <a:spAutoFit/>
          </a:bodyPr>
          <a:lstStyle/>
          <a:p>
            <a:r>
              <a:rPr lang="en-US" sz="3200" dirty="0">
                <a:solidFill>
                  <a:schemeClr val="accent4">
                    <a:lumMod val="75000"/>
                  </a:schemeClr>
                </a:solidFill>
              </a:rPr>
              <a:t>michael.primeau@health.ny.gov</a:t>
            </a:r>
          </a:p>
        </p:txBody>
      </p:sp>
    </p:spTree>
    <p:extLst>
      <p:ext uri="{BB962C8B-B14F-4D97-AF65-F5344CB8AC3E}">
        <p14:creationId xmlns:p14="http://schemas.microsoft.com/office/powerpoint/2010/main" val="4096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Past</a:t>
            </a:r>
          </a:p>
        </p:txBody>
      </p:sp>
    </p:spTree>
    <p:extLst>
      <p:ext uri="{BB962C8B-B14F-4D97-AF65-F5344CB8AC3E}">
        <p14:creationId xmlns:p14="http://schemas.microsoft.com/office/powerpoint/2010/main" val="280766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88B5E2-3641-4EC1-AC94-11556A395C1E}"/>
              </a:ext>
            </a:extLst>
          </p:cNvPr>
          <p:cNvPicPr/>
          <p:nvPr/>
        </p:nvPicPr>
        <p:blipFill>
          <a:blip r:embed="rId3"/>
          <a:stretch>
            <a:fillRect/>
          </a:stretch>
        </p:blipFill>
        <p:spPr>
          <a:xfrm>
            <a:off x="0" y="963633"/>
            <a:ext cx="4675195" cy="3433370"/>
          </a:xfrm>
          <a:prstGeom prst="rect">
            <a:avLst/>
          </a:prstGeom>
        </p:spPr>
      </p:pic>
      <p:sp>
        <p:nvSpPr>
          <p:cNvPr id="5" name="Content Placeholder 4">
            <a:extLst>
              <a:ext uri="{FF2B5EF4-FFF2-40B4-BE49-F238E27FC236}">
                <a16:creationId xmlns:a16="http://schemas.microsoft.com/office/drawing/2014/main" id="{D9025FB4-B95B-41D9-A594-BC731137E257}"/>
              </a:ext>
            </a:extLst>
          </p:cNvPr>
          <p:cNvSpPr>
            <a:spLocks noGrp="1"/>
          </p:cNvSpPr>
          <p:nvPr>
            <p:ph sz="half" idx="2"/>
          </p:nvPr>
        </p:nvSpPr>
        <p:spPr>
          <a:xfrm>
            <a:off x="4103643" y="1091173"/>
            <a:ext cx="4959117" cy="3829050"/>
          </a:xfrm>
        </p:spPr>
        <p:txBody>
          <a:bodyPr>
            <a:normAutofit/>
          </a:bodyPr>
          <a:lstStyle/>
          <a:p>
            <a:pPr>
              <a:spcAft>
                <a:spcPts val="600"/>
              </a:spcAft>
            </a:pPr>
            <a:r>
              <a:rPr lang="en-US" dirty="0"/>
              <a:t>“Dirty Bomb” – Radiological Dispersal Device (RDD) scenario basis</a:t>
            </a:r>
          </a:p>
          <a:p>
            <a:pPr>
              <a:spcAft>
                <a:spcPts val="600"/>
              </a:spcAft>
            </a:pPr>
            <a:r>
              <a:rPr lang="en-US" dirty="0"/>
              <a:t>Multi-agency</a:t>
            </a:r>
          </a:p>
          <a:p>
            <a:pPr lvl="1">
              <a:spcAft>
                <a:spcPts val="600"/>
              </a:spcAft>
            </a:pPr>
            <a:r>
              <a:rPr lang="en-US" dirty="0"/>
              <a:t>Federal – State – Local</a:t>
            </a:r>
          </a:p>
          <a:p>
            <a:pPr lvl="1">
              <a:spcAft>
                <a:spcPts val="600"/>
              </a:spcAft>
            </a:pPr>
            <a:r>
              <a:rPr lang="en-US" dirty="0"/>
              <a:t>Health, emergency management, environmental, military, etc.</a:t>
            </a:r>
          </a:p>
        </p:txBody>
      </p:sp>
      <p:sp>
        <p:nvSpPr>
          <p:cNvPr id="4" name="TextBox 3"/>
          <p:cNvSpPr txBox="1"/>
          <p:nvPr/>
        </p:nvSpPr>
        <p:spPr>
          <a:xfrm>
            <a:off x="56733" y="440413"/>
            <a:ext cx="64742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CRC Full Scale Exercise 2009 </a:t>
            </a:r>
          </a:p>
        </p:txBody>
      </p:sp>
    </p:spTree>
    <p:extLst>
      <p:ext uri="{BB962C8B-B14F-4D97-AF65-F5344CB8AC3E}">
        <p14:creationId xmlns:p14="http://schemas.microsoft.com/office/powerpoint/2010/main" val="427854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9891" y="438150"/>
            <a:ext cx="3300385" cy="40010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Improvised Nuclear Device Exercise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 Empire 09 in partner scope and participation</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NYS test of ESFs with federal integration</a:t>
            </a:r>
            <a:endParaRPr kumimoji="0" lang="en-US" sz="2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ECC51E2-1447-4BC1-8D85-214F3047063A}"/>
              </a:ext>
            </a:extLst>
          </p:cNvPr>
          <p:cNvPicPr>
            <a:picLocks noChangeAspect="1"/>
          </p:cNvPicPr>
          <p:nvPr/>
        </p:nvPicPr>
        <p:blipFill>
          <a:blip r:embed="rId3"/>
          <a:stretch>
            <a:fillRect/>
          </a:stretch>
        </p:blipFill>
        <p:spPr>
          <a:xfrm>
            <a:off x="-317633" y="1126156"/>
            <a:ext cx="5827524" cy="4196614"/>
          </a:xfrm>
          <a:prstGeom prst="rect">
            <a:avLst/>
          </a:prstGeom>
        </p:spPr>
      </p:pic>
      <p:pic>
        <p:nvPicPr>
          <p:cNvPr id="6" name="Picture 5">
            <a:extLst>
              <a:ext uri="{FF2B5EF4-FFF2-40B4-BE49-F238E27FC236}">
                <a16:creationId xmlns:a16="http://schemas.microsoft.com/office/drawing/2014/main" id="{98C9453E-2860-4B1A-A57D-155738E6C57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67377"/>
            <a:ext cx="5171955" cy="1992430"/>
          </a:xfrm>
          <a:prstGeom prst="rect">
            <a:avLst/>
          </a:prstGeom>
        </p:spPr>
      </p:pic>
    </p:spTree>
    <p:extLst>
      <p:ext uri="{BB962C8B-B14F-4D97-AF65-F5344CB8AC3E}">
        <p14:creationId xmlns:p14="http://schemas.microsoft.com/office/powerpoint/2010/main" val="148911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1803400"/>
            <a:ext cx="5092700" cy="769441"/>
          </a:xfrm>
          <a:prstGeom prst="rect">
            <a:avLst/>
          </a:prstGeom>
          <a:noFill/>
          <a:ln>
            <a:no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The Present</a:t>
            </a:r>
          </a:p>
        </p:txBody>
      </p:sp>
    </p:spTree>
    <p:extLst>
      <p:ext uri="{BB962C8B-B14F-4D97-AF65-F5344CB8AC3E}">
        <p14:creationId xmlns:p14="http://schemas.microsoft.com/office/powerpoint/2010/main" val="295752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23220"/>
          </a:xfrm>
          <a:prstGeom prst="rect">
            <a:avLst/>
          </a:prstGeom>
          <a:noFill/>
          <a:ln>
            <a:noFill/>
          </a:ln>
        </p:spPr>
        <p:txBody>
          <a:bodyPr wrap="square" rtlCol="0">
            <a:spAutoFit/>
          </a:bodyPr>
          <a:lstStyle/>
          <a:p>
            <a:r>
              <a:rPr lang="en-US" sz="2800" b="1" dirty="0">
                <a:solidFill>
                  <a:srgbClr val="002D73"/>
                </a:solidFill>
                <a:latin typeface="Arial" panose="020B0604020202020204" pitchFamily="34" charset="0"/>
                <a:cs typeface="Arial" panose="020B0604020202020204" pitchFamily="34" charset="0"/>
              </a:rPr>
              <a:t>Local &amp; State Radiological Activities 2016-2018 </a:t>
            </a:r>
          </a:p>
        </p:txBody>
      </p:sp>
      <p:sp>
        <p:nvSpPr>
          <p:cNvPr id="12" name="TextBox 11"/>
          <p:cNvSpPr txBox="1"/>
          <p:nvPr/>
        </p:nvSpPr>
        <p:spPr>
          <a:xfrm>
            <a:off x="76200" y="1048256"/>
            <a:ext cx="8763000"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14 related multi-agency State and Local </a:t>
            </a:r>
            <a:r>
              <a:rPr lang="en-US" sz="2400" b="1" dirty="0">
                <a:latin typeface="Arial" panose="020B0604020202020204" pitchFamily="34" charset="0"/>
                <a:cs typeface="Arial" panose="020B0604020202020204" pitchFamily="34" charset="0"/>
              </a:rPr>
              <a:t>exercises</a:t>
            </a:r>
            <a:r>
              <a:rPr lang="en-US" sz="2400" dirty="0">
                <a:latin typeface="Arial" panose="020B0604020202020204" pitchFamily="34" charset="0"/>
                <a:cs typeface="Arial" panose="020B0604020202020204" pitchFamily="34" charset="0"/>
              </a:rPr>
              <a:t>, focuses include:</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CRCs and Personnel Monitoring Centers (PMCs)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Potassium Iodide (KI) Distribution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Volunteer Reception Centers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Sheltering Consideration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Family Assistance Centers</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Training</a:t>
            </a:r>
            <a:r>
              <a:rPr lang="en-US" sz="2400" dirty="0">
                <a:latin typeface="Arial" panose="020B0604020202020204" pitchFamily="34" charset="0"/>
                <a:cs typeface="Arial" panose="020B0604020202020204" pitchFamily="34" charset="0"/>
              </a:rPr>
              <a:t> initiative of Electronic Data Collection System for CRCs: Countermeasure Data Management System </a:t>
            </a:r>
          </a:p>
          <a:p>
            <a:r>
              <a:rPr lang="en-US" sz="2400" dirty="0">
                <a:latin typeface="Arial" panose="020B0604020202020204" pitchFamily="34" charset="0"/>
                <a:cs typeface="Arial" panose="020B0604020202020204" pitchFamily="34" charset="0"/>
              </a:rPr>
              <a:t>    (CDMs)</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20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3497" y="2686162"/>
            <a:ext cx="7509711"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NYSDOH Countermeasure Data Management System (CDMS) recognized as “Success Story” by NACCHO</a:t>
            </a:r>
          </a:p>
          <a:p>
            <a:pPr marL="342900" indent="-342900">
              <a:buFont typeface="Arial" panose="020B0604020202020204" pitchFamily="34" charset="0"/>
              <a:buChar char="•"/>
            </a:pPr>
            <a:r>
              <a:rPr lang="en-US" sz="2400" u="sng" dirty="0">
                <a:latin typeface="Arial" panose="020B0604020202020204" pitchFamily="34" charset="0"/>
                <a:cs typeface="Arial" panose="020B0604020202020204" pitchFamily="34" charset="0"/>
              </a:rPr>
              <a:t>System includes</a:t>
            </a:r>
            <a:r>
              <a:rPr lang="en-US" sz="2400" dirty="0">
                <a:latin typeface="Arial" panose="020B0604020202020204" pitchFamily="34" charset="0"/>
                <a:cs typeface="Arial" panose="020B0604020202020204" pitchFamily="34" charset="0"/>
              </a:rPr>
              <a:t>:  Web-based Pre-registration, real-time reporting, flexibility to local screening considerations</a:t>
            </a:r>
          </a:p>
          <a:p>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DF9BF0C-7059-4737-AC1B-BFCD6DB3BD25}"/>
              </a:ext>
            </a:extLst>
          </p:cNvPr>
          <p:cNvPicPr>
            <a:picLocks noChangeAspect="1"/>
          </p:cNvPicPr>
          <p:nvPr/>
        </p:nvPicPr>
        <p:blipFill>
          <a:blip r:embed="rId3"/>
          <a:stretch>
            <a:fillRect/>
          </a:stretch>
        </p:blipFill>
        <p:spPr>
          <a:xfrm>
            <a:off x="0" y="117308"/>
            <a:ext cx="6874398" cy="2454442"/>
          </a:xfrm>
          <a:prstGeom prst="rect">
            <a:avLst/>
          </a:prstGeom>
        </p:spPr>
      </p:pic>
    </p:spTree>
    <p:extLst>
      <p:ext uri="{BB962C8B-B14F-4D97-AF65-F5344CB8AC3E}">
        <p14:creationId xmlns:p14="http://schemas.microsoft.com/office/powerpoint/2010/main" val="361569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0"/>
            <a:ext cx="5092700" cy="769441"/>
          </a:xfrm>
          <a:prstGeom prst="rect">
            <a:avLst/>
          </a:prstGeom>
          <a:noFill/>
          <a:ln>
            <a:no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The Future</a:t>
            </a:r>
          </a:p>
        </p:txBody>
      </p:sp>
    </p:spTree>
    <p:extLst>
      <p:ext uri="{BB962C8B-B14F-4D97-AF65-F5344CB8AC3E}">
        <p14:creationId xmlns:p14="http://schemas.microsoft.com/office/powerpoint/2010/main" val="205791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423" y="438150"/>
            <a:ext cx="868680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CRC Planning</a:t>
            </a:r>
          </a:p>
        </p:txBody>
      </p:sp>
      <p:pic>
        <p:nvPicPr>
          <p:cNvPr id="6" name="Picture 5" descr="Triage, Transport, Treatment of Zones After a Nuclear Detonation">
            <a:extLst>
              <a:ext uri="{FF2B5EF4-FFF2-40B4-BE49-F238E27FC236}">
                <a16:creationId xmlns:a16="http://schemas.microsoft.com/office/drawing/2014/main" id="{9DD5D480-D073-40E1-8D94-BAB4A69F26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48673" y="438150"/>
            <a:ext cx="5495327" cy="4436008"/>
          </a:xfrm>
          <a:prstGeom prst="rect">
            <a:avLst/>
          </a:prstGeom>
          <a:noFill/>
          <a:ln>
            <a:noFill/>
          </a:ln>
        </p:spPr>
      </p:pic>
      <p:sp>
        <p:nvSpPr>
          <p:cNvPr id="3" name="TextBox 2">
            <a:extLst>
              <a:ext uri="{FF2B5EF4-FFF2-40B4-BE49-F238E27FC236}">
                <a16:creationId xmlns:a16="http://schemas.microsoft.com/office/drawing/2014/main" id="{9F8FD6E7-9A55-4C01-86C4-948017F1051C}"/>
              </a:ext>
            </a:extLst>
          </p:cNvPr>
          <p:cNvSpPr txBox="1"/>
          <p:nvPr/>
        </p:nvSpPr>
        <p:spPr>
          <a:xfrm>
            <a:off x="3764391" y="4874158"/>
            <a:ext cx="5495326" cy="246221"/>
          </a:xfrm>
          <a:prstGeom prst="rect">
            <a:avLst/>
          </a:prstGeom>
          <a:noFill/>
        </p:spPr>
        <p:txBody>
          <a:bodyPr wrap="square" rtlCol="0">
            <a:spAutoFit/>
          </a:bodyPr>
          <a:lstStyle/>
          <a:p>
            <a:r>
              <a:rPr lang="en-US" sz="1000" i="1" dirty="0">
                <a:latin typeface="Arial Narrow" panose="020B0606020202030204" pitchFamily="34" charset="0"/>
              </a:rPr>
              <a:t>Source: </a:t>
            </a:r>
            <a:r>
              <a:rPr lang="en-US" sz="1000" i="1" dirty="0">
                <a:latin typeface="Arial Narrow" panose="020B0606020202030204" pitchFamily="34" charset="0"/>
                <a:hlinkClick r:id="rId4"/>
              </a:rPr>
              <a:t>Planning Guidance for Response to a Nuclear Detonation, Second edition, 6/2010</a:t>
            </a:r>
            <a:endParaRPr lang="en-US" sz="1000" i="1" dirty="0">
              <a:latin typeface="Arial Narrow" panose="020B0606020202030204" pitchFamily="34" charset="0"/>
            </a:endParaRPr>
          </a:p>
        </p:txBody>
      </p:sp>
      <p:sp>
        <p:nvSpPr>
          <p:cNvPr id="8" name="Content Placeholder 7">
            <a:extLst>
              <a:ext uri="{FF2B5EF4-FFF2-40B4-BE49-F238E27FC236}">
                <a16:creationId xmlns:a16="http://schemas.microsoft.com/office/drawing/2014/main" id="{0B42BD70-1E80-4487-8C2C-1DCEA4A3E95F}"/>
              </a:ext>
            </a:extLst>
          </p:cNvPr>
          <p:cNvSpPr>
            <a:spLocks noGrp="1"/>
          </p:cNvSpPr>
          <p:nvPr>
            <p:ph sz="half" idx="1"/>
          </p:nvPr>
        </p:nvSpPr>
        <p:spPr>
          <a:xfrm>
            <a:off x="-9625" y="987991"/>
            <a:ext cx="3641708" cy="3394075"/>
          </a:xfrm>
        </p:spPr>
        <p:txBody>
          <a:bodyPr>
            <a:normAutofit fontScale="85000" lnSpcReduction="20000"/>
          </a:bodyPr>
          <a:lstStyle/>
          <a:p>
            <a:r>
              <a:rPr lang="en-US" dirty="0"/>
              <a:t>RTR – Radiation Triage, Treatment and Transport System</a:t>
            </a:r>
          </a:p>
          <a:p>
            <a:pPr marL="0" indent="0">
              <a:buNone/>
            </a:pPr>
            <a:endParaRPr lang="en-US" dirty="0"/>
          </a:p>
          <a:p>
            <a:r>
              <a:rPr lang="en-US" dirty="0"/>
              <a:t>CRCs as one of </a:t>
            </a:r>
            <a:r>
              <a:rPr lang="en-US" u="sng" dirty="0"/>
              <a:t>many</a:t>
            </a:r>
            <a:r>
              <a:rPr lang="en-US" dirty="0"/>
              <a:t> local operations supported by state and federal agencies </a:t>
            </a:r>
            <a:r>
              <a:rPr lang="en-US" u="sng" dirty="0"/>
              <a:t>evolving</a:t>
            </a:r>
            <a:r>
              <a:rPr lang="en-US" dirty="0"/>
              <a:t> through a radiological incident</a:t>
            </a:r>
          </a:p>
        </p:txBody>
      </p:sp>
    </p:spTree>
    <p:extLst>
      <p:ext uri="{BB962C8B-B14F-4D97-AF65-F5344CB8AC3E}">
        <p14:creationId xmlns:p14="http://schemas.microsoft.com/office/powerpoint/2010/main" val="2814059602"/>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DAE362421D98346A687B3845F43D912" ma:contentTypeVersion="6" ma:contentTypeDescription="Create a new document." ma:contentTypeScope="" ma:versionID="fcf07203ad8feedafc8d2e2c0215fb6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A1184-52FF-4FD5-A3DC-836E673D3178}"/>
</file>

<file path=customXml/itemProps2.xml><?xml version="1.0" encoding="utf-8"?>
<ds:datastoreItem xmlns:ds="http://schemas.openxmlformats.org/officeDocument/2006/customXml" ds:itemID="{D7031EC2-C147-4CA5-B41E-F05582625F4A}"/>
</file>

<file path=customXml/itemProps3.xml><?xml version="1.0" encoding="utf-8"?>
<ds:datastoreItem xmlns:ds="http://schemas.openxmlformats.org/officeDocument/2006/customXml" ds:itemID="{B3F86441-E60D-4495-9820-50FFC7B27329}"/>
</file>

<file path=customXml/itemProps4.xml><?xml version="1.0" encoding="utf-8"?>
<ds:datastoreItem xmlns:ds="http://schemas.openxmlformats.org/officeDocument/2006/customXml" ds:itemID="{5373712F-8FAF-4E78-8CC0-FB8B33919E50}"/>
</file>

<file path=docProps/app.xml><?xml version="1.0" encoding="utf-8"?>
<Properties xmlns="http://schemas.openxmlformats.org/officeDocument/2006/extended-properties" xmlns:vt="http://schemas.openxmlformats.org/officeDocument/2006/docPropsVTypes">
  <TotalTime>5411</TotalTime>
  <Words>534</Words>
  <Application>Microsoft Office PowerPoint</Application>
  <PresentationFormat>On-screen Show (16:9)</PresentationFormat>
  <Paragraphs>61</Paragraphs>
  <Slides>11</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Arial Narrow</vt:lpstr>
      <vt:lpstr>Calibri</vt:lpstr>
      <vt:lpstr>Wingdings</vt:lpstr>
      <vt:lpstr>Cover Master</vt:lpstr>
      <vt:lpstr>Section Master</vt:lpstr>
      <vt:lpstr>Content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Nicole Brown -DHMH-</cp:lastModifiedBy>
  <cp:revision>197</cp:revision>
  <dcterms:created xsi:type="dcterms:W3CDTF">2014-12-09T18:34:34Z</dcterms:created>
  <dcterms:modified xsi:type="dcterms:W3CDTF">2018-10-15T15:56:01Z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0x0101006DAE362421D98346A687B3845F43D912</vt:lpwstr>
  </property>
  <property fmtid="{D5CDD505-2E9C-101B-9397-08002B2CF9AE}" pid="3" name="_dlc_DocIdItemGuid">
    <vt:lpwstr>621b3f9a-7c0e-435c-936f-d5434aec8f7c</vt:lpwstr>
  </property>
</Properties>
</file>