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61" r:id="rId4"/>
    <p:sldId id="264" r:id="rId5"/>
    <p:sldId id="267" r:id="rId6"/>
    <p:sldId id="268" r:id="rId7"/>
    <p:sldId id="266" r:id="rId8"/>
    <p:sldId id="260" r:id="rId9"/>
    <p:sldId id="262" r:id="rId10"/>
    <p:sldId id="263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0000"/>
    <a:srgbClr val="8F4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74"/>
  </p:normalViewPr>
  <p:slideViewPr>
    <p:cSldViewPr snapToGrid="0" snapToObjects="1">
      <p:cViewPr>
        <p:scale>
          <a:sx n="95" d="100"/>
          <a:sy n="95" d="100"/>
        </p:scale>
        <p:origin x="6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C923C-4FA7-9942-BB3F-0BFDE21D633B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2D189-9561-B349-9142-68706A7C3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8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26E3F96-FEB0-9245-A50C-D4D817341B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3574" cy="6909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39897"/>
            <a:ext cx="7772400" cy="152661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32853"/>
            <a:ext cx="7772400" cy="437322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980000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presenter name, title, office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8768825-E069-6F42-87A9-92529D0621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801" y="5026671"/>
            <a:ext cx="7772399" cy="400094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rgbClr val="980000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146F4A7-E78E-8A41-A409-38BC918226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2078093"/>
            <a:ext cx="7772400" cy="233231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MARYLAND DEPARTMENT OF HEALTH</a:t>
            </a:r>
          </a:p>
        </p:txBody>
      </p:sp>
    </p:spTree>
    <p:extLst>
      <p:ext uri="{BB962C8B-B14F-4D97-AF65-F5344CB8AC3E}">
        <p14:creationId xmlns:p14="http://schemas.microsoft.com/office/powerpoint/2010/main" val="295145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2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8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7712" y="6152495"/>
            <a:ext cx="499248" cy="365125"/>
          </a:xfrm>
        </p:spPr>
        <p:txBody>
          <a:bodyPr/>
          <a:lstStyle>
            <a:lvl1pPr>
              <a:defRPr sz="1600"/>
            </a:lvl1pPr>
          </a:lstStyle>
          <a:p>
            <a:fld id="{EB4BE1A8-99A0-BE4B-B404-CE990ED5FA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F4CB9B-4BD7-3D49-A075-0D8E65D83C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365126"/>
            <a:ext cx="7886700" cy="447675"/>
          </a:xfrm>
        </p:spPr>
        <p:txBody>
          <a:bodyPr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50000"/>
                    <a:lumOff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 dirty="0"/>
              <a:t>Click to add Chapter reference: Title</a:t>
            </a:r>
          </a:p>
        </p:txBody>
      </p:sp>
    </p:spTree>
    <p:extLst>
      <p:ext uri="{BB962C8B-B14F-4D97-AF65-F5344CB8AC3E}">
        <p14:creationId xmlns:p14="http://schemas.microsoft.com/office/powerpoint/2010/main" val="258802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99">
            <a:extLst>
              <a:ext uri="{FF2B5EF4-FFF2-40B4-BE49-F238E27FC236}">
                <a16:creationId xmlns:a16="http://schemas.microsoft.com/office/drawing/2014/main" id="{FAB5DBD5-ED1B-4741-9821-3F95A8B46D26}"/>
              </a:ext>
            </a:extLst>
          </p:cNvPr>
          <p:cNvCxnSpPr>
            <a:cxnSpLocks/>
          </p:cNvCxnSpPr>
          <p:nvPr userDrawn="1"/>
        </p:nvCxnSpPr>
        <p:spPr>
          <a:xfrm>
            <a:off x="2082800" y="4225978"/>
            <a:ext cx="7061200" cy="0"/>
          </a:xfrm>
          <a:prstGeom prst="straightConnector1">
            <a:avLst/>
          </a:prstGeom>
          <a:noFill/>
          <a:ln w="28575" cap="flat" cmpd="sng">
            <a:solidFill>
              <a:srgbClr val="98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D49DEE-DB45-DF4D-8A56-2743728944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01838" y="3667125"/>
            <a:ext cx="7142162" cy="488950"/>
          </a:xfrm>
        </p:spPr>
        <p:txBody>
          <a:bodyPr>
            <a:noAutofit/>
          </a:bodyPr>
          <a:lstStyle>
            <a:lvl1pPr marL="0" indent="0">
              <a:buNone/>
              <a:defRPr sz="3500" i="1"/>
            </a:lvl1pPr>
          </a:lstStyle>
          <a:p>
            <a:pPr lvl="0"/>
            <a:r>
              <a:rPr lang="en-US" dirty="0"/>
              <a:t>Click to add Chapter Intro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76D33B6-D6A5-6648-A849-A5377F3467D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001838" y="4196398"/>
            <a:ext cx="7142162" cy="720725"/>
          </a:xfrm>
        </p:spPr>
        <p:txBody>
          <a:bodyPr>
            <a:normAutofit/>
          </a:bodyPr>
          <a:lstStyle>
            <a:lvl1pPr marL="0" indent="0">
              <a:buNone/>
              <a:defRPr sz="4500" b="1"/>
            </a:lvl1pPr>
          </a:lstStyle>
          <a:p>
            <a:pPr lvl="0"/>
            <a:r>
              <a:rPr lang="en-US" dirty="0"/>
              <a:t>Click to add Chapter Title</a:t>
            </a:r>
          </a:p>
        </p:txBody>
      </p:sp>
    </p:spTree>
    <p:extLst>
      <p:ext uri="{BB962C8B-B14F-4D97-AF65-F5344CB8AC3E}">
        <p14:creationId xmlns:p14="http://schemas.microsoft.com/office/powerpoint/2010/main" val="168116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4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6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0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5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3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752" y="6152495"/>
            <a:ext cx="499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B4BE1A8-99A0-BE4B-B404-CE990ED5FA0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https://lh4.googleusercontent.com/ZsmX9CwA4D1VTH66_HLHu8ppRW6FXdouYr3Dsi2o0ZGBLCWc7fDdjS4SaiDKzoNh9VE3LpnzUwswN8SXyuQit31G-iiAFQFgJt2nXsTJmxvd3Dstg6TnPsV5OLcQpumGO4zjwPN2GT0">
            <a:extLst>
              <a:ext uri="{FF2B5EF4-FFF2-40B4-BE49-F238E27FC236}">
                <a16:creationId xmlns:a16="http://schemas.microsoft.com/office/drawing/2014/main" id="{6613F1CD-0F36-0A43-BE75-B5576EFB39F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627" y="6176963"/>
            <a:ext cx="2241723" cy="45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23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E4D9FBF1-73AE-094E-92E1-834ED740D8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Planning and Responding to All Hazards: Infectious Diseases</a:t>
            </a:r>
            <a:br>
              <a:rPr lang="en-US" dirty="0"/>
            </a:br>
            <a:r>
              <a:rPr lang="en-US" dirty="0"/>
              <a:t>2018 Statewide Fall Preparedness Conference</a:t>
            </a: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9204BC9C-1D50-5943-B6B1-C971A2D1E7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Ruth Thompson, Deputy Director</a:t>
            </a:r>
          </a:p>
          <a:p>
            <a:r>
              <a:rPr lang="en-US" dirty="0"/>
              <a:t>Infectious Disease Epidemiology and Outbreak Response Bureau</a:t>
            </a:r>
          </a:p>
          <a:p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1A49DA3-7245-F141-BE1F-459AF9FED7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October 31, 2018</a:t>
            </a:r>
          </a:p>
          <a:p>
            <a:endParaRPr lang="en-US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B2DD552A-211E-9D47-8513-E31C1F0E14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MARYLAND DEPARTMENT OF HEALTH</a:t>
            </a:r>
            <a:endParaRPr lang="en-US" dirty="0"/>
          </a:p>
        </p:txBody>
      </p:sp>
      <p:cxnSp>
        <p:nvCxnSpPr>
          <p:cNvPr id="28" name="Shape 55">
            <a:extLst>
              <a:ext uri="{FF2B5EF4-FFF2-40B4-BE49-F238E27FC236}">
                <a16:creationId xmlns:a16="http://schemas.microsoft.com/office/drawing/2014/main" id="{11E3BC70-FBD6-C74C-8159-80899B1757B7}"/>
              </a:ext>
            </a:extLst>
          </p:cNvPr>
          <p:cNvCxnSpPr>
            <a:cxnSpLocks/>
          </p:cNvCxnSpPr>
          <p:nvPr/>
        </p:nvCxnSpPr>
        <p:spPr>
          <a:xfrm flipV="1">
            <a:off x="685800" y="1806520"/>
            <a:ext cx="0" cy="2513781"/>
          </a:xfrm>
          <a:prstGeom prst="straightConnector1">
            <a:avLst/>
          </a:prstGeom>
          <a:noFill/>
          <a:ln w="19050" cap="flat" cmpd="sng">
            <a:solidFill>
              <a:srgbClr val="F3F3F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9" name="Shape 56">
            <a:extLst>
              <a:ext uri="{FF2B5EF4-FFF2-40B4-BE49-F238E27FC236}">
                <a16:creationId xmlns:a16="http://schemas.microsoft.com/office/drawing/2014/main" id="{979170BE-F13B-8F47-923E-AD14863901BF}"/>
              </a:ext>
            </a:extLst>
          </p:cNvPr>
          <p:cNvCxnSpPr>
            <a:cxnSpLocks/>
          </p:cNvCxnSpPr>
          <p:nvPr/>
        </p:nvCxnSpPr>
        <p:spPr>
          <a:xfrm flipV="1">
            <a:off x="8473714" y="1806521"/>
            <a:ext cx="0" cy="2488559"/>
          </a:xfrm>
          <a:prstGeom prst="straightConnector1">
            <a:avLst/>
          </a:prstGeom>
          <a:noFill/>
          <a:ln w="19050" cap="flat" cmpd="sng">
            <a:solidFill>
              <a:srgbClr val="F3F3F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0" name="Shape 57">
            <a:extLst>
              <a:ext uri="{FF2B5EF4-FFF2-40B4-BE49-F238E27FC236}">
                <a16:creationId xmlns:a16="http://schemas.microsoft.com/office/drawing/2014/main" id="{A1F10BB0-360B-AA41-A487-ED39EBBFE660}"/>
              </a:ext>
            </a:extLst>
          </p:cNvPr>
          <p:cNvCxnSpPr>
            <a:cxnSpLocks/>
          </p:cNvCxnSpPr>
          <p:nvPr/>
        </p:nvCxnSpPr>
        <p:spPr>
          <a:xfrm>
            <a:off x="685800" y="1816567"/>
            <a:ext cx="7772400" cy="0"/>
          </a:xfrm>
          <a:prstGeom prst="straightConnector1">
            <a:avLst/>
          </a:prstGeom>
          <a:noFill/>
          <a:ln w="19050" cap="flat" cmpd="sng">
            <a:solidFill>
              <a:srgbClr val="F3F3F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6" name="Shape 59">
            <a:extLst>
              <a:ext uri="{FF2B5EF4-FFF2-40B4-BE49-F238E27FC236}">
                <a16:creationId xmlns:a16="http://schemas.microsoft.com/office/drawing/2014/main" id="{921D60CF-5C04-BF42-A996-8654D73C5C0E}"/>
              </a:ext>
            </a:extLst>
          </p:cNvPr>
          <p:cNvCxnSpPr>
            <a:cxnSpLocks/>
          </p:cNvCxnSpPr>
          <p:nvPr/>
        </p:nvCxnSpPr>
        <p:spPr>
          <a:xfrm flipV="1">
            <a:off x="8475246" y="4295441"/>
            <a:ext cx="0" cy="1149468"/>
          </a:xfrm>
          <a:prstGeom prst="straightConnector1">
            <a:avLst/>
          </a:prstGeom>
          <a:noFill/>
          <a:ln w="9525" cap="flat" cmpd="sng">
            <a:solidFill>
              <a:srgbClr val="98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7" name="Shape 60">
            <a:extLst>
              <a:ext uri="{FF2B5EF4-FFF2-40B4-BE49-F238E27FC236}">
                <a16:creationId xmlns:a16="http://schemas.microsoft.com/office/drawing/2014/main" id="{C5D61A59-1BDB-9E41-B4CF-C4047908D7EC}"/>
              </a:ext>
            </a:extLst>
          </p:cNvPr>
          <p:cNvCxnSpPr>
            <a:cxnSpLocks/>
          </p:cNvCxnSpPr>
          <p:nvPr/>
        </p:nvCxnSpPr>
        <p:spPr>
          <a:xfrm flipV="1">
            <a:off x="685800" y="4320302"/>
            <a:ext cx="0" cy="1117896"/>
          </a:xfrm>
          <a:prstGeom prst="straightConnector1">
            <a:avLst/>
          </a:prstGeom>
          <a:noFill/>
          <a:ln w="9525" cap="flat" cmpd="sng">
            <a:solidFill>
              <a:srgbClr val="98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8" name="Shape 61">
            <a:extLst>
              <a:ext uri="{FF2B5EF4-FFF2-40B4-BE49-F238E27FC236}">
                <a16:creationId xmlns:a16="http://schemas.microsoft.com/office/drawing/2014/main" id="{8D59D9DE-762A-2B4E-AA25-641B85A1E220}"/>
              </a:ext>
            </a:extLst>
          </p:cNvPr>
          <p:cNvCxnSpPr>
            <a:cxnSpLocks/>
          </p:cNvCxnSpPr>
          <p:nvPr/>
        </p:nvCxnSpPr>
        <p:spPr>
          <a:xfrm>
            <a:off x="685800" y="5436431"/>
            <a:ext cx="7787914" cy="1767"/>
          </a:xfrm>
          <a:prstGeom prst="straightConnector1">
            <a:avLst/>
          </a:prstGeom>
          <a:noFill/>
          <a:ln w="9525" cap="flat" cmpd="sng">
            <a:solidFill>
              <a:srgbClr val="980000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189865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1161"/>
            <a:ext cx="7886700" cy="4351338"/>
          </a:xfrm>
        </p:spPr>
        <p:txBody>
          <a:bodyPr/>
          <a:lstStyle/>
          <a:p>
            <a:r>
              <a:rPr lang="en-US" dirty="0"/>
              <a:t>Response will involve local, state, and federal partners</a:t>
            </a:r>
          </a:p>
          <a:p>
            <a:r>
              <a:rPr lang="en-US" dirty="0"/>
              <a:t>Roles and responsibilities for preparedness and response need to be defined and relationships developed ahead of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77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0490"/>
            <a:ext cx="7886700" cy="4351338"/>
          </a:xfrm>
        </p:spPr>
        <p:txBody>
          <a:bodyPr/>
          <a:lstStyle/>
          <a:p>
            <a:r>
              <a:rPr lang="en-US" dirty="0"/>
              <a:t>Maryland currently has an all hazards plan for response to infectious diseases</a:t>
            </a:r>
          </a:p>
          <a:p>
            <a:r>
              <a:rPr lang="en-US" dirty="0"/>
              <a:t>It is currently being reviewed and will be revised as needed</a:t>
            </a:r>
          </a:p>
          <a:p>
            <a:r>
              <a:rPr lang="en-US" dirty="0"/>
              <a:t>It will be available once the revisions are complete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435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95068D90-2223-554F-83EB-3DA22DCE4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 AND VISION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4A58E-229C-204C-8FFC-82A24FCF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4BDF-10C3-4EBB-B082-480FCFABE413}" type="slidenum">
              <a:rPr lang="en-US" sz="900"/>
              <a:t>2</a:t>
            </a:fld>
            <a:endParaRPr lang="en-US" sz="900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ED3983C3-6414-1840-A8C2-89FABB802B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Prevention and Health Promotion Administration</a:t>
            </a:r>
          </a:p>
        </p:txBody>
      </p:sp>
      <p:cxnSp>
        <p:nvCxnSpPr>
          <p:cNvPr id="6" name="Shape 99">
            <a:extLst>
              <a:ext uri="{FF2B5EF4-FFF2-40B4-BE49-F238E27FC236}">
                <a16:creationId xmlns:a16="http://schemas.microsoft.com/office/drawing/2014/main" id="{EB6E179E-4029-B446-9EDF-1D637F13D01B}"/>
              </a:ext>
            </a:extLst>
          </p:cNvPr>
          <p:cNvCxnSpPr>
            <a:cxnSpLocks/>
          </p:cNvCxnSpPr>
          <p:nvPr/>
        </p:nvCxnSpPr>
        <p:spPr>
          <a:xfrm>
            <a:off x="4420773" y="1716492"/>
            <a:ext cx="4723228" cy="0"/>
          </a:xfrm>
          <a:prstGeom prst="straightConnector1">
            <a:avLst/>
          </a:prstGeom>
          <a:noFill/>
          <a:ln w="28575" cap="flat" cmpd="sng">
            <a:solidFill>
              <a:srgbClr val="98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" name="Shape 69"/>
          <p:cNvSpPr txBox="1">
            <a:spLocks/>
          </p:cNvSpPr>
          <p:nvPr/>
        </p:nvSpPr>
        <p:spPr>
          <a:xfrm>
            <a:off x="606641" y="2023906"/>
            <a:ext cx="8141781" cy="3171875"/>
          </a:xfrm>
          <a:prstGeom prst="rect">
            <a:avLst/>
          </a:prstGeom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595959"/>
              </a:buClr>
              <a:buNone/>
              <a:defRPr/>
            </a:pPr>
            <a:r>
              <a:rPr lang="en-US" sz="1425" b="1" u="sng" dirty="0">
                <a:solidFill>
                  <a:srgbClr val="595959"/>
                </a:solidFill>
              </a:rPr>
              <a:t>MISSION</a:t>
            </a:r>
            <a:endParaRPr lang="en-US" sz="1425" u="sng" dirty="0">
              <a:solidFill>
                <a:srgbClr val="595959"/>
              </a:solidFill>
            </a:endParaRPr>
          </a:p>
          <a:p>
            <a:pPr marL="0" indent="0">
              <a:buClr>
                <a:srgbClr val="595959"/>
              </a:buClr>
              <a:buNone/>
              <a:defRPr/>
            </a:pPr>
            <a:r>
              <a:rPr lang="en-US" sz="1425" dirty="0">
                <a:solidFill>
                  <a:srgbClr val="595959"/>
                </a:solidFill>
              </a:rPr>
              <a:t>The mission of the Prevention and Health Promotion Administration is to protect, promote and improve </a:t>
            </a:r>
          </a:p>
          <a:p>
            <a:pPr marL="0" indent="0">
              <a:buClr>
                <a:srgbClr val="595959"/>
              </a:buClr>
              <a:buNone/>
              <a:defRPr/>
            </a:pPr>
            <a:r>
              <a:rPr lang="en-US" sz="1425" dirty="0">
                <a:solidFill>
                  <a:srgbClr val="595959"/>
                </a:solidFill>
              </a:rPr>
              <a:t>the health and well-being of all Marylanders and their families through provision of public health </a:t>
            </a:r>
          </a:p>
          <a:p>
            <a:pPr marL="0" indent="0">
              <a:buClr>
                <a:srgbClr val="595959"/>
              </a:buClr>
              <a:buNone/>
              <a:defRPr/>
            </a:pPr>
            <a:r>
              <a:rPr lang="en-US" sz="1425" dirty="0">
                <a:solidFill>
                  <a:srgbClr val="595959"/>
                </a:solidFill>
              </a:rPr>
              <a:t>leadership and through community-based public health efforts in partnership with local health </a:t>
            </a:r>
          </a:p>
          <a:p>
            <a:pPr marL="0" indent="0">
              <a:buClr>
                <a:srgbClr val="595959"/>
              </a:buClr>
              <a:buNone/>
              <a:defRPr/>
            </a:pPr>
            <a:r>
              <a:rPr lang="en-US" sz="1425" dirty="0">
                <a:solidFill>
                  <a:srgbClr val="595959"/>
                </a:solidFill>
              </a:rPr>
              <a:t>departments, providers, community based organizations, and public and private sector agencies, giving</a:t>
            </a:r>
          </a:p>
          <a:p>
            <a:pPr marL="0" indent="0">
              <a:buClr>
                <a:srgbClr val="595959"/>
              </a:buClr>
              <a:buNone/>
              <a:defRPr/>
            </a:pPr>
            <a:r>
              <a:rPr lang="en-US" sz="1425" dirty="0">
                <a:solidFill>
                  <a:srgbClr val="595959"/>
                </a:solidFill>
              </a:rPr>
              <a:t>special attention to at-risk and vulnerable populations. </a:t>
            </a:r>
          </a:p>
          <a:p>
            <a:pPr marL="0" indent="0">
              <a:buClr>
                <a:srgbClr val="595959"/>
              </a:buClr>
              <a:buNone/>
              <a:defRPr/>
            </a:pPr>
            <a:r>
              <a:rPr lang="en-US" sz="1425" dirty="0">
                <a:solidFill>
                  <a:srgbClr val="595959"/>
                </a:solidFill>
              </a:rPr>
              <a:t> </a:t>
            </a:r>
          </a:p>
          <a:p>
            <a:pPr marL="0" indent="0">
              <a:buClr>
                <a:srgbClr val="595959"/>
              </a:buClr>
              <a:buNone/>
              <a:defRPr/>
            </a:pPr>
            <a:r>
              <a:rPr lang="en-US" sz="1425" b="1" u="sng" dirty="0">
                <a:solidFill>
                  <a:srgbClr val="595959"/>
                </a:solidFill>
              </a:rPr>
              <a:t>VISION</a:t>
            </a:r>
            <a:endParaRPr lang="en-US" sz="1425" u="sng" dirty="0">
              <a:solidFill>
                <a:srgbClr val="595959"/>
              </a:solidFill>
            </a:endParaRPr>
          </a:p>
          <a:p>
            <a:pPr marL="0" indent="0">
              <a:buClr>
                <a:srgbClr val="595959"/>
              </a:buClr>
              <a:buNone/>
              <a:defRPr/>
            </a:pPr>
            <a:r>
              <a:rPr lang="en-US" sz="1425" dirty="0">
                <a:solidFill>
                  <a:srgbClr val="595959"/>
                </a:solidFill>
              </a:rPr>
              <a:t>The Prevention and Health Promotion Administration envisions a future in which all Marylanders and </a:t>
            </a:r>
          </a:p>
          <a:p>
            <a:pPr marL="0" indent="0">
              <a:buClr>
                <a:srgbClr val="595959"/>
              </a:buClr>
              <a:buNone/>
              <a:defRPr/>
            </a:pPr>
            <a:r>
              <a:rPr lang="en-US" sz="1425" dirty="0">
                <a:solidFill>
                  <a:srgbClr val="595959"/>
                </a:solidFill>
              </a:rPr>
              <a:t>their families enjoy optimal health and well-being</a:t>
            </a:r>
            <a:r>
              <a:rPr lang="en-US" sz="1500" dirty="0">
                <a:solidFill>
                  <a:srgbClr val="595959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745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712" y="205391"/>
            <a:ext cx="7886700" cy="1325563"/>
          </a:xfrm>
        </p:spPr>
        <p:txBody>
          <a:bodyPr/>
          <a:lstStyle/>
          <a:p>
            <a:r>
              <a:rPr lang="en-US" dirty="0"/>
              <a:t>Infectious Disease Outbreaks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3173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Definition varies – may be a single case or a cluster of epidemiologically linked or related cases connected by person, place or time</a:t>
            </a:r>
          </a:p>
          <a:p>
            <a:endParaRPr lang="en-US" dirty="0"/>
          </a:p>
          <a:p>
            <a:r>
              <a:rPr lang="en-US" dirty="0"/>
              <a:t>Are reportable under Code of Maryland Regulations (COMAR) 10.06.01</a:t>
            </a:r>
          </a:p>
          <a:p>
            <a:endParaRPr lang="en-US" dirty="0"/>
          </a:p>
          <a:p>
            <a:r>
              <a:rPr lang="en-US" dirty="0"/>
              <a:t>Might present an infectious disease emergency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4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Infectious Disease Outbreaks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12" y="1550322"/>
            <a:ext cx="7886700" cy="4351338"/>
          </a:xfrm>
        </p:spPr>
        <p:txBody>
          <a:bodyPr/>
          <a:lstStyle/>
          <a:p>
            <a:r>
              <a:rPr lang="en-US" dirty="0"/>
              <a:t>Might be caused by an infectious disease that is novel or new to a geographic area, an existing infectious disease with a marked increase in cases or geographic spread, or by a biological agent deliberately used to cause illness or death</a:t>
            </a:r>
          </a:p>
          <a:p>
            <a:endParaRPr lang="en-US" dirty="0"/>
          </a:p>
          <a:p>
            <a:r>
              <a:rPr lang="en-US" dirty="0"/>
              <a:t>Infectious Disease Epidemiology and Outbreak Response Bureau (IDEORB), with local health departments, investigates more than 350 outbreaks per 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5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6" r="2328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>
            <a:normAutofit/>
          </a:bodyPr>
          <a:lstStyle/>
          <a:p>
            <a:r>
              <a:rPr lang="en-US" sz="2800" dirty="0"/>
              <a:t>North Baltimore Apartments Affected by Legionnaires’ Disease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7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13" r="2071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>
            <a:normAutofit/>
          </a:bodyPr>
          <a:lstStyle/>
          <a:p>
            <a:r>
              <a:rPr lang="en-US" sz="2800" dirty="0"/>
              <a:t>Maryland reflects on lessons learned from swine influenza outbreaks at county 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25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81" b="1228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009549"/>
            <a:ext cx="2949178" cy="3811588"/>
          </a:xfrm>
        </p:spPr>
        <p:txBody>
          <a:bodyPr>
            <a:normAutofit/>
          </a:bodyPr>
          <a:lstStyle/>
          <a:p>
            <a:r>
              <a:rPr lang="en-US" sz="2800" dirty="0"/>
              <a:t>Maryland confirms papayas contaminated with Salmonella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11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2825"/>
            <a:ext cx="7886700" cy="45841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Developed in 2016 by representatives from local health departments, the Office of Preparedness and Response and the Infectious Disease Epidemiology and Outbreak Response Bureau</a:t>
            </a:r>
          </a:p>
          <a:p>
            <a:r>
              <a:rPr lang="en-US" dirty="0"/>
              <a:t>Builds on outbreak activities that local health departments in coordination with MDH do everyday</a:t>
            </a:r>
          </a:p>
          <a:p>
            <a:r>
              <a:rPr lang="en-US" dirty="0"/>
              <a:t>Designed to provide a framework for the coordination of local, state, and federal partners to prevent, control, and or stop the spread of infectious disease</a:t>
            </a:r>
          </a:p>
          <a:p>
            <a:r>
              <a:rPr lang="en-US" dirty="0"/>
              <a:t>Is scalable and applicable to any infectious disease outbreak or emergency</a:t>
            </a:r>
          </a:p>
          <a:p>
            <a:r>
              <a:rPr lang="en-US" dirty="0"/>
              <a:t>Includes disease-specific annexes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27336" y="356053"/>
            <a:ext cx="7886700" cy="60336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Maryland Infectious Disease Response Plan</a:t>
            </a:r>
          </a:p>
        </p:txBody>
      </p:sp>
    </p:spTree>
    <p:extLst>
      <p:ext uri="{BB962C8B-B14F-4D97-AF65-F5344CB8AC3E}">
        <p14:creationId xmlns:p14="http://schemas.microsoft.com/office/powerpoint/2010/main" val="3891623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Outbreaks and public health emergencies might occur with little or no warning</a:t>
            </a:r>
          </a:p>
          <a:p>
            <a:r>
              <a:rPr lang="en-US" dirty="0"/>
              <a:t>Detection could involve a variety of partners and data sources</a:t>
            </a:r>
          </a:p>
          <a:p>
            <a:r>
              <a:rPr lang="en-US" dirty="0"/>
              <a:t>Increased international travel might result in the introduction of a novel infectious agent</a:t>
            </a:r>
          </a:p>
          <a:p>
            <a:r>
              <a:rPr lang="en-US" dirty="0"/>
              <a:t>Control measures might include pharmaceutical and non-pharmaceutical responses</a:t>
            </a:r>
          </a:p>
          <a:p>
            <a:r>
              <a:rPr lang="en-US" dirty="0"/>
              <a:t>Characteristics of the pathogen and the disease might vary and change over time</a:t>
            </a:r>
          </a:p>
          <a:p>
            <a:r>
              <a:rPr lang="en-US" dirty="0"/>
              <a:t>Response will follow NIMS/ICS principles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246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AE362421D98346A687B3845F43D912" ma:contentTypeVersion="6" ma:contentTypeDescription="Create a new document." ma:contentTypeScope="" ma:versionID="fcf07203ad8feedafc8d2e2c0215fb6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436FF2-4B3E-4F5C-887F-1E1CE626588E}"/>
</file>

<file path=customXml/itemProps2.xml><?xml version="1.0" encoding="utf-8"?>
<ds:datastoreItem xmlns:ds="http://schemas.openxmlformats.org/officeDocument/2006/customXml" ds:itemID="{EDFFEF7A-DA45-4507-9A69-725685007783}"/>
</file>

<file path=customXml/itemProps3.xml><?xml version="1.0" encoding="utf-8"?>
<ds:datastoreItem xmlns:ds="http://schemas.openxmlformats.org/officeDocument/2006/customXml" ds:itemID="{C96C86EB-FD5D-424E-8533-088FD1C1EE13}"/>
</file>

<file path=customXml/itemProps4.xml><?xml version="1.0" encoding="utf-8"?>
<ds:datastoreItem xmlns:ds="http://schemas.openxmlformats.org/officeDocument/2006/customXml" ds:itemID="{BC79BD71-091E-4AF3-B566-15F3AF0FDA0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1528</TotalTime>
  <Words>467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Office Theme</vt:lpstr>
      <vt:lpstr>Planning and Responding to All Hazards: Infectious Diseases 2018 Statewide Fall Preparedness Conference</vt:lpstr>
      <vt:lpstr>MISSION AND VISION</vt:lpstr>
      <vt:lpstr>Infectious Disease Outbreaks</vt:lpstr>
      <vt:lpstr>Infectious Disease Outbreaks</vt:lpstr>
      <vt:lpstr>PowerPoint Presentation</vt:lpstr>
      <vt:lpstr>PowerPoint Presentation</vt:lpstr>
      <vt:lpstr>PowerPoint Presentation</vt:lpstr>
      <vt:lpstr>PowerPoint Presentation</vt:lpstr>
      <vt:lpstr>Plan Assumptions</vt:lpstr>
      <vt:lpstr>Plan Assumptions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CHALLENGES IN DETERMINING CAUSE OF DEATH</dc:title>
  <dc:creator>Maureen C. Regan -MDH-</dc:creator>
  <cp:lastModifiedBy>Nicole Brown -DHMH-</cp:lastModifiedBy>
  <cp:revision>31</cp:revision>
  <dcterms:created xsi:type="dcterms:W3CDTF">2018-02-09T14:13:56Z</dcterms:created>
  <dcterms:modified xsi:type="dcterms:W3CDTF">2018-10-24T18:23:21Z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0x0101006DAE362421D98346A687B3845F43D912</vt:lpwstr>
  </property>
  <property fmtid="{D5CDD505-2E9C-101B-9397-08002B2CF9AE}" pid="3" name="_dlc_DocIdItemGuid">
    <vt:lpwstr>65bc8093-60e3-43a2-89a6-1ea2706a1962</vt:lpwstr>
  </property>
</Properties>
</file>