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6"/>
  </p:notesMasterIdLst>
  <p:sldIdLst>
    <p:sldId id="256" r:id="rId2"/>
    <p:sldId id="345" r:id="rId3"/>
    <p:sldId id="258" r:id="rId4"/>
    <p:sldId id="257" r:id="rId5"/>
    <p:sldId id="351" r:id="rId6"/>
    <p:sldId id="352" r:id="rId7"/>
    <p:sldId id="325" r:id="rId8"/>
    <p:sldId id="350"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00"/>
    <a:srgbClr val="8F4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678" autoAdjust="0"/>
  </p:normalViewPr>
  <p:slideViewPr>
    <p:cSldViewPr snapToGrid="0" snapToObjects="1">
      <p:cViewPr varScale="1">
        <p:scale>
          <a:sx n="92" d="100"/>
          <a:sy n="92" d="100"/>
        </p:scale>
        <p:origin x="13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C923C-4FA7-9942-BB3F-0BFDE21D633B}" type="datetimeFigureOut">
              <a:rPr lang="en-US" smtClean="0"/>
              <a:t>10/2/2020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2D189-9561-B349-9142-68706A7C32FC}" type="slidenum">
              <a:rPr lang="en-US" smtClean="0"/>
              <a:t>‹#›</a:t>
            </a:fld>
            <a:endParaRPr lang="en-US"/>
          </a:p>
        </p:txBody>
      </p:sp>
    </p:spTree>
    <p:extLst>
      <p:ext uri="{BB962C8B-B14F-4D97-AF65-F5344CB8AC3E}">
        <p14:creationId xmlns:p14="http://schemas.microsoft.com/office/powerpoint/2010/main" val="140828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This is a overview of what we will cover today. </a:t>
            </a:r>
          </a:p>
          <a:p>
            <a:pPr>
              <a:buFont typeface="Arial" pitchFamily="34" charset="0"/>
              <a:buChar char="•"/>
            </a:pPr>
            <a:r>
              <a:rPr lang="en-US" dirty="0"/>
              <a:t> First,</a:t>
            </a:r>
            <a:r>
              <a:rPr lang="en-US" baseline="0" dirty="0"/>
              <a:t> w</a:t>
            </a:r>
            <a:r>
              <a:rPr lang="en-US" dirty="0"/>
              <a:t>e will </a:t>
            </a:r>
            <a:r>
              <a:rPr lang="en-US" baseline="0" dirty="0"/>
              <a:t>talk a little about our office and what we do</a:t>
            </a:r>
          </a:p>
          <a:p>
            <a:pPr>
              <a:buFont typeface="Arial" pitchFamily="34" charset="0"/>
              <a:buChar char="•"/>
            </a:pPr>
            <a:endParaRPr lang="en-US" baseline="0" dirty="0"/>
          </a:p>
          <a:p>
            <a:pPr>
              <a:buFont typeface="Arial" pitchFamily="34" charset="0"/>
              <a:buChar char="•"/>
            </a:pPr>
            <a:r>
              <a:rPr lang="en-US" baseline="0" dirty="0"/>
              <a:t> Next we will go over different types of emergencies and give you reasons why everyone should be prepared. </a:t>
            </a:r>
          </a:p>
          <a:p>
            <a:pPr>
              <a:buFont typeface="Arial" pitchFamily="34" charset="0"/>
              <a:buChar char="•"/>
            </a:pPr>
            <a:endParaRPr lang="en-US" baseline="0" dirty="0"/>
          </a:p>
          <a:p>
            <a:pPr>
              <a:buFont typeface="Arial" pitchFamily="34" charset="0"/>
              <a:buChar char="•"/>
            </a:pPr>
            <a:r>
              <a:rPr lang="en-US" baseline="0" dirty="0"/>
              <a:t> Then comes the most important part of the presentation in which we will discuss the Steps to Preparedness. </a:t>
            </a:r>
          </a:p>
          <a:p>
            <a:pPr>
              <a:buFont typeface="Arial" pitchFamily="34" charset="0"/>
              <a:buChar char="•"/>
            </a:pPr>
            <a:endParaRPr lang="en-US" baseline="0" dirty="0"/>
          </a:p>
          <a:p>
            <a:pPr>
              <a:buFont typeface="Arial" pitchFamily="34" charset="0"/>
              <a:buChar char="•"/>
            </a:pPr>
            <a:r>
              <a:rPr lang="en-US" baseline="0" dirty="0"/>
              <a:t> Lastly, we will talk about some preparedness resources where you can look for more information on how to be prepared for any emergency. </a:t>
            </a:r>
            <a:endParaRPr lang="en-US" dirty="0"/>
          </a:p>
        </p:txBody>
      </p:sp>
      <p:sp>
        <p:nvSpPr>
          <p:cNvPr id="4" name="Slide Number Placeholder 3"/>
          <p:cNvSpPr>
            <a:spLocks noGrp="1"/>
          </p:cNvSpPr>
          <p:nvPr>
            <p:ph type="sldNum" sz="quarter" idx="10"/>
          </p:nvPr>
        </p:nvSpPr>
        <p:spPr/>
        <p:txBody>
          <a:bodyPr/>
          <a:lstStyle/>
          <a:p>
            <a:fld id="{328A7C8C-EAB2-46DC-92EF-FA841598E537}" type="slidenum">
              <a:rPr lang="en-US" smtClean="0"/>
              <a:pPr/>
              <a:t>2</a:t>
            </a:fld>
            <a:endParaRPr lang="en-US" dirty="0"/>
          </a:p>
        </p:txBody>
      </p:sp>
    </p:spTree>
    <p:extLst>
      <p:ext uri="{BB962C8B-B14F-4D97-AF65-F5344CB8AC3E}">
        <p14:creationId xmlns:p14="http://schemas.microsoft.com/office/powerpoint/2010/main" val="995663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MDH is responsible for coordinating the state’s public health and medical response for emergencies in Maryland</a:t>
            </a:r>
          </a:p>
          <a:p>
            <a:pPr marL="171450" indent="-171450">
              <a:buFont typeface="Arial" panose="020B0604020202020204" pitchFamily="34" charset="0"/>
              <a:buChar char="•"/>
            </a:pPr>
            <a:r>
              <a:rPr lang="en-US" dirty="0"/>
              <a:t>OP&amp;R oversees the day-to-day coordination</a:t>
            </a:r>
          </a:p>
          <a:p>
            <a:pPr marL="171450" indent="-171450">
              <a:buFont typeface="Arial" panose="020B0604020202020204" pitchFamily="34" charset="0"/>
              <a:buChar char="•"/>
            </a:pPr>
            <a:r>
              <a:rPr lang="en-US" dirty="0"/>
              <a:t>But anyone from any part of MDH may be asked to assist during an emergency</a:t>
            </a:r>
          </a:p>
          <a:p>
            <a:pPr marL="628650" lvl="1" indent="-171450">
              <a:buFont typeface="Arial" panose="020B0604020202020204" pitchFamily="34" charset="0"/>
              <a:buChar char="•"/>
            </a:pPr>
            <a:endParaRPr lang="en-US" dirty="0"/>
          </a:p>
          <a:p>
            <a:r>
              <a:rPr lang="en-US" dirty="0"/>
              <a:t>All MDH employees can take steps to be prepared, both at work and at home</a:t>
            </a:r>
          </a:p>
          <a:p>
            <a:r>
              <a:rPr lang="en-US" dirty="0"/>
              <a:t>Consider volunteering to become a member of Maryland Responds Medical Reserve Corps </a:t>
            </a:r>
            <a:br>
              <a:rPr lang="en-US" dirty="0"/>
            </a:br>
            <a:r>
              <a:rPr lang="en-US" dirty="0"/>
              <a:t>or the MDH Emergency Management Team</a:t>
            </a:r>
          </a:p>
          <a:p>
            <a:endParaRPr lang="en-US" dirty="0"/>
          </a:p>
        </p:txBody>
      </p:sp>
      <p:sp>
        <p:nvSpPr>
          <p:cNvPr id="4" name="Slide Number Placeholder 3"/>
          <p:cNvSpPr>
            <a:spLocks noGrp="1"/>
          </p:cNvSpPr>
          <p:nvPr>
            <p:ph type="sldNum" sz="quarter" idx="5"/>
          </p:nvPr>
        </p:nvSpPr>
        <p:spPr/>
        <p:txBody>
          <a:bodyPr/>
          <a:lstStyle/>
          <a:p>
            <a:fld id="{6732D189-9561-B349-9142-68706A7C32FC}" type="slidenum">
              <a:rPr lang="en-US" smtClean="0"/>
              <a:t>12</a:t>
            </a:fld>
            <a:endParaRPr lang="en-US"/>
          </a:p>
        </p:txBody>
      </p:sp>
    </p:spTree>
    <p:extLst>
      <p:ext uri="{BB962C8B-B14F-4D97-AF65-F5344CB8AC3E}">
        <p14:creationId xmlns:p14="http://schemas.microsoft.com/office/powerpoint/2010/main" val="209635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32D189-9561-B349-9142-68706A7C32FC}" type="slidenum">
              <a:rPr lang="en-US" smtClean="0"/>
              <a:t>14</a:t>
            </a:fld>
            <a:endParaRPr lang="en-US"/>
          </a:p>
        </p:txBody>
      </p:sp>
    </p:spTree>
    <p:extLst>
      <p:ext uri="{BB962C8B-B14F-4D97-AF65-F5344CB8AC3E}">
        <p14:creationId xmlns:p14="http://schemas.microsoft.com/office/powerpoint/2010/main" val="323898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OP&amp;R manages two programs (Public Health Emergency Preparedness and the Hospital Preparedness Programs) </a:t>
            </a:r>
          </a:p>
          <a:p>
            <a:pPr>
              <a:buFont typeface="Arial"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purpose of these programs is to prepare for and respond to significant public health emergencies  </a:t>
            </a:r>
            <a:endParaRPr lang="en-US" dirty="0"/>
          </a:p>
          <a:p>
            <a:pPr>
              <a:buFont typeface="Arial" pitchFamily="34" charset="0"/>
              <a:buNone/>
            </a:pPr>
            <a:endParaRPr lang="en-US" sz="1200" kern="1200" dirty="0">
              <a:solidFill>
                <a:schemeClr val="tx1"/>
              </a:solidFill>
              <a:effectLst/>
              <a:latin typeface="+mn-lt"/>
              <a:ea typeface="+mn-ea"/>
              <a:cs typeface="+mn-cs"/>
            </a:endParaRPr>
          </a:p>
          <a:p>
            <a:pPr>
              <a:buFont typeface="Arial" pitchFamily="34" charset="0"/>
              <a:buChar char="•"/>
            </a:pPr>
            <a:r>
              <a:rPr lang="en-US" sz="1200" kern="1200" dirty="0">
                <a:solidFill>
                  <a:schemeClr val="tx1"/>
                </a:solidFill>
                <a:effectLst/>
                <a:latin typeface="+mn-lt"/>
                <a:ea typeface="+mn-ea"/>
                <a:cs typeface="+mn-cs"/>
              </a:rPr>
              <a:t> We organize and prepare for public health and medical emergencies through statewide partnerships with public, private and government agencies, such as:     </a:t>
            </a:r>
          </a:p>
          <a:p>
            <a:endParaRPr lang="en-US" dirty="0"/>
          </a:p>
          <a:p>
            <a:pPr lvl="1"/>
            <a:r>
              <a:rPr lang="en-US" dirty="0"/>
              <a:t>Local Health Departments </a:t>
            </a:r>
          </a:p>
          <a:p>
            <a:pPr lvl="1"/>
            <a:r>
              <a:rPr lang="en-US" dirty="0"/>
              <a:t>Hospitals  </a:t>
            </a:r>
          </a:p>
          <a:p>
            <a:pPr lvl="1"/>
            <a:r>
              <a:rPr lang="en-US" dirty="0"/>
              <a:t>Healthcare Coalitions</a:t>
            </a:r>
          </a:p>
          <a:p>
            <a:pPr lvl="1"/>
            <a:r>
              <a:rPr lang="en-US" dirty="0"/>
              <a:t>Maryland Emergency Management Agency and other state partners, such as MIEMSS (state EMS agency), Department of Human Services, Maryland Insurance Administration, and other</a:t>
            </a:r>
          </a:p>
          <a:p>
            <a:pPr lvl="1"/>
            <a:r>
              <a:rPr lang="en-US" dirty="0"/>
              <a:t>Federal partners, such as the Centers for Disease Control and Prevention and the US Department of Health and Human Services Office of the Assistant Secretary for Preparedness and Response (ASPR)</a:t>
            </a:r>
          </a:p>
          <a:p>
            <a:pPr lvl="1"/>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lvl="1"/>
            <a:endParaRPr lang="en-US" dirty="0"/>
          </a:p>
        </p:txBody>
      </p:sp>
      <p:sp>
        <p:nvSpPr>
          <p:cNvPr id="4" name="Slide Number Placeholder 3"/>
          <p:cNvSpPr>
            <a:spLocks noGrp="1"/>
          </p:cNvSpPr>
          <p:nvPr>
            <p:ph type="sldNum" sz="quarter" idx="5"/>
          </p:nvPr>
        </p:nvSpPr>
        <p:spPr/>
        <p:txBody>
          <a:bodyPr/>
          <a:lstStyle/>
          <a:p>
            <a:fld id="{6732D189-9561-B349-9142-68706A7C32FC}" type="slidenum">
              <a:rPr lang="en-US" smtClean="0"/>
              <a:t>3</a:t>
            </a:fld>
            <a:endParaRPr lang="en-US"/>
          </a:p>
        </p:txBody>
      </p:sp>
    </p:spTree>
    <p:extLst>
      <p:ext uri="{BB962C8B-B14F-4D97-AF65-F5344CB8AC3E}">
        <p14:creationId xmlns:p14="http://schemas.microsoft.com/office/powerpoint/2010/main" val="24245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kern="1200" baseline="0" dirty="0">
                <a:solidFill>
                  <a:schemeClr val="tx1"/>
                </a:solidFill>
                <a:effectLst/>
                <a:latin typeface="+mn-lt"/>
                <a:ea typeface="+mn-ea"/>
                <a:cs typeface="+mn-cs"/>
              </a:rPr>
              <a:t>OP&amp;R</a:t>
            </a:r>
            <a:r>
              <a:rPr lang="en-US" sz="1200" kern="1200" dirty="0">
                <a:solidFill>
                  <a:schemeClr val="tx1"/>
                </a:solidFill>
                <a:effectLst/>
                <a:latin typeface="+mn-lt"/>
                <a:ea typeface="+mn-ea"/>
                <a:cs typeface="+mn-cs"/>
              </a:rPr>
              <a:t> is the office at the</a:t>
            </a:r>
            <a:r>
              <a:rPr lang="en-US" sz="1200" kern="1200" baseline="0" dirty="0">
                <a:solidFill>
                  <a:schemeClr val="tx1"/>
                </a:solidFill>
                <a:effectLst/>
                <a:latin typeface="+mn-lt"/>
                <a:ea typeface="+mn-ea"/>
                <a:cs typeface="+mn-cs"/>
              </a:rPr>
              <a:t> Maryland </a:t>
            </a:r>
            <a:r>
              <a:rPr lang="en-US" sz="1200" kern="1200" dirty="0">
                <a:solidFill>
                  <a:schemeClr val="tx1"/>
                </a:solidFill>
                <a:effectLst/>
                <a:latin typeface="+mn-lt"/>
                <a:ea typeface="+mn-ea"/>
                <a:cs typeface="+mn-cs"/>
              </a:rPr>
              <a:t>Department of Health (MDH) that is responsible for coordinating the public health and medical response during an emergency that</a:t>
            </a:r>
            <a:r>
              <a:rPr lang="en-US" sz="1200" kern="1200" baseline="0" dirty="0">
                <a:solidFill>
                  <a:schemeClr val="tx1"/>
                </a:solidFill>
                <a:effectLst/>
                <a:latin typeface="+mn-lt"/>
                <a:ea typeface="+mn-ea"/>
                <a:cs typeface="+mn-cs"/>
              </a:rPr>
              <a:t> occurs in </a:t>
            </a:r>
            <a:r>
              <a:rPr lang="en-US" sz="1200" kern="1200" dirty="0">
                <a:solidFill>
                  <a:schemeClr val="tx1"/>
                </a:solidFill>
                <a:effectLst/>
                <a:latin typeface="+mn-lt"/>
                <a:ea typeface="+mn-ea"/>
                <a:cs typeface="+mn-cs"/>
              </a:rPr>
              <a:t>Maryland.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All OP&amp;R staff are trained in the National Incident Management System (NIMS) and Incident Command System (ICS), the standardized approach for managing emergencies, to better integrate and work with other responders</a:t>
            </a:r>
            <a:endParaRPr lang="en-US" sz="1200" kern="1200" dirty="0">
              <a:solidFill>
                <a:schemeClr val="tx1"/>
              </a:solidFill>
              <a:effectLst/>
              <a:latin typeface="+mn-lt"/>
              <a:ea typeface="+mn-ea"/>
              <a:cs typeface="+mn-cs"/>
            </a:endParaRPr>
          </a:p>
          <a:p>
            <a:pPr>
              <a:buFont typeface="Arial" pitchFamily="34" charset="0"/>
              <a:buChar char="•"/>
            </a:pPr>
            <a:r>
              <a:rPr lang="en-US" sz="1200" kern="1200" dirty="0">
                <a:solidFill>
                  <a:schemeClr val="tx1"/>
                </a:solidFill>
                <a:effectLst/>
                <a:latin typeface="+mn-lt"/>
                <a:ea typeface="+mn-ea"/>
                <a:cs typeface="+mn-cs"/>
              </a:rPr>
              <a:t> The aim of all these efforts is to increase the capability of the state to coordinate an effective emergency response to ensure the health and safety of Maryland residents. </a:t>
            </a:r>
          </a:p>
          <a:p>
            <a:pPr>
              <a:buFont typeface="Arial" pitchFamily="34" charset="0"/>
              <a:buChar char="•"/>
            </a:pPr>
            <a:endParaRPr lang="en-US" sz="1200" kern="1200" dirty="0">
              <a:solidFill>
                <a:schemeClr val="tx1"/>
              </a:solidFill>
              <a:effectLst/>
              <a:latin typeface="+mn-lt"/>
              <a:ea typeface="+mn-ea"/>
              <a:cs typeface="+mn-cs"/>
            </a:endParaRPr>
          </a:p>
          <a:p>
            <a:pPr>
              <a:buFont typeface="Arial" pitchFamily="34" charset="0"/>
              <a:buNone/>
            </a:pPr>
            <a:r>
              <a:rPr lang="en-US" sz="1200" kern="1200" baseline="0" dirty="0">
                <a:solidFill>
                  <a:schemeClr val="tx1"/>
                </a:solidFill>
                <a:effectLst/>
                <a:latin typeface="+mn-lt"/>
                <a:ea typeface="+mn-ea"/>
                <a:cs typeface="+mn-cs"/>
              </a:rPr>
              <a:t>Examples: </a:t>
            </a:r>
          </a:p>
          <a:p>
            <a:pPr>
              <a:buFont typeface="Arial" pitchFamily="34" charset="0"/>
              <a:buChar char="•"/>
            </a:pPr>
            <a:r>
              <a:rPr lang="en-US" sz="1200" kern="1200" baseline="0" dirty="0">
                <a:solidFill>
                  <a:schemeClr val="tx1"/>
                </a:solidFill>
                <a:effectLst/>
                <a:latin typeface="+mn-lt"/>
                <a:ea typeface="+mn-ea"/>
                <a:cs typeface="+mn-cs"/>
              </a:rPr>
              <a:t> We were and are actively involved in planning, preparing for and responding to the Ebola outbreak of 2014-2015, the Zika virus outbreak, the Opioid crisis, and many winter storms and other emergencies involving severe weather.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MDH employees may be asked to support response to emergencies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Examples include H1N1 response (set up in L-3); the Ebola response/call center (set up in L-2)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Recommended general training includes FEMA IS-100 and IS-700 to learn more about the National Incident Management System (NIMS) and Incident Command System (ICS)</a:t>
            </a:r>
          </a:p>
          <a:p>
            <a:endParaRPr lang="en-US" dirty="0"/>
          </a:p>
        </p:txBody>
      </p:sp>
      <p:sp>
        <p:nvSpPr>
          <p:cNvPr id="4" name="Slide Number Placeholder 3"/>
          <p:cNvSpPr>
            <a:spLocks noGrp="1"/>
          </p:cNvSpPr>
          <p:nvPr>
            <p:ph type="sldNum" sz="quarter" idx="5"/>
          </p:nvPr>
        </p:nvSpPr>
        <p:spPr/>
        <p:txBody>
          <a:bodyPr/>
          <a:lstStyle/>
          <a:p>
            <a:fld id="{6732D189-9561-B349-9142-68706A7C32FC}" type="slidenum">
              <a:rPr lang="en-US" smtClean="0"/>
              <a:t>4</a:t>
            </a:fld>
            <a:endParaRPr lang="en-US"/>
          </a:p>
        </p:txBody>
      </p:sp>
    </p:spTree>
    <p:extLst>
      <p:ext uri="{BB962C8B-B14F-4D97-AF65-F5344CB8AC3E}">
        <p14:creationId xmlns:p14="http://schemas.microsoft.com/office/powerpoint/2010/main" val="70187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2016 Presidential Inauguration at the Alternate Departmental Operations Center</a:t>
            </a:r>
          </a:p>
          <a:p>
            <a:endParaRPr lang="en-US" dirty="0"/>
          </a:p>
          <a:p>
            <a:r>
              <a:rPr lang="en-US" dirty="0"/>
              <a:t>Top right: Warehouse for receipt, staging, and storing of public health and medical supplies for the emergency</a:t>
            </a:r>
          </a:p>
          <a:p>
            <a:endParaRPr lang="en-US" dirty="0"/>
          </a:p>
          <a:p>
            <a:r>
              <a:rPr lang="en-US" dirty="0"/>
              <a:t>Bottom left: MEMA State Emergency Operations Center – Maryland Gubernatorial Inauguration</a:t>
            </a:r>
          </a:p>
          <a:p>
            <a:endParaRPr lang="en-US" dirty="0"/>
          </a:p>
          <a:p>
            <a:r>
              <a:rPr lang="en-US" dirty="0"/>
              <a:t>Bottom right: L-3 set up as the MDH Department Operations Center</a:t>
            </a:r>
          </a:p>
        </p:txBody>
      </p:sp>
      <p:sp>
        <p:nvSpPr>
          <p:cNvPr id="4" name="Slide Number Placeholder 3"/>
          <p:cNvSpPr>
            <a:spLocks noGrp="1"/>
          </p:cNvSpPr>
          <p:nvPr>
            <p:ph type="sldNum" sz="quarter" idx="5"/>
          </p:nvPr>
        </p:nvSpPr>
        <p:spPr/>
        <p:txBody>
          <a:bodyPr/>
          <a:lstStyle/>
          <a:p>
            <a:fld id="{6732D189-9561-B349-9142-68706A7C32FC}" type="slidenum">
              <a:rPr lang="en-US" smtClean="0"/>
              <a:t>5</a:t>
            </a:fld>
            <a:endParaRPr lang="en-US"/>
          </a:p>
        </p:txBody>
      </p:sp>
    </p:spTree>
    <p:extLst>
      <p:ext uri="{BB962C8B-B14F-4D97-AF65-F5344CB8AC3E}">
        <p14:creationId xmlns:p14="http://schemas.microsoft.com/office/powerpoint/2010/main" val="428703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t>Why be prepared if you are not responding to the emergency?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Families and</a:t>
            </a:r>
            <a:r>
              <a:rPr lang="en-US" sz="1200" baseline="0" dirty="0"/>
              <a:t> individuals </a:t>
            </a:r>
            <a:r>
              <a:rPr lang="en-US" sz="1200" dirty="0"/>
              <a:t>can better cope with disasters by preparing in advance for emergencies.</a:t>
            </a:r>
            <a:r>
              <a:rPr lang="en-US" sz="1200" baseline="0" dirty="0"/>
              <a:t> There are many reasons to start planning and preparing for emergencies today but here are just a few reasons that we thought of.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 Emergency resources in your community might be limited. There might not be enough shelter space and necessities for all the people affected by an emergency. Depending on the emergency, medical supplies, hospital beds and medical staff shortages may occur. </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a:p>
          <a:p>
            <a:pPr>
              <a:buFont typeface="Arial" pitchFamily="34" charset="0"/>
              <a:buChar char="•"/>
            </a:pPr>
            <a:r>
              <a:rPr lang="en-US" sz="2800" dirty="0"/>
              <a:t> When an emergency happens, some of the first things you might panic about are:</a:t>
            </a:r>
          </a:p>
          <a:p>
            <a:pPr lvl="1">
              <a:buFont typeface="Arial" pitchFamily="34" charset="0"/>
              <a:buChar char="•"/>
            </a:pPr>
            <a:r>
              <a:rPr lang="en-US" sz="2800" dirty="0"/>
              <a:t>How can I contact my family to make sure they are safe?</a:t>
            </a:r>
          </a:p>
          <a:p>
            <a:pPr lvl="1">
              <a:buFont typeface="Arial" pitchFamily="34" charset="0"/>
              <a:buChar char="•"/>
            </a:pPr>
            <a:r>
              <a:rPr lang="en-US" sz="2800" dirty="0"/>
              <a:t>Where is a safe place to go and how do I get there?</a:t>
            </a:r>
          </a:p>
          <a:p>
            <a:pPr lvl="1">
              <a:buFont typeface="Arial" pitchFamily="34" charset="0"/>
              <a:buChar char="•"/>
            </a:pPr>
            <a:r>
              <a:rPr lang="en-US" sz="2800" dirty="0"/>
              <a:t>What will I eat and drink?</a:t>
            </a:r>
          </a:p>
          <a:p>
            <a:pPr lvl="1">
              <a:buFont typeface="Arial" pitchFamily="34" charset="0"/>
              <a:buChar char="•"/>
            </a:pPr>
            <a:r>
              <a:rPr lang="en-US" sz="2800" dirty="0"/>
              <a:t>What if I run out of my medications or medical supplies?</a:t>
            </a:r>
          </a:p>
          <a:p>
            <a:pPr lvl="1">
              <a:buFont typeface="Arial" pitchFamily="34" charset="0"/>
              <a:buChar char="•"/>
            </a:pPr>
            <a:endParaRPr lang="en-US" sz="280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 Thinking about and preparing for these questions before-hand can save some in the moment fear and anxiety. By preparing</a:t>
            </a:r>
            <a:r>
              <a:rPr lang="en-US" sz="1200" baseline="0" dirty="0"/>
              <a:t> ahead of time you can insert a bit of personal control into an uncontrollable situation. </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 Most importantly,</a:t>
            </a:r>
            <a:r>
              <a:rPr lang="en-US" sz="1200" baseline="0" dirty="0"/>
              <a:t> being prepared helps you and those around you including family, friends and neighbors stay safe. You will also lead by example and your preparations may encourage others in your family and community to be prepared as well.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 The best protection = knowing and planning what you</a:t>
            </a:r>
            <a:r>
              <a:rPr lang="en-US" sz="1200" baseline="0" dirty="0"/>
              <a:t> should do</a:t>
            </a:r>
            <a:r>
              <a:rPr lang="en-US" sz="1200" dirty="0"/>
              <a:t> before a disaster strikes. </a:t>
            </a:r>
          </a:p>
          <a:p>
            <a:endParaRPr lang="en-US" dirty="0"/>
          </a:p>
        </p:txBody>
      </p:sp>
      <p:sp>
        <p:nvSpPr>
          <p:cNvPr id="4" name="Slide Number Placeholder 3"/>
          <p:cNvSpPr>
            <a:spLocks noGrp="1"/>
          </p:cNvSpPr>
          <p:nvPr>
            <p:ph type="sldNum" sz="quarter" idx="10"/>
          </p:nvPr>
        </p:nvSpPr>
        <p:spPr/>
        <p:txBody>
          <a:bodyPr/>
          <a:lstStyle/>
          <a:p>
            <a:fld id="{328A7C8C-EAB2-46DC-92EF-FA841598E537}" type="slidenum">
              <a:rPr lang="en-US" smtClean="0"/>
              <a:pPr/>
              <a:t>7</a:t>
            </a:fld>
            <a:endParaRPr lang="en-US" dirty="0"/>
          </a:p>
        </p:txBody>
      </p:sp>
    </p:spTree>
    <p:extLst>
      <p:ext uri="{BB962C8B-B14F-4D97-AF65-F5344CB8AC3E}">
        <p14:creationId xmlns:p14="http://schemas.microsoft.com/office/powerpoint/2010/main" val="190531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Here are some ways you can be prepared:</a:t>
            </a:r>
            <a:endParaRPr lang="en-US" baseline="0" dirty="0"/>
          </a:p>
          <a:p>
            <a:pPr marL="228600" indent="-228600">
              <a:buAutoNum type="arabicPeriod"/>
            </a:pPr>
            <a:r>
              <a:rPr lang="en-US" baseline="0" dirty="0"/>
              <a:t>Be Informed</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Know what to do before, during, and after an emergency – both at work and at home. </a:t>
            </a:r>
          </a:p>
          <a:p>
            <a:pPr marL="685800" lvl="1" indent="-228600">
              <a:buAutoNum type="arabicPeriod"/>
            </a:pPr>
            <a:r>
              <a:rPr lang="en-US" baseline="0" dirty="0"/>
              <a:t>Sign up for emergency alerts through your city or county government and </a:t>
            </a:r>
            <a:r>
              <a:rPr lang="en-US" baseline="0" dirty="0" err="1"/>
              <a:t>Nixle</a:t>
            </a:r>
            <a:r>
              <a:rPr lang="en-US" baseline="0" dirty="0"/>
              <a:t> for State Center alerts</a:t>
            </a:r>
          </a:p>
          <a:p>
            <a:pPr marL="685800" lvl="1" indent="-228600">
              <a:buAutoNum type="arabicPeriod"/>
            </a:pPr>
            <a:r>
              <a:rPr lang="en-US" baseline="0" dirty="0"/>
              <a:t>Maryland Prepares app from MEMA </a:t>
            </a:r>
            <a:r>
              <a:rPr lang="en-US" sz="1200" baseline="0" dirty="0"/>
              <a:t>allows users to get real time alerts for emergencies, weather and traffic on their Smartphone. </a:t>
            </a:r>
            <a:endParaRPr lang="en-US" baseline="0" dirty="0"/>
          </a:p>
          <a:p>
            <a:pPr marL="228600" indent="-228600">
              <a:buAutoNum type="arabicPeriod"/>
            </a:pPr>
            <a:r>
              <a:rPr lang="en-US" baseline="0" dirty="0"/>
              <a:t>Make a Plan</a:t>
            </a:r>
          </a:p>
          <a:p>
            <a:pPr marL="685800" lvl="1" indent="-228600">
              <a:buAutoNum type="arabicPeriod"/>
            </a:pPr>
            <a:r>
              <a:rPr lang="en-US" baseline="0" dirty="0"/>
              <a:t>Have a plan for home and a plan for work</a:t>
            </a:r>
          </a:p>
          <a:p>
            <a:pPr marL="685800" lvl="1" indent="-228600">
              <a:buAutoNum type="arabicPeriod"/>
            </a:pPr>
            <a:r>
              <a:rPr lang="en-US" baseline="0" dirty="0"/>
              <a:t>For home:</a:t>
            </a:r>
          </a:p>
          <a:p>
            <a:pPr marL="1143000" lvl="2" indent="-228600">
              <a:buAutoNum type="arabicPeriod"/>
            </a:pPr>
            <a:r>
              <a:rPr lang="en-US" baseline="0" dirty="0"/>
              <a:t>Create a family communication plan, including out-of-town emergency contacts</a:t>
            </a:r>
          </a:p>
          <a:p>
            <a:pPr marL="1143000" lvl="2" indent="-228600">
              <a:buAutoNum type="arabicPeriod"/>
            </a:pPr>
            <a:r>
              <a:rPr lang="en-US" baseline="0" dirty="0"/>
              <a:t>Find safe spots in your home if you need to shelter in place</a:t>
            </a:r>
          </a:p>
          <a:p>
            <a:pPr marL="1143000" lvl="2" indent="-228600">
              <a:buAutoNum type="arabicPeriod"/>
            </a:pPr>
            <a:r>
              <a:rPr lang="en-US" baseline="0" dirty="0"/>
              <a:t>Know where your neighborhood meeting place is for your family if you need to meet outside your home</a:t>
            </a:r>
          </a:p>
          <a:p>
            <a:pPr marL="1143000" lvl="2" indent="-228600">
              <a:buAutoNum type="arabicPeriod"/>
            </a:pPr>
            <a:r>
              <a:rPr lang="en-US" baseline="0" dirty="0"/>
              <a:t>Know your local emergency evacuation routes</a:t>
            </a:r>
          </a:p>
          <a:p>
            <a:pPr marL="685800" lvl="1" indent="-228600">
              <a:buAutoNum type="arabicPeriod"/>
            </a:pPr>
            <a:r>
              <a:rPr lang="en-US" baseline="0" dirty="0"/>
              <a:t>For work:</a:t>
            </a:r>
          </a:p>
          <a:p>
            <a:pPr marL="1143000" lvl="2" indent="-228600">
              <a:buAutoNum type="arabicPeriod"/>
            </a:pPr>
            <a:r>
              <a:rPr lang="en-US" baseline="0" dirty="0"/>
              <a:t>Know what paths to take and where your office meets if the building is evacuated</a:t>
            </a:r>
          </a:p>
          <a:p>
            <a:pPr marL="1143000" lvl="2" indent="-228600">
              <a:buAutoNum type="arabicPeriod"/>
            </a:pPr>
            <a:r>
              <a:rPr lang="en-US" baseline="0" dirty="0"/>
              <a:t>Know where Automatic Electronic Defibrillators (AEDs) are within your building</a:t>
            </a:r>
          </a:p>
          <a:p>
            <a:pPr marL="1143000" lvl="2" indent="-228600">
              <a:buAutoNum type="arabicPeriod"/>
            </a:pPr>
            <a:r>
              <a:rPr lang="en-US" baseline="0" dirty="0"/>
              <a:t>Listen or watch for messaging via intercom system or television monitors</a:t>
            </a:r>
          </a:p>
          <a:p>
            <a:pPr marL="228600" indent="-228600">
              <a:buAutoNum type="arabicPeriod"/>
            </a:pPr>
            <a:r>
              <a:rPr lang="en-US" baseline="0" dirty="0"/>
              <a:t>Build a Kit</a:t>
            </a:r>
          </a:p>
          <a:p>
            <a:pPr marL="685800" lvl="1" indent="-228600">
              <a:buAutoNum type="arabicPeriod"/>
            </a:pPr>
            <a:r>
              <a:rPr lang="en-US" baseline="0" dirty="0"/>
              <a:t>Should include emergency essentials, such as 3 days worth of food/water/medications, flashlight, cell phone/charger, battery powered radios, first aid kit, cash, and important documents</a:t>
            </a:r>
          </a:p>
          <a:p>
            <a:pPr marL="685800" lvl="1" indent="-228600">
              <a:buAutoNum type="arabicPeriod"/>
            </a:pPr>
            <a:r>
              <a:rPr lang="en-US" baseline="0" dirty="0"/>
              <a:t>Additional supplies may include personal hygiene items, pet food/water, baby food/supplies, and a can opener</a:t>
            </a:r>
          </a:p>
          <a:p>
            <a:pPr marL="685800" lvl="1" indent="-228600">
              <a:buAutoNum type="arabicPeriod"/>
            </a:pPr>
            <a:r>
              <a:rPr lang="en-US" baseline="0" dirty="0"/>
              <a:t>Be sure to check your kit twice a year and replace items that have been used or expire</a:t>
            </a:r>
          </a:p>
          <a:p>
            <a:pPr marL="228600" indent="-228600">
              <a:buAutoNum type="arabicPeriod"/>
            </a:pPr>
            <a:r>
              <a:rPr lang="en-US" baseline="0" dirty="0"/>
              <a:t>Get Involved</a:t>
            </a:r>
          </a:p>
          <a:p>
            <a:pPr marL="685800" lvl="1" indent="-228600">
              <a:buAutoNum type="arabicPeriod"/>
            </a:pPr>
            <a:r>
              <a:rPr lang="en-US" baseline="0" dirty="0"/>
              <a:t>There are two great programs you can join to become more involved in emergency preparedness and response within MDH and your community (next slide)</a:t>
            </a:r>
            <a:endParaRPr lang="en-US" dirty="0"/>
          </a:p>
        </p:txBody>
      </p:sp>
      <p:sp>
        <p:nvSpPr>
          <p:cNvPr id="4" name="Slide Number Placeholder 3"/>
          <p:cNvSpPr>
            <a:spLocks noGrp="1"/>
          </p:cNvSpPr>
          <p:nvPr>
            <p:ph type="sldNum" sz="quarter" idx="10"/>
          </p:nvPr>
        </p:nvSpPr>
        <p:spPr/>
        <p:txBody>
          <a:bodyPr/>
          <a:lstStyle/>
          <a:p>
            <a:fld id="{328A7C8C-EAB2-46DC-92EF-FA841598E537}" type="slidenum">
              <a:rPr lang="en-US" smtClean="0"/>
              <a:pPr/>
              <a:t>8</a:t>
            </a:fld>
            <a:endParaRPr lang="en-US" dirty="0"/>
          </a:p>
        </p:txBody>
      </p:sp>
    </p:spTree>
    <p:extLst>
      <p:ext uri="{BB962C8B-B14F-4D97-AF65-F5344CB8AC3E}">
        <p14:creationId xmlns:p14="http://schemas.microsoft.com/office/powerpoint/2010/main" val="182552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of ways to get more involved!  The first is through volunteering with Maryland Responds.</a:t>
            </a:r>
          </a:p>
          <a:p>
            <a:endParaRPr lang="en-US" dirty="0"/>
          </a:p>
          <a:p>
            <a:r>
              <a:rPr lang="en-US" dirty="0"/>
              <a:t>OP&amp;R and local health departments coordinate Maryland Responds, the community-based volunteer program</a:t>
            </a:r>
          </a:p>
          <a:p>
            <a:r>
              <a:rPr lang="en-US" dirty="0"/>
              <a:t>This program supports public health initiatives and response capabilities in Maryland</a:t>
            </a:r>
          </a:p>
          <a:p>
            <a:r>
              <a:rPr lang="en-US" dirty="0"/>
              <a:t>Assists MDH and local health departments with disaster and emergency response and recovery </a:t>
            </a:r>
          </a:p>
          <a:p>
            <a:r>
              <a:rPr lang="en-US" dirty="0"/>
              <a:t>OP&amp;R coordinates recruitment, training, activation, and retention of physicians, nurses and other health professionals, as well as community members who volunteer during on-going public health needs and emergencies – you don’t have to be a health professional to join Maryland Responds!</a:t>
            </a:r>
          </a:p>
          <a:p>
            <a:endParaRPr lang="en-US" dirty="0"/>
          </a:p>
        </p:txBody>
      </p:sp>
      <p:sp>
        <p:nvSpPr>
          <p:cNvPr id="4" name="Slide Number Placeholder 3"/>
          <p:cNvSpPr>
            <a:spLocks noGrp="1"/>
          </p:cNvSpPr>
          <p:nvPr>
            <p:ph type="sldNum" sz="quarter" idx="5"/>
          </p:nvPr>
        </p:nvSpPr>
        <p:spPr/>
        <p:txBody>
          <a:bodyPr/>
          <a:lstStyle/>
          <a:p>
            <a:fld id="{6732D189-9561-B349-9142-68706A7C32FC}" type="slidenum">
              <a:rPr lang="en-US" smtClean="0"/>
              <a:t>9</a:t>
            </a:fld>
            <a:endParaRPr lang="en-US"/>
          </a:p>
        </p:txBody>
      </p:sp>
    </p:spTree>
    <p:extLst>
      <p:ext uri="{BB962C8B-B14F-4D97-AF65-F5344CB8AC3E}">
        <p14:creationId xmlns:p14="http://schemas.microsoft.com/office/powerpoint/2010/main" val="186291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Requirements:</a:t>
            </a:r>
          </a:p>
          <a:p>
            <a:r>
              <a:rPr lang="en-US" dirty="0"/>
              <a:t>18+ years 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 Orientation Training (this includes online trainings about the National Incident Management System (NIMS) and Incident Command System (ICS) – IS100 and IS700)</a:t>
            </a:r>
          </a:p>
          <a:p>
            <a:r>
              <a:rPr lang="en-US" dirty="0"/>
              <a:t>Able and willing to assist in an emergency</a:t>
            </a:r>
          </a:p>
          <a:p>
            <a:r>
              <a:rPr lang="en-US" dirty="0"/>
              <a:t>Participate in annual exercises and drills</a:t>
            </a:r>
          </a:p>
          <a:p>
            <a:r>
              <a:rPr lang="en-US" dirty="0"/>
              <a:t>Support ongoing public health projects </a:t>
            </a:r>
          </a:p>
          <a:p>
            <a:endParaRPr lang="en-US" dirty="0"/>
          </a:p>
        </p:txBody>
      </p:sp>
      <p:sp>
        <p:nvSpPr>
          <p:cNvPr id="4" name="Slide Number Placeholder 3"/>
          <p:cNvSpPr>
            <a:spLocks noGrp="1"/>
          </p:cNvSpPr>
          <p:nvPr>
            <p:ph type="sldNum" sz="quarter" idx="5"/>
          </p:nvPr>
        </p:nvSpPr>
        <p:spPr/>
        <p:txBody>
          <a:bodyPr/>
          <a:lstStyle/>
          <a:p>
            <a:fld id="{6732D189-9561-B349-9142-68706A7C32FC}" type="slidenum">
              <a:rPr lang="en-US" smtClean="0"/>
              <a:t>10</a:t>
            </a:fld>
            <a:endParaRPr lang="en-US"/>
          </a:p>
        </p:txBody>
      </p:sp>
    </p:spTree>
    <p:extLst>
      <p:ext uri="{BB962C8B-B14F-4D97-AF65-F5344CB8AC3E}">
        <p14:creationId xmlns:p14="http://schemas.microsoft.com/office/powerpoint/2010/main" val="856331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MDH employees interested in participating in emergency management and coordination activities</a:t>
            </a:r>
          </a:p>
          <a:p>
            <a:r>
              <a:rPr lang="en-US" dirty="0"/>
              <a:t>Monthly meetings</a:t>
            </a:r>
          </a:p>
          <a:p>
            <a:pPr lvl="1"/>
            <a:r>
              <a:rPr lang="en-US" dirty="0"/>
              <a:t>Seasonal or topical emergency discussion</a:t>
            </a:r>
          </a:p>
          <a:p>
            <a:pPr lvl="1"/>
            <a:r>
              <a:rPr lang="en-US" dirty="0"/>
              <a:t>Tabletop exercises</a:t>
            </a:r>
          </a:p>
          <a:p>
            <a:r>
              <a:rPr lang="en-US" dirty="0"/>
              <a:t>Activities may take place at MEMA’s State Emergency Operations Center (SEOC)</a:t>
            </a:r>
          </a:p>
          <a:p>
            <a:endParaRPr lang="en-US" dirty="0"/>
          </a:p>
          <a:p>
            <a:r>
              <a:rPr lang="en-US" dirty="0"/>
              <a:t>If you would like more information, please come see me after the presentation.</a:t>
            </a:r>
          </a:p>
        </p:txBody>
      </p:sp>
      <p:sp>
        <p:nvSpPr>
          <p:cNvPr id="4" name="Slide Number Placeholder 3"/>
          <p:cNvSpPr>
            <a:spLocks noGrp="1"/>
          </p:cNvSpPr>
          <p:nvPr>
            <p:ph type="sldNum" sz="quarter" idx="5"/>
          </p:nvPr>
        </p:nvSpPr>
        <p:spPr/>
        <p:txBody>
          <a:bodyPr/>
          <a:lstStyle/>
          <a:p>
            <a:fld id="{6732D189-9561-B349-9142-68706A7C32FC}" type="slidenum">
              <a:rPr lang="en-US" smtClean="0"/>
              <a:t>11</a:t>
            </a:fld>
            <a:endParaRPr lang="en-US"/>
          </a:p>
        </p:txBody>
      </p:sp>
    </p:spTree>
    <p:extLst>
      <p:ext uri="{BB962C8B-B14F-4D97-AF65-F5344CB8AC3E}">
        <p14:creationId xmlns:p14="http://schemas.microsoft.com/office/powerpoint/2010/main" val="694995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82523"/>
            <a:ext cx="7772400" cy="1526610"/>
          </a:xfrm>
        </p:spPr>
        <p:txBody>
          <a:bodyPr anchor="b">
            <a:normAutofit/>
          </a:bodyPr>
          <a:lstStyle>
            <a:lvl1pPr algn="ctr">
              <a:defRPr sz="3600">
                <a:solidFill>
                  <a:schemeClr val="tx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p:cNvSpPr>
            <a:spLocks noGrp="1"/>
          </p:cNvSpPr>
          <p:nvPr>
            <p:ph type="subTitle" idx="1" hasCustomPrompt="1"/>
          </p:nvPr>
        </p:nvSpPr>
        <p:spPr>
          <a:xfrm>
            <a:off x="685800" y="4375479"/>
            <a:ext cx="7772400" cy="437322"/>
          </a:xfrm>
        </p:spPr>
        <p:txBody>
          <a:bodyPr>
            <a:normAutofit/>
          </a:bodyPr>
          <a:lstStyle>
            <a:lvl1pPr marL="0" indent="0" algn="ctr">
              <a:buNone/>
              <a:defRPr sz="20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9" name="Text Placeholder 8">
            <a:extLst>
              <a:ext uri="{FF2B5EF4-FFF2-40B4-BE49-F238E27FC236}">
                <a16:creationId xmlns:a16="http://schemas.microsoft.com/office/drawing/2014/main" id="{58768825-E069-6F42-87A9-92529D06218A}"/>
              </a:ext>
            </a:extLst>
          </p:cNvPr>
          <p:cNvSpPr>
            <a:spLocks noGrp="1"/>
          </p:cNvSpPr>
          <p:nvPr>
            <p:ph type="body" sz="quarter" idx="13" hasCustomPrompt="1"/>
          </p:nvPr>
        </p:nvSpPr>
        <p:spPr>
          <a:xfrm>
            <a:off x="685801" y="4969297"/>
            <a:ext cx="7772399" cy="400094"/>
          </a:xfrm>
        </p:spPr>
        <p:txBody>
          <a:bodyPr>
            <a:noAutofit/>
          </a:bodyPr>
          <a:lstStyle>
            <a:lvl1pPr marL="0" indent="0" algn="ctr">
              <a:buNone/>
              <a:defRPr sz="1800">
                <a:solidFill>
                  <a:srgbClr val="C40E3E"/>
                </a:solidFill>
                <a:latin typeface="Calibri" panose="020F0502020204030204" pitchFamily="34" charset="0"/>
                <a:cs typeface="Calibri" panose="020F0502020204030204" pitchFamily="34" charset="0"/>
              </a:defRPr>
            </a:lvl1pPr>
          </a:lstStyle>
          <a:p>
            <a:pPr lvl="0"/>
            <a:r>
              <a:rPr lang="en-US" dirty="0"/>
              <a:t>Click to add date</a:t>
            </a:r>
          </a:p>
        </p:txBody>
      </p:sp>
      <p:pic>
        <p:nvPicPr>
          <p:cNvPr id="34" name="Picture 33">
            <a:extLst>
              <a:ext uri="{FF2B5EF4-FFF2-40B4-BE49-F238E27FC236}">
                <a16:creationId xmlns:a16="http://schemas.microsoft.com/office/drawing/2014/main" id="{80AC2AF7-589A-3E4A-9732-1874C91CA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6579" y="1961016"/>
            <a:ext cx="1229620" cy="992976"/>
          </a:xfrm>
          <a:prstGeom prst="rect">
            <a:avLst/>
          </a:prstGeom>
        </p:spPr>
      </p:pic>
      <p:pic>
        <p:nvPicPr>
          <p:cNvPr id="5" name="Picture 4">
            <a:extLst>
              <a:ext uri="{FF2B5EF4-FFF2-40B4-BE49-F238E27FC236}">
                <a16:creationId xmlns:a16="http://schemas.microsoft.com/office/drawing/2014/main" id="{B5AD0743-1DF6-9C4B-8F46-87B1AAB97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 y="0"/>
            <a:ext cx="9144611" cy="1869440"/>
          </a:xfrm>
          <a:prstGeom prst="rect">
            <a:avLst/>
          </a:prstGeom>
        </p:spPr>
      </p:pic>
      <p:pic>
        <p:nvPicPr>
          <p:cNvPr id="8" name="Picture 7">
            <a:extLst>
              <a:ext uri="{FF2B5EF4-FFF2-40B4-BE49-F238E27FC236}">
                <a16:creationId xmlns:a16="http://schemas.microsoft.com/office/drawing/2014/main" id="{6582A782-CCF9-844B-8CC8-AAF2E39CA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 y="5628640"/>
            <a:ext cx="9144000" cy="1229360"/>
          </a:xfrm>
          <a:prstGeom prst="rect">
            <a:avLst/>
          </a:prstGeom>
        </p:spPr>
      </p:pic>
    </p:spTree>
    <p:extLst>
      <p:ext uri="{BB962C8B-B14F-4D97-AF65-F5344CB8AC3E}">
        <p14:creationId xmlns:p14="http://schemas.microsoft.com/office/powerpoint/2010/main" val="217448273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a:p>
        </p:txBody>
      </p:sp>
      <p:cxnSp>
        <p:nvCxnSpPr>
          <p:cNvPr id="5" name="Shape 99">
            <a:extLst>
              <a:ext uri="{FF2B5EF4-FFF2-40B4-BE49-F238E27FC236}">
                <a16:creationId xmlns:a16="http://schemas.microsoft.com/office/drawing/2014/main" id="{B62FA918-A69A-734A-9793-F17E460D89DA}"/>
              </a:ext>
            </a:extLst>
          </p:cNvPr>
          <p:cNvCxnSpPr>
            <a:cxnSpLocks/>
          </p:cNvCxnSpPr>
          <p:nvPr/>
        </p:nvCxnSpPr>
        <p:spPr>
          <a:xfrm>
            <a:off x="628650" y="1431759"/>
            <a:ext cx="85153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33865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a:t>Click to Edit Master </a:t>
            </a:r>
            <a:br>
              <a:rPr lang="en-US" dirty="0"/>
            </a:br>
            <a:r>
              <a:rPr lang="en-US" dirty="0"/>
              <a:t>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a:p>
        </p:txBody>
      </p:sp>
      <p:cxnSp>
        <p:nvCxnSpPr>
          <p:cNvPr id="5" name="Shape 99">
            <a:extLst>
              <a:ext uri="{FF2B5EF4-FFF2-40B4-BE49-F238E27FC236}">
                <a16:creationId xmlns:a16="http://schemas.microsoft.com/office/drawing/2014/main" id="{70C5C8BD-B327-4742-A00A-D5C25EA0DFB2}"/>
              </a:ext>
            </a:extLst>
          </p:cNvPr>
          <p:cNvCxnSpPr>
            <a:cxnSpLocks/>
          </p:cNvCxnSpPr>
          <p:nvPr/>
        </p:nvCxnSpPr>
        <p:spPr>
          <a:xfrm>
            <a:off x="6851737" y="365125"/>
            <a:ext cx="0" cy="5284113"/>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520248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6E3F96-FEB0-9245-A50C-D4D817341B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213574" cy="6909640"/>
          </a:xfrm>
          <a:prstGeom prst="rect">
            <a:avLst/>
          </a:prstGeom>
        </p:spPr>
      </p:pic>
      <p:sp>
        <p:nvSpPr>
          <p:cNvPr id="2" name="Title 1"/>
          <p:cNvSpPr>
            <a:spLocks noGrp="1"/>
          </p:cNvSpPr>
          <p:nvPr>
            <p:ph type="ctrTitle" hasCustomPrompt="1"/>
          </p:nvPr>
        </p:nvSpPr>
        <p:spPr>
          <a:xfrm>
            <a:off x="685800" y="2539897"/>
            <a:ext cx="7772400" cy="1526610"/>
          </a:xfrm>
        </p:spPr>
        <p:txBody>
          <a:bodyPr anchor="b">
            <a:normAutofit/>
          </a:bodyPr>
          <a:lstStyle>
            <a:lvl1pPr algn="ctr">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432853"/>
            <a:ext cx="7772400" cy="437322"/>
          </a:xfrm>
        </p:spPr>
        <p:txBody>
          <a:bodyPr>
            <a:normAutofit/>
          </a:bodyPr>
          <a:lstStyle>
            <a:lvl1pPr marL="0" indent="0" algn="ctr">
              <a:buNone/>
              <a:defRPr sz="2000" b="1">
                <a:solidFill>
                  <a:srgbClr val="98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9" name="Text Placeholder 8">
            <a:extLst>
              <a:ext uri="{FF2B5EF4-FFF2-40B4-BE49-F238E27FC236}">
                <a16:creationId xmlns:a16="http://schemas.microsoft.com/office/drawing/2014/main" id="{58768825-E069-6F42-87A9-92529D06218A}"/>
              </a:ext>
            </a:extLst>
          </p:cNvPr>
          <p:cNvSpPr>
            <a:spLocks noGrp="1"/>
          </p:cNvSpPr>
          <p:nvPr>
            <p:ph type="body" sz="quarter" idx="13" hasCustomPrompt="1"/>
          </p:nvPr>
        </p:nvSpPr>
        <p:spPr>
          <a:xfrm>
            <a:off x="685801" y="5026671"/>
            <a:ext cx="7772399" cy="400094"/>
          </a:xfrm>
        </p:spPr>
        <p:txBody>
          <a:bodyPr>
            <a:noAutofit/>
          </a:bodyPr>
          <a:lstStyle>
            <a:lvl1pPr marL="0" indent="0" algn="ctr">
              <a:buNone/>
              <a:defRPr sz="1800">
                <a:solidFill>
                  <a:srgbClr val="980000"/>
                </a:solidFill>
                <a:latin typeface="Georgia" panose="02040502050405020303" pitchFamily="18" charset="0"/>
              </a:defRPr>
            </a:lvl1pPr>
          </a:lstStyle>
          <a:p>
            <a:pPr lvl="0"/>
            <a:r>
              <a:rPr lang="en-US" dirty="0"/>
              <a:t>Click to add date</a:t>
            </a:r>
          </a:p>
        </p:txBody>
      </p:sp>
      <p:sp>
        <p:nvSpPr>
          <p:cNvPr id="11" name="Text Placeholder 10">
            <a:extLst>
              <a:ext uri="{FF2B5EF4-FFF2-40B4-BE49-F238E27FC236}">
                <a16:creationId xmlns:a16="http://schemas.microsoft.com/office/drawing/2014/main" id="{B146F4A7-E78E-8A41-A409-38BC9182268E}"/>
              </a:ext>
            </a:extLst>
          </p:cNvPr>
          <p:cNvSpPr>
            <a:spLocks noGrp="1"/>
          </p:cNvSpPr>
          <p:nvPr>
            <p:ph type="body" sz="quarter" idx="14" hasCustomPrompt="1"/>
          </p:nvPr>
        </p:nvSpPr>
        <p:spPr>
          <a:xfrm>
            <a:off x="685800" y="2078093"/>
            <a:ext cx="7772400" cy="233231"/>
          </a:xfrm>
        </p:spPr>
        <p:txBody>
          <a:bodyPr>
            <a:normAutofit/>
          </a:bodyPr>
          <a:lstStyle>
            <a:lvl1pPr marL="0" indent="0" algn="ctr">
              <a:buNone/>
              <a:defRPr sz="1600" b="1">
                <a:solidFill>
                  <a:schemeClr val="bg1"/>
                </a:solidFill>
                <a:latin typeface="Georgia" panose="02040502050405020303" pitchFamily="18" charset="0"/>
              </a:defRPr>
            </a:lvl1pPr>
          </a:lstStyle>
          <a:p>
            <a:pPr lvl="0"/>
            <a:r>
              <a:rPr lang="en-US" dirty="0"/>
              <a:t>MARYLAND DEPARTMENT OF HEALTH</a:t>
            </a:r>
          </a:p>
        </p:txBody>
      </p:sp>
    </p:spTree>
    <p:extLst>
      <p:ext uri="{BB962C8B-B14F-4D97-AF65-F5344CB8AC3E}">
        <p14:creationId xmlns:p14="http://schemas.microsoft.com/office/powerpoint/2010/main" val="343257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1800" baseline="0"/>
            </a:lvl1pPr>
          </a:lstStyle>
          <a:p>
            <a:r>
              <a:rPr lang="en-US" dirty="0"/>
              <a:t>CLICK TO EDIT MASTER TITLE SLIDE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3" descr="C:\Users\MCRegan\Desktop\blue_wb_logo_circ-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508" y="6334010"/>
            <a:ext cx="531057" cy="53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708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7712" y="6152495"/>
            <a:ext cx="499248" cy="365125"/>
          </a:xfrm>
        </p:spPr>
        <p:txBody>
          <a:bodyPr/>
          <a:lstStyle>
            <a:lvl1pPr>
              <a:defRPr sz="1600"/>
            </a:lvl1pPr>
          </a:lstStyle>
          <a:p>
            <a:fld id="{EB4BE1A8-99A0-BE4B-B404-CE990ED5FA0C}" type="slidenum">
              <a:rPr lang="en-US" smtClean="0"/>
              <a:pPr/>
              <a:t>‹#›</a:t>
            </a:fld>
            <a:endParaRPr lang="en-US" dirty="0"/>
          </a:p>
        </p:txBody>
      </p:sp>
      <p:sp>
        <p:nvSpPr>
          <p:cNvPr id="8" name="Text Placeholder 7">
            <a:extLst>
              <a:ext uri="{FF2B5EF4-FFF2-40B4-BE49-F238E27FC236}">
                <a16:creationId xmlns:a16="http://schemas.microsoft.com/office/drawing/2014/main" id="{48F4CB9B-4BD7-3D49-A075-0D8E65D83CF6}"/>
              </a:ext>
            </a:extLst>
          </p:cNvPr>
          <p:cNvSpPr>
            <a:spLocks noGrp="1"/>
          </p:cNvSpPr>
          <p:nvPr>
            <p:ph type="body" sz="quarter" idx="13" hasCustomPrompt="1"/>
          </p:nvPr>
        </p:nvSpPr>
        <p:spPr>
          <a:xfrm>
            <a:off x="628650" y="365126"/>
            <a:ext cx="7886700" cy="447675"/>
          </a:xfrm>
        </p:spPr>
        <p:txBody>
          <a:bodyPr>
            <a:normAutofit/>
          </a:bodyPr>
          <a:lstStyle>
            <a:lvl1pPr marL="0" indent="0">
              <a:buNone/>
              <a:defRPr sz="2000" i="1">
                <a:solidFill>
                  <a:schemeClr val="tx1">
                    <a:lumMod val="50000"/>
                    <a:lumOff val="50000"/>
                  </a:schemeClr>
                </a:solidFill>
                <a:latin typeface="Georgia" panose="02040502050405020303" pitchFamily="18" charset="0"/>
              </a:defRPr>
            </a:lvl1pPr>
          </a:lstStyle>
          <a:p>
            <a:pPr lvl="0"/>
            <a:r>
              <a:rPr lang="en-US" dirty="0"/>
              <a:t>Click to add Chapter reference: Title</a:t>
            </a:r>
          </a:p>
        </p:txBody>
      </p:sp>
    </p:spTree>
    <p:extLst>
      <p:ext uri="{BB962C8B-B14F-4D97-AF65-F5344CB8AC3E}">
        <p14:creationId xmlns:p14="http://schemas.microsoft.com/office/powerpoint/2010/main" val="258802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cxnSp>
        <p:nvCxnSpPr>
          <p:cNvPr id="5" name="Shape 99">
            <a:extLst>
              <a:ext uri="{FF2B5EF4-FFF2-40B4-BE49-F238E27FC236}">
                <a16:creationId xmlns:a16="http://schemas.microsoft.com/office/drawing/2014/main" id="{FAB5DBD5-ED1B-4741-9821-3F95A8B46D26}"/>
              </a:ext>
            </a:extLst>
          </p:cNvPr>
          <p:cNvCxnSpPr>
            <a:cxnSpLocks/>
          </p:cNvCxnSpPr>
          <p:nvPr userDrawn="1"/>
        </p:nvCxnSpPr>
        <p:spPr>
          <a:xfrm>
            <a:off x="2082800" y="4225978"/>
            <a:ext cx="7061200" cy="0"/>
          </a:xfrm>
          <a:prstGeom prst="straightConnector1">
            <a:avLst/>
          </a:prstGeom>
          <a:noFill/>
          <a:ln w="28575" cap="flat" cmpd="sng">
            <a:solidFill>
              <a:srgbClr val="980000"/>
            </a:solidFill>
            <a:prstDash val="solid"/>
            <a:round/>
            <a:headEnd type="none" w="lg" len="lg"/>
            <a:tailEnd type="none" w="lg" len="lg"/>
          </a:ln>
        </p:spPr>
      </p:cxnSp>
      <p:sp>
        <p:nvSpPr>
          <p:cNvPr id="8" name="Text Placeholder 7">
            <a:extLst>
              <a:ext uri="{FF2B5EF4-FFF2-40B4-BE49-F238E27FC236}">
                <a16:creationId xmlns:a16="http://schemas.microsoft.com/office/drawing/2014/main" id="{6DD49DEE-DB45-DF4D-8A56-27437289448E}"/>
              </a:ext>
            </a:extLst>
          </p:cNvPr>
          <p:cNvSpPr>
            <a:spLocks noGrp="1"/>
          </p:cNvSpPr>
          <p:nvPr>
            <p:ph type="body" sz="quarter" idx="13" hasCustomPrompt="1"/>
          </p:nvPr>
        </p:nvSpPr>
        <p:spPr>
          <a:xfrm>
            <a:off x="2001838" y="3667125"/>
            <a:ext cx="7142162" cy="488950"/>
          </a:xfrm>
        </p:spPr>
        <p:txBody>
          <a:bodyPr>
            <a:noAutofit/>
          </a:bodyPr>
          <a:lstStyle>
            <a:lvl1pPr marL="0" indent="0">
              <a:buNone/>
              <a:defRPr sz="3500" i="1"/>
            </a:lvl1pPr>
          </a:lstStyle>
          <a:p>
            <a:pPr lvl="0"/>
            <a:r>
              <a:rPr lang="en-US" dirty="0"/>
              <a:t>Click to add Chapter Intro</a:t>
            </a:r>
          </a:p>
        </p:txBody>
      </p:sp>
      <p:sp>
        <p:nvSpPr>
          <p:cNvPr id="10" name="Text Placeholder 9">
            <a:extLst>
              <a:ext uri="{FF2B5EF4-FFF2-40B4-BE49-F238E27FC236}">
                <a16:creationId xmlns:a16="http://schemas.microsoft.com/office/drawing/2014/main" id="{476D33B6-D6A5-6648-A849-A5377F3467D3}"/>
              </a:ext>
            </a:extLst>
          </p:cNvPr>
          <p:cNvSpPr>
            <a:spLocks noGrp="1"/>
          </p:cNvSpPr>
          <p:nvPr>
            <p:ph type="body" sz="quarter" idx="14" hasCustomPrompt="1"/>
          </p:nvPr>
        </p:nvSpPr>
        <p:spPr>
          <a:xfrm>
            <a:off x="2001838" y="4196398"/>
            <a:ext cx="7142162" cy="720725"/>
          </a:xfrm>
        </p:spPr>
        <p:txBody>
          <a:bodyPr>
            <a:normAutofit/>
          </a:bodyPr>
          <a:lstStyle>
            <a:lvl1pPr marL="0" indent="0">
              <a:buNone/>
              <a:defRPr sz="4500" b="1"/>
            </a:lvl1pPr>
          </a:lstStyle>
          <a:p>
            <a:pPr lvl="0"/>
            <a:r>
              <a:rPr lang="en-US" dirty="0"/>
              <a:t>Click to add Chapter Title</a:t>
            </a:r>
          </a:p>
        </p:txBody>
      </p:sp>
    </p:spTree>
    <p:extLst>
      <p:ext uri="{BB962C8B-B14F-4D97-AF65-F5344CB8AC3E}">
        <p14:creationId xmlns:p14="http://schemas.microsoft.com/office/powerpoint/2010/main" val="168116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77712" y="6152495"/>
            <a:ext cx="499248" cy="365125"/>
          </a:xfrm>
        </p:spPr>
        <p:txBody>
          <a:bodyPr/>
          <a:lstStyle>
            <a:lvl1pPr>
              <a:defRPr sz="1600"/>
            </a:lvl1pPr>
          </a:lstStyle>
          <a:p>
            <a:fld id="{EB4BE1A8-99A0-BE4B-B404-CE990ED5FA0C}" type="slidenum">
              <a:rPr lang="en-US" smtClean="0"/>
              <a:pPr/>
              <a:t>‹#›</a:t>
            </a:fld>
            <a:endParaRPr lang="en-US" dirty="0"/>
          </a:p>
        </p:txBody>
      </p:sp>
      <p:sp>
        <p:nvSpPr>
          <p:cNvPr id="8" name="Text Placeholder 7">
            <a:extLst>
              <a:ext uri="{FF2B5EF4-FFF2-40B4-BE49-F238E27FC236}">
                <a16:creationId xmlns:a16="http://schemas.microsoft.com/office/drawing/2014/main" id="{48F4CB9B-4BD7-3D49-A075-0D8E65D83CF6}"/>
              </a:ext>
            </a:extLst>
          </p:cNvPr>
          <p:cNvSpPr>
            <a:spLocks noGrp="1"/>
          </p:cNvSpPr>
          <p:nvPr>
            <p:ph type="body" sz="quarter" idx="13" hasCustomPrompt="1"/>
          </p:nvPr>
        </p:nvSpPr>
        <p:spPr>
          <a:xfrm>
            <a:off x="628650" y="365126"/>
            <a:ext cx="7886700" cy="447675"/>
          </a:xfrm>
        </p:spPr>
        <p:txBody>
          <a:bodyPr>
            <a:normAutofit/>
          </a:bodyPr>
          <a:lstStyle>
            <a:lvl1pPr marL="0" indent="0">
              <a:buNone/>
              <a:defRPr sz="20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9" name="Shape 99">
            <a:extLst>
              <a:ext uri="{FF2B5EF4-FFF2-40B4-BE49-F238E27FC236}">
                <a16:creationId xmlns:a16="http://schemas.microsoft.com/office/drawing/2014/main" id="{59082D67-683C-F04F-AAA3-DE3D5B856320}"/>
              </a:ext>
            </a:extLst>
          </p:cNvPr>
          <p:cNvCxnSpPr>
            <a:cxnSpLocks/>
          </p:cNvCxnSpPr>
          <p:nvPr/>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38094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D49DEE-DB45-DF4D-8A56-27437289448E}"/>
              </a:ext>
            </a:extLst>
          </p:cNvPr>
          <p:cNvSpPr>
            <a:spLocks noGrp="1"/>
          </p:cNvSpPr>
          <p:nvPr>
            <p:ph type="body" sz="quarter" idx="13" hasCustomPrompt="1"/>
          </p:nvPr>
        </p:nvSpPr>
        <p:spPr>
          <a:xfrm>
            <a:off x="2001838" y="3667125"/>
            <a:ext cx="7142162" cy="488950"/>
          </a:xfrm>
        </p:spPr>
        <p:txBody>
          <a:bodyPr>
            <a:noAutofit/>
          </a:bodyPr>
          <a:lstStyle>
            <a:lvl1pPr marL="0" indent="0">
              <a:buNone/>
              <a:defRPr sz="3500" i="1"/>
            </a:lvl1pPr>
          </a:lstStyle>
          <a:p>
            <a:pPr lvl="0"/>
            <a:r>
              <a:rPr lang="en-US" dirty="0"/>
              <a:t>Click to Add Chapter Intro</a:t>
            </a:r>
          </a:p>
        </p:txBody>
      </p:sp>
      <p:sp>
        <p:nvSpPr>
          <p:cNvPr id="10" name="Text Placeholder 9">
            <a:extLst>
              <a:ext uri="{FF2B5EF4-FFF2-40B4-BE49-F238E27FC236}">
                <a16:creationId xmlns:a16="http://schemas.microsoft.com/office/drawing/2014/main" id="{476D33B6-D6A5-6648-A849-A5377F3467D3}"/>
              </a:ext>
            </a:extLst>
          </p:cNvPr>
          <p:cNvSpPr>
            <a:spLocks noGrp="1"/>
          </p:cNvSpPr>
          <p:nvPr>
            <p:ph type="body" sz="quarter" idx="14" hasCustomPrompt="1"/>
          </p:nvPr>
        </p:nvSpPr>
        <p:spPr>
          <a:xfrm>
            <a:off x="2001838" y="4248708"/>
            <a:ext cx="7142162" cy="934926"/>
          </a:xfrm>
        </p:spPr>
        <p:txBody>
          <a:bodyPr>
            <a:normAutofit/>
          </a:bodyPr>
          <a:lstStyle>
            <a:lvl1pPr marL="0" indent="0">
              <a:buNone/>
              <a:defRPr sz="4500" b="1"/>
            </a:lvl1pPr>
          </a:lstStyle>
          <a:p>
            <a:pPr lvl="0"/>
            <a:r>
              <a:rPr lang="en-US" dirty="0"/>
              <a:t>Click to Add Chapter Title</a:t>
            </a:r>
          </a:p>
        </p:txBody>
      </p:sp>
      <p:cxnSp>
        <p:nvCxnSpPr>
          <p:cNvPr id="6" name="Shape 99">
            <a:extLst>
              <a:ext uri="{FF2B5EF4-FFF2-40B4-BE49-F238E27FC236}">
                <a16:creationId xmlns:a16="http://schemas.microsoft.com/office/drawing/2014/main" id="{73F9C3F3-5811-584C-B572-D2B41BC24538}"/>
              </a:ext>
            </a:extLst>
          </p:cNvPr>
          <p:cNvCxnSpPr>
            <a:cxnSpLocks/>
          </p:cNvCxnSpPr>
          <p:nvPr/>
        </p:nvCxnSpPr>
        <p:spPr>
          <a:xfrm>
            <a:off x="2001838" y="4247549"/>
            <a:ext cx="7142162" cy="0"/>
          </a:xfrm>
          <a:prstGeom prst="straightConnector1">
            <a:avLst/>
          </a:prstGeom>
          <a:noFill/>
          <a:ln w="28575" cap="flat" cmpd="sng">
            <a:solidFill>
              <a:srgbClr val="C40E3E"/>
            </a:solidFill>
            <a:prstDash val="solid"/>
            <a:round/>
            <a:headEnd type="none" w="lg" len="lg"/>
            <a:tailEnd type="none" w="lg" len="lg"/>
          </a:ln>
        </p:spPr>
      </p:cxnSp>
      <p:cxnSp>
        <p:nvCxnSpPr>
          <p:cNvPr id="5" name="Shape 99">
            <a:extLst>
              <a:ext uri="{FF2B5EF4-FFF2-40B4-BE49-F238E27FC236}">
                <a16:creationId xmlns:a16="http://schemas.microsoft.com/office/drawing/2014/main" id="{00B1C656-F29F-4979-911F-A0569C23E5D1}"/>
              </a:ext>
            </a:extLst>
          </p:cNvPr>
          <p:cNvCxnSpPr>
            <a:cxnSpLocks/>
          </p:cNvCxnSpPr>
          <p:nvPr userDrawn="1"/>
        </p:nvCxnSpPr>
        <p:spPr>
          <a:xfrm>
            <a:off x="2082800" y="4225978"/>
            <a:ext cx="70612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04237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a:p>
        </p:txBody>
      </p:sp>
      <p:cxnSp>
        <p:nvCxnSpPr>
          <p:cNvPr id="5" name="Shape 99">
            <a:extLst>
              <a:ext uri="{FF2B5EF4-FFF2-40B4-BE49-F238E27FC236}">
                <a16:creationId xmlns:a16="http://schemas.microsoft.com/office/drawing/2014/main" id="{FBCB3143-DE69-EC4B-B9A7-A5F236D318EC}"/>
              </a:ext>
            </a:extLst>
          </p:cNvPr>
          <p:cNvCxnSpPr>
            <a:cxnSpLocks/>
          </p:cNvCxnSpPr>
          <p:nvPr/>
        </p:nvCxnSpPr>
        <p:spPr>
          <a:xfrm>
            <a:off x="623888" y="4593256"/>
            <a:ext cx="788670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90951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a:p>
        </p:txBody>
      </p:sp>
      <p:cxnSp>
        <p:nvCxnSpPr>
          <p:cNvPr id="8" name="Shape 99">
            <a:extLst>
              <a:ext uri="{FF2B5EF4-FFF2-40B4-BE49-F238E27FC236}">
                <a16:creationId xmlns:a16="http://schemas.microsoft.com/office/drawing/2014/main" id="{F2A60DF1-AC17-334C-AB1A-1C61E380AD4F}"/>
              </a:ext>
            </a:extLst>
          </p:cNvPr>
          <p:cNvCxnSpPr>
            <a:cxnSpLocks/>
          </p:cNvCxnSpPr>
          <p:nvPr/>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0713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B4BE1A8-99A0-BE4B-B404-CE990ED5FA0C}" type="slidenum">
              <a:rPr lang="en-US" smtClean="0"/>
              <a:t>‹#›</a:t>
            </a:fld>
            <a:endParaRPr lang="en-US"/>
          </a:p>
        </p:txBody>
      </p:sp>
      <p:cxnSp>
        <p:nvCxnSpPr>
          <p:cNvPr id="11" name="Shape 99">
            <a:extLst>
              <a:ext uri="{FF2B5EF4-FFF2-40B4-BE49-F238E27FC236}">
                <a16:creationId xmlns:a16="http://schemas.microsoft.com/office/drawing/2014/main" id="{7F3257F9-C039-274D-8A74-7D0EF8379403}"/>
              </a:ext>
            </a:extLst>
          </p:cNvPr>
          <p:cNvCxnSpPr>
            <a:cxnSpLocks/>
          </p:cNvCxnSpPr>
          <p:nvPr/>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35416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B4BE1A8-99A0-BE4B-B404-CE990ED5FA0C}" type="slidenum">
              <a:rPr lang="en-US" smtClean="0"/>
              <a:t>‹#›</a:t>
            </a:fld>
            <a:endParaRPr lang="en-US"/>
          </a:p>
        </p:txBody>
      </p:sp>
      <p:cxnSp>
        <p:nvCxnSpPr>
          <p:cNvPr id="4" name="Shape 99">
            <a:extLst>
              <a:ext uri="{FF2B5EF4-FFF2-40B4-BE49-F238E27FC236}">
                <a16:creationId xmlns:a16="http://schemas.microsoft.com/office/drawing/2014/main" id="{769E5125-1E40-6543-8048-4D57802CFA2D}"/>
              </a:ext>
            </a:extLst>
          </p:cNvPr>
          <p:cNvCxnSpPr>
            <a:cxnSpLocks/>
          </p:cNvCxnSpPr>
          <p:nvPr/>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7820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a:p>
        </p:txBody>
      </p:sp>
      <p:cxnSp>
        <p:nvCxnSpPr>
          <p:cNvPr id="6" name="Shape 99">
            <a:extLst>
              <a:ext uri="{FF2B5EF4-FFF2-40B4-BE49-F238E27FC236}">
                <a16:creationId xmlns:a16="http://schemas.microsoft.com/office/drawing/2014/main" id="{970BBB3D-973F-764A-93EF-C35F8EEE4DB1}"/>
              </a:ext>
            </a:extLst>
          </p:cNvPr>
          <p:cNvCxnSpPr>
            <a:cxnSpLocks/>
          </p:cNvCxnSpPr>
          <p:nvPr/>
        </p:nvCxnSpPr>
        <p:spPr>
          <a:xfrm>
            <a:off x="641176" y="2069926"/>
            <a:ext cx="293784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0892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a:p>
        </p:txBody>
      </p:sp>
      <p:cxnSp>
        <p:nvCxnSpPr>
          <p:cNvPr id="6" name="Shape 99">
            <a:extLst>
              <a:ext uri="{FF2B5EF4-FFF2-40B4-BE49-F238E27FC236}">
                <a16:creationId xmlns:a16="http://schemas.microsoft.com/office/drawing/2014/main" id="{190053A5-9180-F140-9E23-09C614372B82}"/>
              </a:ext>
            </a:extLst>
          </p:cNvPr>
          <p:cNvCxnSpPr>
            <a:cxnSpLocks/>
          </p:cNvCxnSpPr>
          <p:nvPr/>
        </p:nvCxnSpPr>
        <p:spPr>
          <a:xfrm>
            <a:off x="629841" y="2061192"/>
            <a:ext cx="2949178"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26763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516752" y="6152495"/>
            <a:ext cx="499248" cy="365125"/>
          </a:xfrm>
          <a:prstGeom prst="rect">
            <a:avLst/>
          </a:prstGeom>
        </p:spPr>
        <p:txBody>
          <a:bodyPr vert="horz" lIns="91440" tIns="45720" rIns="91440" bIns="45720" rtlCol="0" anchor="ctr"/>
          <a:lstStyle>
            <a:lvl1pPr algn="l">
              <a:defRPr sz="1800">
                <a:solidFill>
                  <a:schemeClr val="tx1">
                    <a:tint val="75000"/>
                  </a:schemeClr>
                </a:solidFill>
                <a:latin typeface="Calibri" panose="020F0502020204030204" pitchFamily="34" charset="0"/>
                <a:cs typeface="Calibri" panose="020F0502020204030204" pitchFamily="34" charset="0"/>
              </a:defRPr>
            </a:lvl1pPr>
          </a:lstStyle>
          <a:p>
            <a:fld id="{EB4BE1A8-99A0-BE4B-B404-CE990ED5FA0C}" type="slidenum">
              <a:rPr lang="en-US" smtClean="0"/>
              <a:pPr/>
              <a:t>‹#›</a:t>
            </a:fld>
            <a:endParaRPr lang="en-US" dirty="0"/>
          </a:p>
        </p:txBody>
      </p:sp>
      <p:pic>
        <p:nvPicPr>
          <p:cNvPr id="8" name="Picture 7">
            <a:extLst>
              <a:ext uri="{FF2B5EF4-FFF2-40B4-BE49-F238E27FC236}">
                <a16:creationId xmlns:a16="http://schemas.microsoft.com/office/drawing/2014/main" id="{21DB9F28-2F01-2247-B096-1F57AA5E2EC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04189" y="5761972"/>
            <a:ext cx="2211161" cy="642674"/>
          </a:xfrm>
          <a:prstGeom prst="rect">
            <a:avLst/>
          </a:prstGeom>
        </p:spPr>
      </p:pic>
    </p:spTree>
    <p:extLst>
      <p:ext uri="{BB962C8B-B14F-4D97-AF65-F5344CB8AC3E}">
        <p14:creationId xmlns:p14="http://schemas.microsoft.com/office/powerpoint/2010/main" val="40950061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662" r:id="rId14"/>
    <p:sldLayoutId id="2147483667" r:id="rId15"/>
  </p:sldLayoutIdLst>
  <p:hf hdr="0" ftr="0" dt="0"/>
  <p:txStyles>
    <p:title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D9FBF1-73AE-094E-92E1-834ED740D81F}"/>
              </a:ext>
            </a:extLst>
          </p:cNvPr>
          <p:cNvSpPr>
            <a:spLocks noGrp="1"/>
          </p:cNvSpPr>
          <p:nvPr>
            <p:ph type="ctrTitle"/>
          </p:nvPr>
        </p:nvSpPr>
        <p:spPr/>
        <p:txBody>
          <a:bodyPr/>
          <a:lstStyle/>
          <a:p>
            <a:r>
              <a:rPr lang="en-US" dirty="0"/>
              <a:t>Office of Preparedness and Response (OP&amp;R)</a:t>
            </a:r>
          </a:p>
        </p:txBody>
      </p:sp>
      <p:sp>
        <p:nvSpPr>
          <p:cNvPr id="12" name="Subtitle 11">
            <a:extLst>
              <a:ext uri="{FF2B5EF4-FFF2-40B4-BE49-F238E27FC236}">
                <a16:creationId xmlns:a16="http://schemas.microsoft.com/office/drawing/2014/main" id="{9204BC9C-1D50-5943-B6B1-C971A2D1E71F}"/>
              </a:ext>
            </a:extLst>
          </p:cNvPr>
          <p:cNvSpPr>
            <a:spLocks noGrp="1"/>
          </p:cNvSpPr>
          <p:nvPr>
            <p:ph type="subTitle" idx="1"/>
          </p:nvPr>
        </p:nvSpPr>
        <p:spPr/>
        <p:txBody>
          <a:bodyPr/>
          <a:lstStyle/>
          <a:p>
            <a:r>
              <a:rPr lang="en-US" dirty="0"/>
              <a:t>New Employee Orientation</a:t>
            </a:r>
          </a:p>
        </p:txBody>
      </p:sp>
      <p:sp>
        <p:nvSpPr>
          <p:cNvPr id="27" name="Text Placeholder 26">
            <a:extLst>
              <a:ext uri="{FF2B5EF4-FFF2-40B4-BE49-F238E27FC236}">
                <a16:creationId xmlns:a16="http://schemas.microsoft.com/office/drawing/2014/main" id="{B2DD552A-211E-9D47-8513-E31C1F0E1476}"/>
              </a:ext>
            </a:extLst>
          </p:cNvPr>
          <p:cNvSpPr>
            <a:spLocks noGrp="1"/>
          </p:cNvSpPr>
          <p:nvPr>
            <p:ph type="body" sz="quarter" idx="13"/>
          </p:nvPr>
        </p:nvSpPr>
        <p:spPr/>
        <p:txBody>
          <a:bodyPr>
            <a:normAutofit/>
          </a:bodyPr>
          <a:lstStyle/>
          <a:p>
            <a:r>
              <a:rPr lang="en-US"/>
              <a:t>MARYLAND DEPARTMENT OF HEALTH</a:t>
            </a:r>
            <a:endParaRPr lang="en-US" dirty="0"/>
          </a:p>
        </p:txBody>
      </p:sp>
      <p:cxnSp>
        <p:nvCxnSpPr>
          <p:cNvPr id="30" name="Shape 57">
            <a:extLst>
              <a:ext uri="{FF2B5EF4-FFF2-40B4-BE49-F238E27FC236}">
                <a16:creationId xmlns:a16="http://schemas.microsoft.com/office/drawing/2014/main" id="{A1F10BB0-360B-AA41-A487-ED39EBBFE660}"/>
              </a:ext>
            </a:extLst>
          </p:cNvPr>
          <p:cNvCxnSpPr>
            <a:cxnSpLocks/>
          </p:cNvCxnSpPr>
          <p:nvPr/>
        </p:nvCxnSpPr>
        <p:spPr>
          <a:xfrm>
            <a:off x="685800" y="1816567"/>
            <a:ext cx="7772400" cy="0"/>
          </a:xfrm>
          <a:prstGeom prst="straightConnector1">
            <a:avLst/>
          </a:prstGeom>
          <a:noFill/>
          <a:ln w="19050" cap="flat" cmpd="sng">
            <a:solidFill>
              <a:srgbClr val="F3F3F3"/>
            </a:solidFill>
            <a:prstDash val="solid"/>
            <a:round/>
            <a:headEnd type="none" w="lg" len="lg"/>
            <a:tailEnd type="none" w="lg" len="lg"/>
          </a:ln>
        </p:spPr>
      </p:cxnSp>
    </p:spTree>
    <p:extLst>
      <p:ext uri="{BB962C8B-B14F-4D97-AF65-F5344CB8AC3E}">
        <p14:creationId xmlns:p14="http://schemas.microsoft.com/office/powerpoint/2010/main" val="18986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a:lstStyle/>
          <a:p>
            <a:r>
              <a:rPr lang="en-US" dirty="0"/>
              <a:t>Maryland Responds</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p:txBody>
          <a:bodyPr>
            <a:normAutofit/>
          </a:bodyPr>
          <a:lstStyle/>
          <a:p>
            <a:pPr marL="0" indent="0">
              <a:buNone/>
            </a:pPr>
            <a:r>
              <a:rPr lang="en-US" b="1" dirty="0"/>
              <a:t>Requirements:</a:t>
            </a:r>
          </a:p>
          <a:p>
            <a:r>
              <a:rPr lang="en-US" dirty="0"/>
              <a:t>18+ years old</a:t>
            </a:r>
          </a:p>
          <a:p>
            <a:r>
              <a:rPr lang="en-US" dirty="0"/>
              <a:t>Volunteer Orientation Training </a:t>
            </a:r>
          </a:p>
          <a:p>
            <a:r>
              <a:rPr lang="en-US" dirty="0"/>
              <a:t>Able and willing to assist in an emergency</a:t>
            </a:r>
          </a:p>
          <a:p>
            <a:r>
              <a:rPr lang="en-US" dirty="0"/>
              <a:t>Participate in annual exercises and drills</a:t>
            </a:r>
          </a:p>
          <a:p>
            <a:r>
              <a:rPr lang="en-US" dirty="0"/>
              <a:t>Support ongoing public health projects </a:t>
            </a:r>
          </a:p>
          <a:p>
            <a:endParaRPr lang="en-US" dirty="0"/>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10</a:t>
            </a:fld>
            <a:endParaRPr lang="en-US" dirty="0"/>
          </a:p>
        </p:txBody>
      </p:sp>
      <p:sp>
        <p:nvSpPr>
          <p:cNvPr id="24" name="Text Placeholder 23">
            <a:extLst>
              <a:ext uri="{FF2B5EF4-FFF2-40B4-BE49-F238E27FC236}">
                <a16:creationId xmlns:a16="http://schemas.microsoft.com/office/drawing/2014/main" id="{C8541A88-A89D-0A48-9E7C-9F97B12DBA96}"/>
              </a:ext>
            </a:extLst>
          </p:cNvPr>
          <p:cNvSpPr>
            <a:spLocks noGrp="1"/>
          </p:cNvSpPr>
          <p:nvPr>
            <p:ph type="body" sz="quarter" idx="13"/>
          </p:nvPr>
        </p:nvSpPr>
        <p:spPr/>
        <p:txBody>
          <a:bodyPr/>
          <a:lstStyle/>
          <a:p>
            <a:r>
              <a:rPr lang="en-US" dirty="0"/>
              <a:t>Office of Preparedness and Response</a:t>
            </a:r>
          </a:p>
        </p:txBody>
      </p:sp>
      <p:cxnSp>
        <p:nvCxnSpPr>
          <p:cNvPr id="7" name="Shape 99">
            <a:extLst>
              <a:ext uri="{FF2B5EF4-FFF2-40B4-BE49-F238E27FC236}">
                <a16:creationId xmlns:a16="http://schemas.microsoft.com/office/drawing/2014/main" id="{3FB52765-0798-2743-934D-57DAC3CD6A64}"/>
              </a:ext>
            </a:extLst>
          </p:cNvPr>
          <p:cNvCxnSpPr>
            <a:cxnSpLocks/>
          </p:cNvCxnSpPr>
          <p:nvPr/>
        </p:nvCxnSpPr>
        <p:spPr>
          <a:xfrm>
            <a:off x="6216242" y="1041990"/>
            <a:ext cx="292775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29083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a:normAutofit/>
          </a:bodyPr>
          <a:lstStyle/>
          <a:p>
            <a:r>
              <a:rPr lang="en-US" sz="3600" dirty="0"/>
              <a:t>Emergency Management Team</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p:txBody>
          <a:bodyPr>
            <a:normAutofit/>
          </a:bodyPr>
          <a:lstStyle/>
          <a:p>
            <a:r>
              <a:rPr lang="en-US" dirty="0"/>
              <a:t>MDH employees interested in participating in emergency management and coordination activities</a:t>
            </a:r>
          </a:p>
          <a:p>
            <a:r>
              <a:rPr lang="en-US"/>
              <a:t>Quarterly </a:t>
            </a:r>
            <a:r>
              <a:rPr lang="en-US" dirty="0"/>
              <a:t>meetings</a:t>
            </a:r>
          </a:p>
          <a:p>
            <a:pPr lvl="1"/>
            <a:r>
              <a:rPr lang="en-US" dirty="0"/>
              <a:t>Seasonal or topical emergency discussion</a:t>
            </a:r>
          </a:p>
          <a:p>
            <a:pPr lvl="1"/>
            <a:r>
              <a:rPr lang="en-US" dirty="0"/>
              <a:t>Tabletop exercises</a:t>
            </a:r>
          </a:p>
          <a:p>
            <a:r>
              <a:rPr lang="en-US" dirty="0"/>
              <a:t>Activities may take place at MDH or at MEMA’s State Emergency Operations Center</a:t>
            </a:r>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11</a:t>
            </a:fld>
            <a:endParaRPr lang="en-US" dirty="0"/>
          </a:p>
        </p:txBody>
      </p:sp>
      <p:sp>
        <p:nvSpPr>
          <p:cNvPr id="24" name="Text Placeholder 23">
            <a:extLst>
              <a:ext uri="{FF2B5EF4-FFF2-40B4-BE49-F238E27FC236}">
                <a16:creationId xmlns:a16="http://schemas.microsoft.com/office/drawing/2014/main" id="{C8541A88-A89D-0A48-9E7C-9F97B12DBA96}"/>
              </a:ext>
            </a:extLst>
          </p:cNvPr>
          <p:cNvSpPr>
            <a:spLocks noGrp="1"/>
          </p:cNvSpPr>
          <p:nvPr>
            <p:ph type="body" sz="quarter" idx="13"/>
          </p:nvPr>
        </p:nvSpPr>
        <p:spPr/>
        <p:txBody>
          <a:bodyPr/>
          <a:lstStyle/>
          <a:p>
            <a:r>
              <a:rPr lang="en-US" dirty="0"/>
              <a:t>Office of Preparedness and Response</a:t>
            </a:r>
          </a:p>
        </p:txBody>
      </p:sp>
      <p:cxnSp>
        <p:nvCxnSpPr>
          <p:cNvPr id="7" name="Shape 99">
            <a:extLst>
              <a:ext uri="{FF2B5EF4-FFF2-40B4-BE49-F238E27FC236}">
                <a16:creationId xmlns:a16="http://schemas.microsoft.com/office/drawing/2014/main" id="{3FB52765-0798-2743-934D-57DAC3CD6A64}"/>
              </a:ext>
            </a:extLst>
          </p:cNvPr>
          <p:cNvCxnSpPr>
            <a:cxnSpLocks/>
          </p:cNvCxnSpPr>
          <p:nvPr/>
        </p:nvCxnSpPr>
        <p:spPr>
          <a:xfrm>
            <a:off x="8237989" y="1041990"/>
            <a:ext cx="90601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86024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a:normAutofit/>
          </a:bodyPr>
          <a:lstStyle/>
          <a:p>
            <a:r>
              <a:rPr lang="en-US" sz="3600" dirty="0"/>
              <a:t>Conclusion</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p:txBody>
          <a:bodyPr>
            <a:normAutofit/>
          </a:bodyPr>
          <a:lstStyle/>
          <a:p>
            <a:r>
              <a:rPr lang="en-US" dirty="0"/>
              <a:t>MDH is responsible for coordinating the state’s public health and medical response for emergencies in Maryland</a:t>
            </a:r>
          </a:p>
          <a:p>
            <a:r>
              <a:rPr lang="en-US" dirty="0"/>
              <a:t>All MDH employees can take steps to be prepared, both at work and at home</a:t>
            </a:r>
          </a:p>
          <a:p>
            <a:r>
              <a:rPr lang="en-US" dirty="0"/>
              <a:t>Consider volunteering to become a member of Maryland Responds Medical Reserve Corps </a:t>
            </a:r>
            <a:br>
              <a:rPr lang="en-US" dirty="0"/>
            </a:br>
            <a:r>
              <a:rPr lang="en-US" dirty="0"/>
              <a:t>or the MDH Emergency Management Team</a:t>
            </a:r>
          </a:p>
          <a:p>
            <a:endParaRPr lang="en-US" dirty="0"/>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12</a:t>
            </a:fld>
            <a:endParaRPr lang="en-US" dirty="0"/>
          </a:p>
        </p:txBody>
      </p:sp>
      <p:sp>
        <p:nvSpPr>
          <p:cNvPr id="24" name="Text Placeholder 23">
            <a:extLst>
              <a:ext uri="{FF2B5EF4-FFF2-40B4-BE49-F238E27FC236}">
                <a16:creationId xmlns:a16="http://schemas.microsoft.com/office/drawing/2014/main" id="{C8541A88-A89D-0A48-9E7C-9F97B12DBA96}"/>
              </a:ext>
            </a:extLst>
          </p:cNvPr>
          <p:cNvSpPr>
            <a:spLocks noGrp="1"/>
          </p:cNvSpPr>
          <p:nvPr>
            <p:ph type="body" sz="quarter" idx="13"/>
          </p:nvPr>
        </p:nvSpPr>
        <p:spPr/>
        <p:txBody>
          <a:bodyPr/>
          <a:lstStyle/>
          <a:p>
            <a:r>
              <a:rPr lang="en-US" dirty="0"/>
              <a:t>Office of Preparedness and Response</a:t>
            </a:r>
          </a:p>
        </p:txBody>
      </p:sp>
      <p:cxnSp>
        <p:nvCxnSpPr>
          <p:cNvPr id="7" name="Shape 99">
            <a:extLst>
              <a:ext uri="{FF2B5EF4-FFF2-40B4-BE49-F238E27FC236}">
                <a16:creationId xmlns:a16="http://schemas.microsoft.com/office/drawing/2014/main" id="{3FB52765-0798-2743-934D-57DAC3CD6A64}"/>
              </a:ext>
            </a:extLst>
          </p:cNvPr>
          <p:cNvCxnSpPr>
            <a:cxnSpLocks/>
          </p:cNvCxnSpPr>
          <p:nvPr/>
        </p:nvCxnSpPr>
        <p:spPr>
          <a:xfrm>
            <a:off x="3691156" y="1041990"/>
            <a:ext cx="5452844"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50560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a:normAutofit/>
          </a:bodyPr>
          <a:lstStyle/>
          <a:p>
            <a:r>
              <a:rPr lang="en-US" sz="3600" dirty="0"/>
              <a:t>Learn More</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p:txBody>
          <a:bodyPr>
            <a:normAutofit/>
          </a:bodyPr>
          <a:lstStyle/>
          <a:p>
            <a:pPr marL="0" indent="0">
              <a:buNone/>
            </a:pPr>
            <a:r>
              <a:rPr lang="en-US" b="1" dirty="0"/>
              <a:t>Office of Preparedness and Response</a:t>
            </a:r>
          </a:p>
          <a:p>
            <a:pPr marL="457200" lvl="1" indent="0">
              <a:buNone/>
            </a:pPr>
            <a:r>
              <a:rPr lang="en-US" dirty="0"/>
              <a:t>300 W. Preston Street, Suite 202</a:t>
            </a:r>
            <a:br>
              <a:rPr lang="en-US" dirty="0"/>
            </a:br>
            <a:r>
              <a:rPr lang="en-US" dirty="0"/>
              <a:t>Baltimore, Maryland 21201</a:t>
            </a:r>
            <a:br>
              <a:rPr lang="en-US" dirty="0"/>
            </a:br>
            <a:r>
              <a:rPr lang="en-US" dirty="0"/>
              <a:t>(410) 767-0823</a:t>
            </a:r>
          </a:p>
          <a:p>
            <a:pPr marL="457200" lvl="1" indent="0">
              <a:buNone/>
            </a:pPr>
            <a:r>
              <a:rPr lang="en-US" u="sng" dirty="0"/>
              <a:t>preparedness.health.maryland.gov</a:t>
            </a:r>
          </a:p>
          <a:p>
            <a:pPr marL="0" indent="0">
              <a:buNone/>
            </a:pPr>
            <a:endParaRPr lang="en-US" b="1" dirty="0"/>
          </a:p>
          <a:p>
            <a:pPr marL="0" indent="0">
              <a:buNone/>
            </a:pPr>
            <a:r>
              <a:rPr lang="en-US" b="1" dirty="0"/>
              <a:t>Maryland Responds Medical Reserve Corps</a:t>
            </a:r>
          </a:p>
          <a:p>
            <a:pPr marL="457200" lvl="1" indent="0">
              <a:buNone/>
            </a:pPr>
            <a:r>
              <a:rPr lang="en-US" u="sng" dirty="0"/>
              <a:t>mdresponds.health.maryland.gov</a:t>
            </a:r>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13</a:t>
            </a:fld>
            <a:endParaRPr lang="en-US" dirty="0"/>
          </a:p>
        </p:txBody>
      </p:sp>
      <p:sp>
        <p:nvSpPr>
          <p:cNvPr id="24" name="Text Placeholder 23">
            <a:extLst>
              <a:ext uri="{FF2B5EF4-FFF2-40B4-BE49-F238E27FC236}">
                <a16:creationId xmlns:a16="http://schemas.microsoft.com/office/drawing/2014/main" id="{C8541A88-A89D-0A48-9E7C-9F97B12DBA96}"/>
              </a:ext>
            </a:extLst>
          </p:cNvPr>
          <p:cNvSpPr>
            <a:spLocks noGrp="1"/>
          </p:cNvSpPr>
          <p:nvPr>
            <p:ph type="body" sz="quarter" idx="13"/>
          </p:nvPr>
        </p:nvSpPr>
        <p:spPr/>
        <p:txBody>
          <a:bodyPr/>
          <a:lstStyle/>
          <a:p>
            <a:r>
              <a:rPr lang="en-US" dirty="0"/>
              <a:t>Office of Preparedness and Response</a:t>
            </a:r>
          </a:p>
        </p:txBody>
      </p:sp>
      <p:cxnSp>
        <p:nvCxnSpPr>
          <p:cNvPr id="7" name="Shape 99">
            <a:extLst>
              <a:ext uri="{FF2B5EF4-FFF2-40B4-BE49-F238E27FC236}">
                <a16:creationId xmlns:a16="http://schemas.microsoft.com/office/drawing/2014/main" id="{3FB52765-0798-2743-934D-57DAC3CD6A64}"/>
              </a:ext>
            </a:extLst>
          </p:cNvPr>
          <p:cNvCxnSpPr>
            <a:cxnSpLocks/>
          </p:cNvCxnSpPr>
          <p:nvPr/>
        </p:nvCxnSpPr>
        <p:spPr>
          <a:xfrm>
            <a:off x="3691156" y="1041990"/>
            <a:ext cx="5452844"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90773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C9064-BA46-49BC-819B-6F6F71392C28}"/>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1E913A66-6397-483D-916F-4FC68EC55CC8}"/>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59D9849B-1371-4E67-981D-0CBB87788D9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3635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271"/>
            <a:ext cx="8229600" cy="1143000"/>
          </a:xfrm>
        </p:spPr>
        <p:txBody>
          <a:bodyPr/>
          <a:lstStyle/>
          <a:p>
            <a:r>
              <a:rPr lang="en-US" sz="4000" dirty="0"/>
              <a:t>Presentation Overview</a:t>
            </a:r>
          </a:p>
        </p:txBody>
      </p:sp>
      <p:sp>
        <p:nvSpPr>
          <p:cNvPr id="3" name="Content Placeholder 2"/>
          <p:cNvSpPr>
            <a:spLocks noGrp="1"/>
          </p:cNvSpPr>
          <p:nvPr>
            <p:ph idx="1"/>
          </p:nvPr>
        </p:nvSpPr>
        <p:spPr>
          <a:xfrm>
            <a:off x="547676" y="1560271"/>
            <a:ext cx="8672945" cy="4780578"/>
          </a:xfrm>
        </p:spPr>
        <p:txBody>
          <a:bodyPr>
            <a:normAutofit/>
          </a:bodyPr>
          <a:lstStyle/>
          <a:p>
            <a:r>
              <a:rPr lang="en-US" dirty="0"/>
              <a:t>Introduction to OP&amp;R</a:t>
            </a:r>
          </a:p>
          <a:p>
            <a:r>
              <a:rPr lang="en-US" dirty="0"/>
              <a:t>Why be Prepared?</a:t>
            </a:r>
          </a:p>
          <a:p>
            <a:r>
              <a:rPr lang="en-US" dirty="0"/>
              <a:t>Steps to Preparedness</a:t>
            </a:r>
          </a:p>
          <a:p>
            <a:pPr lvl="1">
              <a:spcBef>
                <a:spcPts val="1000"/>
              </a:spcBef>
            </a:pPr>
            <a:r>
              <a:rPr lang="en-US" sz="2800" dirty="0"/>
              <a:t>Be Informed </a:t>
            </a:r>
          </a:p>
          <a:p>
            <a:pPr lvl="1">
              <a:spcBef>
                <a:spcPts val="1000"/>
              </a:spcBef>
            </a:pPr>
            <a:r>
              <a:rPr lang="en-US" sz="2800" dirty="0"/>
              <a:t>Make a Plan</a:t>
            </a:r>
          </a:p>
          <a:p>
            <a:pPr lvl="1">
              <a:spcBef>
                <a:spcPts val="1000"/>
              </a:spcBef>
            </a:pPr>
            <a:r>
              <a:rPr lang="en-US" sz="2800" dirty="0"/>
              <a:t>Build a Kit</a:t>
            </a:r>
          </a:p>
          <a:p>
            <a:pPr lvl="1">
              <a:spcBef>
                <a:spcPts val="1000"/>
              </a:spcBef>
            </a:pPr>
            <a:r>
              <a:rPr lang="en-US" sz="2800" dirty="0"/>
              <a:t>Get Involved </a:t>
            </a:r>
          </a:p>
          <a:p>
            <a:r>
              <a:rPr lang="en-US" dirty="0"/>
              <a:t>Conclusion/Learn More</a:t>
            </a:r>
          </a:p>
          <a:p>
            <a:endParaRPr lang="en-US" dirty="0"/>
          </a:p>
          <a:p>
            <a:endParaRPr lang="en-US" dirty="0"/>
          </a:p>
        </p:txBody>
      </p:sp>
      <p:pic>
        <p:nvPicPr>
          <p:cNvPr id="4" name="Picture 5"/>
          <p:cNvPicPr>
            <a:picLocks noChangeAspect="1" noChangeArrowheads="1"/>
          </p:cNvPicPr>
          <p:nvPr/>
        </p:nvPicPr>
        <p:blipFill>
          <a:blip r:embed="rId3" cstate="print"/>
          <a:srcRect/>
          <a:stretch>
            <a:fillRect/>
          </a:stretch>
        </p:blipFill>
        <p:spPr bwMode="auto">
          <a:xfrm>
            <a:off x="5007430" y="2075546"/>
            <a:ext cx="3526970" cy="3344090"/>
          </a:xfrm>
          <a:prstGeom prst="rect">
            <a:avLst/>
          </a:prstGeom>
          <a:noFill/>
          <a:ln w="9525">
            <a:noFill/>
            <a:miter lim="800000"/>
            <a:headEnd/>
            <a:tailEnd/>
          </a:ln>
          <a:effectLst/>
        </p:spPr>
      </p:pic>
      <p:sp>
        <p:nvSpPr>
          <p:cNvPr id="5" name="Text Placeholder 23">
            <a:extLst>
              <a:ext uri="{FF2B5EF4-FFF2-40B4-BE49-F238E27FC236}">
                <a16:creationId xmlns:a16="http://schemas.microsoft.com/office/drawing/2014/main" id="{E39AEDB0-70F2-4167-828B-37A58C28272A}"/>
              </a:ext>
            </a:extLst>
          </p:cNvPr>
          <p:cNvSpPr txBox="1">
            <a:spLocks/>
          </p:cNvSpPr>
          <p:nvPr/>
        </p:nvSpPr>
        <p:spPr>
          <a:xfrm>
            <a:off x="457200" y="352490"/>
            <a:ext cx="7886700" cy="447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chemeClr val="tx1">
                    <a:lumMod val="50000"/>
                    <a:lumOff val="50000"/>
                  </a:schemeClr>
                </a:solidFill>
                <a:latin typeface="Georgia" panose="02040502050405020303" pitchFamily="18" charset="0"/>
              </a:rPr>
              <a:t>Office of Preparedness and Response</a:t>
            </a:r>
          </a:p>
        </p:txBody>
      </p:sp>
      <p:cxnSp>
        <p:nvCxnSpPr>
          <p:cNvPr id="6" name="Shape 99">
            <a:extLst>
              <a:ext uri="{FF2B5EF4-FFF2-40B4-BE49-F238E27FC236}">
                <a16:creationId xmlns:a16="http://schemas.microsoft.com/office/drawing/2014/main" id="{D482DD92-F54B-408A-9CBB-3BC323C6AC6D}"/>
              </a:ext>
            </a:extLst>
          </p:cNvPr>
          <p:cNvCxnSpPr>
            <a:cxnSpLocks/>
          </p:cNvCxnSpPr>
          <p:nvPr/>
        </p:nvCxnSpPr>
        <p:spPr>
          <a:xfrm>
            <a:off x="6516130" y="1041990"/>
            <a:ext cx="2627870" cy="0"/>
          </a:xfrm>
          <a:prstGeom prst="straightConnector1">
            <a:avLst/>
          </a:prstGeom>
          <a:noFill/>
          <a:ln w="28575" cap="flat" cmpd="sng">
            <a:solidFill>
              <a:srgbClr val="980000"/>
            </a:solidFill>
            <a:prstDash val="solid"/>
            <a:round/>
            <a:headEnd type="none" w="lg" len="lg"/>
            <a:tailEnd type="none" w="lg" len="lg"/>
          </a:ln>
        </p:spPr>
      </p:cxnSp>
      <p:sp>
        <p:nvSpPr>
          <p:cNvPr id="7" name="Slide Number Placeholder 15">
            <a:extLst>
              <a:ext uri="{FF2B5EF4-FFF2-40B4-BE49-F238E27FC236}">
                <a16:creationId xmlns:a16="http://schemas.microsoft.com/office/drawing/2014/main" id="{F4161EF4-07DD-4BA2-B0D0-C1FD82762433}"/>
              </a:ext>
            </a:extLst>
          </p:cNvPr>
          <p:cNvSpPr txBox="1">
            <a:spLocks/>
          </p:cNvSpPr>
          <p:nvPr/>
        </p:nvSpPr>
        <p:spPr>
          <a:xfrm>
            <a:off x="577712" y="6152495"/>
            <a:ext cx="4992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BE1A8-99A0-BE4B-B404-CE990ED5FA0C}" type="slidenum">
              <a:rPr lang="en-US" sz="1600" smtClean="0">
                <a:solidFill>
                  <a:schemeClr val="tx1">
                    <a:lumMod val="50000"/>
                    <a:lumOff val="50000"/>
                  </a:schemeClr>
                </a:solidFill>
                <a:latin typeface="Times New Roman" panose="02020603050405020304" pitchFamily="18" charset="0"/>
                <a:cs typeface="Times New Roman" panose="02020603050405020304" pitchFamily="18" charset="0"/>
              </a:rPr>
              <a:pPr/>
              <a:t>2</a:t>
            </a:fld>
            <a:endParaRPr lang="en-US" sz="16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350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a:lstStyle/>
          <a:p>
            <a:r>
              <a:rPr lang="en-US" dirty="0"/>
              <a:t>Introduction to OP&amp;R</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a:xfrm>
            <a:off x="628649" y="1353730"/>
            <a:ext cx="8234796" cy="5244496"/>
          </a:xfrm>
        </p:spPr>
        <p:txBody>
          <a:bodyPr>
            <a:normAutofit fontScale="92500" lnSpcReduction="20000"/>
          </a:bodyPr>
          <a:lstStyle/>
          <a:p>
            <a:pPr marL="0" indent="0">
              <a:lnSpc>
                <a:spcPct val="100000"/>
              </a:lnSpc>
              <a:buNone/>
            </a:pPr>
            <a:r>
              <a:rPr lang="en-US" sz="3000" dirty="0"/>
              <a:t>The Office of Preparedness and Response (OP&amp;R) manages two preparedness programs (Public Health Emergency Preparedness and the Hospital Preparedness Programs), collaborating with the following groups:</a:t>
            </a:r>
          </a:p>
          <a:p>
            <a:pPr lvl="1">
              <a:lnSpc>
                <a:spcPct val="100000"/>
              </a:lnSpc>
              <a:spcBef>
                <a:spcPts val="1000"/>
              </a:spcBef>
            </a:pPr>
            <a:r>
              <a:rPr lang="en-US" dirty="0"/>
              <a:t>Local Health Departments </a:t>
            </a:r>
          </a:p>
          <a:p>
            <a:pPr lvl="1">
              <a:lnSpc>
                <a:spcPct val="100000"/>
              </a:lnSpc>
              <a:spcBef>
                <a:spcPts val="1000"/>
              </a:spcBef>
            </a:pPr>
            <a:r>
              <a:rPr lang="en-US" dirty="0"/>
              <a:t>Hospitals  </a:t>
            </a:r>
          </a:p>
          <a:p>
            <a:pPr lvl="1">
              <a:lnSpc>
                <a:spcPct val="100000"/>
              </a:lnSpc>
              <a:spcBef>
                <a:spcPts val="1000"/>
              </a:spcBef>
            </a:pPr>
            <a:r>
              <a:rPr lang="en-US" dirty="0"/>
              <a:t>Healthcare Coalitions</a:t>
            </a:r>
          </a:p>
          <a:p>
            <a:pPr lvl="1">
              <a:lnSpc>
                <a:spcPct val="100000"/>
              </a:lnSpc>
              <a:spcBef>
                <a:spcPts val="1000"/>
              </a:spcBef>
            </a:pPr>
            <a:r>
              <a:rPr lang="en-US" dirty="0"/>
              <a:t>Federally Qualified Health Centers</a:t>
            </a:r>
          </a:p>
          <a:p>
            <a:pPr lvl="1">
              <a:lnSpc>
                <a:spcPct val="100000"/>
              </a:lnSpc>
              <a:spcBef>
                <a:spcPts val="1000"/>
              </a:spcBef>
            </a:pPr>
            <a:r>
              <a:rPr lang="en-US" dirty="0"/>
              <a:t>Maryland Emergency Management Agency </a:t>
            </a:r>
          </a:p>
          <a:p>
            <a:pPr lvl="1">
              <a:lnSpc>
                <a:spcPct val="100000"/>
              </a:lnSpc>
              <a:spcBef>
                <a:spcPts val="1000"/>
              </a:spcBef>
            </a:pPr>
            <a:r>
              <a:rPr lang="en-US" dirty="0"/>
              <a:t>Maryland Institute for Emergency Medical Services Systems</a:t>
            </a:r>
          </a:p>
          <a:p>
            <a:pPr lvl="1">
              <a:lnSpc>
                <a:spcPct val="100000"/>
              </a:lnSpc>
              <a:spcBef>
                <a:spcPts val="1000"/>
              </a:spcBef>
            </a:pPr>
            <a:r>
              <a:rPr lang="en-US" dirty="0"/>
              <a:t>Other local and state partners</a:t>
            </a:r>
          </a:p>
          <a:p>
            <a:pPr lvl="1">
              <a:lnSpc>
                <a:spcPct val="100000"/>
              </a:lnSpc>
              <a:spcBef>
                <a:spcPts val="1000"/>
              </a:spcBef>
            </a:pPr>
            <a:r>
              <a:rPr lang="en-US" dirty="0"/>
              <a:t>Federal partners</a:t>
            </a:r>
          </a:p>
          <a:p>
            <a:endParaRPr lang="en-US" dirty="0"/>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3</a:t>
            </a:fld>
            <a:endParaRPr lang="en-US" dirty="0"/>
          </a:p>
        </p:txBody>
      </p:sp>
      <p:sp>
        <p:nvSpPr>
          <p:cNvPr id="24" name="Text Placeholder 23">
            <a:extLst>
              <a:ext uri="{FF2B5EF4-FFF2-40B4-BE49-F238E27FC236}">
                <a16:creationId xmlns:a16="http://schemas.microsoft.com/office/drawing/2014/main" id="{C8541A88-A89D-0A48-9E7C-9F97B12DBA96}"/>
              </a:ext>
            </a:extLst>
          </p:cNvPr>
          <p:cNvSpPr>
            <a:spLocks noGrp="1"/>
          </p:cNvSpPr>
          <p:nvPr>
            <p:ph type="body" sz="quarter" idx="13"/>
          </p:nvPr>
        </p:nvSpPr>
        <p:spPr/>
        <p:txBody>
          <a:bodyPr/>
          <a:lstStyle/>
          <a:p>
            <a:r>
              <a:rPr lang="en-US" dirty="0"/>
              <a:t>Office of Preparedness and Response</a:t>
            </a:r>
          </a:p>
        </p:txBody>
      </p:sp>
      <p:cxnSp>
        <p:nvCxnSpPr>
          <p:cNvPr id="7" name="Shape 99">
            <a:extLst>
              <a:ext uri="{FF2B5EF4-FFF2-40B4-BE49-F238E27FC236}">
                <a16:creationId xmlns:a16="http://schemas.microsoft.com/office/drawing/2014/main" id="{3FB52765-0798-2743-934D-57DAC3CD6A64}"/>
              </a:ext>
            </a:extLst>
          </p:cNvPr>
          <p:cNvCxnSpPr>
            <a:cxnSpLocks/>
          </p:cNvCxnSpPr>
          <p:nvPr/>
        </p:nvCxnSpPr>
        <p:spPr>
          <a:xfrm>
            <a:off x="6545179" y="1041990"/>
            <a:ext cx="259882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80194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a:lstStyle/>
          <a:p>
            <a:r>
              <a:rPr lang="en-US" dirty="0"/>
              <a:t>Introduction to OP&amp;R</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a:xfrm>
            <a:off x="628650" y="1489665"/>
            <a:ext cx="7886700" cy="4892020"/>
          </a:xfrm>
        </p:spPr>
        <p:txBody>
          <a:bodyPr>
            <a:normAutofit/>
          </a:bodyPr>
          <a:lstStyle/>
          <a:p>
            <a:r>
              <a:rPr lang="en-US" dirty="0"/>
              <a:t>OP&amp;R coordinates the state’s public health and medical response during an emergency, including:</a:t>
            </a:r>
          </a:p>
          <a:p>
            <a:pPr lvl="1"/>
            <a:r>
              <a:rPr lang="en-US" dirty="0"/>
              <a:t>​​​​Infectious disease outbreaks and pandemics</a:t>
            </a:r>
          </a:p>
          <a:p>
            <a:pPr lvl="1"/>
            <a:r>
              <a:rPr lang="en-US" dirty="0"/>
              <a:t>Natural disasters</a:t>
            </a:r>
          </a:p>
          <a:p>
            <a:pPr lvl="1"/>
            <a:r>
              <a:rPr lang="en-US" dirty="0"/>
              <a:t>Acts of terrorism (use of chemical, biological, radiological, nuclear, and explosive weapons)</a:t>
            </a:r>
          </a:p>
          <a:p>
            <a:r>
              <a:rPr lang="en-US" dirty="0"/>
              <a:t>MDH employees may be asked to support response to emergencies</a:t>
            </a:r>
          </a:p>
          <a:p>
            <a:endParaRPr lang="en-US" dirty="0"/>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4</a:t>
            </a:fld>
            <a:endParaRPr lang="en-US" dirty="0"/>
          </a:p>
        </p:txBody>
      </p:sp>
      <p:sp>
        <p:nvSpPr>
          <p:cNvPr id="24" name="Text Placeholder 23">
            <a:extLst>
              <a:ext uri="{FF2B5EF4-FFF2-40B4-BE49-F238E27FC236}">
                <a16:creationId xmlns:a16="http://schemas.microsoft.com/office/drawing/2014/main" id="{C8541A88-A89D-0A48-9E7C-9F97B12DBA96}"/>
              </a:ext>
            </a:extLst>
          </p:cNvPr>
          <p:cNvSpPr>
            <a:spLocks noGrp="1"/>
          </p:cNvSpPr>
          <p:nvPr>
            <p:ph type="body" sz="quarter" idx="13"/>
          </p:nvPr>
        </p:nvSpPr>
        <p:spPr/>
        <p:txBody>
          <a:bodyPr/>
          <a:lstStyle/>
          <a:p>
            <a:r>
              <a:rPr lang="en-US" dirty="0"/>
              <a:t>Office of Preparedness and Response</a:t>
            </a:r>
          </a:p>
        </p:txBody>
      </p:sp>
      <p:cxnSp>
        <p:nvCxnSpPr>
          <p:cNvPr id="7" name="Shape 99">
            <a:extLst>
              <a:ext uri="{FF2B5EF4-FFF2-40B4-BE49-F238E27FC236}">
                <a16:creationId xmlns:a16="http://schemas.microsoft.com/office/drawing/2014/main" id="{3FB52765-0798-2743-934D-57DAC3CD6A64}"/>
              </a:ext>
            </a:extLst>
          </p:cNvPr>
          <p:cNvCxnSpPr>
            <a:cxnSpLocks/>
          </p:cNvCxnSpPr>
          <p:nvPr/>
        </p:nvCxnSpPr>
        <p:spPr>
          <a:xfrm>
            <a:off x="6521116" y="1041990"/>
            <a:ext cx="2622884"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2214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3316-B933-4C58-A038-69E779776222}"/>
              </a:ext>
            </a:extLst>
          </p:cNvPr>
          <p:cNvSpPr>
            <a:spLocks noGrp="1"/>
          </p:cNvSpPr>
          <p:nvPr>
            <p:ph type="title"/>
          </p:nvPr>
        </p:nvSpPr>
        <p:spPr/>
        <p:txBody>
          <a:bodyPr/>
          <a:lstStyle/>
          <a:p>
            <a:r>
              <a:rPr lang="en-US" dirty="0"/>
              <a:t>MDH Emergency Response</a:t>
            </a:r>
          </a:p>
        </p:txBody>
      </p:sp>
      <p:pic>
        <p:nvPicPr>
          <p:cNvPr id="9" name="Content Placeholder 8">
            <a:extLst>
              <a:ext uri="{FF2B5EF4-FFF2-40B4-BE49-F238E27FC236}">
                <a16:creationId xmlns:a16="http://schemas.microsoft.com/office/drawing/2014/main" id="{413363C5-B1D9-4214-8567-2ED2656EF28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7695" y="1515978"/>
            <a:ext cx="3844091" cy="2562727"/>
          </a:xfrm>
        </p:spPr>
      </p:pic>
      <p:sp>
        <p:nvSpPr>
          <p:cNvPr id="4" name="Slide Number Placeholder 3">
            <a:extLst>
              <a:ext uri="{FF2B5EF4-FFF2-40B4-BE49-F238E27FC236}">
                <a16:creationId xmlns:a16="http://schemas.microsoft.com/office/drawing/2014/main" id="{E2EEAA8D-1454-4BA6-8296-FE86878B40A0}"/>
              </a:ext>
            </a:extLst>
          </p:cNvPr>
          <p:cNvSpPr>
            <a:spLocks noGrp="1"/>
          </p:cNvSpPr>
          <p:nvPr>
            <p:ph type="sldNum" sz="quarter" idx="12"/>
          </p:nvPr>
        </p:nvSpPr>
        <p:spPr/>
        <p:txBody>
          <a:bodyPr/>
          <a:lstStyle/>
          <a:p>
            <a:fld id="{EB4BE1A8-99A0-BE4B-B404-CE990ED5FA0C}" type="slidenum">
              <a:rPr lang="en-US" smtClean="0"/>
              <a:pPr/>
              <a:t>5</a:t>
            </a:fld>
            <a:endParaRPr lang="en-US" dirty="0"/>
          </a:p>
        </p:txBody>
      </p:sp>
      <p:sp>
        <p:nvSpPr>
          <p:cNvPr id="5" name="Text Placeholder 4">
            <a:extLst>
              <a:ext uri="{FF2B5EF4-FFF2-40B4-BE49-F238E27FC236}">
                <a16:creationId xmlns:a16="http://schemas.microsoft.com/office/drawing/2014/main" id="{2F186D5B-DFC4-4BB3-9CD5-0363ED895E3F}"/>
              </a:ext>
            </a:extLst>
          </p:cNvPr>
          <p:cNvSpPr>
            <a:spLocks noGrp="1"/>
          </p:cNvSpPr>
          <p:nvPr>
            <p:ph type="body" sz="quarter" idx="13"/>
          </p:nvPr>
        </p:nvSpPr>
        <p:spPr/>
        <p:txBody>
          <a:bodyPr/>
          <a:lstStyle/>
          <a:p>
            <a:r>
              <a:rPr lang="en-US" dirty="0"/>
              <a:t>Office of Preparedness and Response</a:t>
            </a:r>
          </a:p>
          <a:p>
            <a:endParaRPr lang="en-US" dirty="0"/>
          </a:p>
        </p:txBody>
      </p:sp>
      <p:cxnSp>
        <p:nvCxnSpPr>
          <p:cNvPr id="6" name="Shape 99">
            <a:extLst>
              <a:ext uri="{FF2B5EF4-FFF2-40B4-BE49-F238E27FC236}">
                <a16:creationId xmlns:a16="http://schemas.microsoft.com/office/drawing/2014/main" id="{02A0E469-CD9E-4A82-8D3C-BA7D81AB463E}"/>
              </a:ext>
            </a:extLst>
          </p:cNvPr>
          <p:cNvCxnSpPr>
            <a:cxnSpLocks/>
          </p:cNvCxnSpPr>
          <p:nvPr/>
        </p:nvCxnSpPr>
        <p:spPr>
          <a:xfrm>
            <a:off x="7940842" y="1041990"/>
            <a:ext cx="1203158" cy="0"/>
          </a:xfrm>
          <a:prstGeom prst="straightConnector1">
            <a:avLst/>
          </a:prstGeom>
          <a:noFill/>
          <a:ln w="28575" cap="flat" cmpd="sng">
            <a:solidFill>
              <a:srgbClr val="980000"/>
            </a:solidFill>
            <a:prstDash val="solid"/>
            <a:round/>
            <a:headEnd type="none" w="lg" len="lg"/>
            <a:tailEnd type="none" w="lg" len="lg"/>
          </a:ln>
        </p:spPr>
      </p:cxnSp>
      <p:pic>
        <p:nvPicPr>
          <p:cNvPr id="11" name="Picture 10">
            <a:extLst>
              <a:ext uri="{FF2B5EF4-FFF2-40B4-BE49-F238E27FC236}">
                <a16:creationId xmlns:a16="http://schemas.microsoft.com/office/drawing/2014/main" id="{7C53F6E6-8FA5-499D-AB41-B0CC7757D6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658" b="13372"/>
          <a:stretch/>
        </p:blipFill>
        <p:spPr>
          <a:xfrm>
            <a:off x="4711984" y="3838074"/>
            <a:ext cx="3944445" cy="2424919"/>
          </a:xfrm>
          <a:prstGeom prst="rect">
            <a:avLst/>
          </a:prstGeom>
        </p:spPr>
      </p:pic>
      <p:pic>
        <p:nvPicPr>
          <p:cNvPr id="13" name="Picture 12">
            <a:extLst>
              <a:ext uri="{FF2B5EF4-FFF2-40B4-BE49-F238E27FC236}">
                <a16:creationId xmlns:a16="http://schemas.microsoft.com/office/drawing/2014/main" id="{8A3CD5BB-9C4E-4047-ADE7-E943507B54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1435"/>
          <a:stretch/>
        </p:blipFill>
        <p:spPr>
          <a:xfrm>
            <a:off x="727910" y="4286221"/>
            <a:ext cx="3844090" cy="1976772"/>
          </a:xfrm>
          <a:prstGeom prst="rect">
            <a:avLst/>
          </a:prstGeom>
        </p:spPr>
      </p:pic>
      <p:pic>
        <p:nvPicPr>
          <p:cNvPr id="15" name="Picture 14">
            <a:extLst>
              <a:ext uri="{FF2B5EF4-FFF2-40B4-BE49-F238E27FC236}">
                <a16:creationId xmlns:a16="http://schemas.microsoft.com/office/drawing/2014/main" id="{82B2077B-50B6-4967-9123-B197863C7866}"/>
              </a:ext>
            </a:extLst>
          </p:cNvPr>
          <p:cNvPicPr>
            <a:picLocks noChangeAspect="1"/>
          </p:cNvPicPr>
          <p:nvPr/>
        </p:nvPicPr>
        <p:blipFill rotWithShape="1">
          <a:blip r:embed="rId6">
            <a:extLst>
              <a:ext uri="{28A0092B-C50C-407E-A947-70E740481C1C}">
                <a14:useLocalDpi xmlns:a14="http://schemas.microsoft.com/office/drawing/2010/main" val="0"/>
              </a:ext>
            </a:extLst>
          </a:blip>
          <a:srcRect b="24692"/>
          <a:stretch/>
        </p:blipFill>
        <p:spPr>
          <a:xfrm>
            <a:off x="4722198" y="1515978"/>
            <a:ext cx="3934231" cy="2222078"/>
          </a:xfrm>
          <a:prstGeom prst="rect">
            <a:avLst/>
          </a:prstGeom>
        </p:spPr>
      </p:pic>
    </p:spTree>
    <p:extLst>
      <p:ext uri="{BB962C8B-B14F-4D97-AF65-F5344CB8AC3E}">
        <p14:creationId xmlns:p14="http://schemas.microsoft.com/office/powerpoint/2010/main" val="25527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064A-730F-46C4-A24F-2192F4A29E11}"/>
              </a:ext>
            </a:extLst>
          </p:cNvPr>
          <p:cNvSpPr>
            <a:spLocks noGrp="1"/>
          </p:cNvSpPr>
          <p:nvPr>
            <p:ph type="title"/>
          </p:nvPr>
        </p:nvSpPr>
        <p:spPr/>
        <p:txBody>
          <a:bodyPr/>
          <a:lstStyle/>
          <a:p>
            <a:r>
              <a:rPr lang="en-US" dirty="0"/>
              <a:t>COVID-19 Response</a:t>
            </a:r>
          </a:p>
        </p:txBody>
      </p:sp>
      <p:sp>
        <p:nvSpPr>
          <p:cNvPr id="3" name="Content Placeholder 2">
            <a:extLst>
              <a:ext uri="{FF2B5EF4-FFF2-40B4-BE49-F238E27FC236}">
                <a16:creationId xmlns:a16="http://schemas.microsoft.com/office/drawing/2014/main" id="{82E38FDF-85F8-40C6-A231-A9BD32D426F6}"/>
              </a:ext>
            </a:extLst>
          </p:cNvPr>
          <p:cNvSpPr>
            <a:spLocks noGrp="1"/>
          </p:cNvSpPr>
          <p:nvPr>
            <p:ph idx="1"/>
          </p:nvPr>
        </p:nvSpPr>
        <p:spPr/>
        <p:txBody>
          <a:bodyPr/>
          <a:lstStyle/>
          <a:p>
            <a:r>
              <a:rPr lang="en-US" dirty="0"/>
              <a:t>Assist with providing guidance to support policy decisions</a:t>
            </a:r>
          </a:p>
          <a:p>
            <a:pPr marL="0" indent="0">
              <a:buNone/>
            </a:pPr>
            <a:endParaRPr lang="en-US" dirty="0"/>
          </a:p>
          <a:p>
            <a:r>
              <a:rPr lang="en-US" dirty="0"/>
              <a:t>MDH Call Center</a:t>
            </a:r>
          </a:p>
          <a:p>
            <a:endParaRPr lang="en-US" dirty="0"/>
          </a:p>
          <a:p>
            <a:r>
              <a:rPr lang="en-US"/>
              <a:t>Logistical Support</a:t>
            </a:r>
            <a:endParaRPr lang="en-US" dirty="0"/>
          </a:p>
        </p:txBody>
      </p:sp>
      <p:sp>
        <p:nvSpPr>
          <p:cNvPr id="4" name="Slide Number Placeholder 3">
            <a:extLst>
              <a:ext uri="{FF2B5EF4-FFF2-40B4-BE49-F238E27FC236}">
                <a16:creationId xmlns:a16="http://schemas.microsoft.com/office/drawing/2014/main" id="{6F4208B4-E764-4528-A89C-536759862364}"/>
              </a:ext>
            </a:extLst>
          </p:cNvPr>
          <p:cNvSpPr>
            <a:spLocks noGrp="1"/>
          </p:cNvSpPr>
          <p:nvPr>
            <p:ph type="sldNum" sz="quarter" idx="12"/>
          </p:nvPr>
        </p:nvSpPr>
        <p:spPr/>
        <p:txBody>
          <a:bodyPr/>
          <a:lstStyle/>
          <a:p>
            <a:fld id="{EB4BE1A8-99A0-BE4B-B404-CE990ED5FA0C}" type="slidenum">
              <a:rPr lang="en-US" smtClean="0"/>
              <a:pPr/>
              <a:t>6</a:t>
            </a:fld>
            <a:endParaRPr lang="en-US" dirty="0"/>
          </a:p>
        </p:txBody>
      </p:sp>
      <p:sp>
        <p:nvSpPr>
          <p:cNvPr id="5" name="Text Placeholder 4">
            <a:extLst>
              <a:ext uri="{FF2B5EF4-FFF2-40B4-BE49-F238E27FC236}">
                <a16:creationId xmlns:a16="http://schemas.microsoft.com/office/drawing/2014/main" id="{D06CC895-B8CD-484B-8C09-42D4CF2A98B1}"/>
              </a:ext>
            </a:extLst>
          </p:cNvPr>
          <p:cNvSpPr>
            <a:spLocks noGrp="1"/>
          </p:cNvSpPr>
          <p:nvPr>
            <p:ph type="body" sz="quarter" idx="13"/>
          </p:nvPr>
        </p:nvSpPr>
        <p:spPr/>
        <p:txBody>
          <a:bodyPr/>
          <a:lstStyle/>
          <a:p>
            <a:r>
              <a:rPr lang="en-US" dirty="0"/>
              <a:t>Office of Preparedness and Response</a:t>
            </a:r>
          </a:p>
        </p:txBody>
      </p:sp>
    </p:spTree>
    <p:extLst>
      <p:ext uri="{BB962C8B-B14F-4D97-AF65-F5344CB8AC3E}">
        <p14:creationId xmlns:p14="http://schemas.microsoft.com/office/powerpoint/2010/main" val="30298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693"/>
            <a:ext cx="8229600" cy="1143000"/>
          </a:xfrm>
        </p:spPr>
        <p:txBody>
          <a:bodyPr/>
          <a:lstStyle/>
          <a:p>
            <a:r>
              <a:rPr lang="en-US" sz="4000" dirty="0"/>
              <a:t>Why Be Prepared?</a:t>
            </a:r>
          </a:p>
        </p:txBody>
      </p:sp>
      <p:sp>
        <p:nvSpPr>
          <p:cNvPr id="3" name="Content Placeholder 2"/>
          <p:cNvSpPr>
            <a:spLocks noGrp="1"/>
          </p:cNvSpPr>
          <p:nvPr>
            <p:ph idx="1"/>
          </p:nvPr>
        </p:nvSpPr>
        <p:spPr>
          <a:xfrm>
            <a:off x="457200" y="1457239"/>
            <a:ext cx="8229600" cy="4733260"/>
          </a:xfrm>
        </p:spPr>
        <p:txBody>
          <a:bodyPr/>
          <a:lstStyle/>
          <a:p>
            <a:r>
              <a:rPr lang="en-US" altLang="en-US" dirty="0"/>
              <a:t>Emergency resources in your community may be limited</a:t>
            </a:r>
          </a:p>
          <a:p>
            <a:r>
              <a:rPr lang="en-US" altLang="en-US" dirty="0"/>
              <a:t>Reduce fear and anxiety</a:t>
            </a:r>
          </a:p>
          <a:p>
            <a:r>
              <a:rPr lang="en-US" altLang="en-US" dirty="0"/>
              <a:t>Help you and those around you</a:t>
            </a:r>
            <a:endParaRPr lang="en-US" altLang="en-US" sz="3200" dirty="0"/>
          </a:p>
          <a:p>
            <a:endParaRPr lang="en-US" dirty="0"/>
          </a:p>
        </p:txBody>
      </p:sp>
      <p:pic>
        <p:nvPicPr>
          <p:cNvPr id="9" name="Picture 9" descr="C:\Users\ADriesse\Desktop\Icons\Parents with Kids.png"/>
          <p:cNvPicPr>
            <a:picLocks noChangeAspect="1" noChangeArrowheads="1"/>
          </p:cNvPicPr>
          <p:nvPr/>
        </p:nvPicPr>
        <p:blipFill>
          <a:blip r:embed="rId3" cstate="print"/>
          <a:srcRect/>
          <a:stretch>
            <a:fillRect/>
          </a:stretch>
        </p:blipFill>
        <p:spPr bwMode="auto">
          <a:xfrm>
            <a:off x="3396521" y="3940624"/>
            <a:ext cx="2558189" cy="1701574"/>
          </a:xfrm>
          <a:prstGeom prst="rect">
            <a:avLst/>
          </a:prstGeom>
          <a:noFill/>
        </p:spPr>
      </p:pic>
      <p:pic>
        <p:nvPicPr>
          <p:cNvPr id="10" name="Picture 8" descr="C:\Users\ADriesse\Desktop\Icons\Seniors.png"/>
          <p:cNvPicPr>
            <a:picLocks noChangeAspect="1" noChangeArrowheads="1"/>
          </p:cNvPicPr>
          <p:nvPr/>
        </p:nvPicPr>
        <p:blipFill>
          <a:blip r:embed="rId4" cstate="print"/>
          <a:srcRect/>
          <a:stretch>
            <a:fillRect/>
          </a:stretch>
        </p:blipFill>
        <p:spPr bwMode="auto">
          <a:xfrm>
            <a:off x="1036866" y="4009726"/>
            <a:ext cx="1553934" cy="1632472"/>
          </a:xfrm>
          <a:prstGeom prst="rect">
            <a:avLst/>
          </a:prstGeom>
          <a:noFill/>
        </p:spPr>
      </p:pic>
      <p:pic>
        <p:nvPicPr>
          <p:cNvPr id="11" name="Picture 3"/>
          <p:cNvPicPr>
            <a:picLocks noChangeAspect="1" noChangeArrowheads="1"/>
          </p:cNvPicPr>
          <p:nvPr/>
        </p:nvPicPr>
        <p:blipFill>
          <a:blip r:embed="rId5" cstate="print"/>
          <a:srcRect/>
          <a:stretch>
            <a:fillRect/>
          </a:stretch>
        </p:blipFill>
        <p:spPr bwMode="auto">
          <a:xfrm>
            <a:off x="6691307" y="4079420"/>
            <a:ext cx="1809757" cy="1562778"/>
          </a:xfrm>
          <a:prstGeom prst="rect">
            <a:avLst/>
          </a:prstGeom>
          <a:noFill/>
          <a:ln w="9525">
            <a:noFill/>
            <a:miter lim="800000"/>
            <a:headEnd/>
            <a:tailEnd/>
          </a:ln>
        </p:spPr>
      </p:pic>
      <p:sp>
        <p:nvSpPr>
          <p:cNvPr id="7" name="Text Placeholder 23">
            <a:extLst>
              <a:ext uri="{FF2B5EF4-FFF2-40B4-BE49-F238E27FC236}">
                <a16:creationId xmlns:a16="http://schemas.microsoft.com/office/drawing/2014/main" id="{052F62EF-360A-4D28-908A-564716B1B09D}"/>
              </a:ext>
            </a:extLst>
          </p:cNvPr>
          <p:cNvSpPr txBox="1">
            <a:spLocks/>
          </p:cNvSpPr>
          <p:nvPr/>
        </p:nvSpPr>
        <p:spPr>
          <a:xfrm>
            <a:off x="457200" y="179067"/>
            <a:ext cx="7886700" cy="447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chemeClr val="tx1">
                    <a:lumMod val="50000"/>
                    <a:lumOff val="50000"/>
                  </a:schemeClr>
                </a:solidFill>
                <a:latin typeface="Georgia" panose="02040502050405020303" pitchFamily="18" charset="0"/>
              </a:rPr>
              <a:t>Office of Preparedness and Response</a:t>
            </a:r>
          </a:p>
        </p:txBody>
      </p:sp>
      <p:cxnSp>
        <p:nvCxnSpPr>
          <p:cNvPr id="8" name="Shape 99">
            <a:extLst>
              <a:ext uri="{FF2B5EF4-FFF2-40B4-BE49-F238E27FC236}">
                <a16:creationId xmlns:a16="http://schemas.microsoft.com/office/drawing/2014/main" id="{C367381C-0978-4ED5-9E21-6B255B78C1C3}"/>
              </a:ext>
            </a:extLst>
          </p:cNvPr>
          <p:cNvCxnSpPr>
            <a:cxnSpLocks/>
          </p:cNvCxnSpPr>
          <p:nvPr/>
        </p:nvCxnSpPr>
        <p:spPr>
          <a:xfrm>
            <a:off x="5404022" y="1041990"/>
            <a:ext cx="3739978" cy="0"/>
          </a:xfrm>
          <a:prstGeom prst="straightConnector1">
            <a:avLst/>
          </a:prstGeom>
          <a:noFill/>
          <a:ln w="28575" cap="flat" cmpd="sng">
            <a:solidFill>
              <a:srgbClr val="980000"/>
            </a:solidFill>
            <a:prstDash val="solid"/>
            <a:round/>
            <a:headEnd type="none" w="lg" len="lg"/>
            <a:tailEnd type="none" w="lg" len="lg"/>
          </a:ln>
        </p:spPr>
      </p:cxnSp>
      <p:sp>
        <p:nvSpPr>
          <p:cNvPr id="12" name="Slide Number Placeholder 15">
            <a:extLst>
              <a:ext uri="{FF2B5EF4-FFF2-40B4-BE49-F238E27FC236}">
                <a16:creationId xmlns:a16="http://schemas.microsoft.com/office/drawing/2014/main" id="{C3B13327-314A-4D05-8C56-FE338C59A62E}"/>
              </a:ext>
            </a:extLst>
          </p:cNvPr>
          <p:cNvSpPr txBox="1">
            <a:spLocks/>
          </p:cNvSpPr>
          <p:nvPr/>
        </p:nvSpPr>
        <p:spPr>
          <a:xfrm>
            <a:off x="577712" y="6152495"/>
            <a:ext cx="4992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BE1A8-99A0-BE4B-B404-CE990ED5FA0C}" type="slidenum">
              <a:rPr lang="en-US" sz="1600" smtClean="0">
                <a:solidFill>
                  <a:schemeClr val="tx1">
                    <a:lumMod val="50000"/>
                    <a:lumOff val="50000"/>
                  </a:schemeClr>
                </a:solidFill>
                <a:latin typeface="Times New Roman" panose="02020603050405020304" pitchFamily="18" charset="0"/>
                <a:cs typeface="Times New Roman" panose="02020603050405020304" pitchFamily="18" charset="0"/>
              </a:rPr>
              <a:pPr/>
              <a:t>7</a:t>
            </a:fld>
            <a:endParaRPr lang="en-US" sz="16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737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15"/>
            <a:ext cx="8229600" cy="1143000"/>
          </a:xfrm>
        </p:spPr>
        <p:txBody>
          <a:bodyPr/>
          <a:lstStyle/>
          <a:p>
            <a:r>
              <a:rPr lang="en-US" sz="4000" dirty="0"/>
              <a:t>Steps to Preparedness</a:t>
            </a:r>
          </a:p>
        </p:txBody>
      </p:sp>
      <p:pic>
        <p:nvPicPr>
          <p:cNvPr id="5130" name="Picture 10" descr="C:\Users\ADriesse\AppData\Local\Microsoft\Windows\Temporary Internet Files\Content.IE5\2TBCOLSK\443px-Aiga_stairs.svg[1].png"/>
          <p:cNvPicPr>
            <a:picLocks noChangeAspect="1" noChangeArrowheads="1"/>
          </p:cNvPicPr>
          <p:nvPr/>
        </p:nvPicPr>
        <p:blipFill>
          <a:blip r:embed="rId3" cstate="print"/>
          <a:srcRect/>
          <a:stretch>
            <a:fillRect/>
          </a:stretch>
        </p:blipFill>
        <p:spPr bwMode="auto">
          <a:xfrm>
            <a:off x="2417572" y="2084931"/>
            <a:ext cx="4798559" cy="3975330"/>
          </a:xfrm>
          <a:prstGeom prst="rect">
            <a:avLst/>
          </a:prstGeom>
          <a:noFill/>
        </p:spPr>
      </p:pic>
      <p:sp>
        <p:nvSpPr>
          <p:cNvPr id="13" name="TextBox 12"/>
          <p:cNvSpPr txBox="1"/>
          <p:nvPr/>
        </p:nvSpPr>
        <p:spPr>
          <a:xfrm>
            <a:off x="947057" y="4875258"/>
            <a:ext cx="273231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Be Informed</a:t>
            </a:r>
          </a:p>
        </p:txBody>
      </p:sp>
      <p:sp>
        <p:nvSpPr>
          <p:cNvPr id="14" name="TextBox 13"/>
          <p:cNvSpPr txBox="1"/>
          <p:nvPr/>
        </p:nvSpPr>
        <p:spPr>
          <a:xfrm>
            <a:off x="3325290" y="2234882"/>
            <a:ext cx="2732314"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Get Involved</a:t>
            </a:r>
          </a:p>
        </p:txBody>
      </p:sp>
      <p:sp>
        <p:nvSpPr>
          <p:cNvPr id="15" name="TextBox 14"/>
          <p:cNvSpPr txBox="1"/>
          <p:nvPr/>
        </p:nvSpPr>
        <p:spPr>
          <a:xfrm>
            <a:off x="2623751" y="3056827"/>
            <a:ext cx="2732314"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Build a Kit</a:t>
            </a:r>
          </a:p>
        </p:txBody>
      </p:sp>
      <p:sp>
        <p:nvSpPr>
          <p:cNvPr id="16" name="TextBox 15"/>
          <p:cNvSpPr txBox="1"/>
          <p:nvPr/>
        </p:nvSpPr>
        <p:spPr>
          <a:xfrm>
            <a:off x="1730828" y="3913573"/>
            <a:ext cx="273231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Make a Plan</a:t>
            </a:r>
          </a:p>
        </p:txBody>
      </p:sp>
      <p:sp>
        <p:nvSpPr>
          <p:cNvPr id="17" name="TextBox 16"/>
          <p:cNvSpPr txBox="1"/>
          <p:nvPr/>
        </p:nvSpPr>
        <p:spPr>
          <a:xfrm>
            <a:off x="5638799" y="1381652"/>
            <a:ext cx="3048001"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Preparedness</a:t>
            </a:r>
            <a:r>
              <a:rPr lang="en-US" sz="3200" dirty="0">
                <a:latin typeface="Times New Roman" panose="02020603050405020304" pitchFamily="18" charset="0"/>
                <a:cs typeface="Times New Roman" panose="02020603050405020304" pitchFamily="18" charset="0"/>
              </a:rPr>
              <a:t>!</a:t>
            </a:r>
          </a:p>
        </p:txBody>
      </p:sp>
      <p:sp>
        <p:nvSpPr>
          <p:cNvPr id="9" name="Text Placeholder 23">
            <a:extLst>
              <a:ext uri="{FF2B5EF4-FFF2-40B4-BE49-F238E27FC236}">
                <a16:creationId xmlns:a16="http://schemas.microsoft.com/office/drawing/2014/main" id="{D55741A4-3C8A-48BA-825A-6BEA0737750A}"/>
              </a:ext>
            </a:extLst>
          </p:cNvPr>
          <p:cNvSpPr txBox="1">
            <a:spLocks/>
          </p:cNvSpPr>
          <p:nvPr/>
        </p:nvSpPr>
        <p:spPr>
          <a:xfrm>
            <a:off x="457200" y="179067"/>
            <a:ext cx="7886700" cy="447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chemeClr val="tx1">
                    <a:lumMod val="50000"/>
                    <a:lumOff val="50000"/>
                  </a:schemeClr>
                </a:solidFill>
                <a:latin typeface="Georgia" panose="02040502050405020303" pitchFamily="18" charset="0"/>
              </a:rPr>
              <a:t>Office of Preparedness and Response</a:t>
            </a:r>
          </a:p>
        </p:txBody>
      </p:sp>
      <p:cxnSp>
        <p:nvCxnSpPr>
          <p:cNvPr id="10" name="Shape 99">
            <a:extLst>
              <a:ext uri="{FF2B5EF4-FFF2-40B4-BE49-F238E27FC236}">
                <a16:creationId xmlns:a16="http://schemas.microsoft.com/office/drawing/2014/main" id="{253DAEE4-1AA3-4CF6-9D3A-D1618E0033A1}"/>
              </a:ext>
            </a:extLst>
          </p:cNvPr>
          <p:cNvCxnSpPr>
            <a:cxnSpLocks/>
          </p:cNvCxnSpPr>
          <p:nvPr/>
        </p:nvCxnSpPr>
        <p:spPr>
          <a:xfrm>
            <a:off x="6441989" y="1041990"/>
            <a:ext cx="2702011" cy="0"/>
          </a:xfrm>
          <a:prstGeom prst="straightConnector1">
            <a:avLst/>
          </a:prstGeom>
          <a:noFill/>
          <a:ln w="28575" cap="flat" cmpd="sng">
            <a:solidFill>
              <a:srgbClr val="980000"/>
            </a:solidFill>
            <a:prstDash val="solid"/>
            <a:round/>
            <a:headEnd type="none" w="lg" len="lg"/>
            <a:tailEnd type="none" w="lg" len="lg"/>
          </a:ln>
        </p:spPr>
      </p:cxnSp>
      <p:sp>
        <p:nvSpPr>
          <p:cNvPr id="11" name="Slide Number Placeholder 15">
            <a:extLst>
              <a:ext uri="{FF2B5EF4-FFF2-40B4-BE49-F238E27FC236}">
                <a16:creationId xmlns:a16="http://schemas.microsoft.com/office/drawing/2014/main" id="{EED920D5-7547-49B0-8131-1008B9D124E2}"/>
              </a:ext>
            </a:extLst>
          </p:cNvPr>
          <p:cNvSpPr txBox="1">
            <a:spLocks/>
          </p:cNvSpPr>
          <p:nvPr/>
        </p:nvSpPr>
        <p:spPr>
          <a:xfrm>
            <a:off x="577712" y="6152495"/>
            <a:ext cx="4992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BE1A8-99A0-BE4B-B404-CE990ED5FA0C}" type="slidenum">
              <a:rPr lang="en-US" sz="1600" smtClean="0">
                <a:solidFill>
                  <a:schemeClr val="tx1">
                    <a:lumMod val="50000"/>
                    <a:lumOff val="50000"/>
                  </a:schemeClr>
                </a:solidFill>
                <a:latin typeface="Times New Roman" panose="02020603050405020304" pitchFamily="18" charset="0"/>
                <a:cs typeface="Times New Roman" panose="02020603050405020304" pitchFamily="18" charset="0"/>
              </a:rPr>
              <a:pPr/>
              <a:t>8</a:t>
            </a:fld>
            <a:endParaRPr lang="en-US" sz="16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007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wipe(down)">
                                      <p:cBhvr>
                                        <p:cTn id="7" dur="500"/>
                                        <p:tgtEl>
                                          <p:spTgt spid="51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2000"/>
                                        <p:tgtEl>
                                          <p:spTgt spid="17"/>
                                        </p:tgtEl>
                                      </p:cBhvr>
                                    </p:animEffect>
                                    <p:anim calcmode="lin" valueType="num">
                                      <p:cBhvr>
                                        <p:cTn id="37" dur="2000" fill="hold"/>
                                        <p:tgtEl>
                                          <p:spTgt spid="17"/>
                                        </p:tgtEl>
                                        <p:attrNameLst>
                                          <p:attrName>ppt_w</p:attrName>
                                        </p:attrNameLst>
                                      </p:cBhvr>
                                      <p:tavLst>
                                        <p:tav tm="0" fmla="#ppt_w*sin(2.5*pi*$)">
                                          <p:val>
                                            <p:fltVal val="0"/>
                                          </p:val>
                                        </p:tav>
                                        <p:tav tm="100000">
                                          <p:val>
                                            <p:fltVal val="1"/>
                                          </p:val>
                                        </p:tav>
                                      </p:tavLst>
                                    </p:anim>
                                    <p:anim calcmode="lin" valueType="num">
                                      <p:cBhvr>
                                        <p:cTn id="38"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0C76995-BCF3-B747-B39C-A4384005EDE2}"/>
              </a:ext>
            </a:extLst>
          </p:cNvPr>
          <p:cNvSpPr>
            <a:spLocks noGrp="1"/>
          </p:cNvSpPr>
          <p:nvPr>
            <p:ph type="title"/>
          </p:nvPr>
        </p:nvSpPr>
        <p:spPr/>
        <p:txBody>
          <a:bodyPr/>
          <a:lstStyle/>
          <a:p>
            <a:r>
              <a:rPr lang="en-US" dirty="0"/>
              <a:t>Maryland Responds</a:t>
            </a:r>
          </a:p>
        </p:txBody>
      </p:sp>
      <p:sp>
        <p:nvSpPr>
          <p:cNvPr id="23" name="Content Placeholder 22">
            <a:extLst>
              <a:ext uri="{FF2B5EF4-FFF2-40B4-BE49-F238E27FC236}">
                <a16:creationId xmlns:a16="http://schemas.microsoft.com/office/drawing/2014/main" id="{7278FD4F-1C2B-2942-8D0C-53768DC840CC}"/>
              </a:ext>
            </a:extLst>
          </p:cNvPr>
          <p:cNvSpPr>
            <a:spLocks noGrp="1"/>
          </p:cNvSpPr>
          <p:nvPr>
            <p:ph idx="1"/>
          </p:nvPr>
        </p:nvSpPr>
        <p:spPr/>
        <p:txBody>
          <a:bodyPr>
            <a:normAutofit/>
          </a:bodyPr>
          <a:lstStyle/>
          <a:p>
            <a:r>
              <a:rPr lang="en-US" dirty="0"/>
              <a:t>OP&amp;R and local health departments coordinate the community-based volunteer program</a:t>
            </a:r>
          </a:p>
          <a:p>
            <a:r>
              <a:rPr lang="en-US" dirty="0"/>
              <a:t>Supports public health initiatives and response capabilities in Maryland</a:t>
            </a:r>
          </a:p>
          <a:p>
            <a:r>
              <a:rPr lang="en-US" dirty="0"/>
              <a:t>Assists MDH and local health departments with disaster and emergency response and recovery </a:t>
            </a:r>
          </a:p>
          <a:p>
            <a:r>
              <a:rPr lang="en-US" dirty="0"/>
              <a:t>Volunteers include physicians, nurses, and other health professionals, as well as non-clinician community members </a:t>
            </a:r>
          </a:p>
        </p:txBody>
      </p:sp>
      <p:sp>
        <p:nvSpPr>
          <p:cNvPr id="16" name="Slide Number Placeholder 15">
            <a:extLst>
              <a:ext uri="{FF2B5EF4-FFF2-40B4-BE49-F238E27FC236}">
                <a16:creationId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9</a:t>
            </a:fld>
            <a:endParaRPr lang="en-US" dirty="0"/>
          </a:p>
        </p:txBody>
      </p:sp>
      <p:sp>
        <p:nvSpPr>
          <p:cNvPr id="24" name="Text Placeholder 23">
            <a:extLst>
              <a:ext uri="{FF2B5EF4-FFF2-40B4-BE49-F238E27FC236}">
                <a16:creationId xmlns:a16="http://schemas.microsoft.com/office/drawing/2014/main" id="{C8541A88-A89D-0A48-9E7C-9F97B12DBA96}"/>
              </a:ext>
            </a:extLst>
          </p:cNvPr>
          <p:cNvSpPr>
            <a:spLocks noGrp="1"/>
          </p:cNvSpPr>
          <p:nvPr>
            <p:ph type="body" sz="quarter" idx="13"/>
          </p:nvPr>
        </p:nvSpPr>
        <p:spPr/>
        <p:txBody>
          <a:bodyPr/>
          <a:lstStyle/>
          <a:p>
            <a:r>
              <a:rPr lang="en-US" dirty="0"/>
              <a:t>Office of Preparedness and Response</a:t>
            </a:r>
          </a:p>
        </p:txBody>
      </p:sp>
      <p:cxnSp>
        <p:nvCxnSpPr>
          <p:cNvPr id="7" name="Shape 99">
            <a:extLst>
              <a:ext uri="{FF2B5EF4-FFF2-40B4-BE49-F238E27FC236}">
                <a16:creationId xmlns:a16="http://schemas.microsoft.com/office/drawing/2014/main" id="{3FB52765-0798-2743-934D-57DAC3CD6A64}"/>
              </a:ext>
            </a:extLst>
          </p:cNvPr>
          <p:cNvCxnSpPr>
            <a:cxnSpLocks/>
          </p:cNvCxnSpPr>
          <p:nvPr/>
        </p:nvCxnSpPr>
        <p:spPr>
          <a:xfrm>
            <a:off x="6216242" y="1041990"/>
            <a:ext cx="2927758"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610560938"/>
      </p:ext>
    </p:extLst>
  </p:cSld>
  <p:clrMapOvr>
    <a:masterClrMapping/>
  </p:clrMapOvr>
</p:sld>
</file>

<file path=ppt/theme/theme1.xml><?xml version="1.0" encoding="utf-8"?>
<a:theme xmlns:a="http://schemas.openxmlformats.org/drawingml/2006/main" name="mdh_powerpoint_template_standard_sept2019 (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978019238B4449B333C1622D23B9B4" ma:contentTypeVersion="12" ma:contentTypeDescription="Create a new document." ma:contentTypeScope="" ma:versionID="702e9bd371d43a472e77f80e726c18b7">
  <xsd:schema xmlns:xsd="http://www.w3.org/2001/XMLSchema" xmlns:xs="http://www.w3.org/2001/XMLSchema" xmlns:p="http://schemas.microsoft.com/office/2006/metadata/properties" xmlns:ns1="http://schemas.microsoft.com/sharepoint/v3" targetNamespace="http://schemas.microsoft.com/office/2006/metadata/properties" ma:root="true" ma:fieldsID="e00d6e856316b04bbfd8642c332e56b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1BB471-B064-45CB-8610-CB4280EED0CF}"/>
</file>

<file path=customXml/itemProps2.xml><?xml version="1.0" encoding="utf-8"?>
<ds:datastoreItem xmlns:ds="http://schemas.openxmlformats.org/officeDocument/2006/customXml" ds:itemID="{B7ADB940-21B1-40DF-B401-1F1D96228C3A}"/>
</file>

<file path=customXml/itemProps3.xml><?xml version="1.0" encoding="utf-8"?>
<ds:datastoreItem xmlns:ds="http://schemas.openxmlformats.org/officeDocument/2006/customXml" ds:itemID="{C73BC63A-8799-43D1-8681-838F290FB91B}"/>
</file>

<file path=customXml/itemProps4.xml><?xml version="1.0" encoding="utf-8"?>
<ds:datastoreItem xmlns:ds="http://schemas.openxmlformats.org/officeDocument/2006/customXml" ds:itemID="{B7ADB940-21B1-40DF-B401-1F1D96228C3A}"/>
</file>

<file path=docProps/app.xml><?xml version="1.0" encoding="utf-8"?>
<Properties xmlns="http://schemas.openxmlformats.org/officeDocument/2006/extended-properties" xmlns:vt="http://schemas.openxmlformats.org/officeDocument/2006/docPropsVTypes">
  <Template>mdh_powerpoint_template_standard_sept2019 (1)</Template>
  <TotalTime>276</TotalTime>
  <Words>1824</Words>
  <Application>Microsoft Office PowerPoint</Application>
  <PresentationFormat>On-screen Show (4:3)</PresentationFormat>
  <Paragraphs>211</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Georgia</vt:lpstr>
      <vt:lpstr>Times New Roman</vt:lpstr>
      <vt:lpstr>mdh_powerpoint_template_standard_sept2019 (1)</vt:lpstr>
      <vt:lpstr>Office of Preparedness and Response (OP&amp;R)</vt:lpstr>
      <vt:lpstr>Presentation Overview</vt:lpstr>
      <vt:lpstr>Introduction to OP&amp;R</vt:lpstr>
      <vt:lpstr>Introduction to OP&amp;R</vt:lpstr>
      <vt:lpstr>MDH Emergency Response</vt:lpstr>
      <vt:lpstr>COVID-19 Response</vt:lpstr>
      <vt:lpstr>Why Be Prepared?</vt:lpstr>
      <vt:lpstr>Steps to Preparedness</vt:lpstr>
      <vt:lpstr>Maryland Responds</vt:lpstr>
      <vt:lpstr>Maryland Responds</vt:lpstr>
      <vt:lpstr>Emergency Management Team</vt:lpstr>
      <vt:lpstr>Conclusion</vt:lpstr>
      <vt:lpstr>Learn More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Maureen C. Regan -MDH-</dc:creator>
  <cp:lastModifiedBy>Veronica Black</cp:lastModifiedBy>
  <cp:revision>37</cp:revision>
  <dcterms:created xsi:type="dcterms:W3CDTF">2018-02-09T14:13:56Z</dcterms:created>
  <dcterms:modified xsi:type="dcterms:W3CDTF">2020-10-02T20:25:10Z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0x0101004A978019238B4449B333C1622D23B9B4</vt:lpwstr>
  </property>
  <property fmtid="{D5CDD505-2E9C-101B-9397-08002B2CF9AE}" pid="3" name="_dlc_DocIdItemGuid">
    <vt:lpwstr>84de6658-025c-4782-bdc9-698e89d7e29f</vt:lpwstr>
  </property>
</Properties>
</file>