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4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7" r:id="rId2"/>
    <p:sldId id="309" r:id="rId3"/>
    <p:sldId id="278" r:id="rId4"/>
    <p:sldId id="316" r:id="rId5"/>
    <p:sldId id="312" r:id="rId6"/>
    <p:sldId id="311" r:id="rId7"/>
    <p:sldId id="318" r:id="rId8"/>
    <p:sldId id="281" r:id="rId9"/>
    <p:sldId id="282" r:id="rId10"/>
    <p:sldId id="283" r:id="rId11"/>
    <p:sldId id="284" r:id="rId12"/>
    <p:sldId id="279" r:id="rId13"/>
    <p:sldId id="280" r:id="rId14"/>
    <p:sldId id="285" r:id="rId15"/>
    <p:sldId id="286" r:id="rId16"/>
    <p:sldId id="287" r:id="rId17"/>
    <p:sldId id="288" r:id="rId18"/>
    <p:sldId id="308" r:id="rId19"/>
    <p:sldId id="289" r:id="rId20"/>
    <p:sldId id="290" r:id="rId21"/>
    <p:sldId id="291" r:id="rId22"/>
    <p:sldId id="298" r:id="rId23"/>
    <p:sldId id="330" r:id="rId24"/>
    <p:sldId id="329" r:id="rId25"/>
    <p:sldId id="314" r:id="rId26"/>
    <p:sldId id="313" r:id="rId27"/>
    <p:sldId id="331" r:id="rId28"/>
    <p:sldId id="315" r:id="rId29"/>
    <p:sldId id="299" r:id="rId30"/>
    <p:sldId id="320" r:id="rId31"/>
    <p:sldId id="322" r:id="rId32"/>
    <p:sldId id="323" r:id="rId33"/>
    <p:sldId id="300" r:id="rId34"/>
    <p:sldId id="302" r:id="rId35"/>
    <p:sldId id="304" r:id="rId36"/>
    <p:sldId id="303" r:id="rId37"/>
    <p:sldId id="319" r:id="rId38"/>
    <p:sldId id="324" r:id="rId39"/>
    <p:sldId id="306" r:id="rId40"/>
    <p:sldId id="307" r:id="rId41"/>
    <p:sldId id="305" r:id="rId42"/>
    <p:sldId id="325" r:id="rId43"/>
    <p:sldId id="327" r:id="rId44"/>
    <p:sldId id="328" r:id="rId45"/>
    <p:sldId id="326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14" autoAdjust="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6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35E0F8A-D0AA-45BF-A368-D4D0F8A65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8390" indent="-294415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82512" indent="-236179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54869" indent="-236179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28844" indent="-236179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94731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60617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26504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992391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71F00DB-BBCB-4541-9152-88AFD47DCF5B}" type="slidenum">
              <a:rPr lang="en-US" altLang="en-US" sz="1200" b="0">
                <a:latin typeface="Times New Roman" panose="02020603050405020304" pitchFamily="18" charset="0"/>
              </a:rPr>
              <a:pPr/>
              <a:t>2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4EFEC4D-674C-46CE-BDDB-CF07A993C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5D535E9-360D-476F-A62B-FA05C29C0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7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399" y="6419462"/>
            <a:ext cx="6969966" cy="238902"/>
          </a:xfrm>
        </p:spPr>
        <p:txBody>
          <a:bodyPr/>
          <a:lstStyle/>
          <a:p>
            <a:r>
              <a:rPr lang="en-US" dirty="0"/>
              <a:t>Small Procurement Class                        Copyright 11/2017 - Maryland Department of Health (Unpublished Work)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90260"/>
            <a:ext cx="10058400" cy="27898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Competitive</a:t>
            </a:r>
            <a:br>
              <a:rPr lang="en-US" dirty="0"/>
            </a:br>
            <a:r>
              <a:rPr lang="en-US" dirty="0"/>
              <a:t>SMALL PROCUREMENTs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25347"/>
            <a:ext cx="10058400" cy="12008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but, as noted hereafter, some of the contents of these slides apply to Sole source and emergency small procurements 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Artificially dividing </a:t>
            </a:r>
            <a:r>
              <a:rPr lang="en-US" sz="2400" b="0" dirty="0"/>
              <a:t>(Cont’d)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828800"/>
            <a:ext cx="11318032" cy="4114800"/>
          </a:xfrm>
        </p:spPr>
        <p:txBody>
          <a:bodyPr>
            <a:normAutofit/>
          </a:bodyPr>
          <a:lstStyle/>
          <a:p>
            <a:r>
              <a:rPr lang="en-US" b="1" dirty="0"/>
              <a:t>Does not </a:t>
            </a:r>
            <a:r>
              <a:rPr lang="en-US" dirty="0"/>
              <a:t>include doing a procurement for only a single fiscal year or 12 month period when it is known or likely that the need will continue past this duration</a:t>
            </a:r>
          </a:p>
          <a:p>
            <a:r>
              <a:rPr lang="en-US" dirty="0"/>
              <a:t>Despite the fact that economies of scale and quantity discounts will probably apply for longer durations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AB71-9C53-44BB-933A-64CDBAEA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B323-EEDD-4595-8972-EB74FDA6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441" y="6419462"/>
            <a:ext cx="8033657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FE63-3AAA-4B8F-B110-F988523C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8004"/>
          </a:xfrm>
        </p:spPr>
        <p:txBody>
          <a:bodyPr>
            <a:normAutofit/>
          </a:bodyPr>
          <a:lstStyle/>
          <a:p>
            <a:r>
              <a:rPr lang="en-US" dirty="0"/>
              <a:t>COMAR 21.06.03.09 - Multi-Year Contracts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222311"/>
            <a:ext cx="11318032" cy="47212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a determination by the Procurement Officer before a multi-year contract is </a:t>
            </a:r>
            <a:r>
              <a:rPr lang="en-US" b="1" dirty="0"/>
              <a:t>permitted</a:t>
            </a:r>
            <a:r>
              <a:rPr lang="en-US" dirty="0"/>
              <a:t>, as follows:</a:t>
            </a:r>
          </a:p>
          <a:p>
            <a:pPr lvl="1"/>
            <a:r>
              <a:rPr lang="en-US" dirty="0"/>
              <a:t>Special production of definite quantities or the furnishing of long- term services are required to meet State needs</a:t>
            </a:r>
          </a:p>
          <a:p>
            <a:pPr lvl="1"/>
            <a:r>
              <a:rPr lang="en-US" dirty="0"/>
              <a:t>Estimated requirements cover the period of the contract and are reasonably firm and continuing</a:t>
            </a:r>
          </a:p>
          <a:p>
            <a:pPr lvl="1"/>
            <a:r>
              <a:rPr lang="en-US" dirty="0"/>
              <a:t>Serves the best interests of the State by encouraging effective competition or otherwise promoting economies</a:t>
            </a:r>
          </a:p>
          <a:p>
            <a:r>
              <a:rPr lang="en-US" dirty="0"/>
              <a:t>Also requires a clause that the contract will automatically be cancelled if funds are not appropriated in any fiscal year beyond the first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AB71-9C53-44BB-933A-64CDBAEA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B323-EEDD-4595-8972-EB74FDA6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441" y="6419462"/>
            <a:ext cx="8033657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FE63-3AAA-4B8F-B110-F988523C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2269-0E63-453F-BA0C-5A3DD2A4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94657"/>
          </a:xfrm>
        </p:spPr>
        <p:txBody>
          <a:bodyPr/>
          <a:lstStyle/>
          <a:p>
            <a:pPr algn="ctr"/>
            <a:r>
              <a:rPr lang="en-US" dirty="0"/>
              <a:t>Anticipated value vs. actual amount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BDC9-877F-463B-A8D6-9F87483A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747" y="1791478"/>
            <a:ext cx="10282336" cy="4282750"/>
          </a:xfrm>
        </p:spPr>
        <p:txBody>
          <a:bodyPr/>
          <a:lstStyle/>
          <a:p>
            <a:r>
              <a:rPr lang="en-US" dirty="0"/>
              <a:t>A procurement can be initiated as a small procurement if it is </a:t>
            </a:r>
            <a:r>
              <a:rPr lang="en-US" b="1" dirty="0">
                <a:solidFill>
                  <a:srgbClr val="0070C0"/>
                </a:solidFill>
              </a:rPr>
              <a:t>reasonably anticipated </a:t>
            </a:r>
            <a:r>
              <a:rPr lang="en-US" dirty="0"/>
              <a:t>that the resulting contract award amount, including any available renewal options, will not exceed $50,000</a:t>
            </a:r>
          </a:p>
          <a:p>
            <a:r>
              <a:rPr lang="en-US" dirty="0"/>
              <a:t>If the </a:t>
            </a:r>
            <a:r>
              <a:rPr lang="en-US" b="1" dirty="0">
                <a:solidFill>
                  <a:srgbClr val="00B050"/>
                </a:solidFill>
              </a:rPr>
              <a:t>actual price </a:t>
            </a:r>
            <a:r>
              <a:rPr lang="en-US" dirty="0"/>
              <a:t>of a proposed award(s) would exceed $50,000, in most instances the procurement has to be cancelled and done over as a regular (non-small) procurement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170FD-6F0E-47C9-A93B-7EA115A3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23DB-0F93-4D0B-B22B-0D8E9E24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8377" y="6419462"/>
            <a:ext cx="7921688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C911-A066-41E7-B48B-B1FB18B7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983-8E64-488F-A230-E79AA9F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75996"/>
          </a:xfrm>
        </p:spPr>
        <p:txBody>
          <a:bodyPr/>
          <a:lstStyle/>
          <a:p>
            <a:r>
              <a:rPr lang="en-US" dirty="0"/>
              <a:t>Reasonably anticipated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A98F-EEBA-4A21-8DD4-A35E71A1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90261"/>
            <a:ext cx="11364685" cy="48145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Means more than just wishing and hoping</a:t>
            </a:r>
          </a:p>
          <a:p>
            <a:r>
              <a:rPr lang="en-US" dirty="0"/>
              <a:t>It means the procuring unit has a good reason to expect at least some of the resulting bids/financial offers to not exceed $50,000</a:t>
            </a:r>
          </a:p>
          <a:p>
            <a:r>
              <a:rPr lang="en-US" dirty="0"/>
              <a:t>Often this expectation is based upon history</a:t>
            </a:r>
          </a:p>
          <a:p>
            <a:pPr lvl="1"/>
            <a:r>
              <a:rPr lang="en-US" dirty="0"/>
              <a:t>Past award amounts for the same or similar goods or services</a:t>
            </a:r>
          </a:p>
          <a:p>
            <a:pPr lvl="2"/>
            <a:r>
              <a:rPr lang="en-US" sz="2400" dirty="0"/>
              <a:t>Regular procurements that did not exceed $50,000</a:t>
            </a:r>
          </a:p>
          <a:p>
            <a:pPr lvl="2"/>
            <a:r>
              <a:rPr lang="en-US" sz="2400" dirty="0"/>
              <a:t>Prior small procurements for lower quantities* or shorter durations,* since small procurements could not exceed $25,000 prior to 10/1/2017</a:t>
            </a:r>
          </a:p>
          <a:p>
            <a:pPr marL="685800" lvl="2" indent="-630238">
              <a:buNone/>
            </a:pPr>
            <a:r>
              <a:rPr lang="en-US" sz="2400" dirty="0"/>
              <a:t>*That did not artificially divide what should have been regular procurements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CD17-E005-40AC-AE82-E7A7D674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E634-B3EB-40F2-B9D1-5D6C22E3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078" y="6419462"/>
            <a:ext cx="8145624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F696-0CE3-496B-9C2A-EAC410B0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983-8E64-488F-A230-E79AA9F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94657"/>
          </a:xfrm>
        </p:spPr>
        <p:txBody>
          <a:bodyPr/>
          <a:lstStyle/>
          <a:p>
            <a:r>
              <a:rPr lang="en-US" dirty="0"/>
              <a:t>Reasonably anticipated </a:t>
            </a:r>
            <a:r>
              <a:rPr lang="en-US" sz="2400" b="0" dirty="0"/>
              <a:t>(Cont’d)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A98F-EEBA-4A21-8DD4-A35E71A1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1371600"/>
            <a:ext cx="11691256" cy="4870580"/>
          </a:xfrm>
        </p:spPr>
        <p:txBody>
          <a:bodyPr>
            <a:normAutofit/>
          </a:bodyPr>
          <a:lstStyle/>
          <a:p>
            <a:r>
              <a:rPr lang="en-US" dirty="0"/>
              <a:t>Might mean stating in the solicitation that the award amount cannot exceed $50,000</a:t>
            </a:r>
          </a:p>
          <a:p>
            <a:r>
              <a:rPr lang="en-US" dirty="0"/>
              <a:t>But this is only valid if $50,000 would reasonably accommodate the level of need within the same fiscal year or 12 month period</a:t>
            </a:r>
          </a:p>
          <a:p>
            <a:pPr lvl="1"/>
            <a:r>
              <a:rPr lang="en-US" dirty="0"/>
              <a:t>Otherwise this is just another form of artificially dividing the procurement to allow it to be done as a small procurement</a:t>
            </a:r>
          </a:p>
          <a:p>
            <a:r>
              <a:rPr lang="en-US" dirty="0"/>
              <a:t>And sometimes stating an amount such as this in the solicitation may lead to higher prices</a:t>
            </a:r>
          </a:p>
          <a:p>
            <a:pPr lvl="1"/>
            <a:r>
              <a:rPr lang="en-US" dirty="0"/>
              <a:t>If vendors think this is how much the State is willing to pay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CD17-E005-40AC-AE82-E7A7D674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E634-B3EB-40F2-B9D1-5D6C22E3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078" y="6419462"/>
            <a:ext cx="8145624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F696-0CE3-496B-9C2A-EAC410B0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57335"/>
          </a:xfrm>
        </p:spPr>
        <p:txBody>
          <a:bodyPr/>
          <a:lstStyle/>
          <a:p>
            <a:r>
              <a:rPr lang="en-US" dirty="0"/>
              <a:t>Actual amount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22" y="1800808"/>
            <a:ext cx="9944877" cy="4142792"/>
          </a:xfrm>
        </p:spPr>
        <p:txBody>
          <a:bodyPr/>
          <a:lstStyle/>
          <a:p>
            <a:r>
              <a:rPr lang="en-US" dirty="0"/>
              <a:t>Everything is fine if at least one bidder/offeror submits a bid or proposal that does not exceed $50,000, and the agency is OK with making an award to this/one of these vendors</a:t>
            </a:r>
          </a:p>
          <a:p>
            <a:pPr lvl="1"/>
            <a:r>
              <a:rPr lang="en-US" dirty="0"/>
              <a:t>i.e., the small procurement process worked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57335"/>
          </a:xfrm>
        </p:spPr>
        <p:txBody>
          <a:bodyPr/>
          <a:lstStyle/>
          <a:p>
            <a:r>
              <a:rPr lang="en-US" dirty="0"/>
              <a:t>Actual amount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1287625"/>
            <a:ext cx="11327363" cy="4833258"/>
          </a:xfrm>
        </p:spPr>
        <p:txBody>
          <a:bodyPr>
            <a:normAutofit/>
          </a:bodyPr>
          <a:lstStyle/>
          <a:p>
            <a:r>
              <a:rPr lang="en-US" dirty="0"/>
              <a:t>Recourse if all bids/financial offers from vendors to which the agency is willing to make awards exceeds $50,000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Do the procurement over as a regular (large) procurement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Declare an emergency and make an emergency award</a:t>
            </a:r>
          </a:p>
          <a:p>
            <a:pPr lvl="2"/>
            <a:r>
              <a:rPr lang="en-US" dirty="0"/>
              <a:t>In a true emergency situation, when something has to be done now to avoid or mitigate serious damage to public health, safety and welfare</a:t>
            </a:r>
          </a:p>
          <a:p>
            <a:pPr lvl="3"/>
            <a:r>
              <a:rPr lang="en-US" dirty="0"/>
              <a:t>There is no time for a re-procurement</a:t>
            </a:r>
          </a:p>
          <a:p>
            <a:pPr lvl="2"/>
            <a:r>
              <a:rPr lang="en-US" dirty="0"/>
              <a:t>Requires a report of the emergency declaration to the BPW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own personnel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Do without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57335"/>
          </a:xfrm>
        </p:spPr>
        <p:txBody>
          <a:bodyPr/>
          <a:lstStyle/>
          <a:p>
            <a:r>
              <a:rPr lang="en-US" dirty="0"/>
              <a:t>Actual amount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1138336"/>
            <a:ext cx="11327363" cy="51038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.	Request the appropriate Control Agency to approve the proposed award from the small procurement solicitation, despite the fact that the award amount is over $50,000</a:t>
            </a:r>
          </a:p>
          <a:p>
            <a:pPr lvl="1"/>
            <a:r>
              <a:rPr lang="en-US" dirty="0"/>
              <a:t>Control agencies have the authority to approve an award for more than $50,000 that results from a small procurement solicitation</a:t>
            </a:r>
          </a:p>
          <a:p>
            <a:pPr lvl="2"/>
            <a:r>
              <a:rPr lang="en-US" dirty="0"/>
              <a:t>At which point it ceases to be a small procurement</a:t>
            </a:r>
          </a:p>
          <a:p>
            <a:pPr lvl="1"/>
            <a:r>
              <a:rPr lang="en-US" dirty="0"/>
              <a:t>First, the MDH Secretary or designee must agree to make an award under these circumstances</a:t>
            </a:r>
          </a:p>
          <a:p>
            <a:pPr lvl="1"/>
            <a:r>
              <a:rPr lang="en-US" dirty="0"/>
              <a:t>If such internal approval is obtained, approval must then be obtained from the appropriate Control Agency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8621"/>
            <a:ext cx="9601200" cy="662474"/>
          </a:xfrm>
        </p:spPr>
        <p:txBody>
          <a:bodyPr/>
          <a:lstStyle/>
          <a:p>
            <a:r>
              <a:rPr lang="en-US" dirty="0"/>
              <a:t>Actual amount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5" y="821095"/>
            <a:ext cx="11775232" cy="54210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authority of control agencies to approve awards over $50,000 resulting from small procurement solicitations is rarely exercised because the control agency has to be convinced:</a:t>
            </a:r>
          </a:p>
          <a:p>
            <a:pPr lvl="1"/>
            <a:r>
              <a:rPr lang="en-US" dirty="0"/>
              <a:t>That it was appropriate to do a small procurement to begin with</a:t>
            </a:r>
          </a:p>
          <a:p>
            <a:pPr lvl="2"/>
            <a:r>
              <a:rPr lang="en-US" dirty="0"/>
              <a:t>It was reasonable for MDH to have initiated the procurement as a small procurement</a:t>
            </a:r>
          </a:p>
          <a:p>
            <a:pPr lvl="1"/>
            <a:r>
              <a:rPr lang="en-US" dirty="0"/>
              <a:t>There is positively no time to do the procurement over</a:t>
            </a:r>
          </a:p>
          <a:p>
            <a:pPr lvl="1"/>
            <a:r>
              <a:rPr lang="en-US" dirty="0"/>
              <a:t>What is needed doesn’t rise to the level that an emergency is justified</a:t>
            </a:r>
          </a:p>
          <a:p>
            <a:r>
              <a:rPr lang="en-US" dirty="0"/>
              <a:t>In 17 years at DBM, I might have exercised this authority twice</a:t>
            </a:r>
          </a:p>
          <a:p>
            <a:r>
              <a:rPr lang="en-US" dirty="0"/>
              <a:t>But I also remember refusing to do this and sending at least 1 </a:t>
            </a:r>
            <a:r>
              <a:rPr lang="en-US" b="1" u="sng" dirty="0">
                <a:solidFill>
                  <a:srgbClr val="7030A0"/>
                </a:solidFill>
              </a:rPr>
              <a:t>retroactive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small procurement over the small procurement level to the BPW for its approval of what was a voidable contract</a:t>
            </a:r>
          </a:p>
          <a:p>
            <a:pPr lvl="2"/>
            <a:r>
              <a:rPr lang="en-US" dirty="0"/>
              <a:t>A $37,000 award versus the $25,000 small procurement limit at that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3"/>
            <a:ext cx="9601200" cy="578498"/>
          </a:xfrm>
        </p:spPr>
        <p:txBody>
          <a:bodyPr>
            <a:normAutofit/>
          </a:bodyPr>
          <a:lstStyle/>
          <a:p>
            <a:r>
              <a:rPr lang="en-US" dirty="0"/>
              <a:t>Control agency approval over $50,000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80" y="1343609"/>
            <a:ext cx="10226351" cy="4898572"/>
          </a:xfrm>
        </p:spPr>
        <p:txBody>
          <a:bodyPr>
            <a:normAutofit/>
          </a:bodyPr>
          <a:lstStyle/>
          <a:p>
            <a:r>
              <a:rPr lang="en-US" dirty="0"/>
              <a:t>The proposed contractor needs to sign a legally sufficient contract with all large procurement clauses &amp; required affidavits</a:t>
            </a:r>
          </a:p>
          <a:p>
            <a:pPr lvl="1"/>
            <a:r>
              <a:rPr lang="en-US" dirty="0"/>
              <a:t>If DBM is the control agency, all contracts over $50,000 that do not appear on a BPW agenda for individual approval must be reported to the BPW on a Procurement Agency Activity Report (PAAR)</a:t>
            </a:r>
          </a:p>
          <a:p>
            <a:pPr lvl="1"/>
            <a:r>
              <a:rPr lang="en-US" dirty="0"/>
              <a:t>An over $50,000 award resulting from a small procurement appearing on a PAAR likely would invite questioning from the BPW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Rectangle 2">
            <a:extLst>
              <a:ext uri="{FF2B5EF4-FFF2-40B4-BE49-F238E27FC236}">
                <a16:creationId xmlns:a16="http://schemas.microsoft.com/office/drawing/2014/main" id="{672F6161-455B-4CA5-8D98-6D5DDB48FE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95400" y="139959"/>
            <a:ext cx="9601200" cy="60649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MDH Presenters</a:t>
            </a:r>
          </a:p>
        </p:txBody>
      </p:sp>
      <p:sp>
        <p:nvSpPr>
          <p:cNvPr id="1695747" name="Rectangle 3">
            <a:extLst>
              <a:ext uri="{FF2B5EF4-FFF2-40B4-BE49-F238E27FC236}">
                <a16:creationId xmlns:a16="http://schemas.microsoft.com/office/drawing/2014/main" id="{CFB5F706-BA08-4122-8F70-23C16C5BEA4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0588" y="933061"/>
            <a:ext cx="5749212" cy="501054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99FF33"/>
                </a:solidFill>
              </a:rPr>
              <a:t>Dana Dembrow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MDH Chief of Procurement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Attorney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Former State Delegate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10 years as 1 of 3 Members of the Maryland State Board of Contract Appeals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FF9933"/>
                </a:solidFill>
              </a:rPr>
              <a:t>Rendered formal decisions on Procurement Protests and Claims filed by vendors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FF9933"/>
                </a:solidFill>
              </a:rPr>
              <a:t>Authored almost all decisions (verdicts) during that time </a:t>
            </a:r>
          </a:p>
        </p:txBody>
      </p:sp>
      <p:sp>
        <p:nvSpPr>
          <p:cNvPr id="1695748" name="Rectangle 4">
            <a:extLst>
              <a:ext uri="{FF2B5EF4-FFF2-40B4-BE49-F238E27FC236}">
                <a16:creationId xmlns:a16="http://schemas.microsoft.com/office/drawing/2014/main" id="{DA1960B5-FE2A-43DA-8240-335341BFCF3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198" y="933061"/>
            <a:ext cx="5752323" cy="501053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99FF33"/>
                </a:solidFill>
              </a:rPr>
              <a:t>Joel Leberknight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Retired State employee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9933"/>
                </a:solidFill>
              </a:rPr>
              <a:t>	38 years full time; 4 years part time. (17 years full time and 2 years part time at MDH)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35 years of Maryland procurement experience, including: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9933"/>
                </a:solidFill>
              </a:rPr>
              <a:t>	Over 8 years as Chief of Procurement at MDH (DHMH)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9933"/>
                </a:solidFill>
              </a:rPr>
              <a:t>	Almost 17 years as Chief of Procurement at the Dept. of Budget &amp; Management (DBM)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FFCC00"/>
              </a:solidFill>
            </a:endParaRPr>
          </a:p>
        </p:txBody>
      </p:sp>
      <p:sp>
        <p:nvSpPr>
          <p:cNvPr id="6147" name="Footer Placeholder 5">
            <a:extLst>
              <a:ext uri="{FF2B5EF4-FFF2-40B4-BE49-F238E27FC236}">
                <a16:creationId xmlns:a16="http://schemas.microsoft.com/office/drawing/2014/main" id="{E768709C-A6AF-4E62-B3F7-FE7649EA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45" y="6419462"/>
            <a:ext cx="7688423" cy="23890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11/2017     Copyright © Maryland Department of Health (Unpublished Work)</a:t>
            </a:r>
          </a:p>
        </p:txBody>
      </p:sp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B555CDCD-83A1-4BE9-9B49-42476BA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2A3652-A482-42F8-A2FA-200D874CE50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16BD-17EC-4C9D-BDB9-EE1C45A2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381000"/>
            <a:ext cx="11877870" cy="1143000"/>
          </a:xfrm>
        </p:spPr>
        <p:txBody>
          <a:bodyPr/>
          <a:lstStyle/>
          <a:p>
            <a:r>
              <a:rPr lang="en-US" dirty="0"/>
              <a:t>Words to the wise:</a:t>
            </a:r>
            <a:br>
              <a:rPr lang="en-US" dirty="0"/>
            </a:br>
            <a:r>
              <a:rPr lang="en-US" dirty="0"/>
              <a:t>Make sure a small procurement will be just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2231-E795-4210-8955-999BE004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5" y="1875453"/>
            <a:ext cx="10711542" cy="4254759"/>
          </a:xfrm>
        </p:spPr>
        <p:txBody>
          <a:bodyPr>
            <a:normAutofit/>
          </a:bodyPr>
          <a:lstStyle/>
          <a:p>
            <a:r>
              <a:rPr lang="en-US" dirty="0"/>
              <a:t>Possible consequences of doing a small procurement that results in all awardable responses exceeding $50,000 might be:</a:t>
            </a:r>
          </a:p>
          <a:p>
            <a:pPr lvl="1"/>
            <a:r>
              <a:rPr lang="en-US" dirty="0"/>
              <a:t>Wasted time and effort</a:t>
            </a:r>
          </a:p>
          <a:p>
            <a:pPr lvl="1"/>
            <a:r>
              <a:rPr lang="en-US" dirty="0"/>
              <a:t>The recommended contractor refusing to sign the State’s regular (large) procurement contract and affidavits</a:t>
            </a:r>
          </a:p>
          <a:p>
            <a:pPr lvl="1"/>
            <a:r>
              <a:rPr lang="en-US" dirty="0"/>
              <a:t>Possibly not having what is needed, when needed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6C7D2-972B-48A6-8A62-40423C46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B6136-FF86-4E5D-B451-7C2F6F67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D5B35-1CBC-4F23-909C-F7F00D96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973F-A740-4145-82FF-199C41D7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10682"/>
          </a:xfrm>
        </p:spPr>
        <p:txBody>
          <a:bodyPr/>
          <a:lstStyle/>
          <a:p>
            <a:r>
              <a:rPr lang="en-US" dirty="0"/>
              <a:t>3 Small procurement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28AB-FC24-45B2-95A5-2FEEC530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68963"/>
            <a:ext cx="11504645" cy="4879910"/>
          </a:xfrm>
        </p:spPr>
        <p:txBody>
          <a:bodyPr>
            <a:normAutofit/>
          </a:bodyPr>
          <a:lstStyle/>
          <a:p>
            <a:r>
              <a:rPr lang="en-US" dirty="0"/>
              <a:t>There are 3 small procurement categories:1, 2 and 3</a:t>
            </a:r>
          </a:p>
          <a:p>
            <a:pPr lvl="1"/>
            <a:r>
              <a:rPr lang="en-US" dirty="0"/>
              <a:t>Category 1 is from $1 to $5,000</a:t>
            </a:r>
          </a:p>
          <a:p>
            <a:pPr lvl="1"/>
            <a:r>
              <a:rPr lang="en-US" dirty="0"/>
              <a:t>Category 2 is from $5,000.01 to $15,000</a:t>
            </a:r>
          </a:p>
          <a:p>
            <a:pPr lvl="1"/>
            <a:r>
              <a:rPr lang="en-US" dirty="0"/>
              <a:t>Category 3 is from $15,000.01 to $50,000</a:t>
            </a:r>
          </a:p>
          <a:p>
            <a:r>
              <a:rPr lang="en-US" dirty="0"/>
              <a:t>The significance of the categories involve:</a:t>
            </a:r>
          </a:p>
          <a:p>
            <a:pPr lvl="1"/>
            <a:r>
              <a:rPr lang="en-US" dirty="0"/>
              <a:t>The type of advertising or outreach</a:t>
            </a:r>
          </a:p>
          <a:p>
            <a:pPr lvl="1"/>
            <a:r>
              <a:rPr lang="en-US" dirty="0"/>
              <a:t>The minimum time to an award</a:t>
            </a:r>
          </a:p>
          <a:p>
            <a:pPr lvl="1"/>
            <a:r>
              <a:rPr lang="en-US" dirty="0"/>
              <a:t>The goal for competition</a:t>
            </a:r>
          </a:p>
          <a:p>
            <a:pPr lvl="1"/>
            <a:r>
              <a:rPr lang="en-US" dirty="0"/>
              <a:t>The required documentation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A411-1273-4A02-ACF8-64739549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46C4-F52A-4D16-BEEE-5538D197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AF18D-9A71-469A-948C-E8BD52FB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530219"/>
            <a:ext cx="10935477" cy="4646645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The award is based upon the procurement officer’s decision</a:t>
            </a:r>
          </a:p>
          <a:p>
            <a:pPr marL="990600" lvl="1" indent="-533400">
              <a:defRPr/>
            </a:pPr>
            <a:r>
              <a:rPr lang="en-US" altLang="en-US" dirty="0"/>
              <a:t>The procurement officer is usually someone within the MDH unit or facility who has been authorized by OPASS to do small procurements</a:t>
            </a:r>
          </a:p>
          <a:p>
            <a:pPr marL="670560" indent="-533400">
              <a:defRPr/>
            </a:pPr>
            <a:r>
              <a:rPr lang="en-US" altLang="en-US" dirty="0"/>
              <a:t>At this level the emphasis is on</a:t>
            </a:r>
          </a:p>
          <a:p>
            <a:pPr marL="990600" lvl="1" indent="-533400">
              <a:defRPr/>
            </a:pPr>
            <a:r>
              <a:rPr lang="en-US" altLang="en-US" dirty="0"/>
              <a:t>Getting what is needed fast</a:t>
            </a:r>
          </a:p>
          <a:p>
            <a:pPr marL="990600" lvl="1" indent="-533400">
              <a:defRPr/>
            </a:pPr>
            <a:r>
              <a:rPr lang="en-US" altLang="en-US" dirty="0"/>
              <a:t>Minimizing administrative expenses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$5,000 -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50" y="1129005"/>
            <a:ext cx="11663264" cy="5047860"/>
          </a:xfrm>
        </p:spPr>
        <p:txBody>
          <a:bodyPr>
            <a:normAutofit/>
          </a:bodyPr>
          <a:lstStyle/>
          <a:p>
            <a:r>
              <a:rPr lang="en-US" dirty="0"/>
              <a:t>But in many instances the expenditure of several thousand dollars is a significant purchase</a:t>
            </a:r>
          </a:p>
          <a:p>
            <a:pPr lvl="1"/>
            <a:r>
              <a:rPr lang="en-US" dirty="0"/>
              <a:t>With the distinct possibility of substantial price or qualitative differences from vendor to vendor</a:t>
            </a:r>
          </a:p>
          <a:p>
            <a:pPr lvl="1"/>
            <a:r>
              <a:rPr lang="en-US" dirty="0"/>
              <a:t>And as per slide # 6, the default position is to attempt competition</a:t>
            </a:r>
          </a:p>
          <a:p>
            <a:pPr lvl="1"/>
            <a:r>
              <a:rPr lang="en-US" dirty="0"/>
              <a:t>Also, a Control Agency, such as DGS, may make small procurement delegation contingent upon making an earnest attempt at competition</a:t>
            </a:r>
          </a:p>
          <a:p>
            <a:pPr lvl="2"/>
            <a:r>
              <a:rPr lang="en-US" dirty="0"/>
              <a:t>MDH Procurement authority flows through 1 of the 3 Control Agencies</a:t>
            </a:r>
          </a:p>
          <a:p>
            <a:pPr lvl="3"/>
            <a:r>
              <a:rPr lang="en-US" dirty="0"/>
              <a:t> </a:t>
            </a:r>
            <a:r>
              <a:rPr lang="en-US" b="1" dirty="0"/>
              <a:t>DGS, DBM and DoIT</a:t>
            </a:r>
          </a:p>
          <a:p>
            <a:pPr lvl="2"/>
            <a:r>
              <a:rPr lang="en-US" dirty="0"/>
              <a:t>It is important to follow Control Agency dictates, or MDH’s authority to do small procurements may be revoked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$5,000 -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50" y="1129005"/>
            <a:ext cx="11560628" cy="5047860"/>
          </a:xfrm>
        </p:spPr>
        <p:txBody>
          <a:bodyPr>
            <a:normAutofit/>
          </a:bodyPr>
          <a:lstStyle/>
          <a:p>
            <a:r>
              <a:rPr lang="en-US" dirty="0"/>
              <a:t>Other times, based upon experience, the procuring unit may believe there would be little difference among vendors in terms of price or quality or timeliness of performance </a:t>
            </a:r>
          </a:p>
          <a:p>
            <a:pPr marL="288925" indent="-288925">
              <a:defRPr/>
            </a:pPr>
            <a:r>
              <a:rPr lang="en-US" altLang="en-US" dirty="0"/>
              <a:t>It is presumed that whoever is entrusted to be a procurement officer or make a purchasing decision at this level will make a rational purchasing decision</a:t>
            </a:r>
          </a:p>
          <a:p>
            <a:pPr marL="990600" lvl="1" indent="-533400">
              <a:defRPr/>
            </a:pPr>
            <a:r>
              <a:rPr lang="en-US" altLang="en-US" dirty="0"/>
              <a:t>They will know which vendors </a:t>
            </a:r>
            <a:r>
              <a:rPr lang="en-US" altLang="en-US" b="1" dirty="0"/>
              <a:t>generally </a:t>
            </a:r>
            <a:r>
              <a:rPr lang="en-US" altLang="en-US" dirty="0"/>
              <a:t>have lower prices, better service, faster delivery, etc. </a:t>
            </a:r>
          </a:p>
          <a:p>
            <a:pPr marL="990600" lvl="1" indent="-533400">
              <a:defRPr/>
            </a:pPr>
            <a:r>
              <a:rPr lang="en-US" altLang="en-US" dirty="0"/>
              <a:t>And be capable of deciding when making a concerted effort at competition is merited versus not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1045030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Minimizing administrative expenses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604865"/>
            <a:ext cx="10786188" cy="4618654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The possibility is that the perceived potential cost difference among vendors offering what is needed is less than the cost in personnel time to try to get a lower price</a:t>
            </a:r>
          </a:p>
          <a:p>
            <a:pPr marL="990600" lvl="1" indent="-533400">
              <a:defRPr/>
            </a:pPr>
            <a:r>
              <a:rPr lang="en-US" altLang="en-US" dirty="0"/>
              <a:t>i.e., it doesn’t make sense to spend several hours of personnel time, at a </a:t>
            </a:r>
            <a:r>
              <a:rPr lang="en-US" altLang="en-US" b="1" dirty="0"/>
              <a:t>fully loaded </a:t>
            </a:r>
            <a:r>
              <a:rPr lang="en-US" altLang="en-US" dirty="0"/>
              <a:t>(including the costs of benefits, leave time, pension, etc., in addition to the direct wages) cost of $100 or more to try to save $25 or $50</a:t>
            </a:r>
          </a:p>
          <a:p>
            <a:pPr marL="1310640" lvl="2" indent="-533400">
              <a:defRPr/>
            </a:pPr>
            <a:r>
              <a:rPr lang="en-US" altLang="en-US" dirty="0"/>
              <a:t>The juice isn’t worth the squeeze!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–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362269"/>
            <a:ext cx="11756571" cy="4581331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Can be conducted (solicited)</a:t>
            </a:r>
            <a:r>
              <a:rPr lang="en-US" altLang="en-US" b="1" dirty="0">
                <a:solidFill>
                  <a:srgbClr val="0070C0"/>
                </a:solidFill>
              </a:rPr>
              <a:t>orally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7030A0"/>
                </a:solidFill>
              </a:rPr>
              <a:t>in-writing</a:t>
            </a:r>
          </a:p>
          <a:p>
            <a:pPr marL="990600" lvl="1" indent="-533400">
              <a:defRPr/>
            </a:pPr>
            <a:r>
              <a:rPr lang="en-US" altLang="en-US" b="1" dirty="0"/>
              <a:t>Orally: </a:t>
            </a:r>
          </a:p>
          <a:p>
            <a:pPr marL="1310640" lvl="2" indent="-533400">
              <a:defRPr/>
            </a:pPr>
            <a:r>
              <a:rPr lang="en-US" altLang="en-US" dirty="0"/>
              <a:t>In-person transaction at vendor’s place of business</a:t>
            </a:r>
          </a:p>
          <a:p>
            <a:pPr marL="1310640" lvl="2" indent="-533400">
              <a:defRPr/>
            </a:pPr>
            <a:r>
              <a:rPr lang="en-US" altLang="en-US" dirty="0"/>
              <a:t>Calling vendors on the phone</a:t>
            </a:r>
          </a:p>
          <a:p>
            <a:pPr marL="1630680" lvl="3" indent="-533400">
              <a:defRPr/>
            </a:pPr>
            <a:r>
              <a:rPr lang="en-US" altLang="en-US" dirty="0"/>
              <a:t>If do this should have a script so all vendors are given the same information</a:t>
            </a:r>
          </a:p>
          <a:p>
            <a:pPr marL="990600" lvl="1" indent="-533400">
              <a:defRPr/>
            </a:pPr>
            <a:r>
              <a:rPr lang="en-US" altLang="en-US" dirty="0"/>
              <a:t>In-writing</a:t>
            </a:r>
          </a:p>
          <a:p>
            <a:pPr marL="1310640" lvl="2" indent="-533400">
              <a:defRPr/>
            </a:pPr>
            <a:r>
              <a:rPr lang="en-US" altLang="en-US" dirty="0"/>
              <a:t>Specifications as described in this class</a:t>
            </a:r>
          </a:p>
          <a:p>
            <a:pPr marL="1310640" lvl="2" indent="-533400">
              <a:defRPr/>
            </a:pPr>
            <a:r>
              <a:rPr lang="en-US" altLang="en-US" dirty="0"/>
              <a:t>Provided to each potential bidder/offeror</a:t>
            </a:r>
          </a:p>
          <a:p>
            <a:pPr marL="990600" lvl="1" indent="-533400">
              <a:defRPr/>
            </a:pPr>
            <a:endParaRPr lang="en-US" altLang="en-US" dirty="0"/>
          </a:p>
          <a:p>
            <a:pPr marL="1310640" lvl="2" indent="-533400">
              <a:defRPr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1 Small procurements</a:t>
            </a:r>
            <a:br>
              <a:rPr lang="en-US" altLang="en-US" dirty="0"/>
            </a:br>
            <a:r>
              <a:rPr lang="en-US" altLang="en-US" sz="2800" b="0" dirty="0"/>
              <a:t>(Does not exceed $5,000 –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22310"/>
            <a:ext cx="11747241" cy="4721290"/>
          </a:xfrm>
        </p:spPr>
        <p:txBody>
          <a:bodyPr>
            <a:normAutofit lnSpcReduction="10000"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Award Time-frame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There is no stated minimum timeframe in COMAR for Category 1 small procurements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This means that an award can be made whenever the procuring person determines it is appropriate to do so, including: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No attempt at competition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As soon as 2 bids/proposals are received, or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1 bid/offer is received and the circumstances described on slide 37 apply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i.e., potentially an award can be made within a few hours, 1 day, Etc. 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But to enhance the likelihood of getting multiple viable bids and especially offers, several days might be permitted before responses to a Category 1 small procurement solicitation are due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$5,000 -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362269"/>
            <a:ext cx="11756571" cy="4581331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Can transact via: 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A cash register receipt or similar vendor provided receipt 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The Corporate Purchasing Card (CPC)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A Purchase Order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A small procurement contract </a:t>
            </a:r>
          </a:p>
          <a:p>
            <a:pPr marL="731520" indent="-457200">
              <a:defRPr/>
            </a:pPr>
            <a:r>
              <a:rPr lang="en-US" altLang="en-US" dirty="0"/>
              <a:t>Evidence of the procurement is the same as above, as well as</a:t>
            </a:r>
          </a:p>
          <a:p>
            <a:pPr marL="1051560" lvl="1" indent="-457200">
              <a:defRPr/>
            </a:pPr>
            <a:r>
              <a:rPr lang="en-US" altLang="en-US" dirty="0"/>
              <a:t>Packing slips</a:t>
            </a:r>
          </a:p>
          <a:p>
            <a:pPr marL="1051560" lvl="1" indent="-457200">
              <a:defRPr/>
            </a:pPr>
            <a:r>
              <a:rPr lang="en-US" altLang="en-US" dirty="0"/>
              <a:t>CPC billing statements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  <a:defRPr/>
            </a:pP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073019"/>
            <a:ext cx="11747241" cy="5094515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How Conducted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Can be conducted (solicited) </a:t>
            </a:r>
            <a:r>
              <a:rPr lang="en-US" altLang="en-US" b="1" dirty="0">
                <a:solidFill>
                  <a:srgbClr val="0070C0"/>
                </a:solidFill>
              </a:rPr>
              <a:t>orally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7030A0"/>
                </a:solidFill>
              </a:rPr>
              <a:t>in-writing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Except for simple procurements, written solicitation is recommended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There should be a serious attempt at competition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Try to get </a:t>
            </a:r>
            <a:r>
              <a:rPr lang="en-US" altLang="en-US" i="1" u="sng" dirty="0"/>
              <a:t>at least</a:t>
            </a:r>
            <a:r>
              <a:rPr lang="en-US" altLang="en-US" i="1" dirty="0"/>
              <a:t> </a:t>
            </a:r>
            <a:r>
              <a:rPr lang="en-US" altLang="en-US" dirty="0"/>
              <a:t>2 actual responses that are 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Responsive (if bids are requested), or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Acceptable (if proposals are requested)</a:t>
            </a:r>
          </a:p>
          <a:p>
            <a:pPr marL="1051560" lvl="1" indent="-457200">
              <a:spcBef>
                <a:spcPct val="15000"/>
              </a:spcBef>
              <a:defRPr/>
            </a:pPr>
            <a:r>
              <a:rPr lang="en-US" altLang="en-US" dirty="0"/>
              <a:t>Should contact more than 2 vendors if necessary to get 2 responsive or acceptable responses or to get better responses</a:t>
            </a:r>
          </a:p>
          <a:p>
            <a:pPr marL="1752600" lvl="3" indent="-381000">
              <a:spcBef>
                <a:spcPct val="15000"/>
              </a:spcBef>
              <a:defRPr/>
            </a:pPr>
            <a:r>
              <a:rPr lang="en-US" altLang="en-US" sz="2400" dirty="0"/>
              <a:t>Unless there are no known additional vendors in this area of work; or,</a:t>
            </a:r>
          </a:p>
          <a:p>
            <a:pPr marL="1752600" lvl="3" indent="-381000">
              <a:spcBef>
                <a:spcPct val="15000"/>
              </a:spcBef>
              <a:defRPr/>
            </a:pPr>
            <a:r>
              <a:rPr lang="en-US" altLang="en-US" sz="2400" dirty="0"/>
              <a:t>Unless there is absolutely no time for additional contacts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CA68-01F0-45D9-BB43-F09B9353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Determined by dollar value only; </a:t>
            </a:r>
            <a:br>
              <a:rPr lang="en-US" dirty="0"/>
            </a:br>
            <a:r>
              <a:rPr lang="en-US" dirty="0"/>
              <a:t>not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B7DDE-D73F-41B9-A57D-2C198B959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1866122"/>
            <a:ext cx="10916816" cy="40774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all State agencies*, a Small Procurement is one that does not exceed $50,000 in amount</a:t>
            </a:r>
          </a:p>
          <a:p>
            <a:pPr lvl="1"/>
            <a:r>
              <a:rPr lang="en-US" dirty="0"/>
              <a:t>For the full duration of the resulting contract, including any renewal options</a:t>
            </a:r>
          </a:p>
          <a:p>
            <a:pPr lvl="1"/>
            <a:r>
              <a:rPr lang="en-US" dirty="0"/>
              <a:t>Without </a:t>
            </a:r>
            <a:r>
              <a:rPr lang="en-US" dirty="0">
                <a:solidFill>
                  <a:srgbClr val="7030A0"/>
                </a:solidFill>
              </a:rPr>
              <a:t>artificially dividing </a:t>
            </a:r>
            <a:r>
              <a:rPr lang="en-US" dirty="0"/>
              <a:t>the scope of the procurement to keep the award below $50,000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sz="2600" dirty="0"/>
              <a:t>*</a:t>
            </a:r>
            <a:r>
              <a:rPr lang="en-US" sz="2800" dirty="0"/>
              <a:t>DGS and MDOT can do construction procurements up to $100,000 as small procurements</a:t>
            </a:r>
          </a:p>
          <a:p>
            <a:endParaRPr lang="en-US" sz="2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7507C-4E73-4323-B893-53BC5C5B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796" y="6419462"/>
            <a:ext cx="8108302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2359-466B-49DE-8E45-5E66EC89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8319-DDCB-44BA-9736-0D3AA88F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 –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7" y="1240972"/>
            <a:ext cx="11457992" cy="4702628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Basis for Award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How an award selection is made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As stated in the solicitation, the basis for award can be</a:t>
            </a:r>
          </a:p>
          <a:p>
            <a:pPr marL="990600" lvl="1" indent="-300038">
              <a:spcBef>
                <a:spcPct val="15000"/>
              </a:spcBef>
              <a:buFont typeface="+mj-lt"/>
              <a:buAutoNum type="alphaUcPeriod"/>
              <a:tabLst>
                <a:tab pos="690563" algn="l"/>
              </a:tabLst>
              <a:defRPr/>
            </a:pPr>
            <a:r>
              <a:rPr lang="en-US" altLang="en-US" dirty="0"/>
              <a:t> Most favorable bid price</a:t>
            </a:r>
          </a:p>
          <a:p>
            <a:pPr marL="1310640" lvl="2" indent="-533400">
              <a:spcBef>
                <a:spcPct val="15000"/>
              </a:spcBef>
              <a:tabLst>
                <a:tab pos="690563" algn="l"/>
              </a:tabLst>
              <a:defRPr/>
            </a:pPr>
            <a:r>
              <a:rPr lang="en-US" altLang="en-US" dirty="0"/>
              <a:t>Lowest bid or highest bid for revenue producing contracts</a:t>
            </a:r>
          </a:p>
          <a:p>
            <a:pPr marL="990600" lvl="1" indent="-300038">
              <a:spcBef>
                <a:spcPct val="15000"/>
              </a:spcBef>
              <a:buFont typeface="+mj-lt"/>
              <a:buAutoNum type="alphaUcPeriod"/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 Most advantageous offer</a:t>
            </a:r>
          </a:p>
          <a:p>
            <a:pPr marL="1310640" lvl="2" indent="-5334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Best combination of technical offering and price </a:t>
            </a:r>
          </a:p>
          <a:p>
            <a:pPr marL="670560" indent="-5334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Both concepts are discussed more in the Competitive Small Procurement Outline Template for Services document which is a handout for this class</a:t>
            </a:r>
          </a:p>
          <a:p>
            <a:pPr marL="990600" lvl="1" indent="-5334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$15,000 -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22310"/>
            <a:ext cx="11747241" cy="4721290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Award Time-frame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There is no stated minimum timeframe in COMAR for Category 2 small procurements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This means that an award can be made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As soon as 2 bids/proposals are received, or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1 bid/offer is received and the circumstances described on slide XX apply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i.e., potentially an award can be made within a few hours, 1 day, Etc. 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But to enhance the likelihood of getting multiple viable bids and especially offers, several days might be permitted before responses to a small procurement solicitation are due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$15,000 -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4" y="1791478"/>
            <a:ext cx="9786256" cy="4152122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Written contract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There must be some type of written contract </a:t>
            </a:r>
          </a:p>
          <a:p>
            <a:pPr marL="1371600" lvl="2" indent="-457200">
              <a:spcBef>
                <a:spcPct val="15000"/>
              </a:spcBef>
              <a:buFont typeface="Wingdings" panose="05000000000000000000" pitchFamily="2" charset="2"/>
              <a:buAutoNum type="arabicPeriod"/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A Purchase Order, or</a:t>
            </a:r>
          </a:p>
          <a:p>
            <a:pPr marL="1371600" lvl="2" indent="-457200">
              <a:spcBef>
                <a:spcPct val="15000"/>
              </a:spcBef>
              <a:buFont typeface="Wingdings" panose="05000000000000000000" pitchFamily="2" charset="2"/>
              <a:buAutoNum type="arabicPeriod"/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A small procurement contract</a:t>
            </a:r>
          </a:p>
          <a:p>
            <a:pPr marL="1051560" lvl="1" indent="-4572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r>
              <a:rPr lang="en-US" altLang="en-US" sz="2400" dirty="0"/>
              <a:t>If a purchase order is used it must contain the clauses contained in the MDH small procurement contract, which is attached as a handout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DBCA-9B16-4429-AE5A-2C888525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8620"/>
            <a:ext cx="9601200" cy="979714"/>
          </a:xfrm>
        </p:spPr>
        <p:txBody>
          <a:bodyPr/>
          <a:lstStyle/>
          <a:p>
            <a:r>
              <a:rPr lang="en-US" altLang="en-US" dirty="0"/>
              <a:t>Category 3 small procurements</a:t>
            </a:r>
            <a:br>
              <a:rPr lang="en-US" altLang="en-US" dirty="0"/>
            </a:br>
            <a:r>
              <a:rPr lang="en-US" altLang="en-US" sz="2800" b="0" dirty="0"/>
              <a:t>($15,000.01 to $50,000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8900-8B2D-4CD8-B558-FEC5D8B4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1" y="1138334"/>
            <a:ext cx="11495314" cy="4805266"/>
          </a:xfrm>
        </p:spPr>
        <p:txBody>
          <a:bodyPr>
            <a:normAutofit lnSpcReduction="10000"/>
          </a:bodyPr>
          <a:lstStyle/>
          <a:p>
            <a:pPr marL="990600" lvl="1" indent="-533400">
              <a:defRPr/>
            </a:pPr>
            <a:r>
              <a:rPr lang="en-US" altLang="en-US" sz="3200" dirty="0"/>
              <a:t>Must use a written solicitation</a:t>
            </a:r>
          </a:p>
          <a:p>
            <a:pPr marL="1371600" lvl="2" indent="-457200">
              <a:defRPr/>
            </a:pPr>
            <a:r>
              <a:rPr lang="en-US" altLang="en-US" sz="2800" dirty="0"/>
              <a:t>A description of what is to be purchased</a:t>
            </a:r>
          </a:p>
          <a:p>
            <a:pPr marL="990600" lvl="1" indent="-533400">
              <a:defRPr/>
            </a:pPr>
            <a:r>
              <a:rPr lang="en-US" altLang="en-US" sz="3200" dirty="0"/>
              <a:t>Must post notice in eMM at least 3 days before responses are due</a:t>
            </a:r>
          </a:p>
          <a:p>
            <a:pPr marL="1310640" lvl="2" indent="-533400">
              <a:defRPr/>
            </a:pPr>
            <a:r>
              <a:rPr lang="en-US" altLang="en-US" sz="2800" dirty="0"/>
              <a:t>While not specifically stated, as a practical matter these should be 3 working days</a:t>
            </a:r>
          </a:p>
          <a:p>
            <a:pPr marL="1310640" lvl="2" indent="-533400">
              <a:defRPr/>
            </a:pPr>
            <a:r>
              <a:rPr lang="en-US" altLang="en-US" sz="2800" dirty="0"/>
              <a:t>The resulting award does </a:t>
            </a:r>
            <a:r>
              <a:rPr lang="en-US" altLang="en-US" sz="2800" b="1" u="sng" dirty="0"/>
              <a:t>not</a:t>
            </a:r>
            <a:r>
              <a:rPr lang="en-US" altLang="en-US" sz="2800" b="1" dirty="0"/>
              <a:t> </a:t>
            </a:r>
            <a:r>
              <a:rPr lang="en-US" altLang="en-US" sz="2800" dirty="0"/>
              <a:t>need to be posted in eMM</a:t>
            </a:r>
          </a:p>
          <a:p>
            <a:pPr marL="990600" lvl="1" indent="-533400">
              <a:defRPr/>
            </a:pPr>
            <a:r>
              <a:rPr lang="en-US" altLang="en-US" sz="3200" dirty="0"/>
              <a:t>Aside from using a written solicitation and the 3 days eMM posting, all provisions described on prior slides for a Category 2 small procurement apply </a:t>
            </a:r>
          </a:p>
          <a:p>
            <a:pPr marL="777240" lvl="2" indent="0">
              <a:buNone/>
              <a:defRPr/>
            </a:pPr>
            <a:endParaRPr lang="en-US" altLang="en-US" sz="2800" b="1" u="sng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100AC-32FA-4CD9-AB05-CBD0F561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DDFBC-82A3-48F7-9B02-942DA553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3F0D-21A5-4D9F-A597-9EBE7E54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A60C-BE0C-4D06-9021-7AD91C2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09" y="381000"/>
            <a:ext cx="11439331" cy="710682"/>
          </a:xfrm>
        </p:spPr>
        <p:txBody>
          <a:bodyPr/>
          <a:lstStyle/>
          <a:p>
            <a:r>
              <a:rPr lang="en-US" altLang="en-US" dirty="0"/>
              <a:t>Small Procurement Contract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0D87-D0E8-437D-BB0B-398EFF8A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09" y="1222310"/>
            <a:ext cx="11551299" cy="4721290"/>
          </a:xfrm>
        </p:spPr>
        <p:txBody>
          <a:bodyPr>
            <a:normAutofit/>
          </a:bodyPr>
          <a:lstStyle/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Name of parties (MDH &amp; the seller/contractor)</a:t>
            </a:r>
          </a:p>
          <a:p>
            <a:pPr marL="990600" lvl="1" indent="-533400">
              <a:defRPr/>
            </a:pPr>
            <a:r>
              <a:rPr lang="en-US" altLang="en-US" sz="3200" dirty="0"/>
              <a:t>Include the seller’s tax ID # or social Security #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Begin &amp; end dates, purchase/delivery date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Specifications (Scope of Contract)</a:t>
            </a:r>
          </a:p>
          <a:p>
            <a:pPr marL="1051560" lvl="1" indent="-457200">
              <a:defRPr/>
            </a:pPr>
            <a:r>
              <a:rPr lang="en-US" altLang="en-US" sz="3200" dirty="0"/>
              <a:t>Description of what was/is to be purchased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The Price or not-to-exceed dollar value of contract 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Name of Procurement Officer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7985B-2D82-464D-B882-34A334C5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2D81-BABC-4825-8D0B-7F5DEA11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F9C6-B3D5-4433-9BE2-18286806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A60C-BE0C-4D06-9021-7AD91C2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381000"/>
            <a:ext cx="11849878" cy="710682"/>
          </a:xfrm>
        </p:spPr>
        <p:txBody>
          <a:bodyPr/>
          <a:lstStyle/>
          <a:p>
            <a:r>
              <a:rPr lang="en-US" altLang="en-US" dirty="0"/>
              <a:t>Small Procurement Contract Requirements </a:t>
            </a:r>
            <a:r>
              <a:rPr lang="en-US" alt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0D87-D0E8-437D-BB0B-398EFF8A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222310"/>
            <a:ext cx="11775232" cy="4991878"/>
          </a:xfrm>
        </p:spPr>
        <p:txBody>
          <a:bodyPr>
            <a:normAutofit lnSpcReduction="10000"/>
          </a:bodyPr>
          <a:lstStyle/>
          <a:p>
            <a:pPr marL="560070" indent="-514350">
              <a:buAutoNum type="arabicPeriod" startAt="6"/>
            </a:pPr>
            <a:r>
              <a:rPr lang="en-US" dirty="0"/>
              <a:t>This clause:</a:t>
            </a:r>
          </a:p>
          <a:p>
            <a:pPr lvl="1"/>
            <a:r>
              <a:rPr lang="en-US" dirty="0"/>
              <a:t>“The Contractor shall comply with the provisions of State Finance and Procurement Article, Title 19, Annotated Code of Maryland”</a:t>
            </a:r>
          </a:p>
          <a:p>
            <a:pPr lvl="1"/>
            <a:r>
              <a:rPr lang="en-US" dirty="0"/>
              <a:t>SF &amp; P Title 19 concerns Commercial Non-Discrimination </a:t>
            </a:r>
          </a:p>
          <a:p>
            <a:r>
              <a:rPr lang="en-US" dirty="0"/>
              <a:t>In addition, there are 8 abbreviated, suggested clauses</a:t>
            </a:r>
          </a:p>
          <a:p>
            <a:r>
              <a:rPr lang="en-US" dirty="0"/>
              <a:t>These 8 suggested clauses and the above required clause (#6) are included in the MDH small procurement contract, which is a handout to this class </a:t>
            </a:r>
          </a:p>
          <a:p>
            <a:pPr lvl="1"/>
            <a:r>
              <a:rPr lang="en-US" dirty="0"/>
              <a:t>The termination for non-appropriation clause discussed earlier is one of these clauses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7985B-2D82-464D-B882-34A334C5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2D81-BABC-4825-8D0B-7F5DEA11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F9C6-B3D5-4433-9BE2-18286806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A60C-BE0C-4D06-9021-7AD91C2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381000"/>
            <a:ext cx="11971175" cy="710682"/>
          </a:xfrm>
        </p:spPr>
        <p:txBody>
          <a:bodyPr/>
          <a:lstStyle/>
          <a:p>
            <a:r>
              <a:rPr lang="en-US" altLang="en-US" dirty="0"/>
              <a:t>Small Procurement Contract Requirements </a:t>
            </a:r>
            <a:r>
              <a:rPr lang="en-US" altLang="en-US" sz="2400" b="0" dirty="0">
                <a:effectLst/>
              </a:rPr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0D87-D0E8-437D-BB0B-398EFF8A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09" y="1222309"/>
            <a:ext cx="11551299" cy="4973217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A MDH Assistant Attorney General has given a blanket legal approval for form and legal sufficiency to this MDH Small Procurement Contract</a:t>
            </a:r>
          </a:p>
          <a:p>
            <a:pPr marL="670560" indent="-533400">
              <a:defRPr/>
            </a:pPr>
            <a:r>
              <a:rPr lang="en-US" altLang="en-US" dirty="0"/>
              <a:t>However, it may be desirable to submit an individual contract for legal approval if there are any significant changes or additions to the Small Procurement Contract</a:t>
            </a:r>
          </a:p>
          <a:p>
            <a:pPr marL="670560" indent="-533400">
              <a:defRPr/>
            </a:pPr>
            <a:r>
              <a:rPr lang="en-US" altLang="en-US" dirty="0"/>
              <a:t>And </a:t>
            </a:r>
            <a:r>
              <a:rPr lang="en-US" altLang="en-US" b="1" i="1" u="sng" dirty="0"/>
              <a:t>never</a:t>
            </a:r>
            <a:r>
              <a:rPr lang="en-US" altLang="en-US" dirty="0"/>
              <a:t> agree to (sign) a vendor contract without first obtaining OPASS and OAG approval </a:t>
            </a:r>
          </a:p>
          <a:p>
            <a:pPr marL="990600" lvl="1" indent="-533400">
              <a:defRPr/>
            </a:pPr>
            <a:r>
              <a:rPr lang="en-US" altLang="en-US" dirty="0"/>
              <a:t>Which will only be given in the unlikely event the contract has provisions beneficial to the State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7985B-2D82-464D-B882-34A334C5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2D81-BABC-4825-8D0B-7F5DEA11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F9C6-B3D5-4433-9BE2-18286806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D7BD-22BB-43A7-84CC-603797C4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36037"/>
          </a:xfrm>
        </p:spPr>
        <p:txBody>
          <a:bodyPr/>
          <a:lstStyle/>
          <a:p>
            <a:r>
              <a:rPr lang="en-US" dirty="0"/>
              <a:t>Single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3F25-148A-49D1-9509-DA338FAC4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427584"/>
            <a:ext cx="11457992" cy="4516016"/>
          </a:xfrm>
        </p:spPr>
        <p:txBody>
          <a:bodyPr/>
          <a:lstStyle/>
          <a:p>
            <a:r>
              <a:rPr lang="en-US" dirty="0"/>
              <a:t>An award can be made if only one responsive bid or acceptable offer is received in response to a solicitation if the procurement officer determines that the price submitted is fair and reasonable, and that the other vendors had reasonable opportunity to respond</a:t>
            </a:r>
          </a:p>
          <a:p>
            <a:r>
              <a:rPr lang="en-US" dirty="0"/>
              <a:t>Would apply when there was a written solicitation with a specified response time and date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1C66-6489-4E17-B74D-79265B3F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8BF7B-70EB-4F95-8F13-5F85581A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9581-219C-474C-B0DC-5E63BED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D0F7-D728-47A8-8005-31144CE4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 bids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F365-3678-46A0-863B-7348834C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4" y="2827176"/>
            <a:ext cx="9310396" cy="3116424"/>
          </a:xfrm>
        </p:spPr>
        <p:txBody>
          <a:bodyPr/>
          <a:lstStyle/>
          <a:p>
            <a:r>
              <a:rPr lang="en-US" dirty="0"/>
              <a:t>Handled as described in COMAR 21.05.02.14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20AAE-64BB-4A2F-8E10-72BE5A48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DFB62-AF1D-4E97-BE13-D17B8425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6BB3-93F2-4469-B7E4-87ED23F4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E4B4-73C7-496B-A66E-CC6D0F4C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03988"/>
          </a:xfrm>
        </p:spPr>
        <p:txBody>
          <a:bodyPr/>
          <a:lstStyle/>
          <a:p>
            <a:r>
              <a:rPr lang="en-US" dirty="0"/>
              <a:t>Sole source small 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C6DF-1C86-4A2E-9074-8DC6FFA1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184989"/>
            <a:ext cx="11709918" cy="4758612"/>
          </a:xfrm>
        </p:spPr>
        <p:txBody>
          <a:bodyPr/>
          <a:lstStyle/>
          <a:p>
            <a:r>
              <a:rPr lang="en-US" dirty="0"/>
              <a:t>For a sole source small procurement there is no solicitation to draft and no distribution, other than to the contractor</a:t>
            </a:r>
          </a:p>
          <a:p>
            <a:r>
              <a:rPr lang="en-US" dirty="0"/>
              <a:t>The small procurement contract as previously described would be used, unless it is deemed desirable to add additional clause</a:t>
            </a:r>
          </a:p>
          <a:p>
            <a:r>
              <a:rPr lang="en-US" dirty="0"/>
              <a:t>There would be no advertising in eMM, either before or after the award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F601-B059-4B25-A613-901DB456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7EDB8-ABFE-4F6D-B126-1C2A0B5F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7FFE-303B-4187-B667-4DD195F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45B6-2C64-4235-A2C2-BB1014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21229"/>
          </a:xfrm>
        </p:spPr>
        <p:txBody>
          <a:bodyPr/>
          <a:lstStyle/>
          <a:p>
            <a:r>
              <a:rPr lang="en-US" dirty="0"/>
              <a:t>Speed, Simplicity &amp; competition</a:t>
            </a:r>
            <a:br>
              <a:rPr lang="en-US" dirty="0"/>
            </a:br>
            <a:r>
              <a:rPr lang="en-US" dirty="0"/>
              <a:t>Small procurement hallmarks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847B-4B75-481D-82A0-2526420B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2" y="1847461"/>
            <a:ext cx="10431625" cy="4096139"/>
          </a:xfrm>
        </p:spPr>
        <p:txBody>
          <a:bodyPr>
            <a:normAutofit/>
          </a:bodyPr>
          <a:lstStyle/>
          <a:p>
            <a:r>
              <a:rPr lang="en-US" dirty="0"/>
              <a:t>Speed</a:t>
            </a:r>
            <a:endParaRPr lang="en-US" sz="2400" dirty="0"/>
          </a:p>
          <a:p>
            <a:pPr lvl="1"/>
            <a:r>
              <a:rPr lang="en-US" dirty="0"/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Minimum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required timeframes for conducting small procurements range from 1 to 3 days, depending on which of the 3 small procurement </a:t>
            </a:r>
            <a:r>
              <a:rPr lang="en-US" b="1" dirty="0">
                <a:solidFill>
                  <a:srgbClr val="0070C0"/>
                </a:solidFill>
              </a:rPr>
              <a:t>categories </a:t>
            </a:r>
            <a:r>
              <a:rPr lang="en-US" dirty="0"/>
              <a:t>applies</a:t>
            </a:r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Although often it is prudent to allow more time than this to spur competition </a:t>
            </a:r>
          </a:p>
          <a:p>
            <a:pPr lvl="3"/>
            <a:r>
              <a:rPr lang="en-US" b="1" dirty="0"/>
              <a:t>Several weeks might be allowed for relatively complex small procurements approaching $50,000 in value and requiring a proposal response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67AE4-1B7D-453B-AEFE-912CEC92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CE569-1CC3-48A8-BB50-31E95E7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A1ED-DDC5-4DA0-AB1C-A109A287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61DA-EB3D-4EF5-B66F-3DE63F25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8004"/>
          </a:xfrm>
        </p:spPr>
        <p:txBody>
          <a:bodyPr/>
          <a:lstStyle/>
          <a:p>
            <a:r>
              <a:rPr lang="en-US" dirty="0"/>
              <a:t>Emergency small 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983F-64EF-405E-962E-12680B53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343608"/>
            <a:ext cx="11476653" cy="45999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Given the fact that a small procurement of up to $15,000 can be awarded basically the same day as vendors are solicited, it would be very unusual to have an emergency small procurement of anything below this amount</a:t>
            </a:r>
          </a:p>
          <a:p>
            <a:r>
              <a:rPr lang="en-US" dirty="0"/>
              <a:t>Between $15,000 and $50,000 an emergency award is possible if a good or service was absolutely needed in less than 3 working days to avoid or mitigate serious damage to public health, safety or welfare</a:t>
            </a:r>
          </a:p>
          <a:p>
            <a:r>
              <a:rPr lang="en-US" dirty="0"/>
              <a:t>Need to attempt competition, limit the emergency in duration and scope to just what is needed to alleviate the emergency condition and use the small procurement contract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B87AB-5C61-44C1-AE4D-4814E62D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834-3346-466D-9FA3-8F2B9E66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F914-C24C-4BCB-BA28-79A7980F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7231-6397-438B-9509-C7FC519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5274"/>
            <a:ext cx="9601200" cy="737117"/>
          </a:xfrm>
        </p:spPr>
        <p:txBody>
          <a:bodyPr/>
          <a:lstStyle/>
          <a:p>
            <a:r>
              <a:rPr lang="en-US" dirty="0"/>
              <a:t>Small procurement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58A4-2608-41CC-84F9-F9898DEA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017037"/>
            <a:ext cx="11700588" cy="514116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Small procurements can be modified with the consent of the parties, the same as any other contract</a:t>
            </a:r>
          </a:p>
          <a:p>
            <a:r>
              <a:rPr lang="en-US" sz="3500" dirty="0"/>
              <a:t>If a modification would cause a small procurement contract to exceed the small procurements limit:</a:t>
            </a:r>
          </a:p>
          <a:p>
            <a:pPr lvl="1"/>
            <a:r>
              <a:rPr lang="en-US" sz="3000" dirty="0"/>
              <a:t>Aside from a description of what is being modified</a:t>
            </a:r>
          </a:p>
          <a:p>
            <a:pPr lvl="1"/>
            <a:r>
              <a:rPr lang="en-US" sz="3000" dirty="0"/>
              <a:t>It is also necessary to add all clauses and affidavits that are required for a regular, over $50,000 contract, because it will cease to be a small procurement</a:t>
            </a:r>
          </a:p>
          <a:p>
            <a:pPr lvl="1"/>
            <a:r>
              <a:rPr lang="en-US" sz="3000" dirty="0"/>
              <a:t>And obtain legal sufficiency for the modification, the approval of OPASS, the approval of the appropriate Control Agency if now over that Control Agency’s  delegation level to MDH ($50,000 from DGS and DoIT and $100,000 from DBM) and, if now over $200,000, BPW approval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66A3C-6E0B-42C5-8A56-FC78A7C2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55CF6-820F-47FB-8A19-E62732CC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31C4A-373B-4B39-8A76-78333F11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951"/>
            <a:ext cx="9601200" cy="709128"/>
          </a:xfrm>
        </p:spPr>
        <p:txBody>
          <a:bodyPr>
            <a:normAutofit/>
          </a:bodyPr>
          <a:lstStyle/>
          <a:p>
            <a:r>
              <a:rPr lang="en-US" dirty="0"/>
              <a:t>Small procurement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678" y="2034072"/>
            <a:ext cx="9675844" cy="4124131"/>
          </a:xfrm>
        </p:spPr>
        <p:txBody>
          <a:bodyPr>
            <a:normAutofit/>
          </a:bodyPr>
          <a:lstStyle/>
          <a:p>
            <a:r>
              <a:rPr lang="en-US" dirty="0"/>
              <a:t>Must be kept for the later of:</a:t>
            </a:r>
          </a:p>
          <a:p>
            <a:pPr lvl="1"/>
            <a:r>
              <a:rPr lang="en-US" dirty="0"/>
              <a:t>3 years after final payment, or</a:t>
            </a:r>
          </a:p>
          <a:p>
            <a:pPr lvl="1"/>
            <a:r>
              <a:rPr lang="en-US" dirty="0"/>
              <a:t>An audit by the Legislative Auditors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951"/>
            <a:ext cx="9601200" cy="709128"/>
          </a:xfrm>
        </p:spPr>
        <p:txBody>
          <a:bodyPr>
            <a:normAutofit/>
          </a:bodyPr>
          <a:lstStyle/>
          <a:p>
            <a:r>
              <a:rPr lang="en-US" dirty="0"/>
              <a:t>Small procurement records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8" y="1670180"/>
            <a:ext cx="9601201" cy="4488024"/>
          </a:xfrm>
        </p:spPr>
        <p:txBody>
          <a:bodyPr>
            <a:normAutofit/>
          </a:bodyPr>
          <a:lstStyle/>
          <a:p>
            <a:r>
              <a:rPr lang="en-US" dirty="0"/>
              <a:t>For Category 1 </a:t>
            </a:r>
            <a:r>
              <a:rPr lang="en-US" b="1" i="1" u="sng" dirty="0"/>
              <a:t>oral</a:t>
            </a:r>
            <a:r>
              <a:rPr lang="en-US" b="1" i="1" dirty="0"/>
              <a:t> </a:t>
            </a:r>
            <a:r>
              <a:rPr lang="en-US" dirty="0"/>
              <a:t>contracts must contain:</a:t>
            </a:r>
          </a:p>
          <a:p>
            <a:pPr lvl="1"/>
            <a:r>
              <a:rPr lang="en-US" dirty="0"/>
              <a:t>The name &amp; phone number of person expending funds</a:t>
            </a:r>
          </a:p>
          <a:p>
            <a:pPr lvl="1"/>
            <a:r>
              <a:rPr lang="en-US" dirty="0"/>
              <a:t>Receipt, invoice, repair order, packing slip or voucher  </a:t>
            </a:r>
          </a:p>
          <a:p>
            <a:pPr lvl="1"/>
            <a:r>
              <a:rPr lang="en-US" dirty="0"/>
              <a:t>Date of award</a:t>
            </a:r>
          </a:p>
          <a:p>
            <a:pPr lvl="1"/>
            <a:r>
              <a:rPr lang="en-US" dirty="0"/>
              <a:t>Name &amp; address of contractor</a:t>
            </a:r>
          </a:p>
          <a:p>
            <a:pPr lvl="1"/>
            <a:r>
              <a:rPr lang="en-US" dirty="0"/>
              <a:t>Description of item(s) procured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951"/>
            <a:ext cx="9601200" cy="709128"/>
          </a:xfrm>
        </p:spPr>
        <p:txBody>
          <a:bodyPr>
            <a:normAutofit/>
          </a:bodyPr>
          <a:lstStyle/>
          <a:p>
            <a:r>
              <a:rPr lang="en-US" dirty="0"/>
              <a:t>Small procurement records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036" y="1446244"/>
            <a:ext cx="10907485" cy="4711959"/>
          </a:xfrm>
        </p:spPr>
        <p:txBody>
          <a:bodyPr>
            <a:normAutofit/>
          </a:bodyPr>
          <a:lstStyle/>
          <a:p>
            <a:r>
              <a:rPr lang="en-US" dirty="0"/>
              <a:t>For all other small procurements, must generally contain:</a:t>
            </a:r>
          </a:p>
          <a:p>
            <a:pPr lvl="1"/>
            <a:r>
              <a:rPr lang="en-US" dirty="0"/>
              <a:t>Date of award</a:t>
            </a:r>
          </a:p>
          <a:p>
            <a:pPr lvl="1"/>
            <a:r>
              <a:rPr lang="en-US" dirty="0"/>
              <a:t>Name &amp; address of contractor</a:t>
            </a:r>
          </a:p>
          <a:p>
            <a:pPr lvl="1"/>
            <a:r>
              <a:rPr lang="en-US" dirty="0"/>
              <a:t> Name &amp; phone number of the procurement officer</a:t>
            </a:r>
          </a:p>
          <a:p>
            <a:pPr lvl="1"/>
            <a:r>
              <a:rPr lang="en-US" dirty="0"/>
              <a:t>Purchase order or contract</a:t>
            </a:r>
          </a:p>
          <a:p>
            <a:pPr lvl="1"/>
            <a:r>
              <a:rPr lang="en-US" dirty="0"/>
              <a:t>Receiving documentation</a:t>
            </a:r>
          </a:p>
          <a:p>
            <a:pPr lvl="1"/>
            <a:r>
              <a:rPr lang="en-US" dirty="0"/>
              <a:t>Description of item(s) purchased</a:t>
            </a:r>
          </a:p>
          <a:p>
            <a:pPr lvl="1"/>
            <a:r>
              <a:rPr lang="en-US" dirty="0"/>
              <a:t>Copy of bid board notice, if used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167952"/>
            <a:ext cx="11644604" cy="671804"/>
          </a:xfrm>
        </p:spPr>
        <p:txBody>
          <a:bodyPr>
            <a:normAutofit fontScale="90000"/>
          </a:bodyPr>
          <a:lstStyle/>
          <a:p>
            <a:r>
              <a:rPr lang="en-US" dirty="0"/>
              <a:t>Category 2 and 3 required Small procurement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63690"/>
            <a:ext cx="11168741" cy="512250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Names of vendors solicited directly</a:t>
            </a:r>
          </a:p>
          <a:p>
            <a:pPr lvl="1"/>
            <a:r>
              <a:rPr lang="en-US" dirty="0"/>
              <a:t>Copies of written bids or offers</a:t>
            </a:r>
          </a:p>
          <a:p>
            <a:pPr lvl="1"/>
            <a:r>
              <a:rPr lang="en-US" dirty="0"/>
              <a:t> Signed statement from procurement officer detailing the basis for award </a:t>
            </a:r>
          </a:p>
          <a:p>
            <a:pPr lvl="1"/>
            <a:r>
              <a:rPr lang="en-US" dirty="0"/>
              <a:t>Copy of written solicitation</a:t>
            </a:r>
          </a:p>
          <a:p>
            <a:pPr lvl="1"/>
            <a:r>
              <a:rPr lang="en-US" dirty="0"/>
              <a:t>Copy of eMM notice and any other advertising</a:t>
            </a:r>
          </a:p>
          <a:p>
            <a:pPr lvl="1"/>
            <a:r>
              <a:rPr lang="en-US" dirty="0"/>
              <a:t>Identification of MBE and small businesses directly solicited</a:t>
            </a:r>
          </a:p>
          <a:p>
            <a:pPr lvl="1"/>
            <a:r>
              <a:rPr lang="en-US" dirty="0"/>
              <a:t>If applicable, an explanation why only 1 response was received</a:t>
            </a:r>
          </a:p>
          <a:p>
            <a:pPr lvl="1"/>
            <a:r>
              <a:rPr lang="en-US" dirty="0"/>
              <a:t>If applicable, why a sole source was justified</a:t>
            </a:r>
          </a:p>
          <a:p>
            <a:pPr lvl="1"/>
            <a:r>
              <a:rPr lang="en-US" dirty="0"/>
              <a:t>Fund certification for a category 3 small procurement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45B6-2C64-4235-A2C2-BB1014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21229"/>
          </a:xfrm>
        </p:spPr>
        <p:txBody>
          <a:bodyPr/>
          <a:lstStyle/>
          <a:p>
            <a:r>
              <a:rPr lang="en-US" dirty="0"/>
              <a:t>Speed, Simplicity &amp; competition</a:t>
            </a:r>
            <a:br>
              <a:rPr lang="en-US" dirty="0"/>
            </a:br>
            <a:r>
              <a:rPr lang="en-US" dirty="0"/>
              <a:t>Small procurement hallmarks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847B-4B75-481D-82A0-2526420B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1" y="1828799"/>
            <a:ext cx="11597952" cy="4226767"/>
          </a:xfrm>
        </p:spPr>
        <p:txBody>
          <a:bodyPr>
            <a:normAutofit/>
          </a:bodyPr>
          <a:lstStyle/>
          <a:p>
            <a:r>
              <a:rPr lang="en-US" dirty="0"/>
              <a:t>Simplicity</a:t>
            </a:r>
          </a:p>
          <a:p>
            <a:pPr lvl="1"/>
            <a:r>
              <a:rPr lang="en-US" dirty="0"/>
              <a:t>All content should directly apply to the procurement and should be essential in describing</a:t>
            </a:r>
          </a:p>
          <a:p>
            <a:pPr lvl="2"/>
            <a:r>
              <a:rPr lang="en-US" dirty="0"/>
              <a:t>What is needed</a:t>
            </a:r>
          </a:p>
          <a:p>
            <a:pPr lvl="2"/>
            <a:r>
              <a:rPr lang="en-US" dirty="0"/>
              <a:t>When it’s needed</a:t>
            </a:r>
          </a:p>
          <a:p>
            <a:pPr lvl="2"/>
            <a:r>
              <a:rPr lang="en-US" dirty="0"/>
              <a:t>How and when responses are due</a:t>
            </a:r>
          </a:p>
          <a:p>
            <a:pPr lvl="2"/>
            <a:r>
              <a:rPr lang="en-US" dirty="0"/>
              <a:t>How an award will be made </a:t>
            </a:r>
          </a:p>
          <a:p>
            <a:pPr lvl="1"/>
            <a:r>
              <a:rPr lang="en-US" dirty="0"/>
              <a:t>There are almost no required clauses and no template, per se</a:t>
            </a:r>
          </a:p>
          <a:p>
            <a:pPr lvl="2"/>
            <a:r>
              <a:rPr lang="en-US" dirty="0"/>
              <a:t>i.e., there is nothing extraneous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67AE4-1B7D-453B-AEFE-912CEC92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CE569-1CC3-48A8-BB50-31E95E7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A1ED-DDC5-4DA0-AB1C-A109A287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45B6-2C64-4235-A2C2-BB1014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21229"/>
          </a:xfrm>
        </p:spPr>
        <p:txBody>
          <a:bodyPr/>
          <a:lstStyle/>
          <a:p>
            <a:r>
              <a:rPr lang="en-US" dirty="0"/>
              <a:t>Speed, Simplicity &amp; competition</a:t>
            </a:r>
            <a:br>
              <a:rPr lang="en-US" dirty="0"/>
            </a:br>
            <a:r>
              <a:rPr lang="en-US" dirty="0"/>
              <a:t>Small procurement hallmarks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847B-4B75-481D-82A0-2526420B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2090057"/>
            <a:ext cx="11206065" cy="3853543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</a:p>
          <a:p>
            <a:pPr lvl="1"/>
            <a:r>
              <a:rPr lang="en-US" dirty="0"/>
              <a:t>The objective of soliciting bids or offers is to foster competition in obtaining needed items in a cost effective manner.  In </a:t>
            </a:r>
            <a:r>
              <a:rPr lang="en-US" b="1" u="sng" dirty="0">
                <a:solidFill>
                  <a:srgbClr val="C00000"/>
                </a:solidFill>
              </a:rPr>
              <a:t>all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small procurements, </a:t>
            </a:r>
            <a:r>
              <a:rPr lang="en-US" b="1" dirty="0"/>
              <a:t>competition </a:t>
            </a:r>
            <a:r>
              <a:rPr lang="en-US" dirty="0"/>
              <a:t>should be sought to the </a:t>
            </a:r>
            <a:r>
              <a:rPr lang="en-US" b="1" dirty="0">
                <a:solidFill>
                  <a:srgbClr val="7030A0"/>
                </a:solidFill>
              </a:rPr>
              <a:t>extent practical </a:t>
            </a:r>
            <a:r>
              <a:rPr lang="en-US" dirty="0"/>
              <a:t>considering factors such as </a:t>
            </a:r>
            <a:r>
              <a:rPr lang="en-US" b="1" dirty="0">
                <a:solidFill>
                  <a:srgbClr val="00B050"/>
                </a:solidFill>
              </a:rPr>
              <a:t>availability of vendors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dollar value of the procurement</a:t>
            </a:r>
            <a:r>
              <a:rPr lang="en-US" dirty="0"/>
              <a:t>, </a:t>
            </a:r>
            <a:r>
              <a:rPr lang="en-US" b="1" i="1" u="sng" dirty="0">
                <a:solidFill>
                  <a:schemeClr val="accent4">
                    <a:lumMod val="50000"/>
                  </a:schemeClr>
                </a:solidFill>
              </a:rPr>
              <a:t>cost of administering the procurement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time available </a:t>
            </a:r>
            <a:r>
              <a:rPr lang="en-US" dirty="0"/>
              <a:t>to make the procurement including delivery time </a:t>
            </a:r>
            <a:r>
              <a:rPr lang="en-US" sz="2000" dirty="0"/>
              <a:t>(COMAR 21.05.07.06 A. (1))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67AE4-1B7D-453B-AEFE-912CEC92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CE569-1CC3-48A8-BB50-31E95E7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A1ED-DDC5-4DA0-AB1C-A109A287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933B-63B7-449D-B564-1B6FC7D1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793102"/>
          </a:xfrm>
        </p:spPr>
        <p:txBody>
          <a:bodyPr/>
          <a:lstStyle/>
          <a:p>
            <a:r>
              <a:rPr lang="en-US" dirty="0"/>
              <a:t>Socio-economic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2698-277B-47A6-BE4F-C643BEEFA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091682"/>
            <a:ext cx="11681926" cy="5122506"/>
          </a:xfrm>
        </p:spPr>
        <p:txBody>
          <a:bodyPr/>
          <a:lstStyle/>
          <a:p>
            <a:r>
              <a:rPr lang="en-US" dirty="0"/>
              <a:t>MBE</a:t>
            </a:r>
          </a:p>
          <a:p>
            <a:pPr lvl="1"/>
            <a:r>
              <a:rPr lang="en-US" dirty="0"/>
              <a:t>“…each procurement agency shall solicit bids or offers from a sufficient number of certified minority business enterprises…”  21.05.07.06 A. (2)</a:t>
            </a:r>
          </a:p>
          <a:p>
            <a:pPr lvl="1"/>
            <a:r>
              <a:rPr lang="en-US" dirty="0"/>
              <a:t>Can also establish MBE goals for small procurements</a:t>
            </a:r>
          </a:p>
          <a:p>
            <a:r>
              <a:rPr lang="en-US" dirty="0"/>
              <a:t>Small Businesses</a:t>
            </a:r>
          </a:p>
          <a:p>
            <a:pPr lvl="1"/>
            <a:r>
              <a:rPr lang="en-US" dirty="0"/>
              <a:t>“…procurement agencies shall, consistent with law, attempt to solicit bids or offers from small businesses…” 21.05.07.06 A. (4)</a:t>
            </a:r>
          </a:p>
          <a:p>
            <a:pPr lvl="2"/>
            <a:r>
              <a:rPr lang="en-US" dirty="0"/>
              <a:t>Can conduct small procurements as Small Business Reserve procurements</a:t>
            </a:r>
          </a:p>
          <a:p>
            <a:pPr lvl="2"/>
            <a:r>
              <a:rPr lang="en-US" dirty="0"/>
              <a:t>For small procurements for activities under the jurisdiction of DGS, can give a small business preference</a:t>
            </a:r>
          </a:p>
          <a:p>
            <a:pPr lvl="3"/>
            <a:r>
              <a:rPr lang="en-US" dirty="0"/>
              <a:t>See Section VII B 2 of the MDH Procurement Policy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FF596-FA81-4A58-8FDA-7B8EF82D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E4466-739C-4D9B-B9A4-F5A86381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6CBE-40B4-4DC2-8925-6D1B4CD0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083906"/>
          </a:xfrm>
        </p:spPr>
        <p:txBody>
          <a:bodyPr>
            <a:normAutofit/>
          </a:bodyPr>
          <a:lstStyle/>
          <a:p>
            <a:r>
              <a:rPr lang="en-US" dirty="0"/>
              <a:t>No-no!</a:t>
            </a:r>
            <a:br>
              <a:rPr lang="en-US" dirty="0"/>
            </a:br>
            <a:r>
              <a:rPr lang="en-US" dirty="0"/>
              <a:t>Artificially dividing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828800"/>
            <a:ext cx="11318032" cy="4114800"/>
          </a:xfrm>
        </p:spPr>
        <p:txBody>
          <a:bodyPr/>
          <a:lstStyle/>
          <a:p>
            <a:r>
              <a:rPr lang="en-US" dirty="0"/>
              <a:t>Reducing the </a:t>
            </a:r>
            <a:r>
              <a:rPr lang="en-US" b="1" dirty="0">
                <a:solidFill>
                  <a:srgbClr val="7030A0"/>
                </a:solidFill>
              </a:rPr>
              <a:t>duration </a:t>
            </a:r>
            <a:r>
              <a:rPr lang="en-US" dirty="0"/>
              <a:t>or requested </a:t>
            </a:r>
            <a:r>
              <a:rPr lang="en-US" b="1" dirty="0">
                <a:solidFill>
                  <a:srgbClr val="7030A0"/>
                </a:solidFill>
              </a:rPr>
              <a:t>quantity </a:t>
            </a:r>
            <a:r>
              <a:rPr lang="en-US" dirty="0"/>
              <a:t>of a procurement to try to stay below the small procurement dollar limit, when it is known or likely that 2 or more small procurements would need to occur in the same fiscal year or 12 month period to provide what is actually needed; e.g.,</a:t>
            </a:r>
          </a:p>
          <a:p>
            <a:pPr lvl="1"/>
            <a:r>
              <a:rPr lang="en-US" dirty="0"/>
              <a:t>Three, 4 month procurements for the same activity</a:t>
            </a:r>
          </a:p>
          <a:p>
            <a:pPr lvl="1"/>
            <a:r>
              <a:rPr lang="en-US" dirty="0"/>
              <a:t>Buying 100 of something 5 times when it is known that 500 will be needed during the next 12 months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D609-7BA4-4D44-A0A5-59019B76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B1A6-6E16-484F-A05B-5EBA943C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3102" y="6419462"/>
            <a:ext cx="8014996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87A7-0504-49C5-9121-E21DA9AE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Artificially dividing </a:t>
            </a:r>
            <a:r>
              <a:rPr lang="en-US" sz="2400" b="0" dirty="0"/>
              <a:t>(Cont’d)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828800"/>
            <a:ext cx="11318032" cy="4114800"/>
          </a:xfrm>
        </p:spPr>
        <p:txBody>
          <a:bodyPr/>
          <a:lstStyle/>
          <a:p>
            <a:r>
              <a:rPr lang="en-US" dirty="0"/>
              <a:t>Reducing the scope (quantity and/or duration) of a procurement:</a:t>
            </a:r>
          </a:p>
          <a:p>
            <a:pPr lvl="1"/>
            <a:r>
              <a:rPr lang="en-US" dirty="0"/>
              <a:t>Usually means paying higher prices</a:t>
            </a:r>
          </a:p>
          <a:p>
            <a:pPr lvl="2"/>
            <a:r>
              <a:rPr lang="en-US" dirty="0"/>
              <a:t>Foregoing economies of scale, quantity discounts, etc.</a:t>
            </a:r>
          </a:p>
          <a:p>
            <a:pPr lvl="1"/>
            <a:r>
              <a:rPr lang="en-US" dirty="0"/>
              <a:t>Involves extra work for State personnel</a:t>
            </a:r>
          </a:p>
          <a:p>
            <a:pPr lvl="1"/>
            <a:r>
              <a:rPr lang="en-US" dirty="0"/>
              <a:t>Includes trying to keep a procurement below $15,000 so eMM notice isn’t required</a:t>
            </a:r>
          </a:p>
          <a:p>
            <a:pPr lvl="2"/>
            <a:r>
              <a:rPr lang="en-US" dirty="0"/>
              <a:t>And perhaps only contacting a few favored vendors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AB71-9C53-44BB-933A-64CDBAEA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B323-EEDD-4595-8972-EB74FDA6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441" y="6419462"/>
            <a:ext cx="8033657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FE63-3AAA-4B8F-B110-F988523C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21B611122B549815CB793CD963F0F" ma:contentTypeVersion="4" ma:contentTypeDescription="Create a new document." ma:contentTypeScope="" ma:versionID="8bde1bd378c0fb81e09235766ea477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ECC59-8389-44A3-A079-605B87CD7B4C}"/>
</file>

<file path=customXml/itemProps2.xml><?xml version="1.0" encoding="utf-8"?>
<ds:datastoreItem xmlns:ds="http://schemas.openxmlformats.org/officeDocument/2006/customXml" ds:itemID="{127B4D5E-4113-43FF-AD72-DB7910A5EF0C}"/>
</file>

<file path=customXml/itemProps3.xml><?xml version="1.0" encoding="utf-8"?>
<ds:datastoreItem xmlns:ds="http://schemas.openxmlformats.org/officeDocument/2006/customXml" ds:itemID="{E2409D31-6892-4F7E-93D6-C7C92777242A}"/>
</file>

<file path=customXml/itemProps4.xml><?xml version="1.0" encoding="utf-8"?>
<ds:datastoreItem xmlns:ds="http://schemas.openxmlformats.org/officeDocument/2006/customXml" ds:itemID="{DBFF9E8E-888C-4A76-A2A0-FAA9AE9A5F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3978</Words>
  <Application>Microsoft Office PowerPoint</Application>
  <PresentationFormat>Widescreen</PresentationFormat>
  <Paragraphs>423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Cambria</vt:lpstr>
      <vt:lpstr>Times New Roman</vt:lpstr>
      <vt:lpstr>Wingdings</vt:lpstr>
      <vt:lpstr>Red Line Business 16x9</vt:lpstr>
      <vt:lpstr>Competitive SMALL PROCUREMENTs </vt:lpstr>
      <vt:lpstr>MDH Presenters</vt:lpstr>
      <vt:lpstr>Determined by dollar value only;  not complexity</vt:lpstr>
      <vt:lpstr>Speed, Simplicity &amp; competition Small procurement hallmarks</vt:lpstr>
      <vt:lpstr>Speed, Simplicity &amp; competition Small procurement hallmarks (Cont’d)</vt:lpstr>
      <vt:lpstr>Speed, Simplicity &amp; competition Small procurement hallmarks (Cont’d)</vt:lpstr>
      <vt:lpstr>Socio-economic objectives</vt:lpstr>
      <vt:lpstr>No-no! Artificially dividing</vt:lpstr>
      <vt:lpstr>Artificially dividing (Cont’d)</vt:lpstr>
      <vt:lpstr>Artificially dividing (Cont’d)</vt:lpstr>
      <vt:lpstr>COMAR 21.06.03.09 - Multi-Year Contracts</vt:lpstr>
      <vt:lpstr>Anticipated value vs. actual amount</vt:lpstr>
      <vt:lpstr>Reasonably anticipated</vt:lpstr>
      <vt:lpstr>Reasonably anticipated (Cont’d)</vt:lpstr>
      <vt:lpstr>Actual amount</vt:lpstr>
      <vt:lpstr>Actual amount (Cont’d)</vt:lpstr>
      <vt:lpstr>Actual amount (Cont’d)</vt:lpstr>
      <vt:lpstr>Actual amount (Cont’d)</vt:lpstr>
      <vt:lpstr>Control agency approval over $50,000</vt:lpstr>
      <vt:lpstr>Words to the wise: Make sure a small procurement will be just that</vt:lpstr>
      <vt:lpstr>3 Small procurement categories</vt:lpstr>
      <vt:lpstr>Category 1 Small procurement  (Does not exceed $5,000)</vt:lpstr>
      <vt:lpstr>Category 1 Small procurement  (Does not exceed $5,000 - Cont’d)</vt:lpstr>
      <vt:lpstr>Category 1 Small procurement  (Does not exceed $5,000 - Cont’d)</vt:lpstr>
      <vt:lpstr>Category 1 Small procurement  Minimizing administrative expenses</vt:lpstr>
      <vt:lpstr>Category 1 Small procurement  (Does not exceed $5,000 – Cont’d)</vt:lpstr>
      <vt:lpstr>Category 1 Small procurements (Does not exceed $5,000 – Cont’d)</vt:lpstr>
      <vt:lpstr>Category 1 Small procurement  (Does not exceed $5,000 - Cont’d)</vt:lpstr>
      <vt:lpstr>Category 2 Small procurements (5,000.01 to $15,000)</vt:lpstr>
      <vt:lpstr>Category 2 Small procurements (5,000.01 to $15,000 – Cont’d)</vt:lpstr>
      <vt:lpstr>Category 2 Small procurements (5,000.01 to $15,000 - Cont’d)</vt:lpstr>
      <vt:lpstr>Category 2 Small procurements (5,000.01 to $15,000 - Cont’d)</vt:lpstr>
      <vt:lpstr>Category 3 small procurements ($15,000.01 to $50,000</vt:lpstr>
      <vt:lpstr>Small Procurement Contract Requirements</vt:lpstr>
      <vt:lpstr>Small Procurement Contract Requirements (Cont’d)</vt:lpstr>
      <vt:lpstr>Small Procurement Contract Requirements (Cont’d)</vt:lpstr>
      <vt:lpstr>Single response</vt:lpstr>
      <vt:lpstr>Tie bids</vt:lpstr>
      <vt:lpstr>Sole source small procurements</vt:lpstr>
      <vt:lpstr>Emergency small procurements</vt:lpstr>
      <vt:lpstr>Small procurement modifications</vt:lpstr>
      <vt:lpstr>Small procurement records</vt:lpstr>
      <vt:lpstr>Small procurement records (Cont’d)</vt:lpstr>
      <vt:lpstr>Small procurement records (Cont’d)</vt:lpstr>
      <vt:lpstr>Category 2 and 3 required Small procurement records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PROCUREMENT</dc:title>
  <dc:creator>Joel B. Leberknight</dc:creator>
  <cp:lastModifiedBy>Naishadh Desai</cp:lastModifiedBy>
  <cp:revision>114</cp:revision>
  <cp:lastPrinted>2017-11-07T21:07:13Z</cp:lastPrinted>
  <dcterms:created xsi:type="dcterms:W3CDTF">2017-11-06T17:42:46Z</dcterms:created>
  <dcterms:modified xsi:type="dcterms:W3CDTF">2018-06-19T14:15:54Z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0x01010015721B611122B549815CB793CD963F0F</vt:lpwstr>
  </property>
  <property fmtid="{D5CDD505-2E9C-101B-9397-08002B2CF9AE}" pid="3" name="_dlc_DocIdItemGuid">
    <vt:lpwstr>63fea45e-c65b-408c-90ca-93c24117c586</vt:lpwstr>
  </property>
  <property fmtid="{D5CDD505-2E9C-101B-9397-08002B2CF9AE}" pid="4" name="Order">
    <vt:r8>7500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